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6" r:id="rId2"/>
    <p:sldId id="286" r:id="rId3"/>
    <p:sldId id="325" r:id="rId4"/>
    <p:sldId id="344" r:id="rId5"/>
    <p:sldId id="323" r:id="rId6"/>
    <p:sldId id="297" r:id="rId7"/>
    <p:sldId id="321" r:id="rId8"/>
    <p:sldId id="315" r:id="rId9"/>
    <p:sldId id="293" r:id="rId10"/>
    <p:sldId id="302" r:id="rId11"/>
    <p:sldId id="303" r:id="rId12"/>
    <p:sldId id="305" r:id="rId13"/>
    <p:sldId id="306" r:id="rId14"/>
    <p:sldId id="307" r:id="rId15"/>
    <p:sldId id="309" r:id="rId16"/>
    <p:sldId id="310" r:id="rId17"/>
    <p:sldId id="328" r:id="rId18"/>
    <p:sldId id="337" r:id="rId19"/>
    <p:sldId id="338" r:id="rId20"/>
    <p:sldId id="339" r:id="rId21"/>
    <p:sldId id="326" r:id="rId22"/>
    <p:sldId id="340" r:id="rId23"/>
    <p:sldId id="332" r:id="rId24"/>
    <p:sldId id="333" r:id="rId25"/>
    <p:sldId id="343" r:id="rId26"/>
    <p:sldId id="335" r:id="rId27"/>
    <p:sldId id="342" r:id="rId28"/>
    <p:sldId id="341" r:id="rId29"/>
    <p:sldId id="287"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5C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45" autoAdjust="0"/>
    <p:restoredTop sz="91511" autoAdjust="0"/>
  </p:normalViewPr>
  <p:slideViewPr>
    <p:cSldViewPr>
      <p:cViewPr varScale="1">
        <p:scale>
          <a:sx n="92" d="100"/>
          <a:sy n="92" d="100"/>
        </p:scale>
        <p:origin x="-784" y="-11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7D295B-99E0-425D-83A7-D8058AE04B0D}" type="datetimeFigureOut">
              <a:rPr lang="en-US" smtClean="0"/>
              <a:t>10/11/13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BFC498-9F99-4683-9D27-5BFC8978D993}" type="slidenum">
              <a:rPr lang="en-US" smtClean="0"/>
              <a:t>‹#›</a:t>
            </a:fld>
            <a:endParaRPr lang="en-US" dirty="0"/>
          </a:p>
        </p:txBody>
      </p:sp>
    </p:spTree>
    <p:extLst>
      <p:ext uri="{BB962C8B-B14F-4D97-AF65-F5344CB8AC3E}">
        <p14:creationId xmlns:p14="http://schemas.microsoft.com/office/powerpoint/2010/main" val="1737978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BFC498-9F99-4683-9D27-5BFC8978D993}" type="slidenum">
              <a:rPr lang="en-US" smtClean="0"/>
              <a:t>1</a:t>
            </a:fld>
            <a:endParaRPr lang="en-US" dirty="0"/>
          </a:p>
        </p:txBody>
      </p:sp>
    </p:spTree>
    <p:extLst>
      <p:ext uri="{BB962C8B-B14F-4D97-AF65-F5344CB8AC3E}">
        <p14:creationId xmlns:p14="http://schemas.microsoft.com/office/powerpoint/2010/main" val="4009632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Rot="1" noChangeAspect="1" noChangeArrowheads="1"/>
          </p:cNvSpPr>
          <p:nvPr>
            <p:ph type="sldImg"/>
          </p:nvPr>
        </p:nvSpPr>
        <p:spPr>
          <a:solidFill>
            <a:srgbClr val="FFFFFF"/>
          </a:solidFill>
          <a:ln/>
        </p:spPr>
      </p:sp>
      <p:sp>
        <p:nvSpPr>
          <p:cNvPr id="51202"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a:latin typeface="Lucida Grande" charset="0"/>
                <a:ea typeface="ＭＳ Ｐゴシック" charset="0"/>
                <a:cs typeface="Lucida Grande" charset="0"/>
                <a:sym typeface="Lucida Grande" charset="0"/>
              </a:rPr>
              <a:t>It is the central source for data.  You can connect to anything.</a:t>
            </a:r>
          </a:p>
          <a:p>
            <a:pPr eaLnBrk="1" hangingPunct="1">
              <a:spcBef>
                <a:spcPts val="425"/>
              </a:spcBef>
            </a:pPr>
            <a:r>
              <a:rPr lang="en-US" sz="1400">
                <a:solidFill>
                  <a:srgbClr val="000000"/>
                </a:solidFill>
                <a:latin typeface="Arial" charset="0"/>
                <a:ea typeface="ＭＳ Ｐゴシック" charset="0"/>
                <a:cs typeface="Arial" charset="0"/>
                <a:sym typeface="Arial" charset="0"/>
              </a:rPr>
              <a:t>Different users, different needs. Once Store to rule them all!</a:t>
            </a:r>
          </a:p>
          <a:p>
            <a:pPr eaLnBrk="1" hangingPunct="1">
              <a:spcBef>
                <a:spcPts val="425"/>
              </a:spcBef>
            </a:pPr>
            <a:endParaRPr lang="en-US">
              <a:solidFill>
                <a:srgbClr val="000000"/>
              </a:solidFill>
              <a:latin typeface="Arial" charset="0"/>
              <a:ea typeface="ＭＳ Ｐゴシック" charset="0"/>
              <a:cs typeface="Arial" charset="0"/>
              <a:sym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You’ve seen an</a:t>
            </a:r>
            <a:r>
              <a:rPr lang="en-US" baseline="0" dirty="0" smtClean="0"/>
              <a:t> overview of how iPlant manages the life cycle of data. </a:t>
            </a:r>
            <a:endParaRPr lang="en-US" dirty="0"/>
          </a:p>
        </p:txBody>
      </p:sp>
      <p:sp>
        <p:nvSpPr>
          <p:cNvPr id="4" name="Slide Number Placeholder 3"/>
          <p:cNvSpPr>
            <a:spLocks noGrp="1"/>
          </p:cNvSpPr>
          <p:nvPr>
            <p:ph type="sldNum" sz="quarter" idx="10"/>
          </p:nvPr>
        </p:nvSpPr>
        <p:spPr/>
        <p:txBody>
          <a:bodyPr/>
          <a:lstStyle/>
          <a:p>
            <a:fld id="{522A6557-91B0-4DD9-8496-39F963D7BC7C}" type="slidenum">
              <a:rPr lang="en-US" smtClean="0"/>
              <a:t>21</a:t>
            </a:fld>
            <a:endParaRPr lang="en-US" dirty="0"/>
          </a:p>
        </p:txBody>
      </p:sp>
    </p:spTree>
    <p:extLst>
      <p:ext uri="{BB962C8B-B14F-4D97-AF65-F5344CB8AC3E}">
        <p14:creationId xmlns:p14="http://schemas.microsoft.com/office/powerpoint/2010/main" val="2561082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idx="10"/>
          </p:nvPr>
        </p:nvSpPr>
        <p:spPr>
          <a:ln/>
        </p:spPr>
        <p:txBody>
          <a:bodyPr/>
          <a:lstStyle>
            <a:lvl1pPr>
              <a:defRPr/>
            </a:lvl1pPr>
          </a:lstStyle>
          <a:p>
            <a:fld id="{85636716-92CE-6446-8DCE-A892796C4772}" type="slidenum">
              <a:rPr lang="en-US" smtClean="0"/>
              <a:pPr/>
              <a:t>‹#›</a:t>
            </a:fld>
            <a:endParaRPr lang="en-US" dirty="0"/>
          </a:p>
        </p:txBody>
      </p:sp>
    </p:spTree>
    <p:extLst>
      <p:ext uri="{BB962C8B-B14F-4D97-AF65-F5344CB8AC3E}">
        <p14:creationId xmlns:p14="http://schemas.microsoft.com/office/powerpoint/2010/main" val="3624135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idx="10"/>
          </p:nvPr>
        </p:nvSpPr>
        <p:spPr>
          <a:ln/>
        </p:spPr>
        <p:txBody>
          <a:bodyPr/>
          <a:lstStyle>
            <a:lvl1pPr>
              <a:defRPr/>
            </a:lvl1pPr>
          </a:lstStyle>
          <a:p>
            <a:fld id="{85636716-92CE-6446-8DCE-A892796C4772}" type="slidenum">
              <a:rPr lang="en-US" smtClean="0"/>
              <a:pPr/>
              <a:t>‹#›</a:t>
            </a:fld>
            <a:endParaRPr lang="en-US" dirty="0"/>
          </a:p>
        </p:txBody>
      </p:sp>
    </p:spTree>
    <p:extLst>
      <p:ext uri="{BB962C8B-B14F-4D97-AF65-F5344CB8AC3E}">
        <p14:creationId xmlns:p14="http://schemas.microsoft.com/office/powerpoint/2010/main" val="3031230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5588" y="7938"/>
            <a:ext cx="2076450" cy="6159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74650" y="7938"/>
            <a:ext cx="6078538" cy="6159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idx="10"/>
          </p:nvPr>
        </p:nvSpPr>
        <p:spPr>
          <a:ln/>
        </p:spPr>
        <p:txBody>
          <a:bodyPr/>
          <a:lstStyle>
            <a:lvl1pPr>
              <a:defRPr/>
            </a:lvl1pPr>
          </a:lstStyle>
          <a:p>
            <a:fld id="{85636716-92CE-6446-8DCE-A892796C4772}" type="slidenum">
              <a:rPr lang="en-US" smtClean="0"/>
              <a:pPr/>
              <a:t>‹#›</a:t>
            </a:fld>
            <a:endParaRPr lang="en-US" dirty="0"/>
          </a:p>
        </p:txBody>
      </p:sp>
    </p:spTree>
    <p:extLst>
      <p:ext uri="{BB962C8B-B14F-4D97-AF65-F5344CB8AC3E}">
        <p14:creationId xmlns:p14="http://schemas.microsoft.com/office/powerpoint/2010/main" val="1158891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7329728"/>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idx="10"/>
          </p:nvPr>
        </p:nvSpPr>
        <p:spPr>
          <a:ln/>
        </p:spPr>
        <p:txBody>
          <a:bodyPr/>
          <a:lstStyle>
            <a:lvl1pPr>
              <a:defRPr/>
            </a:lvl1pPr>
          </a:lstStyle>
          <a:p>
            <a:fld id="{85636716-92CE-6446-8DCE-A892796C4772}" type="slidenum">
              <a:rPr lang="en-US" smtClean="0"/>
              <a:pPr/>
              <a:t>‹#›</a:t>
            </a:fld>
            <a:endParaRPr lang="en-US" dirty="0"/>
          </a:p>
        </p:txBody>
      </p:sp>
    </p:spTree>
    <p:extLst>
      <p:ext uri="{BB962C8B-B14F-4D97-AF65-F5344CB8AC3E}">
        <p14:creationId xmlns:p14="http://schemas.microsoft.com/office/powerpoint/2010/main" val="4228640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idx="10"/>
          </p:nvPr>
        </p:nvSpPr>
        <p:spPr>
          <a:ln/>
        </p:spPr>
        <p:txBody>
          <a:bodyPr/>
          <a:lstStyle>
            <a:lvl1pPr>
              <a:defRPr/>
            </a:lvl1pPr>
          </a:lstStyle>
          <a:p>
            <a:fld id="{85636716-92CE-6446-8DCE-A892796C4772}" type="slidenum">
              <a:rPr lang="en-US" smtClean="0"/>
              <a:pPr/>
              <a:t>‹#›</a:t>
            </a:fld>
            <a:endParaRPr lang="en-US" dirty="0"/>
          </a:p>
        </p:txBody>
      </p:sp>
    </p:spTree>
    <p:extLst>
      <p:ext uri="{BB962C8B-B14F-4D97-AF65-F5344CB8AC3E}">
        <p14:creationId xmlns:p14="http://schemas.microsoft.com/office/powerpoint/2010/main" val="2803276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74650" y="1641475"/>
            <a:ext cx="4035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62475" y="1641475"/>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sldNum" idx="10"/>
          </p:nvPr>
        </p:nvSpPr>
        <p:spPr>
          <a:ln/>
        </p:spPr>
        <p:txBody>
          <a:bodyPr/>
          <a:lstStyle>
            <a:lvl1pPr>
              <a:defRPr/>
            </a:lvl1pPr>
          </a:lstStyle>
          <a:p>
            <a:fld id="{85636716-92CE-6446-8DCE-A892796C4772}" type="slidenum">
              <a:rPr lang="en-US" smtClean="0"/>
              <a:pPr/>
              <a:t>‹#›</a:t>
            </a:fld>
            <a:endParaRPr lang="en-US" dirty="0"/>
          </a:p>
        </p:txBody>
      </p:sp>
    </p:spTree>
    <p:extLst>
      <p:ext uri="{BB962C8B-B14F-4D97-AF65-F5344CB8AC3E}">
        <p14:creationId xmlns:p14="http://schemas.microsoft.com/office/powerpoint/2010/main" val="1064951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sldNum" idx="10"/>
          </p:nvPr>
        </p:nvSpPr>
        <p:spPr>
          <a:ln/>
        </p:spPr>
        <p:txBody>
          <a:bodyPr/>
          <a:lstStyle>
            <a:lvl1pPr>
              <a:defRPr/>
            </a:lvl1pPr>
          </a:lstStyle>
          <a:p>
            <a:fld id="{85636716-92CE-6446-8DCE-A892796C4772}" type="slidenum">
              <a:rPr lang="en-US" smtClean="0"/>
              <a:pPr/>
              <a:t>‹#›</a:t>
            </a:fld>
            <a:endParaRPr lang="en-US" dirty="0"/>
          </a:p>
        </p:txBody>
      </p:sp>
    </p:spTree>
    <p:extLst>
      <p:ext uri="{BB962C8B-B14F-4D97-AF65-F5344CB8AC3E}">
        <p14:creationId xmlns:p14="http://schemas.microsoft.com/office/powerpoint/2010/main" val="1705203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sldNum" idx="10"/>
          </p:nvPr>
        </p:nvSpPr>
        <p:spPr>
          <a:ln/>
        </p:spPr>
        <p:txBody>
          <a:bodyPr/>
          <a:lstStyle>
            <a:lvl1pPr>
              <a:defRPr/>
            </a:lvl1pPr>
          </a:lstStyle>
          <a:p>
            <a:fld id="{85636716-92CE-6446-8DCE-A892796C4772}" type="slidenum">
              <a:rPr lang="en-US" smtClean="0"/>
              <a:pPr/>
              <a:t>‹#›</a:t>
            </a:fld>
            <a:endParaRPr lang="en-US" dirty="0"/>
          </a:p>
        </p:txBody>
      </p:sp>
    </p:spTree>
    <p:extLst>
      <p:ext uri="{BB962C8B-B14F-4D97-AF65-F5344CB8AC3E}">
        <p14:creationId xmlns:p14="http://schemas.microsoft.com/office/powerpoint/2010/main" val="2894864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idx="10"/>
          </p:nvPr>
        </p:nvSpPr>
        <p:spPr>
          <a:ln/>
        </p:spPr>
        <p:txBody>
          <a:bodyPr/>
          <a:lstStyle>
            <a:lvl1pPr>
              <a:defRPr/>
            </a:lvl1pPr>
          </a:lstStyle>
          <a:p>
            <a:fld id="{85636716-92CE-6446-8DCE-A892796C4772}" type="slidenum">
              <a:rPr lang="en-US" smtClean="0"/>
              <a:pPr/>
              <a:t>‹#›</a:t>
            </a:fld>
            <a:endParaRPr lang="en-US" dirty="0"/>
          </a:p>
        </p:txBody>
      </p:sp>
    </p:spTree>
    <p:extLst>
      <p:ext uri="{BB962C8B-B14F-4D97-AF65-F5344CB8AC3E}">
        <p14:creationId xmlns:p14="http://schemas.microsoft.com/office/powerpoint/2010/main" val="2403977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ctr">
              <a:defRPr sz="2000" b="1" i="0"/>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sldNum" idx="10"/>
          </p:nvPr>
        </p:nvSpPr>
        <p:spPr>
          <a:ln/>
        </p:spPr>
        <p:txBody>
          <a:bodyPr/>
          <a:lstStyle>
            <a:lvl1pPr>
              <a:defRPr/>
            </a:lvl1pPr>
          </a:lstStyle>
          <a:p>
            <a:fld id="{85636716-92CE-6446-8DCE-A892796C4772}" type="slidenum">
              <a:rPr lang="en-US" smtClean="0"/>
              <a:pPr/>
              <a:t>‹#›</a:t>
            </a:fld>
            <a:endParaRPr lang="en-US" dirty="0"/>
          </a:p>
        </p:txBody>
      </p:sp>
    </p:spTree>
    <p:extLst>
      <p:ext uri="{BB962C8B-B14F-4D97-AF65-F5344CB8AC3E}">
        <p14:creationId xmlns:p14="http://schemas.microsoft.com/office/powerpoint/2010/main" val="2342775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i="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sldNum" idx="10"/>
          </p:nvPr>
        </p:nvSpPr>
        <p:spPr>
          <a:ln/>
        </p:spPr>
        <p:txBody>
          <a:bodyPr/>
          <a:lstStyle>
            <a:lvl1pPr>
              <a:defRPr/>
            </a:lvl1pPr>
          </a:lstStyle>
          <a:p>
            <a:fld id="{85636716-92CE-6446-8DCE-A892796C4772}" type="slidenum">
              <a:rPr lang="en-US" smtClean="0"/>
              <a:pPr/>
              <a:t>‹#›</a:t>
            </a:fld>
            <a:endParaRPr lang="en-US" dirty="0"/>
          </a:p>
        </p:txBody>
      </p:sp>
    </p:spTree>
    <p:extLst>
      <p:ext uri="{BB962C8B-B14F-4D97-AF65-F5344CB8AC3E}">
        <p14:creationId xmlns:p14="http://schemas.microsoft.com/office/powerpoint/2010/main" val="215728790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rgbClr val="DCE9F9"/>
            </a:gs>
            <a:gs pos="75000">
              <a:srgbClr val="FFFFFF"/>
            </a:gs>
          </a:gsLst>
          <a:lin ang="5400000" scaled="1"/>
          <a:tileRect/>
        </a:gra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0" y="7938"/>
            <a:ext cx="9144000" cy="1135062"/>
          </a:xfrm>
          <a:prstGeom prst="rect">
            <a:avLst/>
          </a:prstGeom>
          <a:noFill/>
          <a:ln w="9525">
            <a:noFill/>
            <a:round/>
            <a:headEnd/>
            <a:tailEnd/>
          </a:ln>
        </p:spPr>
        <p:txBody>
          <a:bodyPr vert="horz" wrap="square" lIns="90000" tIns="46800" rIns="90000" bIns="46800" numCol="1" anchor="ctr" anchorCtr="1" compatLnSpc="1">
            <a:prstTxWarp prst="textNoShape">
              <a:avLst/>
            </a:prstTxWarp>
          </a:bodyPr>
          <a:lstStyle/>
          <a:p>
            <a:pPr lvl="0"/>
            <a:r>
              <a:rPr lang="en-US" smtClean="0"/>
              <a:t>Click to edit Master title style</a:t>
            </a:r>
            <a:endParaRPr lang="en-GB" dirty="0"/>
          </a:p>
        </p:txBody>
      </p:sp>
      <p:sp>
        <p:nvSpPr>
          <p:cNvPr id="2" name="Text Box 2"/>
          <p:cNvSpPr txBox="1">
            <a:spLocks noChangeArrowheads="1"/>
          </p:cNvSpPr>
          <p:nvPr/>
        </p:nvSpPr>
        <p:spPr bwMode="auto">
          <a:xfrm>
            <a:off x="457200" y="6248400"/>
            <a:ext cx="2133600" cy="460375"/>
          </a:xfrm>
          <a:prstGeom prst="rect">
            <a:avLst/>
          </a:prstGeom>
          <a:noFill/>
          <a:ln w="9525">
            <a:noFill/>
            <a:round/>
            <a:headEnd/>
            <a:tailEnd/>
          </a:ln>
          <a:effectLst/>
        </p:spPr>
        <p:txBody>
          <a:bodyPr wrap="none" anchor="ctr">
            <a:prstTxWarp prst="textNoShape">
              <a:avLst/>
            </a:prstTxWarp>
          </a:bodyPr>
          <a:lstStyle/>
          <a:p>
            <a:pPr algn="ctr" defTabSz="457200">
              <a:buClr>
                <a:srgbClr val="000000"/>
              </a:buClr>
              <a:buSzPct val="100000"/>
              <a:buFont typeface="Times New Roman" charset="0"/>
              <a:buNone/>
            </a:pPr>
            <a:endParaRPr lang="en-US" dirty="0">
              <a:solidFill>
                <a:srgbClr val="FFFFFF"/>
              </a:solidFill>
            </a:endParaRPr>
          </a:p>
        </p:txBody>
      </p:sp>
      <p:sp>
        <p:nvSpPr>
          <p:cNvPr id="1027" name="Rectangle 3"/>
          <p:cNvSpPr>
            <a:spLocks noGrp="1" noChangeArrowheads="1"/>
          </p:cNvSpPr>
          <p:nvPr>
            <p:ph type="sldNum"/>
          </p:nvPr>
        </p:nvSpPr>
        <p:spPr bwMode="auto">
          <a:xfrm>
            <a:off x="6934200" y="6353175"/>
            <a:ext cx="2128838" cy="45243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000">
                <a:solidFill>
                  <a:srgbClr val="000000"/>
                </a:solidFill>
                <a:effectLst>
                  <a:outerShdw blurRad="38100" dist="38100" dir="2700000" algn="tl">
                    <a:srgbClr val="FFFFFF"/>
                  </a:outerShdw>
                </a:effectLst>
              </a:defRPr>
            </a:lvl1pPr>
          </a:lstStyle>
          <a:p>
            <a:pPr defTabSz="457200"/>
            <a:fld id="{85636716-92CE-6446-8DCE-A892796C4772}" type="slidenum">
              <a:rPr lang="en-US" smtClean="0"/>
              <a:pPr defTabSz="457200"/>
              <a:t>‹#›</a:t>
            </a:fld>
            <a:endParaRPr lang="en-US" dirty="0"/>
          </a:p>
        </p:txBody>
      </p:sp>
      <p:sp>
        <p:nvSpPr>
          <p:cNvPr id="1029" name="Rectangle 4"/>
          <p:cNvSpPr>
            <a:spLocks noGrp="1" noChangeArrowheads="1"/>
          </p:cNvSpPr>
          <p:nvPr>
            <p:ph type="body" idx="1"/>
          </p:nvPr>
        </p:nvSpPr>
        <p:spPr bwMode="auto">
          <a:xfrm>
            <a:off x="374650" y="1641475"/>
            <a:ext cx="8224838" cy="4525963"/>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grpSp>
        <p:nvGrpSpPr>
          <p:cNvPr id="4" name="Group 6"/>
          <p:cNvGrpSpPr>
            <a:grpSpLocks/>
          </p:cNvGrpSpPr>
          <p:nvPr/>
        </p:nvGrpSpPr>
        <p:grpSpPr bwMode="auto">
          <a:xfrm>
            <a:off x="0" y="6240233"/>
            <a:ext cx="645001" cy="636905"/>
            <a:chOff x="0" y="3846"/>
            <a:chExt cx="478" cy="472"/>
          </a:xfrm>
        </p:grpSpPr>
        <p:sp>
          <p:nvSpPr>
            <p:cNvPr id="3" name="Oval 7"/>
            <p:cNvSpPr>
              <a:spLocks noChangeArrowheads="1"/>
            </p:cNvSpPr>
            <p:nvPr/>
          </p:nvSpPr>
          <p:spPr bwMode="auto">
            <a:xfrm>
              <a:off x="139" y="4005"/>
              <a:ext cx="186" cy="182"/>
            </a:xfrm>
            <a:prstGeom prst="ellipse">
              <a:avLst/>
            </a:prstGeom>
            <a:solidFill>
              <a:srgbClr val="FFC000"/>
            </a:solidFill>
            <a:ln w="12600">
              <a:solidFill>
                <a:srgbClr val="FFC000"/>
              </a:solidFill>
              <a:miter lim="800000"/>
              <a:headEnd/>
              <a:tailEnd/>
            </a:ln>
            <a:effectLst/>
          </p:spPr>
          <p:txBody>
            <a:bodyPr wrap="none" anchor="ctr">
              <a:prstTxWarp prst="textNoShape">
                <a:avLst/>
              </a:prstTxWarp>
            </a:bodyPr>
            <a:lstStyle/>
            <a:p>
              <a:pPr algn="ctr" defTabSz="457200">
                <a:buClr>
                  <a:srgbClr val="000000"/>
                </a:buClr>
                <a:buSzPct val="100000"/>
                <a:buFont typeface="Times New Roman" charset="0"/>
                <a:buNone/>
              </a:pPr>
              <a:endParaRPr lang="en-US" dirty="0">
                <a:solidFill>
                  <a:srgbClr val="FFFFFF"/>
                </a:solidFill>
              </a:endParaRPr>
            </a:p>
          </p:txBody>
        </p:sp>
        <p:pic>
          <p:nvPicPr>
            <p:cNvPr id="1033" name="Picture 8"/>
            <p:cNvPicPr>
              <a:picLocks noChangeAspect="1" noChangeArrowheads="1"/>
            </p:cNvPicPr>
            <p:nvPr/>
          </p:nvPicPr>
          <p:blipFill>
            <a:blip r:embed="rId14"/>
            <a:srcRect/>
            <a:stretch>
              <a:fillRect/>
            </a:stretch>
          </p:blipFill>
          <p:spPr bwMode="auto">
            <a:xfrm>
              <a:off x="0" y="3846"/>
              <a:ext cx="479" cy="473"/>
            </a:xfrm>
            <a:prstGeom prst="rect">
              <a:avLst/>
            </a:prstGeom>
            <a:noFill/>
            <a:ln w="9525">
              <a:noFill/>
              <a:round/>
              <a:headEnd/>
              <a:tailEnd/>
            </a:ln>
          </p:spPr>
        </p:pic>
      </p:grpSp>
      <p:pic>
        <p:nvPicPr>
          <p:cNvPr id="11" name="Picture 10" descr="IPL_logo_1C_rgb_small.jpg"/>
          <p:cNvPicPr>
            <a:picLocks noChangeAspect="1"/>
          </p:cNvPicPr>
          <p:nvPr/>
        </p:nvPicPr>
        <p:blipFill>
          <a:blip r:embed="rId15"/>
          <a:stretch>
            <a:fillRect/>
          </a:stretch>
        </p:blipFill>
        <p:spPr>
          <a:xfrm>
            <a:off x="7446900" y="6391893"/>
            <a:ext cx="1658418" cy="427619"/>
          </a:xfrm>
          <a:prstGeom prst="rect">
            <a:avLst/>
          </a:prstGeom>
        </p:spPr>
      </p:pic>
    </p:spTree>
    <p:extLst>
      <p:ext uri="{BB962C8B-B14F-4D97-AF65-F5344CB8AC3E}">
        <p14:creationId xmlns:p14="http://schemas.microsoft.com/office/powerpoint/2010/main" val="3621118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ctr" defTabSz="457200" rtl="0" eaLnBrk="1" fontAlgn="base" hangingPunct="1">
        <a:spcBef>
          <a:spcPct val="0"/>
        </a:spcBef>
        <a:spcAft>
          <a:spcPct val="0"/>
        </a:spcAft>
        <a:buClr>
          <a:srgbClr val="000000"/>
        </a:buClr>
        <a:buSzPct val="100000"/>
        <a:buFont typeface="Times New Roman" charset="0"/>
        <a:defRPr sz="3600" b="0">
          <a:solidFill>
            <a:srgbClr val="004E82"/>
          </a:solidFill>
          <a:latin typeface="+mj-lt"/>
          <a:ea typeface="+mj-ea"/>
          <a:cs typeface="+mj-cs"/>
        </a:defRPr>
      </a:lvl1pPr>
      <a:lvl2pPr algn="ctr" defTabSz="457200" rtl="0" eaLnBrk="1" fontAlgn="base" hangingPunct="1">
        <a:spcBef>
          <a:spcPct val="0"/>
        </a:spcBef>
        <a:spcAft>
          <a:spcPct val="0"/>
        </a:spcAft>
        <a:buClr>
          <a:srgbClr val="000000"/>
        </a:buClr>
        <a:buSzPct val="100000"/>
        <a:buFont typeface="Times New Roman" charset="0"/>
        <a:defRPr sz="3600" b="1">
          <a:solidFill>
            <a:srgbClr val="004E82"/>
          </a:solidFill>
          <a:latin typeface="Arial" pitchFamily="-106" charset="0"/>
          <a:ea typeface="ＭＳ Ｐゴシック" pitchFamily="-106" charset="-128"/>
          <a:cs typeface="ＭＳ Ｐゴシック" pitchFamily="-106" charset="-128"/>
        </a:defRPr>
      </a:lvl2pPr>
      <a:lvl3pPr algn="ctr" defTabSz="457200" rtl="0" eaLnBrk="1" fontAlgn="base" hangingPunct="1">
        <a:spcBef>
          <a:spcPct val="0"/>
        </a:spcBef>
        <a:spcAft>
          <a:spcPct val="0"/>
        </a:spcAft>
        <a:buClr>
          <a:srgbClr val="000000"/>
        </a:buClr>
        <a:buSzPct val="100000"/>
        <a:buFont typeface="Times New Roman" charset="0"/>
        <a:defRPr sz="3600" b="1">
          <a:solidFill>
            <a:srgbClr val="004E82"/>
          </a:solidFill>
          <a:latin typeface="Arial" pitchFamily="-106" charset="0"/>
          <a:ea typeface="ＭＳ Ｐゴシック" pitchFamily="-106" charset="-128"/>
          <a:cs typeface="ＭＳ Ｐゴシック" pitchFamily="-106" charset="-128"/>
        </a:defRPr>
      </a:lvl3pPr>
      <a:lvl4pPr algn="ctr" defTabSz="457200" rtl="0" eaLnBrk="1" fontAlgn="base" hangingPunct="1">
        <a:spcBef>
          <a:spcPct val="0"/>
        </a:spcBef>
        <a:spcAft>
          <a:spcPct val="0"/>
        </a:spcAft>
        <a:buClr>
          <a:srgbClr val="000000"/>
        </a:buClr>
        <a:buSzPct val="100000"/>
        <a:buFont typeface="Times New Roman" charset="0"/>
        <a:defRPr sz="3600" b="1">
          <a:solidFill>
            <a:srgbClr val="004E82"/>
          </a:solidFill>
          <a:latin typeface="Arial" pitchFamily="-106" charset="0"/>
          <a:ea typeface="ＭＳ Ｐゴシック" pitchFamily="-106" charset="-128"/>
          <a:cs typeface="ＭＳ Ｐゴシック" pitchFamily="-106" charset="-128"/>
        </a:defRPr>
      </a:lvl4pPr>
      <a:lvl5pPr algn="ctr" defTabSz="457200" rtl="0" eaLnBrk="1" fontAlgn="base" hangingPunct="1">
        <a:spcBef>
          <a:spcPct val="0"/>
        </a:spcBef>
        <a:spcAft>
          <a:spcPct val="0"/>
        </a:spcAft>
        <a:buClr>
          <a:srgbClr val="000000"/>
        </a:buClr>
        <a:buSzPct val="100000"/>
        <a:buFont typeface="Times New Roman" charset="0"/>
        <a:defRPr sz="3600" b="1">
          <a:solidFill>
            <a:srgbClr val="004E82"/>
          </a:solidFill>
          <a:latin typeface="Arial" pitchFamily="-106" charset="0"/>
          <a:ea typeface="ＭＳ Ｐゴシック" pitchFamily="-106" charset="-128"/>
          <a:cs typeface="ＭＳ Ｐゴシック" pitchFamily="-106" charset="-128"/>
        </a:defRPr>
      </a:lvl5pPr>
      <a:lvl6pPr marL="457200" algn="ctr" defTabSz="457200" rtl="0" eaLnBrk="1" fontAlgn="base" hangingPunct="1">
        <a:spcBef>
          <a:spcPct val="0"/>
        </a:spcBef>
        <a:spcAft>
          <a:spcPct val="0"/>
        </a:spcAft>
        <a:buClr>
          <a:srgbClr val="000000"/>
        </a:buClr>
        <a:buSzPct val="100000"/>
        <a:buFont typeface="Times New Roman" pitchFamily="-106" charset="0"/>
        <a:defRPr sz="3600" b="1">
          <a:solidFill>
            <a:srgbClr val="004E82"/>
          </a:solidFill>
          <a:latin typeface="Arial" pitchFamily="-106" charset="0"/>
          <a:ea typeface="ＭＳ Ｐゴシック" pitchFamily="-106" charset="-128"/>
          <a:cs typeface="ＭＳ Ｐゴシック" pitchFamily="-106" charset="-128"/>
        </a:defRPr>
      </a:lvl6pPr>
      <a:lvl7pPr marL="914400" algn="ctr" defTabSz="457200" rtl="0" eaLnBrk="1" fontAlgn="base" hangingPunct="1">
        <a:spcBef>
          <a:spcPct val="0"/>
        </a:spcBef>
        <a:spcAft>
          <a:spcPct val="0"/>
        </a:spcAft>
        <a:buClr>
          <a:srgbClr val="000000"/>
        </a:buClr>
        <a:buSzPct val="100000"/>
        <a:buFont typeface="Times New Roman" pitchFamily="-106" charset="0"/>
        <a:defRPr sz="3600" b="1">
          <a:solidFill>
            <a:srgbClr val="004E82"/>
          </a:solidFill>
          <a:latin typeface="Arial" pitchFamily="-106" charset="0"/>
          <a:ea typeface="ＭＳ Ｐゴシック" pitchFamily="-106" charset="-128"/>
          <a:cs typeface="ＭＳ Ｐゴシック" pitchFamily="-106" charset="-128"/>
        </a:defRPr>
      </a:lvl7pPr>
      <a:lvl8pPr marL="1371600" algn="ctr" defTabSz="457200" rtl="0" eaLnBrk="1" fontAlgn="base" hangingPunct="1">
        <a:spcBef>
          <a:spcPct val="0"/>
        </a:spcBef>
        <a:spcAft>
          <a:spcPct val="0"/>
        </a:spcAft>
        <a:buClr>
          <a:srgbClr val="000000"/>
        </a:buClr>
        <a:buSzPct val="100000"/>
        <a:buFont typeface="Times New Roman" pitchFamily="-106" charset="0"/>
        <a:defRPr sz="3600" b="1">
          <a:solidFill>
            <a:srgbClr val="004E82"/>
          </a:solidFill>
          <a:latin typeface="Arial" pitchFamily="-106" charset="0"/>
          <a:ea typeface="ＭＳ Ｐゴシック" pitchFamily="-106" charset="-128"/>
          <a:cs typeface="ＭＳ Ｐゴシック" pitchFamily="-106" charset="-128"/>
        </a:defRPr>
      </a:lvl8pPr>
      <a:lvl9pPr marL="1828800" algn="ctr" defTabSz="457200" rtl="0" eaLnBrk="1" fontAlgn="base" hangingPunct="1">
        <a:spcBef>
          <a:spcPct val="0"/>
        </a:spcBef>
        <a:spcAft>
          <a:spcPct val="0"/>
        </a:spcAft>
        <a:buClr>
          <a:srgbClr val="000000"/>
        </a:buClr>
        <a:buSzPct val="100000"/>
        <a:buFont typeface="Times New Roman" pitchFamily="-106" charset="0"/>
        <a:defRPr sz="3600" b="1">
          <a:solidFill>
            <a:srgbClr val="004E82"/>
          </a:solidFill>
          <a:latin typeface="Arial" pitchFamily="-106" charset="0"/>
          <a:ea typeface="ＭＳ Ｐゴシック" pitchFamily="-106" charset="-128"/>
          <a:cs typeface="ＭＳ Ｐゴシック" pitchFamily="-106" charset="-128"/>
        </a:defRPr>
      </a:lvl9pPr>
    </p:titleStyle>
    <p:bodyStyle>
      <a:lvl1pPr marL="342900" indent="-342900" algn="l" defTabSz="457200" rtl="0" eaLnBrk="1" fontAlgn="base" hangingPunct="1">
        <a:spcBef>
          <a:spcPts val="800"/>
        </a:spcBef>
        <a:spcAft>
          <a:spcPct val="0"/>
        </a:spcAft>
        <a:buClr>
          <a:srgbClr val="000000"/>
        </a:buClr>
        <a:buSzPct val="100000"/>
        <a:buFont typeface="Times New Roman" charset="0"/>
        <a:buChar char="•"/>
        <a:defRPr sz="3200">
          <a:solidFill>
            <a:srgbClr val="000000"/>
          </a:solidFill>
          <a:latin typeface="Georgia"/>
          <a:ea typeface="+mn-ea"/>
          <a:cs typeface="Georgia"/>
        </a:defRPr>
      </a:lvl1pPr>
      <a:lvl2pPr marL="742950" indent="-285750" algn="l" defTabSz="457200" rtl="0" eaLnBrk="1" fontAlgn="base" hangingPunct="1">
        <a:spcBef>
          <a:spcPts val="700"/>
        </a:spcBef>
        <a:spcAft>
          <a:spcPct val="0"/>
        </a:spcAft>
        <a:buClr>
          <a:srgbClr val="000000"/>
        </a:buClr>
        <a:buSzPct val="100000"/>
        <a:buFont typeface="Times New Roman" charset="0"/>
        <a:buChar char="–"/>
        <a:defRPr sz="2800">
          <a:solidFill>
            <a:srgbClr val="000000"/>
          </a:solidFill>
          <a:latin typeface="Georgia"/>
          <a:ea typeface="+mn-ea"/>
          <a:cs typeface="Georgia"/>
        </a:defRPr>
      </a:lvl2pPr>
      <a:lvl3pPr marL="1143000" indent="-228600" algn="l" defTabSz="457200" rtl="0" eaLnBrk="1" fontAlgn="base" hangingPunct="1">
        <a:spcBef>
          <a:spcPts val="600"/>
        </a:spcBef>
        <a:spcAft>
          <a:spcPct val="0"/>
        </a:spcAft>
        <a:buClr>
          <a:srgbClr val="000000"/>
        </a:buClr>
        <a:buSzPct val="100000"/>
        <a:buFont typeface="Times New Roman" charset="0"/>
        <a:defRPr sz="2400">
          <a:solidFill>
            <a:srgbClr val="000000"/>
          </a:solidFill>
          <a:latin typeface="Georgia"/>
          <a:ea typeface="+mn-ea"/>
          <a:cs typeface="Georgia"/>
        </a:defRPr>
      </a:lvl3pPr>
      <a:lvl4pPr marL="1600200" indent="-228600" algn="l" defTabSz="457200" rtl="0" eaLnBrk="1" fontAlgn="base" hangingPunct="1">
        <a:spcBef>
          <a:spcPts val="500"/>
        </a:spcBef>
        <a:spcAft>
          <a:spcPct val="0"/>
        </a:spcAft>
        <a:buClr>
          <a:srgbClr val="000000"/>
        </a:buClr>
        <a:buSzPct val="100000"/>
        <a:buFont typeface="Times New Roman" charset="0"/>
        <a:defRPr sz="2000">
          <a:solidFill>
            <a:srgbClr val="000000"/>
          </a:solidFill>
          <a:latin typeface="Georgia"/>
          <a:ea typeface="+mn-ea"/>
          <a:cs typeface="Georgia"/>
        </a:defRPr>
      </a:lvl4pPr>
      <a:lvl5pPr marL="2057400" indent="-228600" algn="l" defTabSz="457200" rtl="0" eaLnBrk="1" fontAlgn="base" hangingPunct="1">
        <a:spcBef>
          <a:spcPts val="500"/>
        </a:spcBef>
        <a:spcAft>
          <a:spcPct val="0"/>
        </a:spcAft>
        <a:buClr>
          <a:srgbClr val="000000"/>
        </a:buClr>
        <a:buSzPct val="100000"/>
        <a:buFont typeface="Times New Roman" charset="0"/>
        <a:defRPr sz="2000">
          <a:solidFill>
            <a:srgbClr val="000000"/>
          </a:solidFill>
          <a:latin typeface="Georgia"/>
          <a:ea typeface="+mn-ea"/>
          <a:cs typeface="Georgia"/>
        </a:defRPr>
      </a:lvl5pPr>
      <a:lvl6pPr marL="2514600" indent="-228600" algn="l" defTabSz="457200" rtl="0" eaLnBrk="1" fontAlgn="base" hangingPunct="1">
        <a:spcBef>
          <a:spcPts val="500"/>
        </a:spcBef>
        <a:spcAft>
          <a:spcPct val="0"/>
        </a:spcAft>
        <a:buClr>
          <a:srgbClr val="000000"/>
        </a:buClr>
        <a:buSzPct val="100000"/>
        <a:buFont typeface="Times New Roman" pitchFamily="-106" charset="0"/>
        <a:defRPr sz="2000">
          <a:solidFill>
            <a:srgbClr val="000000"/>
          </a:solidFill>
          <a:latin typeface="+mn-lt"/>
          <a:ea typeface="+mn-ea"/>
        </a:defRPr>
      </a:lvl6pPr>
      <a:lvl7pPr marL="2971800" indent="-228600" algn="l" defTabSz="457200" rtl="0" eaLnBrk="1" fontAlgn="base" hangingPunct="1">
        <a:spcBef>
          <a:spcPts val="500"/>
        </a:spcBef>
        <a:spcAft>
          <a:spcPct val="0"/>
        </a:spcAft>
        <a:buClr>
          <a:srgbClr val="000000"/>
        </a:buClr>
        <a:buSzPct val="100000"/>
        <a:buFont typeface="Times New Roman" pitchFamily="-106" charset="0"/>
        <a:defRPr sz="2000">
          <a:solidFill>
            <a:srgbClr val="000000"/>
          </a:solidFill>
          <a:latin typeface="+mn-lt"/>
          <a:ea typeface="+mn-ea"/>
        </a:defRPr>
      </a:lvl7pPr>
      <a:lvl8pPr marL="3429000" indent="-228600" algn="l" defTabSz="457200" rtl="0" eaLnBrk="1" fontAlgn="base" hangingPunct="1">
        <a:spcBef>
          <a:spcPts val="500"/>
        </a:spcBef>
        <a:spcAft>
          <a:spcPct val="0"/>
        </a:spcAft>
        <a:buClr>
          <a:srgbClr val="000000"/>
        </a:buClr>
        <a:buSzPct val="100000"/>
        <a:buFont typeface="Times New Roman" pitchFamily="-106" charset="0"/>
        <a:defRPr sz="2000">
          <a:solidFill>
            <a:srgbClr val="000000"/>
          </a:solidFill>
          <a:latin typeface="+mn-lt"/>
          <a:ea typeface="+mn-ea"/>
        </a:defRPr>
      </a:lvl8pPr>
      <a:lvl9pPr marL="3886200" indent="-228600" algn="l" defTabSz="457200" rtl="0" eaLnBrk="1" fontAlgn="base" hangingPunct="1">
        <a:spcBef>
          <a:spcPts val="500"/>
        </a:spcBef>
        <a:spcAft>
          <a:spcPct val="0"/>
        </a:spcAft>
        <a:buClr>
          <a:srgbClr val="000000"/>
        </a:buClr>
        <a:buSzPct val="100000"/>
        <a:buFont typeface="Times New Roman" pitchFamily="-106" charset="0"/>
        <a:defRPr sz="2000">
          <a:solidFill>
            <a:srgbClr val="0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 Id="rId3" Type="http://schemas.openxmlformats.org/officeDocument/2006/relationships/image" Target="../media/image3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microsoft.com/office/2007/relationships/hdphoto" Target="../media/hdphoto2.wdp"/><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wmf"/><Relationship Id="rId10" Type="http://schemas.openxmlformats.org/officeDocument/2006/relationships/image" Target="../media/image41.wmf"/><Relationship Id="rId11"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png"/><Relationship Id="rId3" Type="http://schemas.openxmlformats.org/officeDocument/2006/relationships/image" Target="../media/image5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datafed.org/"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 Id="rId3" Type="http://schemas.openxmlformats.org/officeDocument/2006/relationships/image" Target="../media/image5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49098" y="335875"/>
            <a:ext cx="7237879" cy="1354217"/>
          </a:xfrm>
          <a:prstGeom prst="rect">
            <a:avLst/>
          </a:prstGeom>
          <a:noFill/>
          <a:effectLst/>
        </p:spPr>
        <p:txBody>
          <a:bodyPr wrap="none" rtlCol="0">
            <a:spAutoFit/>
          </a:bodyPr>
          <a:lstStyle/>
          <a:p>
            <a:pPr algn="ctr"/>
            <a:r>
              <a:rPr lang="en-US" sz="5400" b="1" dirty="0" smtClean="0">
                <a:solidFill>
                  <a:srgbClr val="055C6B"/>
                </a:solidFill>
                <a:latin typeface="Calibri" pitchFamily="34" charset="0"/>
                <a:cs typeface="Calibri" pitchFamily="34" charset="0"/>
              </a:rPr>
              <a:t>The</a:t>
            </a:r>
            <a:r>
              <a:rPr lang="en-US" sz="5400" b="1" i="1" dirty="0" smtClean="0">
                <a:solidFill>
                  <a:srgbClr val="055C6B"/>
                </a:solidFill>
                <a:latin typeface="Calibri" pitchFamily="34" charset="0"/>
                <a:cs typeface="Calibri" pitchFamily="34" charset="0"/>
              </a:rPr>
              <a:t> iPlant Collaborative </a:t>
            </a:r>
          </a:p>
          <a:p>
            <a:pPr algn="ctr"/>
            <a:r>
              <a:rPr lang="en-US" sz="2800" b="1" dirty="0" smtClean="0">
                <a:solidFill>
                  <a:srgbClr val="055C6B"/>
                </a:solidFill>
                <a:latin typeface="Calibri" pitchFamily="34" charset="0"/>
                <a:cs typeface="Calibri" pitchFamily="34" charset="0"/>
              </a:rPr>
              <a:t>Community Cyberinfrastructure for </a:t>
            </a:r>
            <a:r>
              <a:rPr lang="en-US" sz="2800" b="1" dirty="0">
                <a:solidFill>
                  <a:srgbClr val="055C6B"/>
                </a:solidFill>
                <a:latin typeface="Calibri" pitchFamily="34" charset="0"/>
                <a:cs typeface="Calibri" pitchFamily="34" charset="0"/>
              </a:rPr>
              <a:t>L</a:t>
            </a:r>
            <a:r>
              <a:rPr lang="en-US" sz="2800" b="1" dirty="0" smtClean="0">
                <a:solidFill>
                  <a:srgbClr val="055C6B"/>
                </a:solidFill>
                <a:latin typeface="Calibri" pitchFamily="34" charset="0"/>
                <a:cs typeface="Calibri" pitchFamily="34" charset="0"/>
              </a:rPr>
              <a:t>ife Science</a:t>
            </a:r>
            <a:endParaRPr lang="en-US" sz="2400" b="1" dirty="0" smtClean="0">
              <a:solidFill>
                <a:srgbClr val="055C6B"/>
              </a:solidFill>
              <a:latin typeface="Calibri" pitchFamily="34" charset="0"/>
              <a:cs typeface="Calibri" pitchFamily="34" charset="0"/>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8434" l="1895" r="100000">
                        <a14:foregroundMark x1="20842" y1="14318" x2="20842" y2="14318"/>
                        <a14:foregroundMark x1="18526" y1="31767" x2="18526" y2="31767"/>
                        <a14:foregroundMark x1="21895" y1="51678" x2="21895" y2="51678"/>
                        <a14:foregroundMark x1="46947" y1="25503" x2="46947" y2="25503"/>
                        <a14:foregroundMark x1="63789" y1="21029" x2="63789" y2="21029"/>
                        <a14:foregroundMark x1="85684" y1="39150" x2="85684" y2="39150"/>
                        <a14:foregroundMark x1="65895" y1="57271" x2="65895" y2="57271"/>
                        <a14:foregroundMark x1="58526" y1="79418" x2="58526" y2="79418"/>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3200400" y="2184261"/>
            <a:ext cx="2935277" cy="2762250"/>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1600200" y="5288340"/>
            <a:ext cx="6019800" cy="1200328"/>
          </a:xfrm>
          <a:prstGeom prst="rect">
            <a:avLst/>
          </a:prstGeom>
          <a:noFill/>
        </p:spPr>
        <p:txBody>
          <a:bodyPr wrap="square" rtlCol="0">
            <a:spAutoFit/>
          </a:bodyPr>
          <a:lstStyle/>
          <a:p>
            <a:pPr algn="ctr"/>
            <a:r>
              <a:rPr lang="en-US" sz="2400" b="1" dirty="0" smtClean="0">
                <a:latin typeface="Calibri" pitchFamily="34" charset="0"/>
                <a:cs typeface="Calibri" pitchFamily="34" charset="0"/>
              </a:rPr>
              <a:t>Nirav Merchant</a:t>
            </a:r>
            <a:endParaRPr lang="en-US" sz="2400" b="1" dirty="0" smtClean="0">
              <a:latin typeface="Calibri" pitchFamily="34" charset="0"/>
              <a:cs typeface="Calibri" pitchFamily="34" charset="0"/>
            </a:endParaRPr>
          </a:p>
          <a:p>
            <a:pPr algn="ctr"/>
            <a:r>
              <a:rPr lang="en-US" sz="2400" b="1" dirty="0" smtClean="0">
                <a:latin typeface="Calibri" pitchFamily="34" charset="0"/>
                <a:cs typeface="Calibri" pitchFamily="34" charset="0"/>
              </a:rPr>
              <a:t>iPlant / </a:t>
            </a:r>
            <a:r>
              <a:rPr lang="en-US" sz="2400" b="1" dirty="0" smtClean="0">
                <a:latin typeface="Calibri" pitchFamily="34" charset="0"/>
                <a:cs typeface="Calibri" pitchFamily="34" charset="0"/>
              </a:rPr>
              <a:t>University of Arizona</a:t>
            </a:r>
          </a:p>
          <a:p>
            <a:pPr algn="ctr"/>
            <a:r>
              <a:rPr lang="en-US" sz="2400" b="1" dirty="0" err="1" smtClean="0">
                <a:latin typeface="Calibri" pitchFamily="34" charset="0"/>
                <a:cs typeface="Calibri" pitchFamily="34" charset="0"/>
              </a:rPr>
              <a:t>nirav@email.arizona.edu</a:t>
            </a:r>
            <a:endParaRPr lang="en-US" sz="2400" b="1" dirty="0" smtClean="0">
              <a:latin typeface="Calibri" pitchFamily="34" charset="0"/>
              <a:cs typeface="Calibri" pitchFamily="34" charset="0"/>
            </a:endParaRPr>
          </a:p>
        </p:txBody>
      </p:sp>
    </p:spTree>
    <p:extLst>
      <p:ext uri="{BB962C8B-B14F-4D97-AF65-F5344CB8AC3E}">
        <p14:creationId xmlns:p14="http://schemas.microsoft.com/office/powerpoint/2010/main" val="19579108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90473" y="218182"/>
            <a:ext cx="6306727" cy="1077218"/>
          </a:xfrm>
          <a:prstGeom prst="rect">
            <a:avLst/>
          </a:prstGeom>
          <a:noFill/>
        </p:spPr>
        <p:txBody>
          <a:bodyPr wrap="none" rtlCol="0">
            <a:spAutoFit/>
          </a:bodyPr>
          <a:lstStyle/>
          <a:p>
            <a:pPr algn="ctr"/>
            <a:r>
              <a:rPr lang="en-US" sz="3600" b="1" dirty="0">
                <a:solidFill>
                  <a:srgbClr val="055C6B"/>
                </a:solidFill>
                <a:latin typeface="Calibri" pitchFamily="34" charset="0"/>
                <a:cs typeface="Calibri" pitchFamily="34" charset="0"/>
              </a:rPr>
              <a:t>How </a:t>
            </a:r>
            <a:r>
              <a:rPr lang="en-US" sz="3600" b="1" i="1" dirty="0">
                <a:solidFill>
                  <a:srgbClr val="055C6B"/>
                </a:solidFill>
                <a:latin typeface="Calibri" pitchFamily="34" charset="0"/>
                <a:cs typeface="Calibri" pitchFamily="34" charset="0"/>
              </a:rPr>
              <a:t>iPlant</a:t>
            </a:r>
            <a:r>
              <a:rPr lang="en-US" sz="3600" b="1" dirty="0">
                <a:solidFill>
                  <a:srgbClr val="055C6B"/>
                </a:solidFill>
                <a:latin typeface="Calibri" pitchFamily="34" charset="0"/>
                <a:cs typeface="Calibri" pitchFamily="34" charset="0"/>
              </a:rPr>
              <a:t> CI Enables Discovery</a:t>
            </a:r>
            <a:endParaRPr lang="en-US" sz="2800" b="1" i="1" dirty="0">
              <a:solidFill>
                <a:srgbClr val="055C6B"/>
              </a:solidFill>
              <a:latin typeface="Calibri" pitchFamily="34" charset="0"/>
              <a:cs typeface="Calibri" pitchFamily="34" charset="0"/>
            </a:endParaRPr>
          </a:p>
          <a:p>
            <a:pPr algn="ctr"/>
            <a:r>
              <a:rPr lang="en-US" sz="2800" b="1" dirty="0" smtClean="0">
                <a:latin typeface="Calibri" pitchFamily="34" charset="0"/>
                <a:cs typeface="Calibri" pitchFamily="34" charset="0"/>
              </a:rPr>
              <a:t>Solution: Discovery Environment</a:t>
            </a:r>
          </a:p>
        </p:txBody>
      </p:sp>
      <p:sp>
        <p:nvSpPr>
          <p:cNvPr id="5" name="TextBox 4"/>
          <p:cNvSpPr txBox="1"/>
          <p:nvPr/>
        </p:nvSpPr>
        <p:spPr>
          <a:xfrm>
            <a:off x="5429816" y="1905000"/>
            <a:ext cx="3561783" cy="2923877"/>
          </a:xfrm>
          <a:prstGeom prst="rect">
            <a:avLst/>
          </a:prstGeom>
          <a:noFill/>
        </p:spPr>
        <p:txBody>
          <a:bodyPr wrap="square" rtlCol="0">
            <a:spAutoFit/>
          </a:bodyPr>
          <a:lstStyle/>
          <a:p>
            <a:pPr algn="ctr"/>
            <a:r>
              <a:rPr lang="en-US" sz="2400" dirty="0" smtClean="0">
                <a:latin typeface="Calibri" pitchFamily="34" charset="0"/>
                <a:cs typeface="Calibri" pitchFamily="34" charset="0"/>
              </a:rPr>
              <a:t>An extensible </a:t>
            </a:r>
            <a:r>
              <a:rPr lang="en-US" sz="2400" b="1" dirty="0" smtClean="0">
                <a:latin typeface="Calibri" pitchFamily="34" charset="0"/>
                <a:cs typeface="Calibri" pitchFamily="34" charset="0"/>
              </a:rPr>
              <a:t>platform</a:t>
            </a:r>
            <a:r>
              <a:rPr lang="en-US" sz="2400" dirty="0" smtClean="0">
                <a:latin typeface="Calibri" pitchFamily="34" charset="0"/>
                <a:cs typeface="Calibri" pitchFamily="34" charset="0"/>
              </a:rPr>
              <a:t> for science</a:t>
            </a:r>
          </a:p>
          <a:p>
            <a:endParaRPr lang="en-US" dirty="0" smtClean="0">
              <a:latin typeface="Calibri" pitchFamily="34" charset="0"/>
              <a:cs typeface="Calibri" pitchFamily="34" charset="0"/>
            </a:endParaRPr>
          </a:p>
          <a:p>
            <a:pPr marL="342900" indent="-342900">
              <a:buFont typeface="Arial" pitchFamily="34" charset="0"/>
              <a:buChar char="•"/>
            </a:pPr>
            <a:r>
              <a:rPr lang="en-US" sz="2000" dirty="0" smtClean="0">
                <a:latin typeface="Calibri" pitchFamily="34" charset="0"/>
                <a:cs typeface="Calibri" pitchFamily="34" charset="0"/>
              </a:rPr>
              <a:t>High-powered computing</a:t>
            </a:r>
          </a:p>
          <a:p>
            <a:pPr marL="342900" indent="-342900">
              <a:buFont typeface="Arial" pitchFamily="34" charset="0"/>
              <a:buChar char="•"/>
            </a:pPr>
            <a:r>
              <a:rPr lang="en-US" sz="2000" dirty="0" smtClean="0">
                <a:latin typeface="Calibri" pitchFamily="34" charset="0"/>
                <a:cs typeface="Calibri" pitchFamily="34" charset="0"/>
              </a:rPr>
              <a:t>Data sharing/collaboration</a:t>
            </a:r>
          </a:p>
          <a:p>
            <a:pPr marL="342900" indent="-342900">
              <a:buFont typeface="Arial" pitchFamily="34" charset="0"/>
              <a:buChar char="•"/>
            </a:pPr>
            <a:r>
              <a:rPr lang="en-US" sz="2000" dirty="0" smtClean="0">
                <a:latin typeface="Calibri" pitchFamily="34" charset="0"/>
                <a:cs typeface="Calibri" pitchFamily="34" charset="0"/>
              </a:rPr>
              <a:t>Easy to use interface</a:t>
            </a:r>
          </a:p>
          <a:p>
            <a:pPr marL="342900" indent="-342900">
              <a:buFont typeface="Arial" pitchFamily="34" charset="0"/>
              <a:buChar char="•"/>
            </a:pPr>
            <a:r>
              <a:rPr lang="en-US" sz="2000" dirty="0" smtClean="0">
                <a:latin typeface="Calibri" pitchFamily="34" charset="0"/>
                <a:cs typeface="Calibri" pitchFamily="34" charset="0"/>
              </a:rPr>
              <a:t>Virtually limitless apps</a:t>
            </a:r>
          </a:p>
          <a:p>
            <a:pPr marL="342900" indent="-342900">
              <a:buFont typeface="Arial" pitchFamily="34" charset="0"/>
              <a:buChar char="•"/>
            </a:pPr>
            <a:r>
              <a:rPr lang="en-US" sz="2000" dirty="0" smtClean="0">
                <a:latin typeface="Calibri" pitchFamily="34" charset="0"/>
                <a:cs typeface="Calibri" pitchFamily="34" charset="0"/>
              </a:rPr>
              <a:t>Analysis history (provenance)</a:t>
            </a:r>
          </a:p>
          <a:p>
            <a:pPr marL="342900" indent="-342900">
              <a:buFont typeface="Arial" pitchFamily="34" charset="0"/>
              <a:buChar char="•"/>
            </a:pPr>
            <a:endParaRPr lang="en-US" dirty="0">
              <a:latin typeface="Calibri" pitchFamily="34" charset="0"/>
              <a:cs typeface="Calibri" pitchFamily="34" charset="0"/>
            </a:endParaRPr>
          </a:p>
        </p:txBody>
      </p:sp>
      <p:pic>
        <p:nvPicPr>
          <p:cNvPr id="7" name="Picture 6"/>
          <p:cNvPicPr>
            <a:picLocks noChangeAspect="1"/>
          </p:cNvPicPr>
          <p:nvPr/>
        </p:nvPicPr>
        <p:blipFill>
          <a:blip r:embed="rId2"/>
          <a:stretch>
            <a:fillRect/>
          </a:stretch>
        </p:blipFill>
        <p:spPr>
          <a:xfrm>
            <a:off x="381000" y="1981200"/>
            <a:ext cx="4753045" cy="259080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a:stretch>
            <a:fillRect/>
          </a:stretch>
        </p:blipFill>
        <p:spPr>
          <a:xfrm>
            <a:off x="609600" y="3352800"/>
            <a:ext cx="4721895" cy="2552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8555712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45" y="218182"/>
            <a:ext cx="9059596" cy="1077218"/>
          </a:xfrm>
          <a:prstGeom prst="rect">
            <a:avLst/>
          </a:prstGeom>
          <a:noFill/>
        </p:spPr>
        <p:txBody>
          <a:bodyPr wrap="none" rtlCol="0">
            <a:spAutoFit/>
          </a:bodyPr>
          <a:lstStyle/>
          <a:p>
            <a:pPr algn="ctr"/>
            <a:r>
              <a:rPr lang="en-US" sz="3600" b="1" dirty="0">
                <a:solidFill>
                  <a:srgbClr val="055C6B"/>
                </a:solidFill>
                <a:latin typeface="Calibri" pitchFamily="34" charset="0"/>
                <a:cs typeface="Calibri" pitchFamily="34" charset="0"/>
              </a:rPr>
              <a:t>How </a:t>
            </a:r>
            <a:r>
              <a:rPr lang="en-US" sz="3600" b="1" i="1" dirty="0">
                <a:solidFill>
                  <a:srgbClr val="055C6B"/>
                </a:solidFill>
                <a:latin typeface="Calibri" pitchFamily="34" charset="0"/>
                <a:cs typeface="Calibri" pitchFamily="34" charset="0"/>
              </a:rPr>
              <a:t>iPlant</a:t>
            </a:r>
            <a:r>
              <a:rPr lang="en-US" sz="3600" b="1" dirty="0">
                <a:solidFill>
                  <a:srgbClr val="055C6B"/>
                </a:solidFill>
                <a:latin typeface="Calibri" pitchFamily="34" charset="0"/>
                <a:cs typeface="Calibri" pitchFamily="34" charset="0"/>
              </a:rPr>
              <a:t> CI Enables Discovery</a:t>
            </a:r>
            <a:endParaRPr lang="en-US" sz="2800" b="1" i="1" dirty="0">
              <a:solidFill>
                <a:srgbClr val="055C6B"/>
              </a:solidFill>
              <a:latin typeface="Calibri" pitchFamily="34" charset="0"/>
              <a:cs typeface="Calibri" pitchFamily="34" charset="0"/>
            </a:endParaRPr>
          </a:p>
          <a:p>
            <a:pPr algn="ctr"/>
            <a:r>
              <a:rPr lang="en-US" sz="2800" b="1" dirty="0" smtClean="0">
                <a:latin typeface="Calibri" pitchFamily="34" charset="0"/>
                <a:cs typeface="Calibri" pitchFamily="34" charset="0"/>
              </a:rPr>
              <a:t>What the Discovery Environment means to bench biologists</a:t>
            </a:r>
          </a:p>
        </p:txBody>
      </p:sp>
      <p:sp>
        <p:nvSpPr>
          <p:cNvPr id="5" name="TextBox 4"/>
          <p:cNvSpPr txBox="1"/>
          <p:nvPr/>
        </p:nvSpPr>
        <p:spPr>
          <a:xfrm>
            <a:off x="5486400" y="1447800"/>
            <a:ext cx="3561783" cy="5078313"/>
          </a:xfrm>
          <a:prstGeom prst="rect">
            <a:avLst/>
          </a:prstGeom>
          <a:noFill/>
        </p:spPr>
        <p:txBody>
          <a:bodyPr wrap="square" rtlCol="0">
            <a:spAutoFit/>
          </a:bodyPr>
          <a:lstStyle/>
          <a:p>
            <a:r>
              <a:rPr lang="en-US" dirty="0" smtClean="0">
                <a:latin typeface="Calibri" panose="020F0502020204030204" pitchFamily="34" charset="0"/>
              </a:rPr>
              <a:t>“In </a:t>
            </a:r>
            <a:r>
              <a:rPr lang="en-US" dirty="0">
                <a:latin typeface="Calibri" panose="020F0502020204030204" pitchFamily="34" charset="0"/>
              </a:rPr>
              <a:t>one week I was able to align my </a:t>
            </a:r>
            <a:r>
              <a:rPr lang="en-US" dirty="0" err="1">
                <a:latin typeface="Calibri" panose="020F0502020204030204" pitchFamily="34" charset="0"/>
              </a:rPr>
              <a:t>RNAseq</a:t>
            </a:r>
            <a:r>
              <a:rPr lang="en-US" dirty="0">
                <a:latin typeface="Calibri" panose="020F0502020204030204" pitchFamily="34" charset="0"/>
              </a:rPr>
              <a:t> samples using a method that had previously took me a month on the bioinformatics laboratory </a:t>
            </a:r>
            <a:r>
              <a:rPr lang="en-US" dirty="0" smtClean="0">
                <a:latin typeface="Calibri" panose="020F0502020204030204" pitchFamily="34" charset="0"/>
              </a:rPr>
              <a:t>computers… </a:t>
            </a:r>
          </a:p>
          <a:p>
            <a:endParaRPr lang="en-US" dirty="0">
              <a:latin typeface="Calibri" panose="020F0502020204030204" pitchFamily="34" charset="0"/>
            </a:endParaRPr>
          </a:p>
          <a:p>
            <a:r>
              <a:rPr lang="en-US" dirty="0" smtClean="0">
                <a:latin typeface="Calibri" panose="020F0502020204030204" pitchFamily="34" charset="0"/>
              </a:rPr>
              <a:t>Being </a:t>
            </a:r>
            <a:r>
              <a:rPr lang="en-US" dirty="0">
                <a:latin typeface="Calibri" panose="020F0502020204030204" pitchFamily="34" charset="0"/>
              </a:rPr>
              <a:t>able to access my data any time and any place is </a:t>
            </a:r>
            <a:r>
              <a:rPr lang="en-US" dirty="0" smtClean="0">
                <a:latin typeface="Calibri" panose="020F0502020204030204" pitchFamily="34" charset="0"/>
              </a:rPr>
              <a:t>invaluable... </a:t>
            </a:r>
          </a:p>
          <a:p>
            <a:endParaRPr lang="en-US" dirty="0" smtClean="0">
              <a:latin typeface="Calibri" panose="020F0502020204030204" pitchFamily="34" charset="0"/>
            </a:endParaRPr>
          </a:p>
          <a:p>
            <a:r>
              <a:rPr lang="en-US" dirty="0" smtClean="0">
                <a:latin typeface="Calibri" panose="020F0502020204030204" pitchFamily="34" charset="0"/>
              </a:rPr>
              <a:t>The </a:t>
            </a:r>
            <a:r>
              <a:rPr lang="en-US" dirty="0">
                <a:latin typeface="Calibri" panose="020F0502020204030204" pitchFamily="34" charset="0"/>
              </a:rPr>
              <a:t>DE interface is intuitive and easy to </a:t>
            </a:r>
            <a:r>
              <a:rPr lang="en-US" dirty="0" smtClean="0">
                <a:latin typeface="Calibri" panose="020F0502020204030204" pitchFamily="34" charset="0"/>
              </a:rPr>
              <a:t>use...[and] will </a:t>
            </a:r>
            <a:r>
              <a:rPr lang="en-US" dirty="0">
                <a:latin typeface="Calibri" panose="020F0502020204030204" pitchFamily="34" charset="0"/>
              </a:rPr>
              <a:t>allow greater continuity and comparability between different experiments from different laboratories</a:t>
            </a:r>
            <a:r>
              <a:rPr lang="en-US" dirty="0" smtClean="0">
                <a:latin typeface="Calibri" panose="020F0502020204030204" pitchFamily="34" charset="0"/>
              </a:rPr>
              <a:t>.” </a:t>
            </a:r>
          </a:p>
          <a:p>
            <a:endParaRPr lang="en-US" dirty="0">
              <a:latin typeface="Calibri" panose="020F0502020204030204" pitchFamily="34" charset="0"/>
              <a:cs typeface="Calibri" pitchFamily="34" charset="0"/>
            </a:endParaRPr>
          </a:p>
          <a:p>
            <a:r>
              <a:rPr lang="en-US" b="1" dirty="0" smtClean="0">
                <a:latin typeface="Calibri" panose="020F0502020204030204" pitchFamily="34" charset="0"/>
                <a:cs typeface="Calibri" pitchFamily="34" charset="0"/>
              </a:rPr>
              <a:t>Richard Barker </a:t>
            </a:r>
            <a:r>
              <a:rPr lang="en-US" dirty="0" smtClean="0">
                <a:latin typeface="Calibri" panose="020F0502020204030204" pitchFamily="34" charset="0"/>
                <a:cs typeface="Calibri" pitchFamily="34" charset="0"/>
              </a:rPr>
              <a:t>– Univ. Wisconsin, Madison</a:t>
            </a:r>
          </a:p>
          <a:p>
            <a:pPr marL="342900" indent="-342900">
              <a:buFont typeface="Arial" pitchFamily="34" charset="0"/>
              <a:buChar char="•"/>
            </a:pPr>
            <a:endParaRPr lang="en-US" dirty="0">
              <a:latin typeface="Calibri" pitchFamily="34" charset="0"/>
              <a:cs typeface="Calibri" pitchFamily="34" charset="0"/>
            </a:endParaRPr>
          </a:p>
        </p:txBody>
      </p:sp>
      <p:pic>
        <p:nvPicPr>
          <p:cNvPr id="6" name="Picture 5"/>
          <p:cNvPicPr>
            <a:picLocks noChangeAspect="1"/>
          </p:cNvPicPr>
          <p:nvPr/>
        </p:nvPicPr>
        <p:blipFill>
          <a:blip r:embed="rId2"/>
          <a:stretch>
            <a:fillRect/>
          </a:stretch>
        </p:blipFill>
        <p:spPr>
          <a:xfrm>
            <a:off x="228600" y="1676400"/>
            <a:ext cx="5040659" cy="4038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7010786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90472" y="218182"/>
            <a:ext cx="6306727" cy="1077218"/>
          </a:xfrm>
          <a:prstGeom prst="rect">
            <a:avLst/>
          </a:prstGeom>
          <a:noFill/>
        </p:spPr>
        <p:txBody>
          <a:bodyPr wrap="none" rtlCol="0">
            <a:spAutoFit/>
          </a:bodyPr>
          <a:lstStyle/>
          <a:p>
            <a:pPr algn="ctr"/>
            <a:r>
              <a:rPr lang="en-US" sz="3600" b="1" dirty="0">
                <a:solidFill>
                  <a:srgbClr val="055C6B"/>
                </a:solidFill>
                <a:latin typeface="Calibri" pitchFamily="34" charset="0"/>
                <a:cs typeface="Calibri" pitchFamily="34" charset="0"/>
              </a:rPr>
              <a:t>How </a:t>
            </a:r>
            <a:r>
              <a:rPr lang="en-US" sz="3600" b="1" i="1" dirty="0">
                <a:solidFill>
                  <a:srgbClr val="055C6B"/>
                </a:solidFill>
                <a:latin typeface="Calibri" pitchFamily="34" charset="0"/>
                <a:cs typeface="Calibri" pitchFamily="34" charset="0"/>
              </a:rPr>
              <a:t>iPlant</a:t>
            </a:r>
            <a:r>
              <a:rPr lang="en-US" sz="3600" b="1" dirty="0">
                <a:solidFill>
                  <a:srgbClr val="055C6B"/>
                </a:solidFill>
                <a:latin typeface="Calibri" pitchFamily="34" charset="0"/>
                <a:cs typeface="Calibri" pitchFamily="34" charset="0"/>
              </a:rPr>
              <a:t> CI Enables Discovery</a:t>
            </a:r>
            <a:endParaRPr lang="en-US" sz="2800" b="1" i="1" dirty="0">
              <a:solidFill>
                <a:srgbClr val="055C6B"/>
              </a:solidFill>
              <a:latin typeface="Calibri" pitchFamily="34" charset="0"/>
              <a:cs typeface="Calibri" pitchFamily="34" charset="0"/>
            </a:endParaRPr>
          </a:p>
          <a:p>
            <a:pPr algn="ctr"/>
            <a:r>
              <a:rPr lang="en-US" sz="2800" b="1" dirty="0" smtClean="0">
                <a:latin typeface="Calibri" pitchFamily="34" charset="0"/>
                <a:cs typeface="Calibri" pitchFamily="34" charset="0"/>
              </a:rPr>
              <a:t>Solution: Atmosphere</a:t>
            </a:r>
          </a:p>
        </p:txBody>
      </p:sp>
      <p:sp>
        <p:nvSpPr>
          <p:cNvPr id="8" name="Rectangle 7"/>
          <p:cNvSpPr/>
          <p:nvPr/>
        </p:nvSpPr>
        <p:spPr>
          <a:xfrm>
            <a:off x="4724400" y="1524000"/>
            <a:ext cx="4114800" cy="4801314"/>
          </a:xfrm>
          <a:prstGeom prst="rect">
            <a:avLst/>
          </a:prstGeom>
        </p:spPr>
        <p:txBody>
          <a:bodyPr wrap="square">
            <a:spAutoFit/>
          </a:bodyPr>
          <a:lstStyle/>
          <a:p>
            <a:pPr algn="ctr"/>
            <a:r>
              <a:rPr lang="en-US" b="1" dirty="0">
                <a:latin typeface="Calibri" panose="020F0502020204030204" pitchFamily="34" charset="0"/>
              </a:rPr>
              <a:t>On-demand computing resource built on a cloud </a:t>
            </a:r>
            <a:r>
              <a:rPr lang="en-US" b="1" dirty="0" smtClean="0">
                <a:latin typeface="Calibri" panose="020F0502020204030204" pitchFamily="34" charset="0"/>
              </a:rPr>
              <a:t>infrastructure</a:t>
            </a:r>
          </a:p>
          <a:p>
            <a:endParaRPr lang="en-US" dirty="0" smtClean="0">
              <a:latin typeface="Calibri" panose="020F0502020204030204" pitchFamily="34" charset="0"/>
            </a:endParaRPr>
          </a:p>
          <a:p>
            <a:pPr marL="285750" indent="-285750">
              <a:buFont typeface="Arial" panose="020B0604020202020204" pitchFamily="34" charset="0"/>
              <a:buChar char="•"/>
            </a:pPr>
            <a:r>
              <a:rPr lang="en-US" dirty="0" smtClean="0">
                <a:latin typeface="Calibri" panose="020F0502020204030204" pitchFamily="34" charset="0"/>
              </a:rPr>
              <a:t>Virtual </a:t>
            </a:r>
            <a:r>
              <a:rPr lang="en-US" dirty="0">
                <a:latin typeface="Calibri" panose="020F0502020204030204" pitchFamily="34" charset="0"/>
              </a:rPr>
              <a:t>Machine pre-configured with:</a:t>
            </a:r>
          </a:p>
          <a:p>
            <a:pPr marL="742950" lvl="1" indent="-285750">
              <a:buFont typeface="Wingdings" panose="05000000000000000000" pitchFamily="2" charset="2"/>
              <a:buChar char="ü"/>
            </a:pPr>
            <a:r>
              <a:rPr lang="en-US" dirty="0">
                <a:latin typeface="Calibri" panose="020F0502020204030204" pitchFamily="34" charset="0"/>
              </a:rPr>
              <a:t>Software</a:t>
            </a:r>
          </a:p>
          <a:p>
            <a:pPr marL="742950" lvl="1" indent="-285750">
              <a:buFont typeface="Wingdings" panose="05000000000000000000" pitchFamily="2" charset="2"/>
              <a:buChar char="ü"/>
            </a:pPr>
            <a:r>
              <a:rPr lang="en-US" dirty="0">
                <a:latin typeface="Calibri" panose="020F0502020204030204" pitchFamily="34" charset="0"/>
              </a:rPr>
              <a:t>Memory requirements</a:t>
            </a:r>
          </a:p>
          <a:p>
            <a:pPr marL="742950" lvl="1" indent="-285750">
              <a:buFont typeface="Wingdings" panose="05000000000000000000" pitchFamily="2" charset="2"/>
              <a:buChar char="ü"/>
            </a:pPr>
            <a:r>
              <a:rPr lang="en-US" dirty="0">
                <a:latin typeface="Calibri" panose="020F0502020204030204" pitchFamily="34" charset="0"/>
              </a:rPr>
              <a:t>Processing </a:t>
            </a:r>
            <a:r>
              <a:rPr lang="en-US" dirty="0" smtClean="0">
                <a:latin typeface="Calibri" panose="020F0502020204030204" pitchFamily="34" charset="0"/>
              </a:rPr>
              <a:t>power</a:t>
            </a:r>
          </a:p>
          <a:p>
            <a:pPr marL="285750" lvl="1" indent="-285750">
              <a:buFont typeface="Arial" panose="020B0604020202020204" pitchFamily="34" charset="0"/>
              <a:buChar char="•"/>
            </a:pPr>
            <a:endParaRPr lang="en-US" dirty="0" smtClean="0">
              <a:latin typeface="Calibri" panose="020F0502020204030204" pitchFamily="34" charset="0"/>
            </a:endParaRPr>
          </a:p>
          <a:p>
            <a:pPr marL="285750" lvl="1" indent="-285750">
              <a:buFont typeface="Arial" panose="020B0604020202020204" pitchFamily="34" charset="0"/>
              <a:buChar char="•"/>
            </a:pPr>
            <a:r>
              <a:rPr lang="en-US" dirty="0" smtClean="0">
                <a:latin typeface="Calibri" panose="020F0502020204030204" pitchFamily="34" charset="0"/>
              </a:rPr>
              <a:t>Plant </a:t>
            </a:r>
            <a:r>
              <a:rPr lang="en-US" dirty="0">
                <a:latin typeface="Calibri" panose="020F0502020204030204" pitchFamily="34" charset="0"/>
              </a:rPr>
              <a:t>authentication and storage and HPC </a:t>
            </a:r>
            <a:r>
              <a:rPr lang="en-US" dirty="0" smtClean="0">
                <a:latin typeface="Calibri" panose="020F0502020204030204" pitchFamily="34" charset="0"/>
              </a:rPr>
              <a:t>capabilities</a:t>
            </a:r>
          </a:p>
          <a:p>
            <a:pPr marL="285750" lvl="1" indent="-285750">
              <a:buFont typeface="Arial" panose="020B0604020202020204" pitchFamily="34" charset="0"/>
              <a:buChar char="•"/>
            </a:pPr>
            <a:endParaRPr lang="en-US" dirty="0">
              <a:latin typeface="Calibri" panose="020F0502020204030204" pitchFamily="34" charset="0"/>
            </a:endParaRPr>
          </a:p>
          <a:p>
            <a:pPr marL="285750" lvl="1" indent="-285750">
              <a:buFont typeface="Arial" panose="020B0604020202020204" pitchFamily="34" charset="0"/>
              <a:buChar char="•"/>
            </a:pPr>
            <a:r>
              <a:rPr lang="en-US" dirty="0" smtClean="0">
                <a:latin typeface="Calibri" panose="020F0502020204030204" pitchFamily="34" charset="0"/>
              </a:rPr>
              <a:t>Build </a:t>
            </a:r>
            <a:r>
              <a:rPr lang="en-US" dirty="0">
                <a:latin typeface="Calibri" panose="020F0502020204030204" pitchFamily="34" charset="0"/>
              </a:rPr>
              <a:t>custom images/appliances and share with </a:t>
            </a:r>
            <a:r>
              <a:rPr lang="en-US" dirty="0" smtClean="0">
                <a:latin typeface="Calibri" panose="020F0502020204030204" pitchFamily="34" charset="0"/>
              </a:rPr>
              <a:t>community</a:t>
            </a:r>
          </a:p>
          <a:p>
            <a:pPr marL="285750" lvl="1" indent="-285750">
              <a:buFont typeface="Arial" panose="020B0604020202020204" pitchFamily="34" charset="0"/>
              <a:buChar char="•"/>
            </a:pPr>
            <a:endParaRPr lang="en-US" dirty="0">
              <a:latin typeface="Calibri" panose="020F0502020204030204" pitchFamily="34" charset="0"/>
            </a:endParaRPr>
          </a:p>
          <a:p>
            <a:pPr marL="285750" lvl="1" indent="-285750">
              <a:buFont typeface="Arial" panose="020B0604020202020204" pitchFamily="34" charset="0"/>
              <a:buChar char="•"/>
            </a:pPr>
            <a:r>
              <a:rPr lang="en-US" dirty="0">
                <a:latin typeface="Calibri" panose="020F0502020204030204" pitchFamily="34" charset="0"/>
              </a:rPr>
              <a:t>Cross-platform desktop access to GUI applications in the cloud (using VNC)</a:t>
            </a:r>
          </a:p>
          <a:p>
            <a:pPr marL="0" lvl="1"/>
            <a:endParaRPr lang="en-US" dirty="0">
              <a:latin typeface="Calibri" panose="020F0502020204030204" pitchFamily="34" charset="0"/>
            </a:endParaRPr>
          </a:p>
        </p:txBody>
      </p:sp>
      <p:pic>
        <p:nvPicPr>
          <p:cNvPr id="3" name="Picture 2"/>
          <p:cNvPicPr>
            <a:picLocks noChangeAspect="1"/>
          </p:cNvPicPr>
          <p:nvPr/>
        </p:nvPicPr>
        <p:blipFill>
          <a:blip r:embed="rId2"/>
          <a:stretch>
            <a:fillRect/>
          </a:stretch>
        </p:blipFill>
        <p:spPr>
          <a:xfrm>
            <a:off x="152400" y="1371600"/>
            <a:ext cx="3941286" cy="23114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stretch>
            <a:fillRect/>
          </a:stretch>
        </p:blipFill>
        <p:spPr>
          <a:xfrm>
            <a:off x="228600" y="3276600"/>
            <a:ext cx="4398922" cy="2438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2039359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8546" y="218182"/>
            <a:ext cx="7070590" cy="1077218"/>
          </a:xfrm>
          <a:prstGeom prst="rect">
            <a:avLst/>
          </a:prstGeom>
          <a:noFill/>
        </p:spPr>
        <p:txBody>
          <a:bodyPr wrap="none" rtlCol="0">
            <a:spAutoFit/>
          </a:bodyPr>
          <a:lstStyle/>
          <a:p>
            <a:pPr algn="ctr"/>
            <a:r>
              <a:rPr lang="en-US" sz="3600" b="1" dirty="0">
                <a:solidFill>
                  <a:srgbClr val="055C6B"/>
                </a:solidFill>
                <a:latin typeface="Calibri" pitchFamily="34" charset="0"/>
                <a:cs typeface="Calibri" pitchFamily="34" charset="0"/>
              </a:rPr>
              <a:t>How </a:t>
            </a:r>
            <a:r>
              <a:rPr lang="en-US" sz="3600" b="1" i="1" dirty="0">
                <a:solidFill>
                  <a:srgbClr val="055C6B"/>
                </a:solidFill>
                <a:latin typeface="Calibri" pitchFamily="34" charset="0"/>
                <a:cs typeface="Calibri" pitchFamily="34" charset="0"/>
              </a:rPr>
              <a:t>iPlant</a:t>
            </a:r>
            <a:r>
              <a:rPr lang="en-US" sz="3600" b="1" dirty="0">
                <a:solidFill>
                  <a:srgbClr val="055C6B"/>
                </a:solidFill>
                <a:latin typeface="Calibri" pitchFamily="34" charset="0"/>
                <a:cs typeface="Calibri" pitchFamily="34" charset="0"/>
              </a:rPr>
              <a:t> CI Enables Discovery</a:t>
            </a:r>
            <a:endParaRPr lang="en-US" sz="2800" b="1" i="1" dirty="0">
              <a:solidFill>
                <a:srgbClr val="055C6B"/>
              </a:solidFill>
              <a:latin typeface="Calibri" pitchFamily="34" charset="0"/>
              <a:cs typeface="Calibri" pitchFamily="34" charset="0"/>
            </a:endParaRPr>
          </a:p>
          <a:p>
            <a:pPr algn="ctr"/>
            <a:r>
              <a:rPr lang="en-US" sz="2800" b="1" dirty="0" smtClean="0">
                <a:latin typeface="Calibri" pitchFamily="34" charset="0"/>
                <a:cs typeface="Calibri" pitchFamily="34" charset="0"/>
              </a:rPr>
              <a:t>What Atmosphere means to bioinformaticians</a:t>
            </a:r>
          </a:p>
        </p:txBody>
      </p:sp>
      <p:pic>
        <p:nvPicPr>
          <p:cNvPr id="6" name="Picture 5"/>
          <p:cNvPicPr>
            <a:picLocks noChangeAspect="1"/>
          </p:cNvPicPr>
          <p:nvPr/>
        </p:nvPicPr>
        <p:blipFill>
          <a:blip r:embed="rId2"/>
          <a:stretch>
            <a:fillRect/>
          </a:stretch>
        </p:blipFill>
        <p:spPr>
          <a:xfrm>
            <a:off x="419845" y="1752600"/>
            <a:ext cx="4123990" cy="2286000"/>
          </a:xfrm>
          <a:prstGeom prst="rect">
            <a:avLst/>
          </a:prstGeom>
          <a:ln>
            <a:solidFill>
              <a:schemeClr val="tx1"/>
            </a:solidFill>
          </a:ln>
          <a:effectLst>
            <a:outerShdw blurRad="50800" dist="38100" dir="2700000" algn="tl" rotWithShape="0">
              <a:prstClr val="black">
                <a:alpha val="40000"/>
              </a:prstClr>
            </a:outerShdw>
          </a:effectLst>
        </p:spPr>
      </p:pic>
      <p:sp>
        <p:nvSpPr>
          <p:cNvPr id="3" name="Rectangle 2"/>
          <p:cNvSpPr/>
          <p:nvPr/>
        </p:nvSpPr>
        <p:spPr>
          <a:xfrm>
            <a:off x="5144431" y="1752600"/>
            <a:ext cx="3581400" cy="4801314"/>
          </a:xfrm>
          <a:prstGeom prst="rect">
            <a:avLst/>
          </a:prstGeom>
        </p:spPr>
        <p:txBody>
          <a:bodyPr wrap="square">
            <a:spAutoFit/>
          </a:bodyPr>
          <a:lstStyle/>
          <a:p>
            <a:r>
              <a:rPr lang="en-US" dirty="0" smtClean="0">
                <a:latin typeface="Calibri" panose="020F0502020204030204" pitchFamily="34" charset="0"/>
              </a:rPr>
              <a:t>“</a:t>
            </a:r>
            <a:r>
              <a:rPr lang="en-US" dirty="0">
                <a:latin typeface="Calibri" panose="020F0502020204030204" pitchFamily="34" charset="0"/>
              </a:rPr>
              <a:t>What my users used to call me for, they now do on their own through Atmosphere.  Now I can scale up my user community</a:t>
            </a:r>
            <a:r>
              <a:rPr lang="en-US" dirty="0" smtClean="0">
                <a:latin typeface="Calibri" panose="020F0502020204030204" pitchFamily="34" charset="0"/>
              </a:rPr>
              <a:t>”</a:t>
            </a:r>
          </a:p>
          <a:p>
            <a:endParaRPr lang="en-US" dirty="0" smtClean="0">
              <a:latin typeface="Calibri" panose="020F0502020204030204" pitchFamily="34" charset="0"/>
            </a:endParaRPr>
          </a:p>
          <a:p>
            <a:r>
              <a:rPr lang="en-US" b="1" dirty="0" smtClean="0">
                <a:latin typeface="Calibri" panose="020F0502020204030204" pitchFamily="34" charset="0"/>
              </a:rPr>
              <a:t>Nathan </a:t>
            </a:r>
            <a:r>
              <a:rPr lang="en-US" b="1" dirty="0">
                <a:latin typeface="Calibri" panose="020F0502020204030204" pitchFamily="34" charset="0"/>
              </a:rPr>
              <a:t>Miller</a:t>
            </a:r>
            <a:r>
              <a:rPr lang="en-US" dirty="0">
                <a:latin typeface="Calibri" panose="020F0502020204030204" pitchFamily="34" charset="0"/>
              </a:rPr>
              <a:t>, </a:t>
            </a:r>
            <a:r>
              <a:rPr lang="en-US" dirty="0" smtClean="0">
                <a:latin typeface="Calibri" panose="020F0502020204030204" pitchFamily="34" charset="0"/>
              </a:rPr>
              <a:t>Univ. Wisconsin, Madison</a:t>
            </a:r>
            <a:endParaRPr lang="en-US" dirty="0">
              <a:latin typeface="Calibri" panose="020F0502020204030204" pitchFamily="34" charset="0"/>
            </a:endParaRPr>
          </a:p>
          <a:p>
            <a:endParaRPr lang="en-US" dirty="0">
              <a:latin typeface="Calibri" panose="020F0502020204030204" pitchFamily="34" charset="0"/>
            </a:endParaRPr>
          </a:p>
          <a:p>
            <a:pPr marL="285750" indent="-285750">
              <a:buFont typeface="Arial" panose="020B0604020202020204" pitchFamily="34" charset="0"/>
              <a:buChar char="•"/>
            </a:pPr>
            <a:r>
              <a:rPr lang="en-US" dirty="0" smtClean="0">
                <a:latin typeface="Calibri" panose="020F0502020204030204" pitchFamily="34" charset="0"/>
              </a:rPr>
              <a:t>BLAST </a:t>
            </a:r>
            <a:r>
              <a:rPr lang="en-US" dirty="0">
                <a:latin typeface="Calibri" panose="020F0502020204030204" pitchFamily="34" charset="0"/>
              </a:rPr>
              <a:t>400k transcripts against NCBI nr in 36 h </a:t>
            </a:r>
            <a:r>
              <a:rPr lang="en-US" dirty="0" smtClean="0">
                <a:latin typeface="Calibri" panose="020F0502020204030204" pitchFamily="34" charset="0"/>
              </a:rPr>
              <a:t>vs. </a:t>
            </a:r>
            <a:r>
              <a:rPr lang="en-US" dirty="0">
                <a:latin typeface="Calibri" panose="020F0502020204030204" pitchFamily="34" charset="0"/>
              </a:rPr>
              <a:t>2 months</a:t>
            </a:r>
          </a:p>
          <a:p>
            <a:pPr marL="285750" indent="-285750">
              <a:buFont typeface="Arial" panose="020B0604020202020204" pitchFamily="34" charset="0"/>
              <a:buChar char="•"/>
            </a:pPr>
            <a:r>
              <a:rPr lang="en-US" dirty="0">
                <a:latin typeface="Calibri" panose="020F0502020204030204" pitchFamily="34" charset="0"/>
              </a:rPr>
              <a:t>Use iPlant Data Store to move 1500 high-res images per day for analysis</a:t>
            </a:r>
          </a:p>
          <a:p>
            <a:r>
              <a:rPr lang="en-US" dirty="0" smtClean="0">
                <a:latin typeface="Calibri" panose="020F0502020204030204" pitchFamily="34" charset="0"/>
              </a:rPr>
              <a:t> </a:t>
            </a:r>
          </a:p>
          <a:p>
            <a:r>
              <a:rPr lang="en-US" dirty="0" smtClean="0">
                <a:latin typeface="Calibri" panose="020F0502020204030204" pitchFamily="34" charset="0"/>
              </a:rPr>
              <a:t>“iPlant </a:t>
            </a:r>
            <a:r>
              <a:rPr lang="en-US" dirty="0">
                <a:latin typeface="Calibri" panose="020F0502020204030204" pitchFamily="34" charset="0"/>
              </a:rPr>
              <a:t>is a great equalizer</a:t>
            </a:r>
            <a:r>
              <a:rPr lang="en-US" dirty="0" smtClean="0">
                <a:latin typeface="Calibri" panose="020F0502020204030204" pitchFamily="34" charset="0"/>
              </a:rPr>
              <a:t>.”</a:t>
            </a:r>
          </a:p>
          <a:p>
            <a:r>
              <a:rPr lang="en-US" dirty="0" smtClean="0">
                <a:latin typeface="Calibri" panose="020F0502020204030204" pitchFamily="34" charset="0"/>
              </a:rPr>
              <a:t> </a:t>
            </a:r>
            <a:r>
              <a:rPr lang="en-US" b="1" dirty="0" smtClean="0">
                <a:latin typeface="Calibri" panose="020F0502020204030204" pitchFamily="34" charset="0"/>
              </a:rPr>
              <a:t>Mike </a:t>
            </a:r>
            <a:r>
              <a:rPr lang="en-US" b="1" dirty="0">
                <a:latin typeface="Calibri" panose="020F0502020204030204" pitchFamily="34" charset="0"/>
              </a:rPr>
              <a:t>Covington, </a:t>
            </a:r>
            <a:r>
              <a:rPr lang="en-US" dirty="0">
                <a:latin typeface="Calibri" panose="020F0502020204030204" pitchFamily="34" charset="0"/>
              </a:rPr>
              <a:t>UC Davis</a:t>
            </a:r>
          </a:p>
          <a:p>
            <a:endParaRPr lang="en-US" dirty="0">
              <a:latin typeface="Calibri" panose="020F0502020204030204" pitchFamily="34" charset="0"/>
            </a:endParaRPr>
          </a:p>
        </p:txBody>
      </p:sp>
      <p:pic>
        <p:nvPicPr>
          <p:cNvPr id="4" name="Picture 3"/>
          <p:cNvPicPr>
            <a:picLocks noChangeAspect="1"/>
          </p:cNvPicPr>
          <p:nvPr/>
        </p:nvPicPr>
        <p:blipFill>
          <a:blip r:embed="rId3"/>
          <a:stretch>
            <a:fillRect/>
          </a:stretch>
        </p:blipFill>
        <p:spPr>
          <a:xfrm>
            <a:off x="1237038" y="3090862"/>
            <a:ext cx="3607095" cy="28098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046344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54847" y="218182"/>
            <a:ext cx="6778009" cy="1077218"/>
          </a:xfrm>
          <a:prstGeom prst="rect">
            <a:avLst/>
          </a:prstGeom>
          <a:noFill/>
        </p:spPr>
        <p:txBody>
          <a:bodyPr wrap="none" rtlCol="0">
            <a:spAutoFit/>
          </a:bodyPr>
          <a:lstStyle/>
          <a:p>
            <a:pPr algn="ctr"/>
            <a:r>
              <a:rPr lang="en-US" sz="3600" b="1" dirty="0">
                <a:solidFill>
                  <a:srgbClr val="055C6B"/>
                </a:solidFill>
                <a:latin typeface="Calibri" pitchFamily="34" charset="0"/>
                <a:cs typeface="Calibri" pitchFamily="34" charset="0"/>
              </a:rPr>
              <a:t>How </a:t>
            </a:r>
            <a:r>
              <a:rPr lang="en-US" sz="3600" b="1" i="1" dirty="0">
                <a:solidFill>
                  <a:srgbClr val="055C6B"/>
                </a:solidFill>
                <a:latin typeface="Calibri" pitchFamily="34" charset="0"/>
                <a:cs typeface="Calibri" pitchFamily="34" charset="0"/>
              </a:rPr>
              <a:t>iPlant</a:t>
            </a:r>
            <a:r>
              <a:rPr lang="en-US" sz="3600" b="1" dirty="0">
                <a:solidFill>
                  <a:srgbClr val="055C6B"/>
                </a:solidFill>
                <a:latin typeface="Calibri" pitchFamily="34" charset="0"/>
                <a:cs typeface="Calibri" pitchFamily="34" charset="0"/>
              </a:rPr>
              <a:t> </a:t>
            </a:r>
            <a:r>
              <a:rPr lang="en-US" sz="3600" b="1" dirty="0" smtClean="0">
                <a:solidFill>
                  <a:srgbClr val="055C6B"/>
                </a:solidFill>
                <a:latin typeface="Calibri" pitchFamily="34" charset="0"/>
                <a:cs typeface="Calibri" pitchFamily="34" charset="0"/>
              </a:rPr>
              <a:t>CI Enables </a:t>
            </a:r>
            <a:r>
              <a:rPr lang="en-US" sz="3600" b="1" dirty="0">
                <a:solidFill>
                  <a:srgbClr val="055C6B"/>
                </a:solidFill>
                <a:latin typeface="Calibri" pitchFamily="34" charset="0"/>
                <a:cs typeface="Calibri" pitchFamily="34" charset="0"/>
              </a:rPr>
              <a:t>Discovery</a:t>
            </a:r>
            <a:endParaRPr lang="en-US" sz="2800" b="1" i="1" dirty="0">
              <a:solidFill>
                <a:srgbClr val="055C6B"/>
              </a:solidFill>
              <a:latin typeface="Calibri" pitchFamily="34" charset="0"/>
              <a:cs typeface="Calibri" pitchFamily="34" charset="0"/>
            </a:endParaRPr>
          </a:p>
          <a:p>
            <a:pPr algn="ctr"/>
            <a:r>
              <a:rPr lang="en-US" sz="2800" b="1" dirty="0" smtClean="0">
                <a:latin typeface="Calibri" pitchFamily="34" charset="0"/>
                <a:cs typeface="Calibri" pitchFamily="34" charset="0"/>
              </a:rPr>
              <a:t>Challenge: Navigate biology’s “Data deluge”</a:t>
            </a:r>
          </a:p>
        </p:txBody>
      </p:sp>
      <p:pic>
        <p:nvPicPr>
          <p:cNvPr id="4" name="Picture 3"/>
          <p:cNvPicPr>
            <a:picLocks noChangeAspect="1"/>
          </p:cNvPicPr>
          <p:nvPr/>
        </p:nvPicPr>
        <p:blipFill>
          <a:blip r:embed="rId2"/>
          <a:stretch>
            <a:fillRect/>
          </a:stretch>
        </p:blipFill>
        <p:spPr>
          <a:xfrm>
            <a:off x="5029200" y="2274717"/>
            <a:ext cx="3757491" cy="2819400"/>
          </a:xfrm>
          <a:prstGeom prst="rect">
            <a:avLst/>
          </a:prstGeom>
        </p:spPr>
      </p:pic>
      <p:sp>
        <p:nvSpPr>
          <p:cNvPr id="5" name="TextBox 4"/>
          <p:cNvSpPr txBox="1"/>
          <p:nvPr/>
        </p:nvSpPr>
        <p:spPr>
          <a:xfrm>
            <a:off x="5191257" y="5284498"/>
            <a:ext cx="3277436" cy="400110"/>
          </a:xfrm>
          <a:prstGeom prst="rect">
            <a:avLst/>
          </a:prstGeom>
          <a:noFill/>
        </p:spPr>
        <p:txBody>
          <a:bodyPr wrap="none" rtlCol="0">
            <a:spAutoFit/>
          </a:bodyPr>
          <a:lstStyle/>
          <a:p>
            <a:r>
              <a:rPr lang="en-US" sz="2000" b="1" dirty="0" smtClean="0">
                <a:latin typeface="Calibri" panose="020F0502020204030204" pitchFamily="34" charset="0"/>
              </a:rPr>
              <a:t>HT Image data – GB’s per day</a:t>
            </a:r>
            <a:endParaRPr lang="en-US" sz="2000" b="1" dirty="0">
              <a:latin typeface="Calibri" panose="020F0502020204030204" pitchFamily="34" charset="0"/>
            </a:endParaRPr>
          </a:p>
        </p:txBody>
      </p:sp>
      <p:pic>
        <p:nvPicPr>
          <p:cNvPr id="6" name="Picture 5"/>
          <p:cNvPicPr>
            <a:picLocks noChangeAspect="1"/>
          </p:cNvPicPr>
          <p:nvPr/>
        </p:nvPicPr>
        <p:blipFill>
          <a:blip r:embed="rId3"/>
          <a:stretch>
            <a:fillRect/>
          </a:stretch>
        </p:blipFill>
        <p:spPr>
          <a:xfrm>
            <a:off x="518886" y="2192048"/>
            <a:ext cx="4191000" cy="3143250"/>
          </a:xfrm>
          <a:prstGeom prst="rect">
            <a:avLst/>
          </a:prstGeom>
          <a:ln>
            <a:noFill/>
          </a:ln>
          <a:effectLst>
            <a:softEdge rad="112500"/>
          </a:effectLst>
        </p:spPr>
      </p:pic>
      <p:sp>
        <p:nvSpPr>
          <p:cNvPr id="7" name="TextBox 6"/>
          <p:cNvSpPr txBox="1"/>
          <p:nvPr/>
        </p:nvSpPr>
        <p:spPr>
          <a:xfrm>
            <a:off x="1032455" y="5320784"/>
            <a:ext cx="3586175" cy="400110"/>
          </a:xfrm>
          <a:prstGeom prst="rect">
            <a:avLst/>
          </a:prstGeom>
          <a:noFill/>
        </p:spPr>
        <p:txBody>
          <a:bodyPr wrap="none" rtlCol="0">
            <a:spAutoFit/>
          </a:bodyPr>
          <a:lstStyle/>
          <a:p>
            <a:r>
              <a:rPr lang="en-US" sz="2000" b="1" dirty="0" smtClean="0">
                <a:latin typeface="Calibri" panose="020F0502020204030204" pitchFamily="34" charset="0"/>
              </a:rPr>
              <a:t>HT sequence data – TB’s per run</a:t>
            </a:r>
            <a:endParaRPr lang="en-US" sz="2000" b="1" dirty="0">
              <a:latin typeface="Calibri" panose="020F0502020204030204" pitchFamily="34" charset="0"/>
            </a:endParaRPr>
          </a:p>
        </p:txBody>
      </p:sp>
      <p:pic>
        <p:nvPicPr>
          <p:cNvPr id="8" name="Picture 7"/>
          <p:cNvPicPr>
            <a:picLocks noChangeAspect="1"/>
          </p:cNvPicPr>
          <p:nvPr/>
        </p:nvPicPr>
        <p:blipFill>
          <a:blip r:embed="rId4"/>
          <a:stretch>
            <a:fillRect/>
          </a:stretch>
        </p:blipFill>
        <p:spPr>
          <a:xfrm>
            <a:off x="2909661" y="1656476"/>
            <a:ext cx="3600450" cy="2700338"/>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302743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90486" y="218182"/>
            <a:ext cx="6306726" cy="1077218"/>
          </a:xfrm>
          <a:prstGeom prst="rect">
            <a:avLst/>
          </a:prstGeom>
          <a:noFill/>
        </p:spPr>
        <p:txBody>
          <a:bodyPr wrap="none" rtlCol="0">
            <a:spAutoFit/>
          </a:bodyPr>
          <a:lstStyle/>
          <a:p>
            <a:pPr algn="ctr"/>
            <a:r>
              <a:rPr lang="en-US" sz="3600" b="1" dirty="0">
                <a:solidFill>
                  <a:srgbClr val="055C6B"/>
                </a:solidFill>
                <a:latin typeface="Calibri" pitchFamily="34" charset="0"/>
                <a:cs typeface="Calibri" pitchFamily="34" charset="0"/>
              </a:rPr>
              <a:t>How </a:t>
            </a:r>
            <a:r>
              <a:rPr lang="en-US" sz="3600" b="1" i="1" dirty="0">
                <a:solidFill>
                  <a:srgbClr val="055C6B"/>
                </a:solidFill>
                <a:latin typeface="Calibri" pitchFamily="34" charset="0"/>
                <a:cs typeface="Calibri" pitchFamily="34" charset="0"/>
              </a:rPr>
              <a:t>iPlant</a:t>
            </a:r>
            <a:r>
              <a:rPr lang="en-US" sz="3600" b="1" dirty="0">
                <a:solidFill>
                  <a:srgbClr val="055C6B"/>
                </a:solidFill>
                <a:latin typeface="Calibri" pitchFamily="34" charset="0"/>
                <a:cs typeface="Calibri" pitchFamily="34" charset="0"/>
              </a:rPr>
              <a:t> CI Enables Discovery</a:t>
            </a:r>
            <a:endParaRPr lang="en-US" sz="2800" b="1" i="1" dirty="0">
              <a:solidFill>
                <a:srgbClr val="055C6B"/>
              </a:solidFill>
              <a:latin typeface="Calibri" pitchFamily="34" charset="0"/>
              <a:cs typeface="Calibri" pitchFamily="34" charset="0"/>
            </a:endParaRPr>
          </a:p>
          <a:p>
            <a:pPr algn="ctr"/>
            <a:r>
              <a:rPr lang="en-US" sz="2800" b="1" dirty="0" smtClean="0">
                <a:latin typeface="Calibri" pitchFamily="34" charset="0"/>
                <a:cs typeface="Calibri" pitchFamily="34" charset="0"/>
              </a:rPr>
              <a:t>Solution: iPlant Data Store</a:t>
            </a:r>
          </a:p>
        </p:txBody>
      </p:sp>
      <p:sp>
        <p:nvSpPr>
          <p:cNvPr id="3" name="Rectangle 2"/>
          <p:cNvSpPr/>
          <p:nvPr/>
        </p:nvSpPr>
        <p:spPr>
          <a:xfrm>
            <a:off x="4253702" y="1524000"/>
            <a:ext cx="4866852" cy="4247317"/>
          </a:xfrm>
          <a:prstGeom prst="rect">
            <a:avLst/>
          </a:prstGeom>
        </p:spPr>
        <p:txBody>
          <a:bodyPr wrap="square">
            <a:spAutoFit/>
          </a:bodyPr>
          <a:lstStyle/>
          <a:p>
            <a:pPr algn="ctr"/>
            <a:r>
              <a:rPr lang="en-US" b="1" dirty="0" smtClean="0">
                <a:latin typeface="Calibri" panose="020F0502020204030204" pitchFamily="34" charset="0"/>
              </a:rPr>
              <a:t>All data in within the same platform </a:t>
            </a:r>
          </a:p>
          <a:p>
            <a:pPr algn="ctr"/>
            <a:r>
              <a:rPr lang="en-US" b="1" dirty="0" smtClean="0">
                <a:latin typeface="Calibri" panose="020F0502020204030204" pitchFamily="34" charset="0"/>
              </a:rPr>
              <a:t>speed and accessibility</a:t>
            </a:r>
          </a:p>
          <a:p>
            <a:pPr marL="285750" indent="-285750">
              <a:buFont typeface="Arial" panose="020B0604020202020204" pitchFamily="34" charset="0"/>
              <a:buChar char="•"/>
            </a:pPr>
            <a:endParaRPr lang="en-US" dirty="0" smtClean="0">
              <a:latin typeface="Calibri" panose="020F0502020204030204" pitchFamily="34" charset="0"/>
            </a:endParaRPr>
          </a:p>
          <a:p>
            <a:pPr marL="285750" indent="-285750">
              <a:buFont typeface="Arial" panose="020B0604020202020204" pitchFamily="34" charset="0"/>
              <a:buChar char="•"/>
            </a:pPr>
            <a:r>
              <a:rPr lang="en-US" dirty="0" smtClean="0">
                <a:latin typeface="Calibri" panose="020F0502020204030204" pitchFamily="34" charset="0"/>
              </a:rPr>
              <a:t>Access </a:t>
            </a:r>
            <a:r>
              <a:rPr lang="en-US" dirty="0">
                <a:latin typeface="Calibri" panose="020F0502020204030204" pitchFamily="34" charset="0"/>
              </a:rPr>
              <a:t>your data from multiple </a:t>
            </a:r>
            <a:r>
              <a:rPr lang="en-US" i="1" dirty="0">
                <a:latin typeface="Calibri" panose="020F0502020204030204" pitchFamily="34" charset="0"/>
              </a:rPr>
              <a:t>iPlant</a:t>
            </a:r>
            <a:r>
              <a:rPr lang="en-US" dirty="0">
                <a:latin typeface="Calibri" panose="020F0502020204030204" pitchFamily="34" charset="0"/>
              </a:rPr>
              <a:t> services </a:t>
            </a:r>
          </a:p>
          <a:p>
            <a:pPr marL="285750" indent="-285750">
              <a:buFont typeface="Arial" panose="020B0604020202020204" pitchFamily="34" charset="0"/>
              <a:buChar char="•"/>
            </a:pPr>
            <a:endParaRPr lang="en-US" dirty="0">
              <a:latin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rPr>
              <a:t>Automatic data backup </a:t>
            </a:r>
            <a:r>
              <a:rPr lang="en-US" dirty="0" smtClean="0">
                <a:latin typeface="Calibri" panose="020F0502020204030204" pitchFamily="34" charset="0"/>
              </a:rPr>
              <a:t>redundant </a:t>
            </a:r>
            <a:r>
              <a:rPr lang="en-US" dirty="0">
                <a:latin typeface="Calibri" panose="020F0502020204030204" pitchFamily="34" charset="0"/>
              </a:rPr>
              <a:t>between </a:t>
            </a:r>
            <a:r>
              <a:rPr lang="en-US" dirty="0" smtClean="0">
                <a:latin typeface="Calibri" panose="020F0502020204030204" pitchFamily="34" charset="0"/>
              </a:rPr>
              <a:t>University </a:t>
            </a:r>
            <a:r>
              <a:rPr lang="en-US" dirty="0">
                <a:latin typeface="Calibri" panose="020F0502020204030204" pitchFamily="34" charset="0"/>
              </a:rPr>
              <a:t>of Arizona and University of </a:t>
            </a:r>
            <a:r>
              <a:rPr lang="en-US" dirty="0" smtClean="0">
                <a:latin typeface="Calibri" panose="020F0502020204030204" pitchFamily="34" charset="0"/>
              </a:rPr>
              <a:t>Texas  (NSF Data management plan)</a:t>
            </a:r>
            <a:endParaRPr lang="en-US" dirty="0">
              <a:latin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rPr>
              <a:t>Multiple </a:t>
            </a:r>
            <a:r>
              <a:rPr lang="en-US" dirty="0" smtClean="0">
                <a:latin typeface="Calibri" panose="020F0502020204030204" pitchFamily="34" charset="0"/>
              </a:rPr>
              <a:t>ways </a:t>
            </a:r>
            <a:r>
              <a:rPr lang="en-US" dirty="0">
                <a:latin typeface="Calibri" panose="020F0502020204030204" pitchFamily="34" charset="0"/>
              </a:rPr>
              <a:t>to share data with collaborators</a:t>
            </a:r>
          </a:p>
          <a:p>
            <a:pPr marL="285750" indent="-285750">
              <a:buFont typeface="Arial" panose="020B0604020202020204" pitchFamily="34" charset="0"/>
              <a:buChar char="•"/>
            </a:pPr>
            <a:endParaRPr lang="en-US" dirty="0">
              <a:latin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rPr>
              <a:t>Multi-threaded high speed transfers</a:t>
            </a:r>
          </a:p>
          <a:p>
            <a:endParaRPr lang="en-US" dirty="0">
              <a:latin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rPr>
              <a:t>Default 100GB allocation. &gt;1TB allocations </a:t>
            </a:r>
            <a:r>
              <a:rPr lang="en-US" dirty="0" smtClean="0">
                <a:latin typeface="Calibri" panose="020F0502020204030204" pitchFamily="34" charset="0"/>
              </a:rPr>
              <a:t>available </a:t>
            </a:r>
            <a:r>
              <a:rPr lang="en-US" dirty="0">
                <a:latin typeface="Calibri" panose="020F0502020204030204" pitchFamily="34" charset="0"/>
              </a:rPr>
              <a:t>with justification</a:t>
            </a:r>
          </a:p>
        </p:txBody>
      </p:sp>
      <p:graphicFrame>
        <p:nvGraphicFramePr>
          <p:cNvPr id="5" name="Group 8"/>
          <p:cNvGraphicFramePr>
            <a:graphicFrameLocks noGrp="1"/>
          </p:cNvGraphicFramePr>
          <p:nvPr>
            <p:extLst>
              <p:ext uri="{D42A27DB-BD31-4B8C-83A1-F6EECF244321}">
                <p14:modId xmlns:p14="http://schemas.microsoft.com/office/powerpoint/2010/main" val="2608211944"/>
              </p:ext>
            </p:extLst>
          </p:nvPr>
        </p:nvGraphicFramePr>
        <p:xfrm>
          <a:off x="685800" y="2209800"/>
          <a:ext cx="3143347" cy="3294745"/>
        </p:xfrm>
        <a:graphic>
          <a:graphicData uri="http://schemas.openxmlformats.org/drawingml/2006/table">
            <a:tbl>
              <a:tblPr/>
              <a:tblGrid>
                <a:gridCol w="1710351"/>
                <a:gridCol w="1432996"/>
              </a:tblGrid>
              <a:tr h="254000">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Times New Roman" pitchFamily="-84" charset="0"/>
                        <a:buNone/>
                        <a:tabLst>
                          <a:tab pos="1295400" algn="l"/>
                        </a:tabLst>
                      </a:pPr>
                      <a:r>
                        <a:rPr kumimoji="0" lang="en-US" sz="2000" b="1" i="0" u="none" strike="noStrike" cap="none" normalizeH="0" baseline="0" dirty="0">
                          <a:ln>
                            <a:noFill/>
                          </a:ln>
                          <a:solidFill>
                            <a:schemeClr val="tx1"/>
                          </a:solidFill>
                          <a:effectLst/>
                          <a:latin typeface="Calibri" pitchFamily="34" charset="0"/>
                          <a:ea typeface="Arial Bold" pitchFamily="-84" charset="0"/>
                          <a:cs typeface="Calibri" pitchFamily="34" charset="0"/>
                          <a:sym typeface="Arial Bold" pitchFamily="-84" charset="0"/>
                        </a:rPr>
                        <a:t>Source</a:t>
                      </a: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Times New Roman" pitchFamily="-84" charset="0"/>
                        <a:buNone/>
                        <a:tabLst>
                          <a:tab pos="1295400" algn="l"/>
                        </a:tabLst>
                      </a:pPr>
                      <a:r>
                        <a:rPr kumimoji="0" lang="en-US" sz="2000" b="1" i="0" u="none" strike="noStrike" cap="none" normalizeH="0" baseline="0" dirty="0">
                          <a:ln>
                            <a:noFill/>
                          </a:ln>
                          <a:solidFill>
                            <a:schemeClr val="tx1"/>
                          </a:solidFill>
                          <a:effectLst/>
                          <a:latin typeface="Calibri" pitchFamily="34" charset="0"/>
                          <a:ea typeface="Arial Bold" pitchFamily="-84" charset="0"/>
                          <a:cs typeface="Calibri" pitchFamily="34" charset="0"/>
                          <a:sym typeface="Arial Bold" pitchFamily="-84" charset="0"/>
                        </a:rPr>
                        <a:t>Time (</a:t>
                      </a:r>
                      <a:r>
                        <a:rPr kumimoji="0" lang="en-US" sz="2000" b="1" i="0" u="none" strike="noStrike" cap="none" normalizeH="0" baseline="0" dirty="0" smtClean="0">
                          <a:ln>
                            <a:noFill/>
                          </a:ln>
                          <a:solidFill>
                            <a:schemeClr val="tx1"/>
                          </a:solidFill>
                          <a:effectLst/>
                          <a:latin typeface="Calibri" pitchFamily="34" charset="0"/>
                          <a:ea typeface="Arial Bold" pitchFamily="-84" charset="0"/>
                          <a:cs typeface="Calibri" pitchFamily="34" charset="0"/>
                          <a:sym typeface="Arial Bold" pitchFamily="-84" charset="0"/>
                        </a:rPr>
                        <a:t>s)</a:t>
                      </a:r>
                      <a:endParaRPr kumimoji="0" lang="en-US" sz="2000" b="1" i="0" u="none" strike="noStrike" cap="none" normalizeH="0" baseline="0" dirty="0">
                        <a:ln>
                          <a:noFill/>
                        </a:ln>
                        <a:solidFill>
                          <a:schemeClr val="tx1"/>
                        </a:solidFill>
                        <a:effectLst/>
                        <a:latin typeface="Calibri" pitchFamily="34" charset="0"/>
                        <a:ea typeface="Arial Bold" pitchFamily="-84" charset="0"/>
                        <a:cs typeface="Calibri" pitchFamily="34" charset="0"/>
                        <a:sym typeface="Arial Bold" pitchFamily="-84"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35429">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Times New Roman" pitchFamily="-84" charset="0"/>
                        <a:buNone/>
                        <a:tabLst>
                          <a:tab pos="1295400" algn="l"/>
                        </a:tabLst>
                      </a:pPr>
                      <a:r>
                        <a:rPr kumimoji="0" lang="en-US" sz="2000" b="0" i="0" u="none" strike="noStrike" cap="none" normalizeH="0" baseline="0">
                          <a:ln>
                            <a:noFill/>
                          </a:ln>
                          <a:solidFill>
                            <a:schemeClr val="tx1"/>
                          </a:solidFill>
                          <a:effectLst/>
                          <a:latin typeface="Calibri" pitchFamily="34" charset="0"/>
                          <a:ea typeface="Arial" pitchFamily="-84" charset="0"/>
                          <a:cs typeface="Calibri" pitchFamily="34" charset="0"/>
                          <a:sym typeface="Arial" pitchFamily="-84" charset="0"/>
                        </a:rPr>
                        <a:t>CD</a:t>
                      </a: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Times New Roman" pitchFamily="-84" charset="0"/>
                        <a:buNone/>
                        <a:tabLst>
                          <a:tab pos="1295400" algn="l"/>
                        </a:tabLst>
                      </a:pPr>
                      <a:r>
                        <a:rPr kumimoji="0" lang="en-US" sz="2000" b="0" i="0" u="none" strike="noStrike" cap="none" normalizeH="0" baseline="0" dirty="0">
                          <a:ln>
                            <a:noFill/>
                          </a:ln>
                          <a:solidFill>
                            <a:schemeClr val="tx1"/>
                          </a:solidFill>
                          <a:effectLst/>
                          <a:latin typeface="Calibri" pitchFamily="34" charset="0"/>
                          <a:ea typeface="Arial" pitchFamily="-84" charset="0"/>
                          <a:cs typeface="Calibri" pitchFamily="34" charset="0"/>
                          <a:sym typeface="Arial" pitchFamily="-84" charset="0"/>
                        </a:rPr>
                        <a:t>320</a:t>
                      </a: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35429">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Times New Roman" pitchFamily="-84" charset="0"/>
                        <a:buNone/>
                        <a:tabLst>
                          <a:tab pos="1295400" algn="l"/>
                        </a:tabLst>
                      </a:pPr>
                      <a:r>
                        <a:rPr kumimoji="0" lang="en-US" sz="2000" b="0" i="0" u="none" strike="noStrike" cap="none" normalizeH="0" baseline="0">
                          <a:ln>
                            <a:noFill/>
                          </a:ln>
                          <a:solidFill>
                            <a:schemeClr val="tx1"/>
                          </a:solidFill>
                          <a:effectLst/>
                          <a:latin typeface="Calibri" pitchFamily="34" charset="0"/>
                          <a:ea typeface="Arial" pitchFamily="-84" charset="0"/>
                          <a:cs typeface="Calibri" pitchFamily="34" charset="0"/>
                          <a:sym typeface="Arial" pitchFamily="-84" charset="0"/>
                        </a:rPr>
                        <a:t>Berkeley Server</a:t>
                      </a: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Times New Roman" pitchFamily="-84" charset="0"/>
                        <a:buNone/>
                        <a:tabLst>
                          <a:tab pos="1295400" algn="l"/>
                        </a:tabLst>
                      </a:pPr>
                      <a:r>
                        <a:rPr kumimoji="0" lang="en-US" sz="2000" b="0" i="0" u="none" strike="noStrike" cap="none" normalizeH="0" baseline="0" dirty="0">
                          <a:ln>
                            <a:noFill/>
                          </a:ln>
                          <a:solidFill>
                            <a:schemeClr val="tx1"/>
                          </a:solidFill>
                          <a:effectLst/>
                          <a:latin typeface="Calibri" pitchFamily="34" charset="0"/>
                          <a:ea typeface="Arial" pitchFamily="-84" charset="0"/>
                          <a:cs typeface="Calibri" pitchFamily="34" charset="0"/>
                          <a:sym typeface="Arial" pitchFamily="-84" charset="0"/>
                        </a:rPr>
                        <a:t>150</a:t>
                      </a: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35429">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Times New Roman" pitchFamily="-84" charset="0"/>
                        <a:buNone/>
                        <a:tabLst>
                          <a:tab pos="1295400" algn="l"/>
                        </a:tabLst>
                      </a:pPr>
                      <a:r>
                        <a:rPr kumimoji="0" lang="en-US" sz="2000" b="0" i="0" u="none" strike="noStrike" cap="none" normalizeH="0" baseline="0">
                          <a:ln>
                            <a:noFill/>
                          </a:ln>
                          <a:solidFill>
                            <a:schemeClr val="tx1"/>
                          </a:solidFill>
                          <a:effectLst/>
                          <a:latin typeface="Calibri" pitchFamily="34" charset="0"/>
                          <a:ea typeface="Arial" pitchFamily="-84" charset="0"/>
                          <a:cs typeface="Calibri" pitchFamily="34" charset="0"/>
                          <a:sym typeface="Arial" pitchFamily="-84" charset="0"/>
                        </a:rPr>
                        <a:t>External Drive</a:t>
                      </a: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Times New Roman" pitchFamily="-84" charset="0"/>
                        <a:buNone/>
                        <a:tabLst>
                          <a:tab pos="1295400" algn="l"/>
                        </a:tabLst>
                      </a:pPr>
                      <a:r>
                        <a:rPr kumimoji="0" lang="en-US" sz="2000" b="1" i="0" u="none" strike="noStrike" cap="none" normalizeH="0" baseline="0" dirty="0" smtClean="0">
                          <a:ln>
                            <a:noFill/>
                          </a:ln>
                          <a:solidFill>
                            <a:schemeClr val="tx1"/>
                          </a:solidFill>
                          <a:effectLst/>
                          <a:latin typeface="Calibri" pitchFamily="34" charset="0"/>
                          <a:ea typeface="Arial" pitchFamily="-84" charset="0"/>
                          <a:cs typeface="Calibri" pitchFamily="34" charset="0"/>
                          <a:sym typeface="Arial" pitchFamily="-84" charset="0"/>
                        </a:rPr>
                        <a:t>36*</a:t>
                      </a:r>
                      <a:endParaRPr kumimoji="0" lang="en-US" sz="2000" b="1" i="0" u="none" strike="noStrike" cap="none" normalizeH="0" baseline="0" dirty="0">
                        <a:ln>
                          <a:noFill/>
                        </a:ln>
                        <a:solidFill>
                          <a:schemeClr val="tx1"/>
                        </a:solidFill>
                        <a:effectLst/>
                        <a:latin typeface="Calibri" pitchFamily="34" charset="0"/>
                        <a:ea typeface="Arial" pitchFamily="-84" charset="0"/>
                        <a:cs typeface="Calibri" pitchFamily="34" charset="0"/>
                        <a:sym typeface="Arial" pitchFamily="-84"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35429">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Times New Roman" pitchFamily="-84" charset="0"/>
                        <a:buNone/>
                        <a:tabLst>
                          <a:tab pos="1295400" algn="l"/>
                        </a:tabLst>
                      </a:pPr>
                      <a:r>
                        <a:rPr kumimoji="0" lang="en-US" sz="2000" b="0" i="0" u="none" strike="noStrike" cap="none" normalizeH="0" baseline="0">
                          <a:ln>
                            <a:noFill/>
                          </a:ln>
                          <a:solidFill>
                            <a:schemeClr val="tx1"/>
                          </a:solidFill>
                          <a:effectLst/>
                          <a:latin typeface="Calibri" pitchFamily="34" charset="0"/>
                          <a:ea typeface="Arial" pitchFamily="-84" charset="0"/>
                          <a:cs typeface="Calibri" pitchFamily="34" charset="0"/>
                          <a:sym typeface="Arial" pitchFamily="-84" charset="0"/>
                        </a:rPr>
                        <a:t>USB2.0 Flash</a:t>
                      </a: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Times New Roman" pitchFamily="-84" charset="0"/>
                        <a:buNone/>
                        <a:tabLst>
                          <a:tab pos="1295400" algn="l"/>
                        </a:tabLst>
                      </a:pPr>
                      <a:r>
                        <a:rPr kumimoji="0" lang="en-US" sz="2000" b="0" i="0" u="none" strike="noStrike" cap="none" normalizeH="0" baseline="0" dirty="0">
                          <a:ln>
                            <a:noFill/>
                          </a:ln>
                          <a:solidFill>
                            <a:schemeClr val="tx1"/>
                          </a:solidFill>
                          <a:effectLst/>
                          <a:latin typeface="Calibri" pitchFamily="34" charset="0"/>
                          <a:ea typeface="Arial" pitchFamily="-84" charset="0"/>
                          <a:cs typeface="Calibri" pitchFamily="34" charset="0"/>
                          <a:sym typeface="Arial" pitchFamily="-84" charset="0"/>
                        </a:rPr>
                        <a:t>30</a:t>
                      </a: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35429">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Times New Roman" pitchFamily="-84" charset="0"/>
                        <a:buNone/>
                        <a:tabLst>
                          <a:tab pos="1295400" algn="l"/>
                        </a:tabLst>
                      </a:pPr>
                      <a:r>
                        <a:rPr kumimoji="0" lang="en-US" sz="2000" b="1" i="0" u="none" strike="noStrike" cap="none" normalizeH="0" baseline="0" dirty="0" smtClean="0">
                          <a:ln>
                            <a:noFill/>
                          </a:ln>
                          <a:solidFill>
                            <a:schemeClr val="tx1"/>
                          </a:solidFill>
                          <a:effectLst/>
                          <a:latin typeface="Calibri" pitchFamily="34" charset="0"/>
                          <a:ea typeface="Arial Bold" pitchFamily="-84" charset="0"/>
                          <a:cs typeface="Calibri" pitchFamily="34" charset="0"/>
                          <a:sym typeface="Arial Bold" pitchFamily="-84" charset="0"/>
                        </a:rPr>
                        <a:t>iPlant Data Store</a:t>
                      </a:r>
                      <a:endParaRPr kumimoji="0" lang="en-US" sz="2000" b="1" i="0" u="none" strike="noStrike" cap="none" normalizeH="0" baseline="0" dirty="0">
                        <a:ln>
                          <a:noFill/>
                        </a:ln>
                        <a:solidFill>
                          <a:schemeClr val="tx1"/>
                        </a:solidFill>
                        <a:effectLst/>
                        <a:latin typeface="Calibri" pitchFamily="34" charset="0"/>
                        <a:ea typeface="Arial Bold" pitchFamily="-84" charset="0"/>
                        <a:cs typeface="Calibri" pitchFamily="34" charset="0"/>
                        <a:sym typeface="Arial Bold" pitchFamily="-84"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00FF00">
                        <a:alpha val="13725"/>
                      </a:srgbClr>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Times New Roman" pitchFamily="-84" charset="0"/>
                        <a:buNone/>
                        <a:tabLst>
                          <a:tab pos="1295400" algn="l"/>
                        </a:tabLst>
                      </a:pPr>
                      <a:r>
                        <a:rPr kumimoji="0" lang="en-US" sz="2000" b="1" i="0" u="none" strike="noStrike" cap="none" normalizeH="0" baseline="0" dirty="0" smtClean="0">
                          <a:ln>
                            <a:noFill/>
                          </a:ln>
                          <a:solidFill>
                            <a:schemeClr val="tx1"/>
                          </a:solidFill>
                          <a:effectLst/>
                          <a:latin typeface="Calibri" pitchFamily="34" charset="0"/>
                          <a:ea typeface="Arial Bold" pitchFamily="-84" charset="0"/>
                          <a:cs typeface="Calibri" pitchFamily="34" charset="0"/>
                          <a:sym typeface="Arial Bold" pitchFamily="-84" charset="0"/>
                        </a:rPr>
                        <a:t>18*</a:t>
                      </a:r>
                      <a:endParaRPr kumimoji="0" lang="en-US" sz="2000" b="1" i="0" u="none" strike="noStrike" cap="none" normalizeH="0" baseline="0" dirty="0">
                        <a:ln>
                          <a:noFill/>
                        </a:ln>
                        <a:solidFill>
                          <a:schemeClr val="tx1"/>
                        </a:solidFill>
                        <a:effectLst/>
                        <a:latin typeface="Calibri" pitchFamily="34" charset="0"/>
                        <a:ea typeface="Arial Bold" pitchFamily="-84" charset="0"/>
                        <a:cs typeface="Calibri" pitchFamily="34" charset="0"/>
                        <a:sym typeface="Arial Bold" pitchFamily="-84"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00FF00">
                        <a:alpha val="13725"/>
                      </a:srgbClr>
                    </a:solidFill>
                  </a:tcPr>
                </a:tc>
              </a:tr>
              <a:tr h="435429">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Times New Roman" pitchFamily="-84" charset="0"/>
                        <a:buNone/>
                        <a:tabLst>
                          <a:tab pos="1295400" algn="l"/>
                        </a:tabLst>
                      </a:pPr>
                      <a:r>
                        <a:rPr kumimoji="0" lang="en-US" sz="2000" b="0" i="0" u="none" strike="noStrike" cap="none" normalizeH="0" baseline="0">
                          <a:ln>
                            <a:noFill/>
                          </a:ln>
                          <a:solidFill>
                            <a:schemeClr val="tx1"/>
                          </a:solidFill>
                          <a:effectLst/>
                          <a:latin typeface="Calibri" pitchFamily="34" charset="0"/>
                          <a:ea typeface="Arial" pitchFamily="-84" charset="0"/>
                          <a:cs typeface="Calibri" pitchFamily="34" charset="0"/>
                          <a:sym typeface="Arial" pitchFamily="-84" charset="0"/>
                        </a:rPr>
                        <a:t>My Computer</a:t>
                      </a: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Times New Roman" pitchFamily="-84" charset="0"/>
                        <a:buNone/>
                        <a:tabLst>
                          <a:tab pos="1295400" algn="l"/>
                        </a:tabLst>
                      </a:pPr>
                      <a:r>
                        <a:rPr kumimoji="0" lang="en-US" sz="2000" b="0" i="0" u="none" strike="noStrike" cap="none" normalizeH="0" baseline="0" dirty="0">
                          <a:ln>
                            <a:noFill/>
                          </a:ln>
                          <a:solidFill>
                            <a:schemeClr val="tx1"/>
                          </a:solidFill>
                          <a:effectLst/>
                          <a:latin typeface="Calibri" pitchFamily="34" charset="0"/>
                          <a:ea typeface="Arial" pitchFamily="-84" charset="0"/>
                          <a:cs typeface="Calibri" pitchFamily="34" charset="0"/>
                          <a:sym typeface="Arial" pitchFamily="-84" charset="0"/>
                        </a:rPr>
                        <a:t>15</a:t>
                      </a: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33399759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0700" y="218182"/>
            <a:ext cx="8326318" cy="1077218"/>
          </a:xfrm>
          <a:prstGeom prst="rect">
            <a:avLst/>
          </a:prstGeom>
          <a:noFill/>
        </p:spPr>
        <p:txBody>
          <a:bodyPr wrap="none" rtlCol="0">
            <a:spAutoFit/>
          </a:bodyPr>
          <a:lstStyle/>
          <a:p>
            <a:pPr algn="ctr"/>
            <a:r>
              <a:rPr lang="en-US" sz="3600" b="1" dirty="0">
                <a:solidFill>
                  <a:srgbClr val="055C6B"/>
                </a:solidFill>
                <a:latin typeface="Calibri" pitchFamily="34" charset="0"/>
                <a:cs typeface="Calibri" pitchFamily="34" charset="0"/>
              </a:rPr>
              <a:t>How </a:t>
            </a:r>
            <a:r>
              <a:rPr lang="en-US" sz="3600" b="1" i="1" dirty="0">
                <a:solidFill>
                  <a:srgbClr val="055C6B"/>
                </a:solidFill>
                <a:latin typeface="Calibri" pitchFamily="34" charset="0"/>
                <a:cs typeface="Calibri" pitchFamily="34" charset="0"/>
              </a:rPr>
              <a:t>iPlant</a:t>
            </a:r>
            <a:r>
              <a:rPr lang="en-US" sz="3600" b="1" dirty="0">
                <a:solidFill>
                  <a:srgbClr val="055C6B"/>
                </a:solidFill>
                <a:latin typeface="Calibri" pitchFamily="34" charset="0"/>
                <a:cs typeface="Calibri" pitchFamily="34" charset="0"/>
              </a:rPr>
              <a:t> CI Enables Discovery</a:t>
            </a:r>
            <a:endParaRPr lang="en-US" sz="2800" b="1" i="1" dirty="0">
              <a:solidFill>
                <a:srgbClr val="055C6B"/>
              </a:solidFill>
              <a:latin typeface="Calibri" pitchFamily="34" charset="0"/>
              <a:cs typeface="Calibri" pitchFamily="34" charset="0"/>
            </a:endParaRPr>
          </a:p>
          <a:p>
            <a:pPr algn="ctr"/>
            <a:r>
              <a:rPr lang="en-US" sz="2800" b="1" dirty="0" smtClean="0">
                <a:latin typeface="Calibri" pitchFamily="34" charset="0"/>
                <a:cs typeface="Calibri" pitchFamily="34" charset="0"/>
              </a:rPr>
              <a:t>What </a:t>
            </a:r>
            <a:r>
              <a:rPr lang="en-US" sz="2800" b="1" i="1" dirty="0" smtClean="0">
                <a:latin typeface="Calibri" pitchFamily="34" charset="0"/>
                <a:cs typeface="Calibri" pitchFamily="34" charset="0"/>
              </a:rPr>
              <a:t>iPlant</a:t>
            </a:r>
            <a:r>
              <a:rPr lang="en-US" sz="2800" b="1" dirty="0" smtClean="0">
                <a:latin typeface="Calibri" pitchFamily="34" charset="0"/>
                <a:cs typeface="Calibri" pitchFamily="34" charset="0"/>
              </a:rPr>
              <a:t> data solutions mean for a bovine breeder</a:t>
            </a:r>
          </a:p>
        </p:txBody>
      </p:sp>
      <p:sp>
        <p:nvSpPr>
          <p:cNvPr id="4" name="Rectangle 3"/>
          <p:cNvSpPr/>
          <p:nvPr/>
        </p:nvSpPr>
        <p:spPr>
          <a:xfrm>
            <a:off x="4419600" y="1600200"/>
            <a:ext cx="4572000" cy="4247317"/>
          </a:xfrm>
          <a:prstGeom prst="rect">
            <a:avLst/>
          </a:prstGeom>
        </p:spPr>
        <p:txBody>
          <a:bodyPr>
            <a:spAutoFit/>
          </a:bodyPr>
          <a:lstStyle/>
          <a:p>
            <a:r>
              <a:rPr lang="en-US" dirty="0" smtClean="0">
                <a:latin typeface="Calibri" panose="020F0502020204030204" pitchFamily="34" charset="0"/>
              </a:rPr>
              <a:t>“It's </a:t>
            </a:r>
            <a:r>
              <a:rPr lang="en-US" dirty="0">
                <a:latin typeface="Calibri" panose="020F0502020204030204" pitchFamily="34" charset="0"/>
              </a:rPr>
              <a:t>kind of like being in that COPD commercial where the weight is lifted off your chest, only in our case, we have access to more computational power, so we can get to projects much faster and we can do big projects that our machines may not have allowed us to do previously</a:t>
            </a:r>
            <a:r>
              <a:rPr lang="en-US" dirty="0" smtClean="0">
                <a:latin typeface="Calibri" panose="020F0502020204030204" pitchFamily="34" charset="0"/>
              </a:rPr>
              <a:t>!</a:t>
            </a:r>
          </a:p>
          <a:p>
            <a:endParaRPr lang="en-US" dirty="0" smtClean="0">
              <a:latin typeface="Calibri" panose="020F0502020204030204" pitchFamily="34" charset="0"/>
            </a:endParaRPr>
          </a:p>
          <a:p>
            <a:r>
              <a:rPr lang="en-US" dirty="0" smtClean="0">
                <a:latin typeface="Calibri" panose="020F0502020204030204" pitchFamily="34" charset="0"/>
              </a:rPr>
              <a:t>The </a:t>
            </a:r>
            <a:r>
              <a:rPr lang="en-US" dirty="0">
                <a:latin typeface="Calibri" panose="020F0502020204030204" pitchFamily="34" charset="0"/>
              </a:rPr>
              <a:t>ability to transport 2TB of data overnight using the </a:t>
            </a:r>
            <a:r>
              <a:rPr lang="en-US" dirty="0" err="1">
                <a:latin typeface="Calibri" panose="020F0502020204030204" pitchFamily="34" charset="0"/>
              </a:rPr>
              <a:t>iRODS</a:t>
            </a:r>
            <a:r>
              <a:rPr lang="en-US" dirty="0">
                <a:latin typeface="Calibri" panose="020F0502020204030204" pitchFamily="34" charset="0"/>
              </a:rPr>
              <a:t> system was particularly helpful because previously, we had been mailing hard drives which is not an optimal solution to sharing big data</a:t>
            </a:r>
            <a:r>
              <a:rPr lang="en-US" dirty="0" smtClean="0">
                <a:latin typeface="Calibri" panose="020F0502020204030204" pitchFamily="34" charset="0"/>
              </a:rPr>
              <a:t>.” </a:t>
            </a:r>
          </a:p>
          <a:p>
            <a:endParaRPr lang="en-US" dirty="0">
              <a:latin typeface="Calibri" panose="020F0502020204030204" pitchFamily="34" charset="0"/>
            </a:endParaRPr>
          </a:p>
          <a:p>
            <a:r>
              <a:rPr lang="en-US" b="1" dirty="0">
                <a:latin typeface="Calibri" panose="020F0502020204030204" pitchFamily="34" charset="0"/>
              </a:rPr>
              <a:t>James </a:t>
            </a:r>
            <a:r>
              <a:rPr lang="en-US" b="1" dirty="0" err="1" smtClean="0">
                <a:latin typeface="Calibri" panose="020F0502020204030204" pitchFamily="34" charset="0"/>
              </a:rPr>
              <a:t>Koltes</a:t>
            </a:r>
            <a:r>
              <a:rPr lang="en-US" b="1" dirty="0">
                <a:latin typeface="Calibri" panose="020F0502020204030204" pitchFamily="34" charset="0"/>
              </a:rPr>
              <a:t> </a:t>
            </a:r>
            <a:r>
              <a:rPr lang="en-US" dirty="0" smtClean="0">
                <a:latin typeface="Calibri" panose="020F0502020204030204" pitchFamily="34" charset="0"/>
              </a:rPr>
              <a:t>,Iowa State</a:t>
            </a:r>
            <a:endParaRPr lang="en-US" dirty="0"/>
          </a:p>
        </p:txBody>
      </p:sp>
      <p:pic>
        <p:nvPicPr>
          <p:cNvPr id="6" name="Picture 5"/>
          <p:cNvPicPr>
            <a:picLocks noChangeAspect="1"/>
          </p:cNvPicPr>
          <p:nvPr/>
        </p:nvPicPr>
        <p:blipFill>
          <a:blip r:embed="rId2"/>
          <a:stretch>
            <a:fillRect/>
          </a:stretch>
        </p:blipFill>
        <p:spPr>
          <a:xfrm>
            <a:off x="685800" y="1600200"/>
            <a:ext cx="3408454" cy="4371975"/>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6125808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7" name="Group 3"/>
          <p:cNvGrpSpPr>
            <a:grpSpLocks/>
          </p:cNvGrpSpPr>
          <p:nvPr/>
        </p:nvGrpSpPr>
        <p:grpSpPr bwMode="auto">
          <a:xfrm>
            <a:off x="0" y="6239619"/>
            <a:ext cx="645170" cy="638473"/>
            <a:chOff x="0" y="0"/>
            <a:chExt cx="578" cy="571"/>
          </a:xfrm>
        </p:grpSpPr>
        <p:sp>
          <p:nvSpPr>
            <p:cNvPr id="50183" name="Oval 1"/>
            <p:cNvSpPr>
              <a:spLocks/>
            </p:cNvSpPr>
            <p:nvPr/>
          </p:nvSpPr>
          <p:spPr bwMode="auto">
            <a:xfrm>
              <a:off x="167" y="192"/>
              <a:ext cx="225" cy="220"/>
            </a:xfrm>
            <a:prstGeom prst="ellipse">
              <a:avLst/>
            </a:prstGeom>
            <a:solidFill>
              <a:schemeClr val="accent1"/>
            </a:solidFill>
            <a:ln w="12600">
              <a:solidFill>
                <a:srgbClr val="FFC000"/>
              </a:solidFill>
              <a:miter lim="800000"/>
              <a:headEnd/>
              <a:tailEnd/>
            </a:ln>
          </p:spPr>
          <p:txBody>
            <a:bodyPr lIns="0" tIns="0" rIns="0" bIns="0"/>
            <a:lstStyle/>
            <a:p>
              <a:endParaRPr lang="en-US"/>
            </a:p>
          </p:txBody>
        </p:sp>
        <p:pic>
          <p:nvPicPr>
            <p:cNvPr id="5018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8" cy="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5017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6244" y="6390308"/>
            <a:ext cx="1658689"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5"/>
          <p:cNvSpPr>
            <a:spLocks noGrp="1" noChangeArrowheads="1"/>
          </p:cNvSpPr>
          <p:nvPr>
            <p:ph type="title"/>
          </p:nvPr>
        </p:nvSpPr>
        <p:spPr>
          <a:xfrm>
            <a:off x="0" y="-321468"/>
            <a:ext cx="9144000" cy="1150814"/>
          </a:xfrm>
        </p:spPr>
        <p:txBody>
          <a:bodyPr/>
          <a:lstStyle/>
          <a:p>
            <a:pPr eaLnBrk="1" hangingPunct="1"/>
            <a:r>
              <a:rPr lang="en-US">
                <a:latin typeface="Helvetica" charset="0"/>
                <a:ea typeface="ヒラギノ角ゴ ProN W3" charset="0"/>
                <a:cs typeface="ヒラギノ角ゴ ProN W3" charset="0"/>
              </a:rPr>
              <a:t>iPlant Data Store</a:t>
            </a:r>
          </a:p>
        </p:txBody>
      </p:sp>
      <p:sp>
        <p:nvSpPr>
          <p:cNvPr id="50180" name="Rectangle 6"/>
          <p:cNvSpPr>
            <a:spLocks/>
          </p:cNvSpPr>
          <p:nvPr/>
        </p:nvSpPr>
        <p:spPr bwMode="auto">
          <a:xfrm>
            <a:off x="3446859" y="526851"/>
            <a:ext cx="215669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2500">
                <a:solidFill>
                  <a:srgbClr val="008000"/>
                </a:solidFill>
                <a:latin typeface="Helvetica" charset="0"/>
                <a:cs typeface="Helvetica" charset="0"/>
                <a:sym typeface="Helvetica" charset="0"/>
              </a:rPr>
              <a:t>Free Your Data</a:t>
            </a:r>
          </a:p>
        </p:txBody>
      </p:sp>
      <p:sp>
        <p:nvSpPr>
          <p:cNvPr id="29703" name="Rectangle 7"/>
          <p:cNvSpPr>
            <a:spLocks/>
          </p:cNvSpPr>
          <p:nvPr/>
        </p:nvSpPr>
        <p:spPr bwMode="auto">
          <a:xfrm>
            <a:off x="1455539" y="4736083"/>
            <a:ext cx="6232922" cy="1696641"/>
          </a:xfrm>
          <a:prstGeom prst="rect">
            <a:avLst/>
          </a:prstGeom>
          <a:solidFill>
            <a:srgbClr val="FFFFFF"/>
          </a:solidFill>
          <a:ln w="9525" cap="flat">
            <a:solidFill>
              <a:schemeClr val="tx1"/>
            </a:solidFill>
            <a:prstDash val="solid"/>
            <a:round/>
            <a:headEnd type="none" w="med" len="med"/>
            <a:tailEnd type="none" w="med" len="med"/>
          </a:ln>
          <a:effectLst>
            <a:outerShdw blurRad="292100" dist="139699" dir="2700000" algn="ctr" rotWithShape="0">
              <a:schemeClr val="bg2">
                <a:alpha val="64999"/>
              </a:schemeClr>
            </a:outerShdw>
          </a:effectLst>
        </p:spPr>
        <p:txBody>
          <a:bodyPr lIns="0" tIns="0" rIns="0" bIns="0" anchor="ctr"/>
          <a:lstStyle/>
          <a:p>
            <a:pPr>
              <a:defRPr/>
            </a:pPr>
            <a:r>
              <a:rPr lang="en-US" sz="3500">
                <a:solidFill>
                  <a:srgbClr val="000080"/>
                </a:solidFill>
                <a:latin typeface="Helvetica" pitchFamily="-84" charset="0"/>
                <a:ea typeface="Helvetica" pitchFamily="-84" charset="0"/>
                <a:cs typeface="Helvetica" pitchFamily="-84" charset="0"/>
                <a:sym typeface="Helvetica" pitchFamily="-84" charset="0"/>
              </a:rPr>
              <a:t>Different Users, </a:t>
            </a:r>
          </a:p>
          <a:p>
            <a:pPr>
              <a:defRPr/>
            </a:pPr>
            <a:r>
              <a:rPr lang="en-US" sz="3500">
                <a:solidFill>
                  <a:srgbClr val="008000"/>
                </a:solidFill>
                <a:latin typeface="Helvetica" pitchFamily="-84" charset="0"/>
                <a:ea typeface="Helvetica" pitchFamily="-84" charset="0"/>
                <a:cs typeface="Helvetica" pitchFamily="-84" charset="0"/>
                <a:sym typeface="Helvetica" pitchFamily="-84" charset="0"/>
              </a:rPr>
              <a:t>Different Access Needs</a:t>
            </a:r>
            <a:r>
              <a:rPr lang="en-US" sz="3500">
                <a:solidFill>
                  <a:srgbClr val="000080"/>
                </a:solidFill>
                <a:latin typeface="Helvetica" pitchFamily="-84" charset="0"/>
                <a:ea typeface="Helvetica" pitchFamily="-84" charset="0"/>
                <a:cs typeface="Helvetica" pitchFamily="-84" charset="0"/>
                <a:sym typeface="Helvetica" pitchFamily="-84" charset="0"/>
              </a:rPr>
              <a:t>: </a:t>
            </a:r>
          </a:p>
          <a:p>
            <a:pPr>
              <a:defRPr/>
            </a:pPr>
            <a:r>
              <a:rPr lang="en-US" sz="3500">
                <a:solidFill>
                  <a:srgbClr val="FF0000"/>
                </a:solidFill>
                <a:latin typeface="Helvetica" pitchFamily="-84" charset="0"/>
                <a:ea typeface="Helvetica" pitchFamily="-84" charset="0"/>
                <a:cs typeface="Helvetica" pitchFamily="-84" charset="0"/>
                <a:sym typeface="Helvetica" pitchFamily="-84" charset="0"/>
              </a:rPr>
              <a:t>One Data Store</a:t>
            </a:r>
          </a:p>
        </p:txBody>
      </p:sp>
      <p:pic>
        <p:nvPicPr>
          <p:cNvPr id="29704" name="Picture 8"/>
          <p:cNvPicPr>
            <a:picLocks noChangeAspect="1" noChangeArrowheads="1"/>
          </p:cNvPicPr>
          <p:nvPr/>
        </p:nvPicPr>
        <p:blipFill>
          <a:blip r:embed="rId5"/>
          <a:srcRect/>
          <a:stretch>
            <a:fillRect/>
          </a:stretch>
        </p:blipFill>
        <p:spPr bwMode="auto">
          <a:xfrm>
            <a:off x="2732484" y="973336"/>
            <a:ext cx="3661172" cy="3607594"/>
          </a:xfrm>
          <a:prstGeom prst="rect">
            <a:avLst/>
          </a:prstGeom>
          <a:noFill/>
          <a:ln w="12700" cap="flat">
            <a:solidFill>
              <a:schemeClr val="tx1"/>
            </a:solidFill>
            <a:prstDash val="solid"/>
            <a:miter lim="800000"/>
            <a:headEnd/>
            <a:tailEnd/>
          </a:ln>
          <a:effectLst>
            <a:outerShdw blurRad="292100" dist="139699" dir="2700000" algn="ctr" rotWithShape="0">
              <a:schemeClr val="bg2">
                <a:alpha val="64999"/>
              </a:schemeClr>
            </a:outerShdw>
          </a:effectLst>
        </p:spPr>
      </p:pic>
    </p:spTree>
    <p:extLst>
      <p:ext uri="{BB962C8B-B14F-4D97-AF65-F5344CB8AC3E}">
        <p14:creationId xmlns:p14="http://schemas.microsoft.com/office/powerpoint/2010/main" val="40978317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r>
              <a:rPr lang="en-US">
                <a:latin typeface="Helvetica" charset="0"/>
                <a:ea typeface="ＭＳ Ｐゴシック" charset="0"/>
                <a:cs typeface="ＭＳ Ｐゴシック" charset="0"/>
              </a:rPr>
              <a:t>Data Management </a:t>
            </a:r>
          </a:p>
        </p:txBody>
      </p:sp>
      <p:sp>
        <p:nvSpPr>
          <p:cNvPr id="50178" name="Content Placeholder 2"/>
          <p:cNvSpPr>
            <a:spLocks noGrp="1"/>
          </p:cNvSpPr>
          <p:nvPr>
            <p:ph idx="1"/>
          </p:nvPr>
        </p:nvSpPr>
        <p:spPr>
          <a:xfrm>
            <a:off x="222250" y="838200"/>
            <a:ext cx="8840788" cy="5037138"/>
          </a:xfrm>
        </p:spPr>
        <p:txBody>
          <a:bodyPr/>
          <a:lstStyle/>
          <a:p>
            <a:r>
              <a:rPr lang="en-US">
                <a:latin typeface="Helvetica" charset="0"/>
                <a:ea typeface="ＭＳ Ｐゴシック" charset="0"/>
              </a:rPr>
              <a:t>Supporting the full lifecycle of data</a:t>
            </a:r>
          </a:p>
          <a:p>
            <a:r>
              <a:rPr lang="en-US">
                <a:latin typeface="Helvetica" charset="0"/>
                <a:ea typeface="ＭＳ Ｐゴシック" charset="0"/>
              </a:rPr>
              <a:t>From inception, analysis, collaboration and publication for multiple data types</a:t>
            </a:r>
          </a:p>
          <a:p>
            <a:r>
              <a:rPr lang="en-US">
                <a:latin typeface="Helvetica" charset="0"/>
                <a:ea typeface="ＭＳ Ｐゴシック" charset="0"/>
              </a:rPr>
              <a:t>Emphasis on scalability, reliability, federation</a:t>
            </a:r>
          </a:p>
          <a:p>
            <a:r>
              <a:rPr lang="en-US">
                <a:latin typeface="Helvetica" charset="0"/>
                <a:ea typeface="ＭＳ Ｐゴシック" charset="0"/>
              </a:rPr>
              <a:t>Integrate with external systems (provenance)</a:t>
            </a:r>
          </a:p>
          <a:p>
            <a:r>
              <a:rPr lang="en-US">
                <a:latin typeface="Helvetica" charset="0"/>
                <a:ea typeface="ＭＳ Ｐゴシック" charset="0"/>
              </a:rPr>
              <a:t>Ensure metadata is first class citizen of the infrastructure across all systems</a:t>
            </a:r>
          </a:p>
          <a:p>
            <a:r>
              <a:rPr lang="en-US">
                <a:latin typeface="Helvetica" charset="0"/>
                <a:ea typeface="ＭＳ Ｐゴシック" charset="0"/>
              </a:rPr>
              <a:t>Provide multiple modes of access to data</a:t>
            </a:r>
          </a:p>
          <a:p>
            <a:r>
              <a:rPr lang="en-US">
                <a:latin typeface="Helvetica" charset="0"/>
                <a:ea typeface="ＭＳ Ｐゴシック" charset="0"/>
              </a:rPr>
              <a:t>Promote and support the use standards compliant metadata (but offer flexibility)</a:t>
            </a:r>
          </a:p>
        </p:txBody>
      </p:sp>
      <p:sp>
        <p:nvSpPr>
          <p:cNvPr id="50179" name="Slide Number Placeholder 3"/>
          <p:cNvSpPr>
            <a:spLocks noGrp="1"/>
          </p:cNvSpPr>
          <p:nvPr>
            <p:ph type="sldNum" sz="quarter" idx="4294967295"/>
          </p:nvPr>
        </p:nvSpPr>
        <p:spPr bwMode="auto">
          <a:xfrm>
            <a:off x="0" y="6492875"/>
            <a:ext cx="91440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fld id="{2C625068-C424-AC4A-806E-90D92D4FD929}" type="slidenum">
              <a:rPr lang="en-US" sz="1600">
                <a:solidFill>
                  <a:srgbClr val="215968"/>
                </a:solidFill>
                <a:latin typeface="Helvetica" charset="0"/>
                <a:cs typeface="Helvetica" charset="0"/>
              </a:rPr>
              <a:pPr algn="ctr"/>
              <a:t>18</a:t>
            </a:fld>
            <a:endParaRPr lang="en-US" sz="1600">
              <a:solidFill>
                <a:srgbClr val="215968"/>
              </a:solidFill>
              <a:latin typeface="Helvetica" charset="0"/>
              <a:cs typeface="Helvetica" charset="0"/>
            </a:endParaRPr>
          </a:p>
        </p:txBody>
      </p:sp>
    </p:spTree>
    <p:extLst>
      <p:ext uri="{BB962C8B-B14F-4D97-AF65-F5344CB8AC3E}">
        <p14:creationId xmlns:p14="http://schemas.microsoft.com/office/powerpoint/2010/main" val="3009950603"/>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dirty="0">
                <a:solidFill>
                  <a:srgbClr val="FF6600"/>
                </a:solidFill>
                <a:latin typeface="Helvetica" charset="0"/>
                <a:ea typeface="ＭＳ Ｐゴシック" charset="0"/>
                <a:cs typeface="ＭＳ Ｐゴシック" charset="0"/>
              </a:rPr>
              <a:t>Embedded Metadata</a:t>
            </a:r>
          </a:p>
        </p:txBody>
      </p:sp>
      <p:sp>
        <p:nvSpPr>
          <p:cNvPr id="51203" name="Slide Number Placeholder 3"/>
          <p:cNvSpPr>
            <a:spLocks noGrp="1"/>
          </p:cNvSpPr>
          <p:nvPr>
            <p:ph type="sldNum" sz="quarter" idx="4294967295"/>
          </p:nvPr>
        </p:nvSpPr>
        <p:spPr bwMode="auto">
          <a:xfrm>
            <a:off x="0" y="6492875"/>
            <a:ext cx="91440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fld id="{5F2FAFA7-4E16-0542-816D-8DAF6D353B5F}" type="slidenum">
              <a:rPr lang="en-US" sz="1600">
                <a:solidFill>
                  <a:srgbClr val="215968"/>
                </a:solidFill>
                <a:latin typeface="Helvetica" charset="0"/>
                <a:cs typeface="Helvetica" charset="0"/>
              </a:rPr>
              <a:pPr algn="ctr"/>
              <a:t>19</a:t>
            </a:fld>
            <a:endParaRPr lang="en-US" sz="1600">
              <a:solidFill>
                <a:srgbClr val="215968"/>
              </a:solidFill>
              <a:latin typeface="Helvetica" charset="0"/>
              <a:cs typeface="Helvetica"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1"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p:nvSpPr>
        <p:spPr bwMode="auto">
          <a:xfrm>
            <a:off x="7399338" y="4960938"/>
            <a:ext cx="1439862" cy="203200"/>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1963" y="1003300"/>
            <a:ext cx="5667375" cy="53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5488318"/>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52532" y="218182"/>
            <a:ext cx="4782591" cy="1077218"/>
          </a:xfrm>
          <a:prstGeom prst="rect">
            <a:avLst/>
          </a:prstGeom>
          <a:noFill/>
        </p:spPr>
        <p:txBody>
          <a:bodyPr wrap="none" rtlCol="0">
            <a:spAutoFit/>
          </a:bodyPr>
          <a:lstStyle/>
          <a:p>
            <a:pPr algn="ctr"/>
            <a:r>
              <a:rPr lang="en-US" sz="3600" b="1" dirty="0" smtClean="0">
                <a:solidFill>
                  <a:srgbClr val="055C6B"/>
                </a:solidFill>
                <a:latin typeface="Calibri" pitchFamily="34" charset="0"/>
                <a:cs typeface="Calibri" pitchFamily="34" charset="0"/>
              </a:rPr>
              <a:t>The </a:t>
            </a:r>
            <a:r>
              <a:rPr lang="en-US" sz="3600" b="1" i="1" dirty="0" smtClean="0">
                <a:solidFill>
                  <a:srgbClr val="055C6B"/>
                </a:solidFill>
                <a:latin typeface="Calibri" pitchFamily="34" charset="0"/>
                <a:cs typeface="Calibri" pitchFamily="34" charset="0"/>
              </a:rPr>
              <a:t>iPlant Collaborative</a:t>
            </a:r>
          </a:p>
          <a:p>
            <a:pPr algn="ctr"/>
            <a:r>
              <a:rPr lang="en-US" sz="2800" b="1" dirty="0" smtClean="0">
                <a:latin typeface="Calibri" pitchFamily="34" charset="0"/>
                <a:cs typeface="Calibri" pitchFamily="34" charset="0"/>
              </a:rPr>
              <a:t>Vision</a:t>
            </a:r>
            <a:endParaRPr lang="en-US" sz="2800" b="1" dirty="0" smtClean="0">
              <a:solidFill>
                <a:srgbClr val="055C6B"/>
              </a:solidFill>
              <a:latin typeface="Calibri" pitchFamily="34" charset="0"/>
              <a:cs typeface="Calibri" pitchFamily="34" charset="0"/>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5600" y="2840082"/>
            <a:ext cx="3852887" cy="2971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895600" y="6019800"/>
            <a:ext cx="3868751" cy="461665"/>
          </a:xfrm>
          <a:prstGeom prst="rect">
            <a:avLst/>
          </a:prstGeom>
          <a:noFill/>
        </p:spPr>
        <p:txBody>
          <a:bodyPr wrap="none" rtlCol="0">
            <a:spAutoFit/>
          </a:bodyPr>
          <a:lstStyle/>
          <a:p>
            <a:r>
              <a:rPr lang="en-US" sz="2400" b="1" dirty="0" smtClean="0">
                <a:latin typeface="Calibri" pitchFamily="34" charset="0"/>
              </a:rPr>
              <a:t>www.iPlantCollaborative.org</a:t>
            </a:r>
            <a:endParaRPr lang="en-US" sz="2400" b="1" dirty="0">
              <a:latin typeface="Calibri" pitchFamily="34" charset="0"/>
            </a:endParaRPr>
          </a:p>
        </p:txBody>
      </p:sp>
      <p:sp>
        <p:nvSpPr>
          <p:cNvPr id="7" name="TextBox 6"/>
          <p:cNvSpPr txBox="1"/>
          <p:nvPr/>
        </p:nvSpPr>
        <p:spPr>
          <a:xfrm>
            <a:off x="435847" y="1373778"/>
            <a:ext cx="8098554" cy="1200329"/>
          </a:xfrm>
          <a:prstGeom prst="rect">
            <a:avLst/>
          </a:prstGeom>
          <a:noFill/>
        </p:spPr>
        <p:txBody>
          <a:bodyPr wrap="square" rtlCol="0">
            <a:spAutoFit/>
          </a:bodyPr>
          <a:lstStyle/>
          <a:p>
            <a:r>
              <a:rPr lang="en-US" sz="2400" dirty="0" smtClean="0">
                <a:latin typeface="Calibri" panose="020F0502020204030204" pitchFamily="34" charset="0"/>
              </a:rPr>
              <a:t>Enable life science </a:t>
            </a:r>
            <a:r>
              <a:rPr lang="en-US" sz="2400" dirty="0">
                <a:latin typeface="Calibri" panose="020F0502020204030204" pitchFamily="34" charset="0"/>
              </a:rPr>
              <a:t>researchers and educators </a:t>
            </a:r>
            <a:r>
              <a:rPr lang="en-US" sz="2400" dirty="0" smtClean="0">
                <a:latin typeface="Calibri" panose="020F0502020204030204" pitchFamily="34" charset="0"/>
              </a:rPr>
              <a:t>to use </a:t>
            </a:r>
            <a:r>
              <a:rPr lang="en-US" sz="2400" dirty="0">
                <a:latin typeface="Calibri" panose="020F0502020204030204" pitchFamily="34" charset="0"/>
              </a:rPr>
              <a:t>and extend cyberinfrastructure to understand and </a:t>
            </a:r>
            <a:r>
              <a:rPr lang="en-US" sz="2400" dirty="0" smtClean="0">
                <a:latin typeface="Calibri" panose="020F0502020204030204" pitchFamily="34" charset="0"/>
              </a:rPr>
              <a:t>ultimately predict the complexity </a:t>
            </a:r>
            <a:r>
              <a:rPr lang="en-US" sz="2400" dirty="0">
                <a:latin typeface="Calibri" panose="020F0502020204030204" pitchFamily="34" charset="0"/>
              </a:rPr>
              <a:t>of biological systems</a:t>
            </a:r>
          </a:p>
        </p:txBody>
      </p:sp>
    </p:spTree>
    <p:extLst>
      <p:ext uri="{BB962C8B-B14F-4D97-AF65-F5344CB8AC3E}">
        <p14:creationId xmlns:p14="http://schemas.microsoft.com/office/powerpoint/2010/main" val="401632777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txBox="1">
            <a:spLocks/>
          </p:cNvSpPr>
          <p:nvPr/>
        </p:nvSpPr>
        <p:spPr bwMode="auto">
          <a:xfrm>
            <a:off x="500063" y="160734"/>
            <a:ext cx="776882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26788" tIns="26788" rIns="26788" bIns="26788" anchor="ctr"/>
          <a:lstStyle>
            <a:lvl1pPr eaLnBrk="0" hangingPunct="0">
              <a:defRPr sz="5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5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5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5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5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9pPr>
          </a:lstStyle>
          <a:p>
            <a:r>
              <a:rPr lang="en-US" sz="3500" dirty="0">
                <a:solidFill>
                  <a:srgbClr val="FF6600"/>
                </a:solidFill>
                <a:latin typeface="Helvetica" charset="0"/>
                <a:sym typeface="Helvetica" charset="0"/>
              </a:rPr>
              <a:t>Display data the way you want </a:t>
            </a:r>
            <a:br>
              <a:rPr lang="en-US" sz="3500" dirty="0">
                <a:solidFill>
                  <a:srgbClr val="FF6600"/>
                </a:solidFill>
                <a:latin typeface="Helvetica" charset="0"/>
                <a:sym typeface="Helvetica" charset="0"/>
              </a:rPr>
            </a:br>
            <a:r>
              <a:rPr lang="en-US" sz="3500" dirty="0">
                <a:solidFill>
                  <a:srgbClr val="FF6600"/>
                </a:solidFill>
                <a:latin typeface="Helvetica" charset="0"/>
                <a:sym typeface="Helvetica" charset="0"/>
              </a:rPr>
              <a:t>(no programming involved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0062" y="1125140"/>
            <a:ext cx="6072188" cy="4554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0891" y="1446610"/>
            <a:ext cx="6429375" cy="482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60984" y="2411016"/>
            <a:ext cx="5929313" cy="444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1309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60338"/>
            <a:ext cx="9144000" cy="1135062"/>
          </a:xfrm>
          <a:prstGeom prst="rect">
            <a:avLst/>
          </a:prstGeom>
        </p:spPr>
        <p:txBody>
          <a:bodyPr/>
          <a:lstStyle>
            <a:lvl1pPr algn="ctr" defTabSz="457200" rtl="0" eaLnBrk="1" fontAlgn="base" hangingPunct="1">
              <a:spcBef>
                <a:spcPct val="0"/>
              </a:spcBef>
              <a:spcAft>
                <a:spcPct val="0"/>
              </a:spcAft>
              <a:buClr>
                <a:srgbClr val="000000"/>
              </a:buClr>
              <a:buSzPct val="100000"/>
              <a:buFont typeface="Times New Roman" charset="0"/>
              <a:defRPr sz="3600" b="0">
                <a:solidFill>
                  <a:srgbClr val="004E82"/>
                </a:solidFill>
                <a:latin typeface="+mj-lt"/>
                <a:ea typeface="+mj-ea"/>
                <a:cs typeface="+mj-cs"/>
              </a:defRPr>
            </a:lvl1pPr>
            <a:lvl2pPr algn="ctr" defTabSz="457200" rtl="0" eaLnBrk="1" fontAlgn="base" hangingPunct="1">
              <a:spcBef>
                <a:spcPct val="0"/>
              </a:spcBef>
              <a:spcAft>
                <a:spcPct val="0"/>
              </a:spcAft>
              <a:buClr>
                <a:srgbClr val="000000"/>
              </a:buClr>
              <a:buSzPct val="100000"/>
              <a:buFont typeface="Times New Roman" charset="0"/>
              <a:defRPr sz="3600" b="1">
                <a:solidFill>
                  <a:srgbClr val="004E82"/>
                </a:solidFill>
                <a:latin typeface="Arial" pitchFamily="-106" charset="0"/>
                <a:ea typeface="ＭＳ Ｐゴシック" pitchFamily="-106" charset="-128"/>
                <a:cs typeface="ＭＳ Ｐゴシック" pitchFamily="-106" charset="-128"/>
              </a:defRPr>
            </a:lvl2pPr>
            <a:lvl3pPr algn="ctr" defTabSz="457200" rtl="0" eaLnBrk="1" fontAlgn="base" hangingPunct="1">
              <a:spcBef>
                <a:spcPct val="0"/>
              </a:spcBef>
              <a:spcAft>
                <a:spcPct val="0"/>
              </a:spcAft>
              <a:buClr>
                <a:srgbClr val="000000"/>
              </a:buClr>
              <a:buSzPct val="100000"/>
              <a:buFont typeface="Times New Roman" charset="0"/>
              <a:defRPr sz="3600" b="1">
                <a:solidFill>
                  <a:srgbClr val="004E82"/>
                </a:solidFill>
                <a:latin typeface="Arial" pitchFamily="-106" charset="0"/>
                <a:ea typeface="ＭＳ Ｐゴシック" pitchFamily="-106" charset="-128"/>
                <a:cs typeface="ＭＳ Ｐゴシック" pitchFamily="-106" charset="-128"/>
              </a:defRPr>
            </a:lvl3pPr>
            <a:lvl4pPr algn="ctr" defTabSz="457200" rtl="0" eaLnBrk="1" fontAlgn="base" hangingPunct="1">
              <a:spcBef>
                <a:spcPct val="0"/>
              </a:spcBef>
              <a:spcAft>
                <a:spcPct val="0"/>
              </a:spcAft>
              <a:buClr>
                <a:srgbClr val="000000"/>
              </a:buClr>
              <a:buSzPct val="100000"/>
              <a:buFont typeface="Times New Roman" charset="0"/>
              <a:defRPr sz="3600" b="1">
                <a:solidFill>
                  <a:srgbClr val="004E82"/>
                </a:solidFill>
                <a:latin typeface="Arial" pitchFamily="-106" charset="0"/>
                <a:ea typeface="ＭＳ Ｐゴシック" pitchFamily="-106" charset="-128"/>
                <a:cs typeface="ＭＳ Ｐゴシック" pitchFamily="-106" charset="-128"/>
              </a:defRPr>
            </a:lvl4pPr>
            <a:lvl5pPr algn="ctr" defTabSz="457200" rtl="0" eaLnBrk="1" fontAlgn="base" hangingPunct="1">
              <a:spcBef>
                <a:spcPct val="0"/>
              </a:spcBef>
              <a:spcAft>
                <a:spcPct val="0"/>
              </a:spcAft>
              <a:buClr>
                <a:srgbClr val="000000"/>
              </a:buClr>
              <a:buSzPct val="100000"/>
              <a:buFont typeface="Times New Roman" charset="0"/>
              <a:defRPr sz="3600" b="1">
                <a:solidFill>
                  <a:srgbClr val="004E82"/>
                </a:solidFill>
                <a:latin typeface="Arial" pitchFamily="-106" charset="0"/>
                <a:ea typeface="ＭＳ Ｐゴシック" pitchFamily="-106" charset="-128"/>
                <a:cs typeface="ＭＳ Ｐゴシック" pitchFamily="-106" charset="-128"/>
              </a:defRPr>
            </a:lvl5pPr>
            <a:lvl6pPr marL="457200" algn="ctr" defTabSz="457200" rtl="0" eaLnBrk="1" fontAlgn="base" hangingPunct="1">
              <a:spcBef>
                <a:spcPct val="0"/>
              </a:spcBef>
              <a:spcAft>
                <a:spcPct val="0"/>
              </a:spcAft>
              <a:buClr>
                <a:srgbClr val="000000"/>
              </a:buClr>
              <a:buSzPct val="100000"/>
              <a:buFont typeface="Times New Roman" pitchFamily="-106" charset="0"/>
              <a:defRPr sz="3600" b="1">
                <a:solidFill>
                  <a:srgbClr val="004E82"/>
                </a:solidFill>
                <a:latin typeface="Arial" pitchFamily="-106" charset="0"/>
                <a:ea typeface="ＭＳ Ｐゴシック" pitchFamily="-106" charset="-128"/>
                <a:cs typeface="ＭＳ Ｐゴシック" pitchFamily="-106" charset="-128"/>
              </a:defRPr>
            </a:lvl6pPr>
            <a:lvl7pPr marL="914400" algn="ctr" defTabSz="457200" rtl="0" eaLnBrk="1" fontAlgn="base" hangingPunct="1">
              <a:spcBef>
                <a:spcPct val="0"/>
              </a:spcBef>
              <a:spcAft>
                <a:spcPct val="0"/>
              </a:spcAft>
              <a:buClr>
                <a:srgbClr val="000000"/>
              </a:buClr>
              <a:buSzPct val="100000"/>
              <a:buFont typeface="Times New Roman" pitchFamily="-106" charset="0"/>
              <a:defRPr sz="3600" b="1">
                <a:solidFill>
                  <a:srgbClr val="004E82"/>
                </a:solidFill>
                <a:latin typeface="Arial" pitchFamily="-106" charset="0"/>
                <a:ea typeface="ＭＳ Ｐゴシック" pitchFamily="-106" charset="-128"/>
                <a:cs typeface="ＭＳ Ｐゴシック" pitchFamily="-106" charset="-128"/>
              </a:defRPr>
            </a:lvl7pPr>
            <a:lvl8pPr marL="1371600" algn="ctr" defTabSz="457200" rtl="0" eaLnBrk="1" fontAlgn="base" hangingPunct="1">
              <a:spcBef>
                <a:spcPct val="0"/>
              </a:spcBef>
              <a:spcAft>
                <a:spcPct val="0"/>
              </a:spcAft>
              <a:buClr>
                <a:srgbClr val="000000"/>
              </a:buClr>
              <a:buSzPct val="100000"/>
              <a:buFont typeface="Times New Roman" pitchFamily="-106" charset="0"/>
              <a:defRPr sz="3600" b="1">
                <a:solidFill>
                  <a:srgbClr val="004E82"/>
                </a:solidFill>
                <a:latin typeface="Arial" pitchFamily="-106" charset="0"/>
                <a:ea typeface="ＭＳ Ｐゴシック" pitchFamily="-106" charset="-128"/>
                <a:cs typeface="ＭＳ Ｐゴシック" pitchFamily="-106" charset="-128"/>
              </a:defRPr>
            </a:lvl8pPr>
            <a:lvl9pPr marL="1828800" algn="ctr" defTabSz="457200" rtl="0" eaLnBrk="1" fontAlgn="base" hangingPunct="1">
              <a:spcBef>
                <a:spcPct val="0"/>
              </a:spcBef>
              <a:spcAft>
                <a:spcPct val="0"/>
              </a:spcAft>
              <a:buClr>
                <a:srgbClr val="000000"/>
              </a:buClr>
              <a:buSzPct val="100000"/>
              <a:buFont typeface="Times New Roman" pitchFamily="-106" charset="0"/>
              <a:defRPr sz="3600" b="1">
                <a:solidFill>
                  <a:srgbClr val="004E82"/>
                </a:solidFill>
                <a:latin typeface="Arial" pitchFamily="-106" charset="0"/>
                <a:ea typeface="ＭＳ Ｐゴシック" pitchFamily="-106" charset="-128"/>
                <a:cs typeface="ＭＳ Ｐゴシック" pitchFamily="-106" charset="-128"/>
              </a:defRPr>
            </a:lvl9pPr>
          </a:lstStyle>
          <a:p>
            <a:r>
              <a:rPr lang="en-US" dirty="0" smtClean="0">
                <a:solidFill>
                  <a:srgbClr val="055C6B"/>
                </a:solidFill>
                <a:latin typeface="Calibri" pitchFamily="34" charset="0"/>
                <a:cs typeface="Calibri" pitchFamily="34" charset="0"/>
              </a:rPr>
              <a:t>iPlant Data Store Lab</a:t>
            </a:r>
            <a:endParaRPr lang="en-US" dirty="0">
              <a:solidFill>
                <a:srgbClr val="055C6B"/>
              </a:solidFill>
              <a:latin typeface="Calibri" pitchFamily="34" charset="0"/>
              <a:cs typeface="Calibri" pitchFamily="34" charset="0"/>
            </a:endParaRPr>
          </a:p>
        </p:txBody>
      </p:sp>
      <p:sp>
        <p:nvSpPr>
          <p:cNvPr id="3" name="TextBox 2"/>
          <p:cNvSpPr txBox="1"/>
          <p:nvPr/>
        </p:nvSpPr>
        <p:spPr>
          <a:xfrm>
            <a:off x="1752600" y="848380"/>
            <a:ext cx="5543056" cy="523220"/>
          </a:xfrm>
          <a:prstGeom prst="rect">
            <a:avLst/>
          </a:prstGeom>
          <a:noFill/>
        </p:spPr>
        <p:txBody>
          <a:bodyPr wrap="none" rtlCol="0">
            <a:spAutoFit/>
          </a:bodyPr>
          <a:lstStyle/>
          <a:p>
            <a:r>
              <a:rPr lang="en-US" sz="2800" dirty="0" smtClean="0">
                <a:latin typeface="Calibri" pitchFamily="34" charset="0"/>
                <a:cs typeface="Calibri" pitchFamily="34" charset="0"/>
              </a:rPr>
              <a:t>iPlant Supports the Life Cycle of Data</a:t>
            </a:r>
            <a:endParaRPr lang="en-US" sz="2800" dirty="0">
              <a:latin typeface="Calibri" pitchFamily="34" charset="0"/>
              <a:cs typeface="Calibri" pitchFamily="34" charset="0"/>
            </a:endParaRPr>
          </a:p>
        </p:txBody>
      </p:sp>
      <p:pic>
        <p:nvPicPr>
          <p:cNvPr id="6" name="Picture 4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681" y="5561903"/>
            <a:ext cx="314325" cy="270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7" name="Line 48"/>
          <p:cNvSpPr>
            <a:spLocks noChangeShapeType="1"/>
          </p:cNvSpPr>
          <p:nvPr/>
        </p:nvSpPr>
        <p:spPr bwMode="auto">
          <a:xfrm rot="10800000" flipH="1">
            <a:off x="950181" y="5443250"/>
            <a:ext cx="114300" cy="190500"/>
          </a:xfrm>
          <a:prstGeom prst="line">
            <a:avLst/>
          </a:prstGeom>
          <a:noFill/>
          <a:ln w="127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b="1">
              <a:latin typeface="Calibri" pitchFamily="34" charset="0"/>
              <a:cs typeface="Calibri" pitchFamily="34" charset="0"/>
            </a:endParaRPr>
          </a:p>
        </p:txBody>
      </p:sp>
      <p:sp>
        <p:nvSpPr>
          <p:cNvPr id="8" name="Line 49"/>
          <p:cNvSpPr>
            <a:spLocks noChangeShapeType="1"/>
          </p:cNvSpPr>
          <p:nvPr/>
        </p:nvSpPr>
        <p:spPr bwMode="auto">
          <a:xfrm rot="10800000">
            <a:off x="1293081" y="5424200"/>
            <a:ext cx="152400" cy="228600"/>
          </a:xfrm>
          <a:prstGeom prst="line">
            <a:avLst/>
          </a:prstGeom>
          <a:noFill/>
          <a:ln w="127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b="1">
              <a:latin typeface="Calibri" pitchFamily="34" charset="0"/>
              <a:cs typeface="Calibri" pitchFamily="34" charset="0"/>
            </a:endParaRPr>
          </a:p>
        </p:txBody>
      </p:sp>
      <p:sp>
        <p:nvSpPr>
          <p:cNvPr id="9" name="Line 50"/>
          <p:cNvSpPr>
            <a:spLocks noChangeShapeType="1"/>
          </p:cNvSpPr>
          <p:nvPr/>
        </p:nvSpPr>
        <p:spPr bwMode="auto">
          <a:xfrm rot="10800000" flipH="1">
            <a:off x="1216881" y="5470561"/>
            <a:ext cx="0" cy="192122"/>
          </a:xfrm>
          <a:prstGeom prst="line">
            <a:avLst/>
          </a:prstGeom>
          <a:noFill/>
          <a:ln w="127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b="1">
              <a:latin typeface="Calibri" pitchFamily="34" charset="0"/>
              <a:cs typeface="Calibri" pitchFamily="34" charset="0"/>
            </a:endParaRPr>
          </a:p>
        </p:txBody>
      </p:sp>
      <p:sp>
        <p:nvSpPr>
          <p:cNvPr id="10" name="Rounded Rectangle 9"/>
          <p:cNvSpPr/>
          <p:nvPr/>
        </p:nvSpPr>
        <p:spPr>
          <a:xfrm>
            <a:off x="867716" y="2741289"/>
            <a:ext cx="1381715" cy="840111"/>
          </a:xfrm>
          <a:prstGeom prst="roundRect">
            <a:avLst/>
          </a:prstGeom>
          <a:gradFill>
            <a:gsLst>
              <a:gs pos="0">
                <a:srgbClr val="77AA22"/>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400" b="1" dirty="0" smtClean="0">
                <a:solidFill>
                  <a:schemeClr val="tx1"/>
                </a:solidFill>
                <a:latin typeface="Calibri" pitchFamily="34" charset="0"/>
                <a:cs typeface="Calibri" pitchFamily="34" charset="0"/>
              </a:rPr>
              <a:t>Store</a:t>
            </a:r>
            <a:endParaRPr lang="en-US" sz="2400" b="1" dirty="0">
              <a:solidFill>
                <a:schemeClr val="tx1"/>
              </a:solidFill>
              <a:latin typeface="Calibri" pitchFamily="34" charset="0"/>
              <a:cs typeface="Calibri" pitchFamily="34" charset="0"/>
            </a:endParaRPr>
          </a:p>
        </p:txBody>
      </p:sp>
      <p:sp>
        <p:nvSpPr>
          <p:cNvPr id="11" name="Rounded Rectangle 10"/>
          <p:cNvSpPr/>
          <p:nvPr/>
        </p:nvSpPr>
        <p:spPr>
          <a:xfrm>
            <a:off x="2743200" y="1750689"/>
            <a:ext cx="1381715" cy="840111"/>
          </a:xfrm>
          <a:prstGeom prst="roundRect">
            <a:avLst/>
          </a:prstGeom>
          <a:gradFill>
            <a:gsLst>
              <a:gs pos="0">
                <a:srgbClr val="77AA22"/>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400" b="1" dirty="0" smtClean="0">
                <a:solidFill>
                  <a:schemeClr val="tx1"/>
                </a:solidFill>
                <a:latin typeface="Calibri" pitchFamily="34" charset="0"/>
                <a:cs typeface="Calibri" pitchFamily="34" charset="0"/>
              </a:rPr>
              <a:t>Markup</a:t>
            </a:r>
            <a:endParaRPr lang="en-US" sz="2400" b="1" dirty="0">
              <a:solidFill>
                <a:schemeClr val="tx1"/>
              </a:solidFill>
              <a:latin typeface="Calibri" pitchFamily="34" charset="0"/>
              <a:cs typeface="Calibri" pitchFamily="34" charset="0"/>
            </a:endParaRPr>
          </a:p>
        </p:txBody>
      </p:sp>
      <p:sp>
        <p:nvSpPr>
          <p:cNvPr id="12" name="Rounded Rectangle 11"/>
          <p:cNvSpPr/>
          <p:nvPr/>
        </p:nvSpPr>
        <p:spPr>
          <a:xfrm>
            <a:off x="5029200" y="1752600"/>
            <a:ext cx="1381715" cy="840111"/>
          </a:xfrm>
          <a:prstGeom prst="roundRect">
            <a:avLst/>
          </a:prstGeom>
          <a:gradFill>
            <a:gsLst>
              <a:gs pos="0">
                <a:srgbClr val="77AA22"/>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400" b="1" dirty="0" smtClean="0">
                <a:solidFill>
                  <a:schemeClr val="tx1"/>
                </a:solidFill>
                <a:latin typeface="Calibri" pitchFamily="34" charset="0"/>
                <a:cs typeface="Calibri" pitchFamily="34" charset="0"/>
              </a:rPr>
              <a:t>Search</a:t>
            </a:r>
            <a:endParaRPr lang="en-US" sz="2400" b="1" dirty="0">
              <a:solidFill>
                <a:schemeClr val="tx1"/>
              </a:solidFill>
              <a:latin typeface="Calibri" pitchFamily="34" charset="0"/>
              <a:cs typeface="Calibri" pitchFamily="34" charset="0"/>
            </a:endParaRPr>
          </a:p>
        </p:txBody>
      </p:sp>
      <p:sp>
        <p:nvSpPr>
          <p:cNvPr id="13" name="Rounded Rectangle 12"/>
          <p:cNvSpPr/>
          <p:nvPr/>
        </p:nvSpPr>
        <p:spPr>
          <a:xfrm>
            <a:off x="6847885" y="2741289"/>
            <a:ext cx="1381715" cy="840111"/>
          </a:xfrm>
          <a:prstGeom prst="roundRect">
            <a:avLst/>
          </a:prstGeom>
          <a:gradFill>
            <a:gsLst>
              <a:gs pos="0">
                <a:srgbClr val="77AA22"/>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400" b="1" dirty="0" smtClean="0">
                <a:solidFill>
                  <a:schemeClr val="tx1"/>
                </a:solidFill>
                <a:latin typeface="Calibri" pitchFamily="34" charset="0"/>
                <a:cs typeface="Calibri" pitchFamily="34" charset="0"/>
              </a:rPr>
              <a:t>Transfer</a:t>
            </a:r>
            <a:endParaRPr lang="en-US" sz="2400" b="1" dirty="0">
              <a:solidFill>
                <a:schemeClr val="tx1"/>
              </a:solidFill>
              <a:latin typeface="Calibri" pitchFamily="34" charset="0"/>
              <a:cs typeface="Calibri" pitchFamily="34" charset="0"/>
            </a:endParaRPr>
          </a:p>
        </p:txBody>
      </p:sp>
      <p:pic>
        <p:nvPicPr>
          <p:cNvPr id="14" name="Picture 4" descr="C:\Users\Jason Williams\AppData\Local\Microsoft\Windows\Temporary Internet Files\Content.IE5\FDZI8TH6\MP900430954[1].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438400" y="2235052"/>
            <a:ext cx="875608" cy="7367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5" descr="C:\Users\Jason Williams\AppData\Local\Microsoft\Windows\Temporary Internet Files\Content.IE5\1I7N91EI\MC900431645[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6800" y="2283120"/>
            <a:ext cx="685800"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5019085" y="5027289"/>
            <a:ext cx="1381715" cy="840111"/>
          </a:xfrm>
          <a:prstGeom prst="roundRect">
            <a:avLst/>
          </a:prstGeom>
          <a:gradFill>
            <a:gsLst>
              <a:gs pos="0">
                <a:srgbClr val="77AA22"/>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400" b="1" dirty="0" smtClean="0">
                <a:solidFill>
                  <a:schemeClr val="tx1"/>
                </a:solidFill>
                <a:latin typeface="Calibri" pitchFamily="34" charset="0"/>
                <a:cs typeface="Calibri" pitchFamily="34" charset="0"/>
              </a:rPr>
              <a:t>Analyze</a:t>
            </a:r>
            <a:endParaRPr lang="en-US" sz="2400" b="1" dirty="0">
              <a:solidFill>
                <a:schemeClr val="tx1"/>
              </a:solidFill>
              <a:latin typeface="Calibri" pitchFamily="34" charset="0"/>
              <a:cs typeface="Calibri" pitchFamily="34" charset="0"/>
            </a:endParaRPr>
          </a:p>
        </p:txBody>
      </p:sp>
      <p:sp>
        <p:nvSpPr>
          <p:cNvPr id="17" name="Rounded Rectangle 16"/>
          <p:cNvSpPr/>
          <p:nvPr/>
        </p:nvSpPr>
        <p:spPr>
          <a:xfrm>
            <a:off x="2743200" y="5053693"/>
            <a:ext cx="1381715" cy="840111"/>
          </a:xfrm>
          <a:prstGeom prst="roundRect">
            <a:avLst/>
          </a:prstGeom>
          <a:gradFill>
            <a:gsLst>
              <a:gs pos="0">
                <a:srgbClr val="77AA22"/>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400" b="1" dirty="0" smtClean="0">
                <a:solidFill>
                  <a:schemeClr val="tx1"/>
                </a:solidFill>
                <a:latin typeface="Calibri" pitchFamily="34" charset="0"/>
                <a:cs typeface="Calibri" pitchFamily="34" charset="0"/>
              </a:rPr>
              <a:t>Visualize</a:t>
            </a:r>
            <a:endParaRPr lang="en-US" sz="2400" b="1" dirty="0">
              <a:solidFill>
                <a:schemeClr val="tx1"/>
              </a:solidFill>
              <a:latin typeface="Calibri" pitchFamily="34" charset="0"/>
              <a:cs typeface="Calibri" pitchFamily="34" charset="0"/>
            </a:endParaRPr>
          </a:p>
        </p:txBody>
      </p:sp>
      <p:sp>
        <p:nvSpPr>
          <p:cNvPr id="18" name="Rounded Rectangle 17"/>
          <p:cNvSpPr/>
          <p:nvPr/>
        </p:nvSpPr>
        <p:spPr>
          <a:xfrm>
            <a:off x="6847885" y="4341489"/>
            <a:ext cx="1381715" cy="840111"/>
          </a:xfrm>
          <a:prstGeom prst="roundRect">
            <a:avLst/>
          </a:prstGeom>
          <a:gradFill>
            <a:gsLst>
              <a:gs pos="0">
                <a:srgbClr val="77AA22"/>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b="1" dirty="0" smtClean="0">
                <a:solidFill>
                  <a:schemeClr val="tx1"/>
                </a:solidFill>
                <a:latin typeface="Calibri" pitchFamily="34" charset="0"/>
                <a:cs typeface="Calibri" pitchFamily="34" charset="0"/>
              </a:rPr>
              <a:t>Collaborate</a:t>
            </a:r>
            <a:endParaRPr lang="en-US" sz="3200" b="1" dirty="0">
              <a:solidFill>
                <a:schemeClr val="tx1"/>
              </a:solidFill>
              <a:latin typeface="Calibri" pitchFamily="34" charset="0"/>
              <a:cs typeface="Calibri" pitchFamily="34" charset="0"/>
            </a:endParaRPr>
          </a:p>
        </p:txBody>
      </p:sp>
      <p:sp>
        <p:nvSpPr>
          <p:cNvPr id="19" name="Rounded Rectangle 18"/>
          <p:cNvSpPr/>
          <p:nvPr/>
        </p:nvSpPr>
        <p:spPr>
          <a:xfrm>
            <a:off x="914861" y="4312511"/>
            <a:ext cx="1381715" cy="840111"/>
          </a:xfrm>
          <a:prstGeom prst="roundRect">
            <a:avLst/>
          </a:prstGeom>
          <a:gradFill>
            <a:gsLst>
              <a:gs pos="0">
                <a:srgbClr val="77AA22"/>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400" b="1" dirty="0" smtClean="0">
                <a:solidFill>
                  <a:schemeClr val="tx1"/>
                </a:solidFill>
                <a:latin typeface="Calibri" pitchFamily="34" charset="0"/>
                <a:cs typeface="Calibri" pitchFamily="34" charset="0"/>
              </a:rPr>
              <a:t>Share</a:t>
            </a:r>
            <a:endParaRPr lang="en-US" sz="2400" b="1" dirty="0">
              <a:solidFill>
                <a:schemeClr val="tx1"/>
              </a:solidFill>
              <a:latin typeface="Calibri" pitchFamily="34" charset="0"/>
              <a:cs typeface="Calibri" pitchFamily="34" charset="0"/>
            </a:endParaRPr>
          </a:p>
        </p:txBody>
      </p:sp>
      <p:pic>
        <p:nvPicPr>
          <p:cNvPr id="20" name="Picture 45"/>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2727" y="5633750"/>
            <a:ext cx="429346" cy="353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1" name="Picture 4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5481" y="5557550"/>
            <a:ext cx="314325" cy="270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2" name="TextBox 21"/>
          <p:cNvSpPr txBox="1"/>
          <p:nvPr/>
        </p:nvSpPr>
        <p:spPr>
          <a:xfrm>
            <a:off x="4313884" y="5757446"/>
            <a:ext cx="1705916" cy="338554"/>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n-US" sz="800" b="1" dirty="0" smtClean="0">
                <a:solidFill>
                  <a:schemeClr val="tx1"/>
                </a:solidFill>
                <a:latin typeface="Calibri" pitchFamily="34" charset="0"/>
                <a:cs typeface="Calibri" pitchFamily="34" charset="0"/>
              </a:rPr>
              <a:t>Data            Results A            Results B</a:t>
            </a:r>
          </a:p>
          <a:p>
            <a:r>
              <a:rPr lang="en-US" sz="800" b="1" dirty="0" smtClean="0">
                <a:solidFill>
                  <a:schemeClr val="tx1"/>
                </a:solidFill>
                <a:latin typeface="Calibri" pitchFamily="34" charset="0"/>
                <a:cs typeface="Calibri" pitchFamily="34" charset="0"/>
              </a:rPr>
              <a:t>         Algo1                 Algo2   </a:t>
            </a:r>
            <a:endParaRPr lang="en-US" sz="800" b="1" dirty="0">
              <a:solidFill>
                <a:schemeClr val="tx1"/>
              </a:solidFill>
              <a:latin typeface="Calibri" pitchFamily="34" charset="0"/>
              <a:cs typeface="Calibri" pitchFamily="34" charset="0"/>
            </a:endParaRPr>
          </a:p>
        </p:txBody>
      </p:sp>
      <p:sp>
        <p:nvSpPr>
          <p:cNvPr id="23" name="Right Arrow 22"/>
          <p:cNvSpPr/>
          <p:nvPr/>
        </p:nvSpPr>
        <p:spPr>
          <a:xfrm>
            <a:off x="4658962" y="5787107"/>
            <a:ext cx="152400" cy="169277"/>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b="1">
              <a:solidFill>
                <a:schemeClr val="tx1"/>
              </a:solidFill>
              <a:latin typeface="Calibri" pitchFamily="34" charset="0"/>
              <a:cs typeface="Calibri" pitchFamily="34" charset="0"/>
            </a:endParaRPr>
          </a:p>
        </p:txBody>
      </p:sp>
      <p:sp>
        <p:nvSpPr>
          <p:cNvPr id="24" name="Right Arrow 23"/>
          <p:cNvSpPr/>
          <p:nvPr/>
        </p:nvSpPr>
        <p:spPr>
          <a:xfrm>
            <a:off x="5344762" y="5790456"/>
            <a:ext cx="152400" cy="169277"/>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b="1">
              <a:solidFill>
                <a:schemeClr val="tx1"/>
              </a:solidFill>
              <a:latin typeface="Calibri" pitchFamily="34" charset="0"/>
              <a:cs typeface="Calibri" pitchFamily="34" charset="0"/>
            </a:endParaRPr>
          </a:p>
        </p:txBody>
      </p:sp>
      <p:pic>
        <p:nvPicPr>
          <p:cNvPr id="25" name="Picture 9" descr="C:\Users\Jason Williams\AppData\Local\Microsoft\Windows\Temporary Internet Files\Content.IE5\FDZI8TH6\MC900435242[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1061" y="5067161"/>
            <a:ext cx="313181" cy="61965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C:\Users\Jason Williams\AppData\Local\Microsoft\Windows\Temporary Internet Files\Content.IE5\OOY5XN89\MC900442092[1].w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83363" y="5043023"/>
            <a:ext cx="782481" cy="3127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C:\Users\Jason Williams\AppData\Local\Microsoft\Windows\Temporary Internet Files\Content.IE5\FDZI8TH6\MC900435242[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48400" y="3333948"/>
            <a:ext cx="313181" cy="61965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 descr="C:\Users\Jason Williams\AppData\Local\Microsoft\Windows\Temporary Internet Files\Content.IE5\FDZI8TH6\MC900435242[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49619" y="3317895"/>
            <a:ext cx="313181" cy="619651"/>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Arrow Connector 28"/>
          <p:cNvCxnSpPr/>
          <p:nvPr/>
        </p:nvCxnSpPr>
        <p:spPr>
          <a:xfrm>
            <a:off x="6553200" y="3581400"/>
            <a:ext cx="27432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0" name="Straight Arrow Connector 29"/>
          <p:cNvCxnSpPr/>
          <p:nvPr/>
        </p:nvCxnSpPr>
        <p:spPr>
          <a:xfrm flipH="1">
            <a:off x="6528106" y="3653778"/>
            <a:ext cx="27694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31" name="Picture 13" descr="C:\Users\Jason Williams\AppData\Local\Microsoft\Windows\Temporary Internet Files\Content.IE5\OOY5XN89\MC900230313[1].wm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5800" y="3224893"/>
            <a:ext cx="722861" cy="743893"/>
          </a:xfrm>
          <a:prstGeom prst="rect">
            <a:avLst/>
          </a:prstGeom>
          <a:noFill/>
          <a:extLst>
            <a:ext uri="{909E8E84-426E-40dd-AFC4-6F175D3DCCD1}">
              <a14:hiddenFill xmlns:a14="http://schemas.microsoft.com/office/drawing/2010/main">
                <a:solidFill>
                  <a:srgbClr val="FFFFFF"/>
                </a:solidFill>
              </a14:hiddenFill>
            </a:ext>
          </a:extLst>
        </p:spPr>
      </p:pic>
      <p:sp>
        <p:nvSpPr>
          <p:cNvPr id="32" name="Curved Down Arrow 31"/>
          <p:cNvSpPr/>
          <p:nvPr/>
        </p:nvSpPr>
        <p:spPr>
          <a:xfrm rot="19051630">
            <a:off x="3113910" y="3246653"/>
            <a:ext cx="1518567" cy="63669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latin typeface="Calibri" pitchFamily="34" charset="0"/>
              <a:cs typeface="Calibri" pitchFamily="34" charset="0"/>
            </a:endParaRPr>
          </a:p>
        </p:txBody>
      </p:sp>
      <p:sp>
        <p:nvSpPr>
          <p:cNvPr id="33" name="Curved Down Arrow 32"/>
          <p:cNvSpPr/>
          <p:nvPr/>
        </p:nvSpPr>
        <p:spPr>
          <a:xfrm rot="8003005">
            <a:off x="4413218" y="3850257"/>
            <a:ext cx="1518567" cy="63669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latin typeface="Calibri" pitchFamily="34" charset="0"/>
              <a:cs typeface="Calibri" pitchFamily="34" charset="0"/>
            </a:endParaRPr>
          </a:p>
        </p:txBody>
      </p:sp>
      <p:sp>
        <p:nvSpPr>
          <p:cNvPr id="34" name="TextBox 33"/>
          <p:cNvSpPr txBox="1"/>
          <p:nvPr/>
        </p:nvSpPr>
        <p:spPr>
          <a:xfrm>
            <a:off x="2703259" y="3427089"/>
            <a:ext cx="2097341" cy="369332"/>
          </a:xfrm>
          <a:prstGeom prst="rect">
            <a:avLst/>
          </a:prstGeom>
          <a:noFill/>
        </p:spPr>
        <p:txBody>
          <a:bodyPr wrap="square" rtlCol="0">
            <a:spAutoFit/>
          </a:bodyPr>
          <a:lstStyle/>
          <a:p>
            <a:r>
              <a:rPr lang="en-US" b="1" dirty="0" smtClean="0">
                <a:latin typeface="Calibri" pitchFamily="34" charset="0"/>
                <a:cs typeface="Calibri" pitchFamily="34" charset="0"/>
              </a:rPr>
              <a:t>Pre- Publication</a:t>
            </a:r>
            <a:endParaRPr lang="en-US" b="1" dirty="0">
              <a:latin typeface="Calibri" pitchFamily="34" charset="0"/>
              <a:cs typeface="Calibri" pitchFamily="34" charset="0"/>
            </a:endParaRPr>
          </a:p>
        </p:txBody>
      </p:sp>
      <p:sp>
        <p:nvSpPr>
          <p:cNvPr id="35" name="TextBox 34"/>
          <p:cNvSpPr txBox="1"/>
          <p:nvPr/>
        </p:nvSpPr>
        <p:spPr>
          <a:xfrm>
            <a:off x="4615390" y="4019379"/>
            <a:ext cx="2090210" cy="369332"/>
          </a:xfrm>
          <a:prstGeom prst="rect">
            <a:avLst/>
          </a:prstGeom>
          <a:noFill/>
        </p:spPr>
        <p:txBody>
          <a:bodyPr wrap="square" rtlCol="0">
            <a:spAutoFit/>
          </a:bodyPr>
          <a:lstStyle/>
          <a:p>
            <a:r>
              <a:rPr lang="en-US" b="1" dirty="0" smtClean="0">
                <a:latin typeface="Calibri" pitchFamily="34" charset="0"/>
                <a:cs typeface="Calibri" pitchFamily="34" charset="0"/>
              </a:rPr>
              <a:t>Post- Publication</a:t>
            </a:r>
            <a:endParaRPr lang="en-US" b="1" dirty="0">
              <a:latin typeface="Calibri" pitchFamily="34" charset="0"/>
              <a:cs typeface="Calibri" pitchFamily="34" charset="0"/>
            </a:endParaRPr>
          </a:p>
        </p:txBody>
      </p:sp>
      <p:pic>
        <p:nvPicPr>
          <p:cNvPr id="36" name="Picture 1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43683" y="5651852"/>
            <a:ext cx="732484" cy="4422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B"/>
          <p:cNvSpPr/>
          <p:nvPr/>
        </p:nvSpPr>
        <p:spPr bwMode="auto">
          <a:xfrm>
            <a:off x="0" y="6705600"/>
            <a:ext cx="8662737" cy="241300"/>
          </a:xfrm>
          <a:prstGeom prst="rect">
            <a:avLst/>
          </a:prstGeom>
          <a:solidFill>
            <a:srgbClr val="055C6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37004617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0"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0" presetClass="entr" presetSubtype="0" fill="hold"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10"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par>
                          <p:cTn id="48" fill="hold">
                            <p:stCondLst>
                              <p:cond delay="2500"/>
                            </p:stCondLst>
                            <p:childTnLst>
                              <p:par>
                                <p:cTn id="49" presetID="10" presetClass="entr" presetSubtype="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par>
                          <p:cTn id="61" fill="hold">
                            <p:stCondLst>
                              <p:cond delay="3000"/>
                            </p:stCondLst>
                            <p:childTnLst>
                              <p:par>
                                <p:cTn id="62" presetID="10" presetClass="entr" presetSubtype="0" fill="hold" grpId="0" nodeType="after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par>
                                <p:cTn id="65" presetID="10"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500"/>
                                        <p:tgtEl>
                                          <p:spTgt spid="36"/>
                                        </p:tgtEl>
                                      </p:cBhvr>
                                    </p:animEffect>
                                  </p:childTnLst>
                                </p:cTn>
                              </p:par>
                            </p:childTnLst>
                          </p:cTn>
                        </p:par>
                        <p:par>
                          <p:cTn id="68" fill="hold">
                            <p:stCondLst>
                              <p:cond delay="3500"/>
                            </p:stCondLst>
                            <p:childTnLst>
                              <p:par>
                                <p:cTn id="69" presetID="10" presetClass="entr" presetSubtype="0" fill="hold" nodeType="after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fade">
                                      <p:cBhvr>
                                        <p:cTn id="71" dur="500"/>
                                        <p:tgtEl>
                                          <p:spTgt spid="6"/>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fade">
                                      <p:cBhvr>
                                        <p:cTn id="74" dur="500"/>
                                        <p:tgtEl>
                                          <p:spTgt spid="7"/>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fade">
                                      <p:cBhvr>
                                        <p:cTn id="77" dur="500"/>
                                        <p:tgtEl>
                                          <p:spTgt spid="8"/>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fade">
                                      <p:cBhvr>
                                        <p:cTn id="80" dur="500"/>
                                        <p:tgtEl>
                                          <p:spTgt spid="9"/>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fade">
                                      <p:cBhvr>
                                        <p:cTn id="83" dur="500"/>
                                        <p:tgtEl>
                                          <p:spTgt spid="19"/>
                                        </p:tgtEl>
                                      </p:cBhvr>
                                    </p:animEffect>
                                  </p:childTnLst>
                                </p:cTn>
                              </p:par>
                              <p:par>
                                <p:cTn id="84" presetID="10" presetClass="entr" presetSubtype="0" fill="hold" nodeType="with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par>
                                <p:cTn id="87" presetID="10" presetClass="entr" presetSubtype="0" fill="hold" nodeType="with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fade">
                                      <p:cBhvr>
                                        <p:cTn id="89" dur="500"/>
                                        <p:tgtEl>
                                          <p:spTgt spid="21"/>
                                        </p:tgtEl>
                                      </p:cBhvr>
                                    </p:animEffect>
                                  </p:childTnLst>
                                </p:cTn>
                              </p:par>
                              <p:par>
                                <p:cTn id="90" presetID="10" presetClass="entr" presetSubtype="0" fill="hold" nodeType="with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fade">
                                      <p:cBhvr>
                                        <p:cTn id="92" dur="500"/>
                                        <p:tgtEl>
                                          <p:spTgt spid="25"/>
                                        </p:tgtEl>
                                      </p:cBhvr>
                                    </p:animEffect>
                                  </p:childTnLst>
                                </p:cTn>
                              </p:par>
                            </p:childTnLst>
                          </p:cTn>
                        </p:par>
                        <p:par>
                          <p:cTn id="93" fill="hold">
                            <p:stCondLst>
                              <p:cond delay="4000"/>
                            </p:stCondLst>
                            <p:childTnLst>
                              <p:par>
                                <p:cTn id="94" presetID="10" presetClass="entr" presetSubtype="0" fill="hold" grpId="0" nodeType="afterEffect">
                                  <p:stCondLst>
                                    <p:cond delay="0"/>
                                  </p:stCondLst>
                                  <p:childTnLst>
                                    <p:set>
                                      <p:cBhvr>
                                        <p:cTn id="95" dur="1" fill="hold">
                                          <p:stCondLst>
                                            <p:cond delay="0"/>
                                          </p:stCondLst>
                                        </p:cTn>
                                        <p:tgtEl>
                                          <p:spTgt spid="34"/>
                                        </p:tgtEl>
                                        <p:attrNameLst>
                                          <p:attrName>style.visibility</p:attrName>
                                        </p:attrNameLst>
                                      </p:cBhvr>
                                      <p:to>
                                        <p:strVal val="visible"/>
                                      </p:to>
                                    </p:set>
                                    <p:animEffect transition="in" filter="fade">
                                      <p:cBhvr>
                                        <p:cTn id="96" dur="500"/>
                                        <p:tgtEl>
                                          <p:spTgt spid="34"/>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32"/>
                                        </p:tgtEl>
                                        <p:attrNameLst>
                                          <p:attrName>style.visibility</p:attrName>
                                        </p:attrNameLst>
                                      </p:cBhvr>
                                      <p:to>
                                        <p:strVal val="visible"/>
                                      </p:to>
                                    </p:set>
                                    <p:animEffect transition="in" filter="fade">
                                      <p:cBhvr>
                                        <p:cTn id="99" dur="500"/>
                                        <p:tgtEl>
                                          <p:spTgt spid="32"/>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33"/>
                                        </p:tgtEl>
                                        <p:attrNameLst>
                                          <p:attrName>style.visibility</p:attrName>
                                        </p:attrNameLst>
                                      </p:cBhvr>
                                      <p:to>
                                        <p:strVal val="visible"/>
                                      </p:to>
                                    </p:set>
                                    <p:animEffect transition="in" filter="fade">
                                      <p:cBhvr>
                                        <p:cTn id="102" dur="500"/>
                                        <p:tgtEl>
                                          <p:spTgt spid="33"/>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35"/>
                                        </p:tgtEl>
                                        <p:attrNameLst>
                                          <p:attrName>style.visibility</p:attrName>
                                        </p:attrNameLst>
                                      </p:cBhvr>
                                      <p:to>
                                        <p:strVal val="visible"/>
                                      </p:to>
                                    </p:set>
                                    <p:animEffect transition="in" filter="fade">
                                      <p:cBhvr>
                                        <p:cTn id="10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6" grpId="0" animBg="1"/>
      <p:bldP spid="17" grpId="0" animBg="1"/>
      <p:bldP spid="18" grpId="0" animBg="1"/>
      <p:bldP spid="19" grpId="0" animBg="1"/>
      <p:bldP spid="22" grpId="0" animBg="1"/>
      <p:bldP spid="23" grpId="0" animBg="1"/>
      <p:bldP spid="24" grpId="0" animBg="1"/>
      <p:bldP spid="32" grpId="0" animBg="1"/>
      <p:bldP spid="33" grpId="0" animBg="1"/>
      <p:bldP spid="34" grpId="0"/>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38"/>
            <a:ext cx="9144000" cy="677862"/>
          </a:xfrm>
        </p:spPr>
        <p:txBody>
          <a:bodyPr/>
          <a:lstStyle/>
          <a:p>
            <a:r>
              <a:rPr lang="en-US" dirty="0" smtClean="0"/>
              <a:t>Sharing</a:t>
            </a:r>
            <a:endParaRPr lang="en-US" dirty="0"/>
          </a:p>
        </p:txBody>
      </p:sp>
      <p:pic>
        <p:nvPicPr>
          <p:cNvPr id="4" name="Picture 3"/>
          <p:cNvPicPr>
            <a:picLocks noChangeAspect="1"/>
          </p:cNvPicPr>
          <p:nvPr/>
        </p:nvPicPr>
        <p:blipFill>
          <a:blip r:embed="rId2"/>
          <a:stretch>
            <a:fillRect/>
          </a:stretch>
        </p:blipFill>
        <p:spPr>
          <a:xfrm>
            <a:off x="381000" y="533400"/>
            <a:ext cx="7772400" cy="5582264"/>
          </a:xfrm>
          <a:prstGeom prst="rect">
            <a:avLst/>
          </a:prstGeom>
        </p:spPr>
      </p:pic>
      <p:pic>
        <p:nvPicPr>
          <p:cNvPr id="5" name="Picture 4"/>
          <p:cNvPicPr>
            <a:picLocks noChangeAspect="1"/>
          </p:cNvPicPr>
          <p:nvPr/>
        </p:nvPicPr>
        <p:blipFill>
          <a:blip r:embed="rId3"/>
          <a:stretch>
            <a:fillRect/>
          </a:stretch>
        </p:blipFill>
        <p:spPr>
          <a:xfrm>
            <a:off x="457200" y="762000"/>
            <a:ext cx="8065136" cy="5791332"/>
          </a:xfrm>
          <a:prstGeom prst="rect">
            <a:avLst/>
          </a:prstGeom>
        </p:spPr>
      </p:pic>
      <p:pic>
        <p:nvPicPr>
          <p:cNvPr id="6" name="Picture 5"/>
          <p:cNvPicPr>
            <a:picLocks noChangeAspect="1"/>
          </p:cNvPicPr>
          <p:nvPr/>
        </p:nvPicPr>
        <p:blipFill>
          <a:blip r:embed="rId4"/>
          <a:stretch>
            <a:fillRect/>
          </a:stretch>
        </p:blipFill>
        <p:spPr>
          <a:xfrm>
            <a:off x="457200" y="1143000"/>
            <a:ext cx="7952915" cy="4267200"/>
          </a:xfrm>
          <a:prstGeom prst="rect">
            <a:avLst/>
          </a:prstGeom>
        </p:spPr>
      </p:pic>
      <p:pic>
        <p:nvPicPr>
          <p:cNvPr id="7" name="Picture 6"/>
          <p:cNvPicPr>
            <a:picLocks noChangeAspect="1"/>
          </p:cNvPicPr>
          <p:nvPr/>
        </p:nvPicPr>
        <p:blipFill>
          <a:blip r:embed="rId5"/>
          <a:stretch>
            <a:fillRect/>
          </a:stretch>
        </p:blipFill>
        <p:spPr>
          <a:xfrm>
            <a:off x="381000" y="685800"/>
            <a:ext cx="8564574" cy="5631611"/>
          </a:xfrm>
          <a:prstGeom prst="rect">
            <a:avLst/>
          </a:prstGeom>
        </p:spPr>
      </p:pic>
    </p:spTree>
    <p:extLst>
      <p:ext uri="{BB962C8B-B14F-4D97-AF65-F5344CB8AC3E}">
        <p14:creationId xmlns:p14="http://schemas.microsoft.com/office/powerpoint/2010/main" val="23067691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52400"/>
            <a:ext cx="9144000" cy="6067434"/>
          </a:xfrm>
          <a:prstGeom prst="rect">
            <a:avLst/>
          </a:prstGeom>
        </p:spPr>
      </p:pic>
      <p:sp>
        <p:nvSpPr>
          <p:cNvPr id="6" name="Content Placeholder 5"/>
          <p:cNvSpPr>
            <a:spLocks noGrp="1"/>
          </p:cNvSpPr>
          <p:nvPr>
            <p:ph idx="1"/>
          </p:nvPr>
        </p:nvSpPr>
        <p:spPr/>
        <p:txBody>
          <a:bodyPr/>
          <a:lstStyle/>
          <a:p>
            <a:endParaRPr lang="en-US" dirty="0"/>
          </a:p>
        </p:txBody>
      </p:sp>
      <p:sp>
        <p:nvSpPr>
          <p:cNvPr id="7" name="Title 6"/>
          <p:cNvSpPr>
            <a:spLocks noGrp="1"/>
          </p:cNvSpPr>
          <p:nvPr>
            <p:ph type="title"/>
          </p:nvPr>
        </p:nvSpPr>
        <p:spPr/>
        <p:txBody>
          <a:bodyPr/>
          <a:lstStyle/>
          <a:p>
            <a:endParaRPr lang="en-US"/>
          </a:p>
        </p:txBody>
      </p:sp>
    </p:spTree>
    <p:extLst>
      <p:ext uri="{BB962C8B-B14F-4D97-AF65-F5344CB8AC3E}">
        <p14:creationId xmlns:p14="http://schemas.microsoft.com/office/powerpoint/2010/main" val="320189691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p:txBody>
          <a:bodyPr/>
          <a:lstStyle/>
          <a:p>
            <a:r>
              <a:rPr lang="en-US" dirty="0">
                <a:solidFill>
                  <a:srgbClr val="FF6600"/>
                </a:solidFill>
                <a:latin typeface="Helvetica" charset="0"/>
                <a:ea typeface="ＭＳ Ｐゴシック" charset="0"/>
                <a:cs typeface="ＭＳ Ｐゴシック" charset="0"/>
              </a:rPr>
              <a:t>Atmosphere: Collaboration</a:t>
            </a:r>
          </a:p>
        </p:txBody>
      </p:sp>
      <p:pic>
        <p:nvPicPr>
          <p:cNvPr id="94210"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460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Box 2"/>
          <p:cNvSpPr txBox="1">
            <a:spLocks noChangeArrowheads="1"/>
          </p:cNvSpPr>
          <p:nvPr/>
        </p:nvSpPr>
        <p:spPr bwMode="auto">
          <a:xfrm>
            <a:off x="3124200" y="3276600"/>
            <a:ext cx="27352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FF6600"/>
                </a:solidFill>
              </a:rPr>
              <a:t>iPlant Data Store</a:t>
            </a:r>
          </a:p>
        </p:txBody>
      </p:sp>
      <p:sp>
        <p:nvSpPr>
          <p:cNvPr id="5" name="TextBox 2"/>
          <p:cNvSpPr txBox="1">
            <a:spLocks noChangeArrowheads="1"/>
          </p:cNvSpPr>
          <p:nvPr/>
        </p:nvSpPr>
        <p:spPr bwMode="auto">
          <a:xfrm>
            <a:off x="533400" y="5562600"/>
            <a:ext cx="8305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smtClean="0">
                <a:solidFill>
                  <a:srgbClr val="800000"/>
                </a:solidFill>
              </a:rPr>
              <a:t>Parrot is used for connecting to data store, </a:t>
            </a:r>
            <a:r>
              <a:rPr lang="en-US" b="1" dirty="0" err="1" smtClean="0">
                <a:solidFill>
                  <a:srgbClr val="800000"/>
                </a:solidFill>
              </a:rPr>
              <a:t>makeflow</a:t>
            </a:r>
            <a:r>
              <a:rPr lang="en-US" b="1" dirty="0" smtClean="0">
                <a:solidFill>
                  <a:srgbClr val="800000"/>
                </a:solidFill>
              </a:rPr>
              <a:t> is used for task distribution to VM appliances</a:t>
            </a:r>
            <a:endParaRPr lang="en-US" b="1" dirty="0">
              <a:solidFill>
                <a:srgbClr val="800000"/>
              </a:solidFill>
            </a:endParaRPr>
          </a:p>
        </p:txBody>
      </p:sp>
    </p:spTree>
    <p:extLst>
      <p:ext uri="{BB962C8B-B14F-4D97-AF65-F5344CB8AC3E}">
        <p14:creationId xmlns:p14="http://schemas.microsoft.com/office/powerpoint/2010/main" val="1298470096"/>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914400" y="152400"/>
            <a:ext cx="7632471" cy="6096000"/>
          </a:xfrm>
          <a:prstGeom prst="rect">
            <a:avLst/>
          </a:prstGeom>
        </p:spPr>
      </p:pic>
    </p:spTree>
    <p:extLst>
      <p:ext uri="{BB962C8B-B14F-4D97-AF65-F5344CB8AC3E}">
        <p14:creationId xmlns:p14="http://schemas.microsoft.com/office/powerpoint/2010/main" val="58881086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p:txBody>
          <a:bodyPr/>
          <a:lstStyle/>
          <a:p>
            <a:r>
              <a:rPr lang="en-US">
                <a:latin typeface="Helvetica" charset="0"/>
                <a:ea typeface="ＭＳ Ｐゴシック" charset="0"/>
                <a:cs typeface="ＭＳ Ｐゴシック" charset="0"/>
              </a:rPr>
              <a:t>Atmosphere: Launch a new VM</a:t>
            </a:r>
          </a:p>
        </p:txBody>
      </p:sp>
      <p:pic>
        <p:nvPicPr>
          <p:cNvPr id="96258" name="Picture 2" descr="CreateNewV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48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ccessRunningV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413" y="1066800"/>
            <a:ext cx="9144000" cy="548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0210842"/>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38"/>
            <a:ext cx="9144000" cy="677862"/>
          </a:xfrm>
        </p:spPr>
        <p:txBody>
          <a:bodyPr/>
          <a:lstStyle/>
          <a:p>
            <a:r>
              <a:rPr lang="en-US" dirty="0" smtClean="0"/>
              <a:t>Where are we going with data strategy</a:t>
            </a:r>
            <a:endParaRPr lang="en-US" dirty="0"/>
          </a:p>
        </p:txBody>
      </p:sp>
      <p:sp>
        <p:nvSpPr>
          <p:cNvPr id="3" name="TextBox 2"/>
          <p:cNvSpPr txBox="1"/>
          <p:nvPr/>
        </p:nvSpPr>
        <p:spPr>
          <a:xfrm>
            <a:off x="304800" y="609600"/>
            <a:ext cx="8534400" cy="5601532"/>
          </a:xfrm>
          <a:prstGeom prst="rect">
            <a:avLst/>
          </a:prstGeom>
          <a:noFill/>
        </p:spPr>
        <p:txBody>
          <a:bodyPr wrap="square" rtlCol="0">
            <a:spAutoFit/>
          </a:bodyPr>
          <a:lstStyle/>
          <a:p>
            <a:pPr marL="285750" indent="-285750">
              <a:lnSpc>
                <a:spcPct val="150000"/>
              </a:lnSpc>
              <a:buFont typeface="Arial"/>
              <a:buChar char="•"/>
            </a:pPr>
            <a:r>
              <a:rPr lang="en-US" sz="2400" dirty="0" smtClean="0"/>
              <a:t>Elastic Search integration with </a:t>
            </a:r>
            <a:r>
              <a:rPr lang="en-US" sz="2400" dirty="0" err="1" smtClean="0"/>
              <a:t>iRODS</a:t>
            </a:r>
            <a:endParaRPr lang="en-US" sz="2400" dirty="0" smtClean="0"/>
          </a:p>
          <a:p>
            <a:pPr marL="285750" indent="-285750">
              <a:lnSpc>
                <a:spcPct val="150000"/>
              </a:lnSpc>
              <a:buFont typeface="Arial"/>
              <a:buChar char="•"/>
            </a:pPr>
            <a:r>
              <a:rPr lang="en-US" sz="2400" dirty="0" smtClean="0"/>
              <a:t>Data Federation (via DFC </a:t>
            </a:r>
            <a:r>
              <a:rPr lang="da-DK" sz="2400" dirty="0">
                <a:hlinkClick r:id="rId2"/>
              </a:rPr>
              <a:t>http://datafed.org</a:t>
            </a:r>
            <a:r>
              <a:rPr lang="da-DK" sz="2400" dirty="0" smtClean="0">
                <a:hlinkClick r:id="rId2"/>
              </a:rPr>
              <a:t>/</a:t>
            </a:r>
            <a:r>
              <a:rPr lang="da-DK" sz="2400" dirty="0" smtClean="0"/>
              <a:t> and </a:t>
            </a:r>
            <a:r>
              <a:rPr lang="da-DK" sz="2400" dirty="0" err="1" smtClean="0"/>
              <a:t>direct</a:t>
            </a:r>
            <a:r>
              <a:rPr lang="da-DK" sz="2400" dirty="0" smtClean="0"/>
              <a:t> )</a:t>
            </a:r>
          </a:p>
          <a:p>
            <a:pPr marL="285750" indent="-285750">
              <a:lnSpc>
                <a:spcPct val="150000"/>
              </a:lnSpc>
              <a:buFont typeface="Arial"/>
              <a:buChar char="•"/>
            </a:pPr>
            <a:r>
              <a:rPr lang="da-DK" sz="2400" dirty="0" smtClean="0"/>
              <a:t>Extended metadata </a:t>
            </a:r>
            <a:r>
              <a:rPr lang="da-DK" sz="2400" dirty="0" err="1" smtClean="0"/>
              <a:t>beyond</a:t>
            </a:r>
            <a:r>
              <a:rPr lang="da-DK" sz="2400" dirty="0" smtClean="0"/>
              <a:t> simple AVU </a:t>
            </a:r>
          </a:p>
          <a:p>
            <a:pPr marL="285750" indent="-285750">
              <a:lnSpc>
                <a:spcPct val="150000"/>
              </a:lnSpc>
              <a:buFont typeface="Arial"/>
              <a:buChar char="•"/>
            </a:pPr>
            <a:r>
              <a:rPr lang="da-DK" sz="2400" dirty="0" smtClean="0"/>
              <a:t>Support </a:t>
            </a:r>
            <a:r>
              <a:rPr lang="da-DK" sz="2400" dirty="0" err="1" smtClean="0"/>
              <a:t>specialized</a:t>
            </a:r>
            <a:r>
              <a:rPr lang="da-DK" sz="2400" dirty="0" smtClean="0"/>
              <a:t> file types and formats (large </a:t>
            </a:r>
            <a:r>
              <a:rPr lang="da-DK" sz="2400" dirty="0" err="1" smtClean="0"/>
              <a:t>sparse</a:t>
            </a:r>
            <a:r>
              <a:rPr lang="da-DK" sz="2400" dirty="0" smtClean="0"/>
              <a:t> matrix, large VCF, HDF5)</a:t>
            </a:r>
          </a:p>
          <a:p>
            <a:pPr marL="285750" indent="-285750">
              <a:lnSpc>
                <a:spcPct val="150000"/>
              </a:lnSpc>
              <a:buFont typeface="Arial"/>
              <a:buChar char="•"/>
            </a:pPr>
            <a:r>
              <a:rPr lang="da-DK" sz="2400" dirty="0" smtClean="0"/>
              <a:t>Data </a:t>
            </a:r>
            <a:r>
              <a:rPr lang="da-DK" sz="2400" dirty="0" err="1" smtClean="0"/>
              <a:t>commons</a:t>
            </a:r>
            <a:r>
              <a:rPr lang="da-DK" sz="2400" dirty="0" smtClean="0"/>
              <a:t> (</a:t>
            </a:r>
            <a:r>
              <a:rPr lang="da-DK" sz="2400" dirty="0" err="1" smtClean="0"/>
              <a:t>Atmosphere</a:t>
            </a:r>
            <a:r>
              <a:rPr lang="da-DK" sz="2400" dirty="0" smtClean="0"/>
              <a:t> images with DOI </a:t>
            </a:r>
            <a:r>
              <a:rPr lang="da-DK" sz="2400" dirty="0" err="1" smtClean="0"/>
              <a:t>etc</a:t>
            </a:r>
            <a:r>
              <a:rPr lang="da-DK" sz="2400" dirty="0" smtClean="0"/>
              <a:t>, and more)</a:t>
            </a:r>
          </a:p>
          <a:p>
            <a:pPr marL="285750" indent="-285750">
              <a:lnSpc>
                <a:spcPct val="150000"/>
              </a:lnSpc>
              <a:buFont typeface="Arial"/>
              <a:buChar char="•"/>
            </a:pPr>
            <a:r>
              <a:rPr lang="da-DK" sz="2400" dirty="0" err="1" smtClean="0"/>
              <a:t>Relevance</a:t>
            </a:r>
            <a:r>
              <a:rPr lang="da-DK" sz="2400" dirty="0" smtClean="0"/>
              <a:t> of </a:t>
            </a:r>
            <a:r>
              <a:rPr lang="da-DK" sz="2400" dirty="0" err="1" smtClean="0"/>
              <a:t>parrot</a:t>
            </a:r>
            <a:r>
              <a:rPr lang="da-DK" sz="2400" dirty="0" smtClean="0"/>
              <a:t> and </a:t>
            </a:r>
            <a:r>
              <a:rPr lang="da-DK" sz="2400" dirty="0" err="1" smtClean="0"/>
              <a:t>makeflow</a:t>
            </a:r>
            <a:r>
              <a:rPr lang="da-DK" sz="2400" dirty="0" smtClean="0"/>
              <a:t>, </a:t>
            </a:r>
            <a:r>
              <a:rPr lang="da-DK" sz="2400" dirty="0" err="1" smtClean="0"/>
              <a:t>workqueue</a:t>
            </a:r>
            <a:endParaRPr lang="da-DK" sz="2400" dirty="0" smtClean="0"/>
          </a:p>
          <a:p>
            <a:pPr marL="285750" indent="-285750">
              <a:lnSpc>
                <a:spcPct val="150000"/>
              </a:lnSpc>
              <a:buFont typeface="Arial"/>
              <a:buChar char="•"/>
            </a:pPr>
            <a:r>
              <a:rPr lang="da-DK" sz="2400" dirty="0" smtClean="0"/>
              <a:t>Collaboration with large </a:t>
            </a:r>
            <a:r>
              <a:rPr lang="da-DK" sz="2400" dirty="0" err="1" smtClean="0"/>
              <a:t>genome</a:t>
            </a:r>
            <a:r>
              <a:rPr lang="da-DK" sz="2400" dirty="0" smtClean="0"/>
              <a:t> </a:t>
            </a:r>
            <a:r>
              <a:rPr lang="da-DK" sz="2400" dirty="0" err="1" smtClean="0"/>
              <a:t>projects</a:t>
            </a:r>
            <a:r>
              <a:rPr lang="da-DK" sz="2400" dirty="0" smtClean="0"/>
              <a:t> (10,000 Rice </a:t>
            </a:r>
            <a:r>
              <a:rPr lang="da-DK" sz="2400" dirty="0" err="1" smtClean="0"/>
              <a:t>etc</a:t>
            </a:r>
            <a:r>
              <a:rPr lang="da-DK" sz="2400" dirty="0" smtClean="0"/>
              <a:t>)</a:t>
            </a:r>
          </a:p>
          <a:p>
            <a:pPr marL="285750" indent="-285750">
              <a:lnSpc>
                <a:spcPct val="150000"/>
              </a:lnSpc>
              <a:buFont typeface="Arial"/>
              <a:buChar char="•"/>
            </a:pPr>
            <a:endParaRPr lang="en-US" sz="2400" dirty="0"/>
          </a:p>
        </p:txBody>
      </p:sp>
    </p:spTree>
    <p:extLst>
      <p:ext uri="{BB962C8B-B14F-4D97-AF65-F5344CB8AC3E}">
        <p14:creationId xmlns:p14="http://schemas.microsoft.com/office/powerpoint/2010/main" val="334102874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a:xfrm>
            <a:off x="685800" y="6096000"/>
            <a:ext cx="7525981" cy="338554"/>
          </a:xfrm>
          <a:prstGeom prst="rect">
            <a:avLst/>
          </a:prstGeom>
        </p:spPr>
        <p:txBody>
          <a:bodyPr wrap="square">
            <a:spAutoFit/>
          </a:bodyPr>
          <a:lstStyle/>
          <a:p>
            <a:pPr algn="ctr">
              <a:defRPr/>
            </a:pPr>
            <a:r>
              <a:rPr lang="en-US" sz="1600" dirty="0"/>
              <a:t>Will Computers Crash </a:t>
            </a:r>
            <a:r>
              <a:rPr lang="en-US" sz="1600" dirty="0" smtClean="0"/>
              <a:t>Genomics ?  Science Vol. </a:t>
            </a:r>
            <a:r>
              <a:rPr lang="en-US" sz="1600" dirty="0"/>
              <a:t>331 Feb 2011</a:t>
            </a:r>
          </a:p>
        </p:txBody>
      </p:sp>
      <p:pic>
        <p:nvPicPr>
          <p:cNvPr id="4" name="Picture 3"/>
          <p:cNvPicPr>
            <a:picLocks noChangeAspect="1"/>
          </p:cNvPicPr>
          <p:nvPr/>
        </p:nvPicPr>
        <p:blipFill>
          <a:blip r:embed="rId2"/>
          <a:stretch>
            <a:fillRect/>
          </a:stretch>
        </p:blipFill>
        <p:spPr>
          <a:xfrm>
            <a:off x="916422" y="1303932"/>
            <a:ext cx="7389378" cy="4577491"/>
          </a:xfrm>
          <a:prstGeom prst="rect">
            <a:avLst/>
          </a:prstGeom>
        </p:spPr>
        <p:style>
          <a:lnRef idx="3">
            <a:schemeClr val="lt1"/>
          </a:lnRef>
          <a:fillRef idx="1">
            <a:schemeClr val="accent1"/>
          </a:fillRef>
          <a:effectRef idx="1">
            <a:schemeClr val="accent1"/>
          </a:effectRef>
          <a:fontRef idx="minor">
            <a:schemeClr val="lt1"/>
          </a:fontRef>
        </p:style>
      </p:pic>
      <p:pic>
        <p:nvPicPr>
          <p:cNvPr id="5" name="Picture 4"/>
          <p:cNvPicPr>
            <a:picLocks noChangeAspect="1"/>
          </p:cNvPicPr>
          <p:nvPr/>
        </p:nvPicPr>
        <p:blipFill>
          <a:blip r:embed="rId3"/>
          <a:stretch>
            <a:fillRect/>
          </a:stretch>
        </p:blipFill>
        <p:spPr>
          <a:xfrm>
            <a:off x="2333625" y="750094"/>
            <a:ext cx="4143375" cy="529530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1264572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69107" y="0"/>
            <a:ext cx="4749441" cy="1077218"/>
          </a:xfrm>
          <a:prstGeom prst="rect">
            <a:avLst/>
          </a:prstGeom>
          <a:noFill/>
        </p:spPr>
        <p:txBody>
          <a:bodyPr wrap="none" rtlCol="0">
            <a:spAutoFit/>
          </a:bodyPr>
          <a:lstStyle/>
          <a:p>
            <a:pPr algn="ctr"/>
            <a:r>
              <a:rPr lang="en-US" sz="3600" b="1" dirty="0" smtClean="0">
                <a:solidFill>
                  <a:srgbClr val="055C6B"/>
                </a:solidFill>
                <a:latin typeface="Calibri" pitchFamily="34" charset="0"/>
                <a:cs typeface="Calibri" pitchFamily="34" charset="0"/>
              </a:rPr>
              <a:t>The </a:t>
            </a:r>
            <a:r>
              <a:rPr lang="en-US" sz="3600" b="1" i="1" dirty="0" smtClean="0">
                <a:solidFill>
                  <a:srgbClr val="055C6B"/>
                </a:solidFill>
                <a:latin typeface="Calibri" pitchFamily="34" charset="0"/>
                <a:cs typeface="Calibri" pitchFamily="34" charset="0"/>
              </a:rPr>
              <a:t>iPlant Collaborative</a:t>
            </a:r>
            <a:endParaRPr lang="en-US" sz="2800" b="1" i="1" dirty="0" smtClean="0">
              <a:solidFill>
                <a:srgbClr val="055C6B"/>
              </a:solidFill>
              <a:latin typeface="Calibri" pitchFamily="34" charset="0"/>
              <a:cs typeface="Calibri" pitchFamily="34" charset="0"/>
            </a:endParaRPr>
          </a:p>
          <a:p>
            <a:pPr algn="ctr"/>
            <a:r>
              <a:rPr lang="en-US" sz="2800" b="1" dirty="0" smtClean="0">
                <a:latin typeface="Calibri" pitchFamily="34" charset="0"/>
                <a:cs typeface="Calibri" pitchFamily="34" charset="0"/>
              </a:rPr>
              <a:t>Your colleagues</a:t>
            </a:r>
            <a:endParaRPr lang="en-US" sz="2800" b="1" dirty="0">
              <a:latin typeface="Calibri" pitchFamily="34" charset="0"/>
              <a:cs typeface="Calibri" pitchFamily="34" charset="0"/>
            </a:endParaRPr>
          </a:p>
        </p:txBody>
      </p:sp>
      <p:sp>
        <p:nvSpPr>
          <p:cNvPr id="30" name="Rectangle 1"/>
          <p:cNvSpPr>
            <a:spLocks/>
          </p:cNvSpPr>
          <p:nvPr/>
        </p:nvSpPr>
        <p:spPr bwMode="auto">
          <a:xfrm>
            <a:off x="3146598" y="3472830"/>
            <a:ext cx="1215554" cy="3223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fontAlgn="base">
              <a:spcBef>
                <a:spcPct val="0"/>
              </a:spcBef>
              <a:spcAft>
                <a:spcPct val="0"/>
              </a:spcAft>
            </a:pPr>
            <a:r>
              <a:rPr lang="en-US" sz="1200" b="1" dirty="0">
                <a:solidFill>
                  <a:srgbClr val="000000"/>
                </a:solidFill>
                <a:cs typeface="Helvetica" charset="0"/>
                <a:sym typeface="Helvetica" charset="0"/>
              </a:rPr>
              <a:t>Staff</a:t>
            </a:r>
            <a:r>
              <a:rPr lang="en-US" sz="1200" b="1" dirty="0" smtClean="0">
                <a:solidFill>
                  <a:srgbClr val="000000"/>
                </a:solidFill>
                <a:cs typeface="Helvetica" charset="0"/>
                <a:sym typeface="Helvetica" charset="0"/>
              </a:rPr>
              <a:t>:</a:t>
            </a:r>
          </a:p>
          <a:p>
            <a:pPr fontAlgn="base">
              <a:spcBef>
                <a:spcPct val="0"/>
              </a:spcBef>
              <a:spcAft>
                <a:spcPct val="0"/>
              </a:spcAft>
            </a:pPr>
            <a:r>
              <a:rPr lang="en-US" sz="1100" dirty="0" smtClean="0">
                <a:solidFill>
                  <a:srgbClr val="4A452A"/>
                </a:solidFill>
                <a:cs typeface="Helvetica" charset="0"/>
                <a:sym typeface="Helvetica" charset="0"/>
              </a:rPr>
              <a:t>Greg </a:t>
            </a:r>
            <a:r>
              <a:rPr lang="en-US" sz="1100" dirty="0">
                <a:solidFill>
                  <a:srgbClr val="4A452A"/>
                </a:solidFill>
                <a:cs typeface="Helvetica" charset="0"/>
                <a:sym typeface="Helvetica" charset="0"/>
              </a:rPr>
              <a:t>Abram</a:t>
            </a:r>
          </a:p>
          <a:p>
            <a:pPr fontAlgn="base">
              <a:spcBef>
                <a:spcPct val="0"/>
              </a:spcBef>
              <a:spcAft>
                <a:spcPct val="0"/>
              </a:spcAft>
            </a:pPr>
            <a:r>
              <a:rPr lang="en-US" sz="1100" dirty="0" err="1">
                <a:solidFill>
                  <a:srgbClr val="4A452A"/>
                </a:solidFill>
                <a:cs typeface="Helvetica" charset="0"/>
                <a:sym typeface="Helvetica" charset="0"/>
              </a:rPr>
              <a:t>Sonali</a:t>
            </a:r>
            <a:r>
              <a:rPr lang="en-US" sz="1100" dirty="0">
                <a:solidFill>
                  <a:srgbClr val="4A452A"/>
                </a:solidFill>
                <a:cs typeface="Helvetica" charset="0"/>
                <a:sym typeface="Helvetica" charset="0"/>
              </a:rPr>
              <a:t> </a:t>
            </a:r>
            <a:r>
              <a:rPr lang="en-US" sz="1100" dirty="0" err="1" smtClean="0">
                <a:solidFill>
                  <a:srgbClr val="4A452A"/>
                </a:solidFill>
                <a:cs typeface="Helvetica" charset="0"/>
                <a:sym typeface="Helvetica" charset="0"/>
              </a:rPr>
              <a:t>Aditya</a:t>
            </a:r>
            <a:endParaRPr lang="en-US" sz="1100" dirty="0" smtClean="0">
              <a:solidFill>
                <a:srgbClr val="4A452A"/>
              </a:solidFill>
              <a:cs typeface="Helvetica" charset="0"/>
              <a:sym typeface="Helvetica" charset="0"/>
            </a:endParaRPr>
          </a:p>
          <a:p>
            <a:pPr fontAlgn="base">
              <a:spcBef>
                <a:spcPct val="0"/>
              </a:spcBef>
              <a:spcAft>
                <a:spcPct val="0"/>
              </a:spcAft>
            </a:pPr>
            <a:r>
              <a:rPr lang="en-US" sz="1100" dirty="0" err="1" smtClean="0">
                <a:solidFill>
                  <a:srgbClr val="4A452A"/>
                </a:solidFill>
                <a:cs typeface="Helvetica" charset="0"/>
                <a:sym typeface="Helvetica" charset="0"/>
              </a:rPr>
              <a:t>Ritu</a:t>
            </a:r>
            <a:r>
              <a:rPr lang="en-US" sz="1100" dirty="0" smtClean="0">
                <a:solidFill>
                  <a:srgbClr val="4A452A"/>
                </a:solidFill>
                <a:cs typeface="Helvetica" charset="0"/>
                <a:sym typeface="Helvetica" charset="0"/>
              </a:rPr>
              <a:t> </a:t>
            </a:r>
            <a:r>
              <a:rPr lang="en-US" sz="1100" dirty="0" err="1" smtClean="0">
                <a:solidFill>
                  <a:srgbClr val="4A452A"/>
                </a:solidFill>
                <a:cs typeface="Helvetica" charset="0"/>
                <a:sym typeface="Helvetica" charset="0"/>
              </a:rPr>
              <a:t>Arora</a:t>
            </a:r>
            <a:endParaRPr lang="en-US" sz="1100" dirty="0">
              <a:solidFill>
                <a:srgbClr val="4A452A"/>
              </a:solidFill>
              <a:cs typeface="Helvetica" charset="0"/>
              <a:sym typeface="Helvetica" charset="0"/>
            </a:endParaRPr>
          </a:p>
          <a:p>
            <a:pPr fontAlgn="base">
              <a:spcBef>
                <a:spcPct val="0"/>
              </a:spcBef>
              <a:spcAft>
                <a:spcPct val="0"/>
              </a:spcAft>
            </a:pPr>
            <a:r>
              <a:rPr lang="en-US" sz="1100" dirty="0">
                <a:solidFill>
                  <a:srgbClr val="4A452A"/>
                </a:solidFill>
                <a:cs typeface="Helvetica" charset="0"/>
                <a:sym typeface="Helvetica" charset="0"/>
              </a:rPr>
              <a:t>Roger </a:t>
            </a:r>
            <a:r>
              <a:rPr lang="en-US" sz="1100" dirty="0" err="1" smtClean="0">
                <a:solidFill>
                  <a:srgbClr val="4A452A"/>
                </a:solidFill>
                <a:cs typeface="Helvetica" charset="0"/>
                <a:sym typeface="Helvetica" charset="0"/>
              </a:rPr>
              <a:t>Barthelson</a:t>
            </a:r>
            <a:endParaRPr lang="en-US" sz="1100" dirty="0" smtClean="0">
              <a:solidFill>
                <a:srgbClr val="4A452A"/>
              </a:solidFill>
              <a:cs typeface="Helvetica" charset="0"/>
              <a:sym typeface="Helvetica" charset="0"/>
            </a:endParaRPr>
          </a:p>
          <a:p>
            <a:pPr fontAlgn="base">
              <a:spcBef>
                <a:spcPct val="0"/>
              </a:spcBef>
              <a:spcAft>
                <a:spcPct val="0"/>
              </a:spcAft>
            </a:pPr>
            <a:r>
              <a:rPr lang="en-US" sz="1100" dirty="0" smtClean="0">
                <a:solidFill>
                  <a:srgbClr val="4A452A"/>
                </a:solidFill>
                <a:cs typeface="Helvetica" charset="0"/>
                <a:sym typeface="Helvetica" charset="0"/>
              </a:rPr>
              <a:t>Rob </a:t>
            </a:r>
            <a:r>
              <a:rPr lang="en-US" sz="1100" dirty="0" err="1" smtClean="0">
                <a:solidFill>
                  <a:srgbClr val="4A452A"/>
                </a:solidFill>
                <a:cs typeface="Helvetica" charset="0"/>
                <a:sym typeface="Helvetica" charset="0"/>
              </a:rPr>
              <a:t>Bovill</a:t>
            </a:r>
            <a:endParaRPr lang="en-US" sz="1100" dirty="0">
              <a:solidFill>
                <a:srgbClr val="4A452A"/>
              </a:solidFill>
              <a:cs typeface="Helvetica" charset="0"/>
              <a:sym typeface="Helvetica" charset="0"/>
            </a:endParaRPr>
          </a:p>
          <a:p>
            <a:pPr fontAlgn="base">
              <a:spcBef>
                <a:spcPct val="0"/>
              </a:spcBef>
              <a:spcAft>
                <a:spcPct val="0"/>
              </a:spcAft>
            </a:pPr>
            <a:r>
              <a:rPr lang="en-US" sz="1100" dirty="0">
                <a:solidFill>
                  <a:srgbClr val="4A452A"/>
                </a:solidFill>
                <a:cs typeface="Helvetica" charset="0"/>
                <a:sym typeface="Helvetica" charset="0"/>
              </a:rPr>
              <a:t>Brad Boyle</a:t>
            </a:r>
          </a:p>
          <a:p>
            <a:pPr fontAlgn="base">
              <a:spcBef>
                <a:spcPct val="0"/>
              </a:spcBef>
              <a:spcAft>
                <a:spcPct val="0"/>
              </a:spcAft>
            </a:pPr>
            <a:r>
              <a:rPr lang="en-US" sz="1100" dirty="0" smtClean="0">
                <a:solidFill>
                  <a:srgbClr val="4A452A"/>
                </a:solidFill>
                <a:cs typeface="Helvetica" charset="0"/>
                <a:sym typeface="Helvetica" charset="0"/>
              </a:rPr>
              <a:t>Gordon </a:t>
            </a:r>
            <a:r>
              <a:rPr lang="en-US" sz="1100" dirty="0">
                <a:solidFill>
                  <a:srgbClr val="4A452A"/>
                </a:solidFill>
                <a:cs typeface="Helvetica" charset="0"/>
                <a:sym typeface="Helvetica" charset="0"/>
              </a:rPr>
              <a:t>Burleigh</a:t>
            </a:r>
          </a:p>
          <a:p>
            <a:pPr fontAlgn="base">
              <a:spcBef>
                <a:spcPct val="0"/>
              </a:spcBef>
              <a:spcAft>
                <a:spcPct val="0"/>
              </a:spcAft>
            </a:pPr>
            <a:r>
              <a:rPr lang="en-US" sz="1100" dirty="0">
                <a:solidFill>
                  <a:srgbClr val="4A452A"/>
                </a:solidFill>
                <a:cs typeface="Helvetica" charset="0"/>
                <a:sym typeface="Helvetica" charset="0"/>
              </a:rPr>
              <a:t>John </a:t>
            </a:r>
            <a:r>
              <a:rPr lang="en-US" sz="1100" dirty="0" err="1">
                <a:solidFill>
                  <a:srgbClr val="4A452A"/>
                </a:solidFill>
                <a:cs typeface="Helvetica" charset="0"/>
                <a:sym typeface="Helvetica" charset="0"/>
              </a:rPr>
              <a:t>Cazes</a:t>
            </a:r>
            <a:endParaRPr lang="en-US" sz="1100" dirty="0">
              <a:solidFill>
                <a:srgbClr val="4A452A"/>
              </a:solidFill>
              <a:cs typeface="Helvetica" charset="0"/>
              <a:sym typeface="Helvetica" charset="0"/>
            </a:endParaRPr>
          </a:p>
          <a:p>
            <a:pPr fontAlgn="base">
              <a:spcBef>
                <a:spcPct val="0"/>
              </a:spcBef>
              <a:spcAft>
                <a:spcPct val="0"/>
              </a:spcAft>
            </a:pPr>
            <a:r>
              <a:rPr lang="en-US" sz="1100" dirty="0">
                <a:solidFill>
                  <a:srgbClr val="4A452A"/>
                </a:solidFill>
                <a:cs typeface="Helvetica" charset="0"/>
                <a:sym typeface="Helvetica" charset="0"/>
              </a:rPr>
              <a:t>Mike Conway</a:t>
            </a:r>
          </a:p>
          <a:p>
            <a:pPr fontAlgn="base">
              <a:spcBef>
                <a:spcPct val="0"/>
              </a:spcBef>
              <a:spcAft>
                <a:spcPct val="0"/>
              </a:spcAft>
            </a:pPr>
            <a:r>
              <a:rPr lang="en-US" sz="1100" dirty="0" smtClean="0">
                <a:solidFill>
                  <a:srgbClr val="4A452A"/>
                </a:solidFill>
                <a:cs typeface="Helvetica" charset="0"/>
                <a:sym typeface="Helvetica" charset="0"/>
              </a:rPr>
              <a:t>Victor Cordero</a:t>
            </a:r>
            <a:endParaRPr lang="en-US" sz="1100" dirty="0">
              <a:solidFill>
                <a:srgbClr val="4A452A"/>
              </a:solidFill>
              <a:cs typeface="Helvetica" charset="0"/>
              <a:sym typeface="Helvetica" charset="0"/>
            </a:endParaRPr>
          </a:p>
          <a:p>
            <a:pPr fontAlgn="base">
              <a:spcBef>
                <a:spcPct val="0"/>
              </a:spcBef>
              <a:spcAft>
                <a:spcPct val="0"/>
              </a:spcAft>
            </a:pPr>
            <a:r>
              <a:rPr lang="en-US" sz="1100" dirty="0" err="1">
                <a:solidFill>
                  <a:srgbClr val="4A452A"/>
                </a:solidFill>
                <a:cs typeface="Helvetica" charset="0"/>
                <a:sym typeface="Helvetica" charset="0"/>
              </a:rPr>
              <a:t>Rion</a:t>
            </a:r>
            <a:r>
              <a:rPr lang="en-US" sz="1100" dirty="0">
                <a:solidFill>
                  <a:srgbClr val="4A452A"/>
                </a:solidFill>
                <a:cs typeface="Helvetica" charset="0"/>
                <a:sym typeface="Helvetica" charset="0"/>
              </a:rPr>
              <a:t> </a:t>
            </a:r>
            <a:r>
              <a:rPr lang="en-US" sz="1100" dirty="0" smtClean="0">
                <a:solidFill>
                  <a:srgbClr val="4A452A"/>
                </a:solidFill>
                <a:cs typeface="Helvetica" charset="0"/>
                <a:sym typeface="Helvetica" charset="0"/>
              </a:rPr>
              <a:t>Dooley</a:t>
            </a:r>
          </a:p>
          <a:p>
            <a:pPr fontAlgn="base">
              <a:spcBef>
                <a:spcPct val="0"/>
              </a:spcBef>
              <a:spcAft>
                <a:spcPct val="0"/>
              </a:spcAft>
            </a:pPr>
            <a:r>
              <a:rPr lang="en-US" sz="1100" dirty="0" smtClean="0">
                <a:solidFill>
                  <a:srgbClr val="4A452A"/>
                </a:solidFill>
                <a:ea typeface="Lucida Grande" charset="0"/>
                <a:cs typeface="Helvetica" charset="0"/>
                <a:sym typeface="Helvetica" charset="0"/>
              </a:rPr>
              <a:t>Aaron </a:t>
            </a:r>
            <a:r>
              <a:rPr lang="en-US" sz="1100" dirty="0" err="1" smtClean="0">
                <a:solidFill>
                  <a:srgbClr val="4A452A"/>
                </a:solidFill>
                <a:ea typeface="Lucida Grande" charset="0"/>
                <a:cs typeface="Helvetica" charset="0"/>
                <a:sym typeface="Helvetica" charset="0"/>
              </a:rPr>
              <a:t>Dubrow</a:t>
            </a:r>
            <a:endParaRPr lang="en-US" sz="1100" dirty="0">
              <a:solidFill>
                <a:srgbClr val="4A452A"/>
              </a:solidFill>
              <a:ea typeface="Lucida Grande" charset="0"/>
              <a:cs typeface="Lucida Grande" charset="0"/>
              <a:sym typeface="Arial" charset="0"/>
            </a:endParaRPr>
          </a:p>
          <a:p>
            <a:pPr fontAlgn="base">
              <a:spcBef>
                <a:spcPct val="0"/>
              </a:spcBef>
              <a:spcAft>
                <a:spcPct val="0"/>
              </a:spcAft>
            </a:pPr>
            <a:r>
              <a:rPr lang="en-US" sz="1100" dirty="0">
                <a:solidFill>
                  <a:srgbClr val="4A452A"/>
                </a:solidFill>
                <a:cs typeface="Helvetica" charset="0"/>
                <a:sym typeface="Helvetica" charset="0"/>
              </a:rPr>
              <a:t>Andy Edmonds</a:t>
            </a:r>
          </a:p>
          <a:p>
            <a:pPr fontAlgn="base">
              <a:spcBef>
                <a:spcPct val="0"/>
              </a:spcBef>
              <a:spcAft>
                <a:spcPct val="0"/>
              </a:spcAft>
            </a:pPr>
            <a:r>
              <a:rPr lang="en-US" sz="1100" dirty="0">
                <a:solidFill>
                  <a:srgbClr val="4A452A"/>
                </a:solidFill>
                <a:cs typeface="Helvetica" charset="0"/>
                <a:sym typeface="Helvetica" charset="0"/>
              </a:rPr>
              <a:t>Dmitry </a:t>
            </a:r>
            <a:r>
              <a:rPr lang="en-US" sz="1100" dirty="0" err="1" smtClean="0">
                <a:solidFill>
                  <a:srgbClr val="4A452A"/>
                </a:solidFill>
                <a:cs typeface="Helvetica" charset="0"/>
                <a:sym typeface="Helvetica" charset="0"/>
              </a:rPr>
              <a:t>Fedorov</a:t>
            </a:r>
            <a:endParaRPr lang="en-US" sz="1100" dirty="0" smtClean="0">
              <a:solidFill>
                <a:srgbClr val="4A452A"/>
              </a:solidFill>
              <a:cs typeface="Helvetica" charset="0"/>
              <a:sym typeface="Helvetica" charset="0"/>
            </a:endParaRPr>
          </a:p>
          <a:p>
            <a:pPr fontAlgn="base">
              <a:spcBef>
                <a:spcPct val="0"/>
              </a:spcBef>
              <a:spcAft>
                <a:spcPct val="0"/>
              </a:spcAft>
            </a:pPr>
            <a:r>
              <a:rPr lang="en-US" sz="1100" dirty="0" err="1" smtClean="0">
                <a:solidFill>
                  <a:srgbClr val="4A452A"/>
                </a:solidFill>
                <a:cs typeface="Helvetica" charset="0"/>
                <a:sym typeface="Helvetica" charset="0"/>
              </a:rPr>
              <a:t>Melyssa</a:t>
            </a:r>
            <a:r>
              <a:rPr lang="en-US" sz="1100" dirty="0" smtClean="0">
                <a:solidFill>
                  <a:srgbClr val="4A452A"/>
                </a:solidFill>
                <a:cs typeface="Helvetica" charset="0"/>
                <a:sym typeface="Helvetica" charset="0"/>
              </a:rPr>
              <a:t> </a:t>
            </a:r>
            <a:r>
              <a:rPr lang="en-US" sz="1100" dirty="0" err="1" smtClean="0">
                <a:solidFill>
                  <a:srgbClr val="4A452A"/>
                </a:solidFill>
                <a:cs typeface="Helvetica" charset="0"/>
                <a:sym typeface="Helvetica" charset="0"/>
              </a:rPr>
              <a:t>Fratkin</a:t>
            </a:r>
            <a:endParaRPr lang="en-US" sz="1100" dirty="0">
              <a:solidFill>
                <a:srgbClr val="4A452A"/>
              </a:solidFill>
              <a:cs typeface="Helvetica" charset="0"/>
              <a:sym typeface="Helvetica" charset="0"/>
            </a:endParaRPr>
          </a:p>
          <a:p>
            <a:pPr fontAlgn="base">
              <a:spcBef>
                <a:spcPct val="0"/>
              </a:spcBef>
              <a:spcAft>
                <a:spcPct val="0"/>
              </a:spcAft>
            </a:pPr>
            <a:r>
              <a:rPr lang="en-US" sz="1100" dirty="0">
                <a:solidFill>
                  <a:srgbClr val="4A452A"/>
                </a:solidFill>
                <a:cs typeface="Helvetica" charset="0"/>
                <a:sym typeface="Helvetica" charset="0"/>
              </a:rPr>
              <a:t>Michael </a:t>
            </a:r>
            <a:r>
              <a:rPr lang="en-US" sz="1100" dirty="0" err="1">
                <a:solidFill>
                  <a:srgbClr val="4A452A"/>
                </a:solidFill>
                <a:cs typeface="Helvetica" charset="0"/>
                <a:sym typeface="Helvetica" charset="0"/>
              </a:rPr>
              <a:t>Gatto</a:t>
            </a:r>
            <a:endParaRPr lang="en-US" sz="1100" dirty="0">
              <a:solidFill>
                <a:srgbClr val="4A452A"/>
              </a:solidFill>
              <a:cs typeface="Helvetica" charset="0"/>
              <a:sym typeface="Helvetica" charset="0"/>
            </a:endParaRPr>
          </a:p>
          <a:p>
            <a:pPr fontAlgn="base">
              <a:spcBef>
                <a:spcPct val="0"/>
              </a:spcBef>
              <a:spcAft>
                <a:spcPct val="0"/>
              </a:spcAft>
            </a:pPr>
            <a:r>
              <a:rPr lang="en-US" sz="1100" dirty="0" err="1">
                <a:solidFill>
                  <a:srgbClr val="4A452A"/>
                </a:solidFill>
                <a:cs typeface="Helvetica" charset="0"/>
                <a:sym typeface="Helvetica" charset="0"/>
              </a:rPr>
              <a:t>Utkarsh</a:t>
            </a:r>
            <a:r>
              <a:rPr lang="en-US" sz="1100" dirty="0">
                <a:solidFill>
                  <a:srgbClr val="4A452A"/>
                </a:solidFill>
                <a:cs typeface="Helvetica" charset="0"/>
                <a:sym typeface="Helvetica" charset="0"/>
              </a:rPr>
              <a:t> </a:t>
            </a:r>
            <a:r>
              <a:rPr lang="en-US" sz="1100" dirty="0" smtClean="0">
                <a:solidFill>
                  <a:srgbClr val="4A452A"/>
                </a:solidFill>
                <a:cs typeface="Helvetica" charset="0"/>
                <a:sym typeface="Helvetica" charset="0"/>
              </a:rPr>
              <a:t>Gaur</a:t>
            </a:r>
          </a:p>
          <a:p>
            <a:pPr fontAlgn="base">
              <a:spcBef>
                <a:spcPct val="0"/>
              </a:spcBef>
              <a:spcAft>
                <a:spcPct val="0"/>
              </a:spcAft>
            </a:pPr>
            <a:r>
              <a:rPr lang="en-US" sz="1100" dirty="0">
                <a:solidFill>
                  <a:srgbClr val="4A452A"/>
                </a:solidFill>
                <a:cs typeface="Helvetica" charset="0"/>
                <a:sym typeface="Helvetica" charset="0"/>
              </a:rPr>
              <a:t>Cornel </a:t>
            </a:r>
            <a:r>
              <a:rPr lang="en-US" sz="1100" dirty="0" err="1">
                <a:solidFill>
                  <a:srgbClr val="4A452A"/>
                </a:solidFill>
                <a:cs typeface="Helvetica" charset="0"/>
                <a:sym typeface="Helvetica" charset="0"/>
              </a:rPr>
              <a:t>Ghiban</a:t>
            </a:r>
            <a:endParaRPr lang="en-US" sz="1100" dirty="0">
              <a:solidFill>
                <a:srgbClr val="4A452A"/>
              </a:solidFill>
              <a:ea typeface="Lucida Grande" charset="0"/>
              <a:cs typeface="Lucida Grande" charset="0"/>
              <a:sym typeface="Arial" charset="0"/>
            </a:endParaRPr>
          </a:p>
          <a:p>
            <a:pPr fontAlgn="base">
              <a:spcBef>
                <a:spcPct val="0"/>
              </a:spcBef>
              <a:spcAft>
                <a:spcPct val="0"/>
              </a:spcAft>
            </a:pPr>
            <a:endParaRPr lang="en-US" sz="1100" dirty="0">
              <a:solidFill>
                <a:srgbClr val="4A452A"/>
              </a:solidFill>
              <a:cs typeface="Helvetica" charset="0"/>
              <a:sym typeface="Helvetica" charset="0"/>
            </a:endParaRPr>
          </a:p>
          <a:p>
            <a:pPr fontAlgn="base">
              <a:spcBef>
                <a:spcPct val="0"/>
              </a:spcBef>
              <a:spcAft>
                <a:spcPct val="0"/>
              </a:spcAft>
            </a:pPr>
            <a:endParaRPr lang="en-US" sz="1100" dirty="0">
              <a:solidFill>
                <a:srgbClr val="000000"/>
              </a:solidFill>
              <a:cs typeface="Helvetica" charset="0"/>
              <a:sym typeface="Helvetica" charset="0"/>
            </a:endParaRPr>
          </a:p>
        </p:txBody>
      </p:sp>
      <p:sp>
        <p:nvSpPr>
          <p:cNvPr id="31" name="Freeform 12"/>
          <p:cNvSpPr>
            <a:spLocks/>
          </p:cNvSpPr>
          <p:nvPr/>
        </p:nvSpPr>
        <p:spPr bwMode="auto">
          <a:xfrm flipH="1">
            <a:off x="375048" y="2838823"/>
            <a:ext cx="1678781" cy="262310"/>
          </a:xfrm>
          <a:custGeom>
            <a:avLst/>
            <a:gdLst>
              <a:gd name="T0" fmla="*/ 5400 w 21600"/>
              <a:gd name="T1" fmla="*/ 0 h 21600"/>
              <a:gd name="T2" fmla="*/ 0 w 21600"/>
              <a:gd name="T3" fmla="*/ 21600 h 21600"/>
              <a:gd name="T4" fmla="*/ 16200 w 21600"/>
              <a:gd name="T5" fmla="*/ 21600 h 21600"/>
              <a:gd name="T6" fmla="*/ 21600 w 21600"/>
              <a:gd name="T7" fmla="*/ 0 h 21600"/>
              <a:gd name="T8" fmla="*/ 5400 w 21600"/>
              <a:gd name="T9" fmla="*/ 0 h 21600"/>
              <a:gd name="T10" fmla="*/ 5400 w 21600"/>
              <a:gd name="T11" fmla="*/ 0 h 21600"/>
            </a:gdLst>
            <a:ahLst/>
            <a:cxnLst>
              <a:cxn ang="0">
                <a:pos x="T0" y="T1"/>
              </a:cxn>
              <a:cxn ang="0">
                <a:pos x="T2" y="T3"/>
              </a:cxn>
              <a:cxn ang="0">
                <a:pos x="T4" y="T5"/>
              </a:cxn>
              <a:cxn ang="0">
                <a:pos x="T6" y="T7"/>
              </a:cxn>
              <a:cxn ang="0">
                <a:pos x="T8" y="T9"/>
              </a:cxn>
              <a:cxn ang="0">
                <a:pos x="T10" y="T11"/>
              </a:cxn>
            </a:cxnLst>
            <a:rect l="0" t="0" r="r" b="b"/>
            <a:pathLst>
              <a:path w="21600" h="21600">
                <a:moveTo>
                  <a:pt x="5400" y="0"/>
                </a:moveTo>
                <a:lnTo>
                  <a:pt x="0" y="21600"/>
                </a:lnTo>
                <a:lnTo>
                  <a:pt x="16200" y="21600"/>
                </a:lnTo>
                <a:lnTo>
                  <a:pt x="21600" y="0"/>
                </a:lnTo>
                <a:lnTo>
                  <a:pt x="5400" y="0"/>
                </a:lnTo>
                <a:close/>
                <a:moveTo>
                  <a:pt x="5400" y="0"/>
                </a:moveTo>
              </a:path>
            </a:pathLst>
          </a:custGeom>
          <a:solidFill>
            <a:srgbClr val="00FF02">
              <a:alpha val="41568"/>
            </a:srgbClr>
          </a:solidFill>
          <a:ln>
            <a:noFill/>
          </a:ln>
          <a:effectLst>
            <a:outerShdw blurRad="12700" dist="25398" dir="5400000" algn="ctr" rotWithShape="0">
              <a:srgbClr val="808080">
                <a:alpha val="74997"/>
              </a:srgb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fontAlgn="base">
              <a:spcBef>
                <a:spcPct val="0"/>
              </a:spcBef>
              <a:spcAft>
                <a:spcPct val="0"/>
              </a:spcAft>
            </a:pPr>
            <a:endParaRPr lang="en-US" sz="4100">
              <a:solidFill>
                <a:srgbClr val="07B4D2"/>
              </a:solidFill>
              <a:latin typeface="Gill Sans" charset="0"/>
              <a:sym typeface="Gill Sans" charset="0"/>
            </a:endParaRPr>
          </a:p>
        </p:txBody>
      </p:sp>
      <p:sp>
        <p:nvSpPr>
          <p:cNvPr id="32" name="Freeform 13"/>
          <p:cNvSpPr>
            <a:spLocks/>
          </p:cNvSpPr>
          <p:nvPr/>
        </p:nvSpPr>
        <p:spPr bwMode="auto">
          <a:xfrm rot="10800000">
            <a:off x="375048" y="3093320"/>
            <a:ext cx="1678781" cy="262310"/>
          </a:xfrm>
          <a:custGeom>
            <a:avLst/>
            <a:gdLst>
              <a:gd name="T0" fmla="*/ 5400 w 21600"/>
              <a:gd name="T1" fmla="*/ 0 h 21600"/>
              <a:gd name="T2" fmla="*/ 0 w 21600"/>
              <a:gd name="T3" fmla="*/ 21600 h 21600"/>
              <a:gd name="T4" fmla="*/ 16200 w 21600"/>
              <a:gd name="T5" fmla="*/ 21600 h 21600"/>
              <a:gd name="T6" fmla="*/ 21600 w 21600"/>
              <a:gd name="T7" fmla="*/ 0 h 21600"/>
              <a:gd name="T8" fmla="*/ 5400 w 21600"/>
              <a:gd name="T9" fmla="*/ 0 h 21600"/>
              <a:gd name="T10" fmla="*/ 5400 w 21600"/>
              <a:gd name="T11" fmla="*/ 0 h 21600"/>
            </a:gdLst>
            <a:ahLst/>
            <a:cxnLst>
              <a:cxn ang="0">
                <a:pos x="T0" y="T1"/>
              </a:cxn>
              <a:cxn ang="0">
                <a:pos x="T2" y="T3"/>
              </a:cxn>
              <a:cxn ang="0">
                <a:pos x="T4" y="T5"/>
              </a:cxn>
              <a:cxn ang="0">
                <a:pos x="T6" y="T7"/>
              </a:cxn>
              <a:cxn ang="0">
                <a:pos x="T8" y="T9"/>
              </a:cxn>
              <a:cxn ang="0">
                <a:pos x="T10" y="T11"/>
              </a:cxn>
            </a:cxnLst>
            <a:rect l="0" t="0" r="r" b="b"/>
            <a:pathLst>
              <a:path w="21600" h="21600">
                <a:moveTo>
                  <a:pt x="5400" y="0"/>
                </a:moveTo>
                <a:lnTo>
                  <a:pt x="0" y="21600"/>
                </a:lnTo>
                <a:lnTo>
                  <a:pt x="16200" y="21600"/>
                </a:lnTo>
                <a:lnTo>
                  <a:pt x="21600" y="0"/>
                </a:lnTo>
                <a:lnTo>
                  <a:pt x="5400" y="0"/>
                </a:lnTo>
                <a:close/>
                <a:moveTo>
                  <a:pt x="5400" y="0"/>
                </a:moveTo>
              </a:path>
            </a:pathLst>
          </a:custGeom>
          <a:solidFill>
            <a:srgbClr val="00FF02">
              <a:alpha val="41568"/>
            </a:srgbClr>
          </a:solidFill>
          <a:ln>
            <a:noFill/>
          </a:ln>
          <a:effectLst>
            <a:outerShdw blurRad="12700" dist="25398" dir="5400000" algn="ctr" rotWithShape="0">
              <a:srgbClr val="808080">
                <a:alpha val="74997"/>
              </a:srgb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fontAlgn="base">
              <a:spcBef>
                <a:spcPct val="0"/>
              </a:spcBef>
              <a:spcAft>
                <a:spcPct val="0"/>
              </a:spcAft>
            </a:pPr>
            <a:endParaRPr lang="en-US" sz="4100">
              <a:solidFill>
                <a:srgbClr val="000000"/>
              </a:solidFill>
              <a:latin typeface="Gill Sans" charset="0"/>
              <a:sym typeface="Gill Sans" charset="0"/>
            </a:endParaRPr>
          </a:p>
        </p:txBody>
      </p:sp>
      <p:sp>
        <p:nvSpPr>
          <p:cNvPr id="33" name="Freeform 14"/>
          <p:cNvSpPr>
            <a:spLocks/>
          </p:cNvSpPr>
          <p:nvPr/>
        </p:nvSpPr>
        <p:spPr bwMode="auto">
          <a:xfrm flipH="1">
            <a:off x="2052712" y="2838823"/>
            <a:ext cx="1678781" cy="262310"/>
          </a:xfrm>
          <a:custGeom>
            <a:avLst/>
            <a:gdLst>
              <a:gd name="T0" fmla="*/ 5400 w 21600"/>
              <a:gd name="T1" fmla="*/ 0 h 21600"/>
              <a:gd name="T2" fmla="*/ 0 w 21600"/>
              <a:gd name="T3" fmla="*/ 21600 h 21600"/>
              <a:gd name="T4" fmla="*/ 16200 w 21600"/>
              <a:gd name="T5" fmla="*/ 21600 h 21600"/>
              <a:gd name="T6" fmla="*/ 21600 w 21600"/>
              <a:gd name="T7" fmla="*/ 0 h 21600"/>
              <a:gd name="T8" fmla="*/ 5400 w 21600"/>
              <a:gd name="T9" fmla="*/ 0 h 21600"/>
              <a:gd name="T10" fmla="*/ 5400 w 21600"/>
              <a:gd name="T11" fmla="*/ 0 h 21600"/>
            </a:gdLst>
            <a:ahLst/>
            <a:cxnLst>
              <a:cxn ang="0">
                <a:pos x="T0" y="T1"/>
              </a:cxn>
              <a:cxn ang="0">
                <a:pos x="T2" y="T3"/>
              </a:cxn>
              <a:cxn ang="0">
                <a:pos x="T4" y="T5"/>
              </a:cxn>
              <a:cxn ang="0">
                <a:pos x="T6" y="T7"/>
              </a:cxn>
              <a:cxn ang="0">
                <a:pos x="T8" y="T9"/>
              </a:cxn>
              <a:cxn ang="0">
                <a:pos x="T10" y="T11"/>
              </a:cxn>
            </a:cxnLst>
            <a:rect l="0" t="0" r="r" b="b"/>
            <a:pathLst>
              <a:path w="21600" h="21600">
                <a:moveTo>
                  <a:pt x="5400" y="0"/>
                </a:moveTo>
                <a:lnTo>
                  <a:pt x="0" y="21600"/>
                </a:lnTo>
                <a:lnTo>
                  <a:pt x="16200" y="21600"/>
                </a:lnTo>
                <a:lnTo>
                  <a:pt x="21600" y="0"/>
                </a:lnTo>
                <a:lnTo>
                  <a:pt x="5400" y="0"/>
                </a:lnTo>
                <a:close/>
                <a:moveTo>
                  <a:pt x="5400" y="0"/>
                </a:moveTo>
              </a:path>
            </a:pathLst>
          </a:custGeom>
          <a:solidFill>
            <a:srgbClr val="00FF02">
              <a:alpha val="41568"/>
            </a:srgbClr>
          </a:solidFill>
          <a:ln>
            <a:noFill/>
          </a:ln>
          <a:effectLst>
            <a:outerShdw blurRad="12700" dist="25398" dir="5400000" algn="ctr" rotWithShape="0">
              <a:srgbClr val="808080">
                <a:alpha val="74997"/>
              </a:srgb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fontAlgn="base">
              <a:spcBef>
                <a:spcPct val="0"/>
              </a:spcBef>
              <a:spcAft>
                <a:spcPct val="0"/>
              </a:spcAft>
            </a:pPr>
            <a:endParaRPr lang="en-US" sz="4100">
              <a:solidFill>
                <a:srgbClr val="000000"/>
              </a:solidFill>
              <a:latin typeface="Gill Sans" charset="0"/>
              <a:sym typeface="Gill Sans" charset="0"/>
            </a:endParaRPr>
          </a:p>
        </p:txBody>
      </p:sp>
      <p:sp>
        <p:nvSpPr>
          <p:cNvPr id="34" name="Freeform 15"/>
          <p:cNvSpPr>
            <a:spLocks/>
          </p:cNvSpPr>
          <p:nvPr/>
        </p:nvSpPr>
        <p:spPr bwMode="auto">
          <a:xfrm rot="10800000">
            <a:off x="2052712" y="3093320"/>
            <a:ext cx="1678781" cy="262310"/>
          </a:xfrm>
          <a:custGeom>
            <a:avLst/>
            <a:gdLst>
              <a:gd name="T0" fmla="*/ 5400 w 21600"/>
              <a:gd name="T1" fmla="*/ 0 h 21600"/>
              <a:gd name="T2" fmla="*/ 0 w 21600"/>
              <a:gd name="T3" fmla="*/ 21600 h 21600"/>
              <a:gd name="T4" fmla="*/ 16200 w 21600"/>
              <a:gd name="T5" fmla="*/ 21600 h 21600"/>
              <a:gd name="T6" fmla="*/ 21600 w 21600"/>
              <a:gd name="T7" fmla="*/ 0 h 21600"/>
              <a:gd name="T8" fmla="*/ 5400 w 21600"/>
              <a:gd name="T9" fmla="*/ 0 h 21600"/>
              <a:gd name="T10" fmla="*/ 5400 w 21600"/>
              <a:gd name="T11" fmla="*/ 0 h 21600"/>
            </a:gdLst>
            <a:ahLst/>
            <a:cxnLst>
              <a:cxn ang="0">
                <a:pos x="T0" y="T1"/>
              </a:cxn>
              <a:cxn ang="0">
                <a:pos x="T2" y="T3"/>
              </a:cxn>
              <a:cxn ang="0">
                <a:pos x="T4" y="T5"/>
              </a:cxn>
              <a:cxn ang="0">
                <a:pos x="T6" y="T7"/>
              </a:cxn>
              <a:cxn ang="0">
                <a:pos x="T8" y="T9"/>
              </a:cxn>
              <a:cxn ang="0">
                <a:pos x="T10" y="T11"/>
              </a:cxn>
            </a:cxnLst>
            <a:rect l="0" t="0" r="r" b="b"/>
            <a:pathLst>
              <a:path w="21600" h="21600">
                <a:moveTo>
                  <a:pt x="5400" y="0"/>
                </a:moveTo>
                <a:lnTo>
                  <a:pt x="0" y="21600"/>
                </a:lnTo>
                <a:lnTo>
                  <a:pt x="16200" y="21600"/>
                </a:lnTo>
                <a:lnTo>
                  <a:pt x="21600" y="0"/>
                </a:lnTo>
                <a:lnTo>
                  <a:pt x="5400" y="0"/>
                </a:lnTo>
                <a:close/>
                <a:moveTo>
                  <a:pt x="5400" y="0"/>
                </a:moveTo>
              </a:path>
            </a:pathLst>
          </a:custGeom>
          <a:solidFill>
            <a:srgbClr val="00FF02">
              <a:alpha val="41568"/>
            </a:srgbClr>
          </a:solidFill>
          <a:ln>
            <a:noFill/>
          </a:ln>
          <a:effectLst>
            <a:outerShdw blurRad="12700" dist="25398" dir="5400000" algn="ctr" rotWithShape="0">
              <a:srgbClr val="808080">
                <a:alpha val="74997"/>
              </a:srgb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fontAlgn="base">
              <a:spcBef>
                <a:spcPct val="0"/>
              </a:spcBef>
              <a:spcAft>
                <a:spcPct val="0"/>
              </a:spcAft>
            </a:pPr>
            <a:endParaRPr lang="en-US" sz="4100">
              <a:solidFill>
                <a:srgbClr val="000000"/>
              </a:solidFill>
              <a:latin typeface="Gill Sans" charset="0"/>
              <a:sym typeface="Gill Sans" charset="0"/>
            </a:endParaRPr>
          </a:p>
        </p:txBody>
      </p:sp>
      <p:sp>
        <p:nvSpPr>
          <p:cNvPr id="35" name="Freeform 16"/>
          <p:cNvSpPr>
            <a:spLocks/>
          </p:cNvSpPr>
          <p:nvPr/>
        </p:nvSpPr>
        <p:spPr bwMode="auto">
          <a:xfrm flipH="1">
            <a:off x="3732610" y="2838823"/>
            <a:ext cx="1678781" cy="262310"/>
          </a:xfrm>
          <a:custGeom>
            <a:avLst/>
            <a:gdLst>
              <a:gd name="T0" fmla="*/ 5400 w 21600"/>
              <a:gd name="T1" fmla="*/ 0 h 21600"/>
              <a:gd name="T2" fmla="*/ 0 w 21600"/>
              <a:gd name="T3" fmla="*/ 21600 h 21600"/>
              <a:gd name="T4" fmla="*/ 16200 w 21600"/>
              <a:gd name="T5" fmla="*/ 21600 h 21600"/>
              <a:gd name="T6" fmla="*/ 21600 w 21600"/>
              <a:gd name="T7" fmla="*/ 0 h 21600"/>
              <a:gd name="T8" fmla="*/ 5400 w 21600"/>
              <a:gd name="T9" fmla="*/ 0 h 21600"/>
              <a:gd name="T10" fmla="*/ 5400 w 21600"/>
              <a:gd name="T11" fmla="*/ 0 h 21600"/>
            </a:gdLst>
            <a:ahLst/>
            <a:cxnLst>
              <a:cxn ang="0">
                <a:pos x="T0" y="T1"/>
              </a:cxn>
              <a:cxn ang="0">
                <a:pos x="T2" y="T3"/>
              </a:cxn>
              <a:cxn ang="0">
                <a:pos x="T4" y="T5"/>
              </a:cxn>
              <a:cxn ang="0">
                <a:pos x="T6" y="T7"/>
              </a:cxn>
              <a:cxn ang="0">
                <a:pos x="T8" y="T9"/>
              </a:cxn>
              <a:cxn ang="0">
                <a:pos x="T10" y="T11"/>
              </a:cxn>
            </a:cxnLst>
            <a:rect l="0" t="0" r="r" b="b"/>
            <a:pathLst>
              <a:path w="21600" h="21600">
                <a:moveTo>
                  <a:pt x="5400" y="0"/>
                </a:moveTo>
                <a:lnTo>
                  <a:pt x="0" y="21600"/>
                </a:lnTo>
                <a:lnTo>
                  <a:pt x="16200" y="21600"/>
                </a:lnTo>
                <a:lnTo>
                  <a:pt x="21600" y="0"/>
                </a:lnTo>
                <a:lnTo>
                  <a:pt x="5400" y="0"/>
                </a:lnTo>
                <a:close/>
                <a:moveTo>
                  <a:pt x="5400" y="0"/>
                </a:moveTo>
              </a:path>
            </a:pathLst>
          </a:custGeom>
          <a:solidFill>
            <a:srgbClr val="00FF02">
              <a:alpha val="41568"/>
            </a:srgbClr>
          </a:solidFill>
          <a:ln>
            <a:noFill/>
          </a:ln>
          <a:effectLst>
            <a:outerShdw blurRad="12700" dist="25398" dir="5400000" algn="ctr" rotWithShape="0">
              <a:srgbClr val="808080">
                <a:alpha val="74997"/>
              </a:srgb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fontAlgn="base">
              <a:spcBef>
                <a:spcPct val="0"/>
              </a:spcBef>
              <a:spcAft>
                <a:spcPct val="0"/>
              </a:spcAft>
            </a:pPr>
            <a:endParaRPr lang="en-US" sz="4100">
              <a:solidFill>
                <a:srgbClr val="000000"/>
              </a:solidFill>
              <a:latin typeface="Gill Sans" charset="0"/>
              <a:sym typeface="Gill Sans" charset="0"/>
            </a:endParaRPr>
          </a:p>
        </p:txBody>
      </p:sp>
      <p:sp>
        <p:nvSpPr>
          <p:cNvPr id="36" name="Freeform 17"/>
          <p:cNvSpPr>
            <a:spLocks/>
          </p:cNvSpPr>
          <p:nvPr/>
        </p:nvSpPr>
        <p:spPr bwMode="auto">
          <a:xfrm rot="10800000">
            <a:off x="3732610" y="3093320"/>
            <a:ext cx="1678781" cy="262310"/>
          </a:xfrm>
          <a:custGeom>
            <a:avLst/>
            <a:gdLst>
              <a:gd name="T0" fmla="*/ 5400 w 21600"/>
              <a:gd name="T1" fmla="*/ 0 h 21600"/>
              <a:gd name="T2" fmla="*/ 0 w 21600"/>
              <a:gd name="T3" fmla="*/ 21600 h 21600"/>
              <a:gd name="T4" fmla="*/ 16200 w 21600"/>
              <a:gd name="T5" fmla="*/ 21600 h 21600"/>
              <a:gd name="T6" fmla="*/ 21600 w 21600"/>
              <a:gd name="T7" fmla="*/ 0 h 21600"/>
              <a:gd name="T8" fmla="*/ 5400 w 21600"/>
              <a:gd name="T9" fmla="*/ 0 h 21600"/>
              <a:gd name="T10" fmla="*/ 5400 w 21600"/>
              <a:gd name="T11" fmla="*/ 0 h 21600"/>
            </a:gdLst>
            <a:ahLst/>
            <a:cxnLst>
              <a:cxn ang="0">
                <a:pos x="T0" y="T1"/>
              </a:cxn>
              <a:cxn ang="0">
                <a:pos x="T2" y="T3"/>
              </a:cxn>
              <a:cxn ang="0">
                <a:pos x="T4" y="T5"/>
              </a:cxn>
              <a:cxn ang="0">
                <a:pos x="T6" y="T7"/>
              </a:cxn>
              <a:cxn ang="0">
                <a:pos x="T8" y="T9"/>
              </a:cxn>
              <a:cxn ang="0">
                <a:pos x="T10" y="T11"/>
              </a:cxn>
            </a:cxnLst>
            <a:rect l="0" t="0" r="r" b="b"/>
            <a:pathLst>
              <a:path w="21600" h="21600">
                <a:moveTo>
                  <a:pt x="5400" y="0"/>
                </a:moveTo>
                <a:lnTo>
                  <a:pt x="0" y="21600"/>
                </a:lnTo>
                <a:lnTo>
                  <a:pt x="16200" y="21600"/>
                </a:lnTo>
                <a:lnTo>
                  <a:pt x="21600" y="0"/>
                </a:lnTo>
                <a:lnTo>
                  <a:pt x="5400" y="0"/>
                </a:lnTo>
                <a:close/>
                <a:moveTo>
                  <a:pt x="5400" y="0"/>
                </a:moveTo>
              </a:path>
            </a:pathLst>
          </a:custGeom>
          <a:solidFill>
            <a:srgbClr val="00FF02">
              <a:alpha val="41568"/>
            </a:srgbClr>
          </a:solidFill>
          <a:ln>
            <a:noFill/>
          </a:ln>
          <a:effectLst>
            <a:outerShdw blurRad="12700" dist="25398" dir="5400000" algn="ctr" rotWithShape="0">
              <a:srgbClr val="808080">
                <a:alpha val="74997"/>
              </a:srgb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fontAlgn="base">
              <a:spcBef>
                <a:spcPct val="0"/>
              </a:spcBef>
              <a:spcAft>
                <a:spcPct val="0"/>
              </a:spcAft>
            </a:pPr>
            <a:endParaRPr lang="en-US" sz="4100">
              <a:solidFill>
                <a:srgbClr val="000000"/>
              </a:solidFill>
              <a:latin typeface="Gill Sans" charset="0"/>
              <a:sym typeface="Gill Sans" charset="0"/>
            </a:endParaRPr>
          </a:p>
        </p:txBody>
      </p:sp>
      <p:sp>
        <p:nvSpPr>
          <p:cNvPr id="37" name="Freeform 18"/>
          <p:cNvSpPr>
            <a:spLocks/>
          </p:cNvSpPr>
          <p:nvPr/>
        </p:nvSpPr>
        <p:spPr bwMode="auto">
          <a:xfrm flipH="1">
            <a:off x="5411391" y="2838823"/>
            <a:ext cx="1678781" cy="262310"/>
          </a:xfrm>
          <a:custGeom>
            <a:avLst/>
            <a:gdLst>
              <a:gd name="T0" fmla="*/ 5400 w 21600"/>
              <a:gd name="T1" fmla="*/ 0 h 21600"/>
              <a:gd name="T2" fmla="*/ 0 w 21600"/>
              <a:gd name="T3" fmla="*/ 21600 h 21600"/>
              <a:gd name="T4" fmla="*/ 16200 w 21600"/>
              <a:gd name="T5" fmla="*/ 21600 h 21600"/>
              <a:gd name="T6" fmla="*/ 21600 w 21600"/>
              <a:gd name="T7" fmla="*/ 0 h 21600"/>
              <a:gd name="T8" fmla="*/ 5400 w 21600"/>
              <a:gd name="T9" fmla="*/ 0 h 21600"/>
              <a:gd name="T10" fmla="*/ 5400 w 21600"/>
              <a:gd name="T11" fmla="*/ 0 h 21600"/>
            </a:gdLst>
            <a:ahLst/>
            <a:cxnLst>
              <a:cxn ang="0">
                <a:pos x="T0" y="T1"/>
              </a:cxn>
              <a:cxn ang="0">
                <a:pos x="T2" y="T3"/>
              </a:cxn>
              <a:cxn ang="0">
                <a:pos x="T4" y="T5"/>
              </a:cxn>
              <a:cxn ang="0">
                <a:pos x="T6" y="T7"/>
              </a:cxn>
              <a:cxn ang="0">
                <a:pos x="T8" y="T9"/>
              </a:cxn>
              <a:cxn ang="0">
                <a:pos x="T10" y="T11"/>
              </a:cxn>
            </a:cxnLst>
            <a:rect l="0" t="0" r="r" b="b"/>
            <a:pathLst>
              <a:path w="21600" h="21600">
                <a:moveTo>
                  <a:pt x="5400" y="0"/>
                </a:moveTo>
                <a:lnTo>
                  <a:pt x="0" y="21600"/>
                </a:lnTo>
                <a:lnTo>
                  <a:pt x="16200" y="21600"/>
                </a:lnTo>
                <a:lnTo>
                  <a:pt x="21600" y="0"/>
                </a:lnTo>
                <a:lnTo>
                  <a:pt x="5400" y="0"/>
                </a:lnTo>
                <a:close/>
                <a:moveTo>
                  <a:pt x="5400" y="0"/>
                </a:moveTo>
              </a:path>
            </a:pathLst>
          </a:custGeom>
          <a:solidFill>
            <a:srgbClr val="00FF02">
              <a:alpha val="41568"/>
            </a:srgbClr>
          </a:solidFill>
          <a:ln>
            <a:noFill/>
          </a:ln>
          <a:effectLst>
            <a:outerShdw blurRad="12700" dist="25398" dir="5400000" algn="ctr" rotWithShape="0">
              <a:srgbClr val="808080">
                <a:alpha val="74997"/>
              </a:srgb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fontAlgn="base">
              <a:spcBef>
                <a:spcPct val="0"/>
              </a:spcBef>
              <a:spcAft>
                <a:spcPct val="0"/>
              </a:spcAft>
            </a:pPr>
            <a:endParaRPr lang="en-US" sz="4100">
              <a:solidFill>
                <a:srgbClr val="000000"/>
              </a:solidFill>
              <a:latin typeface="Gill Sans" charset="0"/>
              <a:sym typeface="Gill Sans" charset="0"/>
            </a:endParaRPr>
          </a:p>
        </p:txBody>
      </p:sp>
      <p:sp>
        <p:nvSpPr>
          <p:cNvPr id="38" name="Freeform 19"/>
          <p:cNvSpPr>
            <a:spLocks/>
          </p:cNvSpPr>
          <p:nvPr/>
        </p:nvSpPr>
        <p:spPr bwMode="auto">
          <a:xfrm rot="10800000">
            <a:off x="5411391" y="3093320"/>
            <a:ext cx="1678781" cy="262310"/>
          </a:xfrm>
          <a:custGeom>
            <a:avLst/>
            <a:gdLst>
              <a:gd name="T0" fmla="*/ 5400 w 21600"/>
              <a:gd name="T1" fmla="*/ 0 h 21600"/>
              <a:gd name="T2" fmla="*/ 0 w 21600"/>
              <a:gd name="T3" fmla="*/ 21600 h 21600"/>
              <a:gd name="T4" fmla="*/ 16200 w 21600"/>
              <a:gd name="T5" fmla="*/ 21600 h 21600"/>
              <a:gd name="T6" fmla="*/ 21600 w 21600"/>
              <a:gd name="T7" fmla="*/ 0 h 21600"/>
              <a:gd name="T8" fmla="*/ 5400 w 21600"/>
              <a:gd name="T9" fmla="*/ 0 h 21600"/>
              <a:gd name="T10" fmla="*/ 5400 w 21600"/>
              <a:gd name="T11" fmla="*/ 0 h 21600"/>
            </a:gdLst>
            <a:ahLst/>
            <a:cxnLst>
              <a:cxn ang="0">
                <a:pos x="T0" y="T1"/>
              </a:cxn>
              <a:cxn ang="0">
                <a:pos x="T2" y="T3"/>
              </a:cxn>
              <a:cxn ang="0">
                <a:pos x="T4" y="T5"/>
              </a:cxn>
              <a:cxn ang="0">
                <a:pos x="T6" y="T7"/>
              </a:cxn>
              <a:cxn ang="0">
                <a:pos x="T8" y="T9"/>
              </a:cxn>
              <a:cxn ang="0">
                <a:pos x="T10" y="T11"/>
              </a:cxn>
            </a:cxnLst>
            <a:rect l="0" t="0" r="r" b="b"/>
            <a:pathLst>
              <a:path w="21600" h="21600">
                <a:moveTo>
                  <a:pt x="5400" y="0"/>
                </a:moveTo>
                <a:lnTo>
                  <a:pt x="0" y="21600"/>
                </a:lnTo>
                <a:lnTo>
                  <a:pt x="16200" y="21600"/>
                </a:lnTo>
                <a:lnTo>
                  <a:pt x="21600" y="0"/>
                </a:lnTo>
                <a:lnTo>
                  <a:pt x="5400" y="0"/>
                </a:lnTo>
                <a:close/>
                <a:moveTo>
                  <a:pt x="5400" y="0"/>
                </a:moveTo>
              </a:path>
            </a:pathLst>
          </a:custGeom>
          <a:solidFill>
            <a:srgbClr val="00FF02">
              <a:alpha val="41568"/>
            </a:srgbClr>
          </a:solidFill>
          <a:ln>
            <a:noFill/>
          </a:ln>
          <a:effectLst>
            <a:outerShdw blurRad="12700" dist="25398" dir="5400000" algn="ctr" rotWithShape="0">
              <a:srgbClr val="808080">
                <a:alpha val="74997"/>
              </a:srgb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fontAlgn="base">
              <a:spcBef>
                <a:spcPct val="0"/>
              </a:spcBef>
              <a:spcAft>
                <a:spcPct val="0"/>
              </a:spcAft>
            </a:pPr>
            <a:endParaRPr lang="en-US" sz="4100">
              <a:solidFill>
                <a:srgbClr val="000000"/>
              </a:solidFill>
              <a:latin typeface="Gill Sans" charset="0"/>
              <a:sym typeface="Gill Sans" charset="0"/>
            </a:endParaRPr>
          </a:p>
        </p:txBody>
      </p:sp>
      <p:sp>
        <p:nvSpPr>
          <p:cNvPr id="39" name="Freeform 20"/>
          <p:cNvSpPr>
            <a:spLocks/>
          </p:cNvSpPr>
          <p:nvPr/>
        </p:nvSpPr>
        <p:spPr bwMode="auto">
          <a:xfrm flipH="1">
            <a:off x="7090173" y="2838823"/>
            <a:ext cx="1678781" cy="262310"/>
          </a:xfrm>
          <a:custGeom>
            <a:avLst/>
            <a:gdLst>
              <a:gd name="T0" fmla="*/ 5400 w 21600"/>
              <a:gd name="T1" fmla="*/ 0 h 21600"/>
              <a:gd name="T2" fmla="*/ 0 w 21600"/>
              <a:gd name="T3" fmla="*/ 21600 h 21600"/>
              <a:gd name="T4" fmla="*/ 16200 w 21600"/>
              <a:gd name="T5" fmla="*/ 21600 h 21600"/>
              <a:gd name="T6" fmla="*/ 21600 w 21600"/>
              <a:gd name="T7" fmla="*/ 0 h 21600"/>
              <a:gd name="T8" fmla="*/ 5400 w 21600"/>
              <a:gd name="T9" fmla="*/ 0 h 21600"/>
              <a:gd name="T10" fmla="*/ 5400 w 21600"/>
              <a:gd name="T11" fmla="*/ 0 h 21600"/>
            </a:gdLst>
            <a:ahLst/>
            <a:cxnLst>
              <a:cxn ang="0">
                <a:pos x="T0" y="T1"/>
              </a:cxn>
              <a:cxn ang="0">
                <a:pos x="T2" y="T3"/>
              </a:cxn>
              <a:cxn ang="0">
                <a:pos x="T4" y="T5"/>
              </a:cxn>
              <a:cxn ang="0">
                <a:pos x="T6" y="T7"/>
              </a:cxn>
              <a:cxn ang="0">
                <a:pos x="T8" y="T9"/>
              </a:cxn>
              <a:cxn ang="0">
                <a:pos x="T10" y="T11"/>
              </a:cxn>
            </a:cxnLst>
            <a:rect l="0" t="0" r="r" b="b"/>
            <a:pathLst>
              <a:path w="21600" h="21600">
                <a:moveTo>
                  <a:pt x="5400" y="0"/>
                </a:moveTo>
                <a:lnTo>
                  <a:pt x="0" y="21600"/>
                </a:lnTo>
                <a:lnTo>
                  <a:pt x="16200" y="21600"/>
                </a:lnTo>
                <a:lnTo>
                  <a:pt x="21600" y="0"/>
                </a:lnTo>
                <a:lnTo>
                  <a:pt x="5400" y="0"/>
                </a:lnTo>
                <a:close/>
                <a:moveTo>
                  <a:pt x="5400" y="0"/>
                </a:moveTo>
              </a:path>
            </a:pathLst>
          </a:custGeom>
          <a:solidFill>
            <a:srgbClr val="00FF02">
              <a:alpha val="41568"/>
            </a:srgbClr>
          </a:solidFill>
          <a:ln>
            <a:noFill/>
          </a:ln>
          <a:effectLst>
            <a:outerShdw blurRad="12700" dist="25398" dir="5400000" algn="ctr" rotWithShape="0">
              <a:srgbClr val="808080">
                <a:alpha val="74997"/>
              </a:srgb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fontAlgn="base">
              <a:spcBef>
                <a:spcPct val="0"/>
              </a:spcBef>
              <a:spcAft>
                <a:spcPct val="0"/>
              </a:spcAft>
            </a:pPr>
            <a:endParaRPr lang="en-US" sz="4100">
              <a:solidFill>
                <a:srgbClr val="000000"/>
              </a:solidFill>
              <a:latin typeface="Gill Sans" charset="0"/>
              <a:sym typeface="Gill Sans" charset="0"/>
            </a:endParaRPr>
          </a:p>
        </p:txBody>
      </p:sp>
      <p:sp>
        <p:nvSpPr>
          <p:cNvPr id="40" name="Freeform 21"/>
          <p:cNvSpPr>
            <a:spLocks/>
          </p:cNvSpPr>
          <p:nvPr/>
        </p:nvSpPr>
        <p:spPr bwMode="auto">
          <a:xfrm rot="10800000">
            <a:off x="7090173" y="3093320"/>
            <a:ext cx="1678781" cy="262310"/>
          </a:xfrm>
          <a:custGeom>
            <a:avLst/>
            <a:gdLst>
              <a:gd name="T0" fmla="*/ 5400 w 21600"/>
              <a:gd name="T1" fmla="*/ 0 h 21600"/>
              <a:gd name="T2" fmla="*/ 0 w 21600"/>
              <a:gd name="T3" fmla="*/ 21600 h 21600"/>
              <a:gd name="T4" fmla="*/ 16200 w 21600"/>
              <a:gd name="T5" fmla="*/ 21600 h 21600"/>
              <a:gd name="T6" fmla="*/ 21600 w 21600"/>
              <a:gd name="T7" fmla="*/ 0 h 21600"/>
              <a:gd name="T8" fmla="*/ 5400 w 21600"/>
              <a:gd name="T9" fmla="*/ 0 h 21600"/>
              <a:gd name="T10" fmla="*/ 5400 w 21600"/>
              <a:gd name="T11" fmla="*/ 0 h 21600"/>
            </a:gdLst>
            <a:ahLst/>
            <a:cxnLst>
              <a:cxn ang="0">
                <a:pos x="T0" y="T1"/>
              </a:cxn>
              <a:cxn ang="0">
                <a:pos x="T2" y="T3"/>
              </a:cxn>
              <a:cxn ang="0">
                <a:pos x="T4" y="T5"/>
              </a:cxn>
              <a:cxn ang="0">
                <a:pos x="T6" y="T7"/>
              </a:cxn>
              <a:cxn ang="0">
                <a:pos x="T8" y="T9"/>
              </a:cxn>
              <a:cxn ang="0">
                <a:pos x="T10" y="T11"/>
              </a:cxn>
            </a:cxnLst>
            <a:rect l="0" t="0" r="r" b="b"/>
            <a:pathLst>
              <a:path w="21600" h="21600">
                <a:moveTo>
                  <a:pt x="5400" y="0"/>
                </a:moveTo>
                <a:lnTo>
                  <a:pt x="0" y="21600"/>
                </a:lnTo>
                <a:lnTo>
                  <a:pt x="16200" y="21600"/>
                </a:lnTo>
                <a:lnTo>
                  <a:pt x="21600" y="0"/>
                </a:lnTo>
                <a:lnTo>
                  <a:pt x="5400" y="0"/>
                </a:lnTo>
                <a:close/>
                <a:moveTo>
                  <a:pt x="5400" y="0"/>
                </a:moveTo>
              </a:path>
            </a:pathLst>
          </a:custGeom>
          <a:solidFill>
            <a:srgbClr val="00FF02">
              <a:alpha val="41568"/>
            </a:srgbClr>
          </a:solidFill>
          <a:ln>
            <a:noFill/>
          </a:ln>
          <a:effectLst>
            <a:outerShdw blurRad="12700" dist="25398" dir="5400000" algn="ctr" rotWithShape="0">
              <a:srgbClr val="808080">
                <a:alpha val="74997"/>
              </a:srgb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fontAlgn="base">
              <a:spcBef>
                <a:spcPct val="0"/>
              </a:spcBef>
              <a:spcAft>
                <a:spcPct val="0"/>
              </a:spcAft>
            </a:pPr>
            <a:endParaRPr lang="en-US" sz="4100">
              <a:solidFill>
                <a:srgbClr val="000000"/>
              </a:solidFill>
              <a:latin typeface="Gill Sans" charset="0"/>
              <a:sym typeface="Gill Sans" charset="0"/>
            </a:endParaRPr>
          </a:p>
        </p:txBody>
      </p:sp>
      <p:sp>
        <p:nvSpPr>
          <p:cNvPr id="46" name="Rectangle 27"/>
          <p:cNvSpPr>
            <a:spLocks/>
          </p:cNvSpPr>
          <p:nvPr/>
        </p:nvSpPr>
        <p:spPr bwMode="auto">
          <a:xfrm>
            <a:off x="304800" y="533400"/>
            <a:ext cx="2667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spAutoFit/>
          </a:bodyPr>
          <a:lstStyle/>
          <a:p>
            <a:pPr fontAlgn="base">
              <a:spcBef>
                <a:spcPct val="0"/>
              </a:spcBef>
              <a:spcAft>
                <a:spcPct val="0"/>
              </a:spcAft>
            </a:pPr>
            <a:r>
              <a:rPr lang="en-US" b="1" dirty="0" smtClean="0">
                <a:cs typeface="Helvetica" charset="0"/>
                <a:sym typeface="Helvetica" charset="0"/>
              </a:rPr>
              <a:t>Leadership Team </a:t>
            </a:r>
            <a:endParaRPr lang="en-US" b="1" dirty="0">
              <a:ea typeface="Lucida Grande" charset="0"/>
              <a:cs typeface="Lucida Grande" charset="0"/>
              <a:sym typeface="Arial" charset="0"/>
            </a:endParaRPr>
          </a:p>
          <a:p>
            <a:pPr fontAlgn="base">
              <a:spcBef>
                <a:spcPct val="0"/>
              </a:spcBef>
              <a:spcAft>
                <a:spcPct val="0"/>
              </a:spcAft>
            </a:pPr>
            <a:endParaRPr lang="en-US" sz="1200" b="1" dirty="0" smtClean="0">
              <a:solidFill>
                <a:srgbClr val="0000FF"/>
              </a:solidFill>
              <a:cs typeface="Helvetica" charset="0"/>
              <a:sym typeface="Helvetica" charset="0"/>
            </a:endParaRPr>
          </a:p>
          <a:p>
            <a:pPr fontAlgn="base">
              <a:spcBef>
                <a:spcPct val="0"/>
              </a:spcBef>
              <a:spcAft>
                <a:spcPct val="0"/>
              </a:spcAft>
            </a:pPr>
            <a:r>
              <a:rPr lang="en-US" sz="1200" b="1" dirty="0" smtClean="0">
                <a:solidFill>
                  <a:srgbClr val="0000FF"/>
                </a:solidFill>
                <a:cs typeface="Helvetica" charset="0"/>
                <a:sym typeface="Helvetica" charset="0"/>
              </a:rPr>
              <a:t>Steve Goff - UA</a:t>
            </a:r>
            <a:endParaRPr lang="en-US" sz="1200" b="1" dirty="0">
              <a:solidFill>
                <a:srgbClr val="0000FF"/>
              </a:solidFill>
              <a:ea typeface="Lucida Grande" charset="0"/>
              <a:cs typeface="Lucida Grande" charset="0"/>
              <a:sym typeface="Arial" charset="0"/>
            </a:endParaRPr>
          </a:p>
          <a:p>
            <a:pPr fontAlgn="base">
              <a:spcBef>
                <a:spcPct val="0"/>
              </a:spcBef>
              <a:spcAft>
                <a:spcPct val="0"/>
              </a:spcAft>
            </a:pPr>
            <a:r>
              <a:rPr lang="en-US" sz="1200" b="1" dirty="0">
                <a:solidFill>
                  <a:srgbClr val="0000FF"/>
                </a:solidFill>
                <a:cs typeface="Helvetica" charset="0"/>
                <a:sym typeface="Helvetica" charset="0"/>
              </a:rPr>
              <a:t>Dan </a:t>
            </a:r>
            <a:r>
              <a:rPr lang="en-US" sz="1200" b="1" dirty="0" err="1" smtClean="0">
                <a:solidFill>
                  <a:srgbClr val="0000FF"/>
                </a:solidFill>
                <a:cs typeface="Helvetica" charset="0"/>
                <a:sym typeface="Helvetica" charset="0"/>
              </a:rPr>
              <a:t>Stanzione</a:t>
            </a:r>
            <a:r>
              <a:rPr lang="en-US" sz="1200" b="1" dirty="0" smtClean="0">
                <a:solidFill>
                  <a:srgbClr val="0000FF"/>
                </a:solidFill>
                <a:cs typeface="Helvetica" charset="0"/>
                <a:sym typeface="Helvetica" charset="0"/>
              </a:rPr>
              <a:t> – TACC</a:t>
            </a:r>
          </a:p>
          <a:p>
            <a:pPr fontAlgn="base">
              <a:spcBef>
                <a:spcPct val="0"/>
              </a:spcBef>
              <a:spcAft>
                <a:spcPct val="0"/>
              </a:spcAft>
            </a:pPr>
            <a:r>
              <a:rPr lang="en-US" sz="1200" b="1" dirty="0" smtClean="0">
                <a:solidFill>
                  <a:srgbClr val="0000FF"/>
                </a:solidFill>
                <a:cs typeface="Helvetica" charset="0"/>
                <a:sym typeface="Helvetica" charset="0"/>
              </a:rPr>
              <a:t>Matthew Vaughn - TACC</a:t>
            </a:r>
          </a:p>
          <a:p>
            <a:pPr fontAlgn="base">
              <a:spcBef>
                <a:spcPct val="0"/>
              </a:spcBef>
              <a:spcAft>
                <a:spcPct val="0"/>
              </a:spcAft>
            </a:pPr>
            <a:r>
              <a:rPr lang="en-US" sz="1200" b="1" dirty="0" err="1" smtClean="0">
                <a:solidFill>
                  <a:srgbClr val="0000FF"/>
                </a:solidFill>
                <a:cs typeface="Helvetica" charset="0"/>
                <a:sym typeface="Helvetica" charset="0"/>
              </a:rPr>
              <a:t>Nirav</a:t>
            </a:r>
            <a:r>
              <a:rPr lang="en-US" sz="1200" b="1" dirty="0" smtClean="0">
                <a:solidFill>
                  <a:srgbClr val="0000FF"/>
                </a:solidFill>
                <a:cs typeface="Helvetica" charset="0"/>
                <a:sym typeface="Helvetica" charset="0"/>
              </a:rPr>
              <a:t> Merchant - UA</a:t>
            </a:r>
          </a:p>
          <a:p>
            <a:pPr fontAlgn="base">
              <a:spcBef>
                <a:spcPct val="0"/>
              </a:spcBef>
              <a:spcAft>
                <a:spcPct val="0"/>
              </a:spcAft>
            </a:pPr>
            <a:r>
              <a:rPr lang="en-US" sz="1200" b="1" dirty="0" smtClean="0">
                <a:solidFill>
                  <a:srgbClr val="0000FF"/>
                </a:solidFill>
                <a:cs typeface="Helvetica" charset="0"/>
                <a:sym typeface="Helvetica" charset="0"/>
              </a:rPr>
              <a:t>Doreen Ware – CSHL</a:t>
            </a:r>
          </a:p>
          <a:p>
            <a:pPr fontAlgn="base">
              <a:spcBef>
                <a:spcPct val="0"/>
              </a:spcBef>
              <a:spcAft>
                <a:spcPct val="0"/>
              </a:spcAft>
            </a:pPr>
            <a:r>
              <a:rPr lang="en-US" sz="1200" b="1" dirty="0" smtClean="0">
                <a:solidFill>
                  <a:srgbClr val="0000FF"/>
                </a:solidFill>
                <a:cs typeface="Helvetica" charset="0"/>
                <a:sym typeface="Helvetica" charset="0"/>
              </a:rPr>
              <a:t>Michael Schatz – CSHL</a:t>
            </a:r>
          </a:p>
          <a:p>
            <a:pPr fontAlgn="base">
              <a:spcBef>
                <a:spcPct val="0"/>
              </a:spcBef>
              <a:spcAft>
                <a:spcPct val="0"/>
              </a:spcAft>
            </a:pPr>
            <a:r>
              <a:rPr lang="en-US" sz="1200" b="1" dirty="0" smtClean="0">
                <a:solidFill>
                  <a:srgbClr val="0000FF"/>
                </a:solidFill>
                <a:cs typeface="Helvetica" charset="0"/>
                <a:sym typeface="Helvetica" charset="0"/>
              </a:rPr>
              <a:t>David </a:t>
            </a:r>
            <a:r>
              <a:rPr lang="en-US" sz="1200" b="1" dirty="0" err="1" smtClean="0">
                <a:solidFill>
                  <a:srgbClr val="0000FF"/>
                </a:solidFill>
                <a:cs typeface="Helvetica" charset="0"/>
                <a:sym typeface="Helvetica" charset="0"/>
              </a:rPr>
              <a:t>Micklos</a:t>
            </a:r>
            <a:r>
              <a:rPr lang="en-US" sz="1200" b="1" dirty="0" smtClean="0">
                <a:solidFill>
                  <a:srgbClr val="0000FF"/>
                </a:solidFill>
                <a:cs typeface="Helvetica" charset="0"/>
                <a:sym typeface="Helvetica" charset="0"/>
              </a:rPr>
              <a:t> – CSHL</a:t>
            </a:r>
          </a:p>
          <a:p>
            <a:pPr fontAlgn="base">
              <a:spcBef>
                <a:spcPct val="0"/>
              </a:spcBef>
              <a:spcAft>
                <a:spcPct val="0"/>
              </a:spcAft>
            </a:pPr>
            <a:r>
              <a:rPr lang="en-US" sz="1200" b="1" dirty="0" smtClean="0">
                <a:solidFill>
                  <a:srgbClr val="0000FF"/>
                </a:solidFill>
                <a:cs typeface="Helvetica" charset="0"/>
                <a:sym typeface="Helvetica" charset="0"/>
              </a:rPr>
              <a:t>Ann Stapleton – UNC Wilmington</a:t>
            </a:r>
          </a:p>
          <a:p>
            <a:pPr fontAlgn="base">
              <a:spcBef>
                <a:spcPct val="0"/>
              </a:spcBef>
              <a:spcAft>
                <a:spcPct val="0"/>
              </a:spcAft>
            </a:pPr>
            <a:r>
              <a:rPr lang="en-US" sz="1200" b="1" dirty="0" smtClean="0">
                <a:solidFill>
                  <a:srgbClr val="0000FF"/>
                </a:solidFill>
                <a:cs typeface="Helvetica" charset="0"/>
                <a:sym typeface="Helvetica" charset="0"/>
              </a:rPr>
              <a:t>Ron Vetter – UNC Wilmington</a:t>
            </a:r>
          </a:p>
          <a:p>
            <a:pPr fontAlgn="base">
              <a:spcBef>
                <a:spcPct val="0"/>
              </a:spcBef>
              <a:spcAft>
                <a:spcPct val="0"/>
              </a:spcAft>
            </a:pPr>
            <a:endParaRPr lang="en-US" b="1" dirty="0">
              <a:solidFill>
                <a:srgbClr val="0000FF"/>
              </a:solidFill>
              <a:cs typeface="Helvetica" charset="0"/>
              <a:sym typeface="Helvetica" charset="0"/>
            </a:endParaRPr>
          </a:p>
          <a:p>
            <a:pPr fontAlgn="base">
              <a:spcBef>
                <a:spcPct val="0"/>
              </a:spcBef>
              <a:spcAft>
                <a:spcPct val="0"/>
              </a:spcAft>
            </a:pPr>
            <a:endParaRPr lang="en-US" b="1" dirty="0">
              <a:solidFill>
                <a:srgbClr val="0000FF"/>
              </a:solidFill>
              <a:cs typeface="Helvetica" charset="0"/>
              <a:sym typeface="Helvetica" charset="0"/>
            </a:endParaRPr>
          </a:p>
        </p:txBody>
      </p:sp>
      <p:sp>
        <p:nvSpPr>
          <p:cNvPr id="47" name="Rectangle 28"/>
          <p:cNvSpPr>
            <a:spLocks/>
          </p:cNvSpPr>
          <p:nvPr/>
        </p:nvSpPr>
        <p:spPr bwMode="auto">
          <a:xfrm>
            <a:off x="350853" y="3522464"/>
            <a:ext cx="2620947" cy="2884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fontAlgn="base">
              <a:spcBef>
                <a:spcPct val="0"/>
              </a:spcBef>
              <a:spcAft>
                <a:spcPct val="0"/>
              </a:spcAft>
            </a:pPr>
            <a:r>
              <a:rPr lang="en-US" sz="1200" b="1" dirty="0">
                <a:solidFill>
                  <a:srgbClr val="000000"/>
                </a:solidFill>
                <a:cs typeface="Helvetica" charset="0"/>
                <a:sym typeface="Helvetica" charset="0"/>
              </a:rPr>
              <a:t>Faculty Advisors &amp; Collaborators</a:t>
            </a:r>
            <a:r>
              <a:rPr lang="en-US" sz="1200" b="1" dirty="0" smtClean="0">
                <a:solidFill>
                  <a:srgbClr val="000000"/>
                </a:solidFill>
                <a:cs typeface="Helvetica" charset="0"/>
                <a:sym typeface="Helvetica" charset="0"/>
              </a:rPr>
              <a:t>:</a:t>
            </a:r>
            <a:endParaRPr lang="en-US" sz="1100" dirty="0">
              <a:solidFill>
                <a:srgbClr val="000000"/>
              </a:solidFill>
              <a:ea typeface="Lucida Grande" charset="0"/>
              <a:cs typeface="Lucida Grande" charset="0"/>
              <a:sym typeface="Arial" charset="0"/>
            </a:endParaRPr>
          </a:p>
          <a:p>
            <a:pPr fontAlgn="base">
              <a:spcBef>
                <a:spcPct val="0"/>
              </a:spcBef>
              <a:spcAft>
                <a:spcPct val="0"/>
              </a:spcAft>
            </a:pPr>
            <a:r>
              <a:rPr lang="en-US" sz="1100" dirty="0">
                <a:solidFill>
                  <a:srgbClr val="4A452A"/>
                </a:solidFill>
                <a:cs typeface="Helvetica" charset="0"/>
                <a:sym typeface="Helvetica" charset="0"/>
              </a:rPr>
              <a:t>Ali </a:t>
            </a:r>
            <a:r>
              <a:rPr lang="en-US" sz="1100" dirty="0" err="1">
                <a:solidFill>
                  <a:srgbClr val="4A452A"/>
                </a:solidFill>
                <a:cs typeface="Helvetica" charset="0"/>
                <a:sym typeface="Helvetica" charset="0"/>
              </a:rPr>
              <a:t>Akoglu</a:t>
            </a:r>
            <a:endParaRPr lang="en-US" sz="1100" dirty="0">
              <a:solidFill>
                <a:srgbClr val="4A452A"/>
              </a:solidFill>
              <a:cs typeface="Helvetica" charset="0"/>
              <a:sym typeface="Helvetica" charset="0"/>
            </a:endParaRPr>
          </a:p>
          <a:p>
            <a:pPr fontAlgn="base">
              <a:spcBef>
                <a:spcPct val="0"/>
              </a:spcBef>
              <a:spcAft>
                <a:spcPct val="0"/>
              </a:spcAft>
            </a:pPr>
            <a:r>
              <a:rPr lang="en-US" sz="1100" dirty="0" err="1" smtClean="0">
                <a:solidFill>
                  <a:srgbClr val="4A452A"/>
                </a:solidFill>
                <a:cs typeface="Helvetica" charset="0"/>
                <a:sym typeface="Helvetica" charset="0"/>
              </a:rPr>
              <a:t>Kobus</a:t>
            </a:r>
            <a:r>
              <a:rPr lang="en-US" sz="1100" dirty="0" smtClean="0">
                <a:solidFill>
                  <a:srgbClr val="4A452A"/>
                </a:solidFill>
                <a:cs typeface="Helvetica" charset="0"/>
                <a:sym typeface="Helvetica" charset="0"/>
              </a:rPr>
              <a:t> Barnard</a:t>
            </a:r>
          </a:p>
          <a:p>
            <a:pPr fontAlgn="base">
              <a:spcBef>
                <a:spcPct val="0"/>
              </a:spcBef>
              <a:spcAft>
                <a:spcPct val="0"/>
              </a:spcAft>
            </a:pPr>
            <a:r>
              <a:rPr lang="en-US" sz="1100" dirty="0" smtClean="0">
                <a:solidFill>
                  <a:srgbClr val="4A452A"/>
                </a:solidFill>
                <a:ea typeface="Lucida Grande" charset="0"/>
                <a:cs typeface="Helvetica" charset="0"/>
                <a:sym typeface="Helvetica" charset="0"/>
              </a:rPr>
              <a:t>Timothy </a:t>
            </a:r>
            <a:r>
              <a:rPr lang="en-US" sz="1100" dirty="0" err="1" smtClean="0">
                <a:solidFill>
                  <a:srgbClr val="4A452A"/>
                </a:solidFill>
                <a:ea typeface="Lucida Grande" charset="0"/>
                <a:cs typeface="Helvetica" charset="0"/>
                <a:sym typeface="Helvetica" charset="0"/>
              </a:rPr>
              <a:t>Clausner</a:t>
            </a:r>
            <a:endParaRPr lang="en-US" sz="1100" dirty="0">
              <a:solidFill>
                <a:srgbClr val="4A452A"/>
              </a:solidFill>
              <a:ea typeface="Lucida Grande" charset="0"/>
              <a:cs typeface="Lucida Grande" charset="0"/>
              <a:sym typeface="Arial" charset="0"/>
            </a:endParaRPr>
          </a:p>
          <a:p>
            <a:pPr fontAlgn="base">
              <a:spcBef>
                <a:spcPct val="0"/>
              </a:spcBef>
              <a:spcAft>
                <a:spcPct val="0"/>
              </a:spcAft>
            </a:pPr>
            <a:r>
              <a:rPr lang="en-US" sz="1100" dirty="0" smtClean="0">
                <a:solidFill>
                  <a:srgbClr val="4A452A"/>
                </a:solidFill>
                <a:cs typeface="Helvetica" charset="0"/>
                <a:sym typeface="Helvetica" charset="0"/>
              </a:rPr>
              <a:t>Brian </a:t>
            </a:r>
            <a:r>
              <a:rPr lang="en-US" sz="1100" dirty="0" err="1">
                <a:solidFill>
                  <a:srgbClr val="4A452A"/>
                </a:solidFill>
                <a:cs typeface="Helvetica" charset="0"/>
                <a:sym typeface="Helvetica" charset="0"/>
              </a:rPr>
              <a:t>Enquist</a:t>
            </a:r>
            <a:endParaRPr lang="en-US" sz="1100" dirty="0">
              <a:solidFill>
                <a:srgbClr val="4A452A"/>
              </a:solidFill>
              <a:cs typeface="Helvetica" charset="0"/>
              <a:sym typeface="Helvetica" charset="0"/>
            </a:endParaRPr>
          </a:p>
          <a:p>
            <a:pPr fontAlgn="base">
              <a:spcBef>
                <a:spcPct val="0"/>
              </a:spcBef>
              <a:spcAft>
                <a:spcPct val="0"/>
              </a:spcAft>
            </a:pPr>
            <a:r>
              <a:rPr lang="en-US" sz="1100" dirty="0">
                <a:solidFill>
                  <a:srgbClr val="4A452A"/>
                </a:solidFill>
                <a:cs typeface="Helvetica" charset="0"/>
                <a:sym typeface="Helvetica" charset="0"/>
              </a:rPr>
              <a:t>Damian </a:t>
            </a:r>
            <a:r>
              <a:rPr lang="en-US" sz="1100" dirty="0" err="1">
                <a:solidFill>
                  <a:srgbClr val="4A452A"/>
                </a:solidFill>
                <a:cs typeface="Helvetica" charset="0"/>
                <a:sym typeface="Helvetica" charset="0"/>
              </a:rPr>
              <a:t>Gessler</a:t>
            </a:r>
            <a:endParaRPr lang="en-US" sz="1100" dirty="0">
              <a:solidFill>
                <a:srgbClr val="4A452A"/>
              </a:solidFill>
              <a:cs typeface="Helvetica" charset="0"/>
              <a:sym typeface="Helvetica" charset="0"/>
            </a:endParaRPr>
          </a:p>
          <a:p>
            <a:pPr fontAlgn="base">
              <a:spcBef>
                <a:spcPct val="0"/>
              </a:spcBef>
              <a:spcAft>
                <a:spcPct val="0"/>
              </a:spcAft>
            </a:pPr>
            <a:r>
              <a:rPr lang="en-US" sz="1100" dirty="0">
                <a:solidFill>
                  <a:srgbClr val="4A452A"/>
                </a:solidFill>
                <a:cs typeface="Helvetica" charset="0"/>
                <a:sym typeface="Helvetica" charset="0"/>
              </a:rPr>
              <a:t>Ruth </a:t>
            </a:r>
            <a:r>
              <a:rPr lang="en-US" sz="1100" dirty="0" err="1">
                <a:solidFill>
                  <a:srgbClr val="4A452A"/>
                </a:solidFill>
                <a:cs typeface="Helvetica" charset="0"/>
                <a:sym typeface="Helvetica" charset="0"/>
              </a:rPr>
              <a:t>Grene</a:t>
            </a:r>
            <a:endParaRPr lang="en-US" sz="1100" dirty="0">
              <a:solidFill>
                <a:srgbClr val="4A452A"/>
              </a:solidFill>
              <a:ea typeface="Lucida Grande" charset="0"/>
              <a:cs typeface="Lucida Grande" charset="0"/>
              <a:sym typeface="Arial" charset="0"/>
            </a:endParaRPr>
          </a:p>
          <a:p>
            <a:pPr fontAlgn="base">
              <a:spcBef>
                <a:spcPct val="0"/>
              </a:spcBef>
              <a:spcAft>
                <a:spcPct val="0"/>
              </a:spcAft>
            </a:pPr>
            <a:r>
              <a:rPr lang="en-US" sz="1100" dirty="0">
                <a:solidFill>
                  <a:srgbClr val="4A452A"/>
                </a:solidFill>
                <a:cs typeface="Helvetica" charset="0"/>
                <a:sym typeface="Helvetica" charset="0"/>
              </a:rPr>
              <a:t>John Hartman</a:t>
            </a:r>
          </a:p>
          <a:p>
            <a:pPr fontAlgn="base">
              <a:spcBef>
                <a:spcPct val="0"/>
              </a:spcBef>
              <a:spcAft>
                <a:spcPct val="0"/>
              </a:spcAft>
            </a:pPr>
            <a:r>
              <a:rPr lang="en-US" sz="1100" dirty="0">
                <a:solidFill>
                  <a:srgbClr val="4A452A"/>
                </a:solidFill>
                <a:cs typeface="Helvetica" charset="0"/>
                <a:sym typeface="Helvetica" charset="0"/>
              </a:rPr>
              <a:t>Matthew Hudson</a:t>
            </a:r>
          </a:p>
          <a:p>
            <a:pPr fontAlgn="base">
              <a:spcBef>
                <a:spcPct val="0"/>
              </a:spcBef>
              <a:spcAft>
                <a:spcPct val="0"/>
              </a:spcAft>
            </a:pPr>
            <a:r>
              <a:rPr lang="en-US" sz="1100" dirty="0" smtClean="0">
                <a:solidFill>
                  <a:srgbClr val="4A452A"/>
                </a:solidFill>
                <a:cs typeface="Helvetica" charset="0"/>
                <a:sym typeface="Helvetica" charset="0"/>
              </a:rPr>
              <a:t>David </a:t>
            </a:r>
            <a:r>
              <a:rPr lang="en-US" sz="1100" dirty="0" err="1" smtClean="0">
                <a:solidFill>
                  <a:srgbClr val="4A452A"/>
                </a:solidFill>
                <a:cs typeface="Helvetica" charset="0"/>
                <a:sym typeface="Helvetica" charset="0"/>
              </a:rPr>
              <a:t>Lowenthal</a:t>
            </a:r>
            <a:endParaRPr lang="en-US" sz="1100" dirty="0" smtClean="0">
              <a:solidFill>
                <a:srgbClr val="4A452A"/>
              </a:solidFill>
              <a:cs typeface="Helvetica" charset="0"/>
              <a:sym typeface="Helvetica" charset="0"/>
            </a:endParaRPr>
          </a:p>
          <a:p>
            <a:pPr fontAlgn="base">
              <a:spcBef>
                <a:spcPct val="0"/>
              </a:spcBef>
              <a:spcAft>
                <a:spcPct val="0"/>
              </a:spcAft>
            </a:pPr>
            <a:r>
              <a:rPr lang="en-US" sz="1100" dirty="0">
                <a:solidFill>
                  <a:srgbClr val="4A452A"/>
                </a:solidFill>
                <a:cs typeface="Helvetica" charset="0"/>
                <a:sym typeface="Helvetica" charset="0"/>
              </a:rPr>
              <a:t>B.S. </a:t>
            </a:r>
            <a:r>
              <a:rPr lang="en-US" sz="1100" dirty="0" err="1">
                <a:solidFill>
                  <a:srgbClr val="4A452A"/>
                </a:solidFill>
                <a:cs typeface="Helvetica" charset="0"/>
                <a:sym typeface="Helvetica" charset="0"/>
              </a:rPr>
              <a:t>Manjunath</a:t>
            </a:r>
            <a:r>
              <a:rPr lang="en-US" sz="1100" dirty="0">
                <a:solidFill>
                  <a:srgbClr val="4A452A"/>
                </a:solidFill>
                <a:cs typeface="Helvetica" charset="0"/>
                <a:sym typeface="Helvetica" charset="0"/>
              </a:rPr>
              <a:t> </a:t>
            </a:r>
            <a:endParaRPr lang="en-US" sz="1100" dirty="0" smtClean="0">
              <a:solidFill>
                <a:srgbClr val="4A452A"/>
              </a:solidFill>
              <a:cs typeface="Helvetica" charset="0"/>
              <a:sym typeface="Helvetica" charset="0"/>
            </a:endParaRPr>
          </a:p>
          <a:p>
            <a:pPr fontAlgn="base">
              <a:spcBef>
                <a:spcPct val="0"/>
              </a:spcBef>
              <a:spcAft>
                <a:spcPct val="0"/>
              </a:spcAft>
            </a:pPr>
            <a:endParaRPr lang="en-US" sz="1100" dirty="0">
              <a:solidFill>
                <a:srgbClr val="000000"/>
              </a:solidFill>
              <a:cs typeface="Helvetica" charset="0"/>
              <a:sym typeface="Helvetica" charset="0"/>
            </a:endParaRPr>
          </a:p>
        </p:txBody>
      </p:sp>
      <p:sp>
        <p:nvSpPr>
          <p:cNvPr id="48" name="Rectangle 29"/>
          <p:cNvSpPr>
            <a:spLocks/>
          </p:cNvSpPr>
          <p:nvPr/>
        </p:nvSpPr>
        <p:spPr bwMode="auto">
          <a:xfrm>
            <a:off x="4548233" y="1253083"/>
            <a:ext cx="1050681"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fontAlgn="base">
              <a:spcBef>
                <a:spcPct val="0"/>
              </a:spcBef>
              <a:spcAft>
                <a:spcPct val="0"/>
              </a:spcAft>
            </a:pPr>
            <a:r>
              <a:rPr lang="en-US" sz="1200" b="1" dirty="0">
                <a:solidFill>
                  <a:srgbClr val="000000"/>
                </a:solidFill>
                <a:cs typeface="Helvetica" charset="0"/>
                <a:sym typeface="Helvetica" charset="0"/>
              </a:rPr>
              <a:t>Students</a:t>
            </a:r>
            <a:r>
              <a:rPr lang="en-US" sz="1200" b="1" dirty="0" smtClean="0">
                <a:solidFill>
                  <a:srgbClr val="000000"/>
                </a:solidFill>
                <a:cs typeface="Helvetica" charset="0"/>
                <a:sym typeface="Helvetica" charset="0"/>
              </a:rPr>
              <a:t>:</a:t>
            </a:r>
          </a:p>
          <a:p>
            <a:pPr fontAlgn="base">
              <a:spcBef>
                <a:spcPct val="0"/>
              </a:spcBef>
              <a:spcAft>
                <a:spcPct val="0"/>
              </a:spcAft>
            </a:pPr>
            <a:r>
              <a:rPr lang="en-US" sz="1100" dirty="0" smtClean="0">
                <a:solidFill>
                  <a:srgbClr val="4A452A"/>
                </a:solidFill>
                <a:cs typeface="Arial" charset="0"/>
                <a:sym typeface="Arial" charset="0"/>
              </a:rPr>
              <a:t>Peter </a:t>
            </a:r>
            <a:r>
              <a:rPr lang="en-US" sz="1100" dirty="0">
                <a:solidFill>
                  <a:srgbClr val="4A452A"/>
                </a:solidFill>
                <a:cs typeface="Arial" charset="0"/>
                <a:sym typeface="Arial" charset="0"/>
              </a:rPr>
              <a:t>Bailey</a:t>
            </a:r>
          </a:p>
          <a:p>
            <a:pPr fontAlgn="base">
              <a:spcBef>
                <a:spcPct val="0"/>
              </a:spcBef>
              <a:spcAft>
                <a:spcPct val="0"/>
              </a:spcAft>
            </a:pPr>
            <a:r>
              <a:rPr lang="en-US" sz="1100" dirty="0">
                <a:solidFill>
                  <a:srgbClr val="4A452A"/>
                </a:solidFill>
                <a:cs typeface="Arial" charset="0"/>
                <a:sym typeface="Arial" charset="0"/>
              </a:rPr>
              <a:t>Jeremy Beaulieu</a:t>
            </a:r>
          </a:p>
          <a:p>
            <a:pPr fontAlgn="base">
              <a:spcBef>
                <a:spcPct val="0"/>
              </a:spcBef>
              <a:spcAft>
                <a:spcPct val="0"/>
              </a:spcAft>
            </a:pPr>
            <a:r>
              <a:rPr lang="en-US" sz="1100" dirty="0">
                <a:solidFill>
                  <a:srgbClr val="4A452A"/>
                </a:solidFill>
                <a:cs typeface="Helvetica" charset="0"/>
                <a:sym typeface="Helvetica" charset="0"/>
              </a:rPr>
              <a:t>Devi Bhattacharya</a:t>
            </a:r>
          </a:p>
          <a:p>
            <a:pPr fontAlgn="base">
              <a:spcBef>
                <a:spcPct val="0"/>
              </a:spcBef>
              <a:spcAft>
                <a:spcPct val="0"/>
              </a:spcAft>
            </a:pPr>
            <a:r>
              <a:rPr lang="en-US" sz="1100" dirty="0" err="1">
                <a:solidFill>
                  <a:srgbClr val="4A452A"/>
                </a:solidFill>
                <a:cs typeface="Helvetica" charset="0"/>
                <a:sym typeface="Helvetica" charset="0"/>
              </a:rPr>
              <a:t>Storme</a:t>
            </a:r>
            <a:r>
              <a:rPr lang="en-US" sz="1100" dirty="0">
                <a:solidFill>
                  <a:srgbClr val="4A452A"/>
                </a:solidFill>
                <a:cs typeface="Helvetica" charset="0"/>
                <a:sym typeface="Helvetica" charset="0"/>
              </a:rPr>
              <a:t> Briscoe</a:t>
            </a:r>
          </a:p>
          <a:p>
            <a:pPr fontAlgn="base">
              <a:spcBef>
                <a:spcPct val="0"/>
              </a:spcBef>
              <a:spcAft>
                <a:spcPct val="0"/>
              </a:spcAft>
            </a:pPr>
            <a:r>
              <a:rPr lang="en-US" sz="1100" dirty="0" err="1" smtClean="0">
                <a:solidFill>
                  <a:srgbClr val="4A452A"/>
                </a:solidFill>
                <a:cs typeface="Helvetica" charset="0"/>
                <a:sym typeface="Helvetica" charset="0"/>
              </a:rPr>
              <a:t>YaDi</a:t>
            </a:r>
            <a:r>
              <a:rPr lang="en-US" sz="1100" dirty="0" smtClean="0">
                <a:solidFill>
                  <a:srgbClr val="4A452A"/>
                </a:solidFill>
                <a:cs typeface="Helvetica" charset="0"/>
                <a:sym typeface="Helvetica" charset="0"/>
              </a:rPr>
              <a:t> Chen</a:t>
            </a:r>
          </a:p>
          <a:p>
            <a:pPr fontAlgn="base">
              <a:spcBef>
                <a:spcPct val="0"/>
              </a:spcBef>
              <a:spcAft>
                <a:spcPct val="0"/>
              </a:spcAft>
            </a:pPr>
            <a:r>
              <a:rPr lang="en-US" sz="1100" dirty="0" smtClean="0">
                <a:solidFill>
                  <a:srgbClr val="4A452A"/>
                </a:solidFill>
                <a:cs typeface="Helvetica" charset="0"/>
                <a:sym typeface="Helvetica" charset="0"/>
              </a:rPr>
              <a:t>David Choi</a:t>
            </a:r>
          </a:p>
          <a:p>
            <a:pPr fontAlgn="base">
              <a:spcBef>
                <a:spcPct val="0"/>
              </a:spcBef>
              <a:spcAft>
                <a:spcPct val="0"/>
              </a:spcAft>
            </a:pPr>
            <a:r>
              <a:rPr lang="en-US" sz="1100" dirty="0" smtClean="0">
                <a:solidFill>
                  <a:srgbClr val="4A452A"/>
                </a:solidFill>
                <a:cs typeface="Helvetica" charset="0"/>
                <a:sym typeface="Helvetica" charset="0"/>
              </a:rPr>
              <a:t>Barbara </a:t>
            </a:r>
            <a:r>
              <a:rPr lang="en-US" sz="1100" dirty="0" err="1" smtClean="0">
                <a:solidFill>
                  <a:srgbClr val="4A452A"/>
                </a:solidFill>
                <a:cs typeface="Helvetica" charset="0"/>
                <a:sym typeface="Helvetica" charset="0"/>
              </a:rPr>
              <a:t>Dobrin</a:t>
            </a:r>
            <a:endParaRPr lang="en-US" sz="1100" dirty="0">
              <a:solidFill>
                <a:srgbClr val="4A452A"/>
              </a:solidFill>
              <a:cs typeface="Helvetica" charset="0"/>
              <a:sym typeface="Helvetica" charset="0"/>
            </a:endParaRPr>
          </a:p>
          <a:p>
            <a:pPr fontAlgn="base">
              <a:spcBef>
                <a:spcPct val="0"/>
              </a:spcBef>
              <a:spcAft>
                <a:spcPct val="0"/>
              </a:spcAft>
            </a:pPr>
            <a:endParaRPr lang="en-US" sz="1100" dirty="0">
              <a:solidFill>
                <a:srgbClr val="000000"/>
              </a:solidFill>
              <a:cs typeface="Helvetica" charset="0"/>
              <a:sym typeface="Helvetica" charset="0"/>
            </a:endParaRPr>
          </a:p>
          <a:p>
            <a:pPr fontAlgn="base">
              <a:spcBef>
                <a:spcPct val="0"/>
              </a:spcBef>
              <a:spcAft>
                <a:spcPct val="0"/>
              </a:spcAft>
            </a:pPr>
            <a:endParaRPr lang="en-US" sz="1100" dirty="0">
              <a:solidFill>
                <a:srgbClr val="000000"/>
              </a:solidFill>
              <a:cs typeface="Arial" charset="0"/>
              <a:sym typeface="Arial" charset="0"/>
            </a:endParaRPr>
          </a:p>
        </p:txBody>
      </p:sp>
      <p:sp>
        <p:nvSpPr>
          <p:cNvPr id="49" name="Rectangle 30"/>
          <p:cNvSpPr>
            <a:spLocks/>
          </p:cNvSpPr>
          <p:nvPr/>
        </p:nvSpPr>
        <p:spPr bwMode="auto">
          <a:xfrm>
            <a:off x="1524033" y="3706320"/>
            <a:ext cx="1296603" cy="1934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17858" tIns="17858" rIns="17858" bIns="17858"/>
          <a:lstStyle/>
          <a:p>
            <a:pPr fontAlgn="base">
              <a:spcBef>
                <a:spcPct val="0"/>
              </a:spcBef>
              <a:spcAft>
                <a:spcPct val="0"/>
              </a:spcAft>
            </a:pPr>
            <a:r>
              <a:rPr lang="en-US" sz="1100" dirty="0" smtClean="0">
                <a:solidFill>
                  <a:srgbClr val="4A452A"/>
                </a:solidFill>
                <a:cs typeface="Helvetica" charset="0"/>
                <a:sym typeface="Helvetica" charset="0"/>
              </a:rPr>
              <a:t>David Neale</a:t>
            </a:r>
          </a:p>
          <a:p>
            <a:pPr fontAlgn="base">
              <a:spcBef>
                <a:spcPct val="0"/>
              </a:spcBef>
              <a:spcAft>
                <a:spcPct val="0"/>
              </a:spcAft>
            </a:pPr>
            <a:r>
              <a:rPr lang="en-US" sz="1100" dirty="0" smtClean="0">
                <a:solidFill>
                  <a:srgbClr val="4A452A"/>
                </a:solidFill>
                <a:cs typeface="Helvetica" charset="0"/>
                <a:sym typeface="Helvetica" charset="0"/>
              </a:rPr>
              <a:t>Brian </a:t>
            </a:r>
            <a:r>
              <a:rPr lang="en-US" sz="1100" dirty="0">
                <a:solidFill>
                  <a:srgbClr val="4A452A"/>
                </a:solidFill>
                <a:cs typeface="Helvetica" charset="0"/>
                <a:sym typeface="Helvetica" charset="0"/>
              </a:rPr>
              <a:t>O’Meara</a:t>
            </a:r>
          </a:p>
          <a:p>
            <a:pPr fontAlgn="base">
              <a:spcBef>
                <a:spcPct val="0"/>
              </a:spcBef>
              <a:spcAft>
                <a:spcPct val="0"/>
              </a:spcAft>
            </a:pPr>
            <a:r>
              <a:rPr lang="en-US" sz="1100" dirty="0" err="1">
                <a:solidFill>
                  <a:srgbClr val="4A452A"/>
                </a:solidFill>
                <a:cs typeface="Helvetica" charset="0"/>
                <a:sym typeface="Helvetica" charset="0"/>
              </a:rPr>
              <a:t>Sudha</a:t>
            </a:r>
            <a:r>
              <a:rPr lang="en-US" sz="1100" dirty="0">
                <a:solidFill>
                  <a:srgbClr val="4A452A"/>
                </a:solidFill>
                <a:cs typeface="Helvetica" charset="0"/>
                <a:sym typeface="Helvetica" charset="0"/>
              </a:rPr>
              <a:t> Ram</a:t>
            </a:r>
          </a:p>
          <a:p>
            <a:pPr fontAlgn="base">
              <a:spcBef>
                <a:spcPct val="0"/>
              </a:spcBef>
              <a:spcAft>
                <a:spcPct val="0"/>
              </a:spcAft>
            </a:pPr>
            <a:r>
              <a:rPr lang="en-US" sz="1100" dirty="0">
                <a:solidFill>
                  <a:srgbClr val="4A452A"/>
                </a:solidFill>
                <a:cs typeface="Helvetica" charset="0"/>
                <a:sym typeface="Helvetica" charset="0"/>
              </a:rPr>
              <a:t>David </a:t>
            </a:r>
            <a:r>
              <a:rPr lang="en-US" sz="1100" dirty="0" smtClean="0">
                <a:solidFill>
                  <a:srgbClr val="4A452A"/>
                </a:solidFill>
                <a:cs typeface="Helvetica" charset="0"/>
                <a:sym typeface="Helvetica" charset="0"/>
              </a:rPr>
              <a:t>Salt</a:t>
            </a:r>
          </a:p>
          <a:p>
            <a:pPr fontAlgn="base">
              <a:spcBef>
                <a:spcPct val="0"/>
              </a:spcBef>
              <a:spcAft>
                <a:spcPct val="0"/>
              </a:spcAft>
            </a:pPr>
            <a:r>
              <a:rPr lang="en-US" sz="1100" dirty="0" smtClean="0">
                <a:solidFill>
                  <a:srgbClr val="4A452A"/>
                </a:solidFill>
                <a:cs typeface="Helvetica" charset="0"/>
                <a:sym typeface="Helvetica" charset="0"/>
              </a:rPr>
              <a:t>Mark </a:t>
            </a:r>
            <a:r>
              <a:rPr lang="en-US" sz="1100" dirty="0" err="1">
                <a:solidFill>
                  <a:srgbClr val="4A452A"/>
                </a:solidFill>
                <a:cs typeface="Helvetica" charset="0"/>
                <a:sym typeface="Helvetica" charset="0"/>
              </a:rPr>
              <a:t>Schildhauer</a:t>
            </a:r>
            <a:endParaRPr lang="en-US" sz="1100" dirty="0">
              <a:solidFill>
                <a:srgbClr val="4A452A"/>
              </a:solidFill>
              <a:cs typeface="Helvetica" charset="0"/>
              <a:sym typeface="Helvetica" charset="0"/>
            </a:endParaRPr>
          </a:p>
          <a:p>
            <a:pPr fontAlgn="base">
              <a:spcBef>
                <a:spcPct val="0"/>
              </a:spcBef>
              <a:spcAft>
                <a:spcPct val="0"/>
              </a:spcAft>
            </a:pPr>
            <a:r>
              <a:rPr lang="en-US" sz="1100" dirty="0">
                <a:solidFill>
                  <a:srgbClr val="4A452A"/>
                </a:solidFill>
                <a:cs typeface="Helvetica" charset="0"/>
                <a:sym typeface="Helvetica" charset="0"/>
              </a:rPr>
              <a:t>Doug </a:t>
            </a:r>
            <a:r>
              <a:rPr lang="en-US" sz="1100" dirty="0" err="1">
                <a:solidFill>
                  <a:srgbClr val="4A452A"/>
                </a:solidFill>
                <a:cs typeface="Helvetica" charset="0"/>
                <a:sym typeface="Helvetica" charset="0"/>
              </a:rPr>
              <a:t>Soltis</a:t>
            </a:r>
            <a:endParaRPr lang="en-US" sz="1100" dirty="0">
              <a:solidFill>
                <a:srgbClr val="4A452A"/>
              </a:solidFill>
              <a:cs typeface="Helvetica" charset="0"/>
              <a:sym typeface="Helvetica" charset="0"/>
            </a:endParaRPr>
          </a:p>
          <a:p>
            <a:pPr fontAlgn="base">
              <a:spcBef>
                <a:spcPct val="0"/>
              </a:spcBef>
              <a:spcAft>
                <a:spcPct val="0"/>
              </a:spcAft>
            </a:pPr>
            <a:r>
              <a:rPr lang="en-US" sz="1100" dirty="0">
                <a:solidFill>
                  <a:srgbClr val="4A452A"/>
                </a:solidFill>
                <a:cs typeface="Helvetica" charset="0"/>
                <a:sym typeface="Helvetica" charset="0"/>
              </a:rPr>
              <a:t>Pam </a:t>
            </a:r>
            <a:r>
              <a:rPr lang="en-US" sz="1100" dirty="0" err="1">
                <a:solidFill>
                  <a:srgbClr val="4A452A"/>
                </a:solidFill>
                <a:cs typeface="Helvetica" charset="0"/>
                <a:sym typeface="Helvetica" charset="0"/>
              </a:rPr>
              <a:t>Soltis</a:t>
            </a:r>
            <a:endParaRPr lang="en-US" sz="1100" dirty="0">
              <a:solidFill>
                <a:srgbClr val="4A452A"/>
              </a:solidFill>
              <a:cs typeface="Helvetica" charset="0"/>
              <a:sym typeface="Helvetica" charset="0"/>
            </a:endParaRPr>
          </a:p>
          <a:p>
            <a:pPr fontAlgn="base">
              <a:spcBef>
                <a:spcPct val="0"/>
              </a:spcBef>
              <a:spcAft>
                <a:spcPct val="0"/>
              </a:spcAft>
            </a:pPr>
            <a:r>
              <a:rPr lang="en-US" sz="1100" dirty="0">
                <a:solidFill>
                  <a:srgbClr val="4A452A"/>
                </a:solidFill>
                <a:cs typeface="Helvetica" charset="0"/>
                <a:sym typeface="Helvetica" charset="0"/>
              </a:rPr>
              <a:t>Edgar Spalding</a:t>
            </a:r>
          </a:p>
          <a:p>
            <a:pPr fontAlgn="base">
              <a:spcBef>
                <a:spcPct val="0"/>
              </a:spcBef>
              <a:spcAft>
                <a:spcPct val="0"/>
              </a:spcAft>
            </a:pPr>
            <a:r>
              <a:rPr lang="en-US" sz="1100" dirty="0">
                <a:solidFill>
                  <a:srgbClr val="4A452A"/>
                </a:solidFill>
                <a:cs typeface="Helvetica" charset="0"/>
                <a:sym typeface="Helvetica" charset="0"/>
              </a:rPr>
              <a:t>Alexis </a:t>
            </a:r>
            <a:r>
              <a:rPr lang="en-US" sz="1100" dirty="0" err="1" smtClean="0">
                <a:solidFill>
                  <a:srgbClr val="4A452A"/>
                </a:solidFill>
                <a:cs typeface="Helvetica" charset="0"/>
                <a:sym typeface="Helvetica" charset="0"/>
              </a:rPr>
              <a:t>Stamatakis</a:t>
            </a:r>
            <a:endParaRPr lang="en-US" sz="1100" dirty="0" smtClean="0">
              <a:solidFill>
                <a:srgbClr val="4A452A"/>
              </a:solidFill>
              <a:cs typeface="Helvetica" charset="0"/>
              <a:sym typeface="Helvetica" charset="0"/>
            </a:endParaRPr>
          </a:p>
          <a:p>
            <a:pPr fontAlgn="base">
              <a:spcBef>
                <a:spcPct val="0"/>
              </a:spcBef>
              <a:spcAft>
                <a:spcPct val="0"/>
              </a:spcAft>
            </a:pPr>
            <a:r>
              <a:rPr lang="en-US" sz="1100" dirty="0" smtClean="0">
                <a:solidFill>
                  <a:srgbClr val="4A452A"/>
                </a:solidFill>
                <a:cs typeface="Helvetica" charset="0"/>
                <a:sym typeface="Helvetica" charset="0"/>
              </a:rPr>
              <a:t>Steve Welch</a:t>
            </a:r>
            <a:endParaRPr lang="en-US" sz="1100" dirty="0">
              <a:solidFill>
                <a:srgbClr val="4A452A"/>
              </a:solidFill>
              <a:cs typeface="Helvetica" charset="0"/>
              <a:sym typeface="Helvetica" charset="0"/>
            </a:endParaRPr>
          </a:p>
        </p:txBody>
      </p:sp>
      <p:sp>
        <p:nvSpPr>
          <p:cNvPr id="50" name="Rectangle 31"/>
          <p:cNvSpPr>
            <a:spLocks/>
          </p:cNvSpPr>
          <p:nvPr/>
        </p:nvSpPr>
        <p:spPr bwMode="auto">
          <a:xfrm>
            <a:off x="6198394" y="3505337"/>
            <a:ext cx="2107406" cy="3141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17858" tIns="17858" rIns="17858" bIns="17858"/>
          <a:lstStyle/>
          <a:p>
            <a:pPr fontAlgn="base">
              <a:spcBef>
                <a:spcPct val="0"/>
              </a:spcBef>
              <a:spcAft>
                <a:spcPct val="0"/>
              </a:spcAft>
            </a:pPr>
            <a:r>
              <a:rPr lang="en-US" sz="1100" dirty="0" err="1">
                <a:solidFill>
                  <a:srgbClr val="4A452A"/>
                </a:solidFill>
                <a:cs typeface="Helvetica" charset="0"/>
                <a:sym typeface="Helvetica" charset="0"/>
              </a:rPr>
              <a:t>Zhenyuan</a:t>
            </a:r>
            <a:r>
              <a:rPr lang="en-US" sz="1100" dirty="0">
                <a:solidFill>
                  <a:srgbClr val="4A452A"/>
                </a:solidFill>
                <a:cs typeface="Helvetica" charset="0"/>
                <a:sym typeface="Helvetica" charset="0"/>
              </a:rPr>
              <a:t> Lu</a:t>
            </a:r>
            <a:endParaRPr lang="en-US" sz="1100" dirty="0">
              <a:solidFill>
                <a:srgbClr val="4A452A"/>
              </a:solidFill>
              <a:ea typeface="Lucida Grande" charset="0"/>
              <a:cs typeface="Lucida Grande" charset="0"/>
              <a:sym typeface="Arial" charset="0"/>
            </a:endParaRPr>
          </a:p>
          <a:p>
            <a:pPr fontAlgn="base">
              <a:spcBef>
                <a:spcPct val="0"/>
              </a:spcBef>
              <a:spcAft>
                <a:spcPct val="0"/>
              </a:spcAft>
            </a:pPr>
            <a:r>
              <a:rPr lang="en-US" sz="1100" dirty="0">
                <a:solidFill>
                  <a:srgbClr val="4A452A"/>
                </a:solidFill>
                <a:cs typeface="Helvetica" charset="0"/>
                <a:sym typeface="Helvetica" charset="0"/>
              </a:rPr>
              <a:t>Eric Lyons</a:t>
            </a:r>
          </a:p>
          <a:p>
            <a:pPr fontAlgn="base">
              <a:spcBef>
                <a:spcPct val="0"/>
              </a:spcBef>
              <a:spcAft>
                <a:spcPct val="0"/>
              </a:spcAft>
            </a:pPr>
            <a:r>
              <a:rPr lang="en-US" sz="1100" dirty="0" smtClean="0">
                <a:solidFill>
                  <a:srgbClr val="4A452A"/>
                </a:solidFill>
                <a:cs typeface="Helvetica" charset="0"/>
                <a:sym typeface="Helvetica" charset="0"/>
              </a:rPr>
              <a:t>Aaron </a:t>
            </a:r>
            <a:r>
              <a:rPr lang="en-US" sz="1100" dirty="0" err="1" smtClean="0">
                <a:solidFill>
                  <a:srgbClr val="4A452A"/>
                </a:solidFill>
                <a:cs typeface="Helvetica" charset="0"/>
                <a:sym typeface="Helvetica" charset="0"/>
              </a:rPr>
              <a:t>MarcuseKubitz</a:t>
            </a:r>
            <a:endParaRPr lang="en-US" sz="1100" dirty="0">
              <a:solidFill>
                <a:srgbClr val="4A452A"/>
              </a:solidFill>
              <a:ea typeface="Lucida Grande" charset="0"/>
              <a:cs typeface="Lucida Grande" charset="0"/>
              <a:sym typeface="Arial" charset="0"/>
            </a:endParaRPr>
          </a:p>
          <a:p>
            <a:pPr fontAlgn="base">
              <a:spcBef>
                <a:spcPct val="0"/>
              </a:spcBef>
              <a:spcAft>
                <a:spcPct val="0"/>
              </a:spcAft>
            </a:pPr>
            <a:r>
              <a:rPr lang="en-US" sz="1100" dirty="0" err="1">
                <a:solidFill>
                  <a:srgbClr val="4A452A"/>
                </a:solidFill>
                <a:cs typeface="Helvetica" charset="0"/>
                <a:sym typeface="Helvetica" charset="0"/>
              </a:rPr>
              <a:t>Naim</a:t>
            </a:r>
            <a:r>
              <a:rPr lang="en-US" sz="1100" dirty="0">
                <a:solidFill>
                  <a:srgbClr val="4A452A"/>
                </a:solidFill>
                <a:cs typeface="Helvetica" charset="0"/>
                <a:sym typeface="Helvetica" charset="0"/>
              </a:rPr>
              <a:t> </a:t>
            </a:r>
            <a:r>
              <a:rPr lang="en-US" sz="1100" dirty="0" err="1">
                <a:solidFill>
                  <a:srgbClr val="4A452A"/>
                </a:solidFill>
                <a:cs typeface="Helvetica" charset="0"/>
                <a:sym typeface="Helvetica" charset="0"/>
              </a:rPr>
              <a:t>Matasci</a:t>
            </a:r>
            <a:endParaRPr lang="en-US" sz="1100" dirty="0">
              <a:solidFill>
                <a:srgbClr val="4A452A"/>
              </a:solidFill>
              <a:ea typeface="Lucida Grande" charset="0"/>
              <a:cs typeface="Lucida Grande" charset="0"/>
              <a:sym typeface="Arial" charset="0"/>
            </a:endParaRPr>
          </a:p>
          <a:p>
            <a:pPr fontAlgn="base">
              <a:spcBef>
                <a:spcPct val="0"/>
              </a:spcBef>
              <a:spcAft>
                <a:spcPct val="0"/>
              </a:spcAft>
            </a:pPr>
            <a:r>
              <a:rPr lang="en-US" sz="1100" dirty="0">
                <a:solidFill>
                  <a:srgbClr val="4A452A"/>
                </a:solidFill>
                <a:cs typeface="Helvetica" charset="0"/>
                <a:sym typeface="Helvetica" charset="0"/>
              </a:rPr>
              <a:t>Sheldon McKay</a:t>
            </a:r>
          </a:p>
          <a:p>
            <a:pPr fontAlgn="base">
              <a:spcBef>
                <a:spcPct val="0"/>
              </a:spcBef>
              <a:spcAft>
                <a:spcPct val="0"/>
              </a:spcAft>
            </a:pPr>
            <a:r>
              <a:rPr lang="en-US" sz="1100" dirty="0">
                <a:solidFill>
                  <a:srgbClr val="4A452A"/>
                </a:solidFill>
                <a:cs typeface="Helvetica" charset="0"/>
                <a:sym typeface="Helvetica" charset="0"/>
              </a:rPr>
              <a:t>Robert </a:t>
            </a:r>
            <a:r>
              <a:rPr lang="en-US" sz="1100" dirty="0" err="1">
                <a:solidFill>
                  <a:srgbClr val="4A452A"/>
                </a:solidFill>
                <a:cs typeface="Helvetica" charset="0"/>
                <a:sym typeface="Helvetica" charset="0"/>
              </a:rPr>
              <a:t>McLay</a:t>
            </a:r>
            <a:endParaRPr lang="en-US" sz="1100" dirty="0">
              <a:solidFill>
                <a:srgbClr val="4A452A"/>
              </a:solidFill>
              <a:cs typeface="Helvetica" charset="0"/>
              <a:sym typeface="Helvetica" charset="0"/>
            </a:endParaRPr>
          </a:p>
          <a:p>
            <a:pPr fontAlgn="base">
              <a:spcBef>
                <a:spcPct val="0"/>
              </a:spcBef>
              <a:spcAft>
                <a:spcPct val="0"/>
              </a:spcAft>
            </a:pPr>
            <a:r>
              <a:rPr lang="en-US" sz="1100" dirty="0" smtClean="0">
                <a:solidFill>
                  <a:srgbClr val="4A452A"/>
                </a:solidFill>
                <a:cs typeface="Helvetica" charset="0"/>
                <a:sym typeface="Helvetica" charset="0"/>
              </a:rPr>
              <a:t>Nathan </a:t>
            </a:r>
            <a:r>
              <a:rPr lang="en-US" sz="1100" dirty="0">
                <a:solidFill>
                  <a:srgbClr val="4A452A"/>
                </a:solidFill>
                <a:cs typeface="Helvetica" charset="0"/>
                <a:sym typeface="Helvetica" charset="0"/>
              </a:rPr>
              <a:t>Miller</a:t>
            </a:r>
          </a:p>
          <a:p>
            <a:pPr fontAlgn="base">
              <a:spcBef>
                <a:spcPct val="0"/>
              </a:spcBef>
              <a:spcAft>
                <a:spcPct val="0"/>
              </a:spcAft>
            </a:pPr>
            <a:r>
              <a:rPr lang="en-US" sz="1100" dirty="0">
                <a:solidFill>
                  <a:srgbClr val="4A452A"/>
                </a:solidFill>
                <a:cs typeface="Helvetica" charset="0"/>
                <a:sym typeface="Helvetica" charset="0"/>
              </a:rPr>
              <a:t>Steve Mock </a:t>
            </a:r>
            <a:endParaRPr lang="en-US" sz="1100" dirty="0">
              <a:solidFill>
                <a:srgbClr val="4A452A"/>
              </a:solidFill>
              <a:ea typeface="Lucida Grande" charset="0"/>
              <a:cs typeface="Lucida Grande" charset="0"/>
              <a:sym typeface="Arial" charset="0"/>
            </a:endParaRPr>
          </a:p>
          <a:p>
            <a:pPr fontAlgn="base">
              <a:spcBef>
                <a:spcPct val="0"/>
              </a:spcBef>
              <a:spcAft>
                <a:spcPct val="0"/>
              </a:spcAft>
            </a:pPr>
            <a:r>
              <a:rPr lang="en-US" sz="1100" dirty="0">
                <a:solidFill>
                  <a:srgbClr val="4A452A"/>
                </a:solidFill>
                <a:cs typeface="Helvetica" charset="0"/>
                <a:sym typeface="Helvetica" charset="0"/>
              </a:rPr>
              <a:t>Martha </a:t>
            </a:r>
            <a:r>
              <a:rPr lang="en-US" sz="1100" dirty="0" err="1">
                <a:solidFill>
                  <a:srgbClr val="4A452A"/>
                </a:solidFill>
                <a:cs typeface="Helvetica" charset="0"/>
                <a:sym typeface="Helvetica" charset="0"/>
              </a:rPr>
              <a:t>Narro</a:t>
            </a:r>
            <a:endParaRPr lang="en-US" sz="1100" dirty="0">
              <a:solidFill>
                <a:srgbClr val="4A452A"/>
              </a:solidFill>
              <a:cs typeface="Helvetica" charset="0"/>
              <a:sym typeface="Helvetica" charset="0"/>
            </a:endParaRPr>
          </a:p>
          <a:p>
            <a:pPr fontAlgn="base">
              <a:spcBef>
                <a:spcPct val="0"/>
              </a:spcBef>
              <a:spcAft>
                <a:spcPct val="0"/>
              </a:spcAft>
            </a:pPr>
            <a:r>
              <a:rPr lang="en-US" sz="1100" dirty="0" smtClean="0">
                <a:solidFill>
                  <a:srgbClr val="4A452A"/>
                </a:solidFill>
                <a:cs typeface="Helvetica" charset="0"/>
                <a:sym typeface="Helvetica" charset="0"/>
              </a:rPr>
              <a:t>Shannon Oliver</a:t>
            </a:r>
          </a:p>
          <a:p>
            <a:pPr fontAlgn="base">
              <a:spcBef>
                <a:spcPct val="0"/>
              </a:spcBef>
              <a:spcAft>
                <a:spcPct val="0"/>
              </a:spcAft>
            </a:pPr>
            <a:r>
              <a:rPr lang="en-US" sz="1100" dirty="0">
                <a:solidFill>
                  <a:srgbClr val="4A452A"/>
                </a:solidFill>
                <a:cs typeface="Helvetica" charset="0"/>
                <a:sym typeface="Helvetica" charset="0"/>
              </a:rPr>
              <a:t>Benoit </a:t>
            </a:r>
            <a:r>
              <a:rPr lang="en-US" sz="1100" dirty="0" err="1" smtClean="0">
                <a:solidFill>
                  <a:srgbClr val="4A452A"/>
                </a:solidFill>
                <a:cs typeface="Helvetica" charset="0"/>
                <a:sym typeface="Helvetica" charset="0"/>
              </a:rPr>
              <a:t>Parmentier</a:t>
            </a:r>
            <a:endParaRPr lang="en-US" sz="1100" dirty="0" smtClean="0">
              <a:solidFill>
                <a:srgbClr val="4A452A"/>
              </a:solidFill>
              <a:cs typeface="Helvetica" charset="0"/>
              <a:sym typeface="Helvetica" charset="0"/>
            </a:endParaRPr>
          </a:p>
          <a:p>
            <a:pPr fontAlgn="base">
              <a:spcBef>
                <a:spcPct val="0"/>
              </a:spcBef>
              <a:spcAft>
                <a:spcPct val="0"/>
              </a:spcAft>
            </a:pPr>
            <a:r>
              <a:rPr lang="en-US" sz="1100" dirty="0" err="1" smtClean="0">
                <a:solidFill>
                  <a:srgbClr val="4A452A"/>
                </a:solidFill>
                <a:cs typeface="Helvetica" charset="0"/>
                <a:sym typeface="Helvetica" charset="0"/>
              </a:rPr>
              <a:t>Jmatt</a:t>
            </a:r>
            <a:r>
              <a:rPr lang="en-US" sz="1100" dirty="0" smtClean="0">
                <a:solidFill>
                  <a:srgbClr val="4A452A"/>
                </a:solidFill>
                <a:cs typeface="Helvetica" charset="0"/>
                <a:sym typeface="Helvetica" charset="0"/>
              </a:rPr>
              <a:t> Peterson</a:t>
            </a:r>
            <a:endParaRPr lang="en-US" sz="1100" dirty="0">
              <a:solidFill>
                <a:srgbClr val="4A452A"/>
              </a:solidFill>
              <a:cs typeface="Helvetica" charset="0"/>
              <a:sym typeface="Helvetica" charset="0"/>
            </a:endParaRPr>
          </a:p>
          <a:p>
            <a:pPr fontAlgn="base">
              <a:spcBef>
                <a:spcPct val="0"/>
              </a:spcBef>
              <a:spcAft>
                <a:spcPct val="0"/>
              </a:spcAft>
            </a:pPr>
            <a:r>
              <a:rPr lang="en-US" sz="1100" dirty="0" smtClean="0">
                <a:solidFill>
                  <a:srgbClr val="4A452A"/>
                </a:solidFill>
                <a:cs typeface="Arial" charset="0"/>
                <a:sym typeface="Arial" charset="0"/>
              </a:rPr>
              <a:t>Dennis Roberts</a:t>
            </a:r>
          </a:p>
          <a:p>
            <a:pPr fontAlgn="base">
              <a:spcBef>
                <a:spcPct val="0"/>
              </a:spcBef>
              <a:spcAft>
                <a:spcPct val="0"/>
              </a:spcAft>
            </a:pPr>
            <a:r>
              <a:rPr lang="en-US" sz="1100" dirty="0" smtClean="0">
                <a:solidFill>
                  <a:srgbClr val="4A452A"/>
                </a:solidFill>
                <a:cs typeface="Arial" charset="0"/>
                <a:sym typeface="Arial" charset="0"/>
              </a:rPr>
              <a:t>Paul </a:t>
            </a:r>
            <a:r>
              <a:rPr lang="en-US" sz="1100" dirty="0" err="1" smtClean="0">
                <a:solidFill>
                  <a:srgbClr val="4A452A"/>
                </a:solidFill>
                <a:cs typeface="Arial" charset="0"/>
                <a:sym typeface="Arial" charset="0"/>
              </a:rPr>
              <a:t>Sarando</a:t>
            </a:r>
            <a:endParaRPr lang="en-US" sz="1100" dirty="0">
              <a:solidFill>
                <a:srgbClr val="4A452A"/>
              </a:solidFill>
              <a:cs typeface="Arial" charset="0"/>
              <a:sym typeface="Arial" charset="0"/>
            </a:endParaRPr>
          </a:p>
          <a:p>
            <a:pPr fontAlgn="base">
              <a:spcBef>
                <a:spcPct val="0"/>
              </a:spcBef>
              <a:spcAft>
                <a:spcPct val="0"/>
              </a:spcAft>
            </a:pPr>
            <a:r>
              <a:rPr lang="en-US" sz="1100" dirty="0" smtClean="0">
                <a:solidFill>
                  <a:srgbClr val="4A452A"/>
                </a:solidFill>
                <a:cs typeface="Helvetica" charset="0"/>
                <a:sym typeface="Helvetica" charset="0"/>
              </a:rPr>
              <a:t>Jerry Schneider</a:t>
            </a:r>
          </a:p>
          <a:p>
            <a:pPr fontAlgn="base">
              <a:spcBef>
                <a:spcPct val="0"/>
              </a:spcBef>
              <a:spcAft>
                <a:spcPct val="0"/>
              </a:spcAft>
            </a:pPr>
            <a:r>
              <a:rPr lang="en-US" sz="1100" dirty="0">
                <a:solidFill>
                  <a:srgbClr val="4A452A"/>
                </a:solidFill>
                <a:cs typeface="Helvetica" charset="0"/>
                <a:sym typeface="Helvetica" charset="0"/>
              </a:rPr>
              <a:t>Bruce </a:t>
            </a:r>
            <a:r>
              <a:rPr lang="en-US" sz="1100" dirty="0" err="1">
                <a:solidFill>
                  <a:srgbClr val="4A452A"/>
                </a:solidFill>
                <a:cs typeface="Helvetica" charset="0"/>
                <a:sym typeface="Helvetica" charset="0"/>
              </a:rPr>
              <a:t>Schumaker</a:t>
            </a:r>
            <a:endParaRPr lang="en-US" sz="1100" dirty="0">
              <a:solidFill>
                <a:srgbClr val="4A452A"/>
              </a:solidFill>
              <a:ea typeface="Lucida Grande" charset="0"/>
              <a:cs typeface="Lucida Grande" charset="0"/>
              <a:sym typeface="Arial" charset="0"/>
            </a:endParaRPr>
          </a:p>
          <a:p>
            <a:pPr fontAlgn="base">
              <a:spcBef>
                <a:spcPct val="0"/>
              </a:spcBef>
              <a:spcAft>
                <a:spcPct val="0"/>
              </a:spcAft>
            </a:pPr>
            <a:endParaRPr lang="en-US" sz="1100" dirty="0">
              <a:solidFill>
                <a:srgbClr val="000000"/>
              </a:solidFill>
              <a:cs typeface="Helvetica" charset="0"/>
              <a:sym typeface="Helvetica" charset="0"/>
            </a:endParaRPr>
          </a:p>
        </p:txBody>
      </p:sp>
      <p:sp>
        <p:nvSpPr>
          <p:cNvPr id="51" name="Rectangle 32"/>
          <p:cNvSpPr>
            <a:spLocks/>
          </p:cNvSpPr>
          <p:nvPr/>
        </p:nvSpPr>
        <p:spPr bwMode="auto">
          <a:xfrm>
            <a:off x="4548233" y="3522464"/>
            <a:ext cx="1589484" cy="3259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17858" tIns="17858" rIns="17858" bIns="17858"/>
          <a:lstStyle/>
          <a:p>
            <a:pPr fontAlgn="base">
              <a:spcBef>
                <a:spcPct val="0"/>
              </a:spcBef>
              <a:spcAft>
                <a:spcPct val="0"/>
              </a:spcAft>
            </a:pPr>
            <a:r>
              <a:rPr lang="en-US" sz="1100" dirty="0" smtClean="0">
                <a:solidFill>
                  <a:srgbClr val="4A452A"/>
                </a:solidFill>
                <a:cs typeface="Helvetica" charset="0"/>
                <a:sym typeface="Helvetica" charset="0"/>
              </a:rPr>
              <a:t>Steve </a:t>
            </a:r>
            <a:r>
              <a:rPr lang="en-US" sz="1100" dirty="0">
                <a:solidFill>
                  <a:srgbClr val="4A452A"/>
                </a:solidFill>
                <a:cs typeface="Helvetica" charset="0"/>
                <a:sym typeface="Helvetica" charset="0"/>
              </a:rPr>
              <a:t>Gregory</a:t>
            </a:r>
            <a:endParaRPr lang="en-US" sz="1100" dirty="0">
              <a:solidFill>
                <a:srgbClr val="4A452A"/>
              </a:solidFill>
              <a:ea typeface="Lucida Grande" charset="0"/>
              <a:cs typeface="Lucida Grande" charset="0"/>
              <a:sym typeface="Arial" charset="0"/>
            </a:endParaRPr>
          </a:p>
          <a:p>
            <a:pPr fontAlgn="base">
              <a:spcBef>
                <a:spcPct val="0"/>
              </a:spcBef>
              <a:spcAft>
                <a:spcPct val="0"/>
              </a:spcAft>
            </a:pPr>
            <a:r>
              <a:rPr lang="en-US" sz="1100" dirty="0" smtClean="0">
                <a:solidFill>
                  <a:srgbClr val="4A452A"/>
                </a:solidFill>
                <a:cs typeface="Helvetica" charset="0"/>
                <a:sym typeface="Helvetica" charset="0"/>
              </a:rPr>
              <a:t>Matthew </a:t>
            </a:r>
            <a:r>
              <a:rPr lang="en-US" sz="1100" dirty="0">
                <a:solidFill>
                  <a:srgbClr val="4A452A"/>
                </a:solidFill>
                <a:cs typeface="Helvetica" charset="0"/>
                <a:sym typeface="Helvetica" charset="0"/>
              </a:rPr>
              <a:t>Hanlon</a:t>
            </a:r>
          </a:p>
          <a:p>
            <a:pPr fontAlgn="base">
              <a:spcBef>
                <a:spcPct val="0"/>
              </a:spcBef>
              <a:spcAft>
                <a:spcPct val="0"/>
              </a:spcAft>
            </a:pPr>
            <a:r>
              <a:rPr lang="en-US" sz="1100" dirty="0" smtClean="0">
                <a:solidFill>
                  <a:srgbClr val="4A452A"/>
                </a:solidFill>
                <a:cs typeface="Helvetica" charset="0"/>
                <a:sym typeface="Helvetica" charset="0"/>
              </a:rPr>
              <a:t>Natalie </a:t>
            </a:r>
            <a:r>
              <a:rPr lang="en-US" sz="1100" dirty="0" err="1">
                <a:solidFill>
                  <a:srgbClr val="4A452A"/>
                </a:solidFill>
                <a:cs typeface="Helvetica" charset="0"/>
                <a:sym typeface="Helvetica" charset="0"/>
              </a:rPr>
              <a:t>Henriques</a:t>
            </a:r>
            <a:endParaRPr lang="en-US" sz="1100" dirty="0">
              <a:solidFill>
                <a:srgbClr val="4A452A"/>
              </a:solidFill>
              <a:cs typeface="Helvetica" charset="0"/>
              <a:sym typeface="Helvetica" charset="0"/>
            </a:endParaRPr>
          </a:p>
          <a:p>
            <a:pPr fontAlgn="base">
              <a:spcBef>
                <a:spcPct val="0"/>
              </a:spcBef>
              <a:spcAft>
                <a:spcPct val="0"/>
              </a:spcAft>
            </a:pPr>
            <a:r>
              <a:rPr lang="en-US" sz="1100" dirty="0" err="1">
                <a:solidFill>
                  <a:srgbClr val="4A452A"/>
                </a:solidFill>
                <a:cs typeface="Helvetica" charset="0"/>
                <a:sym typeface="Helvetica" charset="0"/>
              </a:rPr>
              <a:t>Uwe</a:t>
            </a:r>
            <a:r>
              <a:rPr lang="en-US" sz="1100" dirty="0">
                <a:solidFill>
                  <a:srgbClr val="4A452A"/>
                </a:solidFill>
                <a:cs typeface="Helvetica" charset="0"/>
                <a:sym typeface="Helvetica" charset="0"/>
              </a:rPr>
              <a:t> </a:t>
            </a:r>
            <a:r>
              <a:rPr lang="en-US" sz="1100" dirty="0" err="1">
                <a:solidFill>
                  <a:srgbClr val="4A452A"/>
                </a:solidFill>
                <a:cs typeface="Helvetica" charset="0"/>
                <a:sym typeface="Helvetica" charset="0"/>
              </a:rPr>
              <a:t>Hilgert</a:t>
            </a:r>
            <a:endParaRPr lang="en-US" sz="1100" dirty="0">
              <a:solidFill>
                <a:srgbClr val="4A452A"/>
              </a:solidFill>
              <a:cs typeface="Helvetica" charset="0"/>
              <a:sym typeface="Helvetica" charset="0"/>
            </a:endParaRPr>
          </a:p>
          <a:p>
            <a:pPr fontAlgn="base">
              <a:spcBef>
                <a:spcPct val="0"/>
              </a:spcBef>
              <a:spcAft>
                <a:spcPct val="0"/>
              </a:spcAft>
            </a:pPr>
            <a:r>
              <a:rPr lang="en-US" sz="1100" dirty="0">
                <a:solidFill>
                  <a:srgbClr val="4A452A"/>
                </a:solidFill>
                <a:cs typeface="Helvetica" charset="0"/>
                <a:sym typeface="Helvetica" charset="0"/>
              </a:rPr>
              <a:t>Nicole Hopkins</a:t>
            </a:r>
          </a:p>
          <a:p>
            <a:pPr fontAlgn="base">
              <a:spcBef>
                <a:spcPct val="0"/>
              </a:spcBef>
              <a:spcAft>
                <a:spcPct val="0"/>
              </a:spcAft>
            </a:pPr>
            <a:r>
              <a:rPr lang="en-US" sz="1100" dirty="0" err="1" smtClean="0">
                <a:solidFill>
                  <a:srgbClr val="4A452A"/>
                </a:solidFill>
                <a:cs typeface="Helvetica" charset="0"/>
                <a:sym typeface="Helvetica" charset="0"/>
              </a:rPr>
              <a:t>EunSook</a:t>
            </a:r>
            <a:r>
              <a:rPr lang="en-US" sz="1100" dirty="0" smtClean="0">
                <a:solidFill>
                  <a:srgbClr val="4A452A"/>
                </a:solidFill>
                <a:cs typeface="Helvetica" charset="0"/>
                <a:sym typeface="Helvetica" charset="0"/>
              </a:rPr>
              <a:t> </a:t>
            </a:r>
            <a:r>
              <a:rPr lang="en-US" sz="1100" dirty="0" err="1">
                <a:solidFill>
                  <a:srgbClr val="4A452A"/>
                </a:solidFill>
                <a:cs typeface="Helvetica" charset="0"/>
                <a:sym typeface="Helvetica" charset="0"/>
              </a:rPr>
              <a:t>Jeong</a:t>
            </a:r>
            <a:endParaRPr lang="en-US" sz="1100" dirty="0">
              <a:solidFill>
                <a:srgbClr val="4A452A"/>
              </a:solidFill>
              <a:cs typeface="Helvetica" charset="0"/>
              <a:sym typeface="Helvetica" charset="0"/>
            </a:endParaRPr>
          </a:p>
          <a:p>
            <a:pPr fontAlgn="base">
              <a:spcBef>
                <a:spcPct val="0"/>
              </a:spcBef>
              <a:spcAft>
                <a:spcPct val="0"/>
              </a:spcAft>
            </a:pPr>
            <a:r>
              <a:rPr lang="en-US" sz="1100" dirty="0">
                <a:solidFill>
                  <a:srgbClr val="4A452A"/>
                </a:solidFill>
                <a:cs typeface="Helvetica" charset="0"/>
                <a:sym typeface="Helvetica" charset="0"/>
              </a:rPr>
              <a:t>Logan Johnson</a:t>
            </a:r>
          </a:p>
          <a:p>
            <a:pPr fontAlgn="base">
              <a:spcBef>
                <a:spcPct val="0"/>
              </a:spcBef>
              <a:spcAft>
                <a:spcPct val="0"/>
              </a:spcAft>
            </a:pPr>
            <a:r>
              <a:rPr lang="en-US" sz="1100" dirty="0">
                <a:solidFill>
                  <a:srgbClr val="4A452A"/>
                </a:solidFill>
                <a:cs typeface="Helvetica" charset="0"/>
                <a:sym typeface="Helvetica" charset="0"/>
              </a:rPr>
              <a:t>Chris Jordan</a:t>
            </a:r>
          </a:p>
          <a:p>
            <a:pPr fontAlgn="base">
              <a:spcBef>
                <a:spcPct val="0"/>
              </a:spcBef>
              <a:spcAft>
                <a:spcPct val="0"/>
              </a:spcAft>
            </a:pPr>
            <a:r>
              <a:rPr lang="en-US" sz="1100" dirty="0" smtClean="0">
                <a:solidFill>
                  <a:srgbClr val="4A452A"/>
                </a:solidFill>
                <a:cs typeface="Helvetica" charset="0"/>
                <a:sym typeface="Helvetica" charset="0"/>
              </a:rPr>
              <a:t>Kathleen </a:t>
            </a:r>
            <a:r>
              <a:rPr lang="en-US" sz="1100" dirty="0">
                <a:solidFill>
                  <a:srgbClr val="4A452A"/>
                </a:solidFill>
                <a:cs typeface="Helvetica" charset="0"/>
                <a:sym typeface="Helvetica" charset="0"/>
              </a:rPr>
              <a:t>Kennedy</a:t>
            </a:r>
          </a:p>
          <a:p>
            <a:pPr fontAlgn="base">
              <a:spcBef>
                <a:spcPct val="0"/>
              </a:spcBef>
              <a:spcAft>
                <a:spcPct val="0"/>
              </a:spcAft>
            </a:pPr>
            <a:r>
              <a:rPr lang="en-US" sz="1100" dirty="0">
                <a:solidFill>
                  <a:srgbClr val="4A452A"/>
                </a:solidFill>
                <a:cs typeface="Helvetica" charset="0"/>
                <a:sym typeface="Helvetica" charset="0"/>
              </a:rPr>
              <a:t>Mohammed </a:t>
            </a:r>
            <a:r>
              <a:rPr lang="en-US" sz="1100" dirty="0" err="1">
                <a:solidFill>
                  <a:srgbClr val="4A452A"/>
                </a:solidFill>
                <a:cs typeface="Helvetica" charset="0"/>
                <a:sym typeface="Helvetica" charset="0"/>
              </a:rPr>
              <a:t>Khalfan</a:t>
            </a:r>
            <a:endParaRPr lang="en-US" sz="1100" dirty="0">
              <a:solidFill>
                <a:srgbClr val="4A452A"/>
              </a:solidFill>
              <a:cs typeface="Helvetica" charset="0"/>
              <a:sym typeface="Helvetica" charset="0"/>
            </a:endParaRPr>
          </a:p>
          <a:p>
            <a:pPr fontAlgn="base">
              <a:spcBef>
                <a:spcPct val="0"/>
              </a:spcBef>
              <a:spcAft>
                <a:spcPct val="0"/>
              </a:spcAft>
            </a:pPr>
            <a:r>
              <a:rPr lang="en-US" sz="1100" dirty="0" smtClean="0">
                <a:solidFill>
                  <a:srgbClr val="4A452A"/>
                </a:solidFill>
                <a:cs typeface="Helvetica" charset="0"/>
                <a:sym typeface="Helvetica" charset="0"/>
              </a:rPr>
              <a:t>David Knapp</a:t>
            </a:r>
            <a:endParaRPr lang="en-US" sz="1100" dirty="0">
              <a:solidFill>
                <a:srgbClr val="4A452A"/>
              </a:solidFill>
              <a:cs typeface="Helvetica" charset="0"/>
              <a:sym typeface="Helvetica" charset="0"/>
            </a:endParaRPr>
          </a:p>
          <a:p>
            <a:pPr fontAlgn="base">
              <a:spcBef>
                <a:spcPct val="0"/>
              </a:spcBef>
              <a:spcAft>
                <a:spcPct val="0"/>
              </a:spcAft>
            </a:pPr>
            <a:r>
              <a:rPr lang="en-US" sz="1100" dirty="0">
                <a:solidFill>
                  <a:srgbClr val="4A452A"/>
                </a:solidFill>
                <a:cs typeface="Helvetica" charset="0"/>
                <a:sym typeface="Helvetica" charset="0"/>
              </a:rPr>
              <a:t>Lars </a:t>
            </a:r>
            <a:r>
              <a:rPr lang="en-US" sz="1100" dirty="0" err="1">
                <a:solidFill>
                  <a:srgbClr val="4A452A"/>
                </a:solidFill>
                <a:cs typeface="Helvetica" charset="0"/>
                <a:sym typeface="Helvetica" charset="0"/>
              </a:rPr>
              <a:t>Koersterk</a:t>
            </a:r>
            <a:endParaRPr lang="en-US" sz="1100" dirty="0">
              <a:solidFill>
                <a:srgbClr val="4A452A"/>
              </a:solidFill>
              <a:cs typeface="Helvetica" charset="0"/>
              <a:sym typeface="Helvetica" charset="0"/>
            </a:endParaRPr>
          </a:p>
          <a:p>
            <a:pPr fontAlgn="base">
              <a:spcBef>
                <a:spcPct val="0"/>
              </a:spcBef>
              <a:spcAft>
                <a:spcPct val="0"/>
              </a:spcAft>
            </a:pPr>
            <a:r>
              <a:rPr lang="en-US" sz="1100" dirty="0" err="1">
                <a:solidFill>
                  <a:srgbClr val="4A452A"/>
                </a:solidFill>
                <a:cs typeface="Helvetica" charset="0"/>
                <a:sym typeface="Helvetica" charset="0"/>
              </a:rPr>
              <a:t>Sangeeta</a:t>
            </a:r>
            <a:r>
              <a:rPr lang="en-US" sz="1100" dirty="0">
                <a:solidFill>
                  <a:srgbClr val="4A452A"/>
                </a:solidFill>
                <a:cs typeface="Helvetica" charset="0"/>
                <a:sym typeface="Helvetica" charset="0"/>
              </a:rPr>
              <a:t> </a:t>
            </a:r>
            <a:r>
              <a:rPr lang="en-US" sz="1100" dirty="0" err="1">
                <a:solidFill>
                  <a:srgbClr val="4A452A"/>
                </a:solidFill>
                <a:cs typeface="Helvetica" charset="0"/>
                <a:sym typeface="Helvetica" charset="0"/>
              </a:rPr>
              <a:t>Kuchimanchi</a:t>
            </a:r>
            <a:endParaRPr lang="en-US" sz="1100" dirty="0">
              <a:solidFill>
                <a:srgbClr val="4A452A"/>
              </a:solidFill>
              <a:cs typeface="Helvetica" charset="0"/>
              <a:sym typeface="Helvetica" charset="0"/>
            </a:endParaRPr>
          </a:p>
          <a:p>
            <a:pPr fontAlgn="base">
              <a:spcBef>
                <a:spcPct val="0"/>
              </a:spcBef>
              <a:spcAft>
                <a:spcPct val="0"/>
              </a:spcAft>
            </a:pPr>
            <a:r>
              <a:rPr lang="en-US" sz="1100" dirty="0" err="1">
                <a:solidFill>
                  <a:srgbClr val="4A452A"/>
                </a:solidFill>
                <a:cs typeface="Helvetica" charset="0"/>
                <a:sym typeface="Helvetica" charset="0"/>
              </a:rPr>
              <a:t>Kristian</a:t>
            </a:r>
            <a:r>
              <a:rPr lang="en-US" sz="1100" dirty="0">
                <a:solidFill>
                  <a:srgbClr val="4A452A"/>
                </a:solidFill>
                <a:cs typeface="Helvetica" charset="0"/>
                <a:sym typeface="Helvetica" charset="0"/>
              </a:rPr>
              <a:t> </a:t>
            </a:r>
            <a:r>
              <a:rPr lang="en-US" sz="1100" dirty="0" err="1">
                <a:solidFill>
                  <a:srgbClr val="4A452A"/>
                </a:solidFill>
                <a:cs typeface="Helvetica" charset="0"/>
                <a:sym typeface="Helvetica" charset="0"/>
              </a:rPr>
              <a:t>Kvilekval</a:t>
            </a:r>
            <a:endParaRPr lang="en-US" sz="1100" dirty="0">
              <a:solidFill>
                <a:srgbClr val="4A452A"/>
              </a:solidFill>
              <a:cs typeface="Helvetica" charset="0"/>
              <a:sym typeface="Helvetica" charset="0"/>
            </a:endParaRPr>
          </a:p>
          <a:p>
            <a:pPr fontAlgn="base">
              <a:spcBef>
                <a:spcPct val="0"/>
              </a:spcBef>
              <a:spcAft>
                <a:spcPct val="0"/>
              </a:spcAft>
            </a:pPr>
            <a:r>
              <a:rPr lang="en-US" sz="1100" dirty="0" smtClean="0">
                <a:solidFill>
                  <a:srgbClr val="4A452A"/>
                </a:solidFill>
                <a:cs typeface="Helvetica" charset="0"/>
                <a:sym typeface="Helvetica" charset="0"/>
              </a:rPr>
              <a:t>Sue </a:t>
            </a:r>
            <a:r>
              <a:rPr lang="en-US" sz="1100" dirty="0" err="1">
                <a:solidFill>
                  <a:srgbClr val="4A452A"/>
                </a:solidFill>
                <a:cs typeface="Helvetica" charset="0"/>
                <a:sym typeface="Helvetica" charset="0"/>
              </a:rPr>
              <a:t>Lauter</a:t>
            </a:r>
            <a:endParaRPr lang="en-US" sz="1100" dirty="0">
              <a:solidFill>
                <a:srgbClr val="4A452A"/>
              </a:solidFill>
              <a:cs typeface="Helvetica" charset="0"/>
              <a:sym typeface="Helvetica" charset="0"/>
            </a:endParaRPr>
          </a:p>
          <a:p>
            <a:pPr fontAlgn="base">
              <a:spcBef>
                <a:spcPct val="0"/>
              </a:spcBef>
              <a:spcAft>
                <a:spcPct val="0"/>
              </a:spcAft>
            </a:pPr>
            <a:r>
              <a:rPr lang="en-US" sz="1100" dirty="0">
                <a:solidFill>
                  <a:srgbClr val="4A452A"/>
                </a:solidFill>
                <a:cs typeface="Helvetica" charset="0"/>
                <a:sym typeface="Helvetica" charset="0"/>
              </a:rPr>
              <a:t>Tina </a:t>
            </a:r>
            <a:r>
              <a:rPr lang="en-US" sz="1100" dirty="0" smtClean="0">
                <a:solidFill>
                  <a:srgbClr val="4A452A"/>
                </a:solidFill>
                <a:cs typeface="Helvetica" charset="0"/>
                <a:sym typeface="Helvetica" charset="0"/>
              </a:rPr>
              <a:t>Lee</a:t>
            </a:r>
          </a:p>
          <a:p>
            <a:pPr fontAlgn="base">
              <a:spcBef>
                <a:spcPct val="0"/>
              </a:spcBef>
              <a:spcAft>
                <a:spcPct val="0"/>
              </a:spcAft>
            </a:pPr>
            <a:r>
              <a:rPr lang="en-US" sz="1100" dirty="0">
                <a:solidFill>
                  <a:srgbClr val="4A452A"/>
                </a:solidFill>
                <a:cs typeface="Helvetica" charset="0"/>
                <a:sym typeface="Helvetica" charset="0"/>
              </a:rPr>
              <a:t>Andrew </a:t>
            </a:r>
            <a:r>
              <a:rPr lang="en-US" sz="1100" dirty="0" err="1">
                <a:solidFill>
                  <a:srgbClr val="4A452A"/>
                </a:solidFill>
                <a:cs typeface="Helvetica" charset="0"/>
                <a:sym typeface="Helvetica" charset="0"/>
              </a:rPr>
              <a:t>Lenards</a:t>
            </a:r>
            <a:endParaRPr lang="en-US" sz="1100" dirty="0">
              <a:solidFill>
                <a:srgbClr val="4A452A"/>
              </a:solidFill>
              <a:cs typeface="Helvetica" charset="0"/>
              <a:sym typeface="Helvetica" charset="0"/>
            </a:endParaRPr>
          </a:p>
          <a:p>
            <a:pPr fontAlgn="base">
              <a:spcBef>
                <a:spcPct val="0"/>
              </a:spcBef>
              <a:spcAft>
                <a:spcPct val="0"/>
              </a:spcAft>
            </a:pPr>
            <a:r>
              <a:rPr lang="en-US" sz="1100" dirty="0" smtClean="0">
                <a:solidFill>
                  <a:srgbClr val="4A452A"/>
                </a:solidFill>
                <a:cs typeface="Helvetica" charset="0"/>
                <a:sym typeface="Helvetica" charset="0"/>
              </a:rPr>
              <a:t>Monica Lent</a:t>
            </a:r>
          </a:p>
        </p:txBody>
      </p:sp>
      <p:sp>
        <p:nvSpPr>
          <p:cNvPr id="52" name="Rectangle 33"/>
          <p:cNvSpPr>
            <a:spLocks/>
          </p:cNvSpPr>
          <p:nvPr/>
        </p:nvSpPr>
        <p:spPr bwMode="auto">
          <a:xfrm>
            <a:off x="7624167" y="3526928"/>
            <a:ext cx="220563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17858" tIns="17858" rIns="17858" bIns="17858"/>
          <a:lstStyle/>
          <a:p>
            <a:pPr fontAlgn="base">
              <a:spcBef>
                <a:spcPct val="0"/>
              </a:spcBef>
              <a:spcAft>
                <a:spcPct val="0"/>
              </a:spcAft>
            </a:pPr>
            <a:r>
              <a:rPr lang="en-US" sz="1100" dirty="0" smtClean="0">
                <a:solidFill>
                  <a:srgbClr val="4A452A"/>
                </a:solidFill>
                <a:cs typeface="Helvetica" charset="0"/>
                <a:sym typeface="Helvetica" charset="0"/>
              </a:rPr>
              <a:t>Edwin </a:t>
            </a:r>
            <a:r>
              <a:rPr lang="en-US" sz="1100" dirty="0">
                <a:solidFill>
                  <a:srgbClr val="4A452A"/>
                </a:solidFill>
                <a:cs typeface="Helvetica" charset="0"/>
                <a:sym typeface="Helvetica" charset="0"/>
              </a:rPr>
              <a:t>Skidmore</a:t>
            </a:r>
            <a:endParaRPr lang="en-US" sz="1100" dirty="0">
              <a:solidFill>
                <a:srgbClr val="4A452A"/>
              </a:solidFill>
              <a:ea typeface="Lucida Grande" charset="0"/>
              <a:cs typeface="Lucida Grande" charset="0"/>
              <a:sym typeface="Arial" charset="0"/>
            </a:endParaRPr>
          </a:p>
          <a:p>
            <a:pPr fontAlgn="base">
              <a:spcBef>
                <a:spcPct val="0"/>
              </a:spcBef>
              <a:spcAft>
                <a:spcPct val="0"/>
              </a:spcAft>
            </a:pPr>
            <a:r>
              <a:rPr lang="en-US" sz="1100" dirty="0">
                <a:solidFill>
                  <a:srgbClr val="4A452A"/>
                </a:solidFill>
                <a:ea typeface="Lucida Grande" charset="0"/>
                <a:cs typeface="Lucida Grande" charset="0"/>
                <a:sym typeface="Arial" charset="0"/>
              </a:rPr>
              <a:t>Brandon Smith</a:t>
            </a:r>
          </a:p>
          <a:p>
            <a:pPr fontAlgn="base">
              <a:spcBef>
                <a:spcPct val="0"/>
              </a:spcBef>
              <a:spcAft>
                <a:spcPct val="0"/>
              </a:spcAft>
            </a:pPr>
            <a:r>
              <a:rPr lang="en-US" sz="1100" dirty="0">
                <a:solidFill>
                  <a:srgbClr val="4A452A"/>
                </a:solidFill>
                <a:cs typeface="Helvetica" charset="0"/>
                <a:sym typeface="Helvetica" charset="0"/>
              </a:rPr>
              <a:t>Mary Margaret Sprinkle </a:t>
            </a:r>
          </a:p>
          <a:p>
            <a:pPr fontAlgn="base">
              <a:spcBef>
                <a:spcPct val="0"/>
              </a:spcBef>
              <a:spcAft>
                <a:spcPct val="0"/>
              </a:spcAft>
            </a:pPr>
            <a:r>
              <a:rPr lang="en-US" sz="1100" dirty="0" err="1">
                <a:solidFill>
                  <a:srgbClr val="4A452A"/>
                </a:solidFill>
                <a:cs typeface="Helvetica" charset="0"/>
                <a:sym typeface="Helvetica" charset="0"/>
              </a:rPr>
              <a:t>Sriram</a:t>
            </a:r>
            <a:r>
              <a:rPr lang="en-US" sz="1100" dirty="0">
                <a:solidFill>
                  <a:srgbClr val="4A452A"/>
                </a:solidFill>
                <a:cs typeface="Helvetica" charset="0"/>
                <a:sym typeface="Helvetica" charset="0"/>
              </a:rPr>
              <a:t> </a:t>
            </a:r>
            <a:r>
              <a:rPr lang="en-US" sz="1100" dirty="0" err="1">
                <a:solidFill>
                  <a:srgbClr val="4A452A"/>
                </a:solidFill>
                <a:cs typeface="Helvetica" charset="0"/>
                <a:sym typeface="Helvetica" charset="0"/>
              </a:rPr>
              <a:t>Srinivasan</a:t>
            </a:r>
            <a:endParaRPr lang="en-US" sz="1100" dirty="0">
              <a:solidFill>
                <a:srgbClr val="4A452A"/>
              </a:solidFill>
              <a:ea typeface="Lucida Grande" charset="0"/>
              <a:cs typeface="Lucida Grande" charset="0"/>
              <a:sym typeface="Arial" charset="0"/>
            </a:endParaRPr>
          </a:p>
          <a:p>
            <a:pPr fontAlgn="base">
              <a:spcBef>
                <a:spcPct val="0"/>
              </a:spcBef>
              <a:spcAft>
                <a:spcPct val="0"/>
              </a:spcAft>
            </a:pPr>
            <a:r>
              <a:rPr lang="en-US" sz="1100" dirty="0">
                <a:solidFill>
                  <a:srgbClr val="4A452A"/>
                </a:solidFill>
                <a:ea typeface="Lucida Grande" charset="0"/>
                <a:cs typeface="Lucida Grande" charset="0"/>
                <a:sym typeface="Arial" charset="0"/>
              </a:rPr>
              <a:t>Josh Stein</a:t>
            </a:r>
          </a:p>
          <a:p>
            <a:pPr fontAlgn="base">
              <a:spcBef>
                <a:spcPct val="0"/>
              </a:spcBef>
              <a:spcAft>
                <a:spcPct val="0"/>
              </a:spcAft>
            </a:pPr>
            <a:r>
              <a:rPr lang="en-US" sz="1100" dirty="0">
                <a:solidFill>
                  <a:srgbClr val="4A452A"/>
                </a:solidFill>
                <a:ea typeface="Lucida Grande" charset="0"/>
                <a:cs typeface="Lucida Grande" charset="0"/>
                <a:sym typeface="Arial" charset="0"/>
              </a:rPr>
              <a:t>Lisa </a:t>
            </a:r>
            <a:r>
              <a:rPr lang="en-US" sz="1100" dirty="0" smtClean="0">
                <a:solidFill>
                  <a:srgbClr val="4A452A"/>
                </a:solidFill>
                <a:ea typeface="Lucida Grande" charset="0"/>
                <a:cs typeface="Lucida Grande" charset="0"/>
                <a:sym typeface="Arial" charset="0"/>
              </a:rPr>
              <a:t>Stillwell</a:t>
            </a:r>
          </a:p>
          <a:p>
            <a:pPr fontAlgn="base">
              <a:spcBef>
                <a:spcPct val="0"/>
              </a:spcBef>
              <a:spcAft>
                <a:spcPct val="0"/>
              </a:spcAft>
            </a:pPr>
            <a:r>
              <a:rPr lang="en-US" sz="1100" dirty="0" smtClean="0">
                <a:solidFill>
                  <a:srgbClr val="4A452A"/>
                </a:solidFill>
                <a:ea typeface="Lucida Grande" charset="0"/>
                <a:cs typeface="Lucida Grande" charset="0"/>
                <a:sym typeface="Arial" charset="0"/>
              </a:rPr>
              <a:t>Jonathan </a:t>
            </a:r>
            <a:r>
              <a:rPr lang="en-US" sz="1100" dirty="0" err="1" smtClean="0">
                <a:solidFill>
                  <a:srgbClr val="4A452A"/>
                </a:solidFill>
                <a:ea typeface="Lucida Grande" charset="0"/>
                <a:cs typeface="Lucida Grande" charset="0"/>
                <a:sym typeface="Arial" charset="0"/>
              </a:rPr>
              <a:t>Strootman</a:t>
            </a:r>
            <a:endParaRPr lang="en-US" sz="1100" dirty="0">
              <a:solidFill>
                <a:srgbClr val="4A452A"/>
              </a:solidFill>
              <a:ea typeface="Lucida Grande" charset="0"/>
              <a:cs typeface="Lucida Grande" charset="0"/>
              <a:sym typeface="Arial" charset="0"/>
            </a:endParaRPr>
          </a:p>
          <a:p>
            <a:pPr fontAlgn="base">
              <a:spcBef>
                <a:spcPct val="0"/>
              </a:spcBef>
              <a:spcAft>
                <a:spcPct val="0"/>
              </a:spcAft>
            </a:pPr>
            <a:r>
              <a:rPr lang="en-US" sz="1100" dirty="0" smtClean="0">
                <a:solidFill>
                  <a:srgbClr val="4A452A"/>
                </a:solidFill>
                <a:ea typeface="Lucida Grande" charset="0"/>
                <a:cs typeface="Lucida Grande" charset="0"/>
                <a:sym typeface="Arial" charset="0"/>
              </a:rPr>
              <a:t>Peter </a:t>
            </a:r>
            <a:r>
              <a:rPr lang="en-US" sz="1100" dirty="0">
                <a:solidFill>
                  <a:srgbClr val="4A452A"/>
                </a:solidFill>
                <a:ea typeface="Lucida Grande" charset="0"/>
                <a:cs typeface="Lucida Grande" charset="0"/>
                <a:sym typeface="Arial" charset="0"/>
              </a:rPr>
              <a:t>Van Buren</a:t>
            </a:r>
          </a:p>
          <a:p>
            <a:pPr fontAlgn="base">
              <a:spcBef>
                <a:spcPct val="0"/>
              </a:spcBef>
              <a:spcAft>
                <a:spcPct val="0"/>
              </a:spcAft>
            </a:pPr>
            <a:r>
              <a:rPr lang="en-US" sz="1100" dirty="0">
                <a:solidFill>
                  <a:srgbClr val="4A452A"/>
                </a:solidFill>
                <a:ea typeface="Lucida Grande" charset="0"/>
                <a:cs typeface="Lucida Grande" charset="0"/>
                <a:sym typeface="Arial" charset="0"/>
              </a:rPr>
              <a:t>Hans </a:t>
            </a:r>
            <a:r>
              <a:rPr lang="en-US" sz="1100" dirty="0" err="1" smtClean="0">
                <a:solidFill>
                  <a:srgbClr val="4A452A"/>
                </a:solidFill>
                <a:ea typeface="Lucida Grande" charset="0"/>
                <a:cs typeface="Lucida Grande" charset="0"/>
                <a:sym typeface="Arial" charset="0"/>
              </a:rPr>
              <a:t>VasquezGross</a:t>
            </a:r>
            <a:endParaRPr lang="en-US" sz="1100" dirty="0">
              <a:solidFill>
                <a:srgbClr val="4A452A"/>
              </a:solidFill>
              <a:ea typeface="Lucida Grande" charset="0"/>
              <a:cs typeface="Lucida Grande" charset="0"/>
              <a:sym typeface="Arial" charset="0"/>
            </a:endParaRPr>
          </a:p>
          <a:p>
            <a:pPr fontAlgn="base">
              <a:spcBef>
                <a:spcPct val="0"/>
              </a:spcBef>
              <a:spcAft>
                <a:spcPct val="0"/>
              </a:spcAft>
            </a:pPr>
            <a:r>
              <a:rPr lang="en-US" sz="1100" dirty="0" err="1" smtClean="0">
                <a:solidFill>
                  <a:srgbClr val="4A452A"/>
                </a:solidFill>
                <a:cs typeface="Helvetica" charset="0"/>
                <a:sym typeface="Helvetica" charset="0"/>
              </a:rPr>
              <a:t>Rebeka</a:t>
            </a:r>
            <a:r>
              <a:rPr lang="en-US" sz="1100" dirty="0" smtClean="0">
                <a:solidFill>
                  <a:srgbClr val="4A452A"/>
                </a:solidFill>
                <a:cs typeface="Helvetica" charset="0"/>
                <a:sym typeface="Helvetica" charset="0"/>
              </a:rPr>
              <a:t> Villarreal</a:t>
            </a:r>
          </a:p>
          <a:p>
            <a:pPr fontAlgn="base">
              <a:spcBef>
                <a:spcPct val="0"/>
              </a:spcBef>
              <a:spcAft>
                <a:spcPct val="0"/>
              </a:spcAft>
            </a:pPr>
            <a:r>
              <a:rPr lang="en-US" sz="1100" dirty="0" smtClean="0">
                <a:solidFill>
                  <a:srgbClr val="4A452A"/>
                </a:solidFill>
                <a:cs typeface="Helvetica" charset="0"/>
                <a:sym typeface="Helvetica" charset="0"/>
              </a:rPr>
              <a:t>Ramona </a:t>
            </a:r>
            <a:r>
              <a:rPr lang="en-US" sz="1100" dirty="0" err="1" smtClean="0">
                <a:solidFill>
                  <a:srgbClr val="4A452A"/>
                </a:solidFill>
                <a:cs typeface="Helvetica" charset="0"/>
                <a:sym typeface="Helvetica" charset="0"/>
              </a:rPr>
              <a:t>Wallls</a:t>
            </a:r>
            <a:endParaRPr lang="en-US" sz="1100" dirty="0" smtClean="0">
              <a:solidFill>
                <a:srgbClr val="4A452A"/>
              </a:solidFill>
              <a:cs typeface="Helvetica" charset="0"/>
              <a:sym typeface="Helvetica" charset="0"/>
            </a:endParaRPr>
          </a:p>
          <a:p>
            <a:pPr fontAlgn="base">
              <a:spcBef>
                <a:spcPct val="0"/>
              </a:spcBef>
              <a:spcAft>
                <a:spcPct val="0"/>
              </a:spcAft>
            </a:pPr>
            <a:r>
              <a:rPr lang="en-US" sz="1100" dirty="0" err="1" smtClean="0">
                <a:solidFill>
                  <a:srgbClr val="4A452A"/>
                </a:solidFill>
                <a:cs typeface="Helvetica" charset="0"/>
                <a:sym typeface="Helvetica" charset="0"/>
              </a:rPr>
              <a:t>Liya</a:t>
            </a:r>
            <a:r>
              <a:rPr lang="en-US" sz="1100" dirty="0" smtClean="0">
                <a:solidFill>
                  <a:srgbClr val="4A452A"/>
                </a:solidFill>
                <a:cs typeface="Helvetica" charset="0"/>
                <a:sym typeface="Helvetica" charset="0"/>
              </a:rPr>
              <a:t> Wang</a:t>
            </a:r>
            <a:endParaRPr lang="en-US" sz="1100" dirty="0">
              <a:solidFill>
                <a:srgbClr val="4A452A"/>
              </a:solidFill>
              <a:cs typeface="Helvetica" charset="0"/>
              <a:sym typeface="Helvetica" charset="0"/>
            </a:endParaRPr>
          </a:p>
          <a:p>
            <a:pPr fontAlgn="base">
              <a:spcBef>
                <a:spcPct val="0"/>
              </a:spcBef>
              <a:spcAft>
                <a:spcPct val="0"/>
              </a:spcAft>
            </a:pPr>
            <a:r>
              <a:rPr lang="en-US" sz="1100" dirty="0" smtClean="0">
                <a:solidFill>
                  <a:srgbClr val="4A452A"/>
                </a:solidFill>
                <a:cs typeface="Helvetica" charset="0"/>
                <a:sym typeface="Helvetica" charset="0"/>
              </a:rPr>
              <a:t>Anton </a:t>
            </a:r>
            <a:r>
              <a:rPr lang="en-US" sz="1100" dirty="0" err="1" smtClean="0">
                <a:solidFill>
                  <a:srgbClr val="4A452A"/>
                </a:solidFill>
                <a:cs typeface="Helvetica" charset="0"/>
                <a:sym typeface="Helvetica" charset="0"/>
              </a:rPr>
              <a:t>Westveld</a:t>
            </a:r>
            <a:r>
              <a:rPr lang="en-US" sz="1100" dirty="0" smtClean="0">
                <a:solidFill>
                  <a:srgbClr val="4A452A"/>
                </a:solidFill>
                <a:cs typeface="Helvetica" charset="0"/>
                <a:sym typeface="Helvetica" charset="0"/>
              </a:rPr>
              <a:t> </a:t>
            </a:r>
          </a:p>
          <a:p>
            <a:pPr fontAlgn="base">
              <a:spcBef>
                <a:spcPct val="0"/>
              </a:spcBef>
              <a:spcAft>
                <a:spcPct val="0"/>
              </a:spcAft>
            </a:pPr>
            <a:r>
              <a:rPr lang="en-US" sz="1100" dirty="0" smtClean="0">
                <a:solidFill>
                  <a:srgbClr val="4A452A"/>
                </a:solidFill>
                <a:cs typeface="Helvetica" charset="0"/>
                <a:sym typeface="Helvetica" charset="0"/>
              </a:rPr>
              <a:t>Jason </a:t>
            </a:r>
            <a:r>
              <a:rPr lang="en-US" sz="1100" dirty="0">
                <a:solidFill>
                  <a:srgbClr val="4A452A"/>
                </a:solidFill>
                <a:cs typeface="Helvetica" charset="0"/>
                <a:sym typeface="Helvetica" charset="0"/>
              </a:rPr>
              <a:t>Williams</a:t>
            </a:r>
            <a:endParaRPr lang="en-US" sz="1100" dirty="0">
              <a:solidFill>
                <a:srgbClr val="4A452A"/>
              </a:solidFill>
              <a:ea typeface="Lucida Grande" charset="0"/>
              <a:cs typeface="Lucida Grande" charset="0"/>
              <a:sym typeface="Arial" charset="0"/>
            </a:endParaRPr>
          </a:p>
          <a:p>
            <a:pPr fontAlgn="base">
              <a:spcBef>
                <a:spcPct val="0"/>
              </a:spcBef>
              <a:spcAft>
                <a:spcPct val="0"/>
              </a:spcAft>
            </a:pPr>
            <a:r>
              <a:rPr lang="en-US" sz="1100" dirty="0">
                <a:solidFill>
                  <a:srgbClr val="4A452A"/>
                </a:solidFill>
                <a:cs typeface="Helvetica" charset="0"/>
                <a:sym typeface="Helvetica" charset="0"/>
              </a:rPr>
              <a:t>John </a:t>
            </a:r>
            <a:r>
              <a:rPr lang="en-US" sz="1100" dirty="0" err="1">
                <a:solidFill>
                  <a:srgbClr val="4A452A"/>
                </a:solidFill>
                <a:cs typeface="Helvetica" charset="0"/>
                <a:sym typeface="Helvetica" charset="0"/>
              </a:rPr>
              <a:t>Wregglesworth</a:t>
            </a:r>
            <a:endParaRPr lang="en-US" sz="1100" dirty="0">
              <a:solidFill>
                <a:srgbClr val="4A452A"/>
              </a:solidFill>
              <a:ea typeface="Lucida Grande" charset="0"/>
              <a:cs typeface="Lucida Grande" charset="0"/>
              <a:sym typeface="Arial" charset="0"/>
            </a:endParaRPr>
          </a:p>
          <a:p>
            <a:pPr fontAlgn="base">
              <a:spcBef>
                <a:spcPct val="0"/>
              </a:spcBef>
              <a:spcAft>
                <a:spcPct val="0"/>
              </a:spcAft>
            </a:pPr>
            <a:r>
              <a:rPr lang="en-US" sz="1100" dirty="0" err="1">
                <a:solidFill>
                  <a:srgbClr val="4A452A"/>
                </a:solidFill>
                <a:cs typeface="Helvetica" charset="0"/>
                <a:sym typeface="Helvetica" charset="0"/>
              </a:rPr>
              <a:t>Weijia</a:t>
            </a:r>
            <a:r>
              <a:rPr lang="en-US" sz="1100" dirty="0">
                <a:solidFill>
                  <a:srgbClr val="4A452A"/>
                </a:solidFill>
                <a:cs typeface="Helvetica" charset="0"/>
                <a:sym typeface="Helvetica" charset="0"/>
              </a:rPr>
              <a:t> </a:t>
            </a:r>
            <a:r>
              <a:rPr lang="en-US" sz="1100" dirty="0" err="1" smtClean="0">
                <a:solidFill>
                  <a:srgbClr val="4A452A"/>
                </a:solidFill>
                <a:cs typeface="Helvetica" charset="0"/>
                <a:sym typeface="Helvetica" charset="0"/>
              </a:rPr>
              <a:t>Xu</a:t>
            </a:r>
            <a:endParaRPr lang="en-US" sz="1100" dirty="0">
              <a:solidFill>
                <a:srgbClr val="4A452A"/>
              </a:solidFill>
              <a:cs typeface="Helvetica" charset="0"/>
              <a:sym typeface="Helvetica" charset="0"/>
            </a:endParaRPr>
          </a:p>
        </p:txBody>
      </p:sp>
      <p:sp>
        <p:nvSpPr>
          <p:cNvPr id="53" name="Rectangle 34"/>
          <p:cNvSpPr>
            <a:spLocks/>
          </p:cNvSpPr>
          <p:nvPr/>
        </p:nvSpPr>
        <p:spPr bwMode="auto">
          <a:xfrm>
            <a:off x="7384272" y="1391529"/>
            <a:ext cx="1314855" cy="132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fontAlgn="base">
              <a:spcBef>
                <a:spcPct val="0"/>
              </a:spcBef>
              <a:spcAft>
                <a:spcPct val="0"/>
              </a:spcAft>
            </a:pPr>
            <a:r>
              <a:rPr lang="en-US" sz="1100" dirty="0" smtClean="0">
                <a:solidFill>
                  <a:srgbClr val="4A452A"/>
                </a:solidFill>
                <a:cs typeface="Helvetica" charset="0"/>
                <a:sym typeface="Helvetica" charset="0"/>
              </a:rPr>
              <a:t>Andrew </a:t>
            </a:r>
            <a:r>
              <a:rPr lang="en-US" sz="1100" dirty="0" err="1">
                <a:solidFill>
                  <a:srgbClr val="4A452A"/>
                </a:solidFill>
                <a:cs typeface="Helvetica" charset="0"/>
                <a:sym typeface="Helvetica" charset="0"/>
              </a:rPr>
              <a:t>Predoehl</a:t>
            </a:r>
            <a:endParaRPr lang="en-US" sz="1100" dirty="0">
              <a:solidFill>
                <a:srgbClr val="4A452A"/>
              </a:solidFill>
              <a:cs typeface="Helvetica" charset="0"/>
              <a:sym typeface="Helvetica" charset="0"/>
            </a:endParaRPr>
          </a:p>
          <a:p>
            <a:pPr fontAlgn="base">
              <a:spcBef>
                <a:spcPct val="0"/>
              </a:spcBef>
              <a:spcAft>
                <a:spcPct val="0"/>
              </a:spcAft>
            </a:pPr>
            <a:r>
              <a:rPr lang="en-US" sz="1100" dirty="0" err="1" smtClean="0">
                <a:solidFill>
                  <a:srgbClr val="4A452A"/>
                </a:solidFill>
                <a:cs typeface="Helvetica" charset="0"/>
                <a:sym typeface="Helvetica" charset="0"/>
              </a:rPr>
              <a:t>Sathee</a:t>
            </a:r>
            <a:r>
              <a:rPr lang="en-US" sz="1100" dirty="0" smtClean="0">
                <a:solidFill>
                  <a:srgbClr val="4A452A"/>
                </a:solidFill>
                <a:cs typeface="Helvetica" charset="0"/>
                <a:sym typeface="Helvetica" charset="0"/>
              </a:rPr>
              <a:t> </a:t>
            </a:r>
            <a:r>
              <a:rPr lang="en-US" sz="1100" dirty="0" err="1" smtClean="0">
                <a:solidFill>
                  <a:srgbClr val="4A452A"/>
                </a:solidFill>
                <a:cs typeface="Helvetica" charset="0"/>
                <a:sym typeface="Helvetica" charset="0"/>
              </a:rPr>
              <a:t>Ravindranath</a:t>
            </a:r>
            <a:endParaRPr lang="en-US" sz="1100" dirty="0" smtClean="0">
              <a:solidFill>
                <a:srgbClr val="4A452A"/>
              </a:solidFill>
              <a:cs typeface="Helvetica" charset="0"/>
              <a:sym typeface="Helvetica" charset="0"/>
            </a:endParaRPr>
          </a:p>
          <a:p>
            <a:pPr fontAlgn="base">
              <a:spcBef>
                <a:spcPct val="0"/>
              </a:spcBef>
              <a:spcAft>
                <a:spcPct val="0"/>
              </a:spcAft>
            </a:pPr>
            <a:r>
              <a:rPr lang="en-US" sz="1100" dirty="0" smtClean="0">
                <a:solidFill>
                  <a:srgbClr val="4A452A"/>
                </a:solidFill>
                <a:cs typeface="Helvetica" charset="0"/>
                <a:sym typeface="Helvetica" charset="0"/>
              </a:rPr>
              <a:t>Kyle </a:t>
            </a:r>
            <a:r>
              <a:rPr lang="en-US" sz="1100" dirty="0" err="1" smtClean="0">
                <a:solidFill>
                  <a:srgbClr val="4A452A"/>
                </a:solidFill>
                <a:cs typeface="Helvetica" charset="0"/>
                <a:sym typeface="Helvetica" charset="0"/>
              </a:rPr>
              <a:t>Simek</a:t>
            </a:r>
            <a:endParaRPr lang="en-US" sz="1100" dirty="0">
              <a:solidFill>
                <a:srgbClr val="4A452A"/>
              </a:solidFill>
              <a:cs typeface="Helvetica" charset="0"/>
              <a:sym typeface="Helvetica" charset="0"/>
            </a:endParaRPr>
          </a:p>
          <a:p>
            <a:pPr fontAlgn="base">
              <a:spcBef>
                <a:spcPct val="0"/>
              </a:spcBef>
              <a:spcAft>
                <a:spcPct val="0"/>
              </a:spcAft>
            </a:pPr>
            <a:r>
              <a:rPr lang="en-US" sz="1100" dirty="0" smtClean="0">
                <a:solidFill>
                  <a:srgbClr val="4A452A"/>
                </a:solidFill>
                <a:cs typeface="Helvetica" charset="0"/>
                <a:sym typeface="Helvetica" charset="0"/>
              </a:rPr>
              <a:t>Gregory </a:t>
            </a:r>
            <a:r>
              <a:rPr lang="en-US" sz="1100" dirty="0" err="1">
                <a:solidFill>
                  <a:srgbClr val="4A452A"/>
                </a:solidFill>
                <a:cs typeface="Helvetica" charset="0"/>
                <a:sym typeface="Helvetica" charset="0"/>
              </a:rPr>
              <a:t>Striemer</a:t>
            </a:r>
            <a:endParaRPr lang="en-US" sz="1100" dirty="0">
              <a:solidFill>
                <a:srgbClr val="4A452A"/>
              </a:solidFill>
              <a:cs typeface="Helvetica" charset="0"/>
              <a:sym typeface="Helvetica" charset="0"/>
            </a:endParaRPr>
          </a:p>
          <a:p>
            <a:pPr fontAlgn="base">
              <a:spcBef>
                <a:spcPct val="0"/>
              </a:spcBef>
              <a:spcAft>
                <a:spcPct val="0"/>
              </a:spcAft>
            </a:pPr>
            <a:r>
              <a:rPr lang="en-US" sz="1100" dirty="0">
                <a:solidFill>
                  <a:srgbClr val="4A452A"/>
                </a:solidFill>
                <a:cs typeface="Helvetica" charset="0"/>
                <a:sym typeface="Helvetica" charset="0"/>
              </a:rPr>
              <a:t>Jason </a:t>
            </a:r>
            <a:r>
              <a:rPr lang="en-US" sz="1100" dirty="0" err="1" smtClean="0">
                <a:solidFill>
                  <a:srgbClr val="4A452A"/>
                </a:solidFill>
                <a:cs typeface="Helvetica" charset="0"/>
                <a:sym typeface="Helvetica" charset="0"/>
              </a:rPr>
              <a:t>Vandeventer</a:t>
            </a:r>
            <a:endParaRPr lang="en-US" sz="1100" dirty="0" smtClean="0">
              <a:solidFill>
                <a:srgbClr val="4A452A"/>
              </a:solidFill>
              <a:cs typeface="Helvetica" charset="0"/>
              <a:sym typeface="Helvetica" charset="0"/>
            </a:endParaRPr>
          </a:p>
          <a:p>
            <a:pPr fontAlgn="base">
              <a:spcBef>
                <a:spcPct val="0"/>
              </a:spcBef>
              <a:spcAft>
                <a:spcPct val="0"/>
              </a:spcAft>
            </a:pPr>
            <a:r>
              <a:rPr lang="en-US" sz="1100" dirty="0" smtClean="0">
                <a:solidFill>
                  <a:srgbClr val="4A452A"/>
                </a:solidFill>
                <a:cs typeface="Helvetica" charset="0"/>
                <a:sym typeface="Helvetica" charset="0"/>
              </a:rPr>
              <a:t>Nicholas Woodward</a:t>
            </a:r>
            <a:endParaRPr lang="en-US" sz="1100" dirty="0">
              <a:solidFill>
                <a:srgbClr val="4A452A"/>
              </a:solidFill>
              <a:cs typeface="Helvetica" charset="0"/>
              <a:sym typeface="Helvetica" charset="0"/>
            </a:endParaRPr>
          </a:p>
          <a:p>
            <a:pPr fontAlgn="base">
              <a:spcBef>
                <a:spcPct val="0"/>
              </a:spcBef>
              <a:spcAft>
                <a:spcPct val="0"/>
              </a:spcAft>
            </a:pPr>
            <a:r>
              <a:rPr lang="en-US" sz="1100" dirty="0" err="1">
                <a:solidFill>
                  <a:srgbClr val="4A452A"/>
                </a:solidFill>
                <a:cs typeface="Helvetica" charset="0"/>
                <a:sym typeface="Helvetica" charset="0"/>
              </a:rPr>
              <a:t>Kuan</a:t>
            </a:r>
            <a:r>
              <a:rPr lang="en-US" sz="1100" dirty="0">
                <a:solidFill>
                  <a:srgbClr val="4A452A"/>
                </a:solidFill>
                <a:cs typeface="Helvetica" charset="0"/>
                <a:sym typeface="Helvetica" charset="0"/>
              </a:rPr>
              <a:t> Yang</a:t>
            </a:r>
          </a:p>
          <a:p>
            <a:pPr fontAlgn="base">
              <a:spcBef>
                <a:spcPct val="0"/>
              </a:spcBef>
              <a:spcAft>
                <a:spcPct val="0"/>
              </a:spcAft>
            </a:pPr>
            <a:endParaRPr lang="en-US" sz="1100" dirty="0">
              <a:solidFill>
                <a:srgbClr val="000000"/>
              </a:solidFill>
              <a:cs typeface="Arial" charset="0"/>
              <a:sym typeface="Arial" charset="0"/>
            </a:endParaRPr>
          </a:p>
        </p:txBody>
      </p:sp>
      <p:sp>
        <p:nvSpPr>
          <p:cNvPr id="54" name="Rectangle 35"/>
          <p:cNvSpPr>
            <a:spLocks/>
          </p:cNvSpPr>
          <p:nvPr/>
        </p:nvSpPr>
        <p:spPr bwMode="auto">
          <a:xfrm>
            <a:off x="3146598" y="1253083"/>
            <a:ext cx="1169790" cy="1367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fontAlgn="base">
              <a:spcBef>
                <a:spcPct val="0"/>
              </a:spcBef>
              <a:spcAft>
                <a:spcPct val="0"/>
              </a:spcAft>
            </a:pPr>
            <a:r>
              <a:rPr lang="en-US" sz="1200" b="1" dirty="0">
                <a:cs typeface="Helvetica" charset="0"/>
                <a:sym typeface="Helvetica" charset="0"/>
              </a:rPr>
              <a:t>Postdocs</a:t>
            </a:r>
            <a:r>
              <a:rPr lang="en-US" sz="1200" b="1" dirty="0" smtClean="0">
                <a:cs typeface="Helvetica" charset="0"/>
                <a:sym typeface="Helvetica" charset="0"/>
              </a:rPr>
              <a:t>:</a:t>
            </a:r>
          </a:p>
          <a:p>
            <a:pPr fontAlgn="base">
              <a:spcBef>
                <a:spcPct val="0"/>
              </a:spcBef>
              <a:spcAft>
                <a:spcPct val="0"/>
              </a:spcAft>
            </a:pPr>
            <a:r>
              <a:rPr lang="en-US" sz="1100" dirty="0" smtClean="0">
                <a:solidFill>
                  <a:schemeClr val="bg2">
                    <a:lumMod val="25000"/>
                  </a:schemeClr>
                </a:solidFill>
                <a:cs typeface="Helvetica" charset="0"/>
                <a:sym typeface="Helvetica" charset="0"/>
              </a:rPr>
              <a:t>Barbara </a:t>
            </a:r>
            <a:r>
              <a:rPr lang="en-US" sz="1100" dirty="0" err="1" smtClean="0">
                <a:solidFill>
                  <a:schemeClr val="bg2">
                    <a:lumMod val="25000"/>
                  </a:schemeClr>
                </a:solidFill>
                <a:cs typeface="Helvetica" charset="0"/>
                <a:sym typeface="Helvetica" charset="0"/>
              </a:rPr>
              <a:t>Banbury</a:t>
            </a:r>
            <a:endParaRPr lang="en-US" sz="1100" dirty="0">
              <a:solidFill>
                <a:schemeClr val="bg2">
                  <a:lumMod val="25000"/>
                </a:schemeClr>
              </a:solidFill>
              <a:ea typeface="Lucida Grande" charset="0"/>
              <a:cs typeface="Lucida Grande" charset="0"/>
              <a:sym typeface="Arial" charset="0"/>
            </a:endParaRPr>
          </a:p>
          <a:p>
            <a:pPr fontAlgn="base">
              <a:spcBef>
                <a:spcPct val="0"/>
              </a:spcBef>
              <a:spcAft>
                <a:spcPct val="0"/>
              </a:spcAft>
            </a:pPr>
            <a:r>
              <a:rPr lang="en-US" sz="1100" dirty="0" smtClean="0">
                <a:solidFill>
                  <a:schemeClr val="bg2">
                    <a:lumMod val="25000"/>
                  </a:schemeClr>
                </a:solidFill>
                <a:cs typeface="Helvetica" charset="0"/>
                <a:sym typeface="Helvetica" charset="0"/>
              </a:rPr>
              <a:t>Christos </a:t>
            </a:r>
            <a:r>
              <a:rPr lang="en-US" sz="1100" dirty="0" err="1">
                <a:solidFill>
                  <a:schemeClr val="bg2">
                    <a:lumMod val="25000"/>
                  </a:schemeClr>
                </a:solidFill>
                <a:cs typeface="Helvetica" charset="0"/>
                <a:sym typeface="Helvetica" charset="0"/>
              </a:rPr>
              <a:t>Noutsos</a:t>
            </a:r>
            <a:r>
              <a:rPr lang="en-US" sz="1100" dirty="0">
                <a:solidFill>
                  <a:schemeClr val="bg2">
                    <a:lumMod val="25000"/>
                  </a:schemeClr>
                </a:solidFill>
                <a:cs typeface="Helvetica" charset="0"/>
                <a:sym typeface="Helvetica" charset="0"/>
              </a:rPr>
              <a:t>    </a:t>
            </a:r>
            <a:endParaRPr lang="en-US" sz="1100" dirty="0" smtClean="0">
              <a:solidFill>
                <a:schemeClr val="bg2">
                  <a:lumMod val="25000"/>
                </a:schemeClr>
              </a:solidFill>
              <a:cs typeface="Helvetica" charset="0"/>
              <a:sym typeface="Helvetica" charset="0"/>
            </a:endParaRPr>
          </a:p>
          <a:p>
            <a:pPr fontAlgn="base">
              <a:spcBef>
                <a:spcPct val="0"/>
              </a:spcBef>
              <a:spcAft>
                <a:spcPct val="0"/>
              </a:spcAft>
            </a:pPr>
            <a:r>
              <a:rPr lang="en-US" sz="1100" dirty="0" smtClean="0">
                <a:solidFill>
                  <a:schemeClr val="bg2">
                    <a:lumMod val="25000"/>
                  </a:schemeClr>
                </a:solidFill>
                <a:ea typeface="Lucida Grande" charset="0"/>
                <a:cs typeface="Helvetica" charset="0"/>
                <a:sym typeface="Helvetica" charset="0"/>
              </a:rPr>
              <a:t>Solon </a:t>
            </a:r>
            <a:r>
              <a:rPr lang="en-US" sz="1100" dirty="0" err="1" smtClean="0">
                <a:solidFill>
                  <a:schemeClr val="bg2">
                    <a:lumMod val="25000"/>
                  </a:schemeClr>
                </a:solidFill>
                <a:ea typeface="Lucida Grande" charset="0"/>
                <a:cs typeface="Helvetica" charset="0"/>
                <a:sym typeface="Helvetica" charset="0"/>
              </a:rPr>
              <a:t>Pissis</a:t>
            </a:r>
            <a:endParaRPr lang="en-US" sz="1100" dirty="0">
              <a:solidFill>
                <a:schemeClr val="bg2">
                  <a:lumMod val="25000"/>
                </a:schemeClr>
              </a:solidFill>
              <a:ea typeface="Lucida Grande" charset="0"/>
              <a:cs typeface="Lucida Grande" charset="0"/>
              <a:sym typeface="Arial" charset="0"/>
            </a:endParaRPr>
          </a:p>
          <a:p>
            <a:pPr fontAlgn="base">
              <a:spcBef>
                <a:spcPct val="0"/>
              </a:spcBef>
              <a:spcAft>
                <a:spcPct val="0"/>
              </a:spcAft>
            </a:pPr>
            <a:r>
              <a:rPr lang="en-US" sz="1100" dirty="0">
                <a:solidFill>
                  <a:schemeClr val="bg2">
                    <a:lumMod val="25000"/>
                  </a:schemeClr>
                </a:solidFill>
                <a:cs typeface="Helvetica" charset="0"/>
                <a:sym typeface="Helvetica" charset="0"/>
              </a:rPr>
              <a:t>Brad </a:t>
            </a:r>
            <a:r>
              <a:rPr lang="en-US" sz="1100" dirty="0" err="1" smtClean="0">
                <a:solidFill>
                  <a:schemeClr val="bg2">
                    <a:lumMod val="25000"/>
                  </a:schemeClr>
                </a:solidFill>
                <a:cs typeface="Helvetica" charset="0"/>
                <a:sym typeface="Helvetica" charset="0"/>
              </a:rPr>
              <a:t>Ruhfel</a:t>
            </a:r>
            <a:endParaRPr lang="en-US" sz="1100" dirty="0">
              <a:solidFill>
                <a:schemeClr val="bg2">
                  <a:lumMod val="25000"/>
                </a:schemeClr>
              </a:solidFill>
              <a:ea typeface="Lucida Grande" charset="0"/>
              <a:cs typeface="Lucida Grande" charset="0"/>
              <a:sym typeface="Arial" charset="0"/>
            </a:endParaRPr>
          </a:p>
          <a:p>
            <a:pPr fontAlgn="base">
              <a:spcBef>
                <a:spcPct val="0"/>
              </a:spcBef>
              <a:spcAft>
                <a:spcPct val="0"/>
              </a:spcAft>
            </a:pPr>
            <a:endParaRPr lang="en-US" sz="1100" dirty="0">
              <a:solidFill>
                <a:schemeClr val="bg2">
                  <a:lumMod val="25000"/>
                </a:schemeClr>
              </a:solidFill>
              <a:cs typeface="Helvetica" charset="0"/>
              <a:sym typeface="Helvetica" charset="0"/>
            </a:endParaRPr>
          </a:p>
        </p:txBody>
      </p:sp>
      <p:sp>
        <p:nvSpPr>
          <p:cNvPr id="55" name="Rectangle 29"/>
          <p:cNvSpPr>
            <a:spLocks/>
          </p:cNvSpPr>
          <p:nvPr/>
        </p:nvSpPr>
        <p:spPr bwMode="auto">
          <a:xfrm>
            <a:off x="5883742" y="1374843"/>
            <a:ext cx="133067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fontAlgn="base">
              <a:spcBef>
                <a:spcPct val="0"/>
              </a:spcBef>
              <a:spcAft>
                <a:spcPct val="0"/>
              </a:spcAft>
            </a:pPr>
            <a:r>
              <a:rPr lang="en-US" sz="1100" dirty="0">
                <a:solidFill>
                  <a:srgbClr val="4A452A"/>
                </a:solidFill>
                <a:cs typeface="Helvetica" charset="0"/>
                <a:sym typeface="Helvetica" charset="0"/>
              </a:rPr>
              <a:t>John Donoghue</a:t>
            </a:r>
          </a:p>
          <a:p>
            <a:pPr fontAlgn="base">
              <a:spcBef>
                <a:spcPct val="0"/>
              </a:spcBef>
              <a:spcAft>
                <a:spcPct val="0"/>
              </a:spcAft>
            </a:pPr>
            <a:r>
              <a:rPr lang="en-US" sz="1100" dirty="0" err="1" smtClean="0">
                <a:solidFill>
                  <a:srgbClr val="4A452A"/>
                </a:solidFill>
                <a:cs typeface="Helvetica" charset="0"/>
                <a:sym typeface="Helvetica" charset="0"/>
              </a:rPr>
              <a:t>Yekatarina</a:t>
            </a:r>
            <a:r>
              <a:rPr lang="en-US" sz="1100" dirty="0" smtClean="0">
                <a:solidFill>
                  <a:srgbClr val="4A452A"/>
                </a:solidFill>
                <a:cs typeface="Helvetica" charset="0"/>
                <a:sym typeface="Helvetica" charset="0"/>
              </a:rPr>
              <a:t> </a:t>
            </a:r>
            <a:r>
              <a:rPr lang="en-US" sz="1100" dirty="0" err="1" smtClean="0">
                <a:solidFill>
                  <a:srgbClr val="4A452A"/>
                </a:solidFill>
                <a:cs typeface="Helvetica" charset="0"/>
                <a:sym typeface="Helvetica" charset="0"/>
              </a:rPr>
              <a:t>Khartianova</a:t>
            </a:r>
            <a:endParaRPr lang="en-US" sz="1100" dirty="0" smtClean="0">
              <a:solidFill>
                <a:srgbClr val="4A452A"/>
              </a:solidFill>
              <a:cs typeface="Helvetica" charset="0"/>
              <a:sym typeface="Helvetica" charset="0"/>
            </a:endParaRPr>
          </a:p>
          <a:p>
            <a:pPr fontAlgn="base">
              <a:spcBef>
                <a:spcPct val="0"/>
              </a:spcBef>
              <a:spcAft>
                <a:spcPct val="0"/>
              </a:spcAft>
            </a:pPr>
            <a:r>
              <a:rPr lang="en-US" sz="1100" dirty="0" smtClean="0">
                <a:solidFill>
                  <a:srgbClr val="4A452A"/>
                </a:solidFill>
                <a:cs typeface="Helvetica" charset="0"/>
                <a:sym typeface="Helvetica" charset="0"/>
              </a:rPr>
              <a:t>Chris La Rose</a:t>
            </a:r>
          </a:p>
          <a:p>
            <a:pPr fontAlgn="base">
              <a:spcBef>
                <a:spcPct val="0"/>
              </a:spcBef>
              <a:spcAft>
                <a:spcPct val="0"/>
              </a:spcAft>
            </a:pPr>
            <a:r>
              <a:rPr lang="en-US" sz="1100" dirty="0" err="1" smtClean="0">
                <a:solidFill>
                  <a:srgbClr val="4A452A"/>
                </a:solidFill>
                <a:cs typeface="Helvetica" charset="0"/>
                <a:sym typeface="Helvetica" charset="0"/>
              </a:rPr>
              <a:t>Amgad</a:t>
            </a:r>
            <a:r>
              <a:rPr lang="en-US" sz="1100" dirty="0" smtClean="0">
                <a:solidFill>
                  <a:srgbClr val="4A452A"/>
                </a:solidFill>
                <a:cs typeface="Helvetica" charset="0"/>
                <a:sym typeface="Helvetica" charset="0"/>
              </a:rPr>
              <a:t> </a:t>
            </a:r>
            <a:r>
              <a:rPr lang="en-US" sz="1100" dirty="0" err="1">
                <a:solidFill>
                  <a:srgbClr val="4A452A"/>
                </a:solidFill>
                <a:cs typeface="Helvetica" charset="0"/>
                <a:sym typeface="Helvetica" charset="0"/>
              </a:rPr>
              <a:t>Madkour</a:t>
            </a:r>
            <a:endParaRPr lang="en-US" sz="1100" dirty="0">
              <a:solidFill>
                <a:srgbClr val="4A452A"/>
              </a:solidFill>
              <a:ea typeface="Lucida Grande" charset="0"/>
              <a:cs typeface="Lucida Grande" charset="0"/>
              <a:sym typeface="Arial" charset="0"/>
            </a:endParaRPr>
          </a:p>
          <a:p>
            <a:pPr fontAlgn="base">
              <a:spcBef>
                <a:spcPct val="0"/>
              </a:spcBef>
              <a:spcAft>
                <a:spcPct val="0"/>
              </a:spcAft>
            </a:pPr>
            <a:r>
              <a:rPr lang="en-US" sz="1100" dirty="0" err="1">
                <a:solidFill>
                  <a:srgbClr val="4A452A"/>
                </a:solidFill>
                <a:cs typeface="Helvetica" charset="0"/>
                <a:sym typeface="Helvetica" charset="0"/>
              </a:rPr>
              <a:t>Aniruddha</a:t>
            </a:r>
            <a:r>
              <a:rPr lang="en-US" sz="1100" dirty="0">
                <a:solidFill>
                  <a:srgbClr val="4A452A"/>
                </a:solidFill>
                <a:cs typeface="Helvetica" charset="0"/>
                <a:sym typeface="Helvetica" charset="0"/>
              </a:rPr>
              <a:t> </a:t>
            </a:r>
            <a:r>
              <a:rPr lang="en-US" sz="1100" dirty="0" err="1">
                <a:solidFill>
                  <a:srgbClr val="4A452A"/>
                </a:solidFill>
                <a:cs typeface="Helvetica" charset="0"/>
                <a:sym typeface="Helvetica" charset="0"/>
              </a:rPr>
              <a:t>Marathe</a:t>
            </a:r>
            <a:endParaRPr lang="en-US" sz="1100" dirty="0">
              <a:solidFill>
                <a:srgbClr val="4A452A"/>
              </a:solidFill>
              <a:cs typeface="Helvetica" charset="0"/>
              <a:sym typeface="Helvetica" charset="0"/>
            </a:endParaRPr>
          </a:p>
          <a:p>
            <a:pPr fontAlgn="base">
              <a:spcBef>
                <a:spcPct val="0"/>
              </a:spcBef>
              <a:spcAft>
                <a:spcPct val="0"/>
              </a:spcAft>
            </a:pPr>
            <a:r>
              <a:rPr lang="en-US" sz="1100" dirty="0">
                <a:solidFill>
                  <a:srgbClr val="4A452A"/>
                </a:solidFill>
                <a:cs typeface="Helvetica" charset="0"/>
                <a:sym typeface="Helvetica" charset="0"/>
              </a:rPr>
              <a:t>Andre Mercer</a:t>
            </a:r>
          </a:p>
          <a:p>
            <a:pPr fontAlgn="base">
              <a:spcBef>
                <a:spcPct val="0"/>
              </a:spcBef>
              <a:spcAft>
                <a:spcPct val="0"/>
              </a:spcAft>
            </a:pPr>
            <a:r>
              <a:rPr lang="en-US" sz="1100" dirty="0">
                <a:solidFill>
                  <a:srgbClr val="4A452A"/>
                </a:solidFill>
                <a:cs typeface="Helvetica" charset="0"/>
                <a:sym typeface="Helvetica" charset="0"/>
              </a:rPr>
              <a:t>Kurt </a:t>
            </a:r>
            <a:r>
              <a:rPr lang="en-US" sz="1100" dirty="0" smtClean="0">
                <a:solidFill>
                  <a:srgbClr val="4A452A"/>
                </a:solidFill>
                <a:cs typeface="Helvetica" charset="0"/>
                <a:sym typeface="Helvetica" charset="0"/>
              </a:rPr>
              <a:t>Michaels</a:t>
            </a:r>
          </a:p>
          <a:p>
            <a:pPr fontAlgn="base">
              <a:spcBef>
                <a:spcPct val="0"/>
              </a:spcBef>
              <a:spcAft>
                <a:spcPct val="0"/>
              </a:spcAft>
            </a:pPr>
            <a:r>
              <a:rPr lang="en-US" sz="1100" dirty="0">
                <a:solidFill>
                  <a:srgbClr val="4A452A"/>
                </a:solidFill>
                <a:cs typeface="Helvetica" charset="0"/>
                <a:sym typeface="Helvetica" charset="0"/>
              </a:rPr>
              <a:t>Zack Pierce</a:t>
            </a:r>
          </a:p>
          <a:p>
            <a:pPr fontAlgn="base">
              <a:spcBef>
                <a:spcPct val="0"/>
              </a:spcBef>
              <a:spcAft>
                <a:spcPct val="0"/>
              </a:spcAft>
            </a:pPr>
            <a:endParaRPr lang="en-US" sz="1100" dirty="0">
              <a:solidFill>
                <a:srgbClr val="4A452A"/>
              </a:solidFill>
              <a:cs typeface="Helvetica" charset="0"/>
              <a:sym typeface="Helvetica" charset="0"/>
            </a:endParaRPr>
          </a:p>
          <a:p>
            <a:pPr fontAlgn="base">
              <a:spcBef>
                <a:spcPct val="0"/>
              </a:spcBef>
              <a:spcAft>
                <a:spcPct val="0"/>
              </a:spcAft>
            </a:pPr>
            <a:endParaRPr lang="en-US" sz="1100" dirty="0">
              <a:solidFill>
                <a:srgbClr val="000000"/>
              </a:solidFill>
              <a:cs typeface="Helvetica" charset="0"/>
              <a:sym typeface="Helvetica" charset="0"/>
            </a:endParaRPr>
          </a:p>
          <a:p>
            <a:pPr fontAlgn="base">
              <a:spcBef>
                <a:spcPct val="0"/>
              </a:spcBef>
              <a:spcAft>
                <a:spcPct val="0"/>
              </a:spcAft>
            </a:pPr>
            <a:endParaRPr lang="en-US" sz="1100" dirty="0">
              <a:solidFill>
                <a:srgbClr val="000000"/>
              </a:solidFill>
              <a:cs typeface="Arial" charset="0"/>
              <a:sym typeface="Arial" charset="0"/>
            </a:endParaRPr>
          </a:p>
        </p:txBody>
      </p:sp>
    </p:spTree>
    <p:extLst>
      <p:ext uri="{BB962C8B-B14F-4D97-AF65-F5344CB8AC3E}">
        <p14:creationId xmlns:p14="http://schemas.microsoft.com/office/powerpoint/2010/main" val="73314844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idx="1"/>
          </p:nvPr>
        </p:nvSpPr>
        <p:spPr>
          <a:xfrm>
            <a:off x="381000" y="1447800"/>
            <a:ext cx="8464550" cy="3616325"/>
          </a:xfrm>
        </p:spPr>
        <p:txBody>
          <a:bodyPr/>
          <a:lstStyle/>
          <a:p>
            <a:pPr marL="0" indent="0">
              <a:buFont typeface="Times New Roman" charset="0"/>
              <a:buNone/>
            </a:pPr>
            <a:r>
              <a:rPr lang="en-US" dirty="0">
                <a:latin typeface="Calibri"/>
                <a:ea typeface="ＭＳ Ｐゴシック" charset="0"/>
                <a:cs typeface="Calibri"/>
              </a:rPr>
              <a:t>The iPlant Collaborative is a community-driven organization building  cyberinfrastructure for the plant (and animal) sciences.</a:t>
            </a:r>
          </a:p>
        </p:txBody>
      </p:sp>
      <p:pic>
        <p:nvPicPr>
          <p:cNvPr id="4" name="Picture 3" descr="Screen shot 2012-11-20 at 1.53.01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91000" y="3276600"/>
            <a:ext cx="2898775" cy="1524000"/>
          </a:xfrm>
          <a:prstGeom prst="rect">
            <a:avLst/>
          </a:prstGeom>
          <a:ln>
            <a:solidFill>
              <a:schemeClr val="tx1">
                <a:lumMod val="50000"/>
                <a:lumOff val="50000"/>
              </a:schemeClr>
            </a:solidFill>
          </a:ln>
        </p:spPr>
      </p:pic>
      <p:pic>
        <p:nvPicPr>
          <p:cNvPr id="5" name="Picture 4" descr="newatmo"/>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43600" y="4267200"/>
            <a:ext cx="2895600" cy="1657350"/>
          </a:xfrm>
          <a:prstGeom prst="rect">
            <a:avLst/>
          </a:prstGeom>
          <a:ln>
            <a:solidFill>
              <a:schemeClr val="tx1">
                <a:lumMod val="50000"/>
                <a:lumOff val="50000"/>
              </a:schemeClr>
            </a:solidFill>
          </a:ln>
        </p:spPr>
      </p:pic>
      <p:pic>
        <p:nvPicPr>
          <p:cNvPr id="8" name="Picture 7" descr="Screen shot 2012-11-20 at 2.56.17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3000" y="3581400"/>
            <a:ext cx="2552700" cy="1597025"/>
          </a:xfrm>
          <a:prstGeom prst="rect">
            <a:avLst/>
          </a:prstGeom>
          <a:ln>
            <a:solidFill>
              <a:schemeClr val="tx1">
                <a:lumMod val="50000"/>
                <a:lumOff val="50000"/>
              </a:schemeClr>
            </a:solidFill>
          </a:ln>
        </p:spPr>
      </p:pic>
      <p:sp>
        <p:nvSpPr>
          <p:cNvPr id="9" name="TextBox 8"/>
          <p:cNvSpPr txBox="1"/>
          <p:nvPr/>
        </p:nvSpPr>
        <p:spPr>
          <a:xfrm>
            <a:off x="2152532" y="218182"/>
            <a:ext cx="4782591" cy="1077218"/>
          </a:xfrm>
          <a:prstGeom prst="rect">
            <a:avLst/>
          </a:prstGeom>
          <a:noFill/>
        </p:spPr>
        <p:txBody>
          <a:bodyPr wrap="none" rtlCol="0">
            <a:spAutoFit/>
          </a:bodyPr>
          <a:lstStyle/>
          <a:p>
            <a:pPr algn="ctr"/>
            <a:r>
              <a:rPr lang="en-US" sz="3600" b="1" dirty="0" smtClean="0">
                <a:solidFill>
                  <a:srgbClr val="055C6B"/>
                </a:solidFill>
                <a:latin typeface="Calibri" pitchFamily="34" charset="0"/>
                <a:cs typeface="Calibri" pitchFamily="34" charset="0"/>
              </a:rPr>
              <a:t>The </a:t>
            </a:r>
            <a:r>
              <a:rPr lang="en-US" sz="3600" b="1" i="1" dirty="0" smtClean="0">
                <a:solidFill>
                  <a:srgbClr val="055C6B"/>
                </a:solidFill>
                <a:latin typeface="Calibri" pitchFamily="34" charset="0"/>
                <a:cs typeface="Calibri" pitchFamily="34" charset="0"/>
              </a:rPr>
              <a:t>iPlant Collaborative</a:t>
            </a:r>
          </a:p>
          <a:p>
            <a:pPr algn="ctr"/>
            <a:r>
              <a:rPr lang="en-US" sz="2800" b="1" dirty="0" smtClean="0">
                <a:latin typeface="Calibri" pitchFamily="34" charset="0"/>
                <a:cs typeface="Calibri" pitchFamily="34" charset="0"/>
              </a:rPr>
              <a:t>Vision</a:t>
            </a:r>
            <a:endParaRPr lang="en-US" sz="2800" b="1" dirty="0" smtClean="0">
              <a:solidFill>
                <a:srgbClr val="055C6B"/>
              </a:solidFill>
              <a:latin typeface="Calibri" pitchFamily="34" charset="0"/>
              <a:cs typeface="Calibri" pitchFamily="34" charset="0"/>
            </a:endParaRPr>
          </a:p>
        </p:txBody>
      </p:sp>
      <p:pic>
        <p:nvPicPr>
          <p:cNvPr id="3" name="Picture 2"/>
          <p:cNvPicPr>
            <a:picLocks noChangeAspect="1"/>
          </p:cNvPicPr>
          <p:nvPr/>
        </p:nvPicPr>
        <p:blipFill>
          <a:blip r:embed="rId5"/>
          <a:stretch>
            <a:fillRect/>
          </a:stretch>
        </p:blipFill>
        <p:spPr>
          <a:xfrm>
            <a:off x="1066800" y="4724400"/>
            <a:ext cx="2308462" cy="1752600"/>
          </a:xfrm>
          <a:prstGeom prst="rect">
            <a:avLst/>
          </a:prstGeom>
        </p:spPr>
      </p:pic>
      <p:pic>
        <p:nvPicPr>
          <p:cNvPr id="18437"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28975" y="4191000"/>
            <a:ext cx="2638425"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414456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Reality today</a:t>
            </a:r>
            <a:endParaRPr lang="en-US"/>
          </a:p>
        </p:txBody>
      </p:sp>
      <p:sp>
        <p:nvSpPr>
          <p:cNvPr id="3" name="Rectangle 2"/>
          <p:cNvSpPr/>
          <p:nvPr/>
        </p:nvSpPr>
        <p:spPr>
          <a:xfrm>
            <a:off x="685800" y="6096000"/>
            <a:ext cx="7525981" cy="338554"/>
          </a:xfrm>
          <a:prstGeom prst="rect">
            <a:avLst/>
          </a:prstGeom>
        </p:spPr>
        <p:txBody>
          <a:bodyPr wrap="square">
            <a:spAutoFit/>
          </a:bodyPr>
          <a:lstStyle/>
          <a:p>
            <a:pPr algn="ctr">
              <a:defRPr/>
            </a:pPr>
            <a:r>
              <a:rPr lang="en-US" sz="1600" dirty="0"/>
              <a:t>Will Computers Crash </a:t>
            </a:r>
            <a:r>
              <a:rPr lang="en-US" sz="1600" dirty="0" smtClean="0"/>
              <a:t>Genomics ?  Science Vol. </a:t>
            </a:r>
            <a:r>
              <a:rPr lang="en-US" sz="1600" dirty="0"/>
              <a:t>331 Feb 2011</a:t>
            </a:r>
          </a:p>
        </p:txBody>
      </p:sp>
      <p:pic>
        <p:nvPicPr>
          <p:cNvPr id="4" name="Picture 3"/>
          <p:cNvPicPr>
            <a:picLocks noChangeAspect="1"/>
          </p:cNvPicPr>
          <p:nvPr/>
        </p:nvPicPr>
        <p:blipFill>
          <a:blip r:embed="rId2"/>
          <a:stretch>
            <a:fillRect/>
          </a:stretch>
        </p:blipFill>
        <p:spPr>
          <a:xfrm>
            <a:off x="916422" y="1303932"/>
            <a:ext cx="7389378" cy="4577491"/>
          </a:xfrm>
          <a:prstGeom prst="rect">
            <a:avLst/>
          </a:prstGeom>
        </p:spPr>
        <p:style>
          <a:lnRef idx="3">
            <a:schemeClr val="lt1"/>
          </a:lnRef>
          <a:fillRef idx="1">
            <a:schemeClr val="accent1"/>
          </a:fillRef>
          <a:effectRef idx="1">
            <a:schemeClr val="accent1"/>
          </a:effectRef>
          <a:fontRef idx="minor">
            <a:schemeClr val="lt1"/>
          </a:fontRef>
        </p:style>
      </p:pic>
    </p:spTree>
    <p:extLst>
      <p:ext uri="{BB962C8B-B14F-4D97-AF65-F5344CB8AC3E}">
        <p14:creationId xmlns:p14="http://schemas.microsoft.com/office/powerpoint/2010/main" val="421748193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9595"/>
            <a:ext cx="3773606" cy="47988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449595"/>
            <a:ext cx="4127500" cy="15184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3250" y="2287795"/>
            <a:ext cx="4425950" cy="13534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0989" y="2821195"/>
            <a:ext cx="3970611" cy="16733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4878595"/>
            <a:ext cx="4876800" cy="12153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551302" y="218182"/>
            <a:ext cx="5985057" cy="1077218"/>
          </a:xfrm>
          <a:prstGeom prst="rect">
            <a:avLst/>
          </a:prstGeom>
          <a:noFill/>
        </p:spPr>
        <p:txBody>
          <a:bodyPr wrap="none" rtlCol="0">
            <a:spAutoFit/>
          </a:bodyPr>
          <a:lstStyle/>
          <a:p>
            <a:pPr algn="ctr"/>
            <a:r>
              <a:rPr lang="en-US" sz="3600" b="1" dirty="0" smtClean="0">
                <a:solidFill>
                  <a:srgbClr val="055C6B"/>
                </a:solidFill>
                <a:latin typeface="Calibri" pitchFamily="34" charset="0"/>
                <a:cs typeface="Calibri" pitchFamily="34" charset="0"/>
              </a:rPr>
              <a:t>Biological Cyberinfrastructure</a:t>
            </a:r>
            <a:endParaRPr lang="en-US" sz="3600" b="1" i="1" dirty="0" smtClean="0">
              <a:solidFill>
                <a:srgbClr val="055C6B"/>
              </a:solidFill>
              <a:latin typeface="Calibri" pitchFamily="34" charset="0"/>
              <a:cs typeface="Calibri" pitchFamily="34" charset="0"/>
            </a:endParaRPr>
          </a:p>
          <a:p>
            <a:pPr algn="ctr"/>
            <a:r>
              <a:rPr lang="en-US" sz="2800" b="1" dirty="0" smtClean="0">
                <a:latin typeface="Calibri" pitchFamily="34" charset="0"/>
                <a:cs typeface="Calibri" pitchFamily="34" charset="0"/>
              </a:rPr>
              <a:t>The Problem of Big Data in Biology</a:t>
            </a:r>
            <a:endParaRPr lang="en-US" sz="2800" b="1" dirty="0" smtClean="0">
              <a:solidFill>
                <a:srgbClr val="055C6B"/>
              </a:solidFill>
              <a:latin typeface="Calibri" pitchFamily="34" charset="0"/>
              <a:cs typeface="Calibri" pitchFamily="34" charset="0"/>
            </a:endParaRPr>
          </a:p>
        </p:txBody>
      </p:sp>
      <p:sp>
        <p:nvSpPr>
          <p:cNvPr id="2" name="Oval 1"/>
          <p:cNvSpPr/>
          <p:nvPr/>
        </p:nvSpPr>
        <p:spPr bwMode="auto">
          <a:xfrm>
            <a:off x="4038600" y="5029200"/>
            <a:ext cx="3352800" cy="609600"/>
          </a:xfrm>
          <a:prstGeom prst="ellipse">
            <a:avLst/>
          </a:prstGeom>
          <a:noFill/>
          <a:ln w="38100" cap="flat" cmpd="sng" algn="ctr">
            <a:solidFill>
              <a:srgbClr val="FF0000"/>
            </a:solidFill>
            <a:prstDash val="solid"/>
            <a:round/>
            <a:headEnd type="none" w="med" len="med"/>
            <a:tailEnd type="none" w="med" len="med"/>
          </a:ln>
          <a:effectLst>
            <a:outerShdw blurRad="123825" dist="38100" dir="2700000" algn="tl" rotWithShape="0">
              <a:srgbClr val="000000">
                <a:alpha val="8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49631461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752600"/>
            <a:ext cx="5562600" cy="4462760"/>
          </a:xfrm>
          <a:prstGeom prst="rect">
            <a:avLst/>
          </a:prstGeom>
        </p:spPr>
        <p:txBody>
          <a:bodyPr wrap="square">
            <a:spAutoFit/>
          </a:bodyPr>
          <a:lstStyle/>
          <a:p>
            <a:pPr marL="342900" indent="-342900">
              <a:buFont typeface="Arial" panose="020B0604020202020204" pitchFamily="34" charset="0"/>
              <a:buChar char="•"/>
            </a:pPr>
            <a:r>
              <a:rPr lang="en-US" sz="2400" dirty="0" smtClean="0">
                <a:latin typeface="Calibri" panose="020F0502020204030204" pitchFamily="34" charset="0"/>
              </a:rPr>
              <a:t>Initial funding in 2008</a:t>
            </a:r>
          </a:p>
          <a:p>
            <a:pPr marL="342900" indent="-342900">
              <a:buFont typeface="Arial" panose="020B0604020202020204" pitchFamily="34" charset="0"/>
              <a:buChar char="•"/>
            </a:pPr>
            <a:r>
              <a:rPr lang="en-US" sz="2400" dirty="0" smtClean="0">
                <a:latin typeface="Calibri" panose="020F0502020204030204" pitchFamily="34" charset="0"/>
              </a:rPr>
              <a:t>Almost 2 years of community input  gathering – software development starts in 2009</a:t>
            </a:r>
          </a:p>
          <a:p>
            <a:pPr marL="342900" indent="-342900">
              <a:buFont typeface="Arial" panose="020B0604020202020204" pitchFamily="34" charset="0"/>
              <a:buChar char="•"/>
            </a:pPr>
            <a:r>
              <a:rPr lang="en-US" sz="2400" dirty="0" smtClean="0">
                <a:latin typeface="Calibri" panose="020F0502020204030204" pitchFamily="34" charset="0"/>
              </a:rPr>
              <a:t> </a:t>
            </a:r>
            <a:r>
              <a:rPr lang="en-US" sz="2400" dirty="0">
                <a:latin typeface="Calibri" panose="020F0502020204030204" pitchFamily="34" charset="0"/>
              </a:rPr>
              <a:t>M</a:t>
            </a:r>
            <a:r>
              <a:rPr lang="en-US" sz="2400" dirty="0" smtClean="0">
                <a:latin typeface="Calibri" panose="020F0502020204030204" pitchFamily="34" charset="0"/>
              </a:rPr>
              <a:t>ajor CI components appear late 2010</a:t>
            </a:r>
          </a:p>
          <a:p>
            <a:pPr marL="342900" indent="-342900">
              <a:buFont typeface="Arial" panose="020B0604020202020204" pitchFamily="34" charset="0"/>
              <a:buChar char="•"/>
            </a:pPr>
            <a:r>
              <a:rPr lang="en-US" sz="2400" dirty="0" smtClean="0">
                <a:latin typeface="Calibri" panose="020F0502020204030204" pitchFamily="34" charset="0"/>
              </a:rPr>
              <a:t>Finished </a:t>
            </a:r>
            <a:r>
              <a:rPr lang="en-US" sz="2400" dirty="0">
                <a:latin typeface="Calibri" panose="020F0502020204030204" pitchFamily="34" charset="0"/>
              </a:rPr>
              <a:t>5th year</a:t>
            </a:r>
          </a:p>
          <a:p>
            <a:pPr marL="342900" indent="-342900">
              <a:buFont typeface="Arial" panose="020B0604020202020204" pitchFamily="34" charset="0"/>
              <a:buChar char="•"/>
            </a:pPr>
            <a:r>
              <a:rPr lang="en-US" sz="2400" dirty="0" smtClean="0">
                <a:latin typeface="Calibri" panose="020F0502020204030204" pitchFamily="34" charset="0"/>
              </a:rPr>
              <a:t>&gt; 13500 </a:t>
            </a:r>
            <a:r>
              <a:rPr lang="en-US" sz="2400" dirty="0">
                <a:latin typeface="Calibri" panose="020F0502020204030204" pitchFamily="34" charset="0"/>
              </a:rPr>
              <a:t>users </a:t>
            </a:r>
          </a:p>
          <a:p>
            <a:pPr marL="342900" indent="-342900">
              <a:buFont typeface="Arial" panose="020B0604020202020204" pitchFamily="34" charset="0"/>
              <a:buChar char="•"/>
            </a:pPr>
            <a:r>
              <a:rPr lang="en-US" sz="2400" dirty="0">
                <a:latin typeface="Calibri" panose="020F0502020204030204" pitchFamily="34" charset="0"/>
              </a:rPr>
              <a:t>&gt; 20K (analyses) jobs in 2012</a:t>
            </a:r>
          </a:p>
          <a:p>
            <a:pPr marL="342900" indent="-342900">
              <a:buFont typeface="Arial" panose="020B0604020202020204" pitchFamily="34" charset="0"/>
              <a:buChar char="•"/>
            </a:pPr>
            <a:r>
              <a:rPr lang="en-US" sz="2400" dirty="0">
                <a:latin typeface="Calibri" panose="020F0502020204030204" pitchFamily="34" charset="0"/>
              </a:rPr>
              <a:t>&gt; 10K HPC jobs)</a:t>
            </a:r>
          </a:p>
          <a:p>
            <a:pPr marL="342900" indent="-342900">
              <a:buFont typeface="Arial" panose="020B0604020202020204" pitchFamily="34" charset="0"/>
              <a:buChar char="•"/>
            </a:pPr>
            <a:r>
              <a:rPr lang="en-US" sz="2400" dirty="0">
                <a:latin typeface="Calibri" panose="020F0502020204030204" pitchFamily="34" charset="0"/>
              </a:rPr>
              <a:t>6</a:t>
            </a:r>
            <a:r>
              <a:rPr lang="en-US" sz="2400" dirty="0" smtClean="0">
                <a:latin typeface="Calibri" panose="020F0502020204030204" pitchFamily="34" charset="0"/>
              </a:rPr>
              <a:t>00 </a:t>
            </a:r>
            <a:r>
              <a:rPr lang="en-US" sz="2400" dirty="0">
                <a:latin typeface="Calibri" panose="020F0502020204030204" pitchFamily="34" charset="0"/>
              </a:rPr>
              <a:t>terabytes of user data </a:t>
            </a:r>
            <a:r>
              <a:rPr lang="en-US" sz="2400" dirty="0" smtClean="0">
                <a:latin typeface="Calibri" panose="020F0502020204030204" pitchFamily="34" charset="0"/>
              </a:rPr>
              <a:t/>
            </a:r>
            <a:br>
              <a:rPr lang="en-US" sz="2400" dirty="0" smtClean="0">
                <a:latin typeface="Calibri" panose="020F0502020204030204" pitchFamily="34" charset="0"/>
              </a:rPr>
            </a:br>
            <a:r>
              <a:rPr lang="en-US" sz="2400" dirty="0" smtClean="0">
                <a:latin typeface="Calibri" panose="020F0502020204030204" pitchFamily="34" charset="0"/>
              </a:rPr>
              <a:t>(+800TB of Galaxy </a:t>
            </a:r>
            <a:r>
              <a:rPr lang="en-US" sz="2400" dirty="0" err="1" smtClean="0">
                <a:latin typeface="Calibri" panose="020F0502020204030204" pitchFamily="34" charset="0"/>
              </a:rPr>
              <a:t>usegalaxy.org</a:t>
            </a:r>
            <a:r>
              <a:rPr lang="en-US" sz="2400" dirty="0" smtClean="0">
                <a:latin typeface="Calibri" panose="020F0502020204030204" pitchFamily="34" charset="0"/>
              </a:rPr>
              <a:t> data)</a:t>
            </a:r>
            <a:endParaRPr lang="en-US" sz="2400" dirty="0">
              <a:latin typeface="Calibri" panose="020F0502020204030204" pitchFamily="34" charset="0"/>
            </a:endParaRPr>
          </a:p>
          <a:p>
            <a:pPr marL="342900" indent="-342900">
              <a:buFont typeface="Arial" panose="020B0604020202020204" pitchFamily="34" charset="0"/>
              <a:buChar char="•"/>
            </a:pPr>
            <a:endParaRPr lang="en-US" sz="2000" dirty="0">
              <a:latin typeface="Calibri" panose="020F0502020204030204" pitchFamily="34" charset="0"/>
            </a:endParaRPr>
          </a:p>
        </p:txBody>
      </p:sp>
      <p:sp>
        <p:nvSpPr>
          <p:cNvPr id="3" name="TextBox 2"/>
          <p:cNvSpPr txBox="1"/>
          <p:nvPr/>
        </p:nvSpPr>
        <p:spPr>
          <a:xfrm>
            <a:off x="1025763" y="218182"/>
            <a:ext cx="7036157" cy="1077218"/>
          </a:xfrm>
          <a:prstGeom prst="rect">
            <a:avLst/>
          </a:prstGeom>
          <a:noFill/>
        </p:spPr>
        <p:txBody>
          <a:bodyPr wrap="none" rtlCol="0">
            <a:spAutoFit/>
          </a:bodyPr>
          <a:lstStyle/>
          <a:p>
            <a:pPr algn="ctr"/>
            <a:r>
              <a:rPr lang="en-US" sz="3600" b="1" dirty="0" smtClean="0">
                <a:solidFill>
                  <a:srgbClr val="055C6B"/>
                </a:solidFill>
                <a:latin typeface="Calibri" pitchFamily="34" charset="0"/>
                <a:cs typeface="Calibri" pitchFamily="34" charset="0"/>
              </a:rPr>
              <a:t>The </a:t>
            </a:r>
            <a:r>
              <a:rPr lang="en-US" sz="3600" b="1" i="1" dirty="0" smtClean="0">
                <a:solidFill>
                  <a:srgbClr val="055C6B"/>
                </a:solidFill>
                <a:latin typeface="Calibri" pitchFamily="34" charset="0"/>
                <a:cs typeface="Calibri" pitchFamily="34" charset="0"/>
              </a:rPr>
              <a:t>iPlant Collaborative</a:t>
            </a:r>
          </a:p>
          <a:p>
            <a:pPr algn="ctr"/>
            <a:r>
              <a:rPr lang="en-US" sz="2800" b="1" dirty="0" smtClean="0">
                <a:latin typeface="Calibri" pitchFamily="34" charset="0"/>
                <a:cs typeface="Calibri" pitchFamily="34" charset="0"/>
              </a:rPr>
              <a:t>Where </a:t>
            </a:r>
            <a:r>
              <a:rPr lang="en-US" sz="2800" b="1" i="1" dirty="0" smtClean="0">
                <a:latin typeface="Calibri" pitchFamily="34" charset="0"/>
                <a:cs typeface="Calibri" pitchFamily="34" charset="0"/>
              </a:rPr>
              <a:t>iPlant</a:t>
            </a:r>
            <a:r>
              <a:rPr lang="en-US" sz="2800" b="1" dirty="0" smtClean="0">
                <a:latin typeface="Calibri" pitchFamily="34" charset="0"/>
                <a:cs typeface="Calibri" pitchFamily="34" charset="0"/>
              </a:rPr>
              <a:t> is today and where we are going</a:t>
            </a:r>
            <a:endParaRPr lang="en-US" sz="2800" b="1" dirty="0" smtClean="0">
              <a:solidFill>
                <a:srgbClr val="055C6B"/>
              </a:solidFill>
              <a:latin typeface="Calibri" pitchFamily="34" charset="0"/>
              <a:cs typeface="Calibri" pitchFamily="34" charset="0"/>
            </a:endParaRPr>
          </a:p>
        </p:txBody>
      </p:sp>
      <p:pic>
        <p:nvPicPr>
          <p:cNvPr id="4" name="Picture 3" descr="http://adammclane.com/wp-content/uploads/2011/12/bottleneck_diagr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2514600"/>
            <a:ext cx="3138813" cy="20598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69297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828800"/>
            <a:ext cx="6019800" cy="3724097"/>
          </a:xfrm>
          <a:prstGeom prst="rect">
            <a:avLst/>
          </a:prstGeom>
        </p:spPr>
        <p:txBody>
          <a:bodyPr wrap="square">
            <a:spAutoFit/>
          </a:bodyPr>
          <a:lstStyle/>
          <a:p>
            <a:pPr algn="ctr"/>
            <a:r>
              <a:rPr lang="en-US" sz="3600" dirty="0" smtClean="0">
                <a:latin typeface="Calibri" panose="020F0502020204030204" pitchFamily="34" charset="0"/>
              </a:rPr>
              <a:t>iPlant Renewed by NSF</a:t>
            </a:r>
          </a:p>
          <a:p>
            <a:pPr algn="ctr"/>
            <a:r>
              <a:rPr lang="en-US" sz="2000" dirty="0"/>
              <a:t>#DBI-</a:t>
            </a:r>
            <a:r>
              <a:rPr lang="en-US" sz="2000" dirty="0" smtClean="0"/>
              <a:t>1265383</a:t>
            </a:r>
          </a:p>
          <a:p>
            <a:pPr algn="ctr"/>
            <a:endParaRPr lang="en-US" sz="2000" dirty="0"/>
          </a:p>
          <a:p>
            <a:pPr algn="ctr"/>
            <a:r>
              <a:rPr lang="en-US" sz="2000" dirty="0" smtClean="0"/>
              <a:t>September begins next 5 year period</a:t>
            </a:r>
          </a:p>
          <a:p>
            <a:pPr algn="ctr"/>
            <a:endParaRPr lang="en-US" sz="2000" dirty="0"/>
          </a:p>
          <a:p>
            <a:pPr algn="ctr"/>
            <a:r>
              <a:rPr lang="en-US" sz="2000" dirty="0" smtClean="0"/>
              <a:t>Scientific Advisory Board</a:t>
            </a:r>
          </a:p>
          <a:p>
            <a:pPr algn="ctr"/>
            <a:endParaRPr lang="en-US" sz="2000" dirty="0" smtClean="0"/>
          </a:p>
          <a:p>
            <a:pPr algn="ctr"/>
            <a:r>
              <a:rPr lang="en-US" sz="2000" dirty="0" smtClean="0"/>
              <a:t>Focus on Genotype-Phenotype science</a:t>
            </a:r>
          </a:p>
          <a:p>
            <a:pPr algn="ctr"/>
            <a:endParaRPr lang="en-US" sz="2000" dirty="0">
              <a:latin typeface="Calibri" panose="020F0502020204030204" pitchFamily="34" charset="0"/>
            </a:endParaRPr>
          </a:p>
          <a:p>
            <a:pPr algn="ctr"/>
            <a:r>
              <a:rPr lang="en-US" sz="2000" dirty="0" smtClean="0">
                <a:latin typeface="Calibri" panose="020F0502020204030204" pitchFamily="34" charset="0"/>
              </a:rPr>
              <a:t>NSF Recommended expansion of scope beyond plants</a:t>
            </a:r>
            <a:endParaRPr lang="en-US" sz="2000" dirty="0">
              <a:latin typeface="Calibri" panose="020F0502020204030204" pitchFamily="34" charset="0"/>
            </a:endParaRPr>
          </a:p>
          <a:p>
            <a:pPr algn="ctr"/>
            <a:endParaRPr lang="en-US" sz="2000" dirty="0">
              <a:latin typeface="Calibri" panose="020F0502020204030204" pitchFamily="34" charset="0"/>
            </a:endParaRPr>
          </a:p>
        </p:txBody>
      </p:sp>
      <p:sp>
        <p:nvSpPr>
          <p:cNvPr id="3" name="TextBox 2"/>
          <p:cNvSpPr txBox="1"/>
          <p:nvPr/>
        </p:nvSpPr>
        <p:spPr>
          <a:xfrm>
            <a:off x="1025763" y="218182"/>
            <a:ext cx="7036157" cy="1077218"/>
          </a:xfrm>
          <a:prstGeom prst="rect">
            <a:avLst/>
          </a:prstGeom>
          <a:noFill/>
        </p:spPr>
        <p:txBody>
          <a:bodyPr wrap="none" rtlCol="0">
            <a:spAutoFit/>
          </a:bodyPr>
          <a:lstStyle/>
          <a:p>
            <a:pPr algn="ctr"/>
            <a:r>
              <a:rPr lang="en-US" sz="3600" b="1" dirty="0" smtClean="0">
                <a:solidFill>
                  <a:srgbClr val="055C6B"/>
                </a:solidFill>
                <a:latin typeface="Calibri" pitchFamily="34" charset="0"/>
                <a:cs typeface="Calibri" pitchFamily="34" charset="0"/>
              </a:rPr>
              <a:t>The </a:t>
            </a:r>
            <a:r>
              <a:rPr lang="en-US" sz="3600" b="1" i="1" dirty="0" smtClean="0">
                <a:solidFill>
                  <a:srgbClr val="055C6B"/>
                </a:solidFill>
                <a:latin typeface="Calibri" pitchFamily="34" charset="0"/>
                <a:cs typeface="Calibri" pitchFamily="34" charset="0"/>
              </a:rPr>
              <a:t>iPlant Collaborative</a:t>
            </a:r>
          </a:p>
          <a:p>
            <a:pPr algn="ctr"/>
            <a:r>
              <a:rPr lang="en-US" sz="2800" b="1" dirty="0" smtClean="0">
                <a:latin typeface="Calibri" pitchFamily="34" charset="0"/>
                <a:cs typeface="Calibri" pitchFamily="34" charset="0"/>
              </a:rPr>
              <a:t>Where </a:t>
            </a:r>
            <a:r>
              <a:rPr lang="en-US" sz="2800" b="1" i="1" dirty="0" smtClean="0">
                <a:latin typeface="Calibri" pitchFamily="34" charset="0"/>
                <a:cs typeface="Calibri" pitchFamily="34" charset="0"/>
              </a:rPr>
              <a:t>iPlant</a:t>
            </a:r>
            <a:r>
              <a:rPr lang="en-US" sz="2800" b="1" dirty="0" smtClean="0">
                <a:latin typeface="Calibri" pitchFamily="34" charset="0"/>
                <a:cs typeface="Calibri" pitchFamily="34" charset="0"/>
              </a:rPr>
              <a:t> is today and where we are going</a:t>
            </a:r>
            <a:endParaRPr lang="en-US" sz="2800" b="1" dirty="0" smtClean="0">
              <a:solidFill>
                <a:srgbClr val="055C6B"/>
              </a:solidFill>
              <a:latin typeface="Calibri" pitchFamily="34" charset="0"/>
              <a:cs typeface="Calibri" pitchFamily="34" charset="0"/>
            </a:endParaRPr>
          </a:p>
        </p:txBody>
      </p:sp>
      <p:pic>
        <p:nvPicPr>
          <p:cNvPr id="6" name="Picture 5"/>
          <p:cNvPicPr>
            <a:picLocks noChangeAspect="1"/>
          </p:cNvPicPr>
          <p:nvPr/>
        </p:nvPicPr>
        <p:blipFill>
          <a:blip r:embed="rId2"/>
          <a:stretch>
            <a:fillRect/>
          </a:stretch>
        </p:blipFill>
        <p:spPr>
          <a:xfrm>
            <a:off x="6248400" y="2590800"/>
            <a:ext cx="2108200" cy="2120900"/>
          </a:xfrm>
          <a:prstGeom prst="rect">
            <a:avLst/>
          </a:prstGeom>
        </p:spPr>
      </p:pic>
    </p:spTree>
    <p:extLst>
      <p:ext uri="{BB962C8B-B14F-4D97-AF65-F5344CB8AC3E}">
        <p14:creationId xmlns:p14="http://schemas.microsoft.com/office/powerpoint/2010/main" val="84001073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52546" y="218182"/>
            <a:ext cx="4782591" cy="1077218"/>
          </a:xfrm>
          <a:prstGeom prst="rect">
            <a:avLst/>
          </a:prstGeom>
          <a:noFill/>
        </p:spPr>
        <p:txBody>
          <a:bodyPr wrap="none" rtlCol="0">
            <a:spAutoFit/>
          </a:bodyPr>
          <a:lstStyle/>
          <a:p>
            <a:pPr algn="ctr"/>
            <a:r>
              <a:rPr lang="en-US" sz="3600" b="1" dirty="0" smtClean="0">
                <a:solidFill>
                  <a:srgbClr val="055C6B"/>
                </a:solidFill>
                <a:latin typeface="Calibri" pitchFamily="34" charset="0"/>
                <a:cs typeface="Calibri" pitchFamily="34" charset="0"/>
              </a:rPr>
              <a:t>The </a:t>
            </a:r>
            <a:r>
              <a:rPr lang="en-US" sz="3600" b="1" i="1" dirty="0" smtClean="0">
                <a:solidFill>
                  <a:srgbClr val="055C6B"/>
                </a:solidFill>
                <a:latin typeface="Calibri" pitchFamily="34" charset="0"/>
                <a:cs typeface="Calibri" pitchFamily="34" charset="0"/>
              </a:rPr>
              <a:t>iPlant Collaborative</a:t>
            </a:r>
          </a:p>
          <a:p>
            <a:pPr algn="ctr"/>
            <a:r>
              <a:rPr lang="en-US" sz="2800" b="1" dirty="0" smtClean="0">
                <a:latin typeface="Calibri" pitchFamily="34" charset="0"/>
                <a:cs typeface="Calibri" pitchFamily="34" charset="0"/>
              </a:rPr>
              <a:t>What we have to offer you</a:t>
            </a:r>
            <a:endParaRPr lang="en-US" sz="2800" b="1" dirty="0" smtClean="0">
              <a:solidFill>
                <a:srgbClr val="055C6B"/>
              </a:solidFill>
              <a:latin typeface="Calibri" pitchFamily="34" charset="0"/>
              <a:cs typeface="Calibri" pitchFamily="34" charset="0"/>
            </a:endParaRPr>
          </a:p>
        </p:txBody>
      </p:sp>
      <p:sp>
        <p:nvSpPr>
          <p:cNvPr id="5" name="Rectangle 4"/>
          <p:cNvSpPr/>
          <p:nvPr/>
        </p:nvSpPr>
        <p:spPr>
          <a:xfrm>
            <a:off x="581441" y="1524000"/>
            <a:ext cx="7924800" cy="4832092"/>
          </a:xfrm>
          <a:prstGeom prst="rect">
            <a:avLst/>
          </a:prstGeom>
        </p:spPr>
        <p:txBody>
          <a:bodyPr wrap="square">
            <a:spAutoFit/>
          </a:bodyPr>
          <a:lstStyle/>
          <a:p>
            <a:pPr marL="285750" indent="-285750">
              <a:buFont typeface="Arial" panose="020B0604020202020204" pitchFamily="34" charset="0"/>
              <a:buChar char="•"/>
            </a:pPr>
            <a:r>
              <a:rPr lang="en-US" sz="2800" dirty="0">
                <a:latin typeface="Calibri" charset="0"/>
              </a:rPr>
              <a:t>Data Management &amp; Storage Resources</a:t>
            </a:r>
          </a:p>
          <a:p>
            <a:pPr marL="285750" indent="-285750">
              <a:buFont typeface="Arial" panose="020B0604020202020204" pitchFamily="34" charset="0"/>
              <a:buChar char="•"/>
            </a:pPr>
            <a:r>
              <a:rPr lang="en-US" sz="2800" dirty="0">
                <a:latin typeface="Calibri" charset="0"/>
              </a:rPr>
              <a:t>Access to High Performance Computing Resources</a:t>
            </a:r>
          </a:p>
          <a:p>
            <a:pPr marL="285750" indent="-285750">
              <a:buFont typeface="Arial" panose="020B0604020202020204" pitchFamily="34" charset="0"/>
              <a:buChar char="•"/>
            </a:pPr>
            <a:r>
              <a:rPr lang="en-US" sz="2800" dirty="0">
                <a:latin typeface="Calibri" charset="0"/>
              </a:rPr>
              <a:t>Tool Integration System</a:t>
            </a:r>
          </a:p>
          <a:p>
            <a:pPr marL="285750" indent="-285750">
              <a:buFont typeface="Arial" panose="020B0604020202020204" pitchFamily="34" charset="0"/>
              <a:buChar char="•"/>
            </a:pPr>
            <a:r>
              <a:rPr lang="en-US" sz="2800" dirty="0">
                <a:latin typeface="Calibri" charset="0"/>
              </a:rPr>
              <a:t>Application Programming Interfaces (APIs)</a:t>
            </a:r>
          </a:p>
          <a:p>
            <a:pPr marL="285750" indent="-285750">
              <a:buFont typeface="Arial" panose="020B0604020202020204" pitchFamily="34" charset="0"/>
              <a:buChar char="•"/>
            </a:pPr>
            <a:r>
              <a:rPr lang="en-US" sz="2800" dirty="0">
                <a:latin typeface="Calibri" charset="0"/>
              </a:rPr>
              <a:t>Cloud Computing Resources</a:t>
            </a:r>
          </a:p>
          <a:p>
            <a:pPr marL="285750" indent="-285750">
              <a:buFont typeface="Arial" panose="020B0604020202020204" pitchFamily="34" charset="0"/>
              <a:buChar char="•"/>
            </a:pPr>
            <a:r>
              <a:rPr lang="en-US" sz="2800" dirty="0">
                <a:latin typeface="Calibri" charset="0"/>
              </a:rPr>
              <a:t>Genotype To Phenotype Science Enablement Portfolio</a:t>
            </a:r>
          </a:p>
          <a:p>
            <a:pPr marL="285750" indent="-285750">
              <a:buFont typeface="Arial" panose="020B0604020202020204" pitchFamily="34" charset="0"/>
              <a:buChar char="•"/>
            </a:pPr>
            <a:r>
              <a:rPr lang="en-US" sz="2800" dirty="0">
                <a:latin typeface="Calibri" charset="0"/>
              </a:rPr>
              <a:t>Tree of Life Science Enablement Portfolio </a:t>
            </a:r>
          </a:p>
          <a:p>
            <a:pPr marL="285750" indent="-285750">
              <a:buFont typeface="Arial" panose="020B0604020202020204" pitchFamily="34" charset="0"/>
              <a:buChar char="•"/>
            </a:pPr>
            <a:r>
              <a:rPr lang="en-US" sz="2800" dirty="0">
                <a:latin typeface="Calibri" charset="0"/>
              </a:rPr>
              <a:t>Image Analysis Platform</a:t>
            </a:r>
          </a:p>
          <a:p>
            <a:pPr marL="285750" indent="-285750">
              <a:buFont typeface="Arial" panose="020B0604020202020204" pitchFamily="34" charset="0"/>
              <a:buChar char="•"/>
            </a:pPr>
            <a:r>
              <a:rPr lang="en-US" sz="2800" dirty="0">
                <a:latin typeface="Calibri" charset="0"/>
              </a:rPr>
              <a:t>Support for Molecular Breeding Platform (IBP)</a:t>
            </a:r>
          </a:p>
          <a:p>
            <a:pPr marL="285750" indent="-285750">
              <a:buFont typeface="Arial" panose="020B0604020202020204" pitchFamily="34" charset="0"/>
              <a:buChar char="•"/>
            </a:pPr>
            <a:r>
              <a:rPr lang="en-US" sz="2800" dirty="0">
                <a:latin typeface="Calibri" charset="0"/>
              </a:rPr>
              <a:t>Support for </a:t>
            </a:r>
            <a:r>
              <a:rPr lang="en-US" sz="2800" dirty="0" err="1">
                <a:latin typeface="Calibri" charset="0"/>
              </a:rPr>
              <a:t>AgMIP</a:t>
            </a:r>
            <a:endParaRPr lang="en-US" sz="2800" dirty="0">
              <a:latin typeface="Calibri" charset="0"/>
            </a:endParaRPr>
          </a:p>
        </p:txBody>
      </p:sp>
    </p:spTree>
    <p:extLst>
      <p:ext uri="{BB962C8B-B14F-4D97-AF65-F5344CB8AC3E}">
        <p14:creationId xmlns:p14="http://schemas.microsoft.com/office/powerpoint/2010/main" val="217092834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90464" y="218182"/>
            <a:ext cx="6306727" cy="1077218"/>
          </a:xfrm>
          <a:prstGeom prst="rect">
            <a:avLst/>
          </a:prstGeom>
          <a:noFill/>
        </p:spPr>
        <p:txBody>
          <a:bodyPr wrap="none" rtlCol="0">
            <a:spAutoFit/>
          </a:bodyPr>
          <a:lstStyle/>
          <a:p>
            <a:pPr algn="ctr"/>
            <a:r>
              <a:rPr lang="en-US" sz="3600" b="1" dirty="0">
                <a:solidFill>
                  <a:srgbClr val="055C6B"/>
                </a:solidFill>
                <a:latin typeface="Calibri" pitchFamily="34" charset="0"/>
                <a:cs typeface="Calibri" pitchFamily="34" charset="0"/>
              </a:rPr>
              <a:t>How </a:t>
            </a:r>
            <a:r>
              <a:rPr lang="en-US" sz="3600" b="1" i="1" dirty="0">
                <a:solidFill>
                  <a:srgbClr val="055C6B"/>
                </a:solidFill>
                <a:latin typeface="Calibri" pitchFamily="34" charset="0"/>
                <a:cs typeface="Calibri" pitchFamily="34" charset="0"/>
              </a:rPr>
              <a:t>iPlant</a:t>
            </a:r>
            <a:r>
              <a:rPr lang="en-US" sz="3600" b="1" dirty="0">
                <a:solidFill>
                  <a:srgbClr val="055C6B"/>
                </a:solidFill>
                <a:latin typeface="Calibri" pitchFamily="34" charset="0"/>
                <a:cs typeface="Calibri" pitchFamily="34" charset="0"/>
              </a:rPr>
              <a:t> CI Enables Discovery</a:t>
            </a:r>
            <a:endParaRPr lang="en-US" sz="2800" b="1" i="1" dirty="0">
              <a:solidFill>
                <a:srgbClr val="055C6B"/>
              </a:solidFill>
              <a:latin typeface="Calibri" pitchFamily="34" charset="0"/>
              <a:cs typeface="Calibri" pitchFamily="34" charset="0"/>
            </a:endParaRPr>
          </a:p>
          <a:p>
            <a:pPr algn="ctr"/>
            <a:r>
              <a:rPr lang="en-US" sz="2800" b="1" dirty="0" smtClean="0">
                <a:latin typeface="Calibri" pitchFamily="34" charset="0"/>
                <a:cs typeface="Calibri" pitchFamily="34" charset="0"/>
              </a:rPr>
              <a:t>Overview of resources</a:t>
            </a:r>
          </a:p>
        </p:txBody>
      </p:sp>
      <p:pic>
        <p:nvPicPr>
          <p:cNvPr id="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583" y="1458409"/>
            <a:ext cx="5272552" cy="4797918"/>
          </a:xfrm>
          <a:prstGeom prst="rect">
            <a:avLst/>
          </a:prstGeom>
          <a:noFill/>
          <a:ln>
            <a:noFill/>
          </a:ln>
          <a:effectLst>
            <a:outerShdw blurRad="292100" dist="139699" dir="2700000" algn="ctr" rotWithShape="0">
              <a:schemeClr val="bg2">
                <a:alpha val="6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 name="Rectangle 6"/>
          <p:cNvSpPr>
            <a:spLocks/>
          </p:cNvSpPr>
          <p:nvPr/>
        </p:nvSpPr>
        <p:spPr bwMode="auto">
          <a:xfrm rot="16200000">
            <a:off x="-46752" y="1929410"/>
            <a:ext cx="11632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spAutoFit/>
          </a:bodyPr>
          <a:lstStyle/>
          <a:p>
            <a:pPr algn="ctr"/>
            <a:r>
              <a:rPr lang="en-US" sz="2000" dirty="0" smtClean="0">
                <a:latin typeface="Calibri" pitchFamily="34" charset="0"/>
                <a:cs typeface="Calibri" pitchFamily="34" charset="0"/>
                <a:sym typeface="Arial" charset="0"/>
              </a:rPr>
              <a:t>End Users</a:t>
            </a:r>
            <a:endParaRPr lang="en-US" sz="2000" dirty="0">
              <a:latin typeface="Calibri" pitchFamily="34" charset="0"/>
              <a:cs typeface="Calibri" pitchFamily="34" charset="0"/>
              <a:sym typeface="Arial" charset="0"/>
            </a:endParaRPr>
          </a:p>
        </p:txBody>
      </p:sp>
      <p:sp>
        <p:nvSpPr>
          <p:cNvPr id="5" name="Rectangle 7"/>
          <p:cNvSpPr>
            <a:spLocks/>
          </p:cNvSpPr>
          <p:nvPr/>
        </p:nvSpPr>
        <p:spPr bwMode="auto">
          <a:xfrm rot="16200000">
            <a:off x="-558231" y="4916408"/>
            <a:ext cx="21862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ctr"/>
            <a:r>
              <a:rPr lang="en-US" sz="2000" dirty="0" smtClean="0">
                <a:latin typeface="Calibri" pitchFamily="34" charset="0"/>
                <a:cs typeface="Calibri" pitchFamily="34" charset="0"/>
                <a:sym typeface="Arial" charset="0"/>
              </a:rPr>
              <a:t>Computational Users</a:t>
            </a:r>
            <a:endParaRPr lang="en-US" sz="2000" dirty="0">
              <a:latin typeface="Calibri" pitchFamily="34" charset="0"/>
              <a:cs typeface="Calibri" pitchFamily="34" charset="0"/>
              <a:sym typeface="Arial" charset="0"/>
            </a:endParaRPr>
          </a:p>
        </p:txBody>
      </p:sp>
      <p:sp>
        <p:nvSpPr>
          <p:cNvPr id="6" name="Rectangle 10"/>
          <p:cNvSpPr>
            <a:spLocks/>
          </p:cNvSpPr>
          <p:nvPr/>
        </p:nvSpPr>
        <p:spPr bwMode="auto">
          <a:xfrm>
            <a:off x="5157155" y="3884712"/>
            <a:ext cx="557845" cy="153888"/>
          </a:xfrm>
          <a:prstGeom prst="rect">
            <a:avLst/>
          </a:pr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spAutoFit/>
          </a:bodyPr>
          <a:lstStyle/>
          <a:p>
            <a:pPr algn="ctr"/>
            <a:r>
              <a:rPr lang="en-US" sz="1000" b="1" dirty="0" smtClean="0">
                <a:solidFill>
                  <a:schemeClr val="bg2">
                    <a:lumMod val="75000"/>
                  </a:schemeClr>
                </a:solidFill>
                <a:latin typeface="Vrinda" pitchFamily="34" charset="0"/>
                <a:ea typeface="Arial Unicode MS" pitchFamily="34" charset="-128"/>
                <a:cs typeface="Vrinda" pitchFamily="34" charset="0"/>
                <a:sym typeface="Arial" charset="0"/>
              </a:rPr>
              <a:t>XSEDE</a:t>
            </a:r>
            <a:endParaRPr lang="en-US" sz="1000" b="1" dirty="0">
              <a:solidFill>
                <a:schemeClr val="bg2">
                  <a:lumMod val="75000"/>
                </a:schemeClr>
              </a:solidFill>
              <a:latin typeface="Vrinda" pitchFamily="34" charset="0"/>
              <a:ea typeface="Arial Unicode MS" pitchFamily="34" charset="-128"/>
              <a:cs typeface="Vrinda" pitchFamily="34" charset="0"/>
              <a:sym typeface="Arial" charset="0"/>
            </a:endParaRPr>
          </a:p>
        </p:txBody>
      </p:sp>
      <p:sp>
        <p:nvSpPr>
          <p:cNvPr id="7" name="TextBox 6"/>
          <p:cNvSpPr txBox="1"/>
          <p:nvPr/>
        </p:nvSpPr>
        <p:spPr>
          <a:xfrm>
            <a:off x="6324600" y="1489299"/>
            <a:ext cx="2743200" cy="4801314"/>
          </a:xfrm>
          <a:prstGeom prst="rect">
            <a:avLst/>
          </a:prstGeom>
          <a:noFill/>
        </p:spPr>
        <p:txBody>
          <a:bodyPr wrap="square" rtlCol="0">
            <a:spAutoFit/>
          </a:bodyPr>
          <a:lstStyle/>
          <a:p>
            <a:pPr marL="395288" lvl="2" indent="-395288">
              <a:buFont typeface="Wingdings" pitchFamily="2" charset="2"/>
              <a:buChar char="ü"/>
            </a:pPr>
            <a:r>
              <a:rPr lang="en-US" sz="2400" dirty="0">
                <a:latin typeface="Calibri" pitchFamily="34" charset="0"/>
                <a:cs typeface="Calibri" pitchFamily="34" charset="0"/>
              </a:rPr>
              <a:t>Storage</a:t>
            </a:r>
          </a:p>
          <a:p>
            <a:pPr marL="395288" lvl="2" indent="-395288">
              <a:buFont typeface="Wingdings" pitchFamily="2" charset="2"/>
              <a:buChar char="ü"/>
            </a:pPr>
            <a:r>
              <a:rPr lang="en-US" sz="2400" dirty="0">
                <a:latin typeface="Calibri" pitchFamily="34" charset="0"/>
                <a:cs typeface="Calibri" pitchFamily="34" charset="0"/>
              </a:rPr>
              <a:t>Computation</a:t>
            </a:r>
          </a:p>
          <a:p>
            <a:pPr marL="395288" lvl="2" indent="-395288">
              <a:buFont typeface="Wingdings" pitchFamily="2" charset="2"/>
              <a:buChar char="ü"/>
            </a:pPr>
            <a:r>
              <a:rPr lang="en-US" sz="2400" dirty="0">
                <a:latin typeface="Calibri" pitchFamily="34" charset="0"/>
                <a:cs typeface="Calibri" pitchFamily="34" charset="0"/>
              </a:rPr>
              <a:t>Hosting</a:t>
            </a:r>
          </a:p>
          <a:p>
            <a:pPr marL="395288" lvl="2" indent="-395288">
              <a:buFont typeface="Wingdings" pitchFamily="2" charset="2"/>
              <a:buChar char="ü"/>
            </a:pPr>
            <a:r>
              <a:rPr lang="en-US" sz="2400" dirty="0">
                <a:latin typeface="Calibri" pitchFamily="34" charset="0"/>
                <a:cs typeface="Calibri" pitchFamily="34" charset="0"/>
              </a:rPr>
              <a:t>Web Services</a:t>
            </a:r>
          </a:p>
          <a:p>
            <a:pPr marL="395288" lvl="2" indent="-395288">
              <a:buFont typeface="Wingdings" pitchFamily="2" charset="2"/>
              <a:buChar char="ü"/>
            </a:pPr>
            <a:r>
              <a:rPr lang="en-US" sz="2400" dirty="0" smtClean="0">
                <a:latin typeface="Calibri" pitchFamily="34" charset="0"/>
                <a:cs typeface="Calibri" pitchFamily="34" charset="0"/>
              </a:rPr>
              <a:t>Scalability</a:t>
            </a:r>
          </a:p>
          <a:p>
            <a:pPr marL="395288" lvl="2" indent="-395288">
              <a:buFont typeface="Wingdings" pitchFamily="2" charset="2"/>
              <a:buChar char="ü"/>
            </a:pPr>
            <a:endParaRPr lang="en-US" sz="2400" dirty="0" smtClean="0">
              <a:latin typeface="Calibri" pitchFamily="34" charset="0"/>
              <a:cs typeface="Calibri" pitchFamily="34" charset="0"/>
            </a:endParaRPr>
          </a:p>
          <a:p>
            <a:pPr marL="395288" lvl="2" indent="-395288">
              <a:buFont typeface="Wingdings" pitchFamily="2" charset="2"/>
              <a:buChar char="ü"/>
            </a:pPr>
            <a:endParaRPr lang="en-US" sz="2400" dirty="0">
              <a:latin typeface="Calibri" pitchFamily="34" charset="0"/>
              <a:cs typeface="Calibri" pitchFamily="34" charset="0"/>
            </a:endParaRPr>
          </a:p>
          <a:p>
            <a:pPr marL="0" lvl="2"/>
            <a:r>
              <a:rPr lang="en-US" sz="2400" dirty="0" smtClean="0">
                <a:latin typeface="Calibri" pitchFamily="34" charset="0"/>
                <a:cs typeface="Calibri" pitchFamily="34" charset="0"/>
              </a:rPr>
              <a:t>Building a </a:t>
            </a:r>
            <a:r>
              <a:rPr lang="en-US" sz="2400" b="1" dirty="0" smtClean="0">
                <a:latin typeface="Calibri" pitchFamily="34" charset="0"/>
                <a:cs typeface="Calibri" pitchFamily="34" charset="0"/>
              </a:rPr>
              <a:t>platform</a:t>
            </a:r>
            <a:r>
              <a:rPr lang="en-US" sz="2400" dirty="0" smtClean="0">
                <a:latin typeface="Calibri" pitchFamily="34" charset="0"/>
                <a:cs typeface="Calibri" pitchFamily="34" charset="0"/>
              </a:rPr>
              <a:t> </a:t>
            </a:r>
            <a:r>
              <a:rPr lang="en-US" sz="2400" dirty="0">
                <a:latin typeface="Calibri" pitchFamily="34" charset="0"/>
                <a:cs typeface="Calibri" pitchFamily="34" charset="0"/>
              </a:rPr>
              <a:t>that can support diverse and constantly evolving needs.</a:t>
            </a:r>
          </a:p>
          <a:p>
            <a:endParaRPr lang="en-US" dirty="0"/>
          </a:p>
        </p:txBody>
      </p:sp>
    </p:spTree>
    <p:extLst>
      <p:ext uri="{BB962C8B-B14F-4D97-AF65-F5344CB8AC3E}">
        <p14:creationId xmlns:p14="http://schemas.microsoft.com/office/powerpoint/2010/main" val="334237646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Vaughn_iPlant">
  <a:themeElements>
    <a:clrScheme name="iPla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Plan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defRPr>
        </a:defPPr>
      </a:lstStyle>
    </a:lnDef>
  </a:objectDefaults>
  <a:extraClrSchemeLst>
    <a:extraClrScheme>
      <a:clrScheme name="iPla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Pla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Plan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Plan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Plan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Plan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Plan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4385</TotalTime>
  <Words>1366</Words>
  <Application>Microsoft Macintosh PowerPoint</Application>
  <PresentationFormat>On-screen Show (4:3)</PresentationFormat>
  <Paragraphs>327</Paragraphs>
  <Slides>29</Slides>
  <Notes>3</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Vaughn_iPlant</vt:lpstr>
      <vt:lpstr>PowerPoint Presentation</vt:lpstr>
      <vt:lpstr>PowerPoint Presentation</vt:lpstr>
      <vt:lpstr>PowerPoint Presentation</vt:lpstr>
      <vt:lpstr>Reality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iPlant Data Store</vt:lpstr>
      <vt:lpstr>Data Management </vt:lpstr>
      <vt:lpstr>Embedded Metadata</vt:lpstr>
      <vt:lpstr>PowerPoint Presentation</vt:lpstr>
      <vt:lpstr>PowerPoint Presentation</vt:lpstr>
      <vt:lpstr>Sharing</vt:lpstr>
      <vt:lpstr>PowerPoint Presentation</vt:lpstr>
      <vt:lpstr>Atmosphere: Collaboration</vt:lpstr>
      <vt:lpstr>PowerPoint Presentation</vt:lpstr>
      <vt:lpstr>Atmosphere: Launch a new VM</vt:lpstr>
      <vt:lpstr>Where are we going with data strategy</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Williams</dc:creator>
  <cp:lastModifiedBy>Nirav Merchant</cp:lastModifiedBy>
  <cp:revision>114</cp:revision>
  <dcterms:created xsi:type="dcterms:W3CDTF">2012-03-11T15:00:41Z</dcterms:created>
  <dcterms:modified xsi:type="dcterms:W3CDTF">2013-10-11T17:42:05Z</dcterms:modified>
</cp:coreProperties>
</file>