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1" r:id="rId1"/>
  </p:sldMasterIdLst>
  <p:sldIdLst>
    <p:sldId id="256" r:id="rId2"/>
    <p:sldId id="257" r:id="rId3"/>
    <p:sldId id="258" r:id="rId4"/>
    <p:sldId id="259" r:id="rId5"/>
    <p:sldId id="260" r:id="rId6"/>
    <p:sldId id="309" r:id="rId7"/>
    <p:sldId id="306" r:id="rId8"/>
    <p:sldId id="266" r:id="rId9"/>
    <p:sldId id="262" r:id="rId10"/>
    <p:sldId id="263" r:id="rId11"/>
    <p:sldId id="264" r:id="rId12"/>
    <p:sldId id="267" r:id="rId13"/>
    <p:sldId id="268" r:id="rId14"/>
    <p:sldId id="310" r:id="rId15"/>
    <p:sldId id="269" r:id="rId16"/>
    <p:sldId id="270" r:id="rId17"/>
    <p:sldId id="271" r:id="rId18"/>
    <p:sldId id="272" r:id="rId19"/>
    <p:sldId id="273" r:id="rId20"/>
    <p:sldId id="311" r:id="rId21"/>
    <p:sldId id="274" r:id="rId22"/>
    <p:sldId id="275" r:id="rId23"/>
    <p:sldId id="276" r:id="rId24"/>
    <p:sldId id="277" r:id="rId25"/>
    <p:sldId id="278" r:id="rId26"/>
    <p:sldId id="279" r:id="rId27"/>
    <p:sldId id="280" r:id="rId28"/>
    <p:sldId id="281" r:id="rId29"/>
    <p:sldId id="282" r:id="rId30"/>
    <p:sldId id="283" r:id="rId31"/>
    <p:sldId id="284" r:id="rId32"/>
    <p:sldId id="307" r:id="rId33"/>
    <p:sldId id="285" r:id="rId34"/>
    <p:sldId id="286" r:id="rId35"/>
    <p:sldId id="287" r:id="rId36"/>
    <p:sldId id="288" r:id="rId37"/>
    <p:sldId id="291" r:id="rId38"/>
    <p:sldId id="289" r:id="rId39"/>
    <p:sldId id="290" r:id="rId40"/>
    <p:sldId id="292" r:id="rId41"/>
    <p:sldId id="293" r:id="rId42"/>
    <p:sldId id="294" r:id="rId43"/>
    <p:sldId id="308" r:id="rId44"/>
    <p:sldId id="295" r:id="rId45"/>
    <p:sldId id="296" r:id="rId46"/>
    <p:sldId id="297" r:id="rId47"/>
    <p:sldId id="298" r:id="rId48"/>
    <p:sldId id="299" r:id="rId49"/>
    <p:sldId id="300" r:id="rId50"/>
    <p:sldId id="301" r:id="rId51"/>
    <p:sldId id="302" r:id="rId52"/>
    <p:sldId id="303" r:id="rId53"/>
    <p:sldId id="305" r:id="rId54"/>
    <p:sldId id="304"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58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2BB4FF2C-4F92-4A0F-A29C-3AFEEA428FC3}"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446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2630928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800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6555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4179887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4719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0217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1630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886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504212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B4FF2C-4F92-4A0F-A29C-3AFEEA428FC3}"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8469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25958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B4FF2C-4F92-4A0F-A29C-3AFEEA428FC3}"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14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B4FF2C-4F92-4A0F-A29C-3AFEEA428FC3}"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8579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3580189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4FF2C-4F92-4A0F-A29C-3AFEEA428FC3}"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18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CB10B4-48C6-4C88-A91D-9643513F8763}" type="datetimeFigureOut">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B4FF2C-4F92-4A0F-A29C-3AFEEA428FC3}" type="slidenum">
              <a:rPr lang="en-US" smtClean="0"/>
              <a:t>‹#›</a:t>
            </a:fld>
            <a:endParaRPr lang="en-US" dirty="0"/>
          </a:p>
        </p:txBody>
      </p:sp>
    </p:spTree>
    <p:extLst>
      <p:ext uri="{BB962C8B-B14F-4D97-AF65-F5344CB8AC3E}">
        <p14:creationId xmlns:p14="http://schemas.microsoft.com/office/powerpoint/2010/main" val="1751560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CB10B4-48C6-4C88-A91D-9643513F8763}" type="datetimeFigureOut">
              <a:rPr lang="en-US" smtClean="0"/>
              <a:t>7/12/2018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BB4FF2C-4F92-4A0F-A29C-3AFEEA428FC3}" type="slidenum">
              <a:rPr lang="en-US" smtClean="0"/>
              <a:t>‹#›</a:t>
            </a:fld>
            <a:endParaRPr lang="en-US" dirty="0"/>
          </a:p>
        </p:txBody>
      </p:sp>
    </p:spTree>
    <p:extLst>
      <p:ext uri="{BB962C8B-B14F-4D97-AF65-F5344CB8AC3E}">
        <p14:creationId xmlns:p14="http://schemas.microsoft.com/office/powerpoint/2010/main" val="2045872888"/>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deas.repec.org/c/wip/eccode/10.html" TargetMode="External"/><Relationship Id="rId2" Type="http://schemas.openxmlformats.org/officeDocument/2006/relationships/hyperlink" Target="http://www.researcherid.com/"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researchgate.net/profile/Lutz_Bornmann" TargetMode="External"/><Relationship Id="rId2" Type="http://schemas.openxmlformats.org/officeDocument/2006/relationships/hyperlink" Target="https://www3.nd.edu/~rwilliam/" TargetMode="External"/><Relationship Id="rId1" Type="http://schemas.openxmlformats.org/officeDocument/2006/relationships/slideLayout" Target="../slideLayouts/slideLayout2.xml"/><Relationship Id="rId4" Type="http://schemas.openxmlformats.org/officeDocument/2006/relationships/hyperlink" Target="https://dbs.uni-leipzig.de/en/person/andreas_tho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Panel Data and Multilevel Analyses of Academic Publishing Success</a:t>
            </a:r>
            <a:endParaRPr lang="en-US" sz="4000" dirty="0"/>
          </a:p>
        </p:txBody>
      </p:sp>
      <p:sp>
        <p:nvSpPr>
          <p:cNvPr id="3" name="Subtitle 2"/>
          <p:cNvSpPr>
            <a:spLocks noGrp="1"/>
          </p:cNvSpPr>
          <p:nvPr>
            <p:ph type="subTitle" idx="1"/>
          </p:nvPr>
        </p:nvSpPr>
        <p:spPr/>
        <p:txBody>
          <a:bodyPr>
            <a:noAutofit/>
          </a:bodyPr>
          <a:lstStyle/>
          <a:p>
            <a:r>
              <a:rPr lang="en-US" sz="1800" dirty="0"/>
              <a:t>Richard </a:t>
            </a:r>
            <a:r>
              <a:rPr lang="en-US" sz="1800" dirty="0" smtClean="0"/>
              <a:t>Williams, University of Notre Dame </a:t>
            </a:r>
          </a:p>
          <a:p>
            <a:r>
              <a:rPr lang="en-US" sz="1800" dirty="0" smtClean="0"/>
              <a:t>Lutz </a:t>
            </a:r>
            <a:r>
              <a:rPr lang="en-US" sz="1800" dirty="0" err="1" smtClean="0"/>
              <a:t>Bornmann</a:t>
            </a:r>
            <a:r>
              <a:rPr lang="en-US" sz="1800" dirty="0" smtClean="0"/>
              <a:t>, Max Plank Society</a:t>
            </a:r>
          </a:p>
          <a:p>
            <a:r>
              <a:rPr lang="en-US" sz="1800" dirty="0" smtClean="0"/>
              <a:t>Andreas Thor, </a:t>
            </a:r>
            <a:r>
              <a:rPr lang="en-US" sz="1800" dirty="0"/>
              <a:t>University of Applied </a:t>
            </a:r>
            <a:r>
              <a:rPr lang="en-US" sz="1800" dirty="0" smtClean="0"/>
              <a:t>Sciences</a:t>
            </a:r>
          </a:p>
          <a:p>
            <a:r>
              <a:rPr lang="en-US" sz="1400" dirty="0" smtClean="0"/>
              <a:t>Last updated July 12, 2018</a:t>
            </a:r>
            <a:endParaRPr lang="en-US" sz="1400" dirty="0" smtClean="0"/>
          </a:p>
        </p:txBody>
      </p:sp>
    </p:spTree>
    <p:extLst>
      <p:ext uri="{BB962C8B-B14F-4D97-AF65-F5344CB8AC3E}">
        <p14:creationId xmlns:p14="http://schemas.microsoft.com/office/powerpoint/2010/main" val="3242142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This information was then merged with information on over 13,000 authors. Information that was available or computed included</a:t>
            </a:r>
          </a:p>
          <a:p>
            <a:pPr lvl="1"/>
            <a:r>
              <a:rPr lang="en-US" dirty="0" smtClean="0"/>
              <a:t>The author’s gender (computed using another database that linked names with likely gender)</a:t>
            </a:r>
          </a:p>
          <a:p>
            <a:pPr lvl="1"/>
            <a:r>
              <a:rPr lang="en-US" dirty="0" smtClean="0"/>
              <a:t>The author’s career stage at the time the paper was published, i.e. how many years had s/he been publishing when each paper appeared?</a:t>
            </a:r>
          </a:p>
          <a:p>
            <a:pPr lvl="1"/>
            <a:r>
              <a:rPr lang="en-US" dirty="0" smtClean="0"/>
              <a:t>The nationality of the author. For now, we treat that as a dichotomy, USA versus not USA</a:t>
            </a:r>
          </a:p>
          <a:p>
            <a:pPr lvl="1"/>
            <a:r>
              <a:rPr lang="en-US" dirty="0" smtClean="0"/>
              <a:t>The author’s self-reported fields of study. These include natural </a:t>
            </a:r>
            <a:r>
              <a:rPr lang="en-US" dirty="0"/>
              <a:t>science, </a:t>
            </a:r>
            <a:r>
              <a:rPr lang="en-US" dirty="0" smtClean="0"/>
              <a:t>engineering, medical, agriculture, social science, and the humanities. Authors can select more than one area.</a:t>
            </a:r>
            <a:endParaRPr lang="en-US" dirty="0"/>
          </a:p>
        </p:txBody>
      </p:sp>
    </p:spTree>
    <p:extLst>
      <p:ext uri="{BB962C8B-B14F-4D97-AF65-F5344CB8AC3E}">
        <p14:creationId xmlns:p14="http://schemas.microsoft.com/office/powerpoint/2010/main" val="2874907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Variables</a:t>
            </a:r>
            <a:endParaRPr lang="en-US" dirty="0"/>
          </a:p>
        </p:txBody>
      </p:sp>
      <p:sp>
        <p:nvSpPr>
          <p:cNvPr id="3" name="Content Placeholder 2"/>
          <p:cNvSpPr>
            <a:spLocks noGrp="1"/>
          </p:cNvSpPr>
          <p:nvPr>
            <p:ph idx="1"/>
          </p:nvPr>
        </p:nvSpPr>
        <p:spPr/>
        <p:txBody>
          <a:bodyPr>
            <a:noAutofit/>
          </a:bodyPr>
          <a:lstStyle/>
          <a:p>
            <a:r>
              <a:rPr lang="en-US" sz="2800" dirty="0" smtClean="0"/>
              <a:t>Dependent Variables</a:t>
            </a:r>
          </a:p>
          <a:p>
            <a:pPr lvl="1"/>
            <a:r>
              <a:rPr lang="en-US" sz="2100" dirty="0" smtClean="0"/>
              <a:t>Highest </a:t>
            </a:r>
            <a:r>
              <a:rPr lang="en-US" sz="2100" dirty="0"/>
              <a:t>r</a:t>
            </a:r>
            <a:r>
              <a:rPr lang="en-US" sz="2100" dirty="0" smtClean="0"/>
              <a:t>anked paper. Coded 1 for one paper per author, 0 for all other papers</a:t>
            </a:r>
          </a:p>
          <a:p>
            <a:pPr lvl="1"/>
            <a:r>
              <a:rPr lang="en-US" sz="2100" dirty="0" smtClean="0"/>
              <a:t>Highly ranked (i.e. top quartile) papers. Coded 1 for highly ranked, 0 otherwise. There is no limit to how many or how few highly ranked papers an author can have.</a:t>
            </a:r>
          </a:p>
          <a:p>
            <a:pPr lvl="1"/>
            <a:r>
              <a:rPr lang="en-US" sz="2100" dirty="0" smtClean="0"/>
              <a:t>The above variables are computing by using percentile rankings of citations. A highly ranked paper in one field may need many more citations than a highly ranked paper in another field. Standardized percentiles take care of such interdisciplinary differences.</a:t>
            </a:r>
            <a:endParaRPr lang="en-US" sz="2100" dirty="0"/>
          </a:p>
        </p:txBody>
      </p:sp>
    </p:spTree>
    <p:extLst>
      <p:ext uri="{BB962C8B-B14F-4D97-AF65-F5344CB8AC3E}">
        <p14:creationId xmlns:p14="http://schemas.microsoft.com/office/powerpoint/2010/main" val="8525707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Independent Variables Measuring </a:t>
            </a:r>
            <a:r>
              <a:rPr lang="en-US" dirty="0"/>
              <a:t>P</a:t>
            </a:r>
            <a:r>
              <a:rPr lang="en-US" dirty="0" smtClean="0"/>
              <a:t>aper Characteristics</a:t>
            </a:r>
          </a:p>
          <a:p>
            <a:pPr lvl="1"/>
            <a:r>
              <a:rPr lang="en-US" dirty="0" err="1" smtClean="0"/>
              <a:t>Nauthors</a:t>
            </a:r>
            <a:r>
              <a:rPr lang="en-US" dirty="0" smtClean="0"/>
              <a:t> – Number of authors on the paper. This varies widely, ranging from one author to over 3,000! For now we have deleted papers with more than 25 co-authors, which still leaves about 99% of the papers.</a:t>
            </a:r>
          </a:p>
          <a:p>
            <a:pPr lvl="1"/>
            <a:r>
              <a:rPr lang="en-US" dirty="0" err="1" smtClean="0"/>
              <a:t>Npages</a:t>
            </a:r>
            <a:r>
              <a:rPr lang="en-US" dirty="0" smtClean="0"/>
              <a:t> – The length of the paper, in pages</a:t>
            </a:r>
          </a:p>
          <a:p>
            <a:pPr lvl="1"/>
            <a:r>
              <a:rPr lang="en-US" dirty="0" err="1" smtClean="0"/>
              <a:t>Nrefs</a:t>
            </a:r>
            <a:r>
              <a:rPr lang="en-US" dirty="0" smtClean="0"/>
              <a:t> – Number of references cited</a:t>
            </a:r>
          </a:p>
          <a:p>
            <a:pPr lvl="1"/>
            <a:r>
              <a:rPr lang="en-US" dirty="0" err="1" smtClean="0"/>
              <a:t>Jifperc</a:t>
            </a:r>
            <a:r>
              <a:rPr lang="en-US" dirty="0" smtClean="0"/>
              <a:t> – The Journal Impact Factor percentile ranking for the publishing source, standardized by field and publication year</a:t>
            </a:r>
          </a:p>
          <a:p>
            <a:pPr lvl="1"/>
            <a:endParaRPr lang="en-US" dirty="0" smtClean="0"/>
          </a:p>
          <a:p>
            <a:pPr marL="0" indent="0">
              <a:buNone/>
            </a:pPr>
            <a:endParaRPr lang="en-US" dirty="0"/>
          </a:p>
        </p:txBody>
      </p:sp>
    </p:spTree>
    <p:extLst>
      <p:ext uri="{BB962C8B-B14F-4D97-AF65-F5344CB8AC3E}">
        <p14:creationId xmlns:p14="http://schemas.microsoft.com/office/powerpoint/2010/main" val="11809166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sz="2500" dirty="0"/>
              <a:t>Independent </a:t>
            </a:r>
            <a:r>
              <a:rPr lang="en-US" sz="2500" dirty="0" smtClean="0"/>
              <a:t>Variables Measuring </a:t>
            </a:r>
            <a:r>
              <a:rPr lang="en-US" sz="2500" dirty="0"/>
              <a:t>Author Characteristics</a:t>
            </a:r>
          </a:p>
          <a:p>
            <a:pPr lvl="1"/>
            <a:r>
              <a:rPr lang="en-US" sz="2200" dirty="0" err="1"/>
              <a:t>Careerstage</a:t>
            </a:r>
            <a:r>
              <a:rPr lang="en-US" sz="2200" dirty="0"/>
              <a:t> – The estimated number of years since the author began publishing when the current paper was published</a:t>
            </a:r>
          </a:p>
          <a:p>
            <a:pPr lvl="1"/>
            <a:r>
              <a:rPr lang="en-US" sz="2200" dirty="0"/>
              <a:t>Female – Coded 1 if the author is female, 0 otherwise</a:t>
            </a:r>
          </a:p>
          <a:p>
            <a:pPr lvl="1"/>
            <a:r>
              <a:rPr lang="en-US" sz="2200" dirty="0"/>
              <a:t>USA – coded 1 if the author is from the USA, 0 otherwise. </a:t>
            </a:r>
            <a:endParaRPr lang="en-US" sz="2200" dirty="0" smtClean="0"/>
          </a:p>
          <a:p>
            <a:pPr lvl="1"/>
            <a:r>
              <a:rPr lang="en-US" sz="2200" dirty="0" err="1" smtClean="0"/>
              <a:t>SocialScience</a:t>
            </a:r>
            <a:r>
              <a:rPr lang="en-US" sz="2200" dirty="0" smtClean="0"/>
              <a:t> </a:t>
            </a:r>
            <a:r>
              <a:rPr lang="en-US" sz="2200" dirty="0"/>
              <a:t>– Coded 1 if the author lists the social sciences as a field, 0 otherwise. Information is available for several other fields but for now we are keeping it simple.</a:t>
            </a:r>
          </a:p>
          <a:p>
            <a:endParaRPr lang="en-US" dirty="0"/>
          </a:p>
        </p:txBody>
      </p:sp>
    </p:spTree>
    <p:extLst>
      <p:ext uri="{BB962C8B-B14F-4D97-AF65-F5344CB8AC3E}">
        <p14:creationId xmlns:p14="http://schemas.microsoft.com/office/powerpoint/2010/main" val="3400409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For author characteristics, only </a:t>
            </a:r>
            <a:r>
              <a:rPr lang="en-US" dirty="0" err="1"/>
              <a:t>careerstage</a:t>
            </a:r>
            <a:r>
              <a:rPr lang="en-US" dirty="0"/>
              <a:t> varies across time (at least with these data, since we only have author data from one point in time. Information on nationality and field of study is from when the researcher included that information in the </a:t>
            </a:r>
            <a:r>
              <a:rPr lang="en-US" dirty="0" err="1"/>
              <a:t>ResearcherID</a:t>
            </a:r>
            <a:r>
              <a:rPr lang="en-US" dirty="0"/>
              <a:t> database. Thus, we do not know how up-to-date the information is or how the values of these variables may have changed across time.)</a:t>
            </a:r>
          </a:p>
          <a:p>
            <a:pPr lvl="1"/>
            <a:r>
              <a:rPr lang="en-US" dirty="0"/>
              <a:t>NOTE: Variables like gender and race have typically been treated as being invariant across time. This is not always true (at least with self-reports) and analyses will eventually have to adapt to this. </a:t>
            </a:r>
          </a:p>
          <a:p>
            <a:endParaRPr lang="en-US" dirty="0"/>
          </a:p>
        </p:txBody>
      </p:sp>
    </p:spTree>
    <p:extLst>
      <p:ext uri="{BB962C8B-B14F-4D97-AF65-F5344CB8AC3E}">
        <p14:creationId xmlns:p14="http://schemas.microsoft.com/office/powerpoint/2010/main" val="17999136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Generalized Linear Mixed Models (</a:t>
            </a:r>
            <a:r>
              <a:rPr lang="en-US" dirty="0" smtClean="0"/>
              <a:t>GLMMs).</a:t>
            </a:r>
            <a:endParaRPr lang="en-US" dirty="0"/>
          </a:p>
        </p:txBody>
      </p:sp>
      <p:sp>
        <p:nvSpPr>
          <p:cNvPr id="3" name="Content Placeholder 2"/>
          <p:cNvSpPr>
            <a:spLocks noGrp="1"/>
          </p:cNvSpPr>
          <p:nvPr>
            <p:ph idx="1"/>
          </p:nvPr>
        </p:nvSpPr>
        <p:spPr/>
        <p:txBody>
          <a:bodyPr>
            <a:normAutofit fontScale="92500"/>
          </a:bodyPr>
          <a:lstStyle/>
          <a:p>
            <a:r>
              <a:rPr lang="en-US" dirty="0" smtClean="0"/>
              <a:t>All models estimated will be Generalized Linear Mixed Models (GLMMs). These models also go by many other names, e.g. multilevel models, hierarchical models.</a:t>
            </a:r>
          </a:p>
          <a:p>
            <a:r>
              <a:rPr lang="en-US" dirty="0" smtClean="0"/>
              <a:t>Many of the equations and the descriptions of the model are adapted (sometimes verbatim) from</a:t>
            </a:r>
          </a:p>
          <a:p>
            <a:pPr lvl="1"/>
            <a:r>
              <a:rPr lang="en-US" dirty="0" err="1" smtClean="0"/>
              <a:t>Schunk</a:t>
            </a:r>
            <a:r>
              <a:rPr lang="en-US" dirty="0" smtClean="0"/>
              <a:t> and Perales, Stata Journal 2017</a:t>
            </a:r>
          </a:p>
          <a:p>
            <a:pPr lvl="1"/>
            <a:r>
              <a:rPr lang="en-US" dirty="0" smtClean="0"/>
              <a:t>Allison, Sage, 2009 </a:t>
            </a:r>
          </a:p>
          <a:p>
            <a:r>
              <a:rPr lang="en-US" dirty="0" smtClean="0"/>
              <a:t>We will present the general model and then discuss special cases of it as we use them</a:t>
            </a:r>
            <a:endParaRPr lang="en-US" dirty="0"/>
          </a:p>
        </p:txBody>
      </p:sp>
    </p:spTree>
    <p:extLst>
      <p:ext uri="{BB962C8B-B14F-4D97-AF65-F5344CB8AC3E}">
        <p14:creationId xmlns:p14="http://schemas.microsoft.com/office/powerpoint/2010/main" val="8776209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We often have data clustered within groups. We sometimes call these multilevel data or hierarchical data. For example,</a:t>
            </a:r>
          </a:p>
          <a:p>
            <a:pPr lvl="1"/>
            <a:r>
              <a:rPr lang="en-US" dirty="0" smtClean="0"/>
              <a:t>We can have a sample of schools (level 2), and within each school we can have a sample of children (level 1).</a:t>
            </a:r>
          </a:p>
          <a:p>
            <a:pPr lvl="1"/>
            <a:r>
              <a:rPr lang="en-US" dirty="0" smtClean="0"/>
              <a:t>We can have a sample of individuals (level 2) and for each individual we can have data collected annually (level 1). This is also called panel or longitudinal data.</a:t>
            </a:r>
          </a:p>
          <a:p>
            <a:pPr lvl="1"/>
            <a:r>
              <a:rPr lang="en-US" dirty="0" smtClean="0"/>
              <a:t>At a minimum, we have to make sure the standard errors are correct in our analyses. Records are not independent of each other. Data on 100 students from each of 100 schools should not be treated the same as a sample of 10,000 students drawn at random from all schools.</a:t>
            </a:r>
          </a:p>
          <a:p>
            <a:pPr lvl="1"/>
            <a:r>
              <a:rPr lang="en-US" dirty="0" smtClean="0"/>
              <a:t>BUT, GLMMs allow us to do much more than that.</a:t>
            </a:r>
            <a:endParaRPr lang="en-US" dirty="0"/>
          </a:p>
        </p:txBody>
      </p:sp>
    </p:spTree>
    <p:extLst>
      <p:ext uri="{BB962C8B-B14F-4D97-AF65-F5344CB8AC3E}">
        <p14:creationId xmlns:p14="http://schemas.microsoft.com/office/powerpoint/2010/main" val="1259246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Schunk</a:t>
            </a:r>
            <a:r>
              <a:rPr lang="en-US" dirty="0" smtClean="0"/>
              <a:t> &amp; Perales Description of GLMMs </a:t>
            </a:r>
            <a:br>
              <a:rPr lang="en-US" dirty="0" smtClean="0"/>
            </a:br>
            <a:r>
              <a:rPr lang="en-US" dirty="0" smtClean="0"/>
              <a:t>(p. 91)</a:t>
            </a:r>
            <a:endParaRPr lang="en-US" dirty="0"/>
          </a:p>
        </p:txBody>
      </p:sp>
      <p:pic>
        <p:nvPicPr>
          <p:cNvPr id="5" name="Content Placeholder 4"/>
          <p:cNvPicPr>
            <a:picLocks noGrp="1" noChangeAspect="1"/>
          </p:cNvPicPr>
          <p:nvPr>
            <p:ph idx="1"/>
          </p:nvPr>
        </p:nvPicPr>
        <p:blipFill>
          <a:blip r:embed="rId2"/>
          <a:stretch>
            <a:fillRect/>
          </a:stretch>
        </p:blipFill>
        <p:spPr>
          <a:xfrm>
            <a:off x="1427850" y="2557463"/>
            <a:ext cx="9336299" cy="3317875"/>
          </a:xfrm>
          <a:prstGeom prst="rect">
            <a:avLst/>
          </a:prstGeom>
        </p:spPr>
      </p:pic>
    </p:spTree>
    <p:extLst>
      <p:ext uri="{BB962C8B-B14F-4D97-AF65-F5344CB8AC3E}">
        <p14:creationId xmlns:p14="http://schemas.microsoft.com/office/powerpoint/2010/main" val="35816881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a:t>g</a:t>
            </a:r>
            <a:r>
              <a:rPr lang="en-US" dirty="0" smtClean="0"/>
              <a:t>( . ) is the so called link function. The dependent variable is some sort of function of E(y)</a:t>
            </a:r>
          </a:p>
          <a:p>
            <a:pPr lvl="1"/>
            <a:r>
              <a:rPr lang="en-US" dirty="0" smtClean="0"/>
              <a:t>For linear models, it is often called the identity link. E(y) (the expected value of y) is estimated by the model.</a:t>
            </a:r>
          </a:p>
          <a:p>
            <a:pPr lvl="1"/>
            <a:r>
              <a:rPr lang="en-US" dirty="0" smtClean="0"/>
              <a:t>For logistic regression it is the logit link. The dependent variable is actually the log odds of success.</a:t>
            </a:r>
          </a:p>
          <a:p>
            <a:r>
              <a:rPr lang="en-US" dirty="0" err="1"/>
              <a:t>x</a:t>
            </a:r>
            <a:r>
              <a:rPr lang="en-US" baseline="-25000" dirty="0" err="1" smtClean="0"/>
              <a:t>ij</a:t>
            </a:r>
            <a:r>
              <a:rPr lang="en-US" dirty="0" smtClean="0"/>
              <a:t> and </a:t>
            </a:r>
            <a:r>
              <a:rPr lang="en-US" dirty="0" err="1" smtClean="0"/>
              <a:t>y</a:t>
            </a:r>
            <a:r>
              <a:rPr lang="en-US" baseline="-25000" dirty="0" err="1" smtClean="0"/>
              <a:t>ij</a:t>
            </a:r>
            <a:r>
              <a:rPr lang="en-US" dirty="0" smtClean="0"/>
              <a:t> can have different values across individuals and across clusters e.g. student grades and family income. </a:t>
            </a:r>
          </a:p>
          <a:p>
            <a:r>
              <a:rPr lang="en-US" dirty="0"/>
              <a:t>c</a:t>
            </a:r>
            <a:r>
              <a:rPr lang="en-US" baseline="-25000" dirty="0" smtClean="0"/>
              <a:t>i</a:t>
            </a:r>
            <a:r>
              <a:rPr lang="en-US" dirty="0" smtClean="0"/>
              <a:t> only differs across clusters, e.g. schools can be public or private, but within a school all students are attending either a private school or a public one.</a:t>
            </a:r>
            <a:endParaRPr lang="en-US" baseline="-25000" dirty="0"/>
          </a:p>
        </p:txBody>
      </p:sp>
    </p:spTree>
    <p:extLst>
      <p:ext uri="{BB962C8B-B14F-4D97-AF65-F5344CB8AC3E}">
        <p14:creationId xmlns:p14="http://schemas.microsoft.com/office/powerpoint/2010/main" val="2463089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dirty="0" smtClean="0"/>
              <a:t>In our data, we have papers (level 1) written by authors (level 2).</a:t>
            </a:r>
          </a:p>
          <a:p>
            <a:r>
              <a:rPr lang="en-US" dirty="0" smtClean="0"/>
              <a:t>Things like the success a paper has and the prestige of the journal that published it can vary across papers and across publications. These are </a:t>
            </a:r>
            <a:r>
              <a:rPr lang="en-US" dirty="0" err="1" smtClean="0"/>
              <a:t>y</a:t>
            </a:r>
            <a:r>
              <a:rPr lang="en-US" baseline="-25000" dirty="0" err="1" smtClean="0"/>
              <a:t>ij</a:t>
            </a:r>
            <a:r>
              <a:rPr lang="en-US" dirty="0" smtClean="0"/>
              <a:t> and </a:t>
            </a:r>
            <a:r>
              <a:rPr lang="en-US" dirty="0" err="1" smtClean="0"/>
              <a:t>x</a:t>
            </a:r>
            <a:r>
              <a:rPr lang="en-US" baseline="-25000" dirty="0" err="1" smtClean="0"/>
              <a:t>ij</a:t>
            </a:r>
            <a:r>
              <a:rPr lang="en-US" dirty="0" smtClean="0"/>
              <a:t> variables in the model.</a:t>
            </a:r>
          </a:p>
          <a:p>
            <a:r>
              <a:rPr lang="en-US" dirty="0" smtClean="0"/>
              <a:t>However, things like gender and nationality will differ across authors, but will always be the same for all papers written by that author. These are examples of c</a:t>
            </a:r>
            <a:r>
              <a:rPr lang="en-US" baseline="-25000" dirty="0" smtClean="0"/>
              <a:t>i</a:t>
            </a:r>
            <a:r>
              <a:rPr lang="en-US" dirty="0" smtClean="0"/>
              <a:t> papers.</a:t>
            </a:r>
          </a:p>
        </p:txBody>
      </p:sp>
    </p:spTree>
    <p:extLst>
      <p:ext uri="{BB962C8B-B14F-4D97-AF65-F5344CB8AC3E}">
        <p14:creationId xmlns:p14="http://schemas.microsoft.com/office/powerpoint/2010/main" val="161364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factors contribute to academic publishing success? What causes some works to be more widely cited and influential than others?</a:t>
            </a:r>
          </a:p>
          <a:p>
            <a:r>
              <a:rPr lang="en-US" dirty="0" smtClean="0"/>
              <a:t>The quality of the research and the researcher are obvious factors. But those interested in the Sociology of Science and </a:t>
            </a:r>
            <a:r>
              <a:rPr lang="en-US" dirty="0" err="1" smtClean="0"/>
              <a:t>Bibliometrics</a:t>
            </a:r>
            <a:r>
              <a:rPr lang="en-US" dirty="0" smtClean="0"/>
              <a:t> raise several other questions and possibilities.</a:t>
            </a:r>
            <a:endParaRPr lang="en-US" dirty="0"/>
          </a:p>
        </p:txBody>
      </p:sp>
    </p:spTree>
    <p:extLst>
      <p:ext uri="{BB962C8B-B14F-4D97-AF65-F5344CB8AC3E}">
        <p14:creationId xmlns:p14="http://schemas.microsoft.com/office/powerpoint/2010/main" val="1570828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The error term </a:t>
            </a:r>
            <a:r>
              <a:rPr lang="en-US" dirty="0" err="1"/>
              <a:t>ui</a:t>
            </a:r>
            <a:r>
              <a:rPr lang="en-US" dirty="0"/>
              <a:t> may reflect level 2 (cluster or group) variables not included in the model. </a:t>
            </a:r>
            <a:r>
              <a:rPr lang="en-US" i="1" dirty="0"/>
              <a:t>It is assumed to be uncorrelated with the variables that are in the model.</a:t>
            </a:r>
            <a:r>
              <a:rPr lang="en-US" dirty="0"/>
              <a:t> If this assumption is violated, there will be omitted variable bias and coefficients will be biased.</a:t>
            </a:r>
          </a:p>
          <a:p>
            <a:pPr lvl="1"/>
            <a:r>
              <a:rPr lang="en-US" dirty="0"/>
              <a:t>Note: For their purposes, </a:t>
            </a:r>
            <a:r>
              <a:rPr lang="en-US" dirty="0" err="1"/>
              <a:t>Schunk</a:t>
            </a:r>
            <a:r>
              <a:rPr lang="en-US" dirty="0"/>
              <a:t> and Perales assume that </a:t>
            </a:r>
            <a:r>
              <a:rPr lang="en-US" dirty="0" smtClean="0"/>
              <a:t>only level 2 variables are omitted and that there </a:t>
            </a:r>
            <a:r>
              <a:rPr lang="en-US" dirty="0"/>
              <a:t>is no omitted variable bias at level 1, and hence do not include an </a:t>
            </a:r>
            <a:r>
              <a:rPr lang="el-GR" dirty="0" smtClean="0"/>
              <a:t>ε</a:t>
            </a:r>
            <a:r>
              <a:rPr lang="en-US" baseline="-25000" dirty="0" err="1" smtClean="0"/>
              <a:t>ij</a:t>
            </a:r>
            <a:r>
              <a:rPr lang="en-US" dirty="0" smtClean="0"/>
              <a:t> term in their models. </a:t>
            </a:r>
            <a:r>
              <a:rPr lang="en-US" dirty="0"/>
              <a:t>For example, a model might not include the income of individuals at each time period, which may bias estimates. Hybrid and FE models cannot control for these types of omitted variables.</a:t>
            </a:r>
          </a:p>
          <a:p>
            <a:endParaRPr lang="en-US" dirty="0"/>
          </a:p>
        </p:txBody>
      </p:sp>
    </p:spTree>
    <p:extLst>
      <p:ext uri="{BB962C8B-B14F-4D97-AF65-F5344CB8AC3E}">
        <p14:creationId xmlns:p14="http://schemas.microsoft.com/office/powerpoint/2010/main" val="23009398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BUT, suppose the omitted variables always have the same values for all cases within a cluster/group. For example, for annual data collected on an individual, the gender of the individual, or the year the respondent was born, will be the same at each time the data was collected. With panel data, these are often called time-invariant variables. For other types of data they might be called group-invariant or cluster-invariant.</a:t>
            </a:r>
          </a:p>
          <a:p>
            <a:r>
              <a:rPr lang="en-US" dirty="0" smtClean="0"/>
              <a:t>In such cases, when we have multiple records for cases, subjects can sometimes serve as their own controls. The idea is that, whatever effect an omitted variable has on one group record, it will have the same effect on all the other group records.</a:t>
            </a:r>
            <a:endParaRPr lang="en-US" dirty="0"/>
          </a:p>
        </p:txBody>
      </p:sp>
    </p:spTree>
    <p:extLst>
      <p:ext uri="{BB962C8B-B14F-4D97-AF65-F5344CB8AC3E}">
        <p14:creationId xmlns:p14="http://schemas.microsoft.com/office/powerpoint/2010/main" val="2627370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i="1" dirty="0" smtClean="0"/>
              <a:t>Fixed effects models </a:t>
            </a:r>
            <a:r>
              <a:rPr lang="en-US" dirty="0" smtClean="0"/>
              <a:t>make this possible. When they are appropriate, FE models control for the effects of omitted variables, and make the coefficients for the variables that are in the model unbiased.</a:t>
            </a:r>
          </a:p>
          <a:p>
            <a:r>
              <a:rPr lang="en-US" dirty="0" smtClean="0"/>
              <a:t>The course notes provide more technical details on how exactly this is done. An even better and more thorough explanation appears in Allison’s 2009 book.</a:t>
            </a:r>
          </a:p>
          <a:p>
            <a:r>
              <a:rPr lang="en-US" dirty="0" smtClean="0"/>
              <a:t>The next slide shows how a fixed effects model can be estimated in Stata using the </a:t>
            </a:r>
            <a:r>
              <a:rPr lang="en-US" dirty="0" err="1" smtClean="0"/>
              <a:t>xtlogit</a:t>
            </a:r>
            <a:r>
              <a:rPr lang="en-US" dirty="0" smtClean="0"/>
              <a:t> command with the </a:t>
            </a:r>
            <a:r>
              <a:rPr lang="en-US" dirty="0" err="1" smtClean="0"/>
              <a:t>fe</a:t>
            </a:r>
            <a:r>
              <a:rPr lang="en-US" dirty="0" smtClean="0"/>
              <a:t> option.</a:t>
            </a:r>
            <a:endParaRPr lang="en-US" dirty="0"/>
          </a:p>
        </p:txBody>
      </p:sp>
    </p:spTree>
    <p:extLst>
      <p:ext uri="{BB962C8B-B14F-4D97-AF65-F5344CB8AC3E}">
        <p14:creationId xmlns:p14="http://schemas.microsoft.com/office/powerpoint/2010/main" val="19643094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79983" y="894746"/>
            <a:ext cx="6096000" cy="5216813"/>
          </a:xfrm>
          <a:prstGeom prst="rect">
            <a:avLst/>
          </a:prstGeom>
        </p:spPr>
        <p:txBody>
          <a:bodyPr>
            <a:spAutoFit/>
          </a:bodyPr>
          <a:lstStyle/>
          <a:p>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xtlogit</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paprbest</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nauthors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npages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nrefs</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jifperc</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careerstage</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i.female</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i.usa</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i.socialscience</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nolog</a:t>
            </a:r>
            <a:r>
              <a:rPr lang="en-US" sz="900" b="1" dirty="0">
                <a:latin typeface="Courier New" panose="02070309020205020404" pitchFamily="49" charset="0"/>
                <a:cs typeface="Courier New" panose="02070309020205020404" pitchFamily="49" charset="0"/>
              </a:rPr>
              <a:t> </a:t>
            </a:r>
            <a:r>
              <a:rPr lang="en-US" sz="900" b="1" dirty="0" err="1">
                <a:latin typeface="Courier New" panose="02070309020205020404" pitchFamily="49" charset="0"/>
                <a:cs typeface="Courier New" panose="02070309020205020404" pitchFamily="49" charset="0"/>
              </a:rPr>
              <a:t>fe</a:t>
            </a:r>
            <a:endParaRPr lang="en-US" sz="900" b="1"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note: 799 groups (799 </a:t>
            </a:r>
            <a:r>
              <a:rPr lang="en-US" sz="900" dirty="0" err="1">
                <a:latin typeface="Courier New" panose="02070309020205020404" pitchFamily="49" charset="0"/>
                <a:cs typeface="Courier New" panose="02070309020205020404" pitchFamily="49" charset="0"/>
              </a:rPr>
              <a:t>obs</a:t>
            </a:r>
            <a:r>
              <a:rPr lang="en-US" sz="900" dirty="0">
                <a:latin typeface="Courier New" panose="02070309020205020404" pitchFamily="49" charset="0"/>
                <a:cs typeface="Courier New" panose="02070309020205020404" pitchFamily="49" charset="0"/>
              </a:rPr>
              <a:t>) dropped because of all positive or</a:t>
            </a:r>
          </a:p>
          <a:p>
            <a:r>
              <a:rPr lang="en-US" sz="900" dirty="0">
                <a:latin typeface="Courier New" panose="02070309020205020404" pitchFamily="49" charset="0"/>
                <a:cs typeface="Courier New" panose="02070309020205020404" pitchFamily="49" charset="0"/>
              </a:rPr>
              <a:t>      all negative outcomes.</a:t>
            </a:r>
          </a:p>
          <a:p>
            <a:r>
              <a:rPr lang="en-US" sz="900" dirty="0">
                <a:latin typeface="Courier New" panose="02070309020205020404" pitchFamily="49" charset="0"/>
                <a:cs typeface="Courier New" panose="02070309020205020404" pitchFamily="49" charset="0"/>
              </a:rPr>
              <a:t>note: 1.female omitted because of no within-group variance.</a:t>
            </a:r>
          </a:p>
          <a:p>
            <a:r>
              <a:rPr lang="en-US" sz="900" dirty="0">
                <a:latin typeface="Courier New" panose="02070309020205020404" pitchFamily="49" charset="0"/>
                <a:cs typeface="Courier New" panose="02070309020205020404" pitchFamily="49" charset="0"/>
              </a:rPr>
              <a:t>note: 1.usa omitted because of no within-group variance.</a:t>
            </a:r>
          </a:p>
          <a:p>
            <a:r>
              <a:rPr lang="en-US" sz="900" dirty="0">
                <a:latin typeface="Courier New" panose="02070309020205020404" pitchFamily="49" charset="0"/>
                <a:cs typeface="Courier New" panose="02070309020205020404" pitchFamily="49" charset="0"/>
              </a:rPr>
              <a:t>note: 1.socialscience omitted because of no within-group variance.</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Conditional fixed-effects logistic regression   Number of </a:t>
            </a:r>
            <a:r>
              <a:rPr lang="en-US" sz="900" dirty="0" err="1">
                <a:latin typeface="Courier New" panose="02070309020205020404" pitchFamily="49" charset="0"/>
                <a:cs typeface="Courier New" panose="02070309020205020404" pitchFamily="49" charset="0"/>
              </a:rPr>
              <a:t>obs</a:t>
            </a:r>
            <a:r>
              <a:rPr lang="en-US" sz="900" dirty="0">
                <a:latin typeface="Courier New" panose="02070309020205020404" pitchFamily="49" charset="0"/>
                <a:cs typeface="Courier New" panose="02070309020205020404" pitchFamily="49" charset="0"/>
              </a:rPr>
              <a:t>     =    373,535</a:t>
            </a:r>
          </a:p>
          <a:p>
            <a:r>
              <a:rPr lang="en-US" sz="900" dirty="0">
                <a:latin typeface="Courier New" panose="02070309020205020404" pitchFamily="49" charset="0"/>
                <a:cs typeface="Courier New" panose="02070309020205020404" pitchFamily="49" charset="0"/>
              </a:rPr>
              <a:t>Group variable: id                              Number of groups  =     13,330</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Obs</a:t>
            </a:r>
            <a:r>
              <a:rPr lang="en-US" sz="900" dirty="0">
                <a:latin typeface="Courier New" panose="02070309020205020404" pitchFamily="49" charset="0"/>
                <a:cs typeface="Courier New" panose="02070309020205020404" pitchFamily="49" charset="0"/>
              </a:rPr>
              <a:t> per group:</a:t>
            </a:r>
          </a:p>
          <a:p>
            <a:r>
              <a:rPr lang="en-US" sz="900" dirty="0">
                <a:latin typeface="Courier New" panose="02070309020205020404" pitchFamily="49" charset="0"/>
                <a:cs typeface="Courier New" panose="02070309020205020404" pitchFamily="49" charset="0"/>
              </a:rPr>
              <a:t>                                                              min =          2</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avg</a:t>
            </a:r>
            <a:r>
              <a:rPr lang="en-US" sz="900" dirty="0">
                <a:latin typeface="Courier New" panose="02070309020205020404" pitchFamily="49" charset="0"/>
                <a:cs typeface="Courier New" panose="02070309020205020404" pitchFamily="49" charset="0"/>
              </a:rPr>
              <a:t> =       28.0</a:t>
            </a:r>
          </a:p>
          <a:p>
            <a:r>
              <a:rPr lang="en-US" sz="900" dirty="0">
                <a:latin typeface="Courier New" panose="02070309020205020404" pitchFamily="49" charset="0"/>
                <a:cs typeface="Courier New" panose="02070309020205020404" pitchFamily="49" charset="0"/>
              </a:rPr>
              <a:t>                                                              max =        683</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                                                LR chi2(5)        =    7158.64</a:t>
            </a:r>
          </a:p>
          <a:p>
            <a:r>
              <a:rPr lang="en-US" sz="900" dirty="0">
                <a:latin typeface="Courier New" panose="02070309020205020404" pitchFamily="49" charset="0"/>
                <a:cs typeface="Courier New" panose="02070309020205020404" pitchFamily="49" charset="0"/>
              </a:rPr>
              <a:t>Log likelihood  = -33211.053                    </a:t>
            </a:r>
            <a:r>
              <a:rPr lang="en-US" sz="900" dirty="0" err="1">
                <a:latin typeface="Courier New" panose="02070309020205020404" pitchFamily="49" charset="0"/>
                <a:cs typeface="Courier New" panose="02070309020205020404" pitchFamily="49" charset="0"/>
              </a:rPr>
              <a:t>Prob</a:t>
            </a:r>
            <a:r>
              <a:rPr lang="en-US" sz="900" dirty="0">
                <a:latin typeface="Courier New" panose="02070309020205020404" pitchFamily="49" charset="0"/>
                <a:cs typeface="Courier New" panose="02070309020205020404" pitchFamily="49" charset="0"/>
              </a:rPr>
              <a:t> &gt; chi2       =     0.0000</a:t>
            </a:r>
          </a:p>
          <a:p>
            <a:endParaRPr lang="en-US" sz="900" dirty="0">
              <a:latin typeface="Courier New" panose="02070309020205020404" pitchFamily="49" charset="0"/>
              <a:cs typeface="Courier New" panose="02070309020205020404" pitchFamily="49" charset="0"/>
            </a:endParaRPr>
          </a:p>
          <a:p>
            <a:r>
              <a:rPr lang="en-US" sz="900" dirty="0">
                <a:latin typeface="Courier New" panose="02070309020205020404" pitchFamily="49" charset="0"/>
                <a:cs typeface="Courier New" panose="02070309020205020404" pitchFamily="49" charset="0"/>
              </a:rPr>
              <a:t>-------------------------------------------------------------------------------</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paprbest</a:t>
            </a:r>
            <a:r>
              <a:rPr lang="en-US" sz="900" dirty="0">
                <a:latin typeface="Courier New" panose="02070309020205020404" pitchFamily="49" charset="0"/>
                <a:cs typeface="Courier New" panose="02070309020205020404" pitchFamily="49" charset="0"/>
              </a:rPr>
              <a:t> |      </a:t>
            </a:r>
            <a:r>
              <a:rPr lang="en-US" sz="900" dirty="0" err="1">
                <a:latin typeface="Courier New" panose="02070309020205020404" pitchFamily="49" charset="0"/>
                <a:cs typeface="Courier New" panose="02070309020205020404" pitchFamily="49" charset="0"/>
              </a:rPr>
              <a:t>Coef</a:t>
            </a:r>
            <a:r>
              <a:rPr lang="en-US" sz="900" dirty="0">
                <a:latin typeface="Courier New" panose="02070309020205020404" pitchFamily="49" charset="0"/>
                <a:cs typeface="Courier New" panose="02070309020205020404" pitchFamily="49" charset="0"/>
              </a:rPr>
              <a:t>.   Std. Err.      z    P&gt;|z|     [95% Conf. Interval]</a:t>
            </a:r>
          </a:p>
          <a:p>
            <a:r>
              <a:rPr lang="en-US" sz="900" dirty="0">
                <a:latin typeface="Courier New" panose="02070309020205020404" pitchFamily="49" charset="0"/>
                <a:cs typeface="Courier New" panose="02070309020205020404" pitchFamily="49" charset="0"/>
              </a:rPr>
              <a:t>--------------+----------------------------------------------------------------</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nauthors</a:t>
            </a:r>
            <a:r>
              <a:rPr lang="en-US" sz="900" dirty="0">
                <a:latin typeface="Courier New" panose="02070309020205020404" pitchFamily="49" charset="0"/>
                <a:cs typeface="Courier New" panose="02070309020205020404" pitchFamily="49" charset="0"/>
              </a:rPr>
              <a:t> |   .1020616   .0030442    33.53   0.000     .0960951     .108028</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npages</a:t>
            </a:r>
            <a:r>
              <a:rPr lang="en-US" sz="900" dirty="0">
                <a:latin typeface="Courier New" panose="02070309020205020404" pitchFamily="49" charset="0"/>
                <a:cs typeface="Courier New" panose="02070309020205020404" pitchFamily="49" charset="0"/>
              </a:rPr>
              <a:t> |   .0046791   .0012776     3.66   0.000      .002175    .0071832</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nrefs</a:t>
            </a:r>
            <a:r>
              <a:rPr lang="en-US" sz="900" dirty="0">
                <a:latin typeface="Courier New" panose="02070309020205020404" pitchFamily="49" charset="0"/>
                <a:cs typeface="Courier New" panose="02070309020205020404" pitchFamily="49" charset="0"/>
              </a:rPr>
              <a:t> |   .0049528    .000256    19.35   0.000     .0044511    .0054546</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jifperc</a:t>
            </a:r>
            <a:r>
              <a:rPr lang="en-US" sz="900" dirty="0">
                <a:latin typeface="Courier New" panose="02070309020205020404" pitchFamily="49" charset="0"/>
                <a:cs typeface="Courier New" panose="02070309020205020404" pitchFamily="49" charset="0"/>
              </a:rPr>
              <a:t> |   .0386638   .0006544    59.09   0.000     .0373812    .0399463</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careerstage</a:t>
            </a:r>
            <a:r>
              <a:rPr lang="en-US" sz="900" dirty="0">
                <a:latin typeface="Courier New" panose="02070309020205020404" pitchFamily="49" charset="0"/>
                <a:cs typeface="Courier New" panose="02070309020205020404" pitchFamily="49" charset="0"/>
              </a:rPr>
              <a:t> |  -.0576846   .0028195   -20.46   0.000    -.0632107   -.0521586</a:t>
            </a:r>
          </a:p>
          <a:p>
            <a:r>
              <a:rPr lang="en-US" sz="900" dirty="0">
                <a:latin typeface="Courier New" panose="02070309020205020404" pitchFamily="49" charset="0"/>
                <a:cs typeface="Courier New" panose="02070309020205020404" pitchFamily="49" charset="0"/>
              </a:rPr>
              <a:t>              |</a:t>
            </a:r>
          </a:p>
          <a:p>
            <a:r>
              <a:rPr lang="en-US" sz="900" dirty="0">
                <a:latin typeface="Courier New" panose="02070309020205020404" pitchFamily="49" charset="0"/>
                <a:cs typeface="Courier New" panose="02070309020205020404" pitchFamily="49" charset="0"/>
              </a:rPr>
              <a:t>       female |</a:t>
            </a:r>
          </a:p>
          <a:p>
            <a:r>
              <a:rPr lang="en-US" sz="900" dirty="0">
                <a:latin typeface="Courier New" panose="02070309020205020404" pitchFamily="49" charset="0"/>
                <a:cs typeface="Courier New" panose="02070309020205020404" pitchFamily="49" charset="0"/>
              </a:rPr>
              <a:t>      Female  |          0  (omitted)</a:t>
            </a:r>
          </a:p>
          <a:p>
            <a:r>
              <a:rPr lang="en-US" sz="900" dirty="0">
                <a:latin typeface="Courier New" panose="02070309020205020404" pitchFamily="49" charset="0"/>
                <a:cs typeface="Courier New" panose="02070309020205020404" pitchFamily="49" charset="0"/>
              </a:rPr>
              <a:t>              |</a:t>
            </a:r>
          </a:p>
          <a:p>
            <a:r>
              <a:rPr lang="en-US" sz="900" dirty="0">
                <a:latin typeface="Courier New" panose="02070309020205020404" pitchFamily="49" charset="0"/>
                <a:cs typeface="Courier New" panose="02070309020205020404" pitchFamily="49" charset="0"/>
              </a:rPr>
              <a:t>          </a:t>
            </a:r>
            <a:r>
              <a:rPr lang="en-US" sz="900" dirty="0" err="1">
                <a:latin typeface="Courier New" panose="02070309020205020404" pitchFamily="49" charset="0"/>
                <a:cs typeface="Courier New" panose="02070309020205020404" pitchFamily="49" charset="0"/>
              </a:rPr>
              <a:t>usa</a:t>
            </a:r>
            <a:r>
              <a:rPr lang="en-US" sz="900" dirty="0">
                <a:latin typeface="Courier New" panose="02070309020205020404" pitchFamily="49" charset="0"/>
                <a:cs typeface="Courier New" panose="02070309020205020404" pitchFamily="49" charset="0"/>
              </a:rPr>
              <a:t> |</a:t>
            </a:r>
          </a:p>
          <a:p>
            <a:r>
              <a:rPr lang="en-US" sz="900" dirty="0">
                <a:latin typeface="Courier New" panose="02070309020205020404" pitchFamily="49" charset="0"/>
                <a:cs typeface="Courier New" panose="02070309020205020404" pitchFamily="49" charset="0"/>
              </a:rPr>
              <a:t>         Yes  |          0  (omitted)</a:t>
            </a:r>
          </a:p>
          <a:p>
            <a:r>
              <a:rPr lang="en-US" sz="900" dirty="0">
                <a:latin typeface="Courier New" panose="02070309020205020404" pitchFamily="49" charset="0"/>
                <a:cs typeface="Courier New" panose="02070309020205020404" pitchFamily="49" charset="0"/>
              </a:rPr>
              <a:t>              |</a:t>
            </a:r>
          </a:p>
          <a:p>
            <a:r>
              <a:rPr lang="en-US" sz="900" dirty="0" err="1">
                <a:latin typeface="Courier New" panose="02070309020205020404" pitchFamily="49" charset="0"/>
                <a:cs typeface="Courier New" panose="02070309020205020404" pitchFamily="49" charset="0"/>
              </a:rPr>
              <a:t>socialscience</a:t>
            </a:r>
            <a:r>
              <a:rPr lang="en-US" sz="900" dirty="0">
                <a:latin typeface="Courier New" panose="02070309020205020404" pitchFamily="49" charset="0"/>
                <a:cs typeface="Courier New" panose="02070309020205020404" pitchFamily="49" charset="0"/>
              </a:rPr>
              <a:t> |</a:t>
            </a:r>
          </a:p>
          <a:p>
            <a:r>
              <a:rPr lang="en-US" sz="900" dirty="0">
                <a:latin typeface="Courier New" panose="02070309020205020404" pitchFamily="49" charset="0"/>
                <a:cs typeface="Courier New" panose="02070309020205020404" pitchFamily="49" charset="0"/>
              </a:rPr>
              <a:t>         Yes  |          0  (omitted)</a:t>
            </a:r>
          </a:p>
          <a:p>
            <a:r>
              <a:rPr lang="en-US" sz="9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394191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Several results are obvious and fairly easy to interpret.</a:t>
            </a:r>
          </a:p>
          <a:p>
            <a:pPr lvl="1"/>
            <a:r>
              <a:rPr lang="en-US" dirty="0" smtClean="0"/>
              <a:t>The more authors a paper has, the more pages it has, and the more references it cites, the more likely it is to be the author’s most cited.</a:t>
            </a:r>
          </a:p>
          <a:p>
            <a:pPr lvl="1"/>
            <a:r>
              <a:rPr lang="en-US" dirty="0" smtClean="0"/>
              <a:t>Placement really does matter. The prestige of the publishing outlet has the most statistically significant effect on an author’s paper being his or hers most cited.</a:t>
            </a:r>
          </a:p>
          <a:p>
            <a:pPr lvl="1"/>
            <a:r>
              <a:rPr lang="en-US" dirty="0" err="1" smtClean="0"/>
              <a:t>Careerstage</a:t>
            </a:r>
            <a:r>
              <a:rPr lang="en-US" dirty="0" smtClean="0"/>
              <a:t> has probably the most interesting effect. The negative coefficient suggests that authors have their greatest success earlier in their careers rather than later. (However we suspect that forthcoming analyses will reveal that the relationship between career stage and publishing success is more complicated than that.)</a:t>
            </a:r>
            <a:endParaRPr lang="en-US" dirty="0"/>
          </a:p>
        </p:txBody>
      </p:sp>
    </p:spTree>
    <p:extLst>
      <p:ext uri="{BB962C8B-B14F-4D97-AF65-F5344CB8AC3E}">
        <p14:creationId xmlns:p14="http://schemas.microsoft.com/office/powerpoint/2010/main" val="1826039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Of course, we are also interested in how variables like gender, nationality, and field of study are related to publishing success. We therefore included these variables in the model. And the results show us…</a:t>
            </a:r>
          </a:p>
          <a:p>
            <a:r>
              <a:rPr lang="en-US" dirty="0" smtClean="0"/>
              <a:t>Absolutely nothing! All three variables are omitted. Why?</a:t>
            </a:r>
          </a:p>
          <a:p>
            <a:r>
              <a:rPr lang="en-US" dirty="0" smtClean="0"/>
              <a:t>As previously noted, FE models can control for time-invariant variables that are not measured and/or not included in the model.</a:t>
            </a:r>
          </a:p>
          <a:p>
            <a:r>
              <a:rPr lang="en-US" dirty="0" smtClean="0"/>
              <a:t>Unfortunately, the same process that makes this possible also makes it impossible to estimate the effects of these variables, even if we do measure them. That is, their effects are controlled for but not actually estimated.</a:t>
            </a:r>
            <a:endParaRPr lang="en-US" dirty="0"/>
          </a:p>
        </p:txBody>
      </p:sp>
    </p:spTree>
    <p:extLst>
      <p:ext uri="{BB962C8B-B14F-4D97-AF65-F5344CB8AC3E}">
        <p14:creationId xmlns:p14="http://schemas.microsoft.com/office/powerpoint/2010/main" val="38917808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dirty="0" smtClean="0"/>
              <a:t>Luckily, with an FE model it is still possible to estimate the effects of interactions between time-invariant variables and other variables in the model.</a:t>
            </a:r>
          </a:p>
          <a:p>
            <a:r>
              <a:rPr lang="en-US" dirty="0" smtClean="0"/>
              <a:t>In Stata, I did selected interactions with </a:t>
            </a:r>
            <a:r>
              <a:rPr lang="en-US" dirty="0"/>
              <a:t>the command </a:t>
            </a:r>
            <a:endParaRPr lang="en-US" dirty="0" smtClean="0"/>
          </a:p>
          <a:p>
            <a:pPr marL="457200" lvl="1" indent="0">
              <a:buNone/>
            </a:pPr>
            <a:r>
              <a:rPr lang="en-US" sz="1600" dirty="0" err="1" smtClean="0">
                <a:latin typeface="Courier New" panose="02070309020205020404" pitchFamily="49" charset="0"/>
                <a:cs typeface="Courier New" panose="02070309020205020404" pitchFamily="49" charset="0"/>
              </a:rPr>
              <a:t>xtlogit</a:t>
            </a:r>
            <a:r>
              <a:rPr lang="en-US" sz="1600" dirty="0" smtClean="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paprbest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nauthors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npages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nrefs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jifperc</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p>
          <a:p>
            <a:pPr marL="914400" lvl="2" indent="0">
              <a:buNone/>
            </a:pPr>
            <a:r>
              <a:rPr lang="en-US" sz="1600" dirty="0" err="1" smtClean="0">
                <a:latin typeface="Courier New" panose="02070309020205020404" pitchFamily="49" charset="0"/>
                <a:cs typeface="Courier New" panose="02070309020205020404" pitchFamily="49" charset="0"/>
              </a:rPr>
              <a:t>careerstage</a:t>
            </a:r>
            <a:r>
              <a:rPr lang="en-US" sz="1600" dirty="0" smtClean="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i.female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i.usa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i.socialscience</a:t>
            </a:r>
            <a:r>
              <a:rPr lang="en-US" sz="1600" dirty="0">
                <a:latin typeface="Courier New" panose="02070309020205020404" pitchFamily="49" charset="0"/>
                <a:cs typeface="Courier New" panose="02070309020205020404" pitchFamily="49" charset="0"/>
              </a:rPr>
              <a:t> /// </a:t>
            </a:r>
          </a:p>
          <a:p>
            <a:pPr marL="457200" lvl="1" indent="0">
              <a:buNone/>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i.female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i.usa</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i.socialscience</a:t>
            </a:r>
            <a:r>
              <a:rPr lang="en-US" sz="1600" dirty="0" smtClean="0">
                <a:latin typeface="Courier New" panose="02070309020205020404" pitchFamily="49" charset="0"/>
                <a:cs typeface="Courier New" panose="02070309020205020404" pitchFamily="49" charset="0"/>
              </a:rPr>
              <a:t>)# ///</a:t>
            </a:r>
          </a:p>
          <a:p>
            <a:pPr marL="914400" lvl="2" indent="0">
              <a:buNone/>
            </a:pPr>
            <a:r>
              <a:rPr lang="en-US" sz="1600" dirty="0" smtClean="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c.nauthors</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c.jifperc</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c.careerstage</a:t>
            </a:r>
            <a:r>
              <a:rPr lang="en-US" sz="1600" dirty="0">
                <a:latin typeface="Courier New" panose="02070309020205020404" pitchFamily="49" charset="0"/>
                <a:cs typeface="Courier New" panose="02070309020205020404" pitchFamily="49" charset="0"/>
              </a:rPr>
              <a:t> ) ///</a:t>
            </a:r>
          </a:p>
          <a:p>
            <a:pPr marL="457200" lvl="1" indent="0">
              <a:buNone/>
            </a:pP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nolog</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fe</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911722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a:stretch>
            <a:fillRect/>
          </a:stretch>
        </p:blipFill>
        <p:spPr>
          <a:xfrm>
            <a:off x="1210893" y="2882348"/>
            <a:ext cx="10215042" cy="2789581"/>
          </a:xfrm>
          <a:prstGeom prst="rect">
            <a:avLst/>
          </a:prstGeom>
        </p:spPr>
      </p:pic>
    </p:spTree>
    <p:extLst>
      <p:ext uri="{BB962C8B-B14F-4D97-AF65-F5344CB8AC3E}">
        <p14:creationId xmlns:p14="http://schemas.microsoft.com/office/powerpoint/2010/main" val="2706271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interaction effects suggest that women, and those from the United States, tend to have their most successful paper later in their careers than do others (although they still tend to have them earlier in their careers, just not as early as others do).</a:t>
            </a:r>
          </a:p>
          <a:p>
            <a:r>
              <a:rPr lang="en-US" dirty="0" smtClean="0"/>
              <a:t>For Social Scientists, the success of their most cited piece is somewhat less dependent on the journal’s prestige than it is for those in other fields.</a:t>
            </a:r>
            <a:endParaRPr lang="en-US" dirty="0"/>
          </a:p>
        </p:txBody>
      </p:sp>
    </p:spTree>
    <p:extLst>
      <p:ext uri="{BB962C8B-B14F-4D97-AF65-F5344CB8AC3E}">
        <p14:creationId xmlns:p14="http://schemas.microsoft.com/office/powerpoint/2010/main" val="3490353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Critique of the last analysis </a:t>
            </a:r>
            <a:br>
              <a:rPr lang="en-US" dirty="0" smtClean="0"/>
            </a:br>
            <a:r>
              <a:rPr lang="en-US" dirty="0" smtClean="0"/>
              <a:t>and of </a:t>
            </a:r>
            <a:r>
              <a:rPr lang="en-US" dirty="0" err="1" smtClean="0"/>
              <a:t>fe</a:t>
            </a:r>
            <a:r>
              <a:rPr lang="en-US" dirty="0" smtClean="0"/>
              <a:t> models in general</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key concern with the highest ranked variable is that it is a moving target: the highest ranked paper at the time the data were collected might not be the highest ranked paper later. Some paper not yet even written may eventually be the author’s most successful, or some existing paper may become more prominent with time. The current strategy would be better if we only had scholars who had finished their publishing career, but that is not the case.</a:t>
            </a:r>
          </a:p>
          <a:p>
            <a:r>
              <a:rPr lang="en-US" dirty="0" smtClean="0"/>
              <a:t>In our subsequent analyses the dependent variable will indicate whether the paper was “highly ranked,” i.e. was in the top quartile of papers cited within a field and publication year.</a:t>
            </a:r>
          </a:p>
          <a:p>
            <a:r>
              <a:rPr lang="en-US" dirty="0" smtClean="0"/>
              <a:t>In theory at least, one researcher could have no papers in the top quartile, while another could have all of his/her papers there.</a:t>
            </a:r>
            <a:endParaRPr lang="en-US" dirty="0"/>
          </a:p>
        </p:txBody>
      </p:sp>
    </p:spTree>
    <p:extLst>
      <p:ext uri="{BB962C8B-B14F-4D97-AF65-F5344CB8AC3E}">
        <p14:creationId xmlns:p14="http://schemas.microsoft.com/office/powerpoint/2010/main" val="4231248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scientists do their most successful and important work early in their careers, when their ideas are fresh and innovative? Or do they do it later when they are more established and experienced?</a:t>
            </a:r>
          </a:p>
          <a:p>
            <a:r>
              <a:rPr lang="en-US" dirty="0" smtClean="0"/>
              <a:t>How important is the outlet for the work? What role does journal prestige play? Does co-authorship increase success or diminish it?</a:t>
            </a:r>
          </a:p>
          <a:p>
            <a:r>
              <a:rPr lang="en-US" dirty="0" smtClean="0"/>
              <a:t>Does success breed success? As cumulative advantage theory would suggest, does early success lead to later success, perhaps because those who are successful early on receive greater resources later?</a:t>
            </a:r>
            <a:endParaRPr lang="en-US" dirty="0"/>
          </a:p>
        </p:txBody>
      </p:sp>
    </p:spTree>
    <p:extLst>
      <p:ext uri="{BB962C8B-B14F-4D97-AF65-F5344CB8AC3E}">
        <p14:creationId xmlns:p14="http://schemas.microsoft.com/office/powerpoint/2010/main" val="11020579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Fixed effects models have also attracted criticisms and concerns.</a:t>
            </a:r>
          </a:p>
          <a:p>
            <a:pPr lvl="1"/>
            <a:r>
              <a:rPr lang="en-US" dirty="0" smtClean="0"/>
              <a:t>As noted, they can help avoid omitted variable bias, by controlling for time-invariant variables that may not have even be measured.</a:t>
            </a:r>
          </a:p>
          <a:p>
            <a:pPr lvl="1"/>
            <a:r>
              <a:rPr lang="en-US" dirty="0" smtClean="0"/>
              <a:t>BUT, the tradeoff is that, while these variables can be controlled for, their effects cannot be estimated.</a:t>
            </a:r>
          </a:p>
          <a:p>
            <a:pPr lvl="1"/>
            <a:r>
              <a:rPr lang="en-US" dirty="0" smtClean="0"/>
              <a:t>As </a:t>
            </a:r>
            <a:r>
              <a:rPr lang="en-US" dirty="0" err="1" smtClean="0"/>
              <a:t>Schunk</a:t>
            </a:r>
            <a:r>
              <a:rPr lang="en-US" dirty="0" smtClean="0"/>
              <a:t> and Perales note, in multilevel analysis this is often a major concern, because (p. </a:t>
            </a:r>
            <a:r>
              <a:rPr lang="en-US" dirty="0"/>
              <a:t>94) “the interest often lies in these effects, </a:t>
            </a:r>
            <a:r>
              <a:rPr lang="en-US" dirty="0" smtClean="0"/>
              <a:t>for example</a:t>
            </a:r>
            <a:r>
              <a:rPr lang="en-US" dirty="0"/>
              <a:t>, how the characteristics of neighborhoods, schools, workplaces, or </a:t>
            </a:r>
            <a:r>
              <a:rPr lang="en-US" dirty="0" smtClean="0"/>
              <a:t>geographical areas </a:t>
            </a:r>
            <a:r>
              <a:rPr lang="en-US" dirty="0"/>
              <a:t>influence individuals’ </a:t>
            </a:r>
            <a:r>
              <a:rPr lang="en-US" dirty="0" smtClean="0"/>
              <a:t>outcomes.”</a:t>
            </a:r>
          </a:p>
          <a:p>
            <a:pPr lvl="1"/>
            <a:endParaRPr lang="en-US" dirty="0" smtClean="0"/>
          </a:p>
          <a:p>
            <a:pPr lvl="1"/>
            <a:endParaRPr lang="en-US" dirty="0"/>
          </a:p>
        </p:txBody>
      </p:sp>
    </p:spTree>
    <p:extLst>
      <p:ext uri="{BB962C8B-B14F-4D97-AF65-F5344CB8AC3E}">
        <p14:creationId xmlns:p14="http://schemas.microsoft.com/office/powerpoint/2010/main" val="27285046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buClr>
                <a:srgbClr val="83992A"/>
              </a:buClr>
            </a:pPr>
            <a:r>
              <a:rPr lang="en-US" dirty="0">
                <a:solidFill>
                  <a:prstClr val="black">
                    <a:lumMod val="85000"/>
                    <a:lumOff val="15000"/>
                  </a:prstClr>
                </a:solidFill>
              </a:rPr>
              <a:t>Another example: suppose your dissertation examined the effects of gender on earnings, and the model you were using did not allow you to estimate the effects of gender!</a:t>
            </a:r>
          </a:p>
          <a:p>
            <a:pPr lvl="1">
              <a:buClr>
                <a:srgbClr val="83992A"/>
              </a:buClr>
            </a:pPr>
            <a:r>
              <a:rPr lang="en-US" dirty="0" err="1">
                <a:solidFill>
                  <a:prstClr val="black">
                    <a:lumMod val="85000"/>
                    <a:lumOff val="15000"/>
                  </a:prstClr>
                </a:solidFill>
              </a:rPr>
              <a:t>Schunk</a:t>
            </a:r>
            <a:r>
              <a:rPr lang="en-US" dirty="0">
                <a:solidFill>
                  <a:prstClr val="black">
                    <a:lumMod val="85000"/>
                    <a:lumOff val="15000"/>
                  </a:prstClr>
                </a:solidFill>
              </a:rPr>
              <a:t> and Perales add that “Because the fixed-effects approach discards all contextual (level-two) information, some argue that it is generally less preferable than the random-effects approach for multilevel analysis.” [Emphasis added.]</a:t>
            </a:r>
          </a:p>
          <a:p>
            <a:endParaRPr lang="en-US" dirty="0"/>
          </a:p>
        </p:txBody>
      </p:sp>
    </p:spTree>
    <p:extLst>
      <p:ext uri="{BB962C8B-B14F-4D97-AF65-F5344CB8AC3E}">
        <p14:creationId xmlns:p14="http://schemas.microsoft.com/office/powerpoint/2010/main" val="3662169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Put another way, some researchers would prefer to put up with some omitted-variable bias if, in exchange, they could examine the effects of critical variables they were especially interested in.</a:t>
            </a:r>
          </a:p>
          <a:p>
            <a:r>
              <a:rPr lang="en-US" dirty="0"/>
              <a:t>Besides, there are many types of omitted variable bias that FE models cannot deal with anyway. Allison’s 2009 book and my course notes elaborate further.</a:t>
            </a:r>
          </a:p>
          <a:p>
            <a:r>
              <a:rPr lang="en-US" dirty="0"/>
              <a:t>We will therefore consider several other types of GLMMs, beginning with a basic random effects model. In RE models, the questionable assumption is made that omitted variables are NOT correlated with the variables in the model. However, they also allow for the constant terms to vary across clusters, which a regular logistic regression would not do.</a:t>
            </a:r>
          </a:p>
          <a:p>
            <a:endParaRPr lang="en-US" dirty="0"/>
          </a:p>
        </p:txBody>
      </p:sp>
    </p:spTree>
    <p:extLst>
      <p:ext uri="{BB962C8B-B14F-4D97-AF65-F5344CB8AC3E}">
        <p14:creationId xmlns:p14="http://schemas.microsoft.com/office/powerpoint/2010/main" val="35866755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32990" y="711667"/>
            <a:ext cx="9793357" cy="5339923"/>
          </a:xfrm>
          <a:prstGeom prst="rect">
            <a:avLst/>
          </a:prstGeom>
        </p:spPr>
        <p:txBody>
          <a:bodyPr wrap="square">
            <a:spAutoFit/>
          </a:bodyPr>
          <a:lstStyle/>
          <a:p>
            <a:r>
              <a:rPr lang="en-US" sz="1100" dirty="0" smtClean="0">
                <a:latin typeface="Courier New" panose="02070309020205020404" pitchFamily="49" charset="0"/>
                <a:cs typeface="Courier New" panose="02070309020205020404" pitchFamily="49" charset="0"/>
              </a:rPr>
              <a:t>Random-effects </a:t>
            </a:r>
            <a:r>
              <a:rPr lang="en-US" sz="1100" dirty="0">
                <a:latin typeface="Courier New" panose="02070309020205020404" pitchFamily="49" charset="0"/>
                <a:cs typeface="Courier New" panose="02070309020205020404" pitchFamily="49" charset="0"/>
              </a:rPr>
              <a:t>logistic regression              Number of </a:t>
            </a:r>
            <a:r>
              <a:rPr lang="en-US" sz="1100" dirty="0" err="1">
                <a:latin typeface="Courier New" panose="02070309020205020404" pitchFamily="49" charset="0"/>
                <a:cs typeface="Courier New" panose="02070309020205020404" pitchFamily="49" charset="0"/>
              </a:rPr>
              <a:t>obs</a:t>
            </a:r>
            <a:r>
              <a:rPr lang="en-US" sz="1100" dirty="0">
                <a:latin typeface="Courier New" panose="02070309020205020404" pitchFamily="49" charset="0"/>
                <a:cs typeface="Courier New" panose="02070309020205020404" pitchFamily="49" charset="0"/>
              </a:rPr>
              <a:t>     =    374,334</a:t>
            </a:r>
          </a:p>
          <a:p>
            <a:r>
              <a:rPr lang="en-US" sz="1100" dirty="0">
                <a:latin typeface="Courier New" panose="02070309020205020404" pitchFamily="49" charset="0"/>
                <a:cs typeface="Courier New" panose="02070309020205020404" pitchFamily="49" charset="0"/>
              </a:rPr>
              <a:t>Group variable: id                              Number of groups  =     14,129</a:t>
            </a:r>
          </a:p>
          <a:p>
            <a:endParaRPr lang="en-US" sz="1100" dirty="0">
              <a:latin typeface="Courier New" panose="02070309020205020404" pitchFamily="49" charset="0"/>
              <a:cs typeface="Courier New" panose="02070309020205020404" pitchFamily="49" charset="0"/>
            </a:endParaRPr>
          </a:p>
          <a:p>
            <a:r>
              <a:rPr lang="en-US" sz="1100" dirty="0" smtClean="0">
                <a:latin typeface="Courier New" panose="02070309020205020404" pitchFamily="49" charset="0"/>
                <a:cs typeface="Courier New" panose="02070309020205020404" pitchFamily="49" charset="0"/>
              </a:rPr>
              <a:t>Wald </a:t>
            </a:r>
            <a:r>
              <a:rPr lang="en-US" sz="1100" dirty="0">
                <a:latin typeface="Courier New" panose="02070309020205020404" pitchFamily="49" charset="0"/>
                <a:cs typeface="Courier New" panose="02070309020205020404" pitchFamily="49" charset="0"/>
              </a:rPr>
              <a:t>chi2(8)      =   36801.57</a:t>
            </a:r>
          </a:p>
          <a:p>
            <a:r>
              <a:rPr lang="en-US" sz="1100" dirty="0">
                <a:latin typeface="Courier New" panose="02070309020205020404" pitchFamily="49" charset="0"/>
                <a:cs typeface="Courier New" panose="02070309020205020404" pitchFamily="49" charset="0"/>
              </a:rPr>
              <a:t>Log likelihood  = -209470.86                    </a:t>
            </a:r>
            <a:r>
              <a:rPr lang="en-US" sz="1100" dirty="0" err="1">
                <a:latin typeface="Courier New" panose="02070309020205020404" pitchFamily="49" charset="0"/>
                <a:cs typeface="Courier New" panose="02070309020205020404" pitchFamily="49" charset="0"/>
              </a:rPr>
              <a:t>Prob</a:t>
            </a:r>
            <a:r>
              <a:rPr lang="en-US" sz="1100" dirty="0">
                <a:latin typeface="Courier New" panose="02070309020205020404" pitchFamily="49" charset="0"/>
                <a:cs typeface="Courier New" panose="02070309020205020404" pitchFamily="49" charset="0"/>
              </a:rPr>
              <a:t> &gt; chi2       =     0.0000</a:t>
            </a:r>
          </a:p>
          <a:p>
            <a:endParaRPr lang="en-US" sz="1100" dirty="0">
              <a:latin typeface="Courier New" panose="02070309020205020404" pitchFamily="49" charset="0"/>
              <a:cs typeface="Courier New" panose="02070309020205020404" pitchFamily="49" charset="0"/>
            </a:endParaRP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topq</a:t>
            </a:r>
            <a:r>
              <a:rPr lang="en-US" sz="1100" dirty="0">
                <a:latin typeface="Courier New" panose="02070309020205020404" pitchFamily="49" charset="0"/>
                <a:cs typeface="Courier New" panose="02070309020205020404" pitchFamily="49" charset="0"/>
              </a:rPr>
              <a:t> |      </a:t>
            </a:r>
            <a:r>
              <a:rPr lang="en-US" sz="1100" dirty="0" err="1">
                <a:latin typeface="Courier New" panose="02070309020205020404" pitchFamily="49" charset="0"/>
                <a:cs typeface="Courier New" panose="02070309020205020404" pitchFamily="49" charset="0"/>
              </a:rPr>
              <a:t>Coef</a:t>
            </a:r>
            <a:r>
              <a:rPr lang="en-US" sz="1100" dirty="0">
                <a:latin typeface="Courier New" panose="02070309020205020404" pitchFamily="49" charset="0"/>
                <a:cs typeface="Courier New" panose="02070309020205020404" pitchFamily="49" charset="0"/>
              </a:rPr>
              <a:t>.   Std. Err.      z    P&gt;|z|     [95% Conf. Interval]</a:t>
            </a: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nauthors</a:t>
            </a:r>
            <a:r>
              <a:rPr lang="en-US" sz="1100" dirty="0">
                <a:latin typeface="Courier New" panose="02070309020205020404" pitchFamily="49" charset="0"/>
                <a:cs typeface="Courier New" panose="02070309020205020404" pitchFamily="49" charset="0"/>
              </a:rPr>
              <a:t> |   .0729849   .0013875    52.60   0.000     .0702656    .0757043</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npages</a:t>
            </a:r>
            <a:r>
              <a:rPr lang="en-US" sz="1100" dirty="0">
                <a:latin typeface="Courier New" panose="02070309020205020404" pitchFamily="49" charset="0"/>
                <a:cs typeface="Courier New" panose="02070309020205020404" pitchFamily="49" charset="0"/>
              </a:rPr>
              <a:t> |    .014749   .0009566    15.42   0.000      .012874     .016624</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nrefs</a:t>
            </a:r>
            <a:r>
              <a:rPr lang="en-US" sz="1100" dirty="0">
                <a:latin typeface="Courier New" panose="02070309020205020404" pitchFamily="49" charset="0"/>
                <a:cs typeface="Courier New" panose="02070309020205020404" pitchFamily="49" charset="0"/>
              </a:rPr>
              <a:t> |    .006277   .0001762    35.63   0.000     .0059316    .0066223</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jifperc</a:t>
            </a:r>
            <a:r>
              <a:rPr lang="en-US" sz="1100" dirty="0">
                <a:latin typeface="Courier New" panose="02070309020205020404" pitchFamily="49" charset="0"/>
                <a:cs typeface="Courier New" panose="02070309020205020404" pitchFamily="49" charset="0"/>
              </a:rPr>
              <a:t> |   .0399781   .0002369   168.75   0.000     .0395138    .0404425</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careerstage</a:t>
            </a:r>
            <a:r>
              <a:rPr lang="en-US" sz="1100" dirty="0">
                <a:latin typeface="Courier New" panose="02070309020205020404" pitchFamily="49" charset="0"/>
                <a:cs typeface="Courier New" panose="02070309020205020404" pitchFamily="49" charset="0"/>
              </a:rPr>
              <a:t> |  -.0394571   .0008703   -45.34   0.000    -.0411628   -.0377514</a:t>
            </a:r>
          </a:p>
          <a:p>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       female |</a:t>
            </a:r>
          </a:p>
          <a:p>
            <a:r>
              <a:rPr lang="en-US" sz="1100" dirty="0">
                <a:latin typeface="Courier New" panose="02070309020205020404" pitchFamily="49" charset="0"/>
                <a:cs typeface="Courier New" panose="02070309020205020404" pitchFamily="49" charset="0"/>
              </a:rPr>
              <a:t>      Female  |  -.2309206   .0204889   -11.27   0.000     -.271078   -.1907632</a:t>
            </a:r>
          </a:p>
          <a:p>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usa</a:t>
            </a:r>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         Yes  |   .2643758   .0267614     9.88   0.000     .2119244    .3168272</a:t>
            </a:r>
          </a:p>
          <a:p>
            <a:r>
              <a:rPr lang="en-US" sz="1100" dirty="0">
                <a:latin typeface="Courier New" panose="02070309020205020404" pitchFamily="49" charset="0"/>
                <a:cs typeface="Courier New" panose="02070309020205020404" pitchFamily="49" charset="0"/>
              </a:rPr>
              <a:t>              |</a:t>
            </a:r>
          </a:p>
          <a:p>
            <a:r>
              <a:rPr lang="en-US" sz="1100" dirty="0" err="1">
                <a:latin typeface="Courier New" panose="02070309020205020404" pitchFamily="49" charset="0"/>
                <a:cs typeface="Courier New" panose="02070309020205020404" pitchFamily="49" charset="0"/>
              </a:rPr>
              <a:t>socialscience</a:t>
            </a:r>
            <a:r>
              <a:rPr lang="en-US" sz="1100" dirty="0">
                <a:latin typeface="Courier New" panose="02070309020205020404" pitchFamily="49" charset="0"/>
                <a:cs typeface="Courier New" panose="02070309020205020404" pitchFamily="49" charset="0"/>
              </a:rPr>
              <a:t> |</a:t>
            </a:r>
          </a:p>
          <a:p>
            <a:r>
              <a:rPr lang="en-US" sz="1100" dirty="0">
                <a:latin typeface="Courier New" panose="02070309020205020404" pitchFamily="49" charset="0"/>
                <a:cs typeface="Courier New" panose="02070309020205020404" pitchFamily="49" charset="0"/>
              </a:rPr>
              <a:t>         Yes  |   .1206236   .0276417     4.36   0.000     .0664469    .1748004</a:t>
            </a:r>
          </a:p>
          <a:p>
            <a:r>
              <a:rPr lang="en-US" sz="1100" dirty="0">
                <a:latin typeface="Courier New" panose="02070309020205020404" pitchFamily="49" charset="0"/>
                <a:cs typeface="Courier New" panose="02070309020205020404" pitchFamily="49" charset="0"/>
              </a:rPr>
              <a:t>        _cons |  -3.993144   .0237151  -168.38   0.000    -4.039625   -3.946663</a:t>
            </a: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     /lnsig2u |  -.6285584   .0224981                     -.6726538    -.584463</a:t>
            </a: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sigma_u</a:t>
            </a:r>
            <a:r>
              <a:rPr lang="en-US" sz="1100" dirty="0">
                <a:latin typeface="Courier New" panose="02070309020205020404" pitchFamily="49" charset="0"/>
                <a:cs typeface="Courier New" panose="02070309020205020404" pitchFamily="49" charset="0"/>
              </a:rPr>
              <a:t> |   .7303151   .0082153                      .7143895    .7465957</a:t>
            </a:r>
          </a:p>
          <a:p>
            <a:r>
              <a:rPr lang="en-US" sz="1100" dirty="0">
                <a:latin typeface="Courier New" panose="02070309020205020404" pitchFamily="49" charset="0"/>
                <a:cs typeface="Courier New" panose="02070309020205020404" pitchFamily="49" charset="0"/>
              </a:rPr>
              <a:t>          rho |   .1395052   .0027007                      .1342955    .1448832</a:t>
            </a:r>
          </a:p>
          <a:p>
            <a:r>
              <a:rPr lang="en-US" sz="1100" dirty="0">
                <a:latin typeface="Courier New" panose="02070309020205020404" pitchFamily="49" charset="0"/>
                <a:cs typeface="Courier New" panose="02070309020205020404" pitchFamily="49" charset="0"/>
              </a:rPr>
              <a:t>-------------------------------------------------------------------------------</a:t>
            </a:r>
          </a:p>
          <a:p>
            <a:r>
              <a:rPr lang="en-US" sz="1100" dirty="0">
                <a:latin typeface="Courier New" panose="02070309020205020404" pitchFamily="49" charset="0"/>
                <a:cs typeface="Courier New" panose="02070309020205020404" pitchFamily="49" charset="0"/>
              </a:rPr>
              <a:t>LR test of rho=0: chibar2(01) = 1.6e+04                </a:t>
            </a:r>
            <a:r>
              <a:rPr lang="en-US" sz="1100" dirty="0" err="1">
                <a:latin typeface="Courier New" panose="02070309020205020404" pitchFamily="49" charset="0"/>
                <a:cs typeface="Courier New" panose="02070309020205020404" pitchFamily="49" charset="0"/>
              </a:rPr>
              <a:t>Prob</a:t>
            </a:r>
            <a:r>
              <a:rPr lang="en-US" sz="1100" dirty="0">
                <a:latin typeface="Courier New" panose="02070309020205020404" pitchFamily="49" charset="0"/>
                <a:cs typeface="Courier New" panose="02070309020205020404" pitchFamily="49" charset="0"/>
              </a:rPr>
              <a:t> &gt;= chibar2 = 0.000</a:t>
            </a:r>
          </a:p>
        </p:txBody>
      </p:sp>
    </p:spTree>
    <p:extLst>
      <p:ext uri="{BB962C8B-B14F-4D97-AF65-F5344CB8AC3E}">
        <p14:creationId xmlns:p14="http://schemas.microsoft.com/office/powerpoint/2010/main" val="23400847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1800" dirty="0" smtClean="0"/>
              <a:t>We see similar patterns as before. Once again, the most highly cited papers researchers have tend to be published earlier in their careers, rather than later.</a:t>
            </a:r>
          </a:p>
          <a:p>
            <a:r>
              <a:rPr lang="en-US" sz="1800" dirty="0" smtClean="0"/>
              <a:t>Also, we see that women are less likely to have their papers be highly cited than do men. Conversely, US scholars, and those in the social sciences, are more likely to have highly cited papers.</a:t>
            </a:r>
          </a:p>
          <a:p>
            <a:r>
              <a:rPr lang="en-US" sz="1800" dirty="0" smtClean="0"/>
              <a:t>Interaction effects (not shown) can also be estimated. None of the gender interactions are significant. The effect of career stage is less negative for US scholars than it is for others (meaning US scholars are somewhat more likely to have highly rated papers later in their careers). Conversely, the success of papers by Social Scientists is somewhat less dependent on the prestige of the journal.</a:t>
            </a:r>
          </a:p>
          <a:p>
            <a:r>
              <a:rPr lang="en-US" sz="1800" dirty="0" smtClean="0"/>
              <a:t>The test statistic at the end of the output indicates that it would be a major mistake to ignore the way the data are clustered, e.g. using regular logistic regression would probably result in (even more) biased parameter estimates and incorrect standard errors.</a:t>
            </a:r>
            <a:endParaRPr lang="en-US" sz="1800" dirty="0"/>
          </a:p>
        </p:txBody>
      </p:sp>
    </p:spTree>
    <p:extLst>
      <p:ext uri="{BB962C8B-B14F-4D97-AF65-F5344CB8AC3E}">
        <p14:creationId xmlns:p14="http://schemas.microsoft.com/office/powerpoint/2010/main" val="339166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next consider a hybrid model, proposed by Allison (2009) and others. A hybrid model combines some of the best features of FE and RE models</a:t>
            </a:r>
          </a:p>
          <a:p>
            <a:r>
              <a:rPr lang="en-US" dirty="0" smtClean="0"/>
              <a:t>A hybrid model makes it possible to get unbiased estimates for some variables (indeed, estimates are nearly identical to estimates from an FE model) while at the same time being able to estimate effects for time-invariant or group-invariant variables like gender.</a:t>
            </a:r>
          </a:p>
          <a:p>
            <a:r>
              <a:rPr lang="en-US" dirty="0" smtClean="0"/>
              <a:t>Conceptually, the procedure is</a:t>
            </a:r>
          </a:p>
        </p:txBody>
      </p:sp>
    </p:spTree>
    <p:extLst>
      <p:ext uri="{BB962C8B-B14F-4D97-AF65-F5344CB8AC3E}">
        <p14:creationId xmlns:p14="http://schemas.microsoft.com/office/powerpoint/2010/main" val="630360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Within each group, calculate the mean for each independent time-varying variable. The means will represent the </a:t>
            </a:r>
            <a:r>
              <a:rPr lang="en-US" i="1" dirty="0" smtClean="0"/>
              <a:t>between-group differences </a:t>
            </a:r>
            <a:r>
              <a:rPr lang="en-US" dirty="0" smtClean="0"/>
              <a:t>(i.e. group means will differ between clusters but not within them).</a:t>
            </a:r>
          </a:p>
          <a:p>
            <a:r>
              <a:rPr lang="en-US" dirty="0" smtClean="0"/>
              <a:t>Then, again within each group, subtract the mean for the group from each variable. These deviations from the group mean will represent the </a:t>
            </a:r>
            <a:r>
              <a:rPr lang="en-US" i="1" dirty="0" smtClean="0"/>
              <a:t>within-group variability</a:t>
            </a:r>
            <a:r>
              <a:rPr lang="en-US" dirty="0" smtClean="0"/>
              <a:t>.</a:t>
            </a:r>
          </a:p>
          <a:p>
            <a:r>
              <a:rPr lang="en-US" dirty="0" smtClean="0"/>
              <a:t>Estimate an RE (not FE) model that includes both the means of the variables and the difference-from-the-means variables.</a:t>
            </a:r>
          </a:p>
          <a:p>
            <a:r>
              <a:rPr lang="en-US" dirty="0" smtClean="0"/>
              <a:t>Unlike a regular FE model, you can also include time-invariant variables like gender and estimate their effects.</a:t>
            </a:r>
          </a:p>
        </p:txBody>
      </p:sp>
    </p:spTree>
    <p:extLst>
      <p:ext uri="{BB962C8B-B14F-4D97-AF65-F5344CB8AC3E}">
        <p14:creationId xmlns:p14="http://schemas.microsoft.com/office/powerpoint/2010/main" val="29017177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t>Schunk</a:t>
            </a:r>
            <a:r>
              <a:rPr lang="en-US" dirty="0" smtClean="0"/>
              <a:t> </a:t>
            </a:r>
            <a:r>
              <a:rPr lang="en-US" dirty="0" smtClean="0"/>
              <a:t>and Perales write the model as</a:t>
            </a:r>
          </a:p>
          <a:p>
            <a:endParaRPr lang="en-US" dirty="0" smtClean="0"/>
          </a:p>
          <a:p>
            <a:endParaRPr lang="en-US" dirty="0" smtClean="0"/>
          </a:p>
          <a:p>
            <a:r>
              <a:rPr lang="en-US" dirty="0" smtClean="0"/>
              <a:t>The following Stata code shows one way this can be done. When computing group means, it is important to use only the cases that are included in the model, e.g. if listwise deletion causes some records to be dropped from the analysis, they should also be dropped when computing group means.</a:t>
            </a:r>
          </a:p>
          <a:p>
            <a:pPr marL="0" indent="0">
              <a:buNone/>
            </a:pPr>
            <a:endParaRPr lang="en-US" dirty="0" smtClean="0"/>
          </a:p>
          <a:p>
            <a:endParaRPr lang="en-US" dirty="0"/>
          </a:p>
        </p:txBody>
      </p:sp>
      <p:pic>
        <p:nvPicPr>
          <p:cNvPr id="5" name="Picture 4"/>
          <p:cNvPicPr>
            <a:picLocks noChangeAspect="1"/>
          </p:cNvPicPr>
          <p:nvPr/>
        </p:nvPicPr>
        <p:blipFill>
          <a:blip r:embed="rId2"/>
          <a:stretch>
            <a:fillRect/>
          </a:stretch>
        </p:blipFill>
        <p:spPr>
          <a:xfrm>
            <a:off x="1322418" y="3054064"/>
            <a:ext cx="9259443" cy="727274"/>
          </a:xfrm>
          <a:prstGeom prst="rect">
            <a:avLst/>
          </a:prstGeom>
        </p:spPr>
      </p:pic>
    </p:spTree>
    <p:extLst>
      <p:ext uri="{BB962C8B-B14F-4D97-AF65-F5344CB8AC3E}">
        <p14:creationId xmlns:p14="http://schemas.microsoft.com/office/powerpoint/2010/main" val="2369720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97496" y="1325217"/>
            <a:ext cx="9475304" cy="3693319"/>
          </a:xfrm>
          <a:prstGeom prst="rect">
            <a:avLst/>
          </a:prstGeom>
        </p:spPr>
        <p:txBody>
          <a:bodyPr wrap="square">
            <a:spAutoFit/>
          </a:bodyPr>
          <a:lstStyle/>
          <a:p>
            <a:r>
              <a:rPr lang="en-US" dirty="0"/>
              <a:t>*** Hybrid Model</a:t>
            </a:r>
          </a:p>
          <a:p>
            <a:r>
              <a:rPr lang="en-US" dirty="0"/>
              <a:t>gen </a:t>
            </a:r>
            <a:r>
              <a:rPr lang="en-US" dirty="0" err="1"/>
              <a:t>mysample</a:t>
            </a:r>
            <a:r>
              <a:rPr lang="en-US" dirty="0"/>
              <a:t> = !</a:t>
            </a:r>
            <a:r>
              <a:rPr lang="en-US" dirty="0" smtClean="0"/>
              <a:t>missing(</a:t>
            </a:r>
            <a:r>
              <a:rPr lang="en-US" dirty="0" err="1" smtClean="0"/>
              <a:t>topq</a:t>
            </a:r>
            <a:r>
              <a:rPr lang="en-US" dirty="0" smtClean="0"/>
              <a:t>, </a:t>
            </a:r>
            <a:r>
              <a:rPr lang="en-US" dirty="0" err="1" smtClean="0"/>
              <a:t>nauthors</a:t>
            </a:r>
            <a:r>
              <a:rPr lang="en-US" dirty="0"/>
              <a:t>, </a:t>
            </a:r>
            <a:r>
              <a:rPr lang="en-US" dirty="0" err="1"/>
              <a:t>npages</a:t>
            </a:r>
            <a:r>
              <a:rPr lang="en-US" dirty="0"/>
              <a:t>, </a:t>
            </a:r>
            <a:r>
              <a:rPr lang="en-US" dirty="0" err="1"/>
              <a:t>nrefs</a:t>
            </a:r>
            <a:r>
              <a:rPr lang="en-US" dirty="0"/>
              <a:t>, </a:t>
            </a:r>
            <a:r>
              <a:rPr lang="en-US" dirty="0" err="1"/>
              <a:t>jifperc</a:t>
            </a:r>
            <a:r>
              <a:rPr lang="en-US" dirty="0"/>
              <a:t>, /// </a:t>
            </a:r>
          </a:p>
          <a:p>
            <a:r>
              <a:rPr lang="en-US" dirty="0"/>
              <a:t>	</a:t>
            </a:r>
            <a:r>
              <a:rPr lang="en-US" dirty="0" err="1"/>
              <a:t>careerstage</a:t>
            </a:r>
            <a:r>
              <a:rPr lang="en-US" dirty="0"/>
              <a:t>, female, </a:t>
            </a:r>
            <a:r>
              <a:rPr lang="en-US" dirty="0" err="1"/>
              <a:t>usa</a:t>
            </a:r>
            <a:r>
              <a:rPr lang="en-US" dirty="0"/>
              <a:t>, </a:t>
            </a:r>
            <a:r>
              <a:rPr lang="en-US" dirty="0" err="1"/>
              <a:t>socialscience</a:t>
            </a:r>
            <a:r>
              <a:rPr lang="en-US" dirty="0"/>
              <a:t>, id</a:t>
            </a:r>
            <a:r>
              <a:rPr lang="en-US" dirty="0" smtClean="0"/>
              <a:t>)</a:t>
            </a:r>
          </a:p>
          <a:p>
            <a:endParaRPr lang="en-US" dirty="0"/>
          </a:p>
          <a:p>
            <a:r>
              <a:rPr lang="en-US" dirty="0" err="1"/>
              <a:t>foreach</a:t>
            </a:r>
            <a:r>
              <a:rPr lang="en-US" dirty="0"/>
              <a:t> </a:t>
            </a:r>
            <a:r>
              <a:rPr lang="en-US" dirty="0" err="1"/>
              <a:t>var</a:t>
            </a:r>
            <a:r>
              <a:rPr lang="en-US" dirty="0"/>
              <a:t> of </a:t>
            </a:r>
            <a:r>
              <a:rPr lang="en-US" dirty="0" err="1"/>
              <a:t>varlist</a:t>
            </a:r>
            <a:r>
              <a:rPr lang="en-US" dirty="0"/>
              <a:t> </a:t>
            </a:r>
            <a:r>
              <a:rPr lang="en-US" dirty="0" err="1"/>
              <a:t>nauthors</a:t>
            </a:r>
            <a:r>
              <a:rPr lang="en-US" dirty="0"/>
              <a:t> </a:t>
            </a:r>
            <a:r>
              <a:rPr lang="en-US" dirty="0" err="1"/>
              <a:t>npages</a:t>
            </a:r>
            <a:r>
              <a:rPr lang="en-US" dirty="0"/>
              <a:t> </a:t>
            </a:r>
            <a:r>
              <a:rPr lang="en-US" dirty="0" err="1"/>
              <a:t>nrefs</a:t>
            </a:r>
            <a:r>
              <a:rPr lang="en-US" dirty="0"/>
              <a:t> </a:t>
            </a:r>
            <a:r>
              <a:rPr lang="en-US" dirty="0" err="1"/>
              <a:t>jifperc</a:t>
            </a:r>
            <a:r>
              <a:rPr lang="en-US" dirty="0"/>
              <a:t> </a:t>
            </a:r>
            <a:r>
              <a:rPr lang="en-US" dirty="0" err="1"/>
              <a:t>careerstage</a:t>
            </a:r>
            <a:r>
              <a:rPr lang="en-US" dirty="0"/>
              <a:t> {</a:t>
            </a:r>
          </a:p>
          <a:p>
            <a:r>
              <a:rPr lang="en-US" dirty="0"/>
              <a:t>	</a:t>
            </a:r>
            <a:r>
              <a:rPr lang="en-US" dirty="0" err="1"/>
              <a:t>egen</a:t>
            </a:r>
            <a:r>
              <a:rPr lang="en-US" dirty="0"/>
              <a:t> </a:t>
            </a:r>
            <a:r>
              <a:rPr lang="en-US" dirty="0" err="1"/>
              <a:t>m`var</a:t>
            </a:r>
            <a:r>
              <a:rPr lang="en-US" dirty="0"/>
              <a:t>' = mean(`</a:t>
            </a:r>
            <a:r>
              <a:rPr lang="en-US" dirty="0" err="1"/>
              <a:t>var</a:t>
            </a:r>
            <a:r>
              <a:rPr lang="en-US" dirty="0"/>
              <a:t>') if </a:t>
            </a:r>
            <a:r>
              <a:rPr lang="en-US" dirty="0" err="1"/>
              <a:t>mysample</a:t>
            </a:r>
            <a:r>
              <a:rPr lang="en-US" dirty="0"/>
              <a:t>, by (id)</a:t>
            </a:r>
          </a:p>
          <a:p>
            <a:r>
              <a:rPr lang="en-US" dirty="0"/>
              <a:t>}</a:t>
            </a:r>
          </a:p>
          <a:p>
            <a:endParaRPr lang="en-US" dirty="0" smtClean="0"/>
          </a:p>
          <a:p>
            <a:r>
              <a:rPr lang="en-US" dirty="0" err="1" smtClean="0"/>
              <a:t>foreach</a:t>
            </a:r>
            <a:r>
              <a:rPr lang="en-US" dirty="0" smtClean="0"/>
              <a:t> </a:t>
            </a:r>
            <a:r>
              <a:rPr lang="en-US" dirty="0" err="1"/>
              <a:t>var</a:t>
            </a:r>
            <a:r>
              <a:rPr lang="en-US" dirty="0"/>
              <a:t> of </a:t>
            </a:r>
            <a:r>
              <a:rPr lang="en-US" dirty="0" err="1"/>
              <a:t>varlist</a:t>
            </a:r>
            <a:r>
              <a:rPr lang="en-US" dirty="0"/>
              <a:t> </a:t>
            </a:r>
            <a:r>
              <a:rPr lang="en-US" dirty="0" err="1"/>
              <a:t>nauthors</a:t>
            </a:r>
            <a:r>
              <a:rPr lang="en-US" dirty="0"/>
              <a:t> </a:t>
            </a:r>
            <a:r>
              <a:rPr lang="en-US" dirty="0" err="1"/>
              <a:t>npages</a:t>
            </a:r>
            <a:r>
              <a:rPr lang="en-US" dirty="0"/>
              <a:t> </a:t>
            </a:r>
            <a:r>
              <a:rPr lang="en-US" dirty="0" err="1"/>
              <a:t>nrefs</a:t>
            </a:r>
            <a:r>
              <a:rPr lang="en-US" dirty="0"/>
              <a:t> </a:t>
            </a:r>
            <a:r>
              <a:rPr lang="en-US" dirty="0" err="1"/>
              <a:t>jifperc</a:t>
            </a:r>
            <a:r>
              <a:rPr lang="en-US" dirty="0"/>
              <a:t> </a:t>
            </a:r>
            <a:r>
              <a:rPr lang="en-US" dirty="0" err="1"/>
              <a:t>careerstage</a:t>
            </a:r>
            <a:r>
              <a:rPr lang="en-US" dirty="0"/>
              <a:t> {</a:t>
            </a:r>
          </a:p>
          <a:p>
            <a:r>
              <a:rPr lang="en-US" dirty="0"/>
              <a:t>	gen </a:t>
            </a:r>
            <a:r>
              <a:rPr lang="en-US" dirty="0" err="1"/>
              <a:t>d`var</a:t>
            </a:r>
            <a:r>
              <a:rPr lang="en-US" dirty="0"/>
              <a:t>' = `</a:t>
            </a:r>
            <a:r>
              <a:rPr lang="en-US" dirty="0" err="1"/>
              <a:t>var</a:t>
            </a:r>
            <a:r>
              <a:rPr lang="en-US" dirty="0"/>
              <a:t>' - </a:t>
            </a:r>
            <a:r>
              <a:rPr lang="en-US" dirty="0" err="1"/>
              <a:t>m`var</a:t>
            </a:r>
            <a:r>
              <a:rPr lang="en-US" dirty="0"/>
              <a:t>' if </a:t>
            </a:r>
            <a:r>
              <a:rPr lang="en-US" dirty="0" err="1"/>
              <a:t>mysample</a:t>
            </a:r>
            <a:endParaRPr lang="en-US" dirty="0"/>
          </a:p>
          <a:p>
            <a:r>
              <a:rPr lang="en-US" dirty="0"/>
              <a:t>}</a:t>
            </a:r>
          </a:p>
          <a:p>
            <a:endParaRPr lang="en-US" dirty="0" smtClean="0"/>
          </a:p>
          <a:p>
            <a:r>
              <a:rPr lang="en-US" dirty="0" err="1" smtClean="0"/>
              <a:t>xtlogit</a:t>
            </a:r>
            <a:r>
              <a:rPr lang="en-US" dirty="0" smtClean="0"/>
              <a:t> </a:t>
            </a:r>
            <a:r>
              <a:rPr lang="en-US" dirty="0" err="1"/>
              <a:t>topq</a:t>
            </a:r>
            <a:r>
              <a:rPr lang="en-US" dirty="0"/>
              <a:t> </a:t>
            </a:r>
            <a:r>
              <a:rPr lang="en-US" dirty="0" err="1"/>
              <a:t>dnauthors-dcareerstage</a:t>
            </a:r>
            <a:r>
              <a:rPr lang="en-US" dirty="0"/>
              <a:t> </a:t>
            </a:r>
            <a:r>
              <a:rPr lang="en-US" dirty="0" err="1"/>
              <a:t>mnauthors-mcareerstage</a:t>
            </a:r>
            <a:r>
              <a:rPr lang="en-US" dirty="0"/>
              <a:t> </a:t>
            </a:r>
            <a:r>
              <a:rPr lang="en-US" dirty="0" err="1"/>
              <a:t>i.female</a:t>
            </a:r>
            <a:r>
              <a:rPr lang="en-US" dirty="0"/>
              <a:t> </a:t>
            </a:r>
            <a:r>
              <a:rPr lang="en-US" dirty="0" err="1"/>
              <a:t>i.usa</a:t>
            </a:r>
            <a:r>
              <a:rPr lang="en-US" dirty="0"/>
              <a:t> </a:t>
            </a:r>
            <a:r>
              <a:rPr lang="en-US" dirty="0" err="1"/>
              <a:t>i.socialscience</a:t>
            </a:r>
            <a:r>
              <a:rPr lang="en-US" dirty="0"/>
              <a:t> , </a:t>
            </a:r>
            <a:r>
              <a:rPr lang="en-US" dirty="0" err="1"/>
              <a:t>nolog</a:t>
            </a:r>
            <a:r>
              <a:rPr lang="en-US" dirty="0"/>
              <a:t> re</a:t>
            </a:r>
          </a:p>
        </p:txBody>
      </p:sp>
    </p:spTree>
    <p:extLst>
      <p:ext uri="{BB962C8B-B14F-4D97-AF65-F5344CB8AC3E}">
        <p14:creationId xmlns:p14="http://schemas.microsoft.com/office/powerpoint/2010/main" val="8002775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4" name="Content Placeholder 3"/>
          <p:cNvSpPr>
            <a:spLocks noGrp="1"/>
          </p:cNvSpPr>
          <p:nvPr>
            <p:ph idx="1"/>
          </p:nvPr>
        </p:nvSpPr>
        <p:spPr/>
        <p:txBody>
          <a:bodyPr/>
          <a:lstStyle/>
          <a:p>
            <a:r>
              <a:rPr lang="en-US" dirty="0" smtClean="0"/>
              <a:t>However, life is much simpler if you use Perales and </a:t>
            </a:r>
            <a:r>
              <a:rPr lang="en-US" dirty="0" err="1" smtClean="0"/>
              <a:t>Schunk’s</a:t>
            </a:r>
            <a:r>
              <a:rPr lang="en-US" dirty="0" smtClean="0"/>
              <a:t> </a:t>
            </a:r>
            <a:r>
              <a:rPr lang="en-US" dirty="0" err="1" smtClean="0"/>
              <a:t>xthybrid</a:t>
            </a:r>
            <a:r>
              <a:rPr lang="en-US" dirty="0" smtClean="0"/>
              <a:t> command, available from SSC, which automates the whole process.</a:t>
            </a:r>
          </a:p>
        </p:txBody>
      </p:sp>
    </p:spTree>
    <p:extLst>
      <p:ext uri="{BB962C8B-B14F-4D97-AF65-F5344CB8AC3E}">
        <p14:creationId xmlns:p14="http://schemas.microsoft.com/office/powerpoint/2010/main" val="20769033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determinants of success differ by characteristics of the individual? For example, do women benefit less from having papers in prestigious journals than do men? </a:t>
            </a:r>
          </a:p>
          <a:p>
            <a:r>
              <a:rPr lang="en-US" dirty="0" smtClean="0"/>
              <a:t>Are the determinants of publishing success different in different academic fields? Is the effect of co-authorship in a field like Sociology (where papers tend to have only a small number of co-authors) different than it is in other fields where co-authorship is far more common?</a:t>
            </a:r>
            <a:endParaRPr lang="en-US" dirty="0"/>
          </a:p>
        </p:txBody>
      </p:sp>
    </p:spTree>
    <p:extLst>
      <p:ext uri="{BB962C8B-B14F-4D97-AF65-F5344CB8AC3E}">
        <p14:creationId xmlns:p14="http://schemas.microsoft.com/office/powerpoint/2010/main" val="39772101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783" y="631142"/>
            <a:ext cx="8753061" cy="5632311"/>
          </a:xfrm>
          <a:prstGeom prst="rect">
            <a:avLst/>
          </a:prstGeom>
        </p:spPr>
        <p:txBody>
          <a:bodyPr wrap="square">
            <a:spAutoFit/>
          </a:bodyPr>
          <a:lstStyle/>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xthybrid</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topq</a:t>
            </a:r>
            <a:r>
              <a:rPr lang="en-US" sz="1000" b="1" dirty="0">
                <a:latin typeface="Courier New" panose="02070309020205020404" pitchFamily="49" charset="0"/>
                <a:cs typeface="Courier New" panose="02070309020205020404" pitchFamily="49" charset="0"/>
              </a:rPr>
              <a:t> female </a:t>
            </a:r>
            <a:r>
              <a:rPr lang="en-US" sz="1000" b="1" dirty="0" err="1">
                <a:latin typeface="Courier New" panose="02070309020205020404" pitchFamily="49" charset="0"/>
                <a:cs typeface="Courier New" panose="02070309020205020404" pitchFamily="49" charset="0"/>
              </a:rPr>
              <a:t>usa</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socialscience</a:t>
            </a:r>
            <a:r>
              <a:rPr lang="en-US" sz="1000" b="1" dirty="0">
                <a:latin typeface="Courier New" panose="02070309020205020404" pitchFamily="49" charset="0"/>
                <a:cs typeface="Courier New" panose="02070309020205020404" pitchFamily="49" charset="0"/>
              </a:rPr>
              <a:t>, use(</a:t>
            </a:r>
            <a:r>
              <a:rPr lang="en-US" sz="1000" b="1" dirty="0" err="1">
                <a:latin typeface="Courier New" panose="02070309020205020404" pitchFamily="49" charset="0"/>
                <a:cs typeface="Courier New" panose="02070309020205020404" pitchFamily="49" charset="0"/>
              </a:rPr>
              <a:t>nauthors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npages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nrefs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jifperc</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careerstage</a:t>
            </a:r>
            <a:r>
              <a:rPr lang="en-US" sz="1000" b="1" dirty="0">
                <a:latin typeface="Courier New" panose="02070309020205020404" pitchFamily="49" charset="0"/>
                <a:cs typeface="Courier New" panose="02070309020205020404" pitchFamily="49" charset="0"/>
              </a:rPr>
              <a:t>) ///</a:t>
            </a:r>
          </a:p>
          <a:p>
            <a:r>
              <a:rPr lang="en-US" sz="1000" b="1" dirty="0">
                <a:latin typeface="Courier New" panose="02070309020205020404" pitchFamily="49" charset="0"/>
                <a:cs typeface="Courier New" panose="02070309020205020404" pitchFamily="49" charset="0"/>
              </a:rPr>
              <a:t>&gt;         family(binomial) link(logit) </a:t>
            </a:r>
            <a:r>
              <a:rPr lang="en-US" sz="1000" b="1" dirty="0" err="1">
                <a:latin typeface="Courier New" panose="02070309020205020404" pitchFamily="49" charset="0"/>
                <a:cs typeface="Courier New" panose="02070309020205020404" pitchFamily="49" charset="0"/>
              </a:rPr>
              <a:t>clusterid</a:t>
            </a:r>
            <a:r>
              <a:rPr lang="en-US" sz="1000" b="1" dirty="0">
                <a:latin typeface="Courier New" panose="02070309020205020404" pitchFamily="49" charset="0"/>
                <a:cs typeface="Courier New" panose="02070309020205020404" pitchFamily="49" charset="0"/>
              </a:rPr>
              <a:t>(id) star</a:t>
            </a: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Hybrid model. Family: binomial. Link: logit.</a:t>
            </a: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Variable |     model     |</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topq</a:t>
            </a:r>
            <a:r>
              <a:rPr lang="en-US" sz="1000" dirty="0">
                <a:latin typeface="Courier New" panose="02070309020205020404" pitchFamily="49" charset="0"/>
                <a:cs typeface="Courier New" panose="02070309020205020404" pitchFamily="49" charset="0"/>
              </a:rPr>
              <a:t>                 |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R__female</a:t>
            </a:r>
            <a:r>
              <a:rPr lang="en-US" sz="1000" dirty="0">
                <a:latin typeface="Courier New" panose="02070309020205020404" pitchFamily="49" charset="0"/>
                <a:cs typeface="Courier New" panose="02070309020205020404" pitchFamily="49" charset="0"/>
              </a:rPr>
              <a:t> |    -0.1694*** |</a:t>
            </a:r>
          </a:p>
          <a:p>
            <a:r>
              <a:rPr lang="en-US" sz="1000" dirty="0">
                <a:latin typeface="Courier New" panose="02070309020205020404" pitchFamily="49" charset="0"/>
                <a:cs typeface="Courier New" panose="02070309020205020404" pitchFamily="49" charset="0"/>
              </a:rPr>
              <a:t>|     R__</a:t>
            </a:r>
            <a:r>
              <a:rPr lang="en-US" sz="1000" dirty="0" err="1">
                <a:latin typeface="Courier New" panose="02070309020205020404" pitchFamily="49" charset="0"/>
                <a:cs typeface="Courier New" panose="02070309020205020404" pitchFamily="49" charset="0"/>
              </a:rPr>
              <a:t>socialscience</a:t>
            </a:r>
            <a:r>
              <a:rPr lang="en-US" sz="1000" dirty="0">
                <a:latin typeface="Courier New" panose="02070309020205020404" pitchFamily="49" charset="0"/>
                <a:cs typeface="Courier New" panose="02070309020205020404" pitchFamily="49" charset="0"/>
              </a:rPr>
              <a:t> |     0.0924*** |</a:t>
            </a:r>
          </a:p>
          <a:p>
            <a:r>
              <a:rPr lang="en-US" sz="1000" dirty="0">
                <a:latin typeface="Courier New" panose="02070309020205020404" pitchFamily="49" charset="0"/>
                <a:cs typeface="Courier New" panose="02070309020205020404" pitchFamily="49" charset="0"/>
              </a:rPr>
              <a:t>|               R__</a:t>
            </a:r>
            <a:r>
              <a:rPr lang="en-US" sz="1000" dirty="0" err="1">
                <a:latin typeface="Courier New" panose="02070309020205020404" pitchFamily="49" charset="0"/>
                <a:cs typeface="Courier New" panose="02070309020205020404" pitchFamily="49" charset="0"/>
              </a:rPr>
              <a:t>usa</a:t>
            </a:r>
            <a:r>
              <a:rPr lang="en-US" sz="1000" dirty="0">
                <a:latin typeface="Courier New" panose="02070309020205020404" pitchFamily="49" charset="0"/>
                <a:cs typeface="Courier New" panose="02070309020205020404" pitchFamily="49" charset="0"/>
              </a:rPr>
              <a:t> |     0.1860***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nauthors</a:t>
            </a:r>
            <a:r>
              <a:rPr lang="en-US" sz="1000" dirty="0">
                <a:latin typeface="Courier New" panose="02070309020205020404" pitchFamily="49" charset="0"/>
                <a:cs typeface="Courier New" panose="02070309020205020404" pitchFamily="49" charset="0"/>
              </a:rPr>
              <a:t> |     0.0824***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npages</a:t>
            </a:r>
            <a:r>
              <a:rPr lang="en-US" sz="1000" dirty="0">
                <a:latin typeface="Courier New" panose="02070309020205020404" pitchFamily="49" charset="0"/>
                <a:cs typeface="Courier New" panose="02070309020205020404" pitchFamily="49" charset="0"/>
              </a:rPr>
              <a:t> |     0.0106***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nrefs</a:t>
            </a:r>
            <a:r>
              <a:rPr lang="en-US" sz="1000" dirty="0">
                <a:latin typeface="Courier New" panose="02070309020205020404" pitchFamily="49" charset="0"/>
                <a:cs typeface="Courier New" panose="02070309020205020404" pitchFamily="49" charset="0"/>
              </a:rPr>
              <a:t> |     0.0068***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jifperc</a:t>
            </a:r>
            <a:r>
              <a:rPr lang="en-US" sz="1000" dirty="0">
                <a:latin typeface="Courier New" panose="02070309020205020404" pitchFamily="49" charset="0"/>
                <a:cs typeface="Courier New" panose="02070309020205020404" pitchFamily="49" charset="0"/>
              </a:rPr>
              <a:t> |     0.0388*** |</a:t>
            </a:r>
          </a:p>
          <a:p>
            <a:r>
              <a:rPr lang="en-US" sz="1000" dirty="0">
                <a:latin typeface="Courier New" panose="02070309020205020404" pitchFamily="49" charset="0"/>
                <a:cs typeface="Courier New" panose="02070309020205020404" pitchFamily="49" charset="0"/>
              </a:rPr>
              <a:t>|       W__</a:t>
            </a:r>
            <a:r>
              <a:rPr lang="en-US" sz="1000" dirty="0" err="1">
                <a:latin typeface="Courier New" panose="02070309020205020404" pitchFamily="49" charset="0"/>
                <a:cs typeface="Courier New" panose="02070309020205020404" pitchFamily="49" charset="0"/>
              </a:rPr>
              <a:t>careerstage</a:t>
            </a:r>
            <a:r>
              <a:rPr lang="en-US" sz="1000" dirty="0">
                <a:latin typeface="Courier New" panose="02070309020205020404" pitchFamily="49" charset="0"/>
                <a:cs typeface="Courier New" panose="02070309020205020404" pitchFamily="49" charset="0"/>
              </a:rPr>
              <a:t> |    -0.0534***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nauthors</a:t>
            </a:r>
            <a:r>
              <a:rPr lang="en-US" sz="1000" dirty="0">
                <a:latin typeface="Courier New" panose="02070309020205020404" pitchFamily="49" charset="0"/>
                <a:cs typeface="Courier New" panose="02070309020205020404" pitchFamily="49" charset="0"/>
              </a:rPr>
              <a:t> |     0.0207***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npages</a:t>
            </a:r>
            <a:r>
              <a:rPr lang="en-US" sz="1000" dirty="0">
                <a:latin typeface="Courier New" panose="02070309020205020404" pitchFamily="49" charset="0"/>
                <a:cs typeface="Courier New" panose="02070309020205020404" pitchFamily="49" charset="0"/>
              </a:rPr>
              <a:t> |     0.0428***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nrefs</a:t>
            </a:r>
            <a:r>
              <a:rPr lang="en-US" sz="1000" dirty="0">
                <a:latin typeface="Courier New" panose="02070309020205020404" pitchFamily="49" charset="0"/>
                <a:cs typeface="Courier New" panose="02070309020205020404" pitchFamily="49" charset="0"/>
              </a:rPr>
              <a:t> |     0.0071***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jifperc</a:t>
            </a:r>
            <a:r>
              <a:rPr lang="en-US" sz="1000" dirty="0">
                <a:latin typeface="Courier New" panose="02070309020205020404" pitchFamily="49" charset="0"/>
                <a:cs typeface="Courier New" panose="02070309020205020404" pitchFamily="49" charset="0"/>
              </a:rPr>
              <a:t> |     0.0518*** |</a:t>
            </a:r>
          </a:p>
          <a:p>
            <a:r>
              <a:rPr lang="en-US" sz="1000" dirty="0">
                <a:latin typeface="Courier New" panose="02070309020205020404" pitchFamily="49" charset="0"/>
                <a:cs typeface="Courier New" panose="02070309020205020404" pitchFamily="49" charset="0"/>
              </a:rPr>
              <a:t>|       B__</a:t>
            </a:r>
            <a:r>
              <a:rPr lang="en-US" sz="1000" dirty="0" err="1">
                <a:latin typeface="Courier New" panose="02070309020205020404" pitchFamily="49" charset="0"/>
                <a:cs typeface="Courier New" panose="02070309020205020404" pitchFamily="49" charset="0"/>
              </a:rPr>
              <a:t>careerstage</a:t>
            </a:r>
            <a:r>
              <a:rPr lang="en-US" sz="1000" dirty="0">
                <a:latin typeface="Courier New" panose="02070309020205020404" pitchFamily="49" charset="0"/>
                <a:cs typeface="Courier New" panose="02070309020205020404" pitchFamily="49" charset="0"/>
              </a:rPr>
              <a:t> |    -0.0063*** |</a:t>
            </a:r>
          </a:p>
          <a:p>
            <a:r>
              <a:rPr lang="en-US" sz="1000" dirty="0">
                <a:latin typeface="Courier New" panose="02070309020205020404" pitchFamily="49" charset="0"/>
                <a:cs typeface="Courier New" panose="02070309020205020404" pitchFamily="49" charset="0"/>
              </a:rPr>
              <a:t>|                _cons |    -5.1434*** |</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var</a:t>
            </a:r>
            <a:r>
              <a:rPr lang="en-US" sz="1000" dirty="0">
                <a:latin typeface="Courier New" panose="02070309020205020404" pitchFamily="49" charset="0"/>
                <a:cs typeface="Courier New" panose="02070309020205020404" pitchFamily="49" charset="0"/>
              </a:rPr>
              <a:t>(_cons[id])|               |</a:t>
            </a:r>
          </a:p>
          <a:p>
            <a:r>
              <a:rPr lang="en-US" sz="1000" dirty="0">
                <a:latin typeface="Courier New" panose="02070309020205020404" pitchFamily="49" charset="0"/>
                <a:cs typeface="Courier New" panose="02070309020205020404" pitchFamily="49" charset="0"/>
              </a:rPr>
              <a:t>|                _cons |     0.4649*** |</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Statistics           |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ll</a:t>
            </a:r>
            <a:r>
              <a:rPr lang="en-US" sz="1000" dirty="0">
                <a:latin typeface="Courier New" panose="02070309020205020404" pitchFamily="49" charset="0"/>
                <a:cs typeface="Courier New" panose="02070309020205020404" pitchFamily="49" charset="0"/>
              </a:rPr>
              <a:t> | -2.088e+05    |</a:t>
            </a:r>
          </a:p>
          <a:p>
            <a:r>
              <a:rPr lang="en-US" sz="1000" dirty="0">
                <a:latin typeface="Courier New" panose="02070309020205020404" pitchFamily="49" charset="0"/>
                <a:cs typeface="Courier New" panose="02070309020205020404" pitchFamily="49" charset="0"/>
              </a:rPr>
              <a:t>|                 chi2 | 37783.1969    |</a:t>
            </a:r>
          </a:p>
          <a:p>
            <a:r>
              <a:rPr lang="en-US" sz="1000" dirty="0">
                <a:latin typeface="Courier New" panose="02070309020205020404" pitchFamily="49" charset="0"/>
                <a:cs typeface="Courier New" panose="02070309020205020404" pitchFamily="49" charset="0"/>
              </a:rPr>
              <a:t>|                    p |     0.0000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aic</a:t>
            </a:r>
            <a:r>
              <a:rPr lang="en-US" sz="1000" dirty="0">
                <a:latin typeface="Courier New" panose="02070309020205020404" pitchFamily="49" charset="0"/>
                <a:cs typeface="Courier New" panose="02070309020205020404" pitchFamily="49" charset="0"/>
              </a:rPr>
              <a:t> |  4.177e+05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bic</a:t>
            </a:r>
            <a:r>
              <a:rPr lang="en-US" sz="1000" dirty="0">
                <a:latin typeface="Courier New" panose="02070309020205020404" pitchFamily="49" charset="0"/>
                <a:cs typeface="Courier New" panose="02070309020205020404" pitchFamily="49" charset="0"/>
              </a:rPr>
              <a:t> |  4.178e+05    |</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legend: * p&lt;.05; ** p&lt;.01; *** p&lt;.001</a:t>
            </a:r>
          </a:p>
          <a:p>
            <a:r>
              <a:rPr lang="en-US" sz="1000" dirty="0">
                <a:latin typeface="Courier New" panose="02070309020205020404" pitchFamily="49" charset="0"/>
                <a:cs typeface="Courier New" panose="02070309020205020404" pitchFamily="49" charset="0"/>
              </a:rPr>
              <a:t>Level 1: 374334 units. Level 2: 14129 units.</a:t>
            </a:r>
          </a:p>
        </p:txBody>
      </p:sp>
    </p:spTree>
    <p:extLst>
      <p:ext uri="{BB962C8B-B14F-4D97-AF65-F5344CB8AC3E}">
        <p14:creationId xmlns:p14="http://schemas.microsoft.com/office/powerpoint/2010/main" val="34810943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You are primarily interested in the variables that start with R_ (the coefficients for the time-invariant variables) and those that start with W_ (which show the effects of within-group variability).</a:t>
            </a:r>
          </a:p>
          <a:p>
            <a:r>
              <a:rPr lang="en-US" dirty="0" smtClean="0"/>
              <a:t>If the assumptions of the random effects model are true, the coefficients for the B_ variables (between-group) should equal the coefficients for the corresponding W_ variables. </a:t>
            </a:r>
            <a:r>
              <a:rPr lang="en-US" dirty="0" err="1"/>
              <a:t>x</a:t>
            </a:r>
            <a:r>
              <a:rPr lang="en-US" dirty="0" err="1" smtClean="0"/>
              <a:t>thybrid</a:t>
            </a:r>
            <a:r>
              <a:rPr lang="en-US" dirty="0" smtClean="0"/>
              <a:t> has a test option that lets you test whether or not the assumptions hold.</a:t>
            </a:r>
          </a:p>
          <a:p>
            <a:r>
              <a:rPr lang="en-US" dirty="0" smtClean="0"/>
              <a:t>If you don’t like the way the results are displayed, </a:t>
            </a:r>
            <a:r>
              <a:rPr lang="en-US" dirty="0" err="1" smtClean="0"/>
              <a:t>xthybrid</a:t>
            </a:r>
            <a:r>
              <a:rPr lang="en-US" dirty="0" smtClean="0"/>
              <a:t> has options for changing their appearance.</a:t>
            </a:r>
            <a:endParaRPr lang="en-US" dirty="0"/>
          </a:p>
        </p:txBody>
      </p:sp>
    </p:spTree>
    <p:extLst>
      <p:ext uri="{BB962C8B-B14F-4D97-AF65-F5344CB8AC3E}">
        <p14:creationId xmlns:p14="http://schemas.microsoft.com/office/powerpoint/2010/main" val="2376455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The </a:t>
            </a:r>
            <a:r>
              <a:rPr lang="en-US" sz="2800" dirty="0" err="1" smtClean="0"/>
              <a:t>xthybrid</a:t>
            </a:r>
            <a:r>
              <a:rPr lang="en-US" sz="2800" dirty="0" smtClean="0"/>
              <a:t> command has some limitations that might sometimes make you prefer to compute all the necessary variables yourself.</a:t>
            </a:r>
          </a:p>
          <a:p>
            <a:pPr lvl="1"/>
            <a:r>
              <a:rPr lang="en-US" sz="2400" dirty="0" smtClean="0"/>
              <a:t>Factor variable notation (</a:t>
            </a:r>
            <a:r>
              <a:rPr lang="en-US" sz="2400" dirty="0" err="1" smtClean="0"/>
              <a:t>e,g</a:t>
            </a:r>
            <a:r>
              <a:rPr lang="en-US" sz="2400" dirty="0" smtClean="0"/>
              <a:t>. </a:t>
            </a:r>
            <a:r>
              <a:rPr lang="en-US" sz="2400" dirty="0" err="1" smtClean="0"/>
              <a:t>i.gender</a:t>
            </a:r>
            <a:r>
              <a:rPr lang="en-US" sz="2400" dirty="0" smtClean="0"/>
              <a:t>) is not supported. You need to create any dummy variables yourself.</a:t>
            </a:r>
          </a:p>
          <a:p>
            <a:pPr lvl="1"/>
            <a:r>
              <a:rPr lang="en-US" sz="2400" dirty="0" smtClean="0"/>
              <a:t>Temporary variables are created but then deleted. As a result, some post-estimation commands (e.g. predict) will not work.</a:t>
            </a:r>
          </a:p>
        </p:txBody>
      </p:sp>
    </p:spTree>
    <p:extLst>
      <p:ext uri="{BB962C8B-B14F-4D97-AF65-F5344CB8AC3E}">
        <p14:creationId xmlns:p14="http://schemas.microsoft.com/office/powerpoint/2010/main" val="5187621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sz="2800" dirty="0"/>
              <a:t>More importantly, hybrid models themselves have some limitations.</a:t>
            </a:r>
          </a:p>
          <a:p>
            <a:pPr lvl="1"/>
            <a:r>
              <a:rPr lang="en-US" sz="2400" dirty="0"/>
              <a:t>You may not be able to estimate marginal effects correctly with </a:t>
            </a:r>
            <a:r>
              <a:rPr lang="en-US" sz="2400" dirty="0" smtClean="0"/>
              <a:t>them (however, estimating marginal effects after any FE model can be problematic)</a:t>
            </a:r>
            <a:endParaRPr lang="en-US" sz="2400" dirty="0"/>
          </a:p>
          <a:p>
            <a:pPr lvl="1"/>
            <a:r>
              <a:rPr lang="en-US" sz="2400" dirty="0" err="1"/>
              <a:t>Schunk</a:t>
            </a:r>
            <a:r>
              <a:rPr lang="en-US" sz="2400" dirty="0"/>
              <a:t> (Stata Journal, 2013) notes various other limitations, e.g. including interaction terms can be cumbersome.</a:t>
            </a:r>
          </a:p>
          <a:p>
            <a:pPr lvl="1"/>
            <a:r>
              <a:rPr lang="en-US" sz="2400" dirty="0"/>
              <a:t>Nevertheless, </a:t>
            </a:r>
            <a:r>
              <a:rPr lang="en-US" sz="2400" dirty="0" err="1"/>
              <a:t>Schunk</a:t>
            </a:r>
            <a:r>
              <a:rPr lang="en-US" sz="2400" dirty="0"/>
              <a:t> concludes “[hybrid] models are useful extensions to the standard random-effects and fixed-effects approaches</a:t>
            </a:r>
            <a:r>
              <a:rPr lang="en-US" sz="2400" dirty="0" smtClean="0"/>
              <a:t>.”</a:t>
            </a:r>
            <a:endParaRPr lang="en-US" sz="2400" dirty="0"/>
          </a:p>
        </p:txBody>
      </p:sp>
    </p:spTree>
    <p:extLst>
      <p:ext uri="{BB962C8B-B14F-4D97-AF65-F5344CB8AC3E}">
        <p14:creationId xmlns:p14="http://schemas.microsoft.com/office/powerpoint/2010/main" val="3813968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Finally, we consider a random slopes model.</a:t>
            </a:r>
          </a:p>
          <a:p>
            <a:pPr lvl="1"/>
            <a:r>
              <a:rPr lang="en-US" dirty="0" smtClean="0"/>
              <a:t>In previous models, the intercept terms could differ across groups.</a:t>
            </a:r>
          </a:p>
          <a:p>
            <a:pPr lvl="1"/>
            <a:r>
              <a:rPr lang="en-US" dirty="0" smtClean="0"/>
              <a:t>In random slopes models, the slopes of selected variables can differ across groups too.</a:t>
            </a:r>
          </a:p>
          <a:p>
            <a:pPr lvl="1"/>
            <a:r>
              <a:rPr lang="en-US" dirty="0" err="1" smtClean="0"/>
              <a:t>Schunk</a:t>
            </a:r>
            <a:r>
              <a:rPr lang="en-US" dirty="0" smtClean="0"/>
              <a:t> and Perales write the model as</a:t>
            </a:r>
          </a:p>
          <a:p>
            <a:pPr lvl="1"/>
            <a:endParaRPr lang="en-US" dirty="0" smtClean="0"/>
          </a:p>
          <a:p>
            <a:pPr lvl="1"/>
            <a:endParaRPr lang="en-US" dirty="0"/>
          </a:p>
        </p:txBody>
      </p:sp>
      <p:pic>
        <p:nvPicPr>
          <p:cNvPr id="4" name="Picture 3"/>
          <p:cNvPicPr>
            <a:picLocks noChangeAspect="1"/>
          </p:cNvPicPr>
          <p:nvPr/>
        </p:nvPicPr>
        <p:blipFill>
          <a:blip r:embed="rId2"/>
          <a:stretch>
            <a:fillRect/>
          </a:stretch>
        </p:blipFill>
        <p:spPr>
          <a:xfrm>
            <a:off x="1295401" y="4929533"/>
            <a:ext cx="7822239" cy="749300"/>
          </a:xfrm>
          <a:prstGeom prst="rect">
            <a:avLst/>
          </a:prstGeom>
        </p:spPr>
      </p:pic>
    </p:spTree>
    <p:extLst>
      <p:ext uri="{BB962C8B-B14F-4D97-AF65-F5344CB8AC3E}">
        <p14:creationId xmlns:p14="http://schemas.microsoft.com/office/powerpoint/2010/main" val="38414452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Each group has a value for u</a:t>
            </a:r>
            <a:r>
              <a:rPr lang="en-US" baseline="-25000" dirty="0" smtClean="0"/>
              <a:t>i2</a:t>
            </a:r>
            <a:r>
              <a:rPr lang="en-US" dirty="0" smtClean="0"/>
              <a:t>. These reflect how the effect of </a:t>
            </a:r>
            <a:r>
              <a:rPr lang="en-US" dirty="0" err="1" smtClean="0"/>
              <a:t>xij</a:t>
            </a:r>
            <a:r>
              <a:rPr lang="en-US" dirty="0" smtClean="0"/>
              <a:t> differs for that group, e.g. the effect of </a:t>
            </a:r>
            <a:r>
              <a:rPr lang="en-US" dirty="0" err="1" smtClean="0"/>
              <a:t>x</a:t>
            </a:r>
            <a:r>
              <a:rPr lang="en-US" baseline="-25000" dirty="0" err="1" smtClean="0"/>
              <a:t>ij</a:t>
            </a:r>
            <a:r>
              <a:rPr lang="en-US" dirty="0" smtClean="0"/>
              <a:t> might be stronger in that group, or it may be weaker.</a:t>
            </a:r>
          </a:p>
          <a:p>
            <a:r>
              <a:rPr lang="en-US" dirty="0" smtClean="0"/>
              <a:t>We next show a random slopes model where the effect of </a:t>
            </a:r>
            <a:r>
              <a:rPr lang="en-US" dirty="0" err="1" smtClean="0"/>
              <a:t>careerstage</a:t>
            </a:r>
            <a:r>
              <a:rPr lang="en-US" dirty="0" smtClean="0"/>
              <a:t> is free to vary across clusters. (These models can take very long to estimate, so we drew a random subsample of 10% of all the authors.)</a:t>
            </a:r>
          </a:p>
          <a:p>
            <a:endParaRPr lang="en-US" dirty="0"/>
          </a:p>
        </p:txBody>
      </p:sp>
    </p:spTree>
    <p:extLst>
      <p:ext uri="{BB962C8B-B14F-4D97-AF65-F5344CB8AC3E}">
        <p14:creationId xmlns:p14="http://schemas.microsoft.com/office/powerpoint/2010/main" val="34873340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3443" y="1048948"/>
            <a:ext cx="7063409" cy="4708981"/>
          </a:xfrm>
          <a:prstGeom prst="rect">
            <a:avLst/>
          </a:prstGeom>
        </p:spPr>
        <p:txBody>
          <a:bodyPr wrap="square">
            <a:spAutoFit/>
          </a:bodyPr>
          <a:lstStyle/>
          <a:p>
            <a:r>
              <a:rPr lang="en-US" sz="1000" b="1" dirty="0">
                <a:latin typeface="Courier New" panose="02070309020205020404" pitchFamily="49" charset="0"/>
                <a:cs typeface="Courier New" panose="02070309020205020404" pitchFamily="49" charset="0"/>
              </a:rPr>
              <a:t>. *** 5. Advanced random effects - 10% sample</a:t>
            </a:r>
          </a:p>
          <a:p>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melogit</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topq</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nauthors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npages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nrefs</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jifperc</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careerstage</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i.female</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i.usa</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i.socialscience</a:t>
            </a:r>
            <a:r>
              <a:rPr lang="en-US" sz="1000" b="1" dirty="0">
                <a:latin typeface="Courier New" panose="02070309020205020404" pitchFamily="49" charset="0"/>
                <a:cs typeface="Courier New" panose="02070309020205020404" pitchFamily="49" charset="0"/>
              </a:rPr>
              <a:t> if sample10  || id: </a:t>
            </a:r>
            <a:r>
              <a:rPr lang="en-US" sz="1000" b="1" dirty="0" err="1">
                <a:latin typeface="Courier New" panose="02070309020205020404" pitchFamily="49" charset="0"/>
                <a:cs typeface="Courier New" panose="02070309020205020404" pitchFamily="49" charset="0"/>
              </a:rPr>
              <a:t>careerstage</a:t>
            </a:r>
            <a:r>
              <a:rPr lang="en-US" sz="1000" b="1" dirty="0">
                <a:latin typeface="Courier New" panose="02070309020205020404" pitchFamily="49" charset="0"/>
                <a:cs typeface="Courier New" panose="02070309020205020404" pitchFamily="49" charset="0"/>
              </a:rPr>
              <a:t>, </a:t>
            </a:r>
            <a:r>
              <a:rPr lang="en-US" sz="1000" b="1" dirty="0" err="1">
                <a:latin typeface="Courier New" panose="02070309020205020404" pitchFamily="49" charset="0"/>
                <a:cs typeface="Courier New" panose="02070309020205020404" pitchFamily="49" charset="0"/>
              </a:rPr>
              <a:t>nolog</a:t>
            </a:r>
            <a:endParaRPr lang="en-US" sz="1000" b="1" dirty="0">
              <a:latin typeface="Courier New" panose="02070309020205020404" pitchFamily="49" charset="0"/>
              <a:cs typeface="Courier New" panose="02070309020205020404" pitchFamily="49" charset="0"/>
            </a:endParaRPr>
          </a:p>
          <a:p>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Mixed-effects logistic regression               Number of </a:t>
            </a:r>
            <a:r>
              <a:rPr lang="en-US" sz="1000" dirty="0" err="1">
                <a:latin typeface="Courier New" panose="02070309020205020404" pitchFamily="49" charset="0"/>
                <a:cs typeface="Courier New" panose="02070309020205020404" pitchFamily="49" charset="0"/>
              </a:rPr>
              <a:t>obs</a:t>
            </a:r>
            <a:r>
              <a:rPr lang="en-US" sz="1000" dirty="0">
                <a:latin typeface="Courier New" panose="02070309020205020404" pitchFamily="49" charset="0"/>
                <a:cs typeface="Courier New" panose="02070309020205020404" pitchFamily="49" charset="0"/>
              </a:rPr>
              <a:t>     =     37,391</a:t>
            </a:r>
          </a:p>
          <a:p>
            <a:r>
              <a:rPr lang="en-US" sz="1000" dirty="0">
                <a:latin typeface="Courier New" panose="02070309020205020404" pitchFamily="49" charset="0"/>
                <a:cs typeface="Courier New" panose="02070309020205020404" pitchFamily="49" charset="0"/>
              </a:rPr>
              <a:t>Group variable:              id                 Number of groups  =      1,413</a:t>
            </a:r>
          </a:p>
          <a:p>
            <a:r>
              <a:rPr lang="en-US" sz="1000" dirty="0" smtClean="0">
                <a:latin typeface="Courier New" panose="02070309020205020404" pitchFamily="49" charset="0"/>
                <a:cs typeface="Courier New" panose="02070309020205020404" pitchFamily="49" charset="0"/>
              </a:rPr>
              <a:t>----------------------------------------------------------------------------------</a:t>
            </a:r>
            <a:endParaRPr lang="en-US" sz="1000" dirty="0">
              <a:latin typeface="Courier New" panose="02070309020205020404" pitchFamily="49" charset="0"/>
              <a:cs typeface="Courier New" panose="02070309020205020404" pitchFamily="49" charset="0"/>
            </a:endParaRP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topq</a:t>
            </a:r>
            <a:r>
              <a:rPr lang="en-US" sz="1000" dirty="0">
                <a:latin typeface="Courier New" panose="02070309020205020404" pitchFamily="49" charset="0"/>
                <a:cs typeface="Courier New" panose="02070309020205020404" pitchFamily="49" charset="0"/>
              </a:rPr>
              <a:t> |      </a:t>
            </a:r>
            <a:r>
              <a:rPr lang="en-US" sz="1000" dirty="0" err="1">
                <a:latin typeface="Courier New" panose="02070309020205020404" pitchFamily="49" charset="0"/>
                <a:cs typeface="Courier New" panose="02070309020205020404" pitchFamily="49" charset="0"/>
              </a:rPr>
              <a:t>Coef</a:t>
            </a:r>
            <a:r>
              <a:rPr lang="en-US" sz="1000" dirty="0">
                <a:latin typeface="Courier New" panose="02070309020205020404" pitchFamily="49" charset="0"/>
                <a:cs typeface="Courier New" panose="02070309020205020404" pitchFamily="49" charset="0"/>
              </a:rPr>
              <a:t>.   Std. Err.      z    P&gt;|z|     [95% Conf. Interval]</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nauthors</a:t>
            </a:r>
            <a:r>
              <a:rPr lang="en-US" sz="1000" dirty="0">
                <a:latin typeface="Courier New" panose="02070309020205020404" pitchFamily="49" charset="0"/>
                <a:cs typeface="Courier New" panose="02070309020205020404" pitchFamily="49" charset="0"/>
              </a:rPr>
              <a:t> |   .0707621   .0044313    15.97   0.000     .0620768    .0794474</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npages</a:t>
            </a:r>
            <a:r>
              <a:rPr lang="en-US" sz="1000" dirty="0">
                <a:latin typeface="Courier New" panose="02070309020205020404" pitchFamily="49" charset="0"/>
                <a:cs typeface="Courier New" panose="02070309020205020404" pitchFamily="49" charset="0"/>
              </a:rPr>
              <a:t> |   .0222111   .0031477     7.06   0.000     .0160418    .0283804</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nrefs</a:t>
            </a:r>
            <a:r>
              <a:rPr lang="en-US" sz="1000" dirty="0">
                <a:latin typeface="Courier New" panose="02070309020205020404" pitchFamily="49" charset="0"/>
                <a:cs typeface="Courier New" panose="02070309020205020404" pitchFamily="49" charset="0"/>
              </a:rPr>
              <a:t> |   .0053515   .0005671     9.44   0.000     .0042399     .006463</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jifperc</a:t>
            </a:r>
            <a:r>
              <a:rPr lang="en-US" sz="1000" dirty="0">
                <a:latin typeface="Courier New" panose="02070309020205020404" pitchFamily="49" charset="0"/>
                <a:cs typeface="Courier New" panose="02070309020205020404" pitchFamily="49" charset="0"/>
              </a:rPr>
              <a:t> |    .039661   .0007399    53.60   0.000     .0382108    .0411112</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careerstage</a:t>
            </a:r>
            <a:r>
              <a:rPr lang="en-US" sz="1000" dirty="0">
                <a:latin typeface="Courier New" panose="02070309020205020404" pitchFamily="49" charset="0"/>
                <a:cs typeface="Courier New" panose="02070309020205020404" pitchFamily="49" charset="0"/>
              </a:rPr>
              <a:t> |  -.0413714    .003255   -12.71   0.000     -.047751   -.0349918</a:t>
            </a:r>
          </a:p>
          <a:p>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female |</a:t>
            </a:r>
          </a:p>
          <a:p>
            <a:r>
              <a:rPr lang="en-US" sz="1000" dirty="0">
                <a:latin typeface="Courier New" panose="02070309020205020404" pitchFamily="49" charset="0"/>
                <a:cs typeface="Courier New" panose="02070309020205020404" pitchFamily="49" charset="0"/>
              </a:rPr>
              <a:t>         Female  |  -.1289583   .0633318    -2.04   0.042    -.2530862   -.0048303</a:t>
            </a:r>
          </a:p>
          <a:p>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usa</a:t>
            </a:r>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Yes  |   .3708106   .0844497     4.39   0.000     .2052922    .5363291</a:t>
            </a:r>
          </a:p>
          <a:p>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socialscience</a:t>
            </a:r>
            <a:r>
              <a:rPr lang="en-US" sz="1000" dirty="0">
                <a:latin typeface="Courier New" panose="02070309020205020404" pitchFamily="49" charset="0"/>
                <a:cs typeface="Courier New" panose="02070309020205020404" pitchFamily="49" charset="0"/>
              </a:rPr>
              <a:t> |</a:t>
            </a:r>
          </a:p>
          <a:p>
            <a:r>
              <a:rPr lang="en-US" sz="1000" dirty="0">
                <a:latin typeface="Courier New" panose="02070309020205020404" pitchFamily="49" charset="0"/>
                <a:cs typeface="Courier New" panose="02070309020205020404" pitchFamily="49" charset="0"/>
              </a:rPr>
              <a:t>            Yes  |   .2172029    .083411     2.60   0.009     .0537203    .3806855</a:t>
            </a:r>
          </a:p>
          <a:p>
            <a:r>
              <a:rPr lang="en-US" sz="1000" dirty="0">
                <a:latin typeface="Courier New" panose="02070309020205020404" pitchFamily="49" charset="0"/>
                <a:cs typeface="Courier New" panose="02070309020205020404" pitchFamily="49" charset="0"/>
              </a:rPr>
              <a:t>           _cons |   -4.02058   .0746733   -53.84   0.000    -4.166937   -3.874223</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id               |</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var</a:t>
            </a:r>
            <a:r>
              <a:rPr lang="en-US" sz="1000" dirty="0">
                <a:latin typeface="Courier New" panose="02070309020205020404" pitchFamily="49" charset="0"/>
                <a:cs typeface="Courier New" panose="02070309020205020404" pitchFamily="49" charset="0"/>
              </a:rPr>
              <a:t>(</a:t>
            </a:r>
            <a:r>
              <a:rPr lang="en-US" sz="1000" dirty="0" err="1">
                <a:latin typeface="Courier New" panose="02070309020205020404" pitchFamily="49" charset="0"/>
                <a:cs typeface="Courier New" panose="02070309020205020404" pitchFamily="49" charset="0"/>
              </a:rPr>
              <a:t>careerstage</a:t>
            </a:r>
            <a:r>
              <a:rPr lang="en-US" sz="1000" dirty="0">
                <a:latin typeface="Courier New" panose="02070309020205020404" pitchFamily="49" charset="0"/>
                <a:cs typeface="Courier New" panose="02070309020205020404" pitchFamily="49" charset="0"/>
              </a:rPr>
              <a:t>)|   .0008324   .0001953                      .0005255    .0013185</a:t>
            </a:r>
          </a:p>
          <a:p>
            <a:r>
              <a:rPr lang="en-US" sz="1000" dirty="0">
                <a:latin typeface="Courier New" panose="02070309020205020404" pitchFamily="49" charset="0"/>
                <a:cs typeface="Courier New" panose="02070309020205020404" pitchFamily="49" charset="0"/>
              </a:rPr>
              <a:t>       </a:t>
            </a:r>
            <a:r>
              <a:rPr lang="en-US" sz="1000" dirty="0" err="1">
                <a:latin typeface="Courier New" panose="02070309020205020404" pitchFamily="49" charset="0"/>
                <a:cs typeface="Courier New" panose="02070309020205020404" pitchFamily="49" charset="0"/>
              </a:rPr>
              <a:t>var</a:t>
            </a:r>
            <a:r>
              <a:rPr lang="en-US" sz="1000" dirty="0">
                <a:latin typeface="Courier New" panose="02070309020205020404" pitchFamily="49" charset="0"/>
                <a:cs typeface="Courier New" panose="02070309020205020404" pitchFamily="49" charset="0"/>
              </a:rPr>
              <a:t>(_cons)|   .4294519   .0362121                      .3640321    .5066281</a:t>
            </a:r>
          </a:p>
          <a:p>
            <a:r>
              <a:rPr lang="en-US" sz="1000" dirty="0">
                <a:latin typeface="Courier New" panose="02070309020205020404" pitchFamily="49" charset="0"/>
                <a:cs typeface="Courier New" panose="02070309020205020404" pitchFamily="49" charset="0"/>
              </a:rPr>
              <a:t>----------------------------------------------------------------------------------</a:t>
            </a:r>
          </a:p>
          <a:p>
            <a:r>
              <a:rPr lang="en-US" sz="1000" dirty="0">
                <a:latin typeface="Courier New" panose="02070309020205020404" pitchFamily="49" charset="0"/>
                <a:cs typeface="Courier New" panose="02070309020205020404" pitchFamily="49" charset="0"/>
              </a:rPr>
              <a:t>LR test vs. logistic model: chi2(2) = 1601.45             </a:t>
            </a:r>
            <a:r>
              <a:rPr lang="en-US" sz="1000" dirty="0" err="1">
                <a:latin typeface="Courier New" panose="02070309020205020404" pitchFamily="49" charset="0"/>
                <a:cs typeface="Courier New" panose="02070309020205020404" pitchFamily="49" charset="0"/>
              </a:rPr>
              <a:t>Prob</a:t>
            </a:r>
            <a:r>
              <a:rPr lang="en-US" sz="1000" dirty="0">
                <a:latin typeface="Courier New" panose="02070309020205020404" pitchFamily="49" charset="0"/>
                <a:cs typeface="Courier New" panose="02070309020205020404" pitchFamily="49" charset="0"/>
              </a:rPr>
              <a:t> &gt; chi2 = 0.0000</a:t>
            </a:r>
          </a:p>
        </p:txBody>
      </p:sp>
    </p:spTree>
    <p:extLst>
      <p:ext uri="{BB962C8B-B14F-4D97-AF65-F5344CB8AC3E}">
        <p14:creationId xmlns:p14="http://schemas.microsoft.com/office/powerpoint/2010/main" val="11720612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main thing that is new is </a:t>
            </a:r>
            <a:r>
              <a:rPr lang="en-US" dirty="0" err="1" smtClean="0"/>
              <a:t>var</a:t>
            </a:r>
            <a:r>
              <a:rPr lang="en-US" dirty="0" smtClean="0"/>
              <a:t>(</a:t>
            </a:r>
            <a:r>
              <a:rPr lang="en-US" dirty="0" err="1" smtClean="0"/>
              <a:t>careerstage</a:t>
            </a:r>
            <a:r>
              <a:rPr lang="en-US" dirty="0" smtClean="0"/>
              <a:t>). This shows us how much the effect of </a:t>
            </a:r>
            <a:r>
              <a:rPr lang="en-US" dirty="0" err="1" smtClean="0"/>
              <a:t>careerstage</a:t>
            </a:r>
            <a:r>
              <a:rPr lang="en-US" dirty="0" smtClean="0"/>
              <a:t> varies across clusters</a:t>
            </a:r>
            <a:r>
              <a:rPr lang="en-US" dirty="0" smtClean="0"/>
              <a:t>. The estat </a:t>
            </a:r>
            <a:r>
              <a:rPr lang="en-US" dirty="0" err="1" smtClean="0"/>
              <a:t>sd</a:t>
            </a:r>
            <a:r>
              <a:rPr lang="en-US" dirty="0" smtClean="0"/>
              <a:t> command shows the corresponding standard deviations.</a:t>
            </a:r>
            <a:endParaRPr lang="en-US" dirty="0" smtClean="0"/>
          </a:p>
          <a:p>
            <a:r>
              <a:rPr lang="en-US" dirty="0" smtClean="0"/>
              <a:t>It is also possible, and informative, to actually estimate the random effects for each group, i.e. the u</a:t>
            </a:r>
            <a:r>
              <a:rPr lang="en-US" baseline="-25000" dirty="0" smtClean="0"/>
              <a:t>i2</a:t>
            </a:r>
            <a:r>
              <a:rPr lang="en-US" dirty="0" smtClean="0"/>
              <a:t> values</a:t>
            </a:r>
            <a:r>
              <a:rPr lang="en-US" dirty="0" smtClean="0"/>
              <a:t>. This can be done using the predict command.</a:t>
            </a:r>
            <a:endParaRPr lang="en-US" dirty="0"/>
          </a:p>
        </p:txBody>
      </p:sp>
    </p:spTree>
    <p:extLst>
      <p:ext uri="{BB962C8B-B14F-4D97-AF65-F5344CB8AC3E}">
        <p14:creationId xmlns:p14="http://schemas.microsoft.com/office/powerpoint/2010/main" val="10978803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60104" y="768626"/>
            <a:ext cx="8196470" cy="5016758"/>
          </a:xfrm>
          <a:prstGeom prst="rect">
            <a:avLst/>
          </a:prstGeom>
        </p:spPr>
        <p:txBody>
          <a:bodyPr wrap="square">
            <a:spAutoFit/>
          </a:bodyPr>
          <a:lstStyle/>
          <a:p>
            <a:r>
              <a:rPr lang="en-US" sz="1200" b="1" dirty="0">
                <a:latin typeface="Courier New" panose="02070309020205020404" pitchFamily="49" charset="0"/>
                <a:cs typeface="Courier New" panose="02070309020205020404" pitchFamily="49" charset="0"/>
              </a:rPr>
              <a:t>. estat </a:t>
            </a:r>
            <a:r>
              <a:rPr lang="en-US" sz="1200" b="1" dirty="0" err="1">
                <a:latin typeface="Courier New" panose="02070309020205020404" pitchFamily="49" charset="0"/>
                <a:cs typeface="Courier New" panose="02070309020205020404" pitchFamily="49" charset="0"/>
              </a:rPr>
              <a:t>sd</a:t>
            </a:r>
            <a:endParaRPr lang="en-US" sz="1200" b="1"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topq</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Coef</a:t>
            </a:r>
            <a:r>
              <a:rPr lang="en-US" sz="1200" dirty="0">
                <a:latin typeface="Courier New" panose="02070309020205020404" pitchFamily="49" charset="0"/>
                <a:cs typeface="Courier New" panose="02070309020205020404" pitchFamily="49" charset="0"/>
              </a:rPr>
              <a:t>.   Std. Err.      z    P&gt;|z|     [95% Conf. Interval]</a:t>
            </a:r>
          </a:p>
          <a:p>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id              |</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sd</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careerstage</a:t>
            </a:r>
            <a:r>
              <a:rPr lang="en-US" sz="1200" dirty="0">
                <a:latin typeface="Courier New" panose="02070309020205020404" pitchFamily="49" charset="0"/>
                <a:cs typeface="Courier New" panose="02070309020205020404" pitchFamily="49" charset="0"/>
              </a:rPr>
              <a:t>)|   .0288514   .0033854                      .0229238    .0363117</a:t>
            </a:r>
          </a:p>
          <a:p>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sd</a:t>
            </a:r>
            <a:r>
              <a:rPr lang="en-US" sz="1200" dirty="0">
                <a:latin typeface="Courier New" panose="02070309020205020404" pitchFamily="49" charset="0"/>
                <a:cs typeface="Courier New" panose="02070309020205020404" pitchFamily="49" charset="0"/>
              </a:rPr>
              <a:t>(_cons)|   .6553258   .0276291                      .6033507    .7117781</a:t>
            </a:r>
          </a:p>
          <a:p>
            <a:r>
              <a:rPr lang="en-US" sz="1200" dirty="0">
                <a:latin typeface="Courier New" panose="02070309020205020404" pitchFamily="49" charset="0"/>
                <a:cs typeface="Courier New" panose="02070309020205020404" pitchFamily="49" charset="0"/>
              </a:rPr>
              <a:t>---------------------------------------------------------------------------------</a:t>
            </a:r>
          </a:p>
          <a:p>
            <a:endParaRPr lang="en-US" sz="1400" dirty="0" smtClean="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predict re1 re2 if e(sample), </a:t>
            </a:r>
            <a:r>
              <a:rPr lang="en-US" sz="1400" b="1" dirty="0" err="1">
                <a:latin typeface="Courier New" panose="02070309020205020404" pitchFamily="49" charset="0"/>
                <a:cs typeface="Courier New" panose="02070309020205020404" pitchFamily="49" charset="0"/>
              </a:rPr>
              <a:t>reffects</a:t>
            </a:r>
            <a:endParaRPr lang="en-US" sz="1400" b="1"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(calculating posterior means of random effects)</a:t>
            </a:r>
          </a:p>
          <a:p>
            <a:r>
              <a:rPr lang="en-US" sz="1400" dirty="0">
                <a:latin typeface="Courier New" panose="02070309020205020404" pitchFamily="49" charset="0"/>
                <a:cs typeface="Courier New" panose="02070309020205020404" pitchFamily="49" charset="0"/>
              </a:rPr>
              <a:t>(using 7 quadrature points)</a:t>
            </a:r>
          </a:p>
          <a:p>
            <a:r>
              <a:rPr lang="en-US" sz="1400" dirty="0">
                <a:latin typeface="Courier New" panose="02070309020205020404" pitchFamily="49" charset="0"/>
                <a:cs typeface="Courier New" panose="02070309020205020404" pitchFamily="49" charset="0"/>
              </a:rPr>
              <a:t>(336943 missing values generated)</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sum re1 re2</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Variable |        </a:t>
            </a:r>
            <a:r>
              <a:rPr lang="en-US" sz="1400" dirty="0" err="1">
                <a:latin typeface="Courier New" panose="02070309020205020404" pitchFamily="49" charset="0"/>
                <a:cs typeface="Courier New" panose="02070309020205020404" pitchFamily="49" charset="0"/>
              </a:rPr>
              <a:t>Obs</a:t>
            </a:r>
            <a:r>
              <a:rPr lang="en-US" sz="1400" dirty="0">
                <a:latin typeface="Courier New" panose="02070309020205020404" pitchFamily="49" charset="0"/>
                <a:cs typeface="Courier New" panose="02070309020205020404" pitchFamily="49" charset="0"/>
              </a:rPr>
              <a:t>        Mean    Std. Dev.       Min        Max</a:t>
            </a:r>
          </a:p>
          <a:p>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re1 |     37,391    .0010369    .0145811   -.041775   .0541951</a:t>
            </a:r>
          </a:p>
          <a:p>
            <a:r>
              <a:rPr lang="en-US" sz="1400" dirty="0">
                <a:latin typeface="Courier New" panose="02070309020205020404" pitchFamily="49" charset="0"/>
                <a:cs typeface="Courier New" panose="02070309020205020404" pitchFamily="49" charset="0"/>
              </a:rPr>
              <a:t>         re2 |     37,391    .1278538    .5251565  -1.351337   </a:t>
            </a:r>
            <a:r>
              <a:rPr lang="en-US" sz="1400" dirty="0" smtClean="0">
                <a:latin typeface="Courier New" panose="02070309020205020404" pitchFamily="49" charset="0"/>
                <a:cs typeface="Courier New" panose="02070309020205020404" pitchFamily="49" charset="0"/>
              </a:rPr>
              <a:t>2.557217</a:t>
            </a:r>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endParaRPr lang="en-US" sz="1400" dirty="0">
              <a:latin typeface="Courier New" panose="02070309020205020404" pitchFamily="49" charset="0"/>
              <a:cs typeface="Courier New" panose="02070309020205020404" pitchFamily="49" charset="0"/>
            </a:endParaRPr>
          </a:p>
          <a:p>
            <a:endParaRPr lang="en-US" sz="1400" dirty="0"/>
          </a:p>
        </p:txBody>
      </p:sp>
    </p:spTree>
    <p:extLst>
      <p:ext uri="{BB962C8B-B14F-4D97-AF65-F5344CB8AC3E}">
        <p14:creationId xmlns:p14="http://schemas.microsoft.com/office/powerpoint/2010/main" val="9050171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re1 gives the estimated random effects for the slope coefficients. Note that the estimated effects range from -.0418 to .0542.</a:t>
            </a:r>
          </a:p>
          <a:p>
            <a:r>
              <a:rPr lang="en-US" dirty="0" smtClean="0"/>
              <a:t>The beta coefficient for </a:t>
            </a:r>
            <a:r>
              <a:rPr lang="en-US" dirty="0" err="1" smtClean="0"/>
              <a:t>careerstage</a:t>
            </a:r>
            <a:r>
              <a:rPr lang="en-US" dirty="0" smtClean="0"/>
              <a:t> was -.0413. So, when you add the random effect to the Beta coefficient, the estimated effect of </a:t>
            </a:r>
            <a:r>
              <a:rPr lang="en-US" dirty="0" err="1" smtClean="0"/>
              <a:t>careerstage</a:t>
            </a:r>
            <a:r>
              <a:rPr lang="en-US" dirty="0" smtClean="0"/>
              <a:t> for each cluster ranges anywhere from -.0831 to .0129. </a:t>
            </a:r>
          </a:p>
          <a:p>
            <a:r>
              <a:rPr lang="en-US" dirty="0" smtClean="0"/>
              <a:t>That is, the effect of </a:t>
            </a:r>
            <a:r>
              <a:rPr lang="en-US" dirty="0" err="1" smtClean="0"/>
              <a:t>careerstage</a:t>
            </a:r>
            <a:r>
              <a:rPr lang="en-US" dirty="0" smtClean="0"/>
              <a:t> is much more negative for some authors, while for others it is actually slightly positive!</a:t>
            </a:r>
          </a:p>
          <a:p>
            <a:r>
              <a:rPr lang="en-US" dirty="0" smtClean="0"/>
              <a:t>While these results may be valid, such extreme variations raise concerns that the effects of </a:t>
            </a:r>
            <a:r>
              <a:rPr lang="en-US" dirty="0" err="1" smtClean="0"/>
              <a:t>careerstage</a:t>
            </a:r>
            <a:r>
              <a:rPr lang="en-US" dirty="0" smtClean="0"/>
              <a:t> are not being modeled correctly.</a:t>
            </a:r>
            <a:endParaRPr lang="en-US" dirty="0"/>
          </a:p>
        </p:txBody>
      </p:sp>
    </p:spTree>
    <p:extLst>
      <p:ext uri="{BB962C8B-B14F-4D97-AF65-F5344CB8AC3E}">
        <p14:creationId xmlns:p14="http://schemas.microsoft.com/office/powerpoint/2010/main" val="3384122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000" dirty="0" smtClean="0"/>
              <a:t>We will examine these issues using a unique 30+ year longitudinal dataset of nearly 400,000 publications and over 13,000 of their authors. We </a:t>
            </a:r>
            <a:r>
              <a:rPr lang="en-US" sz="2000" dirty="0"/>
              <a:t>used three data sources:</a:t>
            </a:r>
          </a:p>
          <a:p>
            <a:pPr lvl="1"/>
            <a:r>
              <a:rPr lang="en-US" sz="1600" dirty="0" err="1" smtClean="0"/>
              <a:t>ResearcherID</a:t>
            </a:r>
            <a:r>
              <a:rPr lang="en-US" sz="1600" dirty="0"/>
              <a:t>: The web site </a:t>
            </a:r>
            <a:r>
              <a:rPr lang="en-US" sz="1600" dirty="0">
                <a:hlinkClick r:id="rId2"/>
              </a:rPr>
              <a:t>http://</a:t>
            </a:r>
            <a:r>
              <a:rPr lang="en-US" sz="1600" dirty="0" smtClean="0">
                <a:hlinkClick r:id="rId2"/>
              </a:rPr>
              <a:t>www.researcherid.com</a:t>
            </a:r>
            <a:r>
              <a:rPr lang="en-US" sz="1600" dirty="0" smtClean="0"/>
              <a:t>  </a:t>
            </a:r>
            <a:r>
              <a:rPr lang="en-US" sz="1600" dirty="0"/>
              <a:t>provides a solution to the author ambiguity problem within the scholarly research community. Each member is assigned a unique identifier to enable researchers to manage their publication lists and to avoid author misidentification.</a:t>
            </a:r>
          </a:p>
          <a:p>
            <a:pPr lvl="1"/>
            <a:r>
              <a:rPr lang="en-US" sz="1600" dirty="0" smtClean="0"/>
              <a:t>We </a:t>
            </a:r>
            <a:r>
              <a:rPr lang="en-US" sz="1600" dirty="0"/>
              <a:t>used a gender name dictionary (see </a:t>
            </a:r>
            <a:r>
              <a:rPr lang="en-US" sz="1600" dirty="0">
                <a:hlinkClick r:id="rId3"/>
              </a:rPr>
              <a:t>https://</a:t>
            </a:r>
            <a:r>
              <a:rPr lang="en-US" sz="1600" dirty="0" smtClean="0">
                <a:hlinkClick r:id="rId3"/>
              </a:rPr>
              <a:t>ideas.repec.org/c/wip/eccode/10.html</a:t>
            </a:r>
            <a:r>
              <a:rPr lang="en-US" sz="1600" dirty="0" smtClean="0"/>
              <a:t> ) to determine the likely gender of authors.</a:t>
            </a:r>
            <a:endParaRPr lang="en-US" sz="1600" dirty="0"/>
          </a:p>
          <a:p>
            <a:pPr lvl="1"/>
            <a:r>
              <a:rPr lang="en-US" sz="1600" dirty="0" smtClean="0"/>
              <a:t>The </a:t>
            </a:r>
            <a:r>
              <a:rPr lang="en-US" sz="1600" dirty="0"/>
              <a:t>bibliometric data are from an in-house database developed and maintained by the Max Planck Digital Library (MPDL, Munich) and derived from the Science Citation Index Expanded (SCI-E), Social Sciences Citation Index (SSCI), Arts and Humanities Citation Index (AHCI) prepared by </a:t>
            </a:r>
            <a:r>
              <a:rPr lang="en-US" sz="1600" dirty="0" err="1"/>
              <a:t>Clarivate</a:t>
            </a:r>
            <a:r>
              <a:rPr lang="en-US" sz="1600" dirty="0"/>
              <a:t> Analytics, formerly the IP &amp; Science business of Thomson Reuters (Philadelphia, Pennsylvania, USA).</a:t>
            </a:r>
            <a:endParaRPr lang="en-US" sz="1600" dirty="0" smtClean="0"/>
          </a:p>
          <a:p>
            <a:pPr lvl="1"/>
            <a:endParaRPr lang="en-US" sz="1700" dirty="0"/>
          </a:p>
        </p:txBody>
      </p:sp>
    </p:spTree>
    <p:extLst>
      <p:ext uri="{BB962C8B-B14F-4D97-AF65-F5344CB8AC3E}">
        <p14:creationId xmlns:p14="http://schemas.microsoft.com/office/powerpoint/2010/main" val="625780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Directions for future work</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Though flawed, these early analyses indicate the types of additional work that may be worth pursuing.</a:t>
            </a:r>
          </a:p>
          <a:p>
            <a:r>
              <a:rPr lang="en-US" dirty="0" smtClean="0"/>
              <a:t>The effect of </a:t>
            </a:r>
            <a:r>
              <a:rPr lang="en-US" dirty="0" err="1" smtClean="0"/>
              <a:t>careerstage</a:t>
            </a:r>
            <a:r>
              <a:rPr lang="en-US" dirty="0" smtClean="0"/>
              <a:t> needs to be better modeled. Our own random slopes model suggests that the effect of </a:t>
            </a:r>
            <a:r>
              <a:rPr lang="en-US" dirty="0" err="1" smtClean="0"/>
              <a:t>careerstage</a:t>
            </a:r>
            <a:r>
              <a:rPr lang="en-US" dirty="0" smtClean="0"/>
              <a:t> differs greatly across authors. Some things to consider:</a:t>
            </a:r>
          </a:p>
          <a:p>
            <a:pPr lvl="1"/>
            <a:r>
              <a:rPr lang="en-US" dirty="0" smtClean="0"/>
              <a:t>Quadratic terms or spline functions might be added to the </a:t>
            </a:r>
            <a:r>
              <a:rPr lang="en-US" dirty="0" smtClean="0"/>
              <a:t>model. (Such transformations may be appropriate for other variables as well.)</a:t>
            </a:r>
            <a:endParaRPr lang="en-US" dirty="0" smtClean="0"/>
          </a:p>
          <a:p>
            <a:pPr lvl="1"/>
            <a:r>
              <a:rPr lang="en-US" dirty="0" smtClean="0"/>
              <a:t>Latent growth curve models show how trajectories vary across time, e.g. some children may develop more quickly than do others. We might be able to differentiate between those who peak early in their career and those who do so later.</a:t>
            </a:r>
            <a:endParaRPr lang="en-US" dirty="0"/>
          </a:p>
        </p:txBody>
      </p:sp>
    </p:spTree>
    <p:extLst>
      <p:ext uri="{BB962C8B-B14F-4D97-AF65-F5344CB8AC3E}">
        <p14:creationId xmlns:p14="http://schemas.microsoft.com/office/powerpoint/2010/main" val="35245417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Number of authors also has to be modeled better.</a:t>
            </a:r>
          </a:p>
          <a:p>
            <a:pPr lvl="1"/>
            <a:r>
              <a:rPr lang="en-US" dirty="0" smtClean="0"/>
              <a:t>I have never published a paper with more than 3 or 4 authors.</a:t>
            </a:r>
          </a:p>
          <a:p>
            <a:pPr lvl="1"/>
            <a:r>
              <a:rPr lang="en-US" dirty="0" smtClean="0"/>
              <a:t>But in our sample, some papers had over 3,000 authors. Co-authorship practices differ radically across fields, and we need to determine how to handle that.</a:t>
            </a:r>
          </a:p>
          <a:p>
            <a:pPr lvl="1"/>
            <a:r>
              <a:rPr lang="en-US" dirty="0" smtClean="0"/>
              <a:t>We’ve considered using a variable coded 1 if single-authored, 0 if co-authored. While this might work well for a field like Sociology, it would not work well for fields where single-authorship is far less common.</a:t>
            </a:r>
          </a:p>
          <a:p>
            <a:pPr lvl="1"/>
            <a:r>
              <a:rPr lang="en-US" dirty="0" smtClean="0"/>
              <a:t>Co-authorship also makes it more difficult to examine the effects of </a:t>
            </a:r>
            <a:r>
              <a:rPr lang="en-US" dirty="0" err="1" smtClean="0"/>
              <a:t>careerstage</a:t>
            </a:r>
            <a:r>
              <a:rPr lang="en-US" dirty="0" smtClean="0"/>
              <a:t>. The most highly cited papers for some people may have been co-authored in graduate school when they worked with a distinguished senior scholar. The more co-authors there are, the more difficult it is to assess the contributions of any one of them.</a:t>
            </a:r>
            <a:endParaRPr lang="en-US" dirty="0"/>
          </a:p>
        </p:txBody>
      </p:sp>
    </p:spTree>
    <p:extLst>
      <p:ext uri="{BB962C8B-B14F-4D97-AF65-F5344CB8AC3E}">
        <p14:creationId xmlns:p14="http://schemas.microsoft.com/office/powerpoint/2010/main" val="3413241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Cumulative advantage theory needs to be better modeled. Does early success lead to later success? To model this we might add a variable like </a:t>
            </a:r>
            <a:r>
              <a:rPr lang="en-US" dirty="0" err="1" smtClean="0"/>
              <a:t>careerstage</a:t>
            </a:r>
            <a:r>
              <a:rPr lang="en-US" dirty="0" smtClean="0"/>
              <a:t>, where the success of earlier papers is included as a variable in models of subsequent success.</a:t>
            </a:r>
          </a:p>
          <a:p>
            <a:r>
              <a:rPr lang="en-US" dirty="0" smtClean="0"/>
              <a:t>Differences by field need to be considered more closely. Does it even make sense to try to develop a model which applies to all fields, or would it be better to develop models for each field separately?</a:t>
            </a:r>
            <a:endParaRPr lang="en-US" dirty="0"/>
          </a:p>
        </p:txBody>
      </p:sp>
    </p:spTree>
    <p:extLst>
      <p:ext uri="{BB962C8B-B14F-4D97-AF65-F5344CB8AC3E}">
        <p14:creationId xmlns:p14="http://schemas.microsoft.com/office/powerpoint/2010/main" val="38471524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While there is still much work to be done, we are confident that more refined theory and Generalized Linear Mixed Models will lead to our eventual success.</a:t>
            </a:r>
            <a:endParaRPr lang="en-US" dirty="0"/>
          </a:p>
        </p:txBody>
      </p:sp>
    </p:spTree>
    <p:extLst>
      <p:ext uri="{BB962C8B-B14F-4D97-AF65-F5344CB8AC3E}">
        <p14:creationId xmlns:p14="http://schemas.microsoft.com/office/powerpoint/2010/main" val="313231642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For more information on the teaching and research of the authors, see</a:t>
            </a:r>
          </a:p>
          <a:p>
            <a:pPr marL="0" indent="0" algn="ctr">
              <a:buNone/>
            </a:pPr>
            <a:r>
              <a:rPr lang="en-US" dirty="0">
                <a:hlinkClick r:id="rId2"/>
              </a:rPr>
              <a:t>https://www3.nd.edu/~rwilliam</a:t>
            </a:r>
            <a:r>
              <a:rPr lang="en-US" dirty="0" smtClean="0">
                <a:hlinkClick r:id="rId2"/>
              </a:rPr>
              <a:t>/</a:t>
            </a:r>
            <a:r>
              <a:rPr lang="en-US" dirty="0" smtClean="0"/>
              <a:t> </a:t>
            </a:r>
          </a:p>
          <a:p>
            <a:pPr marL="0" indent="0" algn="ctr">
              <a:buNone/>
            </a:pPr>
            <a:r>
              <a:rPr lang="en-US" dirty="0">
                <a:hlinkClick r:id="rId3"/>
              </a:rPr>
              <a:t>https://</a:t>
            </a:r>
            <a:r>
              <a:rPr lang="en-US" dirty="0" smtClean="0">
                <a:hlinkClick r:id="rId3"/>
              </a:rPr>
              <a:t>www.researchgate.net/profile/Lutz_Bornmann</a:t>
            </a:r>
            <a:r>
              <a:rPr lang="en-US" dirty="0" smtClean="0"/>
              <a:t> </a:t>
            </a:r>
          </a:p>
          <a:p>
            <a:pPr marL="0" indent="0" algn="ctr">
              <a:buNone/>
            </a:pPr>
            <a:r>
              <a:rPr lang="en-US" dirty="0">
                <a:hlinkClick r:id="rId4"/>
              </a:rPr>
              <a:t>https://</a:t>
            </a:r>
            <a:r>
              <a:rPr lang="en-US" dirty="0" smtClean="0">
                <a:hlinkClick r:id="rId4"/>
              </a:rPr>
              <a:t>dbs.uni-leipzig.de/en/person/andreas_thor</a:t>
            </a:r>
            <a:r>
              <a:rPr lang="en-US" dirty="0" smtClean="0"/>
              <a:t> </a:t>
            </a:r>
            <a:endParaRPr lang="en-US" dirty="0"/>
          </a:p>
        </p:txBody>
      </p:sp>
    </p:spTree>
    <p:extLst>
      <p:ext uri="{BB962C8B-B14F-4D97-AF65-F5344CB8AC3E}">
        <p14:creationId xmlns:p14="http://schemas.microsoft.com/office/powerpoint/2010/main" val="3600430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Panel data and multilevel modeling will be employed. We will discuss</a:t>
            </a:r>
          </a:p>
          <a:p>
            <a:pPr lvl="1"/>
            <a:r>
              <a:rPr lang="en-US" dirty="0"/>
              <a:t>Panel Data/ Generalized Linear Mixed Models (especially logit)</a:t>
            </a:r>
          </a:p>
          <a:p>
            <a:pPr lvl="1"/>
            <a:r>
              <a:rPr lang="en-US" dirty="0"/>
              <a:t>Fixed Effects Models</a:t>
            </a:r>
          </a:p>
          <a:p>
            <a:pPr lvl="1"/>
            <a:r>
              <a:rPr lang="en-US" dirty="0"/>
              <a:t>Random Effects/ Random Intercepts Models</a:t>
            </a:r>
          </a:p>
          <a:p>
            <a:pPr lvl="1"/>
            <a:r>
              <a:rPr lang="en-US" dirty="0"/>
              <a:t>Hybrid Models</a:t>
            </a:r>
          </a:p>
          <a:p>
            <a:pPr lvl="1"/>
            <a:r>
              <a:rPr lang="en-US" dirty="0"/>
              <a:t>Random Slopes Models</a:t>
            </a:r>
          </a:p>
          <a:p>
            <a:endParaRPr lang="en-US" dirty="0"/>
          </a:p>
        </p:txBody>
      </p:sp>
    </p:spTree>
    <p:extLst>
      <p:ext uri="{BB962C8B-B14F-4D97-AF65-F5344CB8AC3E}">
        <p14:creationId xmlns:p14="http://schemas.microsoft.com/office/powerpoint/2010/main" val="2449503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NOTE: All analyses are very preliminary!!! We are in the early stages of this work, and know that several analysis issues still need to be </a:t>
            </a:r>
            <a:r>
              <a:rPr lang="en-US" dirty="0" smtClean="0"/>
              <a:t>resolved. </a:t>
            </a:r>
            <a:r>
              <a:rPr lang="en-US" dirty="0"/>
              <a:t>But this should give a good idea of how these models can be used and where our work will be going in the future.</a:t>
            </a:r>
          </a:p>
          <a:p>
            <a:endParaRPr lang="en-US" dirty="0"/>
          </a:p>
        </p:txBody>
      </p:sp>
    </p:spTree>
    <p:extLst>
      <p:ext uri="{BB962C8B-B14F-4D97-AF65-F5344CB8AC3E}">
        <p14:creationId xmlns:p14="http://schemas.microsoft.com/office/powerpoint/2010/main" val="523008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2800" dirty="0" smtClean="0"/>
              <a:t>Among other things, we </a:t>
            </a:r>
            <a:r>
              <a:rPr lang="en-US" sz="2800" dirty="0"/>
              <a:t>will show how these techniques:</a:t>
            </a:r>
          </a:p>
          <a:p>
            <a:pPr lvl="1"/>
            <a:r>
              <a:rPr lang="en-US" sz="2400" dirty="0"/>
              <a:t>Can sometimes allow us to estimate and/or control for the effects of characteristics of authors, even when those characteristics are not directly measured</a:t>
            </a:r>
          </a:p>
          <a:p>
            <a:pPr lvl="1"/>
            <a:r>
              <a:rPr lang="en-US" sz="2400" dirty="0"/>
              <a:t>Allow us to examine how effects of variables may randomly differ across individuals, e.g. the importance of career stage for success </a:t>
            </a:r>
            <a:r>
              <a:rPr lang="en-US" sz="2400" dirty="0" smtClean="0"/>
              <a:t>(or even the direction of its effect) may not </a:t>
            </a:r>
            <a:r>
              <a:rPr lang="en-US" sz="2400" dirty="0"/>
              <a:t>be the same for </a:t>
            </a:r>
            <a:r>
              <a:rPr lang="en-US" sz="2400" dirty="0" smtClean="0"/>
              <a:t>everyone</a:t>
            </a:r>
            <a:endParaRPr lang="en-US" sz="2400" dirty="0"/>
          </a:p>
        </p:txBody>
      </p:sp>
    </p:spTree>
    <p:extLst>
      <p:ext uri="{BB962C8B-B14F-4D97-AF65-F5344CB8AC3E}">
        <p14:creationId xmlns:p14="http://schemas.microsoft.com/office/powerpoint/2010/main" val="243091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Data were obtained for several hundred thousand publications for the years </a:t>
            </a:r>
            <a:r>
              <a:rPr lang="en-US" dirty="0" smtClean="0"/>
              <a:t>1980-2016.</a:t>
            </a:r>
            <a:endParaRPr lang="en-US" dirty="0" smtClean="0"/>
          </a:p>
          <a:p>
            <a:r>
              <a:rPr lang="en-US" dirty="0" smtClean="0"/>
              <a:t>Measures included:</a:t>
            </a:r>
          </a:p>
          <a:p>
            <a:pPr lvl="1"/>
            <a:r>
              <a:rPr lang="en-US" dirty="0" smtClean="0"/>
              <a:t>The number of times the piece was cited. From this, a percentile ranking for how often the piece was cited, standardized for field and publication year, was created. The higher the percentile ranking, the higher the number of citations within the field and publication year. Papers less than three years old do not have reliable percentile rankings yet and are excluded from the analysis.</a:t>
            </a:r>
          </a:p>
          <a:p>
            <a:pPr lvl="2"/>
            <a:r>
              <a:rPr lang="en-US" dirty="0" smtClean="0"/>
              <a:t>From this we computed various dependent variables. In particular, we were able to determine each author’s most cited piece, as well as which papers ranked in the top quartile of papers cited.</a:t>
            </a:r>
          </a:p>
          <a:p>
            <a:pPr lvl="1"/>
            <a:r>
              <a:rPr lang="en-US" dirty="0" smtClean="0"/>
              <a:t>The number of authors, the page length, and the number of references cited for each paper</a:t>
            </a:r>
          </a:p>
          <a:p>
            <a:pPr lvl="1"/>
            <a:r>
              <a:rPr lang="en-US" dirty="0" smtClean="0"/>
              <a:t>The prestige of the journal, as measured by the Journal Impact Factor standardized for field of study and publication year</a:t>
            </a:r>
            <a:endParaRPr lang="en-US" dirty="0"/>
          </a:p>
        </p:txBody>
      </p:sp>
    </p:spTree>
    <p:extLst>
      <p:ext uri="{BB962C8B-B14F-4D97-AF65-F5344CB8AC3E}">
        <p14:creationId xmlns:p14="http://schemas.microsoft.com/office/powerpoint/2010/main" val="34877040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1235</TotalTime>
  <Words>5357</Words>
  <Application>Microsoft Office PowerPoint</Application>
  <PresentationFormat>Widescreen</PresentationFormat>
  <Paragraphs>335</Paragraphs>
  <Slides>54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54</vt:i4>
      </vt:variant>
    </vt:vector>
  </HeadingPairs>
  <TitlesOfParts>
    <vt:vector size="58" baseType="lpstr">
      <vt:lpstr>Arial</vt:lpstr>
      <vt:lpstr>Courier New</vt:lpstr>
      <vt:lpstr>Garamond</vt:lpstr>
      <vt:lpstr>Organic</vt:lpstr>
      <vt:lpstr>Panel Data and Multilevel Analyses of Academic Publishing Success</vt:lpstr>
      <vt:lpstr>Overview</vt:lpstr>
      <vt:lpstr>PowerPoint Presentation</vt:lpstr>
      <vt:lpstr>PowerPoint Presentation</vt:lpstr>
      <vt:lpstr>PowerPoint Presentation</vt:lpstr>
      <vt:lpstr>PowerPoint Presentation</vt:lpstr>
      <vt:lpstr>PowerPoint Presentation</vt:lpstr>
      <vt:lpstr>PowerPoint Presentation</vt:lpstr>
      <vt:lpstr>The Data</vt:lpstr>
      <vt:lpstr>PowerPoint Presentation</vt:lpstr>
      <vt:lpstr>Variables</vt:lpstr>
      <vt:lpstr>PowerPoint Presentation</vt:lpstr>
      <vt:lpstr>PowerPoint Presentation</vt:lpstr>
      <vt:lpstr>PowerPoint Presentation</vt:lpstr>
      <vt:lpstr>Generalized Linear Mixed Models (GLMMs).</vt:lpstr>
      <vt:lpstr>PowerPoint Presentation</vt:lpstr>
      <vt:lpstr>Schunk &amp; Perales Description of GLMMs  (p. 91)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Critique of the last analysis  and of fe models in general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Directions for future work</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Panel Data and Multilevel Analyses of Academic Publishing Success</dc:title>
  <dc:creator>Richard Williams</dc:creator>
  <cp:lastModifiedBy>Richard Williams</cp:lastModifiedBy>
  <cp:revision>91</cp:revision>
  <dcterms:created xsi:type="dcterms:W3CDTF">2018-07-09T18:57:03Z</dcterms:created>
  <dcterms:modified xsi:type="dcterms:W3CDTF">2018-07-12T14:04:52Z</dcterms:modified>
</cp:coreProperties>
</file>