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28"/>
  </p:handoutMasterIdLst>
  <p:sldIdLst>
    <p:sldId id="256" r:id="rId2"/>
    <p:sldId id="410" r:id="rId3"/>
    <p:sldId id="430" r:id="rId4"/>
    <p:sldId id="411" r:id="rId5"/>
    <p:sldId id="412" r:id="rId6"/>
    <p:sldId id="431" r:id="rId7"/>
    <p:sldId id="432" r:id="rId8"/>
    <p:sldId id="433" r:id="rId9"/>
    <p:sldId id="434" r:id="rId10"/>
    <p:sldId id="435" r:id="rId11"/>
    <p:sldId id="436" r:id="rId12"/>
    <p:sldId id="437" r:id="rId13"/>
    <p:sldId id="438" r:id="rId14"/>
    <p:sldId id="439" r:id="rId15"/>
    <p:sldId id="440" r:id="rId16"/>
    <p:sldId id="473" r:id="rId17"/>
    <p:sldId id="472" r:id="rId18"/>
    <p:sldId id="441" r:id="rId19"/>
    <p:sldId id="477" r:id="rId20"/>
    <p:sldId id="442" r:id="rId21"/>
    <p:sldId id="474" r:id="rId22"/>
    <p:sldId id="443" r:id="rId23"/>
    <p:sldId id="444" r:id="rId24"/>
    <p:sldId id="475" r:id="rId25"/>
    <p:sldId id="476" r:id="rId26"/>
    <p:sldId id="471"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38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72" tIns="46586" rIns="93172" bIns="46586" rtlCol="0"/>
          <a:lstStyle>
            <a:lvl1pPr algn="l">
              <a:defRPr sz="1300"/>
            </a:lvl1pPr>
          </a:lstStyle>
          <a:p>
            <a:pPr>
              <a:defRPr/>
            </a:pPr>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93172" tIns="46586" rIns="93172" bIns="46586" rtlCol="0"/>
          <a:lstStyle>
            <a:lvl1pPr algn="r">
              <a:defRPr sz="1300"/>
            </a:lvl1pPr>
          </a:lstStyle>
          <a:p>
            <a:pPr>
              <a:defRPr/>
            </a:pPr>
            <a:fld id="{B1705066-5357-4A37-B43C-6BEB5A9E522A}" type="datetimeFigureOut">
              <a:rPr lang="en-US"/>
              <a:pPr>
                <a:defRPr/>
              </a:pPr>
              <a:t>3/28/2020</a:t>
            </a:fld>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93172" tIns="46586" rIns="93172" bIns="46586"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93172" tIns="46586" rIns="93172" bIns="46586" rtlCol="0" anchor="b"/>
          <a:lstStyle>
            <a:lvl1pPr algn="r">
              <a:defRPr sz="1300"/>
            </a:lvl1pPr>
          </a:lstStyle>
          <a:p>
            <a:pPr>
              <a:defRPr/>
            </a:pPr>
            <a:fld id="{423C6397-67F2-4D0F-9312-61071D0AC00E}" type="slidenum">
              <a:rPr lang="en-US"/>
              <a:pPr>
                <a:defRPr/>
              </a:pPr>
              <a:t>‹#›</a:t>
            </a:fld>
            <a:endParaRPr lang="en-US"/>
          </a:p>
        </p:txBody>
      </p:sp>
    </p:spTree>
    <p:extLst>
      <p:ext uri="{BB962C8B-B14F-4D97-AF65-F5344CB8AC3E}">
        <p14:creationId xmlns:p14="http://schemas.microsoft.com/office/powerpoint/2010/main" val="32051535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D6B063E7-5A47-42D3-B23F-25B2D713E533}" type="datetimeFigureOut">
              <a:rPr lang="en-US"/>
              <a:pPr>
                <a:defRPr/>
              </a:pPr>
              <a:t>3/28/2020</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6C2AB07E-77DA-4164-8237-2645BE84E623}" type="slidenum">
              <a:rPr lang="en-US"/>
              <a:pPr>
                <a:defRPr/>
              </a:pPr>
              <a:t>‹#›</a:t>
            </a:fld>
            <a:endParaRPr lang="en-US"/>
          </a:p>
        </p:txBody>
      </p:sp>
    </p:spTree>
    <p:extLst>
      <p:ext uri="{BB962C8B-B14F-4D97-AF65-F5344CB8AC3E}">
        <p14:creationId xmlns:p14="http://schemas.microsoft.com/office/powerpoint/2010/main" val="263909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D67F3E5-F4D7-4D83-8709-A032FC0D0849}" type="datetimeFigureOut">
              <a:rPr lang="en-US"/>
              <a:pPr>
                <a:defRPr/>
              </a:pPr>
              <a:t>3/28/2020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297750-8F22-4BD6-9B4E-D3A7FF4E9E3B}" type="slidenum">
              <a:rPr lang="en-US"/>
              <a:pPr>
                <a:defRPr/>
              </a:pPr>
              <a:t>‹#›</a:t>
            </a:fld>
            <a:endParaRPr lang="en-US"/>
          </a:p>
        </p:txBody>
      </p:sp>
    </p:spTree>
    <p:extLst>
      <p:ext uri="{BB962C8B-B14F-4D97-AF65-F5344CB8AC3E}">
        <p14:creationId xmlns:p14="http://schemas.microsoft.com/office/powerpoint/2010/main" val="222510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BCF6FEA-42CC-4B11-AA4B-56B59FBEDEB9}" type="datetimeFigureOut">
              <a:rPr lang="en-US"/>
              <a:pPr>
                <a:defRPr/>
              </a:pPr>
              <a:t>3/28/2020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90BAB77-0C8A-48A6-BDFC-0A43AC341A12}" type="slidenum">
              <a:rPr lang="en-US"/>
              <a:pPr>
                <a:defRPr/>
              </a:pPr>
              <a:t>‹#›</a:t>
            </a:fld>
            <a:endParaRPr lang="en-US"/>
          </a:p>
        </p:txBody>
      </p:sp>
    </p:spTree>
    <p:extLst>
      <p:ext uri="{BB962C8B-B14F-4D97-AF65-F5344CB8AC3E}">
        <p14:creationId xmlns:p14="http://schemas.microsoft.com/office/powerpoint/2010/main" val="73652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6E6249F-EF73-449A-890B-0F0902DCCEC7}" type="datetimeFigureOut">
              <a:rPr lang="en-US"/>
              <a:pPr>
                <a:defRPr/>
              </a:pPr>
              <a:t>3/28/2020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B667370-883E-489A-9330-97008CC24C6A}" type="slidenum">
              <a:rPr lang="en-US"/>
              <a:pPr>
                <a:defRPr/>
              </a:pPr>
              <a:t>‹#›</a:t>
            </a:fld>
            <a:endParaRPr lang="en-US"/>
          </a:p>
        </p:txBody>
      </p:sp>
    </p:spTree>
    <p:extLst>
      <p:ext uri="{BB962C8B-B14F-4D97-AF65-F5344CB8AC3E}">
        <p14:creationId xmlns:p14="http://schemas.microsoft.com/office/powerpoint/2010/main" val="254012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3E8D3C58-BBB9-43B8-9BFE-AB32304305C0}" type="datetimeFigureOut">
              <a:rPr lang="en-US"/>
              <a:pPr>
                <a:defRPr/>
              </a:pPr>
              <a:t>3/28/2020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94DF8E6-2627-4FB7-9CFE-E556EAD02EF6}" type="slidenum">
              <a:rPr lang="en-US"/>
              <a:pPr>
                <a:defRPr/>
              </a:pPr>
              <a:t>‹#›</a:t>
            </a:fld>
            <a:endParaRPr lang="en-US"/>
          </a:p>
        </p:txBody>
      </p:sp>
    </p:spTree>
    <p:extLst>
      <p:ext uri="{BB962C8B-B14F-4D97-AF65-F5344CB8AC3E}">
        <p14:creationId xmlns:p14="http://schemas.microsoft.com/office/powerpoint/2010/main" val="354721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179AA6A-7160-40A6-81A9-E00AB2E7CB67}" type="datetimeFigureOut">
              <a:rPr lang="en-US"/>
              <a:pPr>
                <a:defRPr/>
              </a:pPr>
              <a:t>3/28/2020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3622A99-5F51-48C5-85EE-C9758CDB28EE}" type="slidenum">
              <a:rPr lang="en-US"/>
              <a:pPr>
                <a:defRPr/>
              </a:pPr>
              <a:t>‹#›</a:t>
            </a:fld>
            <a:endParaRPr lang="en-US"/>
          </a:p>
        </p:txBody>
      </p:sp>
    </p:spTree>
    <p:extLst>
      <p:ext uri="{BB962C8B-B14F-4D97-AF65-F5344CB8AC3E}">
        <p14:creationId xmlns:p14="http://schemas.microsoft.com/office/powerpoint/2010/main" val="244318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664DAF90-B9E2-4FF8-96F0-F35B1B2D7126}" type="datetimeFigureOut">
              <a:rPr lang="en-US"/>
              <a:pPr>
                <a:defRPr/>
              </a:pPr>
              <a:t>3/28/2020</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D5F9DC98-5810-44B4-8FB2-B278592469D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71560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FF5C1FEF-4743-4326-85E3-53B119A13614}" type="datetimeFigureOut">
              <a:rPr lang="en-US"/>
              <a:pPr>
                <a:defRPr/>
              </a:pPr>
              <a:t>3/28/2020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4884A68-D140-4A4F-9B92-0D2300FC1AD7}" type="slidenum">
              <a:rPr lang="en-US"/>
              <a:pPr>
                <a:defRPr/>
              </a:pPr>
              <a:t>‹#›</a:t>
            </a:fld>
            <a:endParaRPr lang="en-US"/>
          </a:p>
        </p:txBody>
      </p:sp>
    </p:spTree>
    <p:extLst>
      <p:ext uri="{BB962C8B-B14F-4D97-AF65-F5344CB8AC3E}">
        <p14:creationId xmlns:p14="http://schemas.microsoft.com/office/powerpoint/2010/main" val="314861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6FEE09F-D56C-457E-8AC1-63B96615F26B}" type="datetimeFigureOut">
              <a:rPr lang="en-US"/>
              <a:pPr>
                <a:defRPr/>
              </a:pPr>
              <a:t>3/28/2020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2C0B33-5FAB-4DAD-AECF-13D34FFDA385}" type="slidenum">
              <a:rPr lang="en-US"/>
              <a:pPr>
                <a:defRPr/>
              </a:pPr>
              <a:t>‹#›</a:t>
            </a:fld>
            <a:endParaRPr lang="en-US"/>
          </a:p>
        </p:txBody>
      </p:sp>
    </p:spTree>
    <p:extLst>
      <p:ext uri="{BB962C8B-B14F-4D97-AF65-F5344CB8AC3E}">
        <p14:creationId xmlns:p14="http://schemas.microsoft.com/office/powerpoint/2010/main" val="94246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C5F01DE-9497-4C43-B5AA-4E9B515C17D9}" type="datetimeFigureOut">
              <a:rPr lang="en-US"/>
              <a:pPr>
                <a:defRPr/>
              </a:pPr>
              <a:t>3/28/2020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2492E9F-43B0-4E8D-A978-BC1E0DC2744A}" type="slidenum">
              <a:rPr lang="en-US"/>
              <a:pPr>
                <a:defRPr/>
              </a:pPr>
              <a:t>‹#›</a:t>
            </a:fld>
            <a:endParaRPr lang="en-US"/>
          </a:p>
        </p:txBody>
      </p:sp>
    </p:spTree>
    <p:extLst>
      <p:ext uri="{BB962C8B-B14F-4D97-AF65-F5344CB8AC3E}">
        <p14:creationId xmlns:p14="http://schemas.microsoft.com/office/powerpoint/2010/main" val="79177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1DDF9C2-6C6A-47AF-AF77-0AF2AB168D8B}" type="datetimeFigureOut">
              <a:rPr lang="en-US"/>
              <a:pPr>
                <a:defRPr/>
              </a:pPr>
              <a:t>3/28/2020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19C35FA-12E4-4F37-9664-E046352B76F8}" type="slidenum">
              <a:rPr lang="en-US"/>
              <a:pPr>
                <a:defRPr/>
              </a:pPr>
              <a:t>‹#›</a:t>
            </a:fld>
            <a:endParaRPr lang="en-US"/>
          </a:p>
        </p:txBody>
      </p:sp>
    </p:spTree>
    <p:extLst>
      <p:ext uri="{BB962C8B-B14F-4D97-AF65-F5344CB8AC3E}">
        <p14:creationId xmlns:p14="http://schemas.microsoft.com/office/powerpoint/2010/main" val="88082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fld id="{940E24F9-0452-4188-B6CC-F657E7D8D953}" type="datetimeFigureOut">
              <a:rPr lang="en-US"/>
              <a:pPr>
                <a:defRPr/>
              </a:pPr>
              <a:t>3/28/2020</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F4F559C-6B57-478E-92E6-50CB5B8BC6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25" r:id="rId2"/>
    <p:sldLayoutId id="2147484026" r:id="rId3"/>
    <p:sldLayoutId id="2147484027" r:id="rId4"/>
    <p:sldLayoutId id="2147484034" r:id="rId5"/>
    <p:sldLayoutId id="2147484035" r:id="rId6"/>
    <p:sldLayoutId id="2147484028" r:id="rId7"/>
    <p:sldLayoutId id="2147484029" r:id="rId8"/>
    <p:sldLayoutId id="2147484030" r:id="rId9"/>
    <p:sldLayoutId id="2147484031" r:id="rId10"/>
    <p:sldLayoutId id="214748403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3.nd.edu/~rwilliam" TargetMode="External"/><Relationship Id="rId2" Type="http://schemas.openxmlformats.org/officeDocument/2006/relationships/hyperlink" Target="mailto:rwilliam@ND.Edu"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papers.ssrn.com/sol3/papers.cfm?abstractid=1730065" TargetMode="External"/><Relationship Id="rId2" Type="http://schemas.openxmlformats.org/officeDocument/2006/relationships/hyperlink" Target="http://www.stata-journal.com/article.html?article=st0236" TargetMode="External"/><Relationship Id="rId1" Type="http://schemas.openxmlformats.org/officeDocument/2006/relationships/slideLayout" Target="../slideLayouts/slideLayout2.xml"/><Relationship Id="rId4" Type="http://schemas.openxmlformats.org/officeDocument/2006/relationships/hyperlink" Target="http://www.yale.edu/ciqle/Breen%20Scaling%20effect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fontAlgn="auto" hangingPunct="1">
              <a:spcAft>
                <a:spcPts val="0"/>
              </a:spcAft>
              <a:defRPr/>
            </a:pPr>
            <a:r>
              <a:rPr lang="en-US" sz="3600" dirty="0"/>
              <a:t>Comparing </a:t>
            </a:r>
            <a:r>
              <a:rPr lang="en-US" sz="3600" dirty="0" err="1"/>
              <a:t>Logit</a:t>
            </a:r>
            <a:r>
              <a:rPr lang="en-US" sz="3600" dirty="0"/>
              <a:t> and </a:t>
            </a:r>
            <a:r>
              <a:rPr lang="en-US" sz="3600" dirty="0" err="1"/>
              <a:t>Probit</a:t>
            </a:r>
            <a:r>
              <a:rPr lang="en-US" sz="3600" dirty="0"/>
              <a:t> Coefficients between </a:t>
            </a:r>
            <a:r>
              <a:rPr lang="en-US" sz="3600" dirty="0" smtClean="0"/>
              <a:t>Models</a:t>
            </a:r>
            <a:r>
              <a:rPr lang="en-US" dirty="0" smtClean="0"/>
              <a:t/>
            </a:r>
            <a:br>
              <a:rPr lang="en-US" dirty="0" smtClean="0"/>
            </a:br>
            <a:endParaRPr lang="en-US" dirty="0" smtClean="0"/>
          </a:p>
        </p:txBody>
      </p:sp>
      <p:sp>
        <p:nvSpPr>
          <p:cNvPr id="5123" name="Subtitle 2"/>
          <p:cNvSpPr>
            <a:spLocks noGrp="1"/>
          </p:cNvSpPr>
          <p:nvPr>
            <p:ph type="body" idx="1"/>
          </p:nvPr>
        </p:nvSpPr>
        <p:spPr/>
        <p:txBody>
          <a:bodyPr/>
          <a:lstStyle/>
          <a:p>
            <a:pPr marL="63500" eaLnBrk="1" hangingPunct="1"/>
            <a:r>
              <a:rPr lang="en-US" dirty="0" smtClean="0"/>
              <a:t>Richard Williams (with assistance from Cheng Wang)</a:t>
            </a:r>
          </a:p>
          <a:p>
            <a:pPr marL="63500" eaLnBrk="1" hangingPunct="1"/>
            <a:r>
              <a:rPr lang="en-US" dirty="0" smtClean="0"/>
              <a:t>Notre Dame Sociology</a:t>
            </a:r>
          </a:p>
          <a:p>
            <a:pPr marL="63500" eaLnBrk="1" hangingPunct="1"/>
            <a:r>
              <a:rPr lang="en-US" dirty="0" err="1" smtClean="0">
                <a:hlinkClick r:id="rId2"/>
              </a:rPr>
              <a:t>rwilliam@ND.Edu</a:t>
            </a:r>
            <a:endParaRPr lang="en-US" dirty="0" smtClean="0"/>
          </a:p>
          <a:p>
            <a:pPr marL="63500" eaLnBrk="1" hangingPunct="1"/>
            <a:r>
              <a:rPr lang="en-US" dirty="0" smtClean="0">
                <a:hlinkClick r:id="rId3"/>
              </a:rPr>
              <a:t>https://www3.nd.edu</a:t>
            </a:r>
            <a:r>
              <a:rPr lang="en-US" dirty="0">
                <a:hlinkClick r:id="rId3"/>
              </a:rPr>
              <a:t>/~rwilliam</a:t>
            </a:r>
            <a:endParaRPr lang="en-US" dirty="0"/>
          </a:p>
          <a:p>
            <a:pPr marL="63500" eaLnBrk="1" hangingPunct="1"/>
            <a:r>
              <a:rPr lang="en-US" sz="1800" dirty="0" smtClean="0"/>
              <a:t>August 2012 Annual Meetings of the American Sociological Association</a:t>
            </a:r>
          </a:p>
          <a:p>
            <a:pPr marL="63500" eaLnBrk="1" hangingPunct="1"/>
            <a:endParaRPr lang="en-US" dirty="0" smtClean="0"/>
          </a:p>
          <a:p>
            <a:pPr marL="63500" eaLnBrk="1" hangingPunct="1"/>
            <a:r>
              <a:rPr lang="en-US" dirty="0" smtClean="0"/>
              <a:t>Last revised March </a:t>
            </a:r>
            <a:r>
              <a:rPr lang="en-US" dirty="0" smtClean="0"/>
              <a:t>28, 2020</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2249488"/>
            <a:ext cx="8229600" cy="4324350"/>
          </a:xfrm>
        </p:spPr>
        <p:txBody>
          <a:bodyPr/>
          <a:lstStyle/>
          <a:p>
            <a:endParaRPr lang="en-US" dirty="0" smtClean="0"/>
          </a:p>
          <a:p>
            <a:endParaRPr lang="en-US" dirty="0"/>
          </a:p>
          <a:p>
            <a:endParaRPr lang="en-US" dirty="0" smtClean="0"/>
          </a:p>
          <a:p>
            <a:endParaRPr lang="en-US" dirty="0"/>
          </a:p>
          <a:p>
            <a:endParaRPr lang="en-US" dirty="0" smtClean="0"/>
          </a:p>
          <a:p>
            <a:pPr marL="109537" indent="0">
              <a:buNone/>
            </a:pPr>
            <a:endParaRPr lang="en-US" dirty="0" smtClean="0"/>
          </a:p>
          <a:p>
            <a:r>
              <a:rPr lang="en-US" sz="2400" dirty="0" smtClean="0"/>
              <a:t>x1 and x2 are uncorrelated! So suppressor effects cannot account for the changes in coefficients.</a:t>
            </a:r>
          </a:p>
          <a:p>
            <a:r>
              <a:rPr lang="en-US" sz="2400" dirty="0" smtClean="0"/>
              <a:t>Long &amp; </a:t>
            </a:r>
            <a:r>
              <a:rPr lang="en-US" sz="2400" dirty="0" err="1" smtClean="0"/>
              <a:t>Freese’s</a:t>
            </a:r>
            <a:r>
              <a:rPr lang="en-US" sz="2400" dirty="0" smtClean="0"/>
              <a:t> </a:t>
            </a:r>
            <a:r>
              <a:rPr lang="en-US" sz="2400" dirty="0" err="1" smtClean="0"/>
              <a:t>listcoef</a:t>
            </a:r>
            <a:r>
              <a:rPr lang="en-US" sz="2400" dirty="0" smtClean="0"/>
              <a:t> command can add some insights.</a:t>
            </a:r>
          </a:p>
          <a:p>
            <a:endParaRPr lang="en-US" dirty="0"/>
          </a:p>
        </p:txBody>
      </p:sp>
      <p:pic>
        <p:nvPicPr>
          <p:cNvPr id="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1211"/>
          <a:stretch/>
        </p:blipFill>
        <p:spPr bwMode="auto">
          <a:xfrm>
            <a:off x="381000" y="1371600"/>
            <a:ext cx="68863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342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Grp="1" noChangeAspect="1" noChangeArrowheads="1"/>
          </p:cNvPicPr>
          <p:nvPr>
            <p:ph idx="4294967295"/>
          </p:nvPr>
        </p:nvPicPr>
        <p:blipFill rotWithShape="1">
          <a:blip r:embed="rId2" cstate="print">
            <a:extLst>
              <a:ext uri="{28A0092B-C50C-407E-A947-70E740481C1C}">
                <a14:useLocalDpi xmlns:a14="http://schemas.microsoft.com/office/drawing/2010/main" val="0"/>
              </a:ext>
            </a:extLst>
          </a:blip>
          <a:srcRect r="6111"/>
          <a:stretch/>
        </p:blipFill>
        <p:spPr bwMode="auto">
          <a:xfrm>
            <a:off x="761999" y="609600"/>
            <a:ext cx="7943931"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9599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Grp="1" noChangeAspect="1" noChangeArrowheads="1"/>
          </p:cNvPicPr>
          <p:nvPr>
            <p:ph idx="4294967295"/>
          </p:nvPr>
        </p:nvPicPr>
        <p:blipFill rotWithShape="1">
          <a:blip r:embed="rId2" cstate="print">
            <a:extLst>
              <a:ext uri="{28A0092B-C50C-407E-A947-70E740481C1C}">
                <a14:useLocalDpi xmlns:a14="http://schemas.microsoft.com/office/drawing/2010/main" val="0"/>
              </a:ext>
            </a:extLst>
          </a:blip>
          <a:srcRect r="6973"/>
          <a:stretch/>
        </p:blipFill>
        <p:spPr bwMode="auto">
          <a:xfrm>
            <a:off x="304800" y="990600"/>
            <a:ext cx="8536548"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160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Note </a:t>
            </a:r>
            <a:r>
              <a:rPr lang="en-US" sz="2400" dirty="0"/>
              <a:t>how the standard deviation of </a:t>
            </a:r>
            <a:r>
              <a:rPr lang="en-US" sz="2400" dirty="0" smtClean="0"/>
              <a:t>y* </a:t>
            </a:r>
            <a:r>
              <a:rPr lang="en-US" sz="2400" dirty="0"/>
              <a:t>fluctuates from one logistic regression to the next; it is about 2.34 in each of the bivariate logistic regressions and 5.34 in the multivariate logistic regression. </a:t>
            </a:r>
            <a:endParaRPr lang="en-US" sz="2400" dirty="0" smtClean="0"/>
          </a:p>
          <a:p>
            <a:r>
              <a:rPr lang="en-US" sz="2400" dirty="0"/>
              <a:t>It is because the variance of </a:t>
            </a:r>
            <a:r>
              <a:rPr lang="en-US" sz="2400" dirty="0" smtClean="0"/>
              <a:t>y* </a:t>
            </a:r>
            <a:r>
              <a:rPr lang="en-US" sz="2400" dirty="0"/>
              <a:t>changes that the coefficients change so much when you go from one model to the next. In effect, the scaling of Y* is different in each model. By way of analogy, if in one OLS regression income was measured in dollars, and in another it was measured in thousands of dollars, the coefficients would be very different. </a:t>
            </a:r>
          </a:p>
        </p:txBody>
      </p:sp>
    </p:spTree>
    <p:extLst>
      <p:ext uri="{BB962C8B-B14F-4D97-AF65-F5344CB8AC3E}">
        <p14:creationId xmlns:p14="http://schemas.microsoft.com/office/powerpoint/2010/main" val="4272926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does the variance of y* go up? Because it has to. The residual variance is fixed at 3.29, so improvements in model fit result in increases in explained variance which in turn result in increases in total variance.</a:t>
            </a:r>
          </a:p>
          <a:p>
            <a:r>
              <a:rPr lang="en-US" dirty="0" smtClean="0"/>
              <a:t>Hence, comparisons of coefficients across nested models can be misleading because the dependent variable is scaled differently in each model.</a:t>
            </a:r>
            <a:endParaRPr lang="en-US" dirty="0"/>
          </a:p>
        </p:txBody>
      </p:sp>
    </p:spTree>
    <p:extLst>
      <p:ext uri="{BB962C8B-B14F-4D97-AF65-F5344CB8AC3E}">
        <p14:creationId xmlns:p14="http://schemas.microsoft.com/office/powerpoint/2010/main" val="3165545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400" dirty="0" smtClean="0"/>
              <a:t>How serious is the problem in practice?</a:t>
            </a:r>
          </a:p>
          <a:p>
            <a:pPr lvl="1"/>
            <a:r>
              <a:rPr lang="en-US" sz="2400" dirty="0" smtClean="0"/>
              <a:t>Hard to say. We easily found dozens of recent papers that present sequences of nested models. Their numbers are at least a little off, but without re-analyzing the data you can’t tell whether their conclusions are seriously distorted as a result.</a:t>
            </a:r>
          </a:p>
          <a:p>
            <a:pPr lvl="1"/>
            <a:r>
              <a:rPr lang="en-US" sz="2400" dirty="0" smtClean="0"/>
              <a:t>Several attempts of our own using real world data have failed to raise major concerns with the comparisons</a:t>
            </a:r>
          </a:p>
          <a:p>
            <a:pPr lvl="1"/>
            <a:r>
              <a:rPr lang="en-US" sz="2400" dirty="0" smtClean="0"/>
              <a:t>We asked several authors for copies of their data, but most were unwilling or unable to do so.</a:t>
            </a:r>
          </a:p>
        </p:txBody>
      </p:sp>
    </p:spTree>
    <p:extLst>
      <p:ext uri="{BB962C8B-B14F-4D97-AF65-F5344CB8AC3E}">
        <p14:creationId xmlns:p14="http://schemas.microsoft.com/office/powerpoint/2010/main" val="2565665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125" lvl="1" indent="-255588">
              <a:buClr>
                <a:srgbClr val="A04DA3"/>
              </a:buClr>
              <a:buFont typeface="Georgia" pitchFamily="18" charset="0"/>
              <a:buChar char="•"/>
            </a:pPr>
            <a:r>
              <a:rPr lang="en-US" sz="2000" dirty="0"/>
              <a:t>One author, Ervin (</a:t>
            </a:r>
            <a:r>
              <a:rPr lang="en-US" sz="2000" dirty="0" err="1"/>
              <a:t>Maliq</a:t>
            </a:r>
            <a:r>
              <a:rPr lang="en-US" sz="2000" dirty="0"/>
              <a:t>) Matthew, did graciously provide us with the data used for his paper “Effort Optimism in the Classroom: Attitudes of Black and White Students on Education, Social Structure, and Causes of Life Opportunities” (Sociology of Education 2011 84:225-245</a:t>
            </a:r>
            <a:r>
              <a:rPr lang="en-US" sz="2000" dirty="0" smtClean="0"/>
              <a:t>)</a:t>
            </a:r>
          </a:p>
          <a:p>
            <a:pPr marL="365125" lvl="1" indent="-255588">
              <a:buClr>
                <a:srgbClr val="A04DA3"/>
              </a:buClr>
              <a:buFont typeface="Georgia" pitchFamily="18" charset="0"/>
              <a:buChar char="•"/>
            </a:pPr>
            <a:r>
              <a:rPr lang="en-US" sz="2000" dirty="0"/>
              <a:t>The paper contains potentially problematic statements such as “The effect of race on the </a:t>
            </a:r>
            <a:r>
              <a:rPr lang="en-US" sz="2000" dirty="0" smtClean="0"/>
              <a:t>dependent variable </a:t>
            </a:r>
            <a:r>
              <a:rPr lang="en-US" sz="2000" dirty="0"/>
              <a:t>is even stronger once GPA, SES, and </a:t>
            </a:r>
            <a:r>
              <a:rPr lang="en-US" sz="2000" dirty="0" smtClean="0"/>
              <a:t>sex are </a:t>
            </a:r>
            <a:r>
              <a:rPr lang="en-US" sz="2000" dirty="0"/>
              <a:t>controlled for (Model 2), indicating that </a:t>
            </a:r>
            <a:r>
              <a:rPr lang="en-US" sz="2000" dirty="0" smtClean="0"/>
              <a:t>when blacks </a:t>
            </a:r>
            <a:r>
              <a:rPr lang="en-US" sz="2000" dirty="0"/>
              <a:t>and whites have equal GPAs and </a:t>
            </a:r>
            <a:r>
              <a:rPr lang="en-US" sz="2000" dirty="0" smtClean="0"/>
              <a:t>family SES</a:t>
            </a:r>
            <a:r>
              <a:rPr lang="en-US" sz="2000" dirty="0"/>
              <a:t>, blacks are more likely to agree with </a:t>
            </a:r>
            <a:r>
              <a:rPr lang="en-US" sz="2000" dirty="0" smtClean="0"/>
              <a:t>this statement.”</a:t>
            </a:r>
          </a:p>
          <a:p>
            <a:pPr marL="365125" lvl="1" indent="-255588">
              <a:buClr>
                <a:srgbClr val="A04DA3"/>
              </a:buClr>
              <a:buFont typeface="Georgia" pitchFamily="18" charset="0"/>
              <a:buChar char="•"/>
            </a:pPr>
            <a:r>
              <a:rPr lang="en-US" sz="2000" dirty="0" smtClean="0"/>
              <a:t>In practice, however, we found that any potential errors were modest, with estimates being only slightly affected by solutions we discuss later. For example, his Table 7 modestly understates how much the effect of race declines as controls are added.</a:t>
            </a:r>
            <a:endParaRPr lang="en-US" sz="2000" dirty="0"/>
          </a:p>
          <a:p>
            <a:endParaRPr lang="en-US" dirty="0"/>
          </a:p>
        </p:txBody>
      </p:sp>
    </p:spTree>
    <p:extLst>
      <p:ext uri="{BB962C8B-B14F-4D97-AF65-F5344CB8AC3E}">
        <p14:creationId xmlns:p14="http://schemas.microsoft.com/office/powerpoint/2010/main" val="1545510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Nonetheless, researchers should realize that</a:t>
            </a:r>
          </a:p>
          <a:p>
            <a:pPr lvl="1"/>
            <a:r>
              <a:rPr lang="en-US" sz="2400" dirty="0"/>
              <a:t>Increases in the magnitudes of coefficients across models need not reflect suppressor effects</a:t>
            </a:r>
          </a:p>
          <a:p>
            <a:pPr lvl="1"/>
            <a:r>
              <a:rPr lang="en-US" sz="2400" dirty="0"/>
              <a:t>Declines in coefficients across models will actually be </a:t>
            </a:r>
            <a:r>
              <a:rPr lang="en-US" sz="2400" u="sng" dirty="0"/>
              <a:t>understated</a:t>
            </a:r>
            <a:r>
              <a:rPr lang="en-US" sz="2400" dirty="0"/>
              <a:t>, i.e. you will be understating how much other variables account for the estimated direct effects of the variables in the early models</a:t>
            </a:r>
            <a:r>
              <a:rPr lang="en-US" sz="2400" dirty="0" smtClean="0"/>
              <a:t>.</a:t>
            </a:r>
          </a:p>
          <a:p>
            <a:pPr lvl="1"/>
            <a:r>
              <a:rPr lang="en-US" sz="2400" dirty="0" smtClean="0"/>
              <a:t>Distortions are potentially more severe when added variables greatly increase the pseudo R^2 statistics, as the variance of Y* will increase more when that is the case.</a:t>
            </a:r>
            <a:endParaRPr lang="en-US" sz="2400" dirty="0"/>
          </a:p>
        </p:txBody>
      </p:sp>
    </p:spTree>
    <p:extLst>
      <p:ext uri="{BB962C8B-B14F-4D97-AF65-F5344CB8AC3E}">
        <p14:creationId xmlns:p14="http://schemas.microsoft.com/office/powerpoint/2010/main" val="639225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What are possible solutions?</a:t>
            </a:r>
          </a:p>
          <a:p>
            <a:pPr lvl="1"/>
            <a:r>
              <a:rPr lang="en-US" sz="2000" dirty="0" smtClean="0"/>
              <a:t>Just don’t present the coefficients for each model in the first place. Researchers often present chi-square contrasts to show how they picked their final model and then only present the coefficients for it.</a:t>
            </a:r>
          </a:p>
          <a:p>
            <a:pPr lvl="1"/>
            <a:r>
              <a:rPr lang="en-US" sz="2000" dirty="0" smtClean="0"/>
              <a:t>Use y-standardization. With y-standardization, instead of fixing the residual variance, you fix the variance of y* at 1. This does not work perfectly, but it does greatly reduce rescaling of coefficients between models. </a:t>
            </a:r>
          </a:p>
          <a:p>
            <a:pPr lvl="2"/>
            <a:r>
              <a:rPr lang="en-US" sz="2000" dirty="0" err="1" smtClean="0"/>
              <a:t>Listcoef</a:t>
            </a:r>
            <a:r>
              <a:rPr lang="en-US" sz="2000" dirty="0" smtClean="0"/>
              <a:t> gives the y-standardized coefficients in the column labeled </a:t>
            </a:r>
            <a:r>
              <a:rPr lang="en-US" sz="2000" dirty="0" err="1" smtClean="0"/>
              <a:t>bStdy</a:t>
            </a:r>
            <a:r>
              <a:rPr lang="en-US" sz="2000" dirty="0" smtClean="0"/>
              <a:t>, and they hardly changed at all between the bivariate and multivariate models (.3158 and .2095 in the bivariate models, .3353 and .2198 in the multivariate model).</a:t>
            </a:r>
            <a:endParaRPr lang="en-US" sz="2000" dirty="0"/>
          </a:p>
        </p:txBody>
      </p:sp>
    </p:spTree>
    <p:extLst>
      <p:ext uri="{BB962C8B-B14F-4D97-AF65-F5344CB8AC3E}">
        <p14:creationId xmlns:p14="http://schemas.microsoft.com/office/powerpoint/2010/main" val="3192345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1800" dirty="0" smtClean="0">
                <a:solidFill>
                  <a:schemeClr val="accent2"/>
                </a:solidFill>
              </a:rPr>
              <a:t>Report average marginal effects of variables. In our original example</a:t>
            </a:r>
            <a:r>
              <a:rPr lang="en-US" sz="2000" dirty="0" smtClean="0">
                <a:solidFill>
                  <a:schemeClr val="accent2"/>
                </a:solidFill>
              </a:rPr>
              <a:t>,</a:t>
            </a:r>
          </a:p>
          <a:p>
            <a:endParaRPr lang="en-US" dirty="0"/>
          </a:p>
        </p:txBody>
      </p:sp>
      <p:pic>
        <p:nvPicPr>
          <p:cNvPr id="66" name="Picture 65"/>
          <p:cNvPicPr>
            <a:picLocks noChangeAspect="1"/>
          </p:cNvPicPr>
          <p:nvPr/>
        </p:nvPicPr>
        <p:blipFill>
          <a:blip r:embed="rId2"/>
          <a:stretch>
            <a:fillRect/>
          </a:stretch>
        </p:blipFill>
        <p:spPr>
          <a:xfrm>
            <a:off x="1330436" y="2717386"/>
            <a:ext cx="6483128" cy="3532587"/>
          </a:xfrm>
          <a:prstGeom prst="rect">
            <a:avLst/>
          </a:prstGeom>
        </p:spPr>
      </p:pic>
    </p:spTree>
    <p:extLst>
      <p:ext uri="{BB962C8B-B14F-4D97-AF65-F5344CB8AC3E}">
        <p14:creationId xmlns:p14="http://schemas.microsoft.com/office/powerpoint/2010/main" val="1935904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Introduction</a:t>
            </a:r>
          </a:p>
        </p:txBody>
      </p:sp>
      <p:sp>
        <p:nvSpPr>
          <p:cNvPr id="6147" name="Content Placeholder 2"/>
          <p:cNvSpPr>
            <a:spLocks noGrp="1"/>
          </p:cNvSpPr>
          <p:nvPr>
            <p:ph idx="1"/>
          </p:nvPr>
        </p:nvSpPr>
        <p:spPr>
          <a:xfrm>
            <a:off x="457199" y="2249486"/>
            <a:ext cx="8534401" cy="4303714"/>
          </a:xfrm>
        </p:spPr>
        <p:txBody>
          <a:bodyPr/>
          <a:lstStyle/>
          <a:p>
            <a:r>
              <a:rPr lang="en-US" sz="2400" dirty="0" smtClean="0"/>
              <a:t>We are used to estimating models where an observed, continuous independent variable, Y, is regressed on one or more independent variables, i.e.</a:t>
            </a:r>
          </a:p>
          <a:p>
            <a:pPr marL="109537" indent="0">
              <a:buNone/>
            </a:pPr>
            <a:endParaRPr lang="en-US" sz="2400" dirty="0" smtClean="0"/>
          </a:p>
          <a:p>
            <a:pPr algn="ctr"/>
            <a:endParaRPr lang="en-US" sz="2400" dirty="0" smtClean="0"/>
          </a:p>
          <a:p>
            <a:r>
              <a:rPr lang="en-US" sz="2400" dirty="0" smtClean="0"/>
              <a:t>Since the residuals are uncorrelated with the </a:t>
            </a:r>
            <a:r>
              <a:rPr lang="en-US" sz="2400" dirty="0" err="1" smtClean="0"/>
              <a:t>Xs</a:t>
            </a:r>
            <a:r>
              <a:rPr lang="en-US" sz="2400" dirty="0" smtClean="0"/>
              <a:t>, it follows that</a:t>
            </a:r>
          </a:p>
        </p:txBody>
      </p:sp>
      <p:graphicFrame>
        <p:nvGraphicFramePr>
          <p:cNvPr id="3" name="Object 2"/>
          <p:cNvGraphicFramePr>
            <a:graphicFrameLocks noChangeAspect="1"/>
          </p:cNvGraphicFramePr>
          <p:nvPr>
            <p:extLst>
              <p:ext uri="{D42A27DB-BD31-4B8C-83A1-F6EECF244321}">
                <p14:modId xmlns:p14="http://schemas.microsoft.com/office/powerpoint/2010/main" val="4058814602"/>
              </p:ext>
            </p:extLst>
          </p:nvPr>
        </p:nvGraphicFramePr>
        <p:xfrm>
          <a:off x="1752600" y="3657600"/>
          <a:ext cx="4063680" cy="507600"/>
        </p:xfrm>
        <a:graphic>
          <a:graphicData uri="http://schemas.openxmlformats.org/presentationml/2006/ole">
            <mc:AlternateContent xmlns:mc="http://schemas.openxmlformats.org/markup-compatibility/2006">
              <mc:Choice xmlns:v="urn:schemas-microsoft-com:vml" Requires="v">
                <p:oleObj spid="_x0000_s6284" name="Equation" r:id="rId3" imgW="2031840" imgH="253800" progId="Equation.DSMT4">
                  <p:embed/>
                </p:oleObj>
              </mc:Choice>
              <mc:Fallback>
                <p:oleObj name="Equation" r:id="rId3" imgW="2031840" imgH="2538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657600"/>
                        <a:ext cx="4063680" cy="50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097959125"/>
              </p:ext>
            </p:extLst>
          </p:nvPr>
        </p:nvGraphicFramePr>
        <p:xfrm>
          <a:off x="1600200" y="5105400"/>
          <a:ext cx="5969000" cy="965200"/>
        </p:xfrm>
        <a:graphic>
          <a:graphicData uri="http://schemas.openxmlformats.org/presentationml/2006/ole">
            <mc:AlternateContent xmlns:mc="http://schemas.openxmlformats.org/markup-compatibility/2006">
              <mc:Choice xmlns:v="urn:schemas-microsoft-com:vml" Requires="v">
                <p:oleObj spid="_x0000_s6285" name="Equation" r:id="rId5" imgW="2984400" imgH="482400" progId="Equation.DSMT4">
                  <p:embed/>
                </p:oleObj>
              </mc:Choice>
              <mc:Fallback>
                <p:oleObj name="Equation" r:id="rId5" imgW="2984400" imgH="482400" progId="Equation.DSMT4">
                  <p:embed/>
                  <p:pic>
                    <p:nvPicPr>
                      <p:cNvPr id="0" name="Object 8"/>
                      <p:cNvPicPr>
                        <a:picLocks noChangeAspect="1" noChangeArrowheads="1"/>
                      </p:cNvPicPr>
                      <p:nvPr/>
                    </p:nvPicPr>
                    <p:blipFill>
                      <a:blip r:embed="rId6"/>
                      <a:srcRect/>
                      <a:stretch>
                        <a:fillRect/>
                      </a:stretch>
                    </p:blipFill>
                    <p:spPr bwMode="auto">
                      <a:xfrm>
                        <a:off x="1600200" y="5105400"/>
                        <a:ext cx="5969000"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 </a:t>
            </a:r>
            <a:r>
              <a:rPr lang="en-US" dirty="0" err="1" smtClean="0"/>
              <a:t>Karlson</a:t>
            </a:r>
            <a:r>
              <a:rPr lang="en-US" dirty="0" smtClean="0"/>
              <a:t>/Holm/Breen (KHB) method (Papers are available in Sociological Methodology and Stata Journal) shows promise</a:t>
            </a:r>
          </a:p>
          <a:p>
            <a:pPr lvl="2"/>
            <a:r>
              <a:rPr lang="en-US" dirty="0" smtClean="0"/>
              <a:t>According to KHB, their method separates changes in coefficients due to rescaling from true changes in coefficients that result from adding more variables to the model (and does a better job of doing so than y-standardization and other alternatives)</a:t>
            </a:r>
          </a:p>
          <a:p>
            <a:pPr lvl="2"/>
            <a:r>
              <a:rPr lang="en-US" dirty="0" smtClean="0"/>
              <a:t>They further claim that with their method the total effect of a variable can be decomposed into its direct effect and its indirect effect.</a:t>
            </a:r>
            <a:endParaRPr lang="en-US" dirty="0"/>
          </a:p>
        </p:txBody>
      </p:sp>
    </p:spTree>
    <p:extLst>
      <p:ext uri="{BB962C8B-B14F-4D97-AF65-F5344CB8AC3E}">
        <p14:creationId xmlns:p14="http://schemas.microsoft.com/office/powerpoint/2010/main" val="2633299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would add that, when authors estimate sequences of models, it is often because they want to see how the effects of variables like race decline (or increase) after other variables are controlled for. The KHB method provides a parsimonious and more accurate way of depicting such changes.</a:t>
            </a:r>
          </a:p>
          <a:p>
            <a:r>
              <a:rPr lang="en-US" dirty="0" smtClean="0"/>
              <a:t>We’ll first present a simple example showing the relationship between diabetes, race &amp; weight.</a:t>
            </a:r>
            <a:endParaRPr lang="en-US" dirty="0"/>
          </a:p>
        </p:txBody>
      </p:sp>
    </p:spTree>
    <p:extLst>
      <p:ext uri="{BB962C8B-B14F-4D97-AF65-F5344CB8AC3E}">
        <p14:creationId xmlns:p14="http://schemas.microsoft.com/office/powerpoint/2010/main" val="343364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khb</a:t>
            </a:r>
            <a:r>
              <a:rPr lang="en-US" dirty="0" smtClean="0"/>
              <a:t> example 1</a:t>
            </a:r>
            <a:endParaRPr lang="en-US" dirty="0"/>
          </a:p>
        </p:txBody>
      </p:sp>
      <p:pic>
        <p:nvPicPr>
          <p:cNvPr id="60418"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r="7560"/>
          <a:stretch/>
        </p:blipFill>
        <p:spPr bwMode="auto">
          <a:xfrm>
            <a:off x="609599" y="2286000"/>
            <a:ext cx="828151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3544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t>Possible interpretation of results</a:t>
            </a:r>
          </a:p>
          <a:p>
            <a:pPr lvl="1"/>
            <a:r>
              <a:rPr lang="en-US" sz="2400" dirty="0" smtClean="0"/>
              <a:t>In the line labeled Reduced, only black is in the model. .6038 is the total effect of black.</a:t>
            </a:r>
          </a:p>
          <a:p>
            <a:pPr lvl="1"/>
            <a:r>
              <a:rPr lang="en-US" sz="2400" dirty="0" smtClean="0"/>
              <a:t>However, blacks may have higher rates of diabetes both because of a direct effect of race on diabetes, and because of an indirect effect: blacks tend to be heavier than whites, and heavier people have higher rates of diabetes.</a:t>
            </a:r>
          </a:p>
          <a:p>
            <a:pPr lvl="1"/>
            <a:r>
              <a:rPr lang="en-US" sz="2400" dirty="0" smtClean="0"/>
              <a:t>Hence, the line labeled Full gives the direct effect of race (.5387) while the line labeled  Diff gives the indirect effect (.065)</a:t>
            </a:r>
            <a:endParaRPr lang="en-US" sz="2400" dirty="0"/>
          </a:p>
        </p:txBody>
      </p:sp>
    </p:spTree>
    <p:extLst>
      <p:ext uri="{BB962C8B-B14F-4D97-AF65-F5344CB8AC3E}">
        <p14:creationId xmlns:p14="http://schemas.microsoft.com/office/powerpoint/2010/main" val="4270036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Khb</a:t>
            </a:r>
            <a:r>
              <a:rPr lang="en-US" dirty="0" smtClean="0"/>
              <a:t> Example 2</a:t>
            </a:r>
            <a:endParaRPr lang="en-US" dirty="0"/>
          </a:p>
        </p:txBody>
      </p:sp>
      <p:sp>
        <p:nvSpPr>
          <p:cNvPr id="3" name="Content Placeholder 2"/>
          <p:cNvSpPr>
            <a:spLocks noGrp="1"/>
          </p:cNvSpPr>
          <p:nvPr>
            <p:ph idx="1"/>
          </p:nvPr>
        </p:nvSpPr>
        <p:spPr/>
        <p:txBody>
          <a:bodyPr/>
          <a:lstStyle/>
          <a:p>
            <a:r>
              <a:rPr lang="en-US" sz="2100" dirty="0" smtClean="0"/>
              <a:t>Matthew (2011; see Table 7, p. 240) examines the determinants of how likely a student is to feel they will have a job he or she enjoys (0 = 50 percent or lower; 1 = better than 50 percent).</a:t>
            </a:r>
          </a:p>
          <a:p>
            <a:r>
              <a:rPr lang="en-US" sz="2100" dirty="0" smtClean="0"/>
              <a:t>In the first model, race (0 = white, 1 = black) is the only independent variable. The estimated effect of race is -.510.</a:t>
            </a:r>
          </a:p>
          <a:p>
            <a:r>
              <a:rPr lang="en-US" sz="2100" dirty="0" smtClean="0"/>
              <a:t>In the final model controls are added for GPA, SES, and others. The effect of race declines to -.471, an apparent -.039 drop.</a:t>
            </a:r>
          </a:p>
          <a:p>
            <a:r>
              <a:rPr lang="en-US" sz="2100" dirty="0" smtClean="0"/>
              <a:t>The </a:t>
            </a:r>
            <a:r>
              <a:rPr lang="en-US" sz="2100" dirty="0" err="1" smtClean="0"/>
              <a:t>khb</a:t>
            </a:r>
            <a:r>
              <a:rPr lang="en-US" sz="2100" dirty="0" smtClean="0"/>
              <a:t> method shows that the decline is actually about twice as large. Again this is at least partly because the variance of y* becomes greater as more variables are added, causing coefficients to increase.</a:t>
            </a:r>
            <a:endParaRPr lang="en-US" sz="2100" dirty="0"/>
          </a:p>
        </p:txBody>
      </p:sp>
    </p:spTree>
    <p:extLst>
      <p:ext uri="{BB962C8B-B14F-4D97-AF65-F5344CB8AC3E}">
        <p14:creationId xmlns:p14="http://schemas.microsoft.com/office/powerpoint/2010/main" val="32119123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0419" name="Picture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41061"/>
          <a:stretch/>
        </p:blipFill>
        <p:spPr bwMode="auto">
          <a:xfrm>
            <a:off x="609600" y="2514600"/>
            <a:ext cx="8229600" cy="320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5175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533400"/>
          </a:xfrm>
        </p:spPr>
        <p:txBody>
          <a:bodyPr/>
          <a:lstStyle/>
          <a:p>
            <a:r>
              <a:rPr lang="en-US" dirty="0" smtClean="0"/>
              <a:t>Selected References</a:t>
            </a:r>
            <a:endParaRPr lang="en-US" dirty="0"/>
          </a:p>
        </p:txBody>
      </p:sp>
      <p:sp>
        <p:nvSpPr>
          <p:cNvPr id="5" name="Content Placeholder 4"/>
          <p:cNvSpPr>
            <a:spLocks noGrp="1"/>
          </p:cNvSpPr>
          <p:nvPr>
            <p:ph idx="1"/>
          </p:nvPr>
        </p:nvSpPr>
        <p:spPr>
          <a:xfrm>
            <a:off x="457200" y="1828800"/>
            <a:ext cx="8229600" cy="4745038"/>
          </a:xfrm>
        </p:spPr>
        <p:txBody>
          <a:bodyPr/>
          <a:lstStyle/>
          <a:p>
            <a:endParaRPr lang="en-US" sz="900" dirty="0"/>
          </a:p>
          <a:p>
            <a:r>
              <a:rPr lang="en-US" sz="900" dirty="0" err="1" smtClean="0"/>
              <a:t>Karlson</a:t>
            </a:r>
            <a:r>
              <a:rPr lang="en-US" sz="900" dirty="0"/>
              <a:t>, </a:t>
            </a:r>
            <a:r>
              <a:rPr lang="en-US" sz="900" dirty="0" err="1"/>
              <a:t>Kristian</a:t>
            </a:r>
            <a:r>
              <a:rPr lang="en-US" sz="900" dirty="0"/>
              <a:t> B., Anders Holm and Richard Breen. 2011. Comparing Regression Coefficients between Same-Sample Nested Models using Logit and </a:t>
            </a:r>
            <a:r>
              <a:rPr lang="en-US" sz="900" dirty="0" err="1"/>
              <a:t>Probit</a:t>
            </a:r>
            <a:r>
              <a:rPr lang="en-US" sz="900" dirty="0"/>
              <a:t>: A New Method. </a:t>
            </a:r>
            <a:r>
              <a:rPr lang="en-US" sz="900" dirty="0" err="1"/>
              <a:t>doi</a:t>
            </a:r>
            <a:r>
              <a:rPr lang="en-US" sz="900" dirty="0"/>
              <a:t>: </a:t>
            </a:r>
            <a:r>
              <a:rPr lang="en-US" sz="900" dirty="0" smtClean="0"/>
              <a:t>10.1177/0081175012444861. Sociological </a:t>
            </a:r>
            <a:r>
              <a:rPr lang="en-US" sz="900" dirty="0"/>
              <a:t>Methodology August 2012 vol. 42 no. 1 </a:t>
            </a:r>
            <a:r>
              <a:rPr lang="en-US" sz="900" dirty="0" smtClean="0"/>
              <a:t>286-313</a:t>
            </a:r>
          </a:p>
          <a:p>
            <a:endParaRPr lang="en-US" sz="900" dirty="0"/>
          </a:p>
          <a:p>
            <a:r>
              <a:rPr lang="en-US" sz="900" dirty="0" smtClean="0"/>
              <a:t>Abstract: “</a:t>
            </a:r>
            <a:r>
              <a:rPr lang="en-US" sz="900" dirty="0"/>
              <a:t>Logit and </a:t>
            </a:r>
            <a:r>
              <a:rPr lang="en-US" sz="900" dirty="0" err="1"/>
              <a:t>probit</a:t>
            </a:r>
            <a:r>
              <a:rPr lang="en-US" sz="900" dirty="0"/>
              <a:t> models are widely used in empirical sociological research. However, the common practice of comparing the coefficients of a given variable across differently specified models fitted to the same sample does not warrant the same interpretation in logits and </a:t>
            </a:r>
            <a:r>
              <a:rPr lang="en-US" sz="900" dirty="0" err="1"/>
              <a:t>probits</a:t>
            </a:r>
            <a:r>
              <a:rPr lang="en-US" sz="900" dirty="0"/>
              <a:t> as in linear regression. Unlike linear models, the change in the coefficient of the variable of interest cannot be straightforwardly attributed to the inclusion of confounding variables. The reason for this is that the variance of the underlying latent variable is not identified and will differ between models. We refer to this as the problem of rescaling. We propose a solution that allows researchers to assess the influence of confounding relative to the influence of rescaling, and we develop a test to assess the statistical significance of confounding. A further problem in making comparisons is that, in most cases, the error distribution, and not just its variance, will differ across models. Monte Carlo analyses indicate that other methods that have been proposed for dealing with the rescaling problem can lead to mistaken inferences if the error distributions are very different. In contrast, in all scenarios studied, our approach performs as least as well as, and in some cases better than, others when faced with differences in the error distributions. We present an example of our method using data from the National Education Longitudinal </a:t>
            </a:r>
            <a:r>
              <a:rPr lang="en-US" sz="900" dirty="0" smtClean="0"/>
              <a:t>Study”</a:t>
            </a:r>
            <a:endParaRPr lang="en-US" sz="900" dirty="0"/>
          </a:p>
          <a:p>
            <a:endParaRPr lang="en-US" sz="900" dirty="0"/>
          </a:p>
          <a:p>
            <a:r>
              <a:rPr lang="en-US" sz="900" dirty="0"/>
              <a:t>Kohler, Ulrich, </a:t>
            </a:r>
            <a:r>
              <a:rPr lang="en-US" sz="900" dirty="0" err="1"/>
              <a:t>Kristian</a:t>
            </a:r>
            <a:r>
              <a:rPr lang="en-US" sz="900" dirty="0"/>
              <a:t> B. Carlson and Anders Holm. 2011. Comparing Coefficients of nested nonlinear probability models. The Stata Journal</a:t>
            </a:r>
            <a:br>
              <a:rPr lang="en-US" sz="900" dirty="0"/>
            </a:br>
            <a:r>
              <a:rPr lang="en-US" sz="900" dirty="0"/>
              <a:t>Volume 11 Number 3: pp. 420-438. </a:t>
            </a:r>
            <a:r>
              <a:rPr lang="en-US" sz="900" dirty="0">
                <a:hlinkClick r:id="rId2"/>
              </a:rPr>
              <a:t>http://</a:t>
            </a:r>
            <a:r>
              <a:rPr lang="en-US" sz="900" dirty="0" smtClean="0">
                <a:hlinkClick r:id="rId2"/>
              </a:rPr>
              <a:t>www.stata-journal.com/article.html?article=st0236</a:t>
            </a:r>
            <a:r>
              <a:rPr lang="en-US" sz="900" dirty="0" smtClean="0"/>
              <a:t>. </a:t>
            </a:r>
          </a:p>
          <a:p>
            <a:endParaRPr lang="en-US" sz="900" dirty="0"/>
          </a:p>
          <a:p>
            <a:r>
              <a:rPr lang="en-US" sz="900" dirty="0" smtClean="0"/>
              <a:t>Abstract: “</a:t>
            </a:r>
            <a:r>
              <a:rPr lang="en-US" sz="900" dirty="0"/>
              <a:t>In a series of recent articles, </a:t>
            </a:r>
            <a:r>
              <a:rPr lang="en-US" sz="900" dirty="0" err="1"/>
              <a:t>Karlson</a:t>
            </a:r>
            <a:r>
              <a:rPr lang="en-US" sz="900" dirty="0"/>
              <a:t>, Holm, and Breen (Breen, </a:t>
            </a:r>
            <a:r>
              <a:rPr lang="en-US" sz="900" dirty="0" err="1"/>
              <a:t>Karlson</a:t>
            </a:r>
            <a:r>
              <a:rPr lang="en-US" sz="900" dirty="0"/>
              <a:t>, and Holm, </a:t>
            </a:r>
            <a:r>
              <a:rPr lang="en-US" sz="900" dirty="0" smtClean="0"/>
              <a:t>2011, </a:t>
            </a:r>
            <a:r>
              <a:rPr lang="en-US" sz="900" dirty="0"/>
              <a:t> </a:t>
            </a:r>
            <a:r>
              <a:rPr lang="en-US" sz="900" dirty="0">
                <a:hlinkClick r:id="rId3"/>
              </a:rPr>
              <a:t>http://papers.ssrn.com/sol3/papers.cfm?abstractid=1730065</a:t>
            </a:r>
            <a:r>
              <a:rPr lang="en-US" sz="900" dirty="0"/>
              <a:t>; </a:t>
            </a:r>
            <a:r>
              <a:rPr lang="en-US" sz="900" dirty="0" err="1"/>
              <a:t>Karlson</a:t>
            </a:r>
            <a:r>
              <a:rPr lang="en-US" sz="900" dirty="0"/>
              <a:t> and Holm, 2011, </a:t>
            </a:r>
            <a:r>
              <a:rPr lang="en-US" sz="900" i="1" dirty="0"/>
              <a:t>Research in Stratification and Social Mobility</a:t>
            </a:r>
            <a:r>
              <a:rPr lang="en-US" sz="900" dirty="0"/>
              <a:t> 29: 221–237; </a:t>
            </a:r>
            <a:r>
              <a:rPr lang="en-US" sz="900" dirty="0" err="1"/>
              <a:t>Karlson</a:t>
            </a:r>
            <a:r>
              <a:rPr lang="en-US" sz="900" dirty="0"/>
              <a:t>, Holm, and Breen, 2010, </a:t>
            </a:r>
            <a:r>
              <a:rPr lang="en-US" sz="900" dirty="0">
                <a:hlinkClick r:id="rId4"/>
              </a:rPr>
              <a:t>http://www.yale.edu/ciqle/Breen Scaling%20effects.pdf</a:t>
            </a:r>
            <a:r>
              <a:rPr lang="en-US" sz="900" dirty="0"/>
              <a:t>) have developed a method for comparing the estimated coefficients of two nested nonlinear probability models. In this article, we describe this method and the user-written program </a:t>
            </a:r>
            <a:r>
              <a:rPr lang="en-US" sz="900" b="1" dirty="0" err="1"/>
              <a:t>khb</a:t>
            </a:r>
            <a:r>
              <a:rPr lang="en-US" sz="900" dirty="0"/>
              <a:t>, which implements the method. The KHB method is a general decomposition method that is unaffected by the rescaling or attenuation bias that arises in cross-model comparisons in nonlinear models. It recovers the degree to which a control variable, </a:t>
            </a:r>
            <a:r>
              <a:rPr lang="en-US" sz="900" i="1" dirty="0"/>
              <a:t>Z</a:t>
            </a:r>
            <a:r>
              <a:rPr lang="en-US" sz="900" dirty="0"/>
              <a:t>, mediates or explains the relationship between </a:t>
            </a:r>
            <a:r>
              <a:rPr lang="en-US" sz="900" i="1" dirty="0"/>
              <a:t>X</a:t>
            </a:r>
            <a:r>
              <a:rPr lang="en-US" sz="900" dirty="0"/>
              <a:t> and a latent outcome variable, </a:t>
            </a:r>
            <a:r>
              <a:rPr lang="en-US" sz="900" i="1" dirty="0"/>
              <a:t>Y</a:t>
            </a:r>
            <a:r>
              <a:rPr lang="en-US" sz="900" baseline="30000" dirty="0"/>
              <a:t>∗</a:t>
            </a:r>
            <a:r>
              <a:rPr lang="en-US" sz="900" dirty="0"/>
              <a:t>, underlying the nonlinear probability model. It also decomposes effects of both discrete and continuous variables, applies to average partial effects, and provides analytically derived statistical tests. The method can be extended to other models in the generalized linear model family</a:t>
            </a:r>
            <a:r>
              <a:rPr lang="en-US" sz="900" dirty="0" smtClean="0"/>
              <a:t>.</a:t>
            </a:r>
            <a:endParaRPr lang="en-US" sz="900" dirty="0"/>
          </a:p>
          <a:p>
            <a:endParaRPr lang="en-US" sz="900" dirty="0"/>
          </a:p>
          <a:p>
            <a:r>
              <a:rPr lang="en-US" sz="900" dirty="0" smtClean="0"/>
              <a:t>Long</a:t>
            </a:r>
            <a:r>
              <a:rPr lang="en-US" sz="900" dirty="0"/>
              <a:t>, J. Scott and Jeremy </a:t>
            </a:r>
            <a:r>
              <a:rPr lang="en-US" sz="900" dirty="0" err="1"/>
              <a:t>Freese</a:t>
            </a:r>
            <a:r>
              <a:rPr lang="en-US" sz="900" dirty="0"/>
              <a:t>. </a:t>
            </a:r>
            <a:r>
              <a:rPr lang="en-US" sz="900" dirty="0" smtClean="0"/>
              <a:t>2014. </a:t>
            </a:r>
            <a:r>
              <a:rPr lang="en-US" sz="900" i="1" dirty="0"/>
              <a:t>Regression Models for Categorical Dependent Variables Using Stata</a:t>
            </a:r>
            <a:r>
              <a:rPr lang="en-US" sz="900" dirty="0"/>
              <a:t>, </a:t>
            </a:r>
            <a:r>
              <a:rPr lang="en-US" sz="900" dirty="0" smtClean="0"/>
              <a:t>3rd </a:t>
            </a:r>
            <a:r>
              <a:rPr lang="en-US" sz="900" dirty="0"/>
              <a:t>Edition. College Station, Texas: Stata Press.</a:t>
            </a:r>
          </a:p>
          <a:p>
            <a:endParaRPr lang="en-US" sz="900" dirty="0"/>
          </a:p>
          <a:p>
            <a:endParaRPr lang="en-US" sz="900" dirty="0"/>
          </a:p>
        </p:txBody>
      </p:sp>
    </p:spTree>
    <p:extLst>
      <p:ext uri="{BB962C8B-B14F-4D97-AF65-F5344CB8AC3E}">
        <p14:creationId xmlns:p14="http://schemas.microsoft.com/office/powerpoint/2010/main" val="1619704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you add explanatory variables to a model, the variance of the observed variable Y stays the same in OLS regression. As the explained variance goes up, the residual variance goes down by a corresponding amount.</a:t>
            </a:r>
            <a:endParaRPr lang="en-US" dirty="0"/>
          </a:p>
        </p:txBody>
      </p:sp>
    </p:spTree>
    <p:extLst>
      <p:ext uri="{BB962C8B-B14F-4D97-AF65-F5344CB8AC3E}">
        <p14:creationId xmlns:p14="http://schemas.microsoft.com/office/powerpoint/2010/main" val="3155911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smtClean="0"/>
          </a:p>
        </p:txBody>
      </p:sp>
      <p:sp>
        <p:nvSpPr>
          <p:cNvPr id="7171" name="Content Placeholder 2"/>
          <p:cNvSpPr>
            <a:spLocks noGrp="1"/>
          </p:cNvSpPr>
          <p:nvPr>
            <p:ph idx="1"/>
          </p:nvPr>
        </p:nvSpPr>
        <p:spPr/>
        <p:txBody>
          <a:bodyPr/>
          <a:lstStyle/>
          <a:p>
            <a:r>
              <a:rPr lang="en-US" sz="2400" dirty="0" smtClean="0"/>
              <a:t>But suppose the observed Y is not continuous – instead, it is a collapsed version of an underlying unobserved variable, Y*</a:t>
            </a:r>
          </a:p>
          <a:p>
            <a:endParaRPr lang="en-US" sz="2400" dirty="0" smtClean="0"/>
          </a:p>
          <a:p>
            <a:r>
              <a:rPr lang="en-US" sz="2400" dirty="0" smtClean="0"/>
              <a:t>Examples:</a:t>
            </a:r>
          </a:p>
          <a:p>
            <a:pPr lvl="1"/>
            <a:r>
              <a:rPr lang="en-US" sz="2400" dirty="0" smtClean="0"/>
              <a:t>Do you approve or disapprove of the President's health care plan?  1 = Approve, 2 = Disapprove</a:t>
            </a:r>
          </a:p>
          <a:p>
            <a:pPr lvl="1"/>
            <a:r>
              <a:rPr lang="en-US" sz="2400" dirty="0" smtClean="0"/>
              <a:t>Income, coded in categories like $0 = 1, $1- $10,000 = 2, $10,001-$30,000 = 3, $30,001-$60,000 = 4, $60,001 or higher = 5</a:t>
            </a:r>
          </a:p>
          <a:p>
            <a:pPr lvl="1">
              <a:buFont typeface="Georgia" pitchFamily="18" charset="0"/>
              <a:buNone/>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smtClean="0"/>
          </a:p>
        </p:txBody>
      </p:sp>
      <p:sp>
        <p:nvSpPr>
          <p:cNvPr id="8195" name="Content Placeholder 2"/>
          <p:cNvSpPr>
            <a:spLocks noGrp="1"/>
          </p:cNvSpPr>
          <p:nvPr>
            <p:ph idx="1"/>
          </p:nvPr>
        </p:nvSpPr>
        <p:spPr/>
        <p:txBody>
          <a:bodyPr/>
          <a:lstStyle/>
          <a:p>
            <a:r>
              <a:rPr lang="en-US" dirty="0" smtClean="0"/>
              <a:t>For such variables, also known as limited dependent variables, we know the interval that the underlying Y* falls in, but not its exact value</a:t>
            </a:r>
          </a:p>
          <a:p>
            <a:pPr>
              <a:buFont typeface="Georgia" pitchFamily="18" charset="0"/>
              <a:buNone/>
            </a:pPr>
            <a:endParaRPr lang="en-US" dirty="0" smtClean="0"/>
          </a:p>
          <a:p>
            <a:r>
              <a:rPr lang="en-US" dirty="0" smtClean="0"/>
              <a:t>Binary &amp; Ordinal regression techniques allow us to estimate the effects of the </a:t>
            </a:r>
            <a:r>
              <a:rPr lang="en-US" dirty="0" err="1" smtClean="0"/>
              <a:t>Xs</a:t>
            </a:r>
            <a:r>
              <a:rPr lang="en-US" dirty="0" smtClean="0"/>
              <a:t> on the underlying Y*.  They can also be used to see how the </a:t>
            </a:r>
            <a:r>
              <a:rPr lang="en-US" dirty="0" err="1" smtClean="0"/>
              <a:t>Xs</a:t>
            </a:r>
            <a:r>
              <a:rPr lang="en-US" dirty="0" smtClean="0"/>
              <a:t> affect the probability of being in one category of the observed Y as opposed to another.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The latent variable model in binary </a:t>
            </a:r>
            <a:r>
              <a:rPr lang="en-US" sz="2400" dirty="0" smtClean="0"/>
              <a:t>logistic regression </a:t>
            </a:r>
            <a:r>
              <a:rPr lang="en-US" sz="2400" dirty="0"/>
              <a:t>can be written </a:t>
            </a:r>
            <a:r>
              <a:rPr lang="en-US" sz="2400" dirty="0" smtClean="0"/>
              <a:t>as</a:t>
            </a:r>
          </a:p>
          <a:p>
            <a:pPr marL="109537" indent="0">
              <a:buNone/>
            </a:pPr>
            <a:endParaRPr lang="en-US" sz="2400" dirty="0"/>
          </a:p>
          <a:p>
            <a:pPr marL="109537" indent="0">
              <a:buNone/>
            </a:pPr>
            <a:endParaRPr lang="en-US" sz="2400" dirty="0" smtClean="0"/>
          </a:p>
          <a:p>
            <a:pPr marL="109537" indent="0">
              <a:buNone/>
            </a:pPr>
            <a:r>
              <a:rPr lang="en-US" sz="2400" dirty="0" smtClean="0"/>
              <a:t>If </a:t>
            </a:r>
            <a:r>
              <a:rPr lang="en-US" sz="2400" dirty="0"/>
              <a:t>y* &gt;= 0, y = 1</a:t>
            </a:r>
          </a:p>
          <a:p>
            <a:pPr marL="109537" indent="0">
              <a:buNone/>
            </a:pPr>
            <a:r>
              <a:rPr lang="en-US" sz="2400" dirty="0"/>
              <a:t>If y* &lt; 0, y = 0</a:t>
            </a:r>
          </a:p>
          <a:p>
            <a:pPr marL="109537" indent="0">
              <a:buNone/>
            </a:pPr>
            <a:endParaRPr lang="en-US" sz="2400" dirty="0" smtClean="0"/>
          </a:p>
          <a:p>
            <a:pPr marL="109537" indent="0">
              <a:buNone/>
            </a:pPr>
            <a:r>
              <a:rPr lang="en-US" sz="2400" dirty="0" smtClean="0"/>
              <a:t>In </a:t>
            </a:r>
            <a:r>
              <a:rPr lang="en-US" sz="2400" dirty="0"/>
              <a:t>logistic regression</a:t>
            </a:r>
            <a:r>
              <a:rPr lang="en-US" sz="2400" dirty="0" smtClean="0"/>
              <a:t>, the errors are assumed to have a standard logistic distribution. A </a:t>
            </a:r>
            <a:r>
              <a:rPr lang="en-US" sz="2400" i="1" dirty="0"/>
              <a:t>standard logistic distribution</a:t>
            </a:r>
            <a:r>
              <a:rPr lang="en-US" sz="2400" dirty="0"/>
              <a:t> has a mean of 0 and a variance of π</a:t>
            </a:r>
            <a:r>
              <a:rPr lang="en-US" sz="2400" baseline="30000" dirty="0"/>
              <a:t>2</a:t>
            </a:r>
            <a:r>
              <a:rPr lang="en-US" sz="2400" dirty="0"/>
              <a:t>/3, or about 3.29.</a:t>
            </a:r>
          </a:p>
        </p:txBody>
      </p:sp>
      <p:graphicFrame>
        <p:nvGraphicFramePr>
          <p:cNvPr id="4" name="Object 3"/>
          <p:cNvGraphicFramePr>
            <a:graphicFrameLocks noChangeAspect="1"/>
          </p:cNvGraphicFramePr>
          <p:nvPr>
            <p:extLst>
              <p:ext uri="{D42A27DB-BD31-4B8C-83A1-F6EECF244321}">
                <p14:modId xmlns:p14="http://schemas.microsoft.com/office/powerpoint/2010/main" val="1980717159"/>
              </p:ext>
            </p:extLst>
          </p:nvPr>
        </p:nvGraphicFramePr>
        <p:xfrm>
          <a:off x="927100" y="3124200"/>
          <a:ext cx="5257800" cy="508000"/>
        </p:xfrm>
        <a:graphic>
          <a:graphicData uri="http://schemas.openxmlformats.org/presentationml/2006/ole">
            <mc:AlternateContent xmlns:mc="http://schemas.openxmlformats.org/markup-compatibility/2006">
              <mc:Choice xmlns:v="urn:schemas-microsoft-com:vml" Requires="v">
                <p:oleObj spid="_x0000_s59457" name="Equation" r:id="rId3" imgW="2628720" imgH="253800" progId="Equation.DSMT4">
                  <p:embed/>
                </p:oleObj>
              </mc:Choice>
              <mc:Fallback>
                <p:oleObj name="Equation" r:id="rId3" imgW="2628720" imgH="253800" progId="Equation.DSMT4">
                  <p:embed/>
                  <p:pic>
                    <p:nvPicPr>
                      <p:cNvPr id="0" name="Object 2"/>
                      <p:cNvPicPr>
                        <a:picLocks noChangeAspect="1" noChangeArrowheads="1"/>
                      </p:cNvPicPr>
                      <p:nvPr/>
                    </p:nvPicPr>
                    <p:blipFill>
                      <a:blip r:embed="rId4"/>
                      <a:srcRect/>
                      <a:stretch>
                        <a:fillRect/>
                      </a:stretch>
                    </p:blipFill>
                    <p:spPr bwMode="auto">
                      <a:xfrm>
                        <a:off x="927100" y="3124200"/>
                        <a:ext cx="5257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34441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2173288"/>
            <a:ext cx="8610600" cy="4684712"/>
          </a:xfrm>
        </p:spPr>
        <p:txBody>
          <a:bodyPr/>
          <a:lstStyle/>
          <a:p>
            <a:r>
              <a:rPr lang="en-US" sz="2000" dirty="0" smtClean="0"/>
              <a:t>Since the residuals are uncorrelated with the </a:t>
            </a:r>
            <a:r>
              <a:rPr lang="en-US" sz="2000" dirty="0" err="1" smtClean="0"/>
              <a:t>Xs</a:t>
            </a:r>
            <a:r>
              <a:rPr lang="en-US" sz="2000" dirty="0" smtClean="0"/>
              <a:t>, it follows that</a:t>
            </a:r>
          </a:p>
          <a:p>
            <a:endParaRPr lang="en-US" sz="2400" dirty="0" smtClean="0"/>
          </a:p>
          <a:p>
            <a:endParaRPr lang="en-US" sz="2400" dirty="0"/>
          </a:p>
          <a:p>
            <a:r>
              <a:rPr lang="en-US" sz="2000" dirty="0" smtClean="0"/>
              <a:t>Notice an important difference between OLS and Logistic Regression. </a:t>
            </a:r>
          </a:p>
          <a:p>
            <a:pPr lvl="1"/>
            <a:r>
              <a:rPr lang="en-US" sz="2000" dirty="0" smtClean="0"/>
              <a:t>In OLS regression with an observed variable Y, V(Y) is fixed and the explained and unexplained variances change as variables are added to the model. </a:t>
            </a:r>
          </a:p>
          <a:p>
            <a:pPr lvl="1"/>
            <a:r>
              <a:rPr lang="en-US" sz="2000" dirty="0" smtClean="0"/>
              <a:t>But in logistic regression with an unobserved variable y*, V(</a:t>
            </a:r>
            <a:r>
              <a:rPr lang="el-GR" sz="2000" dirty="0" smtClean="0"/>
              <a:t>ε</a:t>
            </a:r>
            <a:r>
              <a:rPr lang="en-US" sz="2000" baseline="-25000" dirty="0" smtClean="0"/>
              <a:t>y*</a:t>
            </a:r>
            <a:r>
              <a:rPr lang="en-US" sz="2000" dirty="0" smtClean="0"/>
              <a:t>) is fixed so the explained variance and total variance change as you add variables to the model.</a:t>
            </a:r>
          </a:p>
          <a:p>
            <a:pPr lvl="1"/>
            <a:r>
              <a:rPr lang="en-US" sz="2000" dirty="0" smtClean="0"/>
              <a:t>This difference has important implications. Comparisons of coefficients between nested models and across groups do not work the same way in logistic regression as they do in OLS.</a:t>
            </a:r>
            <a:endParaRPr lang="en-US" sz="2000" dirty="0"/>
          </a:p>
        </p:txBody>
      </p:sp>
      <p:graphicFrame>
        <p:nvGraphicFramePr>
          <p:cNvPr id="5" name="Object 4"/>
          <p:cNvGraphicFramePr>
            <a:graphicFrameLocks noChangeAspect="1"/>
          </p:cNvGraphicFramePr>
          <p:nvPr>
            <p:extLst>
              <p:ext uri="{D42A27DB-BD31-4B8C-83A1-F6EECF244321}">
                <p14:modId xmlns:p14="http://schemas.microsoft.com/office/powerpoint/2010/main" val="3958521380"/>
              </p:ext>
            </p:extLst>
          </p:nvPr>
        </p:nvGraphicFramePr>
        <p:xfrm>
          <a:off x="533400" y="2743200"/>
          <a:ext cx="7475220" cy="457200"/>
        </p:xfrm>
        <a:graphic>
          <a:graphicData uri="http://schemas.openxmlformats.org/presentationml/2006/ole">
            <mc:AlternateContent xmlns:mc="http://schemas.openxmlformats.org/markup-compatibility/2006">
              <mc:Choice xmlns:v="urn:schemas-microsoft-com:vml" Requires="v">
                <p:oleObj spid="_x0000_s58436" name="Equation" r:id="rId3" imgW="4152600" imgH="253800" progId="Equation.DSMT4">
                  <p:embed/>
                </p:oleObj>
              </mc:Choice>
              <mc:Fallback>
                <p:oleObj name="Equation" r:id="rId3" imgW="4152600" imgH="253800" progId="Equation.DSMT4">
                  <p:embed/>
                  <p:pic>
                    <p:nvPicPr>
                      <p:cNvPr id="0" name=""/>
                      <p:cNvPicPr/>
                      <p:nvPr/>
                    </p:nvPicPr>
                    <p:blipFill>
                      <a:blip r:embed="rId4"/>
                      <a:stretch>
                        <a:fillRect/>
                      </a:stretch>
                    </p:blipFill>
                    <p:spPr>
                      <a:xfrm>
                        <a:off x="533400" y="2743200"/>
                        <a:ext cx="7475220" cy="457200"/>
                      </a:xfrm>
                      <a:prstGeom prst="rect">
                        <a:avLst/>
                      </a:prstGeom>
                    </p:spPr>
                  </p:pic>
                </p:oleObj>
              </mc:Fallback>
            </mc:AlternateContent>
          </a:graphicData>
        </a:graphic>
      </p:graphicFrame>
    </p:spTree>
    <p:extLst>
      <p:ext uri="{BB962C8B-B14F-4D97-AF65-F5344CB8AC3E}">
        <p14:creationId xmlns:p14="http://schemas.microsoft.com/office/powerpoint/2010/main" val="1761528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t>
            </a:r>
            <a:r>
              <a:rPr lang="en-US" dirty="0" err="1" smtClean="0"/>
              <a:t>Logit</a:t>
            </a:r>
            <a:r>
              <a:rPr lang="en-US" dirty="0" smtClean="0"/>
              <a:t> and </a:t>
            </a:r>
            <a:r>
              <a:rPr lang="en-US" dirty="0" err="1" smtClean="0"/>
              <a:t>Probit</a:t>
            </a:r>
            <a:r>
              <a:rPr lang="en-US" dirty="0" smtClean="0"/>
              <a:t> Coefficients across Models</a:t>
            </a:r>
            <a:endParaRPr lang="en-US" dirty="0"/>
          </a:p>
        </p:txBody>
      </p:sp>
      <p:pic>
        <p:nvPicPr>
          <p:cNvPr id="59394"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r="17254"/>
          <a:stretch/>
        </p:blipFill>
        <p:spPr bwMode="auto">
          <a:xfrm>
            <a:off x="990600" y="2330711"/>
            <a:ext cx="6096000" cy="4280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7516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143000"/>
            <a:ext cx="841248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461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1518</TotalTime>
  <Words>2101</Words>
  <Application>Microsoft Office PowerPoint</Application>
  <PresentationFormat>On-screen Show (4:3)</PresentationFormat>
  <Paragraphs>91</Paragraphs>
  <Slides>26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Georgia</vt:lpstr>
      <vt:lpstr>Trebuchet MS</vt:lpstr>
      <vt:lpstr>Wingdings 2</vt:lpstr>
      <vt:lpstr>Urban</vt:lpstr>
      <vt:lpstr>Equation</vt:lpstr>
      <vt:lpstr>Comparing Logit and Probit Coefficients between Models </vt:lpstr>
      <vt:lpstr>Introduction</vt:lpstr>
      <vt:lpstr>PowerPoint Presentation</vt:lpstr>
      <vt:lpstr>PowerPoint Presentation</vt:lpstr>
      <vt:lpstr>PowerPoint Presentation</vt:lpstr>
      <vt:lpstr>PowerPoint Presentation</vt:lpstr>
      <vt:lpstr>PowerPoint Presentation</vt:lpstr>
      <vt:lpstr>Comparing Logit and Probit Coefficients across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khb example 1</vt:lpstr>
      <vt:lpstr>PowerPoint Presentation</vt:lpstr>
      <vt:lpstr>Khb Example 2</vt:lpstr>
      <vt:lpstr>PowerPoint Presentation</vt:lpstr>
      <vt:lpstr>Selected References</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Nested02</dc:title>
  <dc:creator>Richard Williams</dc:creator>
  <cp:lastModifiedBy>Richard Williams</cp:lastModifiedBy>
  <cp:revision>161</cp:revision>
  <cp:lastPrinted>2012-08-14T23:30:31Z</cp:lastPrinted>
  <dcterms:created xsi:type="dcterms:W3CDTF">2008-06-20T02:02:12Z</dcterms:created>
  <dcterms:modified xsi:type="dcterms:W3CDTF">2020-03-28T16:30:34Z</dcterms:modified>
</cp:coreProperties>
</file>