
<file path=[Content_Types].xml><?xml version="1.0" encoding="utf-8"?>
<Types xmlns="http://schemas.openxmlformats.org/package/2006/content-types">
  <Default Extension="png" ContentType="image/png"/>
  <Default Extension="mpg" ContentType="video/mpeg"/>
  <Default Extension="jpeg" ContentType="image/jpeg"/>
  <Default Extension="wmf" ContentType="image/x-wmf"/>
  <Default Extension="rels" ContentType="application/vnd.openxmlformats-package.relationships+xml"/>
  <Default Extension="xml" ContentType="application/xml"/>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6"/>
  </p:notesMasterIdLst>
  <p:sldIdLst>
    <p:sldId id="293" r:id="rId3"/>
    <p:sldId id="371" r:id="rId4"/>
    <p:sldId id="369" r:id="rId5"/>
    <p:sldId id="375" r:id="rId6"/>
    <p:sldId id="372" r:id="rId7"/>
    <p:sldId id="373" r:id="rId8"/>
    <p:sldId id="374" r:id="rId9"/>
    <p:sldId id="377" r:id="rId10"/>
    <p:sldId id="378" r:id="rId11"/>
    <p:sldId id="379" r:id="rId12"/>
    <p:sldId id="403" r:id="rId13"/>
    <p:sldId id="404" r:id="rId14"/>
    <p:sldId id="405" r:id="rId15"/>
    <p:sldId id="406" r:id="rId16"/>
    <p:sldId id="407" r:id="rId17"/>
    <p:sldId id="380" r:id="rId18"/>
    <p:sldId id="381" r:id="rId19"/>
    <p:sldId id="382" r:id="rId20"/>
    <p:sldId id="330" r:id="rId21"/>
    <p:sldId id="383" r:id="rId22"/>
    <p:sldId id="412" r:id="rId23"/>
    <p:sldId id="384" r:id="rId24"/>
    <p:sldId id="385" r:id="rId25"/>
    <p:sldId id="386" r:id="rId26"/>
    <p:sldId id="387" r:id="rId27"/>
    <p:sldId id="388" r:id="rId28"/>
    <p:sldId id="389" r:id="rId29"/>
    <p:sldId id="390" r:id="rId30"/>
    <p:sldId id="391" r:id="rId31"/>
    <p:sldId id="392" r:id="rId32"/>
    <p:sldId id="393" r:id="rId33"/>
    <p:sldId id="394" r:id="rId34"/>
    <p:sldId id="311" r:id="rId3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Times New Roman" charset="0"/>
        <a:ea typeface="ＭＳ Ｐゴシック" charset="-128"/>
        <a:cs typeface="+mn-cs"/>
      </a:defRPr>
    </a:lvl1pPr>
    <a:lvl2pPr marL="457200" algn="l" defTabSz="457200" rtl="0" fontAlgn="base">
      <a:spcBef>
        <a:spcPct val="0"/>
      </a:spcBef>
      <a:spcAft>
        <a:spcPct val="0"/>
      </a:spcAft>
      <a:defRPr kern="1200">
        <a:solidFill>
          <a:schemeClr val="tx1"/>
        </a:solidFill>
        <a:latin typeface="Times New Roman" charset="0"/>
        <a:ea typeface="ＭＳ Ｐゴシック" charset="-128"/>
        <a:cs typeface="+mn-cs"/>
      </a:defRPr>
    </a:lvl2pPr>
    <a:lvl3pPr marL="914400" algn="l" defTabSz="457200" rtl="0" fontAlgn="base">
      <a:spcBef>
        <a:spcPct val="0"/>
      </a:spcBef>
      <a:spcAft>
        <a:spcPct val="0"/>
      </a:spcAft>
      <a:defRPr kern="1200">
        <a:solidFill>
          <a:schemeClr val="tx1"/>
        </a:solidFill>
        <a:latin typeface="Times New Roman"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Times New Roman"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Times New Roman" charset="0"/>
        <a:ea typeface="ＭＳ Ｐゴシック" charset="-128"/>
        <a:cs typeface="+mn-cs"/>
      </a:defRPr>
    </a:lvl5pPr>
    <a:lvl6pPr marL="2286000" algn="l" defTabSz="914400" rtl="0" eaLnBrk="1" latinLnBrk="0" hangingPunct="1">
      <a:defRPr kern="1200">
        <a:solidFill>
          <a:schemeClr val="tx1"/>
        </a:solidFill>
        <a:latin typeface="Times New Roman" charset="0"/>
        <a:ea typeface="ＭＳ Ｐゴシック" charset="-128"/>
        <a:cs typeface="+mn-cs"/>
      </a:defRPr>
    </a:lvl6pPr>
    <a:lvl7pPr marL="2743200" algn="l" defTabSz="914400" rtl="0" eaLnBrk="1" latinLnBrk="0" hangingPunct="1">
      <a:defRPr kern="1200">
        <a:solidFill>
          <a:schemeClr val="tx1"/>
        </a:solidFill>
        <a:latin typeface="Times New Roman" charset="0"/>
        <a:ea typeface="ＭＳ Ｐゴシック" charset="-128"/>
        <a:cs typeface="+mn-cs"/>
      </a:defRPr>
    </a:lvl7pPr>
    <a:lvl8pPr marL="3200400" algn="l" defTabSz="914400" rtl="0" eaLnBrk="1" latinLnBrk="0" hangingPunct="1">
      <a:defRPr kern="1200">
        <a:solidFill>
          <a:schemeClr val="tx1"/>
        </a:solidFill>
        <a:latin typeface="Times New Roman" charset="0"/>
        <a:ea typeface="ＭＳ Ｐゴシック" charset="-128"/>
        <a:cs typeface="+mn-cs"/>
      </a:defRPr>
    </a:lvl8pPr>
    <a:lvl9pPr marL="3657600" algn="l" defTabSz="914400" rtl="0" eaLnBrk="1" latinLnBrk="0" hangingPunct="1">
      <a:defRPr kern="1200">
        <a:solidFill>
          <a:schemeClr val="tx1"/>
        </a:solidFill>
        <a:latin typeface="Times New Roman"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15620"/>
    <p:restoredTop sz="94705" autoAdjust="0"/>
  </p:normalViewPr>
  <p:slideViewPr>
    <p:cSldViewPr snapToGrid="0" snapToObjects="1">
      <p:cViewPr varScale="1">
        <p:scale>
          <a:sx n="57" d="100"/>
          <a:sy n="57" d="100"/>
        </p:scale>
        <p:origin x="201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0" d="100"/>
        <a:sy n="30" d="100"/>
      </p:scale>
      <p:origin x="0" y="0"/>
    </p:cViewPr>
  </p:sorterViewPr>
  <p:notesViewPr>
    <p:cSldViewPr snapToGrid="0" snapToObjects="1">
      <p:cViewPr>
        <p:scale>
          <a:sx n="100" d="100"/>
          <a:sy n="100" d="100"/>
        </p:scale>
        <p:origin x="-2400" y="6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50E712CD-1E56-4028-AE6E-AD4EE462BF76}" type="datetime1">
              <a:rPr lang="en-US"/>
              <a:pPr/>
              <a:t>12/5/2014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7D55F0C7-2F0F-4AB2-8541-E2CE0339DDD3}" type="slidenum">
              <a:rPr lang="en-US"/>
              <a:pPr/>
              <a:t>‹#›</a:t>
            </a:fld>
            <a:endParaRPr lang="en-US" dirty="0"/>
          </a:p>
        </p:txBody>
      </p:sp>
    </p:spTree>
    <p:extLst>
      <p:ext uri="{BB962C8B-B14F-4D97-AF65-F5344CB8AC3E}">
        <p14:creationId xmlns:p14="http://schemas.microsoft.com/office/powerpoint/2010/main" val="280502976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20" charset="-128"/>
        <a:cs typeface="ＭＳ Ｐゴシック" pitchFamily="20"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20"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20"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20"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2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D55F0C7-2F0F-4AB2-8541-E2CE0339DDD3}" type="slidenum">
              <a:rPr lang="en-US" smtClean="0"/>
              <a:pPr/>
              <a:t>1</a:t>
            </a:fld>
            <a:endParaRPr lang="en-US" dirty="0"/>
          </a:p>
        </p:txBody>
      </p:sp>
    </p:spTree>
    <p:extLst>
      <p:ext uri="{BB962C8B-B14F-4D97-AF65-F5344CB8AC3E}">
        <p14:creationId xmlns:p14="http://schemas.microsoft.com/office/powerpoint/2010/main" val="1058618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p>
            <a:fld id="{F4FCC153-75C3-4523-9E09-9C11389740AF}" type="slidenum">
              <a:rPr lang="en-US" smtClean="0"/>
              <a:pPr/>
              <a:t>22</a:t>
            </a:fld>
            <a:endParaRPr lang="en-US" dirty="0" smtClean="0"/>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324321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p>
            <a:fld id="{616A0828-98C0-4EE1-BF71-25C1D615EBEF}" type="slidenum">
              <a:rPr lang="en-US" smtClean="0"/>
              <a:pPr/>
              <a:t>23</a:t>
            </a:fld>
            <a:endParaRPr lang="en-US" dirty="0" smtClean="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430663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p>
            <a:fld id="{952B8B6A-773B-47AE-98AA-FF9036EF1C71}" type="slidenum">
              <a:rPr lang="en-US" smtClean="0"/>
              <a:pPr/>
              <a:t>24</a:t>
            </a:fld>
            <a:endParaRPr lang="en-US" dirty="0" smtClean="0"/>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528742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p>
            <a:fld id="{6D8F568D-6775-4D4B-8C91-5C888B9C03B2}" type="slidenum">
              <a:rPr lang="en-US" smtClean="0"/>
              <a:pPr/>
              <a:t>25</a:t>
            </a:fld>
            <a:endParaRPr lang="en-US" dirty="0" smtClean="0"/>
          </a:p>
        </p:txBody>
      </p:sp>
      <p:sp>
        <p:nvSpPr>
          <p:cNvPr id="35842" name="Rectangle 2"/>
          <p:cNvSpPr>
            <a:spLocks noGrp="1" noRot="1" noChangeAspect="1" noChangeArrowheads="1" noTextEdit="1"/>
          </p:cNvSpPr>
          <p:nvPr>
            <p:ph type="sldImg"/>
          </p:nvPr>
        </p:nvSpPr>
        <p:spPr>
          <a:xfrm>
            <a:off x="1144588" y="685800"/>
            <a:ext cx="4572000" cy="3429000"/>
          </a:xfrm>
          <a:ln/>
        </p:spPr>
      </p:sp>
      <p:sp>
        <p:nvSpPr>
          <p:cNvPr id="35843" name="Rectangle 3"/>
          <p:cNvSpPr>
            <a:spLocks noGrp="1" noChangeArrowheads="1"/>
          </p:cNvSpPr>
          <p:nvPr>
            <p:ph type="body" idx="1"/>
          </p:nvPr>
        </p:nvSpPr>
        <p:spPr>
          <a:xfrm>
            <a:off x="914400" y="4343400"/>
            <a:ext cx="5029200" cy="4114800"/>
          </a:xfrm>
          <a:noFill/>
          <a:ln/>
        </p:spPr>
        <p:txBody>
          <a:bodyPr/>
          <a:lstStyle/>
          <a:p>
            <a:pPr eaLnBrk="1" hangingPunct="1"/>
            <a:endParaRPr lang="en-US" dirty="0" smtClean="0"/>
          </a:p>
        </p:txBody>
      </p:sp>
    </p:spTree>
    <p:extLst>
      <p:ext uri="{BB962C8B-B14F-4D97-AF65-F5344CB8AC3E}">
        <p14:creationId xmlns:p14="http://schemas.microsoft.com/office/powerpoint/2010/main" val="1070173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p:spPr>
        <p:txBody>
          <a:bodyPr/>
          <a:lstStyle/>
          <a:p>
            <a:fld id="{EA7E3B04-18AD-45B8-89DE-0E8C8AE50986}" type="slidenum">
              <a:rPr lang="en-US" smtClean="0"/>
              <a:pPr/>
              <a:t>26</a:t>
            </a:fld>
            <a:endParaRPr lang="en-US" dirty="0" smtClean="0"/>
          </a:p>
        </p:txBody>
      </p:sp>
      <p:sp>
        <p:nvSpPr>
          <p:cNvPr id="37890" name="Rectangle 2"/>
          <p:cNvSpPr>
            <a:spLocks noGrp="1" noRot="1" noChangeAspect="1" noChangeArrowheads="1" noTextEdit="1"/>
          </p:cNvSpPr>
          <p:nvPr>
            <p:ph type="sldImg"/>
          </p:nvPr>
        </p:nvSpPr>
        <p:spPr>
          <a:xfrm>
            <a:off x="1144588" y="685800"/>
            <a:ext cx="4572000" cy="3429000"/>
          </a:xfrm>
          <a:ln/>
        </p:spPr>
      </p:sp>
      <p:sp>
        <p:nvSpPr>
          <p:cNvPr id="37891" name="Rectangle 3"/>
          <p:cNvSpPr>
            <a:spLocks noGrp="1" noChangeArrowheads="1"/>
          </p:cNvSpPr>
          <p:nvPr>
            <p:ph type="body" idx="1"/>
          </p:nvPr>
        </p:nvSpPr>
        <p:spPr>
          <a:xfrm>
            <a:off x="914400" y="4343400"/>
            <a:ext cx="5029200" cy="4114800"/>
          </a:xfrm>
          <a:noFill/>
          <a:ln/>
        </p:spPr>
        <p:txBody>
          <a:bodyPr/>
          <a:lstStyle/>
          <a:p>
            <a:pPr eaLnBrk="1" hangingPunct="1"/>
            <a:endParaRPr lang="en-US" dirty="0" smtClean="0"/>
          </a:p>
        </p:txBody>
      </p:sp>
    </p:spTree>
    <p:extLst>
      <p:ext uri="{BB962C8B-B14F-4D97-AF65-F5344CB8AC3E}">
        <p14:creationId xmlns:p14="http://schemas.microsoft.com/office/powerpoint/2010/main" val="1772861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p:spPr>
        <p:txBody>
          <a:bodyPr/>
          <a:lstStyle/>
          <a:p>
            <a:fld id="{50819F83-A204-4971-84C3-9199EB5EB314}" type="slidenum">
              <a:rPr lang="en-US" smtClean="0"/>
              <a:pPr/>
              <a:t>27</a:t>
            </a:fld>
            <a:endParaRPr lang="en-US" dirty="0" smtClean="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548891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p>
            <a:fld id="{D36E9E93-E082-4619-825F-98ADA74FE9DE}" type="slidenum">
              <a:rPr lang="en-US" smtClean="0"/>
              <a:pPr/>
              <a:t>29</a:t>
            </a:fld>
            <a:endParaRPr lang="en-US" dirty="0" smtClean="0"/>
          </a:p>
        </p:txBody>
      </p:sp>
      <p:sp>
        <p:nvSpPr>
          <p:cNvPr id="45058" name="Rectangle 2"/>
          <p:cNvSpPr>
            <a:spLocks noGrp="1" noRot="1" noChangeAspect="1" noChangeArrowheads="1" noTextEdit="1"/>
          </p:cNvSpPr>
          <p:nvPr>
            <p:ph type="sldImg"/>
          </p:nvPr>
        </p:nvSpPr>
        <p:spPr>
          <a:xfrm>
            <a:off x="1144588" y="685800"/>
            <a:ext cx="4572000" cy="3429000"/>
          </a:xfrm>
          <a:ln/>
        </p:spPr>
      </p:sp>
      <p:sp>
        <p:nvSpPr>
          <p:cNvPr id="45059" name="Rectangle 3"/>
          <p:cNvSpPr>
            <a:spLocks noGrp="1" noChangeArrowheads="1"/>
          </p:cNvSpPr>
          <p:nvPr>
            <p:ph type="body" idx="1"/>
          </p:nvPr>
        </p:nvSpPr>
        <p:spPr>
          <a:xfrm>
            <a:off x="914400" y="4343400"/>
            <a:ext cx="5029200" cy="4114800"/>
          </a:xfrm>
          <a:noFill/>
          <a:ln/>
        </p:spPr>
        <p:txBody>
          <a:bodyPr/>
          <a:lstStyle/>
          <a:p>
            <a:pPr eaLnBrk="1" hangingPunct="1"/>
            <a:endParaRPr lang="en-US" dirty="0" smtClean="0"/>
          </a:p>
        </p:txBody>
      </p:sp>
    </p:spTree>
    <p:extLst>
      <p:ext uri="{BB962C8B-B14F-4D97-AF65-F5344CB8AC3E}">
        <p14:creationId xmlns:p14="http://schemas.microsoft.com/office/powerpoint/2010/main" val="1171136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p>
            <a:fld id="{3C2E0481-F9C5-48F1-9968-B7BCA750C3E4}" type="slidenum">
              <a:rPr lang="en-US" smtClean="0"/>
              <a:pPr/>
              <a:t>30</a:t>
            </a:fld>
            <a:endParaRPr lang="en-US" dirty="0" smtClean="0"/>
          </a:p>
        </p:txBody>
      </p:sp>
      <p:sp>
        <p:nvSpPr>
          <p:cNvPr id="47106" name="Rectangle 2"/>
          <p:cNvSpPr>
            <a:spLocks noGrp="1" noRot="1" noChangeAspect="1" noChangeArrowheads="1" noTextEdit="1"/>
          </p:cNvSpPr>
          <p:nvPr>
            <p:ph type="sldImg"/>
          </p:nvPr>
        </p:nvSpPr>
        <p:spPr>
          <a:xfrm>
            <a:off x="1144588" y="685800"/>
            <a:ext cx="4572000" cy="3429000"/>
          </a:xfrm>
          <a:ln/>
        </p:spPr>
      </p:sp>
      <p:sp>
        <p:nvSpPr>
          <p:cNvPr id="47107" name="Rectangle 3"/>
          <p:cNvSpPr>
            <a:spLocks noGrp="1" noChangeArrowheads="1"/>
          </p:cNvSpPr>
          <p:nvPr>
            <p:ph type="body" idx="1"/>
          </p:nvPr>
        </p:nvSpPr>
        <p:spPr>
          <a:xfrm>
            <a:off x="914400" y="4343400"/>
            <a:ext cx="5029200" cy="4114800"/>
          </a:xfrm>
          <a:noFill/>
          <a:ln/>
        </p:spPr>
        <p:txBody>
          <a:bodyPr/>
          <a:lstStyle/>
          <a:p>
            <a:pPr eaLnBrk="1" hangingPunct="1"/>
            <a:endParaRPr lang="en-US" dirty="0" smtClean="0"/>
          </a:p>
        </p:txBody>
      </p:sp>
    </p:spTree>
    <p:extLst>
      <p:ext uri="{BB962C8B-B14F-4D97-AF65-F5344CB8AC3E}">
        <p14:creationId xmlns:p14="http://schemas.microsoft.com/office/powerpoint/2010/main" val="2855845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FE7EA7-7933-4062-A6B7-29B2851E0252}" type="slidenum">
              <a:rPr lang="en-US"/>
              <a:pPr/>
              <a:t>2</a:t>
            </a:fld>
            <a:endParaRPr lang="en-US" dirty="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normAutofit lnSpcReduction="10000"/>
          </a:bodyPr>
          <a:lstStyle/>
          <a:p>
            <a:pPr marL="216233" indent="-216233">
              <a:buFontTx/>
              <a:buChar char="•"/>
            </a:pPr>
            <a:r>
              <a:rPr lang="en-US" dirty="0"/>
              <a:t> Please pay attention to different methods of structure observation and investigation</a:t>
            </a:r>
          </a:p>
          <a:p>
            <a:pPr marL="216233" indent="-216233">
              <a:buFontTx/>
              <a:buAutoNum type="arabicPeriod"/>
            </a:pPr>
            <a:r>
              <a:rPr lang="en-US" dirty="0"/>
              <a:t>The nano-level is studied by Scanning Tunneling and Transmission Electron Microscopy</a:t>
            </a:r>
          </a:p>
          <a:p>
            <a:pPr marL="216233" indent="-216233">
              <a:buFontTx/>
              <a:buAutoNum type="arabicPeriod"/>
            </a:pPr>
            <a:r>
              <a:rPr lang="en-US" dirty="0"/>
              <a:t>While crystalline structure by X-ray diffraction technique</a:t>
            </a:r>
          </a:p>
          <a:p>
            <a:pPr marL="216233" indent="-216233">
              <a:buFontTx/>
              <a:buAutoNum type="arabicPeriod"/>
            </a:pPr>
            <a:r>
              <a:rPr lang="en-US" dirty="0"/>
              <a:t> Finally microstructure can be investigated by Scanning electron Microscopy.</a:t>
            </a:r>
          </a:p>
          <a:p>
            <a:pPr marL="216233" indent="-216233"/>
            <a:endParaRPr lang="en-US" dirty="0"/>
          </a:p>
          <a:p>
            <a:pPr marL="216233" indent="-216233"/>
            <a:r>
              <a:rPr lang="en-US" dirty="0"/>
              <a:t>All these apparatus we do have at our University and if as a senior you decided to pursue additional</a:t>
            </a:r>
          </a:p>
          <a:p>
            <a:pPr marL="216233" indent="-216233"/>
            <a:r>
              <a:rPr lang="en-US" dirty="0"/>
              <a:t>Material Science degree you will use these advanced techniques.</a:t>
            </a:r>
          </a:p>
          <a:p>
            <a:pPr marL="216233" indent="-216233"/>
            <a:endParaRPr lang="en-US" dirty="0"/>
          </a:p>
          <a:p>
            <a:pPr marL="216233" indent="-216233"/>
            <a:r>
              <a:rPr lang="en-US" dirty="0"/>
              <a:t>The electron cloud associated with metal atoms at a surface extends a very small distance above the surface. When a very sharp tip--in practice, a needle which has been treated so that a single atom projects from its end--is brought sufficiently close to such a surface, there is a strong interaction between the electron cloud on the surface and that of the tip atom, and an electric tunneling current flows when a small voltage is applied. At a separation of a few atomic diameters, the tunneling current rapidly increases as the distance between the tip and the surface decreases. This rapid change of tunneling current with distance results in atomic resolution if the tip is scanned over the surface to produce an image. </a:t>
            </a:r>
          </a:p>
          <a:p>
            <a:pPr marL="216233" indent="-216233"/>
            <a:endParaRPr lang="en-US" dirty="0"/>
          </a:p>
        </p:txBody>
      </p:sp>
    </p:spTree>
    <p:extLst>
      <p:ext uri="{BB962C8B-B14F-4D97-AF65-F5344CB8AC3E}">
        <p14:creationId xmlns:p14="http://schemas.microsoft.com/office/powerpoint/2010/main" val="3566734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D55F0C7-2F0F-4AB2-8541-E2CE0339DDD3}" type="slidenum">
              <a:rPr lang="en-US" smtClean="0"/>
              <a:pPr/>
              <a:t>3</a:t>
            </a:fld>
            <a:endParaRPr lang="en-US" dirty="0"/>
          </a:p>
        </p:txBody>
      </p:sp>
    </p:spTree>
    <p:extLst>
      <p:ext uri="{BB962C8B-B14F-4D97-AF65-F5344CB8AC3E}">
        <p14:creationId xmlns:p14="http://schemas.microsoft.com/office/powerpoint/2010/main" val="3564342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fld id="{9452A85B-AB1A-42BD-B447-030E241B55E7}" type="slidenum">
              <a:rPr lang="en-US" smtClean="0"/>
              <a:pPr/>
              <a:t>9</a:t>
            </a:fld>
            <a:endParaRPr lang="en-US" dirty="0" smtClean="0"/>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p:spPr>
        <p:txBody>
          <a:bodyPr/>
          <a:lstStyle/>
          <a:p>
            <a:pPr eaLnBrk="1" hangingPunct="1"/>
            <a:r>
              <a:rPr lang="en-US" sz="1000" dirty="0" smtClean="0">
                <a:latin typeface="Arial Narrow" pitchFamily="34" charset="0"/>
              </a:rPr>
              <a:t>The Magellan 400 family is not only about introducing a new family of SEMs</a:t>
            </a:r>
            <a:r>
              <a:rPr lang="en-US" sz="1000" b="1" dirty="0" smtClean="0">
                <a:latin typeface="Arial Narrow" pitchFamily="34" charset="0"/>
              </a:rPr>
              <a:t>, it is about creating a new category of SEMs, called XHR SEM (eXtreme High Resolution). </a:t>
            </a:r>
          </a:p>
          <a:p>
            <a:pPr eaLnBrk="1" hangingPunct="1"/>
            <a:r>
              <a:rPr lang="en-US" sz="1000" dirty="0" smtClean="0">
                <a:latin typeface="Arial Narrow" pitchFamily="34" charset="0"/>
              </a:rPr>
              <a:t>The XHR space expresses the need from the microscopy community to get higher resolution images from scanning electron microscopes on large samples at lower accelerating voltages. The XHR SEM defines as:</a:t>
            </a:r>
          </a:p>
          <a:p>
            <a:pPr lvl="1" eaLnBrk="1" hangingPunct="1"/>
            <a:r>
              <a:rPr lang="en-US" sz="1000" b="1" dirty="0" smtClean="0">
                <a:latin typeface="Arial Narrow" pitchFamily="34" charset="0"/>
              </a:rPr>
              <a:t>“ sub-nanometer resolution from 1 to 30kV in an analytical chamber”</a:t>
            </a:r>
          </a:p>
          <a:p>
            <a:pPr eaLnBrk="1" hangingPunct="1"/>
            <a:r>
              <a:rPr lang="en-US" sz="1000" dirty="0" smtClean="0">
                <a:latin typeface="Arial Narrow" pitchFamily="34" charset="0"/>
              </a:rPr>
              <a:t>In the XHR SEM space, the Magellan 400 family:</a:t>
            </a:r>
          </a:p>
          <a:p>
            <a:pPr eaLnBrk="1" hangingPunct="1">
              <a:buFontTx/>
              <a:buChar char="•"/>
            </a:pPr>
            <a:r>
              <a:rPr lang="en-US" sz="1000" dirty="0" smtClean="0">
                <a:latin typeface="Arial Narrow" pitchFamily="34" charset="0"/>
              </a:rPr>
              <a:t>positions as the </a:t>
            </a:r>
            <a:r>
              <a:rPr lang="en-US" sz="1000" b="1" dirty="0" smtClean="0">
                <a:latin typeface="Arial Narrow" pitchFamily="34" charset="0"/>
              </a:rPr>
              <a:t>world’s first and only XHR SEM</a:t>
            </a:r>
          </a:p>
          <a:p>
            <a:pPr eaLnBrk="1" hangingPunct="1">
              <a:buFontTx/>
              <a:buChar char="•"/>
            </a:pPr>
            <a:r>
              <a:rPr lang="en-US" sz="1000" dirty="0" smtClean="0">
                <a:latin typeface="Arial Narrow" pitchFamily="34" charset="0"/>
              </a:rPr>
              <a:t>establishes FEI as the leader, and really the only player in the XHR SEM market</a:t>
            </a:r>
          </a:p>
          <a:p>
            <a:pPr eaLnBrk="1" hangingPunct="1">
              <a:buFontTx/>
              <a:buChar char="•"/>
            </a:pPr>
            <a:endParaRPr lang="en-US" sz="1000" dirty="0" smtClean="0">
              <a:latin typeface="Arial Narrow" pitchFamily="34" charset="0"/>
            </a:endParaRPr>
          </a:p>
          <a:p>
            <a:pPr eaLnBrk="1" hangingPunct="1"/>
            <a:r>
              <a:rPr lang="en-US" sz="1000" dirty="0" smtClean="0">
                <a:latin typeface="Arial Narrow" pitchFamily="34" charset="0"/>
              </a:rPr>
              <a:t>The two ‘traditional’ gold on carbon images here illustrate how the Magellan 400 family comply to the XHR SEM criteria. It is also, in the lower energy bar, blinking in the very low kV space to indicate that there is </a:t>
            </a:r>
            <a:r>
              <a:rPr lang="en-US" sz="1000" b="1" dirty="0" smtClean="0">
                <a:latin typeface="Arial Narrow" pitchFamily="34" charset="0"/>
              </a:rPr>
              <a:t>something new to be said about very low kV and the Magellan 400 family</a:t>
            </a:r>
            <a:r>
              <a:rPr lang="en-US" sz="1000" dirty="0" smtClean="0">
                <a:latin typeface="Arial Narrow" pitchFamily="34" charset="0"/>
              </a:rPr>
              <a:t>. This is of high importance, because </a:t>
            </a:r>
            <a:r>
              <a:rPr lang="en-US" sz="1000" b="1" dirty="0" smtClean="0">
                <a:latin typeface="Arial Narrow" pitchFamily="34" charset="0"/>
              </a:rPr>
              <a:t>very low kV are essential for true surface imaging</a:t>
            </a:r>
            <a:r>
              <a:rPr lang="en-US" sz="1000" dirty="0" smtClean="0">
                <a:latin typeface="Arial Narrow" pitchFamily="34" charset="0"/>
              </a:rPr>
              <a:t>, because of reduced beam penetration. This will be explained in the coming slides.</a:t>
            </a:r>
          </a:p>
          <a:p>
            <a:pPr eaLnBrk="1" hangingPunct="1"/>
            <a:endParaRPr lang="en-US" sz="1000" dirty="0" smtClean="0">
              <a:latin typeface="Arial Narrow" pitchFamily="34" charset="0"/>
            </a:endParaRPr>
          </a:p>
        </p:txBody>
      </p:sp>
    </p:spTree>
    <p:extLst>
      <p:ext uri="{BB962C8B-B14F-4D97-AF65-F5344CB8AC3E}">
        <p14:creationId xmlns:p14="http://schemas.microsoft.com/office/powerpoint/2010/main" val="3934167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7DCBF9-7EA7-433E-B286-340812BF30E5}" type="slidenum">
              <a:rPr lang="en-US"/>
              <a:pPr/>
              <a:t>11</a:t>
            </a:fld>
            <a:endParaRPr lang="en-US" dirty="0"/>
          </a:p>
        </p:txBody>
      </p:sp>
      <p:sp>
        <p:nvSpPr>
          <p:cNvPr id="2392066" name="Rectangle 2"/>
          <p:cNvSpPr>
            <a:spLocks noGrp="1" noRot="1" noChangeAspect="1" noChangeArrowheads="1" noTextEdit="1"/>
          </p:cNvSpPr>
          <p:nvPr>
            <p:ph type="sldImg"/>
          </p:nvPr>
        </p:nvSpPr>
        <p:spPr>
          <a:ln/>
        </p:spPr>
      </p:sp>
      <p:sp>
        <p:nvSpPr>
          <p:cNvPr id="2392067" name="Rectangle 3"/>
          <p:cNvSpPr>
            <a:spLocks noGrp="1" noChangeArrowheads="1"/>
          </p:cNvSpPr>
          <p:nvPr>
            <p:ph type="body" idx="1"/>
          </p:nvPr>
        </p:nvSpPr>
        <p:spPr/>
        <p:txBody>
          <a:bodyPr/>
          <a:lstStyle/>
          <a:p>
            <a:r>
              <a:rPr lang="en-US" sz="1000" dirty="0">
                <a:latin typeface="Arial Narrow" pitchFamily="34" charset="0"/>
              </a:rPr>
              <a:t>In this series of images, the main focus is not on ultimate resolution but on the superb channeling contrast obtained at low kV using the Beam Deceleration, the Immersion mode and the vCD. The beam deceleration allows for keeping a tiny contribution of topographic information in the image, as it provides emitted SE sufficient energy for them to be detected by the vCD.</a:t>
            </a:r>
          </a:p>
          <a:p>
            <a:endParaRPr lang="en-US" sz="1000" dirty="0">
              <a:latin typeface="Arial Narrow" pitchFamily="34" charset="0"/>
            </a:endParaRPr>
          </a:p>
          <a:p>
            <a:endParaRPr lang="en-US" dirty="0"/>
          </a:p>
        </p:txBody>
      </p:sp>
    </p:spTree>
    <p:extLst>
      <p:ext uri="{BB962C8B-B14F-4D97-AF65-F5344CB8AC3E}">
        <p14:creationId xmlns:p14="http://schemas.microsoft.com/office/powerpoint/2010/main" val="2904536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5B7F68-E9A4-444E-B0BB-ED49276752A9}" type="slidenum">
              <a:rPr lang="en-US"/>
              <a:pPr/>
              <a:t>12</a:t>
            </a:fld>
            <a:endParaRPr lang="en-US" dirty="0"/>
          </a:p>
        </p:txBody>
      </p:sp>
      <p:sp>
        <p:nvSpPr>
          <p:cNvPr id="2396162" name="Rectangle 2"/>
          <p:cNvSpPr>
            <a:spLocks noGrp="1" noRot="1" noChangeAspect="1" noChangeArrowheads="1" noTextEdit="1"/>
          </p:cNvSpPr>
          <p:nvPr>
            <p:ph type="sldImg"/>
          </p:nvPr>
        </p:nvSpPr>
        <p:spPr>
          <a:ln/>
        </p:spPr>
      </p:sp>
      <p:sp>
        <p:nvSpPr>
          <p:cNvPr id="2396163" name="Rectangle 3"/>
          <p:cNvSpPr>
            <a:spLocks noGrp="1" noChangeArrowheads="1"/>
          </p:cNvSpPr>
          <p:nvPr>
            <p:ph type="body" idx="1"/>
          </p:nvPr>
        </p:nvSpPr>
        <p:spPr/>
        <p:txBody>
          <a:bodyPr/>
          <a:lstStyle/>
          <a:p>
            <a:r>
              <a:rPr lang="en-US" sz="1000" dirty="0">
                <a:latin typeface="Arial Narrow" pitchFamily="34" charset="0"/>
              </a:rPr>
              <a:t>This series of images shows an XHR SEM application, where a deprocessed sample has been stripped back to the poly-silicon level. </a:t>
            </a:r>
            <a:r>
              <a:rPr lang="en-US" sz="1000" b="1" dirty="0">
                <a:latin typeface="Arial Narrow" pitchFamily="34" charset="0"/>
              </a:rPr>
              <a:t>This series was taken in tilted position, using the TLD and UC mode, but no beam deceleration.</a:t>
            </a:r>
            <a:r>
              <a:rPr lang="en-US" sz="1000" dirty="0">
                <a:latin typeface="Arial Narrow" pitchFamily="34" charset="0"/>
              </a:rPr>
              <a:t> </a:t>
            </a:r>
          </a:p>
          <a:p>
            <a:r>
              <a:rPr lang="en-US" sz="1000" dirty="0">
                <a:latin typeface="Arial Narrow" pitchFamily="34" charset="0"/>
              </a:rPr>
              <a:t>Here the benefits of using XHR SEM to inspect the complex 3D surfaces created are apparent – the sample can be navigated around at lower magnification (first image) and then areas of interest can be zoomed into to observe the intersection of various layers.</a:t>
            </a:r>
          </a:p>
          <a:p>
            <a:r>
              <a:rPr lang="en-US" sz="1000" dirty="0">
                <a:latin typeface="Arial Narrow" pitchFamily="34" charset="0"/>
              </a:rPr>
              <a:t>The porosities are likely to result from the deprocessing chemical.</a:t>
            </a:r>
          </a:p>
          <a:p>
            <a:r>
              <a:rPr lang="en-US" sz="1000" dirty="0">
                <a:latin typeface="Arial Narrow" pitchFamily="34" charset="0"/>
              </a:rPr>
              <a:t>The flexibility of the XHR SEM to tilt and rotate enables multiple viewpoints to be used. With the advent of FIN-FET and similar 3D gate structures in future nodes, these kinds of needs will only increase. </a:t>
            </a:r>
          </a:p>
          <a:p>
            <a:endParaRPr lang="en-US" sz="1000" dirty="0">
              <a:latin typeface="Arial Narrow" pitchFamily="34" charset="0"/>
            </a:endParaRPr>
          </a:p>
        </p:txBody>
      </p:sp>
    </p:spTree>
    <p:extLst>
      <p:ext uri="{BB962C8B-B14F-4D97-AF65-F5344CB8AC3E}">
        <p14:creationId xmlns:p14="http://schemas.microsoft.com/office/powerpoint/2010/main" val="1771461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D65C65-07A4-46DE-B66E-8771AC968A5A}" type="slidenum">
              <a:rPr lang="en-US"/>
              <a:pPr/>
              <a:t>13</a:t>
            </a:fld>
            <a:endParaRPr lang="en-US" dirty="0"/>
          </a:p>
        </p:txBody>
      </p:sp>
      <p:sp>
        <p:nvSpPr>
          <p:cNvPr id="2397186" name="Rectangle 2"/>
          <p:cNvSpPr>
            <a:spLocks noGrp="1" noRot="1" noChangeAspect="1" noChangeArrowheads="1" noTextEdit="1"/>
          </p:cNvSpPr>
          <p:nvPr>
            <p:ph type="sldImg"/>
          </p:nvPr>
        </p:nvSpPr>
        <p:spPr>
          <a:ln/>
        </p:spPr>
      </p:sp>
      <p:sp>
        <p:nvSpPr>
          <p:cNvPr id="2397187" name="Rectangle 3"/>
          <p:cNvSpPr>
            <a:spLocks noGrp="1" noChangeArrowheads="1"/>
          </p:cNvSpPr>
          <p:nvPr>
            <p:ph type="body" idx="1"/>
          </p:nvPr>
        </p:nvSpPr>
        <p:spPr/>
        <p:txBody>
          <a:bodyPr/>
          <a:lstStyle/>
          <a:p>
            <a:r>
              <a:rPr lang="en-US" sz="1000" dirty="0">
                <a:latin typeface="Arial Narrow" pitchFamily="34" charset="0"/>
              </a:rPr>
              <a:t>This series of images shows an XHR SEM application, where the same deprocessed sample has been stripped back to the poly-silicon level. </a:t>
            </a:r>
            <a:r>
              <a:rPr lang="en-US" sz="1000" b="1" dirty="0">
                <a:latin typeface="Arial Narrow" pitchFamily="34" charset="0"/>
              </a:rPr>
              <a:t>This series was taken in top-down position, using the TLD and UC mode, but no Beam Deceleration</a:t>
            </a:r>
            <a:r>
              <a:rPr lang="en-US" sz="1000" dirty="0">
                <a:latin typeface="Arial Narrow" pitchFamily="34" charset="0"/>
              </a:rPr>
              <a:t> </a:t>
            </a:r>
          </a:p>
          <a:p>
            <a:r>
              <a:rPr lang="en-US" sz="1000" dirty="0">
                <a:latin typeface="Arial Narrow" pitchFamily="34" charset="0"/>
              </a:rPr>
              <a:t>Here the benefits of using XHR SEM to inspect the complex 3D surfaces created are apparent – the sample can be navigated around at lower magnification (first image) and then areas of interest can be zoomed into to observe the intersection of various layers.</a:t>
            </a:r>
          </a:p>
          <a:p>
            <a:r>
              <a:rPr lang="en-US" sz="1000" dirty="0">
                <a:latin typeface="Arial Narrow" pitchFamily="34" charset="0"/>
              </a:rPr>
              <a:t>The porosities are likely to result from the deprocessing chemical.</a:t>
            </a:r>
          </a:p>
          <a:p>
            <a:r>
              <a:rPr lang="en-US" sz="1000" dirty="0">
                <a:latin typeface="Arial Narrow" pitchFamily="34" charset="0"/>
              </a:rPr>
              <a:t>The flexibility of the XHR SEM to tilt and rotate enables multiple viewpoints to be used. With the advent of FIN-FET and similar 3D gate structures in future nodes, these kinds of needs will only increase. </a:t>
            </a:r>
          </a:p>
          <a:p>
            <a:endParaRPr lang="en-US" sz="1000" dirty="0">
              <a:latin typeface="Arial Narrow" pitchFamily="34" charset="0"/>
            </a:endParaRPr>
          </a:p>
          <a:p>
            <a:endParaRPr lang="en-US" sz="1000" dirty="0">
              <a:latin typeface="Arial Narrow" pitchFamily="34" charset="0"/>
            </a:endParaRPr>
          </a:p>
        </p:txBody>
      </p:sp>
    </p:spTree>
    <p:extLst>
      <p:ext uri="{BB962C8B-B14F-4D97-AF65-F5344CB8AC3E}">
        <p14:creationId xmlns:p14="http://schemas.microsoft.com/office/powerpoint/2010/main" val="1962076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F7F7B7-A438-49AE-BB7E-330FDA4EDF84}" type="slidenum">
              <a:rPr lang="en-US"/>
              <a:pPr/>
              <a:t>14</a:t>
            </a:fld>
            <a:endParaRPr lang="en-US" dirty="0"/>
          </a:p>
        </p:txBody>
      </p:sp>
      <p:sp>
        <p:nvSpPr>
          <p:cNvPr id="2398210" name="Rectangle 2"/>
          <p:cNvSpPr>
            <a:spLocks noGrp="1" noRot="1" noChangeAspect="1" noChangeArrowheads="1" noTextEdit="1"/>
          </p:cNvSpPr>
          <p:nvPr>
            <p:ph type="sldImg"/>
          </p:nvPr>
        </p:nvSpPr>
        <p:spPr>
          <a:ln/>
        </p:spPr>
      </p:sp>
      <p:sp>
        <p:nvSpPr>
          <p:cNvPr id="2398211" name="Rectangle 3"/>
          <p:cNvSpPr>
            <a:spLocks noGrp="1" noChangeArrowheads="1"/>
          </p:cNvSpPr>
          <p:nvPr>
            <p:ph type="body" idx="1"/>
          </p:nvPr>
        </p:nvSpPr>
        <p:spPr/>
        <p:txBody>
          <a:bodyPr/>
          <a:lstStyle/>
          <a:p>
            <a:pPr algn="just">
              <a:spcBef>
                <a:spcPct val="0"/>
              </a:spcBef>
            </a:pPr>
            <a:r>
              <a:rPr lang="en-US" sz="1000" dirty="0">
                <a:latin typeface="Arial Narrow" pitchFamily="34" charset="0"/>
              </a:rPr>
              <a:t>With the XHR capability and an optimal balance between topographic and materials contrast, nanometer-scale particles are perfectly resolved and visible against the substrate, without sample preparation. At this unprecedented magnification, smaller nano-particles become visible for the first time. Also the nano-particle distribution, size, shape, orientation (and more) can be ideally studied. </a:t>
            </a:r>
          </a:p>
          <a:p>
            <a:pPr algn="just">
              <a:spcBef>
                <a:spcPct val="0"/>
              </a:spcBef>
            </a:pPr>
            <a:r>
              <a:rPr lang="en-US" sz="1000" dirty="0">
                <a:latin typeface="Arial Narrow" pitchFamily="34" charset="0"/>
              </a:rPr>
              <a:t>The first image is ‘regular’ high-magnification shot (although of excellent image quality and contrast) while the second shows how the Magellan can push the magnification to get additional information.</a:t>
            </a:r>
          </a:p>
          <a:p>
            <a:pPr algn="just">
              <a:spcBef>
                <a:spcPct val="0"/>
              </a:spcBef>
            </a:pPr>
            <a:r>
              <a:rPr lang="en-US" sz="1000" dirty="0">
                <a:latin typeface="Arial Narrow" pitchFamily="34" charset="0"/>
              </a:rPr>
              <a:t>To best resolve the individual catalyst particles, the images were shot using low kV, beam deceleration and the TLD. This allows to obtain the </a:t>
            </a:r>
            <a:r>
              <a:rPr lang="en-US" sz="1000" b="1" dirty="0">
                <a:latin typeface="Arial Narrow" pitchFamily="34" charset="0"/>
              </a:rPr>
              <a:t>topographic information while preserving the materials contrast</a:t>
            </a:r>
            <a:r>
              <a:rPr lang="en-US" sz="1000" dirty="0">
                <a:latin typeface="Arial Narrow" pitchFamily="34" charset="0"/>
              </a:rPr>
              <a:t> (bright Pt catalyst particles against a darker background).</a:t>
            </a:r>
          </a:p>
          <a:p>
            <a:endParaRPr lang="en-US" sz="1000" dirty="0">
              <a:latin typeface="Arial Narrow" pitchFamily="34" charset="0"/>
            </a:endParaRPr>
          </a:p>
        </p:txBody>
      </p:sp>
    </p:spTree>
    <p:extLst>
      <p:ext uri="{BB962C8B-B14F-4D97-AF65-F5344CB8AC3E}">
        <p14:creationId xmlns:p14="http://schemas.microsoft.com/office/powerpoint/2010/main" val="3311037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F28B5F-A509-4A95-B9AA-BD25CFFB70DA}" type="slidenum">
              <a:rPr lang="en-US"/>
              <a:pPr/>
              <a:t>15</a:t>
            </a:fld>
            <a:endParaRPr lang="en-US" dirty="0"/>
          </a:p>
        </p:txBody>
      </p:sp>
      <p:sp>
        <p:nvSpPr>
          <p:cNvPr id="2400258" name="Rectangle 2"/>
          <p:cNvSpPr>
            <a:spLocks noGrp="1" noRot="1" noChangeAspect="1" noChangeArrowheads="1" noTextEdit="1"/>
          </p:cNvSpPr>
          <p:nvPr>
            <p:ph type="sldImg"/>
          </p:nvPr>
        </p:nvSpPr>
        <p:spPr>
          <a:ln/>
        </p:spPr>
      </p:sp>
      <p:sp>
        <p:nvSpPr>
          <p:cNvPr id="2400259" name="Rectangle 3"/>
          <p:cNvSpPr>
            <a:spLocks noGrp="1" noChangeArrowheads="1"/>
          </p:cNvSpPr>
          <p:nvPr>
            <p:ph type="body" idx="1"/>
          </p:nvPr>
        </p:nvSpPr>
        <p:spPr/>
        <p:txBody>
          <a:bodyPr/>
          <a:lstStyle/>
          <a:p>
            <a:pPr algn="just">
              <a:spcBef>
                <a:spcPct val="0"/>
              </a:spcBef>
            </a:pPr>
            <a:r>
              <a:rPr lang="en-US" sz="1000" dirty="0">
                <a:latin typeface="Arial Narrow" pitchFamily="34" charset="0"/>
              </a:rPr>
              <a:t>The highly resolved projection information available from S/TEM has been critical to the understanding and development of nanotubes (NT) and nanowires (NW). The Magellan makes it now possible to look at the other side of NT &amp; NW, that is, their true surface at very high magnification, to keep scientists in the lead of the breathtaking race for NT &amp; NW processes and applications development.</a:t>
            </a:r>
          </a:p>
          <a:p>
            <a:pPr algn="just">
              <a:spcBef>
                <a:spcPct val="0"/>
              </a:spcBef>
            </a:pPr>
            <a:r>
              <a:rPr lang="en-US" sz="1000" dirty="0">
                <a:latin typeface="Arial Narrow" pitchFamily="34" charset="0"/>
              </a:rPr>
              <a:t>As it is surface information that is of importance in this case, very low kV and Beam Deceleration were chosen for this series of images. While the lower magnifications give a nice overview of the nanotubes stack, the 500,000x and above magnifications reveal the true surface of the nanotubes, with a SEM-related contamination that is barely visible. Even particles at the surface of the tubes become visible.</a:t>
            </a:r>
          </a:p>
          <a:p>
            <a:endParaRPr lang="en-US" sz="1000" dirty="0">
              <a:latin typeface="Arial Narrow" pitchFamily="34" charset="0"/>
            </a:endParaRPr>
          </a:p>
        </p:txBody>
      </p:sp>
    </p:spTree>
    <p:extLst>
      <p:ext uri="{BB962C8B-B14F-4D97-AF65-F5344CB8AC3E}">
        <p14:creationId xmlns:p14="http://schemas.microsoft.com/office/powerpoint/2010/main" val="26377254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6" descr="FEI_nanotube 5%"/>
          <p:cNvPicPr>
            <a:picLocks noChangeAspect="1" noChangeArrowheads="1"/>
          </p:cNvPicPr>
          <p:nvPr userDrawn="1"/>
        </p:nvPicPr>
        <p:blipFill>
          <a:blip r:embed="rId2" cstate="print"/>
          <a:srcRect l="8109" t="12129" r="10811" b="15094"/>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Footer Placeholder 4"/>
          <p:cNvSpPr>
            <a:spLocks noGrp="1"/>
          </p:cNvSpPr>
          <p:nvPr>
            <p:ph type="ftr" sz="quarter" idx="10"/>
          </p:nvPr>
        </p:nvSpPr>
        <p:spPr>
          <a:xfrm>
            <a:off x="6019800" y="6356350"/>
            <a:ext cx="2895600" cy="365125"/>
          </a:xfrm>
        </p:spPr>
        <p:txBody>
          <a:bodyPr/>
          <a:lstStyle>
            <a:lvl1pPr>
              <a:defRPr/>
            </a:lvl1pPr>
          </a:lstStyle>
          <a:p>
            <a:pPr>
              <a:defRPr/>
            </a:pPr>
            <a:r>
              <a:rPr lang="en-US" dirty="0" smtClean="0"/>
              <a:t>Fall 2012</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transition>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transition>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cSld>
  <p:clrMapOvr>
    <a:masterClrMapping/>
  </p:clrMapOvr>
  <p:transition>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transition>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086725" cy="609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57175" y="1143000"/>
            <a:ext cx="4100513"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10088" y="1143000"/>
            <a:ext cx="4100512"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10088" y="3771900"/>
            <a:ext cx="4100512"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E44DB2B-16A4-496E-9E81-E90331DDC9BC}" type="datetimeFigureOut">
              <a:rPr lang="en-US" smtClean="0"/>
              <a:pPr/>
              <a:t>12/5/2014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005B88-7CE4-47B4-B932-4306B2809079}"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44DB2B-16A4-496E-9E81-E90331DDC9BC}" type="datetimeFigureOut">
              <a:rPr lang="en-US" smtClean="0"/>
              <a:pPr/>
              <a:t>12/5/2014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005B88-7CE4-47B4-B932-4306B2809079}"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44DB2B-16A4-496E-9E81-E90331DDC9BC}" type="datetimeFigureOut">
              <a:rPr lang="en-US" smtClean="0"/>
              <a:pPr/>
              <a:t>12/5/2014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005B88-7CE4-47B4-B932-4306B2809079}"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E44DB2B-16A4-496E-9E81-E90331DDC9BC}" type="datetimeFigureOut">
              <a:rPr lang="en-US" smtClean="0"/>
              <a:pPr/>
              <a:t>12/5/2014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005B88-7CE4-47B4-B932-4306B2809079}"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44DB2B-16A4-496E-9E81-E90331DDC9BC}" type="datetimeFigureOut">
              <a:rPr lang="en-US" smtClean="0"/>
              <a:pPr/>
              <a:t>12/5/2014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8005B88-7CE4-47B4-B932-4306B2809079}"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44DB2B-16A4-496E-9E81-E90331DDC9BC}" type="datetimeFigureOut">
              <a:rPr lang="en-US" smtClean="0"/>
              <a:pPr/>
              <a:t>12/5/2014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8005B88-7CE4-47B4-B932-4306B2809079}" type="slidenum">
              <a:rPr lang="en-US" smtClean="0"/>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44DB2B-16A4-496E-9E81-E90331DDC9BC}" type="datetimeFigureOut">
              <a:rPr lang="en-US" smtClean="0"/>
              <a:pPr/>
              <a:t>12/5/2014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8005B88-7CE4-47B4-B932-4306B2809079}" type="slidenum">
              <a:rPr lang="en-US" smtClean="0"/>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44DB2B-16A4-496E-9E81-E90331DDC9BC}" type="datetimeFigureOut">
              <a:rPr lang="en-US" smtClean="0"/>
              <a:pPr/>
              <a:t>12/5/2014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005B88-7CE4-47B4-B932-4306B2809079}" type="slidenum">
              <a:rPr lang="en-US" smtClean="0"/>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44DB2B-16A4-496E-9E81-E90331DDC9BC}" type="datetimeFigureOut">
              <a:rPr lang="en-US" smtClean="0"/>
              <a:pPr/>
              <a:t>12/5/2014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005B88-7CE4-47B4-B932-4306B2809079}" type="slidenum">
              <a:rPr lang="en-US" smtClean="0"/>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44DB2B-16A4-496E-9E81-E90331DDC9BC}" type="datetimeFigureOut">
              <a:rPr lang="en-US" smtClean="0"/>
              <a:pPr/>
              <a:t>12/5/2014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005B88-7CE4-47B4-B932-4306B2809079}" type="slidenum">
              <a:rPr lang="en-US" smtClean="0"/>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44DB2B-16A4-496E-9E81-E90331DDC9BC}" type="datetimeFigureOut">
              <a:rPr lang="en-US" smtClean="0"/>
              <a:pPr/>
              <a:t>12/5/2014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005B88-7CE4-47B4-B932-4306B2809079}"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FEI_nanotube 5%"/>
          <p:cNvPicPr>
            <a:picLocks noChangeAspect="1" noChangeArrowheads="1"/>
          </p:cNvPicPr>
          <p:nvPr userDrawn="1"/>
        </p:nvPicPr>
        <p:blipFill>
          <a:blip r:embed="rId18" cstate="print"/>
          <a:srcRect l="8109" t="12129" r="10811" b="15094"/>
          <a:stretch>
            <a:fillRect/>
          </a:stretch>
        </p:blipFill>
        <p:spPr bwMode="auto">
          <a:xfrm>
            <a:off x="0" y="0"/>
            <a:ext cx="9144000" cy="6858000"/>
          </a:xfrm>
          <a:prstGeom prst="rect">
            <a:avLst/>
          </a:prstGeom>
          <a:noFill/>
          <a:ln w="9525">
            <a:noFill/>
            <a:miter lim="800000"/>
            <a:headEnd/>
            <a:tailEnd/>
          </a:ln>
        </p:spPr>
      </p:pic>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US" dirty="0" smtClean="0"/>
              <a:t>Fall 2012</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4" r:id="rId13"/>
    <p:sldLayoutId id="2147483675" r:id="rId14"/>
    <p:sldLayoutId id="2147483676" r:id="rId15"/>
    <p:sldLayoutId id="2147483677" r:id="rId16"/>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20" charset="-128"/>
          <a:cs typeface="ＭＳ Ｐゴシック" pitchFamily="20" charset="-128"/>
        </a:defRPr>
      </a:lvl1pPr>
      <a:lvl2pPr algn="ctr" defTabSz="457200" rtl="0" eaLnBrk="0" fontAlgn="base" hangingPunct="0">
        <a:spcBef>
          <a:spcPct val="0"/>
        </a:spcBef>
        <a:spcAft>
          <a:spcPct val="0"/>
        </a:spcAft>
        <a:defRPr sz="4400">
          <a:solidFill>
            <a:schemeClr val="tx1"/>
          </a:solidFill>
          <a:latin typeface="Arial" pitchFamily="20" charset="0"/>
          <a:ea typeface="ＭＳ Ｐゴシック" pitchFamily="20" charset="-128"/>
          <a:cs typeface="ＭＳ Ｐゴシック" pitchFamily="20" charset="-128"/>
        </a:defRPr>
      </a:lvl2pPr>
      <a:lvl3pPr algn="ctr" defTabSz="457200" rtl="0" eaLnBrk="0" fontAlgn="base" hangingPunct="0">
        <a:spcBef>
          <a:spcPct val="0"/>
        </a:spcBef>
        <a:spcAft>
          <a:spcPct val="0"/>
        </a:spcAft>
        <a:defRPr sz="4400">
          <a:solidFill>
            <a:schemeClr val="tx1"/>
          </a:solidFill>
          <a:latin typeface="Arial" pitchFamily="20" charset="0"/>
          <a:ea typeface="ＭＳ Ｐゴシック" pitchFamily="20" charset="-128"/>
          <a:cs typeface="ＭＳ Ｐゴシック" pitchFamily="20" charset="-128"/>
        </a:defRPr>
      </a:lvl3pPr>
      <a:lvl4pPr algn="ctr" defTabSz="457200" rtl="0" eaLnBrk="0" fontAlgn="base" hangingPunct="0">
        <a:spcBef>
          <a:spcPct val="0"/>
        </a:spcBef>
        <a:spcAft>
          <a:spcPct val="0"/>
        </a:spcAft>
        <a:defRPr sz="4400">
          <a:solidFill>
            <a:schemeClr val="tx1"/>
          </a:solidFill>
          <a:latin typeface="Arial" pitchFamily="20" charset="0"/>
          <a:ea typeface="ＭＳ Ｐゴシック" pitchFamily="20" charset="-128"/>
          <a:cs typeface="ＭＳ Ｐゴシック" pitchFamily="20" charset="-128"/>
        </a:defRPr>
      </a:lvl4pPr>
      <a:lvl5pPr algn="ctr" defTabSz="457200" rtl="0" eaLnBrk="0" fontAlgn="base" hangingPunct="0">
        <a:spcBef>
          <a:spcPct val="0"/>
        </a:spcBef>
        <a:spcAft>
          <a:spcPct val="0"/>
        </a:spcAft>
        <a:defRPr sz="4400">
          <a:solidFill>
            <a:schemeClr val="tx1"/>
          </a:solidFill>
          <a:latin typeface="Arial" pitchFamily="20" charset="0"/>
          <a:ea typeface="ＭＳ Ｐゴシック" pitchFamily="20" charset="-128"/>
          <a:cs typeface="ＭＳ Ｐゴシック" pitchFamily="20" charset="-128"/>
        </a:defRPr>
      </a:lvl5pPr>
      <a:lvl6pPr marL="457200" algn="ctr" defTabSz="457200" rtl="0" fontAlgn="base">
        <a:spcBef>
          <a:spcPct val="0"/>
        </a:spcBef>
        <a:spcAft>
          <a:spcPct val="0"/>
        </a:spcAft>
        <a:defRPr sz="4400">
          <a:solidFill>
            <a:schemeClr val="tx1"/>
          </a:solidFill>
          <a:latin typeface="Arial" pitchFamily="20" charset="0"/>
          <a:ea typeface="ＭＳ Ｐゴシック" pitchFamily="20" charset="-128"/>
          <a:cs typeface="ＭＳ Ｐゴシック" pitchFamily="20" charset="-128"/>
        </a:defRPr>
      </a:lvl6pPr>
      <a:lvl7pPr marL="914400" algn="ctr" defTabSz="457200" rtl="0" fontAlgn="base">
        <a:spcBef>
          <a:spcPct val="0"/>
        </a:spcBef>
        <a:spcAft>
          <a:spcPct val="0"/>
        </a:spcAft>
        <a:defRPr sz="4400">
          <a:solidFill>
            <a:schemeClr val="tx1"/>
          </a:solidFill>
          <a:latin typeface="Arial" pitchFamily="20" charset="0"/>
          <a:ea typeface="ＭＳ Ｐゴシック" pitchFamily="20" charset="-128"/>
          <a:cs typeface="ＭＳ Ｐゴシック" pitchFamily="20" charset="-128"/>
        </a:defRPr>
      </a:lvl7pPr>
      <a:lvl8pPr marL="1371600" algn="ctr" defTabSz="457200" rtl="0" fontAlgn="base">
        <a:spcBef>
          <a:spcPct val="0"/>
        </a:spcBef>
        <a:spcAft>
          <a:spcPct val="0"/>
        </a:spcAft>
        <a:defRPr sz="4400">
          <a:solidFill>
            <a:schemeClr val="tx1"/>
          </a:solidFill>
          <a:latin typeface="Arial" pitchFamily="20" charset="0"/>
          <a:ea typeface="ＭＳ Ｐゴシック" pitchFamily="20" charset="-128"/>
          <a:cs typeface="ＭＳ Ｐゴシック" pitchFamily="20" charset="-128"/>
        </a:defRPr>
      </a:lvl8pPr>
      <a:lvl9pPr marL="1828800" algn="ctr" defTabSz="457200" rtl="0" fontAlgn="base">
        <a:spcBef>
          <a:spcPct val="0"/>
        </a:spcBef>
        <a:spcAft>
          <a:spcPct val="0"/>
        </a:spcAft>
        <a:defRPr sz="4400">
          <a:solidFill>
            <a:schemeClr val="tx1"/>
          </a:solidFill>
          <a:latin typeface="Arial" pitchFamily="20" charset="0"/>
          <a:ea typeface="ＭＳ Ｐゴシック" pitchFamily="20" charset="-128"/>
          <a:cs typeface="ＭＳ Ｐゴシック" pitchFamily="20"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20" charset="-128"/>
          <a:cs typeface="ＭＳ Ｐゴシック" pitchFamily="20"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20"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20"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0"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44DB2B-16A4-496E-9E81-E90331DDC9BC}" type="datetimeFigureOut">
              <a:rPr lang="en-US" smtClean="0"/>
              <a:pPr/>
              <a:t>12/5/2014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005B88-7CE4-47B4-B932-4306B280907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40.wmf"/></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2.jpe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54.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07/relationships/media" Target="../media/media3.mpg"/><Relationship Id="rId7" Type="http://schemas.openxmlformats.org/officeDocument/2006/relationships/image" Target="../media/image11.png"/><Relationship Id="rId2" Type="http://schemas.openxmlformats.org/officeDocument/2006/relationships/video" Target="../media/media2.mpg"/><Relationship Id="rId1" Type="http://schemas.microsoft.com/office/2007/relationships/media" Target="../media/media2.mpg"/><Relationship Id="rId6" Type="http://schemas.openxmlformats.org/officeDocument/2006/relationships/notesSlide" Target="../notesSlides/notesSlide14.xml"/><Relationship Id="rId5" Type="http://schemas.openxmlformats.org/officeDocument/2006/relationships/slideLayout" Target="../slideLayouts/slideLayout6.xml"/><Relationship Id="rId4" Type="http://schemas.openxmlformats.org/officeDocument/2006/relationships/video" Target="../media/media3.mpg"/><Relationship Id="rId9"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0.jpe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hyperlink" Target="http://serc.carleton.edu/research_education/geochemsheets/wds.html" TargetMode="External"/><Relationship Id="rId2" Type="http://schemas.openxmlformats.org/officeDocument/2006/relationships/hyperlink" Target="http://serc.carleton.edu/research_education/geochemsheets/eds.html" TargetMode="External"/><Relationship Id="rId1" Type="http://schemas.openxmlformats.org/officeDocument/2006/relationships/slideLayout" Target="../slideLayouts/slideLayout2.xml"/><Relationship Id="rId4" Type="http://schemas.openxmlformats.org/officeDocument/2006/relationships/hyperlink" Target="http://serc.carleton.edu/research_education/geochemsheets/techniques/epma.html"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FEI_nanotube 5%"/>
          <p:cNvPicPr>
            <a:picLocks noChangeAspect="1" noChangeArrowheads="1"/>
          </p:cNvPicPr>
          <p:nvPr/>
        </p:nvPicPr>
        <p:blipFill>
          <a:blip r:embed="rId3" cstate="print"/>
          <a:srcRect l="8109" t="12129" r="10811" b="15094"/>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809625" y="3343275"/>
            <a:ext cx="7772400" cy="1219200"/>
          </a:xfrm>
        </p:spPr>
        <p:txBody>
          <a:bodyPr/>
          <a:lstStyle/>
          <a:p>
            <a:r>
              <a:rPr lang="en-US" sz="2800" b="1" i="1" dirty="0" smtClean="0">
                <a:solidFill>
                  <a:srgbClr val="002060"/>
                </a:solidFill>
                <a:effectLst>
                  <a:outerShdw blurRad="38100" dist="38100" dir="2700000" algn="tl">
                    <a:srgbClr val="000000">
                      <a:alpha val="43137"/>
                    </a:srgbClr>
                  </a:outerShdw>
                </a:effectLst>
              </a:rPr>
              <a:t>Scanning Electron Microscopy (SEM)</a:t>
            </a:r>
            <a:endParaRPr lang="en-US" sz="2800" b="1" i="1" dirty="0">
              <a:solidFill>
                <a:srgbClr val="002060"/>
              </a:solidFill>
              <a:effectLst>
                <a:outerShdw blurRad="38100" dist="38100" dir="2700000" algn="tl">
                  <a:srgbClr val="000000">
                    <a:alpha val="43137"/>
                  </a:srgbClr>
                </a:outerShdw>
              </a:effectLst>
            </a:endParaRPr>
          </a:p>
        </p:txBody>
      </p:sp>
      <p:pic>
        <p:nvPicPr>
          <p:cNvPr id="56323" name="Picture 3"/>
          <p:cNvPicPr>
            <a:picLocks noChangeAspect="1" noChangeArrowheads="1"/>
          </p:cNvPicPr>
          <p:nvPr/>
        </p:nvPicPr>
        <p:blipFill>
          <a:blip r:embed="rId4"/>
          <a:srcRect/>
          <a:stretch>
            <a:fillRect/>
          </a:stretch>
        </p:blipFill>
        <p:spPr bwMode="auto">
          <a:xfrm>
            <a:off x="6546606" y="216877"/>
            <a:ext cx="2286000" cy="1828800"/>
          </a:xfrm>
          <a:prstGeom prst="rect">
            <a:avLst/>
          </a:prstGeom>
          <a:noFill/>
          <a:ln w="9525">
            <a:noFill/>
            <a:miter lim="800000"/>
            <a:headEnd/>
            <a:tailEnd/>
          </a:ln>
        </p:spPr>
      </p:pic>
      <p:pic>
        <p:nvPicPr>
          <p:cNvPr id="56325" name="Picture 5"/>
          <p:cNvPicPr>
            <a:picLocks noChangeAspect="1" noChangeArrowheads="1"/>
          </p:cNvPicPr>
          <p:nvPr/>
        </p:nvPicPr>
        <p:blipFill>
          <a:blip r:embed="rId5"/>
          <a:srcRect/>
          <a:stretch>
            <a:fillRect/>
          </a:stretch>
        </p:blipFill>
        <p:spPr bwMode="auto">
          <a:xfrm>
            <a:off x="6459596" y="4309403"/>
            <a:ext cx="2373010" cy="2286000"/>
          </a:xfrm>
          <a:prstGeom prst="rect">
            <a:avLst/>
          </a:prstGeom>
          <a:noFill/>
          <a:ln w="9525">
            <a:noFill/>
            <a:miter lim="800000"/>
            <a:headEnd/>
            <a:tailEnd/>
          </a:ln>
        </p:spPr>
      </p:pic>
      <p:pic>
        <p:nvPicPr>
          <p:cNvPr id="56326" name="Picture 6"/>
          <p:cNvPicPr>
            <a:picLocks noChangeAspect="1" noChangeArrowheads="1"/>
          </p:cNvPicPr>
          <p:nvPr/>
        </p:nvPicPr>
        <p:blipFill>
          <a:blip r:embed="rId6"/>
          <a:srcRect/>
          <a:stretch>
            <a:fillRect/>
          </a:stretch>
        </p:blipFill>
        <p:spPr bwMode="auto">
          <a:xfrm>
            <a:off x="1371600" y="490806"/>
            <a:ext cx="2857500" cy="1876425"/>
          </a:xfrm>
          <a:prstGeom prst="rect">
            <a:avLst/>
          </a:prstGeom>
          <a:noFill/>
          <a:ln w="9525">
            <a:noFill/>
            <a:miter lim="800000"/>
            <a:headEnd/>
            <a:tailEnd/>
          </a:ln>
        </p:spPr>
      </p:pic>
      <p:pic>
        <p:nvPicPr>
          <p:cNvPr id="56327" name="Picture 7"/>
          <p:cNvPicPr>
            <a:picLocks noChangeAspect="1" noChangeArrowheads="1"/>
          </p:cNvPicPr>
          <p:nvPr/>
        </p:nvPicPr>
        <p:blipFill>
          <a:blip r:embed="rId7"/>
          <a:srcRect/>
          <a:stretch>
            <a:fillRect/>
          </a:stretch>
        </p:blipFill>
        <p:spPr bwMode="auto">
          <a:xfrm>
            <a:off x="202697" y="216877"/>
            <a:ext cx="1924050" cy="1647825"/>
          </a:xfrm>
          <a:prstGeom prst="rect">
            <a:avLst/>
          </a:prstGeom>
          <a:noFill/>
          <a:ln w="9525">
            <a:noFill/>
            <a:miter lim="800000"/>
            <a:headEnd/>
            <a:tailEnd/>
          </a:ln>
        </p:spPr>
      </p:pic>
      <p:pic>
        <p:nvPicPr>
          <p:cNvPr id="56328" name="Picture 8"/>
          <p:cNvPicPr>
            <a:picLocks noChangeAspect="1" noChangeArrowheads="1"/>
          </p:cNvPicPr>
          <p:nvPr/>
        </p:nvPicPr>
        <p:blipFill>
          <a:blip r:embed="rId8"/>
          <a:srcRect/>
          <a:stretch>
            <a:fillRect/>
          </a:stretch>
        </p:blipFill>
        <p:spPr bwMode="auto">
          <a:xfrm>
            <a:off x="1696916" y="4711739"/>
            <a:ext cx="2743200" cy="1883664"/>
          </a:xfrm>
          <a:prstGeom prst="rect">
            <a:avLst/>
          </a:prstGeom>
          <a:noFill/>
          <a:ln w="9525">
            <a:noFill/>
            <a:miter lim="800000"/>
            <a:headEnd/>
            <a:tailEnd/>
          </a:ln>
        </p:spPr>
      </p:pic>
      <p:pic>
        <p:nvPicPr>
          <p:cNvPr id="14" name="Picture 7"/>
          <p:cNvPicPr>
            <a:picLocks noChangeAspect="1" noChangeArrowheads="1"/>
          </p:cNvPicPr>
          <p:nvPr/>
        </p:nvPicPr>
        <p:blipFill>
          <a:blip r:embed="rId9" cstate="print"/>
          <a:srcRect/>
          <a:stretch>
            <a:fillRect/>
          </a:stretch>
        </p:blipFill>
        <p:spPr bwMode="auto">
          <a:xfrm>
            <a:off x="202697" y="4930677"/>
            <a:ext cx="1924050" cy="1800225"/>
          </a:xfrm>
          <a:prstGeom prst="rect">
            <a:avLst/>
          </a:prstGeom>
          <a:noFill/>
          <a:ln w="9525">
            <a:noFill/>
            <a:miter lim="800000"/>
            <a:headEnd/>
            <a:tailEnd/>
          </a:ln>
        </p:spPr>
      </p:pic>
      <p:sp>
        <p:nvSpPr>
          <p:cNvPr id="12" name="Rectangle 22"/>
          <p:cNvSpPr txBox="1">
            <a:spLocks noChangeArrowheads="1"/>
          </p:cNvSpPr>
          <p:nvPr/>
        </p:nvSpPr>
        <p:spPr bwMode="auto">
          <a:xfrm>
            <a:off x="990600" y="2510204"/>
            <a:ext cx="71628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20" charset="-128"/>
                <a:cs typeface="ＭＳ Ｐゴシック" pitchFamily="20" charset="-128"/>
              </a:defRPr>
            </a:lvl1pPr>
            <a:lvl2pPr algn="ctr" defTabSz="457200" rtl="0" eaLnBrk="0" fontAlgn="base" hangingPunct="0">
              <a:spcBef>
                <a:spcPct val="0"/>
              </a:spcBef>
              <a:spcAft>
                <a:spcPct val="0"/>
              </a:spcAft>
              <a:defRPr sz="4400">
                <a:solidFill>
                  <a:schemeClr val="tx1"/>
                </a:solidFill>
                <a:latin typeface="Arial" pitchFamily="20" charset="0"/>
                <a:ea typeface="ＭＳ Ｐゴシック" pitchFamily="20" charset="-128"/>
                <a:cs typeface="ＭＳ Ｐゴシック" pitchFamily="20" charset="-128"/>
              </a:defRPr>
            </a:lvl2pPr>
            <a:lvl3pPr algn="ctr" defTabSz="457200" rtl="0" eaLnBrk="0" fontAlgn="base" hangingPunct="0">
              <a:spcBef>
                <a:spcPct val="0"/>
              </a:spcBef>
              <a:spcAft>
                <a:spcPct val="0"/>
              </a:spcAft>
              <a:defRPr sz="4400">
                <a:solidFill>
                  <a:schemeClr val="tx1"/>
                </a:solidFill>
                <a:latin typeface="Arial" pitchFamily="20" charset="0"/>
                <a:ea typeface="ＭＳ Ｐゴシック" pitchFamily="20" charset="-128"/>
                <a:cs typeface="ＭＳ Ｐゴシック" pitchFamily="20" charset="-128"/>
              </a:defRPr>
            </a:lvl3pPr>
            <a:lvl4pPr algn="ctr" defTabSz="457200" rtl="0" eaLnBrk="0" fontAlgn="base" hangingPunct="0">
              <a:spcBef>
                <a:spcPct val="0"/>
              </a:spcBef>
              <a:spcAft>
                <a:spcPct val="0"/>
              </a:spcAft>
              <a:defRPr sz="4400">
                <a:solidFill>
                  <a:schemeClr val="tx1"/>
                </a:solidFill>
                <a:latin typeface="Arial" pitchFamily="20" charset="0"/>
                <a:ea typeface="ＭＳ Ｐゴシック" pitchFamily="20" charset="-128"/>
                <a:cs typeface="ＭＳ Ｐゴシック" pitchFamily="20" charset="-128"/>
              </a:defRPr>
            </a:lvl4pPr>
            <a:lvl5pPr algn="ctr" defTabSz="457200" rtl="0" eaLnBrk="0" fontAlgn="base" hangingPunct="0">
              <a:spcBef>
                <a:spcPct val="0"/>
              </a:spcBef>
              <a:spcAft>
                <a:spcPct val="0"/>
              </a:spcAft>
              <a:defRPr sz="4400">
                <a:solidFill>
                  <a:schemeClr val="tx1"/>
                </a:solidFill>
                <a:latin typeface="Arial" pitchFamily="20" charset="0"/>
                <a:ea typeface="ＭＳ Ｐゴシック" pitchFamily="20" charset="-128"/>
                <a:cs typeface="ＭＳ Ｐゴシック" pitchFamily="20" charset="-128"/>
              </a:defRPr>
            </a:lvl5pPr>
            <a:lvl6pPr marL="457200" algn="ctr" defTabSz="457200" rtl="0" fontAlgn="base">
              <a:spcBef>
                <a:spcPct val="0"/>
              </a:spcBef>
              <a:spcAft>
                <a:spcPct val="0"/>
              </a:spcAft>
              <a:defRPr sz="4400">
                <a:solidFill>
                  <a:schemeClr val="tx1"/>
                </a:solidFill>
                <a:latin typeface="Arial" pitchFamily="20" charset="0"/>
                <a:ea typeface="ＭＳ Ｐゴシック" pitchFamily="20" charset="-128"/>
                <a:cs typeface="ＭＳ Ｐゴシック" pitchFamily="20" charset="-128"/>
              </a:defRPr>
            </a:lvl6pPr>
            <a:lvl7pPr marL="914400" algn="ctr" defTabSz="457200" rtl="0" fontAlgn="base">
              <a:spcBef>
                <a:spcPct val="0"/>
              </a:spcBef>
              <a:spcAft>
                <a:spcPct val="0"/>
              </a:spcAft>
              <a:defRPr sz="4400">
                <a:solidFill>
                  <a:schemeClr val="tx1"/>
                </a:solidFill>
                <a:latin typeface="Arial" pitchFamily="20" charset="0"/>
                <a:ea typeface="ＭＳ Ｐゴシック" pitchFamily="20" charset="-128"/>
                <a:cs typeface="ＭＳ Ｐゴシック" pitchFamily="20" charset="-128"/>
              </a:defRPr>
            </a:lvl7pPr>
            <a:lvl8pPr marL="1371600" algn="ctr" defTabSz="457200" rtl="0" fontAlgn="base">
              <a:spcBef>
                <a:spcPct val="0"/>
              </a:spcBef>
              <a:spcAft>
                <a:spcPct val="0"/>
              </a:spcAft>
              <a:defRPr sz="4400">
                <a:solidFill>
                  <a:schemeClr val="tx1"/>
                </a:solidFill>
                <a:latin typeface="Arial" pitchFamily="20" charset="0"/>
                <a:ea typeface="ＭＳ Ｐゴシック" pitchFamily="20" charset="-128"/>
                <a:cs typeface="ＭＳ Ｐゴシック" pitchFamily="20" charset="-128"/>
              </a:defRPr>
            </a:lvl8pPr>
            <a:lvl9pPr marL="1828800" algn="ctr" defTabSz="457200" rtl="0" fontAlgn="base">
              <a:spcBef>
                <a:spcPct val="0"/>
              </a:spcBef>
              <a:spcAft>
                <a:spcPct val="0"/>
              </a:spcAft>
              <a:defRPr sz="4400">
                <a:solidFill>
                  <a:schemeClr val="tx1"/>
                </a:solidFill>
                <a:latin typeface="Arial" pitchFamily="20" charset="0"/>
                <a:ea typeface="ＭＳ Ｐゴシック" pitchFamily="20" charset="-128"/>
                <a:cs typeface="ＭＳ Ｐゴシック" pitchFamily="20" charset="-128"/>
              </a:defRPr>
            </a:lvl9pPr>
          </a:lstStyle>
          <a:p>
            <a:pPr>
              <a:defRPr/>
            </a:pPr>
            <a:r>
              <a:rPr lang="en-US" sz="3200" dirty="0" smtClean="0">
                <a:effectLst>
                  <a:outerShdw blurRad="38100" dist="38100" dir="2700000" algn="tl">
                    <a:srgbClr val="000000">
                      <a:alpha val="43137"/>
                    </a:srgbClr>
                  </a:outerShdw>
                </a:effectLst>
              </a:rPr>
              <a:t>CBE 30361  </a:t>
            </a:r>
            <a:r>
              <a:rPr lang="en-US" sz="3200" dirty="0" smtClean="0">
                <a:solidFill>
                  <a:srgbClr val="FF0000"/>
                </a:solidFill>
              </a:rPr>
              <a:t/>
            </a:r>
            <a:br>
              <a:rPr lang="en-US" sz="3200" dirty="0" smtClean="0">
                <a:solidFill>
                  <a:srgbClr val="FF0000"/>
                </a:solidFill>
              </a:rPr>
            </a:br>
            <a:r>
              <a:rPr lang="en-US" sz="3200" dirty="0" smtClean="0">
                <a:solidFill>
                  <a:srgbClr val="FF0000"/>
                </a:solidFill>
              </a:rPr>
              <a:t>  </a:t>
            </a:r>
            <a:r>
              <a:rPr lang="en-US" sz="3200" dirty="0" smtClean="0">
                <a:solidFill>
                  <a:srgbClr val="FF0000"/>
                </a:solidFill>
                <a:effectLst>
                  <a:outerShdw blurRad="38100" dist="38100" dir="2700000" algn="tl">
                    <a:srgbClr val="000000"/>
                  </a:outerShdw>
                </a:effectLst>
              </a:rPr>
              <a:t>Science of Engineering Materials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0" descr="FEI_nanotube 10%"/>
          <p:cNvPicPr>
            <a:picLocks noChangeAspect="1" noChangeArrowheads="1"/>
          </p:cNvPicPr>
          <p:nvPr/>
        </p:nvPicPr>
        <p:blipFill>
          <a:blip r:embed="rId2" cstate="print"/>
          <a:srcRect l="8981" t="20065" r="19162" b="15437"/>
          <a:stretch>
            <a:fillRect/>
          </a:stretch>
        </p:blipFill>
        <p:spPr bwMode="auto">
          <a:xfrm>
            <a:off x="0" y="1295400"/>
            <a:ext cx="9144000" cy="5562600"/>
          </a:xfrm>
          <a:prstGeom prst="rect">
            <a:avLst/>
          </a:prstGeom>
          <a:noFill/>
          <a:ln w="9525">
            <a:noFill/>
            <a:miter lim="800000"/>
            <a:headEnd/>
            <a:tailEnd/>
          </a:ln>
        </p:spPr>
      </p:pic>
      <p:sp>
        <p:nvSpPr>
          <p:cNvPr id="253954" name="Rectangle 2"/>
          <p:cNvSpPr>
            <a:spLocks noGrp="1" noChangeArrowheads="1"/>
          </p:cNvSpPr>
          <p:nvPr>
            <p:ph type="title" idx="4294967295"/>
          </p:nvPr>
        </p:nvSpPr>
        <p:spPr>
          <a:xfrm>
            <a:off x="914400" y="304800"/>
            <a:ext cx="7162800" cy="685800"/>
          </a:xfrm>
        </p:spPr>
        <p:txBody>
          <a:bodyPr wrap="none" anchor="b"/>
          <a:lstStyle/>
          <a:p>
            <a:pPr eaLnBrk="1" hangingPunct="1"/>
            <a:r>
              <a:rPr lang="en-US" sz="3200" dirty="0" smtClean="0">
                <a:effectLst>
                  <a:outerShdw blurRad="38100" dist="38100" dir="2700000" algn="tl">
                    <a:srgbClr val="C0C0C0"/>
                  </a:outerShdw>
                </a:effectLst>
              </a:rPr>
              <a:t>Gold on Carbon: World Record Resolution</a:t>
            </a:r>
          </a:p>
        </p:txBody>
      </p:sp>
      <p:pic>
        <p:nvPicPr>
          <p:cNvPr id="26627" name="Picture 4" descr="Gold 1Mx 15kv 0"/>
          <p:cNvPicPr>
            <a:picLocks noChangeAspect="1" noChangeArrowheads="1"/>
          </p:cNvPicPr>
          <p:nvPr/>
        </p:nvPicPr>
        <p:blipFill>
          <a:blip r:embed="rId3" cstate="print"/>
          <a:srcRect/>
          <a:stretch>
            <a:fillRect/>
          </a:stretch>
        </p:blipFill>
        <p:spPr bwMode="auto">
          <a:xfrm>
            <a:off x="152400" y="1828800"/>
            <a:ext cx="4800600" cy="4419600"/>
          </a:xfrm>
          <a:prstGeom prst="rect">
            <a:avLst/>
          </a:prstGeom>
          <a:noFill/>
          <a:ln w="9525">
            <a:noFill/>
            <a:miter lim="800000"/>
            <a:headEnd/>
            <a:tailEnd/>
          </a:ln>
        </p:spPr>
      </p:pic>
      <p:pic>
        <p:nvPicPr>
          <p:cNvPr id="26628" name="Picture 5" descr="15kv1"/>
          <p:cNvPicPr>
            <a:picLocks noChangeAspect="1" noChangeArrowheads="1"/>
          </p:cNvPicPr>
          <p:nvPr/>
        </p:nvPicPr>
        <p:blipFill>
          <a:blip r:embed="rId4" cstate="print"/>
          <a:srcRect/>
          <a:stretch>
            <a:fillRect/>
          </a:stretch>
        </p:blipFill>
        <p:spPr bwMode="auto">
          <a:xfrm>
            <a:off x="4495800" y="1371600"/>
            <a:ext cx="2743200" cy="2528888"/>
          </a:xfrm>
          <a:prstGeom prst="rect">
            <a:avLst/>
          </a:prstGeom>
          <a:noFill/>
          <a:ln w="9525">
            <a:noFill/>
            <a:miter lim="800000"/>
            <a:headEnd/>
            <a:tailEnd/>
          </a:ln>
        </p:spPr>
      </p:pic>
      <p:sp>
        <p:nvSpPr>
          <p:cNvPr id="253958" name="Rectangle 6"/>
          <p:cNvSpPr>
            <a:spLocks noChangeArrowheads="1"/>
          </p:cNvSpPr>
          <p:nvPr/>
        </p:nvSpPr>
        <p:spPr bwMode="auto">
          <a:xfrm>
            <a:off x="5105400" y="5943600"/>
            <a:ext cx="184150" cy="584200"/>
          </a:xfrm>
          <a:prstGeom prst="rect">
            <a:avLst/>
          </a:prstGeom>
          <a:noFill/>
          <a:ln w="25400" algn="ctr">
            <a:noFill/>
            <a:miter lim="800000"/>
            <a:headEnd/>
            <a:tailEnd/>
          </a:ln>
          <a:effectLst/>
        </p:spPr>
        <p:txBody>
          <a:bodyPr wrap="none">
            <a:spAutoFit/>
          </a:bodyPr>
          <a:lstStyle/>
          <a:p>
            <a:pPr marL="342900" indent="-342900">
              <a:spcBef>
                <a:spcPct val="50000"/>
              </a:spcBef>
              <a:defRPr/>
            </a:pPr>
            <a:endParaRPr lang="en-US" dirty="0">
              <a:solidFill>
                <a:schemeClr val="tx2"/>
              </a:solidFill>
              <a:effectLst>
                <a:outerShdw blurRad="38100" dist="38100" dir="2700000" algn="tl">
                  <a:srgbClr val="C0C0C0"/>
                </a:outerShdw>
              </a:effectLst>
            </a:endParaRPr>
          </a:p>
        </p:txBody>
      </p:sp>
      <p:sp>
        <p:nvSpPr>
          <p:cNvPr id="253959" name="Rectangle 7"/>
          <p:cNvSpPr>
            <a:spLocks noChangeArrowheads="1"/>
          </p:cNvSpPr>
          <p:nvPr/>
        </p:nvSpPr>
        <p:spPr bwMode="auto">
          <a:xfrm>
            <a:off x="5029200" y="3962400"/>
            <a:ext cx="1916113" cy="307975"/>
          </a:xfrm>
          <a:prstGeom prst="rect">
            <a:avLst/>
          </a:prstGeom>
          <a:noFill/>
          <a:ln w="25400" algn="ctr">
            <a:noFill/>
            <a:miter lim="800000"/>
            <a:headEnd/>
            <a:tailEnd/>
          </a:ln>
          <a:effectLst/>
        </p:spPr>
        <p:txBody>
          <a:bodyPr wrap="none">
            <a:spAutoFit/>
          </a:bodyPr>
          <a:lstStyle/>
          <a:p>
            <a:pPr marL="342900" indent="-342900">
              <a:spcBef>
                <a:spcPct val="50000"/>
              </a:spcBef>
              <a:defRPr/>
            </a:pPr>
            <a:r>
              <a:rPr lang="en-US" sz="1400" dirty="0">
                <a:solidFill>
                  <a:schemeClr val="tx2"/>
                </a:solidFill>
                <a:effectLst>
                  <a:outerShdw blurRad="38100" dist="38100" dir="2700000" algn="tl">
                    <a:srgbClr val="C0C0C0"/>
                  </a:outerShdw>
                </a:effectLst>
              </a:rPr>
              <a:t>Magnification x1,600,000</a:t>
            </a:r>
          </a:p>
        </p:txBody>
      </p:sp>
      <p:sp>
        <p:nvSpPr>
          <p:cNvPr id="26631" name="Text Box 7"/>
          <p:cNvSpPr txBox="1">
            <a:spLocks noChangeArrowheads="1"/>
          </p:cNvSpPr>
          <p:nvPr/>
        </p:nvSpPr>
        <p:spPr bwMode="auto">
          <a:xfrm>
            <a:off x="5791200" y="4800600"/>
            <a:ext cx="2082800" cy="392113"/>
          </a:xfrm>
          <a:prstGeom prst="rect">
            <a:avLst/>
          </a:prstGeom>
          <a:noFill/>
          <a:ln w="25400" algn="ctr">
            <a:solidFill>
              <a:schemeClr val="accent2"/>
            </a:solidFill>
            <a:miter lim="800000"/>
            <a:headEnd/>
            <a:tailEnd/>
          </a:ln>
        </p:spPr>
        <p:txBody>
          <a:bodyPr wrap="none">
            <a:spAutoFit/>
          </a:bodyPr>
          <a:lstStyle/>
          <a:p>
            <a:pPr marL="342900" indent="-342900">
              <a:spcBef>
                <a:spcPct val="50000"/>
              </a:spcBef>
            </a:pPr>
            <a:r>
              <a:rPr lang="en-US" sz="1800" dirty="0"/>
              <a:t>Resolution 0.58 nm</a:t>
            </a:r>
          </a:p>
        </p:txBody>
      </p:sp>
      <p:sp>
        <p:nvSpPr>
          <p:cNvPr id="9" name="Rectangle 8"/>
          <p:cNvSpPr txBox="1">
            <a:spLocks noChangeArrowheads="1"/>
          </p:cNvSpPr>
          <p:nvPr/>
        </p:nvSpPr>
        <p:spPr bwMode="auto">
          <a:xfrm>
            <a:off x="7391400" y="1828800"/>
            <a:ext cx="1447800" cy="685800"/>
          </a:xfrm>
          <a:prstGeom prst="rect">
            <a:avLst/>
          </a:prstGeom>
          <a:noFill/>
          <a:ln w="9525">
            <a:noFill/>
            <a:miter lim="800000"/>
            <a:headEnd/>
            <a:tailEnd/>
          </a:ln>
          <a:effectLst/>
        </p:spPr>
        <p:txBody>
          <a:bodyPr anchor="ctr"/>
          <a:lstStyle/>
          <a:p>
            <a:pPr>
              <a:defRPr/>
            </a:pPr>
            <a:r>
              <a:rPr lang="en-US" sz="1400" kern="0" dirty="0">
                <a:latin typeface="+mj-lt"/>
                <a:ea typeface="+mj-ea"/>
                <a:cs typeface="+mj-cs"/>
              </a:rPr>
              <a:t>FESEM</a:t>
            </a:r>
          </a:p>
          <a:p>
            <a:pPr>
              <a:defRPr/>
            </a:pPr>
            <a:r>
              <a:rPr lang="en-US" sz="1400" kern="0" dirty="0">
                <a:latin typeface="+mj-lt"/>
                <a:ea typeface="+mj-ea"/>
                <a:cs typeface="+mj-cs"/>
              </a:rPr>
              <a:t>Magellan 400</a:t>
            </a:r>
          </a:p>
        </p:txBody>
      </p:sp>
    </p:spTree>
  </p:cSld>
  <p:clrMapOvr>
    <a:masterClrMapping/>
  </p:clrMapOvr>
  <p:transition>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fld id="{66790BC6-C9B6-4135-824E-0B5A19BA2F7A}" type="slidenum">
              <a:rPr lang="en-US"/>
              <a:pPr/>
              <a:t>11</a:t>
            </a:fld>
            <a:endParaRPr lang="en-US" dirty="0"/>
          </a:p>
        </p:txBody>
      </p:sp>
      <p:pic>
        <p:nvPicPr>
          <p:cNvPr id="2367490" name="Picture 2" descr="2kV_vCD_BD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75" y="1133475"/>
            <a:ext cx="5557838" cy="5118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67491" name="Rectangle 3"/>
          <p:cNvSpPr>
            <a:spLocks noGrp="1" noChangeAspect="1" noChangeArrowheads="1"/>
          </p:cNvSpPr>
          <p:nvPr>
            <p:ph type="title"/>
          </p:nvPr>
        </p:nvSpPr>
        <p:spPr>
          <a:xfrm>
            <a:off x="-131275" y="21141"/>
            <a:ext cx="8229600" cy="1143000"/>
          </a:xfrm>
        </p:spPr>
        <p:txBody>
          <a:bodyPr/>
          <a:lstStyle/>
          <a:p>
            <a:r>
              <a:rPr lang="en-US" dirty="0"/>
              <a:t>Refined contrasts</a:t>
            </a:r>
          </a:p>
        </p:txBody>
      </p:sp>
      <p:sp>
        <p:nvSpPr>
          <p:cNvPr id="2367492" name="Rectangle 4"/>
          <p:cNvSpPr>
            <a:spLocks noChangeArrowheads="1"/>
          </p:cNvSpPr>
          <p:nvPr/>
        </p:nvSpPr>
        <p:spPr bwMode="auto">
          <a:xfrm>
            <a:off x="2794000" y="2336800"/>
            <a:ext cx="2247900" cy="2082800"/>
          </a:xfrm>
          <a:prstGeom prst="rect">
            <a:avLst/>
          </a:prstGeom>
          <a:noFill/>
          <a:ln w="28575" algn="ctr">
            <a:solidFill>
              <a:srgbClr val="FF0000"/>
            </a:solidFill>
            <a:miter lim="800000"/>
            <a:headEnd/>
            <a:tailEnd/>
          </a:ln>
          <a:effectLst/>
          <a:extLst>
            <a:ext uri="{909E8E84-426E-40DD-AFC4-6F175D3DCCD1}">
              <a14:hiddenFill xmlns:a14="http://schemas.microsoft.com/office/drawing/2010/main">
                <a:gradFill rotWithShape="1">
                  <a:gsLst>
                    <a:gs pos="0">
                      <a:srgbClr val="FFFFFF"/>
                    </a:gs>
                    <a:gs pos="100000">
                      <a:srgbClr val="FFFF66">
                        <a:alpha val="74001"/>
                      </a:srgbClr>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dirty="0"/>
          </a:p>
        </p:txBody>
      </p:sp>
      <p:pic>
        <p:nvPicPr>
          <p:cNvPr id="2367493" name="Picture 5" descr="2kV_vCD_BD_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675" y="1133475"/>
            <a:ext cx="5557838" cy="5118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67494" name="Rectangle 6"/>
          <p:cNvSpPr>
            <a:spLocks noChangeArrowheads="1"/>
          </p:cNvSpPr>
          <p:nvPr/>
        </p:nvSpPr>
        <p:spPr bwMode="auto">
          <a:xfrm>
            <a:off x="2692400" y="2946400"/>
            <a:ext cx="1409700" cy="1295400"/>
          </a:xfrm>
          <a:prstGeom prst="rect">
            <a:avLst/>
          </a:prstGeom>
          <a:noFill/>
          <a:ln w="28575" algn="ctr">
            <a:solidFill>
              <a:srgbClr val="FF0000"/>
            </a:solidFill>
            <a:miter lim="800000"/>
            <a:headEnd/>
            <a:tailEnd/>
          </a:ln>
          <a:effectLst/>
          <a:extLst>
            <a:ext uri="{909E8E84-426E-40DD-AFC4-6F175D3DCCD1}">
              <a14:hiddenFill xmlns:a14="http://schemas.microsoft.com/office/drawing/2010/main">
                <a:gradFill rotWithShape="1">
                  <a:gsLst>
                    <a:gs pos="0">
                      <a:srgbClr val="FFFFFF"/>
                    </a:gs>
                    <a:gs pos="100000">
                      <a:srgbClr val="FFFF66">
                        <a:alpha val="74001"/>
                      </a:srgbClr>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dirty="0"/>
          </a:p>
        </p:txBody>
      </p:sp>
      <p:pic>
        <p:nvPicPr>
          <p:cNvPr id="2367495" name="Picture 7" descr="2kV_vCD_BD_0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675" y="1133475"/>
            <a:ext cx="5557838" cy="5118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67496" name="Rectangle 8"/>
          <p:cNvSpPr>
            <a:spLocks noChangeArrowheads="1"/>
          </p:cNvSpPr>
          <p:nvPr/>
        </p:nvSpPr>
        <p:spPr bwMode="auto">
          <a:xfrm>
            <a:off x="4191000" y="2235200"/>
            <a:ext cx="1117600" cy="1041400"/>
          </a:xfrm>
          <a:prstGeom prst="rect">
            <a:avLst/>
          </a:prstGeom>
          <a:noFill/>
          <a:ln w="28575" algn="ctr">
            <a:solidFill>
              <a:srgbClr val="FF0000"/>
            </a:solidFill>
            <a:miter lim="800000"/>
            <a:headEnd/>
            <a:tailEnd/>
          </a:ln>
          <a:effectLst/>
          <a:extLst>
            <a:ext uri="{909E8E84-426E-40DD-AFC4-6F175D3DCCD1}">
              <a14:hiddenFill xmlns:a14="http://schemas.microsoft.com/office/drawing/2010/main">
                <a:gradFill rotWithShape="1">
                  <a:gsLst>
                    <a:gs pos="0">
                      <a:srgbClr val="FFFFFF"/>
                    </a:gs>
                    <a:gs pos="100000">
                      <a:srgbClr val="FFFF66">
                        <a:alpha val="74001"/>
                      </a:srgbClr>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2367497" name="Rectangle 9"/>
          <p:cNvSpPr>
            <a:spLocks noChangeArrowheads="1"/>
          </p:cNvSpPr>
          <p:nvPr/>
        </p:nvSpPr>
        <p:spPr bwMode="auto">
          <a:xfrm>
            <a:off x="6261100" y="5246688"/>
            <a:ext cx="2471738" cy="942975"/>
          </a:xfrm>
          <a:prstGeom prst="rect">
            <a:avLst/>
          </a:prstGeom>
          <a:noFill/>
          <a:ln>
            <a:noFill/>
          </a:ln>
          <a:effectLst/>
          <a:extLst>
            <a:ext uri="{909E8E84-426E-40DD-AFC4-6F175D3DCCD1}">
              <a14:hiddenFill xmlns:a14="http://schemas.microsoft.com/office/drawing/2010/main">
                <a:solidFill>
                  <a:srgbClr val="FFFF66">
                    <a:alpha val="74001"/>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r>
              <a:rPr lang="en-US" sz="1400" i="1" dirty="0">
                <a:latin typeface="Corbel" pitchFamily="34" charset="0"/>
              </a:rPr>
              <a:t>Superb channeling contrast (backscattered electrons using the vCD) from a platinum surface imaged at 2kV </a:t>
            </a:r>
          </a:p>
        </p:txBody>
      </p:sp>
      <p:sp>
        <p:nvSpPr>
          <p:cNvPr id="2367498" name="Rectangle 10"/>
          <p:cNvSpPr>
            <a:spLocks noChangeArrowheads="1"/>
          </p:cNvSpPr>
          <p:nvPr/>
        </p:nvSpPr>
        <p:spPr bwMode="auto">
          <a:xfrm>
            <a:off x="6261100" y="4371975"/>
            <a:ext cx="2687638" cy="942975"/>
          </a:xfrm>
          <a:prstGeom prst="rect">
            <a:avLst/>
          </a:prstGeom>
          <a:noFill/>
          <a:ln>
            <a:noFill/>
          </a:ln>
          <a:effectLst/>
          <a:extLst>
            <a:ext uri="{909E8E84-426E-40DD-AFC4-6F175D3DCCD1}">
              <a14:hiddenFill xmlns:a14="http://schemas.microsoft.com/office/drawing/2010/main">
                <a:solidFill>
                  <a:srgbClr val="FFFF66">
                    <a:alpha val="74001"/>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spcBef>
                <a:spcPct val="30000"/>
              </a:spcBef>
            </a:pPr>
            <a:r>
              <a:rPr lang="en-US" i="1" dirty="0">
                <a:latin typeface="Corbel" pitchFamily="34" charset="0"/>
              </a:rPr>
              <a:t>Refined contrasts using the Magellan 400 family detection suite</a:t>
            </a:r>
          </a:p>
        </p:txBody>
      </p:sp>
      <p:pic>
        <p:nvPicPr>
          <p:cNvPr id="2367499" name="Picture 11" descr="2kV_vCD_BD_0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675" y="1133475"/>
            <a:ext cx="5557838" cy="5118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67492"/>
                                        </p:tgtEl>
                                        <p:attrNameLst>
                                          <p:attrName>style.visibility</p:attrName>
                                        </p:attrNameLst>
                                      </p:cBhvr>
                                      <p:to>
                                        <p:strVal val="visible"/>
                                      </p:to>
                                    </p:set>
                                  </p:childTnLst>
                                </p:cTn>
                              </p:par>
                            </p:childTnLst>
                          </p:cTn>
                        </p:par>
                        <p:par>
                          <p:cTn id="7" fill="hold" nodeType="afterGroup">
                            <p:stCondLst>
                              <p:cond delay="0"/>
                            </p:stCondLst>
                            <p:childTnLst>
                              <p:par>
                                <p:cTn id="8" presetID="53" presetClass="entr" presetSubtype="0" fill="hold" nodeType="afterEffect">
                                  <p:stCondLst>
                                    <p:cond delay="1000"/>
                                  </p:stCondLst>
                                  <p:childTnLst>
                                    <p:set>
                                      <p:cBhvr>
                                        <p:cTn id="9" dur="1" fill="hold">
                                          <p:stCondLst>
                                            <p:cond delay="0"/>
                                          </p:stCondLst>
                                        </p:cTn>
                                        <p:tgtEl>
                                          <p:spTgt spid="2367493"/>
                                        </p:tgtEl>
                                        <p:attrNameLst>
                                          <p:attrName>style.visibility</p:attrName>
                                        </p:attrNameLst>
                                      </p:cBhvr>
                                      <p:to>
                                        <p:strVal val="visible"/>
                                      </p:to>
                                    </p:set>
                                    <p:anim calcmode="lin" valueType="num">
                                      <p:cBhvr>
                                        <p:cTn id="10" dur="2000" fill="hold"/>
                                        <p:tgtEl>
                                          <p:spTgt spid="2367493"/>
                                        </p:tgtEl>
                                        <p:attrNameLst>
                                          <p:attrName>ppt_w</p:attrName>
                                        </p:attrNameLst>
                                      </p:cBhvr>
                                      <p:tavLst>
                                        <p:tav tm="0">
                                          <p:val>
                                            <p:fltVal val="0"/>
                                          </p:val>
                                        </p:tav>
                                        <p:tav tm="100000">
                                          <p:val>
                                            <p:strVal val="#ppt_w"/>
                                          </p:val>
                                        </p:tav>
                                      </p:tavLst>
                                    </p:anim>
                                    <p:anim calcmode="lin" valueType="num">
                                      <p:cBhvr>
                                        <p:cTn id="11" dur="2000" fill="hold"/>
                                        <p:tgtEl>
                                          <p:spTgt spid="2367493"/>
                                        </p:tgtEl>
                                        <p:attrNameLst>
                                          <p:attrName>ppt_h</p:attrName>
                                        </p:attrNameLst>
                                      </p:cBhvr>
                                      <p:tavLst>
                                        <p:tav tm="0">
                                          <p:val>
                                            <p:fltVal val="0"/>
                                          </p:val>
                                        </p:tav>
                                        <p:tav tm="100000">
                                          <p:val>
                                            <p:strVal val="#ppt_h"/>
                                          </p:val>
                                        </p:tav>
                                      </p:tavLst>
                                    </p:anim>
                                    <p:animEffect transition="in" filter="fade">
                                      <p:cBhvr>
                                        <p:cTn id="12" dur="2000"/>
                                        <p:tgtEl>
                                          <p:spTgt spid="23674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67494"/>
                                        </p:tgtEl>
                                        <p:attrNameLst>
                                          <p:attrName>style.visibility</p:attrName>
                                        </p:attrNameLst>
                                      </p:cBhvr>
                                      <p:to>
                                        <p:strVal val="visible"/>
                                      </p:to>
                                    </p:set>
                                  </p:childTnLst>
                                </p:cTn>
                              </p:par>
                            </p:childTnLst>
                          </p:cTn>
                        </p:par>
                        <p:par>
                          <p:cTn id="17" fill="hold" nodeType="afterGroup">
                            <p:stCondLst>
                              <p:cond delay="0"/>
                            </p:stCondLst>
                            <p:childTnLst>
                              <p:par>
                                <p:cTn id="18" presetID="53" presetClass="entr" presetSubtype="0" fill="hold" nodeType="afterEffect">
                                  <p:stCondLst>
                                    <p:cond delay="1000"/>
                                  </p:stCondLst>
                                  <p:childTnLst>
                                    <p:set>
                                      <p:cBhvr>
                                        <p:cTn id="19" dur="1" fill="hold">
                                          <p:stCondLst>
                                            <p:cond delay="0"/>
                                          </p:stCondLst>
                                        </p:cTn>
                                        <p:tgtEl>
                                          <p:spTgt spid="2367495"/>
                                        </p:tgtEl>
                                        <p:attrNameLst>
                                          <p:attrName>style.visibility</p:attrName>
                                        </p:attrNameLst>
                                      </p:cBhvr>
                                      <p:to>
                                        <p:strVal val="visible"/>
                                      </p:to>
                                    </p:set>
                                    <p:anim calcmode="lin" valueType="num">
                                      <p:cBhvr>
                                        <p:cTn id="20" dur="2000" fill="hold"/>
                                        <p:tgtEl>
                                          <p:spTgt spid="2367495"/>
                                        </p:tgtEl>
                                        <p:attrNameLst>
                                          <p:attrName>ppt_w</p:attrName>
                                        </p:attrNameLst>
                                      </p:cBhvr>
                                      <p:tavLst>
                                        <p:tav tm="0">
                                          <p:val>
                                            <p:fltVal val="0"/>
                                          </p:val>
                                        </p:tav>
                                        <p:tav tm="100000">
                                          <p:val>
                                            <p:strVal val="#ppt_w"/>
                                          </p:val>
                                        </p:tav>
                                      </p:tavLst>
                                    </p:anim>
                                    <p:anim calcmode="lin" valueType="num">
                                      <p:cBhvr>
                                        <p:cTn id="21" dur="2000" fill="hold"/>
                                        <p:tgtEl>
                                          <p:spTgt spid="2367495"/>
                                        </p:tgtEl>
                                        <p:attrNameLst>
                                          <p:attrName>ppt_h</p:attrName>
                                        </p:attrNameLst>
                                      </p:cBhvr>
                                      <p:tavLst>
                                        <p:tav tm="0">
                                          <p:val>
                                            <p:fltVal val="0"/>
                                          </p:val>
                                        </p:tav>
                                        <p:tav tm="100000">
                                          <p:val>
                                            <p:strVal val="#ppt_h"/>
                                          </p:val>
                                        </p:tav>
                                      </p:tavLst>
                                    </p:anim>
                                    <p:animEffect transition="in" filter="fade">
                                      <p:cBhvr>
                                        <p:cTn id="22" dur="2000"/>
                                        <p:tgtEl>
                                          <p:spTgt spid="236749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xit" presetSubtype="0" fill="hold" nodeType="clickEffect">
                                  <p:stCondLst>
                                    <p:cond delay="0"/>
                                  </p:stCondLst>
                                  <p:childTnLst>
                                    <p:anim calcmode="lin" valueType="num">
                                      <p:cBhvr>
                                        <p:cTn id="26" dur="2000"/>
                                        <p:tgtEl>
                                          <p:spTgt spid="2367495"/>
                                        </p:tgtEl>
                                        <p:attrNameLst>
                                          <p:attrName>ppt_w</p:attrName>
                                        </p:attrNameLst>
                                      </p:cBhvr>
                                      <p:tavLst>
                                        <p:tav tm="0">
                                          <p:val>
                                            <p:strVal val="ppt_w"/>
                                          </p:val>
                                        </p:tav>
                                        <p:tav tm="100000">
                                          <p:val>
                                            <p:fltVal val="0"/>
                                          </p:val>
                                        </p:tav>
                                      </p:tavLst>
                                    </p:anim>
                                    <p:anim calcmode="lin" valueType="num">
                                      <p:cBhvr>
                                        <p:cTn id="27" dur="2000"/>
                                        <p:tgtEl>
                                          <p:spTgt spid="2367495"/>
                                        </p:tgtEl>
                                        <p:attrNameLst>
                                          <p:attrName>ppt_h</p:attrName>
                                        </p:attrNameLst>
                                      </p:cBhvr>
                                      <p:tavLst>
                                        <p:tav tm="0">
                                          <p:val>
                                            <p:strVal val="ppt_h"/>
                                          </p:val>
                                        </p:tav>
                                        <p:tav tm="100000">
                                          <p:val>
                                            <p:fltVal val="0"/>
                                          </p:val>
                                        </p:tav>
                                      </p:tavLst>
                                    </p:anim>
                                    <p:animEffect transition="out" filter="fade">
                                      <p:cBhvr>
                                        <p:cTn id="28" dur="2000"/>
                                        <p:tgtEl>
                                          <p:spTgt spid="2367495"/>
                                        </p:tgtEl>
                                      </p:cBhvr>
                                    </p:animEffect>
                                    <p:set>
                                      <p:cBhvr>
                                        <p:cTn id="29" dur="1" fill="hold">
                                          <p:stCondLst>
                                            <p:cond delay="1999"/>
                                          </p:stCondLst>
                                        </p:cTn>
                                        <p:tgtEl>
                                          <p:spTgt spid="2367495"/>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2367494"/>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367496"/>
                                        </p:tgtEl>
                                        <p:attrNameLst>
                                          <p:attrName>style.visibility</p:attrName>
                                        </p:attrNameLst>
                                      </p:cBhvr>
                                      <p:to>
                                        <p:strVal val="visible"/>
                                      </p:to>
                                    </p:set>
                                  </p:childTnLst>
                                </p:cTn>
                              </p:par>
                            </p:childTnLst>
                          </p:cTn>
                        </p:par>
                        <p:par>
                          <p:cTn id="36" fill="hold" nodeType="afterGroup">
                            <p:stCondLst>
                              <p:cond delay="0"/>
                            </p:stCondLst>
                            <p:childTnLst>
                              <p:par>
                                <p:cTn id="37" presetID="53" presetClass="entr" presetSubtype="0" fill="hold" nodeType="afterEffect">
                                  <p:stCondLst>
                                    <p:cond delay="1000"/>
                                  </p:stCondLst>
                                  <p:childTnLst>
                                    <p:set>
                                      <p:cBhvr>
                                        <p:cTn id="38" dur="1" fill="hold">
                                          <p:stCondLst>
                                            <p:cond delay="0"/>
                                          </p:stCondLst>
                                        </p:cTn>
                                        <p:tgtEl>
                                          <p:spTgt spid="2367499"/>
                                        </p:tgtEl>
                                        <p:attrNameLst>
                                          <p:attrName>style.visibility</p:attrName>
                                        </p:attrNameLst>
                                      </p:cBhvr>
                                      <p:to>
                                        <p:strVal val="visible"/>
                                      </p:to>
                                    </p:set>
                                    <p:anim calcmode="lin" valueType="num">
                                      <p:cBhvr>
                                        <p:cTn id="39" dur="2000" fill="hold"/>
                                        <p:tgtEl>
                                          <p:spTgt spid="2367499"/>
                                        </p:tgtEl>
                                        <p:attrNameLst>
                                          <p:attrName>ppt_w</p:attrName>
                                        </p:attrNameLst>
                                      </p:cBhvr>
                                      <p:tavLst>
                                        <p:tav tm="0">
                                          <p:val>
                                            <p:fltVal val="0"/>
                                          </p:val>
                                        </p:tav>
                                        <p:tav tm="100000">
                                          <p:val>
                                            <p:strVal val="#ppt_w"/>
                                          </p:val>
                                        </p:tav>
                                      </p:tavLst>
                                    </p:anim>
                                    <p:anim calcmode="lin" valueType="num">
                                      <p:cBhvr>
                                        <p:cTn id="40" dur="2000" fill="hold"/>
                                        <p:tgtEl>
                                          <p:spTgt spid="2367499"/>
                                        </p:tgtEl>
                                        <p:attrNameLst>
                                          <p:attrName>ppt_h</p:attrName>
                                        </p:attrNameLst>
                                      </p:cBhvr>
                                      <p:tavLst>
                                        <p:tav tm="0">
                                          <p:val>
                                            <p:fltVal val="0"/>
                                          </p:val>
                                        </p:tav>
                                        <p:tav tm="100000">
                                          <p:val>
                                            <p:strVal val="#ppt_h"/>
                                          </p:val>
                                        </p:tav>
                                      </p:tavLst>
                                    </p:anim>
                                    <p:animEffect transition="in" filter="fade">
                                      <p:cBhvr>
                                        <p:cTn id="41" dur="2000"/>
                                        <p:tgtEl>
                                          <p:spTgt spid="23674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7492" grpId="0" animBg="1"/>
      <p:bldP spid="2367494" grpId="0" animBg="1"/>
      <p:bldP spid="2367494" grpId="1" animBg="1"/>
      <p:bldP spid="236749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fld id="{457A98CE-B256-4064-B035-83DE529819C1}" type="slidenum">
              <a:rPr lang="en-US"/>
              <a:pPr/>
              <a:t>12</a:t>
            </a:fld>
            <a:endParaRPr lang="en-US" dirty="0"/>
          </a:p>
        </p:txBody>
      </p:sp>
      <p:pic>
        <p:nvPicPr>
          <p:cNvPr id="2369538" name="Picture 2" descr="Malta_1kV_U_008_Tilt_50k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75" y="1133475"/>
            <a:ext cx="5557838" cy="5118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69539" name="Rectangle 3"/>
          <p:cNvSpPr>
            <a:spLocks noGrp="1" noChangeAspect="1" noChangeArrowheads="1"/>
          </p:cNvSpPr>
          <p:nvPr>
            <p:ph type="title"/>
          </p:nvPr>
        </p:nvSpPr>
        <p:spPr>
          <a:xfrm>
            <a:off x="457200" y="0"/>
            <a:ext cx="8229600" cy="1143000"/>
          </a:xfrm>
        </p:spPr>
        <p:txBody>
          <a:bodyPr/>
          <a:lstStyle/>
          <a:p>
            <a:r>
              <a:rPr lang="en-US" sz="3100" dirty="0"/>
              <a:t>Very detailed information from complex 3D surfaces</a:t>
            </a:r>
          </a:p>
        </p:txBody>
      </p:sp>
      <p:sp>
        <p:nvSpPr>
          <p:cNvPr id="2369540" name="Rectangle 4"/>
          <p:cNvSpPr>
            <a:spLocks noChangeArrowheads="1"/>
          </p:cNvSpPr>
          <p:nvPr/>
        </p:nvSpPr>
        <p:spPr bwMode="auto">
          <a:xfrm>
            <a:off x="6261100" y="3924300"/>
            <a:ext cx="2687638" cy="210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685" tIns="50342" rIns="100685" bIns="50342"/>
          <a:lstStyle/>
          <a:p>
            <a:pPr algn="l" defTabSz="1006475">
              <a:spcBef>
                <a:spcPct val="30000"/>
              </a:spcBef>
              <a:buClr>
                <a:srgbClr val="4A4975"/>
              </a:buClr>
            </a:pPr>
            <a:r>
              <a:rPr lang="en-US" sz="1400" i="1" dirty="0">
                <a:latin typeface="Corbel" pitchFamily="34" charset="0"/>
              </a:rPr>
              <a:t>Very detailed information captured from the surface of a deprocessed integrated circuit in tilted position (smallest HFW 500nm), despite working at eucentric working distance - a must for tilting large samples. Courtesy of ST Microelectronics Grenoble and Malta.</a:t>
            </a:r>
            <a:endParaRPr lang="en-US" sz="1400" dirty="0">
              <a:latin typeface="Corbel" pitchFamily="34" charset="0"/>
            </a:endParaRPr>
          </a:p>
          <a:p>
            <a:pPr algn="l" defTabSz="1006475">
              <a:spcBef>
                <a:spcPct val="0"/>
              </a:spcBef>
              <a:buClr>
                <a:srgbClr val="4A4975"/>
              </a:buClr>
            </a:pPr>
            <a:endParaRPr lang="en-US" sz="1400" dirty="0">
              <a:latin typeface="Corbel" pitchFamily="34" charset="0"/>
            </a:endParaRPr>
          </a:p>
        </p:txBody>
      </p:sp>
      <p:sp>
        <p:nvSpPr>
          <p:cNvPr id="2369541" name="Rectangle 5"/>
          <p:cNvSpPr>
            <a:spLocks noChangeArrowheads="1"/>
          </p:cNvSpPr>
          <p:nvPr/>
        </p:nvSpPr>
        <p:spPr bwMode="auto">
          <a:xfrm>
            <a:off x="6261100" y="3267075"/>
            <a:ext cx="2687638" cy="942975"/>
          </a:xfrm>
          <a:prstGeom prst="rect">
            <a:avLst/>
          </a:prstGeom>
          <a:noFill/>
          <a:ln>
            <a:noFill/>
          </a:ln>
          <a:effectLst/>
          <a:extLst>
            <a:ext uri="{909E8E84-426E-40DD-AFC4-6F175D3DCCD1}">
              <a14:hiddenFill xmlns:a14="http://schemas.microsoft.com/office/drawing/2010/main">
                <a:solidFill>
                  <a:srgbClr val="FFFF66">
                    <a:alpha val="74001"/>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spcBef>
                <a:spcPct val="30000"/>
              </a:spcBef>
            </a:pPr>
            <a:r>
              <a:rPr lang="en-US" i="1" dirty="0">
                <a:latin typeface="Corbel" pitchFamily="34" charset="0"/>
              </a:rPr>
              <a:t>Optimal imaging on bulk samples in tilted position</a:t>
            </a:r>
          </a:p>
        </p:txBody>
      </p:sp>
      <p:sp>
        <p:nvSpPr>
          <p:cNvPr id="2369542" name="Rectangle 6"/>
          <p:cNvSpPr>
            <a:spLocks noChangeArrowheads="1"/>
          </p:cNvSpPr>
          <p:nvPr/>
        </p:nvSpPr>
        <p:spPr bwMode="auto">
          <a:xfrm>
            <a:off x="2540000" y="2679700"/>
            <a:ext cx="1422400" cy="1308100"/>
          </a:xfrm>
          <a:prstGeom prst="rect">
            <a:avLst/>
          </a:prstGeom>
          <a:noFill/>
          <a:ln w="28575" algn="ctr">
            <a:solidFill>
              <a:srgbClr val="FF0000"/>
            </a:solidFill>
            <a:miter lim="800000"/>
            <a:headEnd/>
            <a:tailEnd/>
          </a:ln>
          <a:effectLst/>
          <a:extLst>
            <a:ext uri="{909E8E84-426E-40DD-AFC4-6F175D3DCCD1}">
              <a14:hiddenFill xmlns:a14="http://schemas.microsoft.com/office/drawing/2010/main">
                <a:gradFill rotWithShape="1">
                  <a:gsLst>
                    <a:gs pos="0">
                      <a:srgbClr val="FFFFFF"/>
                    </a:gs>
                    <a:gs pos="100000">
                      <a:srgbClr val="FFFF66">
                        <a:alpha val="74001"/>
                      </a:srgbClr>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dirty="0"/>
          </a:p>
        </p:txBody>
      </p:sp>
      <p:pic>
        <p:nvPicPr>
          <p:cNvPr id="2369543" name="Picture 7" descr="Malta_1kV_U_010_Tilt_200k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675" y="1133475"/>
            <a:ext cx="5557838" cy="5118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69544" name="Rectangle 8"/>
          <p:cNvSpPr>
            <a:spLocks noChangeArrowheads="1"/>
          </p:cNvSpPr>
          <p:nvPr/>
        </p:nvSpPr>
        <p:spPr bwMode="auto">
          <a:xfrm>
            <a:off x="2311400" y="2705100"/>
            <a:ext cx="1892300" cy="1714500"/>
          </a:xfrm>
          <a:prstGeom prst="rect">
            <a:avLst/>
          </a:prstGeom>
          <a:noFill/>
          <a:ln w="28575" algn="ctr">
            <a:solidFill>
              <a:srgbClr val="FF0000"/>
            </a:solidFill>
            <a:miter lim="800000"/>
            <a:headEnd/>
            <a:tailEnd/>
          </a:ln>
          <a:effectLst/>
          <a:extLst>
            <a:ext uri="{909E8E84-426E-40DD-AFC4-6F175D3DCCD1}">
              <a14:hiddenFill xmlns:a14="http://schemas.microsoft.com/office/drawing/2010/main">
                <a:gradFill rotWithShape="1">
                  <a:gsLst>
                    <a:gs pos="0">
                      <a:srgbClr val="FFFFFF"/>
                    </a:gs>
                    <a:gs pos="100000">
                      <a:srgbClr val="FFFF66">
                        <a:alpha val="74001"/>
                      </a:srgbClr>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dirty="0"/>
          </a:p>
        </p:txBody>
      </p:sp>
      <p:pic>
        <p:nvPicPr>
          <p:cNvPr id="2369545" name="Picture 9" descr="Malta_1kV_U_011_Tilt_600kX-v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675" y="1133475"/>
            <a:ext cx="5557838" cy="5118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69542"/>
                                        </p:tgtEl>
                                        <p:attrNameLst>
                                          <p:attrName>style.visibility</p:attrName>
                                        </p:attrNameLst>
                                      </p:cBhvr>
                                      <p:to>
                                        <p:strVal val="visible"/>
                                      </p:to>
                                    </p:set>
                                  </p:childTnLst>
                                </p:cTn>
                              </p:par>
                            </p:childTnLst>
                          </p:cTn>
                        </p:par>
                        <p:par>
                          <p:cTn id="7" fill="hold" nodeType="afterGroup">
                            <p:stCondLst>
                              <p:cond delay="0"/>
                            </p:stCondLst>
                            <p:childTnLst>
                              <p:par>
                                <p:cTn id="8" presetID="53" presetClass="entr" presetSubtype="0" fill="hold" nodeType="afterEffect">
                                  <p:stCondLst>
                                    <p:cond delay="1000"/>
                                  </p:stCondLst>
                                  <p:childTnLst>
                                    <p:set>
                                      <p:cBhvr>
                                        <p:cTn id="9" dur="1" fill="hold">
                                          <p:stCondLst>
                                            <p:cond delay="0"/>
                                          </p:stCondLst>
                                        </p:cTn>
                                        <p:tgtEl>
                                          <p:spTgt spid="2369543"/>
                                        </p:tgtEl>
                                        <p:attrNameLst>
                                          <p:attrName>style.visibility</p:attrName>
                                        </p:attrNameLst>
                                      </p:cBhvr>
                                      <p:to>
                                        <p:strVal val="visible"/>
                                      </p:to>
                                    </p:set>
                                    <p:anim calcmode="lin" valueType="num">
                                      <p:cBhvr>
                                        <p:cTn id="10" dur="2000" fill="hold"/>
                                        <p:tgtEl>
                                          <p:spTgt spid="2369543"/>
                                        </p:tgtEl>
                                        <p:attrNameLst>
                                          <p:attrName>ppt_w</p:attrName>
                                        </p:attrNameLst>
                                      </p:cBhvr>
                                      <p:tavLst>
                                        <p:tav tm="0">
                                          <p:val>
                                            <p:fltVal val="0"/>
                                          </p:val>
                                        </p:tav>
                                        <p:tav tm="100000">
                                          <p:val>
                                            <p:strVal val="#ppt_w"/>
                                          </p:val>
                                        </p:tav>
                                      </p:tavLst>
                                    </p:anim>
                                    <p:anim calcmode="lin" valueType="num">
                                      <p:cBhvr>
                                        <p:cTn id="11" dur="2000" fill="hold"/>
                                        <p:tgtEl>
                                          <p:spTgt spid="2369543"/>
                                        </p:tgtEl>
                                        <p:attrNameLst>
                                          <p:attrName>ppt_h</p:attrName>
                                        </p:attrNameLst>
                                      </p:cBhvr>
                                      <p:tavLst>
                                        <p:tav tm="0">
                                          <p:val>
                                            <p:fltVal val="0"/>
                                          </p:val>
                                        </p:tav>
                                        <p:tav tm="100000">
                                          <p:val>
                                            <p:strVal val="#ppt_h"/>
                                          </p:val>
                                        </p:tav>
                                      </p:tavLst>
                                    </p:anim>
                                    <p:animEffect transition="in" filter="fade">
                                      <p:cBhvr>
                                        <p:cTn id="12" dur="2000"/>
                                        <p:tgtEl>
                                          <p:spTgt spid="23695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69544"/>
                                        </p:tgtEl>
                                        <p:attrNameLst>
                                          <p:attrName>style.visibility</p:attrName>
                                        </p:attrNameLst>
                                      </p:cBhvr>
                                      <p:to>
                                        <p:strVal val="visible"/>
                                      </p:to>
                                    </p:set>
                                  </p:childTnLst>
                                </p:cTn>
                              </p:par>
                            </p:childTnLst>
                          </p:cTn>
                        </p:par>
                        <p:par>
                          <p:cTn id="17" fill="hold" nodeType="afterGroup">
                            <p:stCondLst>
                              <p:cond delay="0"/>
                            </p:stCondLst>
                            <p:childTnLst>
                              <p:par>
                                <p:cTn id="18" presetID="53" presetClass="entr" presetSubtype="0" fill="hold" nodeType="afterEffect">
                                  <p:stCondLst>
                                    <p:cond delay="1000"/>
                                  </p:stCondLst>
                                  <p:childTnLst>
                                    <p:set>
                                      <p:cBhvr>
                                        <p:cTn id="19" dur="1" fill="hold">
                                          <p:stCondLst>
                                            <p:cond delay="0"/>
                                          </p:stCondLst>
                                        </p:cTn>
                                        <p:tgtEl>
                                          <p:spTgt spid="2369545"/>
                                        </p:tgtEl>
                                        <p:attrNameLst>
                                          <p:attrName>style.visibility</p:attrName>
                                        </p:attrNameLst>
                                      </p:cBhvr>
                                      <p:to>
                                        <p:strVal val="visible"/>
                                      </p:to>
                                    </p:set>
                                    <p:anim calcmode="lin" valueType="num">
                                      <p:cBhvr>
                                        <p:cTn id="20" dur="2000" fill="hold"/>
                                        <p:tgtEl>
                                          <p:spTgt spid="2369545"/>
                                        </p:tgtEl>
                                        <p:attrNameLst>
                                          <p:attrName>ppt_w</p:attrName>
                                        </p:attrNameLst>
                                      </p:cBhvr>
                                      <p:tavLst>
                                        <p:tav tm="0">
                                          <p:val>
                                            <p:fltVal val="0"/>
                                          </p:val>
                                        </p:tav>
                                        <p:tav tm="100000">
                                          <p:val>
                                            <p:strVal val="#ppt_w"/>
                                          </p:val>
                                        </p:tav>
                                      </p:tavLst>
                                    </p:anim>
                                    <p:anim calcmode="lin" valueType="num">
                                      <p:cBhvr>
                                        <p:cTn id="21" dur="2000" fill="hold"/>
                                        <p:tgtEl>
                                          <p:spTgt spid="2369545"/>
                                        </p:tgtEl>
                                        <p:attrNameLst>
                                          <p:attrName>ppt_h</p:attrName>
                                        </p:attrNameLst>
                                      </p:cBhvr>
                                      <p:tavLst>
                                        <p:tav tm="0">
                                          <p:val>
                                            <p:fltVal val="0"/>
                                          </p:val>
                                        </p:tav>
                                        <p:tav tm="100000">
                                          <p:val>
                                            <p:strVal val="#ppt_h"/>
                                          </p:val>
                                        </p:tav>
                                      </p:tavLst>
                                    </p:anim>
                                    <p:animEffect transition="in" filter="fade">
                                      <p:cBhvr>
                                        <p:cTn id="22" dur="2000"/>
                                        <p:tgtEl>
                                          <p:spTgt spid="23695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9542" grpId="0" animBg="1"/>
      <p:bldP spid="23695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fld id="{8EF371D8-7C46-484B-A88A-49EF5CEB9E65}" type="slidenum">
              <a:rPr lang="en-US"/>
              <a:pPr/>
              <a:t>13</a:t>
            </a:fld>
            <a:endParaRPr lang="en-US" dirty="0"/>
          </a:p>
        </p:txBody>
      </p:sp>
      <p:pic>
        <p:nvPicPr>
          <p:cNvPr id="2370562" name="Picture 2" descr="Malta_1kV_U_023_Top_100k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75" y="1133475"/>
            <a:ext cx="5557838" cy="5118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70563" name="Rectangle 3"/>
          <p:cNvSpPr>
            <a:spLocks noChangeArrowheads="1"/>
          </p:cNvSpPr>
          <p:nvPr/>
        </p:nvSpPr>
        <p:spPr bwMode="auto">
          <a:xfrm>
            <a:off x="6261100" y="3949700"/>
            <a:ext cx="2687638"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685" tIns="50342" rIns="100685" bIns="50342"/>
          <a:lstStyle/>
          <a:p>
            <a:pPr algn="l" defTabSz="1006475">
              <a:spcBef>
                <a:spcPct val="30000"/>
              </a:spcBef>
              <a:buClr>
                <a:srgbClr val="4A4975"/>
              </a:buClr>
            </a:pPr>
            <a:r>
              <a:rPr lang="en-US" sz="1400" i="1" dirty="0">
                <a:latin typeface="Corbel" pitchFamily="34" charset="0"/>
              </a:rPr>
              <a:t>Very detailed information captured from the surface of a deprocessed integrated circuit, imaged top-down at optimal working distance (smallest HFW 250nm), demonstrates Magellan’s excellent resolution. Courtesy of ST Microelectronics Grenoble and Malta.</a:t>
            </a:r>
            <a:endParaRPr lang="en-US" sz="1400" dirty="0">
              <a:latin typeface="Corbel" pitchFamily="34" charset="0"/>
            </a:endParaRPr>
          </a:p>
          <a:p>
            <a:pPr algn="l" defTabSz="1006475">
              <a:spcBef>
                <a:spcPct val="0"/>
              </a:spcBef>
              <a:buClr>
                <a:srgbClr val="4A4975"/>
              </a:buClr>
            </a:pPr>
            <a:endParaRPr lang="en-US" sz="1400" dirty="0">
              <a:latin typeface="Corbel" pitchFamily="34" charset="0"/>
            </a:endParaRPr>
          </a:p>
        </p:txBody>
      </p:sp>
      <p:sp>
        <p:nvSpPr>
          <p:cNvPr id="2370564" name="Rectangle 4"/>
          <p:cNvSpPr>
            <a:spLocks noChangeArrowheads="1"/>
          </p:cNvSpPr>
          <p:nvPr/>
        </p:nvSpPr>
        <p:spPr bwMode="auto">
          <a:xfrm>
            <a:off x="2438400" y="2641600"/>
            <a:ext cx="1866900" cy="1714500"/>
          </a:xfrm>
          <a:prstGeom prst="rect">
            <a:avLst/>
          </a:prstGeom>
          <a:noFill/>
          <a:ln w="28575" algn="ctr">
            <a:solidFill>
              <a:srgbClr val="FF0000"/>
            </a:solidFill>
            <a:miter lim="800000"/>
            <a:headEnd/>
            <a:tailEnd/>
          </a:ln>
          <a:effectLst/>
          <a:extLst>
            <a:ext uri="{909E8E84-426E-40DD-AFC4-6F175D3DCCD1}">
              <a14:hiddenFill xmlns:a14="http://schemas.microsoft.com/office/drawing/2010/main">
                <a:gradFill rotWithShape="1">
                  <a:gsLst>
                    <a:gs pos="0">
                      <a:srgbClr val="FFFFFF"/>
                    </a:gs>
                    <a:gs pos="100000">
                      <a:srgbClr val="FFFF66">
                        <a:alpha val="74001"/>
                      </a:srgbClr>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dirty="0"/>
          </a:p>
        </p:txBody>
      </p:sp>
      <p:pic>
        <p:nvPicPr>
          <p:cNvPr id="2370565" name="Picture 5" descr="Malta_1kV_U_021_Top_300k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675" y="1133475"/>
            <a:ext cx="5557838" cy="5118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70566" name="Rectangle 6"/>
          <p:cNvSpPr>
            <a:spLocks noChangeArrowheads="1"/>
          </p:cNvSpPr>
          <p:nvPr/>
        </p:nvSpPr>
        <p:spPr bwMode="auto">
          <a:xfrm>
            <a:off x="1981200" y="2324100"/>
            <a:ext cx="2794000" cy="2578100"/>
          </a:xfrm>
          <a:prstGeom prst="rect">
            <a:avLst/>
          </a:prstGeom>
          <a:noFill/>
          <a:ln w="28575" algn="ctr">
            <a:solidFill>
              <a:srgbClr val="FF0000"/>
            </a:solidFill>
            <a:miter lim="800000"/>
            <a:headEnd/>
            <a:tailEnd/>
          </a:ln>
          <a:effectLst/>
          <a:extLst>
            <a:ext uri="{909E8E84-426E-40DD-AFC4-6F175D3DCCD1}">
              <a14:hiddenFill xmlns:a14="http://schemas.microsoft.com/office/drawing/2010/main">
                <a:gradFill rotWithShape="1">
                  <a:gsLst>
                    <a:gs pos="0">
                      <a:srgbClr val="FFFFFF"/>
                    </a:gs>
                    <a:gs pos="100000">
                      <a:srgbClr val="FFFF66">
                        <a:alpha val="74001"/>
                      </a:srgbClr>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dirty="0"/>
          </a:p>
        </p:txBody>
      </p:sp>
      <p:pic>
        <p:nvPicPr>
          <p:cNvPr id="2370567" name="Picture 7" descr="Malta_1kV_U_020_Top_600k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675" y="1133475"/>
            <a:ext cx="5557838" cy="5118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70568" name="Rectangle 8"/>
          <p:cNvSpPr>
            <a:spLocks noChangeArrowheads="1"/>
          </p:cNvSpPr>
          <p:nvPr/>
        </p:nvSpPr>
        <p:spPr bwMode="auto">
          <a:xfrm>
            <a:off x="1879600" y="2184400"/>
            <a:ext cx="2794000" cy="2578100"/>
          </a:xfrm>
          <a:prstGeom prst="rect">
            <a:avLst/>
          </a:prstGeom>
          <a:noFill/>
          <a:ln w="28575" algn="ctr">
            <a:solidFill>
              <a:srgbClr val="FF0000"/>
            </a:solidFill>
            <a:miter lim="800000"/>
            <a:headEnd/>
            <a:tailEnd/>
          </a:ln>
          <a:effectLst/>
          <a:extLst>
            <a:ext uri="{909E8E84-426E-40DD-AFC4-6F175D3DCCD1}">
              <a14:hiddenFill xmlns:a14="http://schemas.microsoft.com/office/drawing/2010/main">
                <a:gradFill rotWithShape="1">
                  <a:gsLst>
                    <a:gs pos="0">
                      <a:srgbClr val="FFFFFF"/>
                    </a:gs>
                    <a:gs pos="100000">
                      <a:srgbClr val="FFFF66">
                        <a:alpha val="74001"/>
                      </a:srgbClr>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dirty="0"/>
          </a:p>
        </p:txBody>
      </p:sp>
      <p:sp>
        <p:nvSpPr>
          <p:cNvPr id="2370569" name="Rectangle 9"/>
          <p:cNvSpPr>
            <a:spLocks noGrp="1" noChangeAspect="1" noChangeArrowheads="1"/>
          </p:cNvSpPr>
          <p:nvPr>
            <p:ph type="title"/>
          </p:nvPr>
        </p:nvSpPr>
        <p:spPr>
          <a:xfrm>
            <a:off x="457200" y="-13281"/>
            <a:ext cx="8229600" cy="1143000"/>
          </a:xfrm>
          <a:noFill/>
          <a:ln/>
        </p:spPr>
        <p:txBody>
          <a:bodyPr/>
          <a:lstStyle/>
          <a:p>
            <a:r>
              <a:rPr lang="en-US" sz="3100" dirty="0"/>
              <a:t>Very detailed information from complex 3D surfaces</a:t>
            </a:r>
          </a:p>
        </p:txBody>
      </p:sp>
      <p:sp>
        <p:nvSpPr>
          <p:cNvPr id="2370570" name="Rectangle 10"/>
          <p:cNvSpPr>
            <a:spLocks noChangeArrowheads="1"/>
          </p:cNvSpPr>
          <p:nvPr/>
        </p:nvSpPr>
        <p:spPr bwMode="auto">
          <a:xfrm>
            <a:off x="6261100" y="2784475"/>
            <a:ext cx="2687638" cy="942975"/>
          </a:xfrm>
          <a:prstGeom prst="rect">
            <a:avLst/>
          </a:prstGeom>
          <a:noFill/>
          <a:ln>
            <a:noFill/>
          </a:ln>
          <a:effectLst/>
          <a:extLst>
            <a:ext uri="{909E8E84-426E-40DD-AFC4-6F175D3DCCD1}">
              <a14:hiddenFill xmlns:a14="http://schemas.microsoft.com/office/drawing/2010/main">
                <a:solidFill>
                  <a:srgbClr val="FFFF66">
                    <a:alpha val="74001"/>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spcBef>
                <a:spcPct val="10000"/>
              </a:spcBef>
            </a:pPr>
            <a:r>
              <a:rPr lang="en-US" i="1" dirty="0">
                <a:latin typeface="Corbel" pitchFamily="34" charset="0"/>
              </a:rPr>
              <a:t>Best top-down resolution on small and large bulk samples using low electron beam energies</a:t>
            </a:r>
          </a:p>
        </p:txBody>
      </p:sp>
      <p:pic>
        <p:nvPicPr>
          <p:cNvPr id="2370571" name="Picture 11" descr="Malta_1kV_U_019_Top_1200k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675" y="1133475"/>
            <a:ext cx="5557838" cy="5118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70564"/>
                                        </p:tgtEl>
                                        <p:attrNameLst>
                                          <p:attrName>style.visibility</p:attrName>
                                        </p:attrNameLst>
                                      </p:cBhvr>
                                      <p:to>
                                        <p:strVal val="visible"/>
                                      </p:to>
                                    </p:set>
                                  </p:childTnLst>
                                </p:cTn>
                              </p:par>
                            </p:childTnLst>
                          </p:cTn>
                        </p:par>
                        <p:par>
                          <p:cTn id="7" fill="hold" nodeType="afterGroup">
                            <p:stCondLst>
                              <p:cond delay="0"/>
                            </p:stCondLst>
                            <p:childTnLst>
                              <p:par>
                                <p:cTn id="8" presetID="53" presetClass="entr" presetSubtype="0" fill="hold" nodeType="afterEffect">
                                  <p:stCondLst>
                                    <p:cond delay="1000"/>
                                  </p:stCondLst>
                                  <p:childTnLst>
                                    <p:set>
                                      <p:cBhvr>
                                        <p:cTn id="9" dur="1" fill="hold">
                                          <p:stCondLst>
                                            <p:cond delay="0"/>
                                          </p:stCondLst>
                                        </p:cTn>
                                        <p:tgtEl>
                                          <p:spTgt spid="2370565"/>
                                        </p:tgtEl>
                                        <p:attrNameLst>
                                          <p:attrName>style.visibility</p:attrName>
                                        </p:attrNameLst>
                                      </p:cBhvr>
                                      <p:to>
                                        <p:strVal val="visible"/>
                                      </p:to>
                                    </p:set>
                                    <p:anim calcmode="lin" valueType="num">
                                      <p:cBhvr>
                                        <p:cTn id="10" dur="2000" fill="hold"/>
                                        <p:tgtEl>
                                          <p:spTgt spid="2370565"/>
                                        </p:tgtEl>
                                        <p:attrNameLst>
                                          <p:attrName>ppt_w</p:attrName>
                                        </p:attrNameLst>
                                      </p:cBhvr>
                                      <p:tavLst>
                                        <p:tav tm="0">
                                          <p:val>
                                            <p:fltVal val="0"/>
                                          </p:val>
                                        </p:tav>
                                        <p:tav tm="100000">
                                          <p:val>
                                            <p:strVal val="#ppt_w"/>
                                          </p:val>
                                        </p:tav>
                                      </p:tavLst>
                                    </p:anim>
                                    <p:anim calcmode="lin" valueType="num">
                                      <p:cBhvr>
                                        <p:cTn id="11" dur="2000" fill="hold"/>
                                        <p:tgtEl>
                                          <p:spTgt spid="2370565"/>
                                        </p:tgtEl>
                                        <p:attrNameLst>
                                          <p:attrName>ppt_h</p:attrName>
                                        </p:attrNameLst>
                                      </p:cBhvr>
                                      <p:tavLst>
                                        <p:tav tm="0">
                                          <p:val>
                                            <p:fltVal val="0"/>
                                          </p:val>
                                        </p:tav>
                                        <p:tav tm="100000">
                                          <p:val>
                                            <p:strVal val="#ppt_h"/>
                                          </p:val>
                                        </p:tav>
                                      </p:tavLst>
                                    </p:anim>
                                    <p:animEffect transition="in" filter="fade">
                                      <p:cBhvr>
                                        <p:cTn id="12" dur="2000"/>
                                        <p:tgtEl>
                                          <p:spTgt spid="237056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70566"/>
                                        </p:tgtEl>
                                        <p:attrNameLst>
                                          <p:attrName>style.visibility</p:attrName>
                                        </p:attrNameLst>
                                      </p:cBhvr>
                                      <p:to>
                                        <p:strVal val="visible"/>
                                      </p:to>
                                    </p:set>
                                  </p:childTnLst>
                                </p:cTn>
                              </p:par>
                            </p:childTnLst>
                          </p:cTn>
                        </p:par>
                        <p:par>
                          <p:cTn id="17" fill="hold" nodeType="afterGroup">
                            <p:stCondLst>
                              <p:cond delay="0"/>
                            </p:stCondLst>
                            <p:childTnLst>
                              <p:par>
                                <p:cTn id="18" presetID="53" presetClass="entr" presetSubtype="0" fill="hold" nodeType="afterEffect">
                                  <p:stCondLst>
                                    <p:cond delay="1000"/>
                                  </p:stCondLst>
                                  <p:childTnLst>
                                    <p:set>
                                      <p:cBhvr>
                                        <p:cTn id="19" dur="1" fill="hold">
                                          <p:stCondLst>
                                            <p:cond delay="0"/>
                                          </p:stCondLst>
                                        </p:cTn>
                                        <p:tgtEl>
                                          <p:spTgt spid="2370567"/>
                                        </p:tgtEl>
                                        <p:attrNameLst>
                                          <p:attrName>style.visibility</p:attrName>
                                        </p:attrNameLst>
                                      </p:cBhvr>
                                      <p:to>
                                        <p:strVal val="visible"/>
                                      </p:to>
                                    </p:set>
                                    <p:anim calcmode="lin" valueType="num">
                                      <p:cBhvr>
                                        <p:cTn id="20" dur="2000" fill="hold"/>
                                        <p:tgtEl>
                                          <p:spTgt spid="2370567"/>
                                        </p:tgtEl>
                                        <p:attrNameLst>
                                          <p:attrName>ppt_w</p:attrName>
                                        </p:attrNameLst>
                                      </p:cBhvr>
                                      <p:tavLst>
                                        <p:tav tm="0">
                                          <p:val>
                                            <p:fltVal val="0"/>
                                          </p:val>
                                        </p:tav>
                                        <p:tav tm="100000">
                                          <p:val>
                                            <p:strVal val="#ppt_w"/>
                                          </p:val>
                                        </p:tav>
                                      </p:tavLst>
                                    </p:anim>
                                    <p:anim calcmode="lin" valueType="num">
                                      <p:cBhvr>
                                        <p:cTn id="21" dur="2000" fill="hold"/>
                                        <p:tgtEl>
                                          <p:spTgt spid="2370567"/>
                                        </p:tgtEl>
                                        <p:attrNameLst>
                                          <p:attrName>ppt_h</p:attrName>
                                        </p:attrNameLst>
                                      </p:cBhvr>
                                      <p:tavLst>
                                        <p:tav tm="0">
                                          <p:val>
                                            <p:fltVal val="0"/>
                                          </p:val>
                                        </p:tav>
                                        <p:tav tm="100000">
                                          <p:val>
                                            <p:strVal val="#ppt_h"/>
                                          </p:val>
                                        </p:tav>
                                      </p:tavLst>
                                    </p:anim>
                                    <p:animEffect transition="in" filter="fade">
                                      <p:cBhvr>
                                        <p:cTn id="22" dur="2000"/>
                                        <p:tgtEl>
                                          <p:spTgt spid="237056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70568"/>
                                        </p:tgtEl>
                                        <p:attrNameLst>
                                          <p:attrName>style.visibility</p:attrName>
                                        </p:attrNameLst>
                                      </p:cBhvr>
                                      <p:to>
                                        <p:strVal val="visible"/>
                                      </p:to>
                                    </p:set>
                                  </p:childTnLst>
                                </p:cTn>
                              </p:par>
                            </p:childTnLst>
                          </p:cTn>
                        </p:par>
                        <p:par>
                          <p:cTn id="27" fill="hold" nodeType="afterGroup">
                            <p:stCondLst>
                              <p:cond delay="0"/>
                            </p:stCondLst>
                            <p:childTnLst>
                              <p:par>
                                <p:cTn id="28" presetID="53" presetClass="entr" presetSubtype="0" fill="hold" nodeType="afterEffect">
                                  <p:stCondLst>
                                    <p:cond delay="1000"/>
                                  </p:stCondLst>
                                  <p:childTnLst>
                                    <p:set>
                                      <p:cBhvr>
                                        <p:cTn id="29" dur="1" fill="hold">
                                          <p:stCondLst>
                                            <p:cond delay="0"/>
                                          </p:stCondLst>
                                        </p:cTn>
                                        <p:tgtEl>
                                          <p:spTgt spid="2370571"/>
                                        </p:tgtEl>
                                        <p:attrNameLst>
                                          <p:attrName>style.visibility</p:attrName>
                                        </p:attrNameLst>
                                      </p:cBhvr>
                                      <p:to>
                                        <p:strVal val="visible"/>
                                      </p:to>
                                    </p:set>
                                    <p:anim calcmode="lin" valueType="num">
                                      <p:cBhvr>
                                        <p:cTn id="30" dur="2000" fill="hold"/>
                                        <p:tgtEl>
                                          <p:spTgt spid="2370571"/>
                                        </p:tgtEl>
                                        <p:attrNameLst>
                                          <p:attrName>ppt_w</p:attrName>
                                        </p:attrNameLst>
                                      </p:cBhvr>
                                      <p:tavLst>
                                        <p:tav tm="0">
                                          <p:val>
                                            <p:fltVal val="0"/>
                                          </p:val>
                                        </p:tav>
                                        <p:tav tm="100000">
                                          <p:val>
                                            <p:strVal val="#ppt_w"/>
                                          </p:val>
                                        </p:tav>
                                      </p:tavLst>
                                    </p:anim>
                                    <p:anim calcmode="lin" valueType="num">
                                      <p:cBhvr>
                                        <p:cTn id="31" dur="2000" fill="hold"/>
                                        <p:tgtEl>
                                          <p:spTgt spid="2370571"/>
                                        </p:tgtEl>
                                        <p:attrNameLst>
                                          <p:attrName>ppt_h</p:attrName>
                                        </p:attrNameLst>
                                      </p:cBhvr>
                                      <p:tavLst>
                                        <p:tav tm="0">
                                          <p:val>
                                            <p:fltVal val="0"/>
                                          </p:val>
                                        </p:tav>
                                        <p:tav tm="100000">
                                          <p:val>
                                            <p:strVal val="#ppt_h"/>
                                          </p:val>
                                        </p:tav>
                                      </p:tavLst>
                                    </p:anim>
                                    <p:animEffect transition="in" filter="fade">
                                      <p:cBhvr>
                                        <p:cTn id="32" dur="2000"/>
                                        <p:tgtEl>
                                          <p:spTgt spid="2370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0564" grpId="0" animBg="1"/>
      <p:bldP spid="2370566" grpId="0" animBg="1"/>
      <p:bldP spid="237056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CC3EEC3A-3AFD-48FF-B90F-C713291EB369}" type="slidenum">
              <a:rPr lang="en-US"/>
              <a:pPr/>
              <a:t>14</a:t>
            </a:fld>
            <a:endParaRPr lang="en-US" dirty="0"/>
          </a:p>
        </p:txBody>
      </p:sp>
      <p:pic>
        <p:nvPicPr>
          <p:cNvPr id="2371586" name="Picture 2" descr="001-06_07_2008_PTCATALYST_1KV_BD_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75" y="1133475"/>
            <a:ext cx="5557838" cy="5118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71587" name="Rectangle 3"/>
          <p:cNvSpPr>
            <a:spLocks noGrp="1" noChangeAspect="1" noChangeArrowheads="1"/>
          </p:cNvSpPr>
          <p:nvPr>
            <p:ph type="title"/>
          </p:nvPr>
        </p:nvSpPr>
        <p:spPr>
          <a:xfrm>
            <a:off x="457200" y="0"/>
            <a:ext cx="8229600" cy="1143000"/>
          </a:xfrm>
        </p:spPr>
        <p:txBody>
          <a:bodyPr/>
          <a:lstStyle/>
          <a:p>
            <a:r>
              <a:rPr lang="en-US" dirty="0"/>
              <a:t>Investigating nanoparticles</a:t>
            </a:r>
          </a:p>
        </p:txBody>
      </p:sp>
      <p:sp>
        <p:nvSpPr>
          <p:cNvPr id="2371588" name="Rectangle 4"/>
          <p:cNvSpPr>
            <a:spLocks noChangeArrowheads="1"/>
          </p:cNvSpPr>
          <p:nvPr/>
        </p:nvSpPr>
        <p:spPr bwMode="auto">
          <a:xfrm>
            <a:off x="2819400" y="3175000"/>
            <a:ext cx="1143000" cy="1041400"/>
          </a:xfrm>
          <a:prstGeom prst="rect">
            <a:avLst/>
          </a:prstGeom>
          <a:noFill/>
          <a:ln w="28575" algn="ctr">
            <a:solidFill>
              <a:srgbClr val="FF0000"/>
            </a:solidFill>
            <a:miter lim="800000"/>
            <a:headEnd/>
            <a:tailEnd/>
          </a:ln>
          <a:effectLst/>
          <a:extLst>
            <a:ext uri="{909E8E84-426E-40DD-AFC4-6F175D3DCCD1}">
              <a14:hiddenFill xmlns:a14="http://schemas.microsoft.com/office/drawing/2010/main">
                <a:gradFill rotWithShape="1">
                  <a:gsLst>
                    <a:gs pos="0">
                      <a:srgbClr val="FFFFFF"/>
                    </a:gs>
                    <a:gs pos="100000">
                      <a:srgbClr val="FFFF66">
                        <a:alpha val="74001"/>
                      </a:srgbClr>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2371589" name="Rectangle 5"/>
          <p:cNvSpPr>
            <a:spLocks noChangeArrowheads="1"/>
          </p:cNvSpPr>
          <p:nvPr/>
        </p:nvSpPr>
        <p:spPr bwMode="auto">
          <a:xfrm>
            <a:off x="6261100" y="4994275"/>
            <a:ext cx="2687638" cy="942975"/>
          </a:xfrm>
          <a:prstGeom prst="rect">
            <a:avLst/>
          </a:prstGeom>
          <a:noFill/>
          <a:ln>
            <a:noFill/>
          </a:ln>
          <a:effectLst/>
          <a:extLst>
            <a:ext uri="{909E8E84-426E-40DD-AFC4-6F175D3DCCD1}">
              <a14:hiddenFill xmlns:a14="http://schemas.microsoft.com/office/drawing/2010/main">
                <a:solidFill>
                  <a:srgbClr val="FFFF66">
                    <a:alpha val="74001"/>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spcBef>
                <a:spcPct val="30000"/>
              </a:spcBef>
            </a:pPr>
            <a:r>
              <a:rPr lang="en-US" sz="1400" i="1" dirty="0">
                <a:latin typeface="Corbel" pitchFamily="34" charset="0"/>
              </a:rPr>
              <a:t>Platinum catalyst nanoparticles, imaged at low energy using beam deceleration for enhanced surface details and a HFW of 300nm.</a:t>
            </a:r>
          </a:p>
        </p:txBody>
      </p:sp>
      <p:sp>
        <p:nvSpPr>
          <p:cNvPr id="2371590" name="Rectangle 6"/>
          <p:cNvSpPr>
            <a:spLocks noChangeArrowheads="1"/>
          </p:cNvSpPr>
          <p:nvPr/>
        </p:nvSpPr>
        <p:spPr bwMode="auto">
          <a:xfrm>
            <a:off x="6261100" y="4054475"/>
            <a:ext cx="2687638" cy="942975"/>
          </a:xfrm>
          <a:prstGeom prst="rect">
            <a:avLst/>
          </a:prstGeom>
          <a:noFill/>
          <a:ln>
            <a:noFill/>
          </a:ln>
          <a:effectLst/>
          <a:extLst>
            <a:ext uri="{909E8E84-426E-40DD-AFC4-6F175D3DCCD1}">
              <a14:hiddenFill xmlns:a14="http://schemas.microsoft.com/office/drawing/2010/main">
                <a:solidFill>
                  <a:srgbClr val="FFFF66">
                    <a:alpha val="74001"/>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spcBef>
                <a:spcPct val="30000"/>
              </a:spcBef>
            </a:pPr>
            <a:r>
              <a:rPr lang="en-US" i="1" dirty="0">
                <a:latin typeface="Corbel" pitchFamily="34" charset="0"/>
              </a:rPr>
              <a:t>Optimal topographic and materials contrast with extreme high resolution</a:t>
            </a:r>
          </a:p>
        </p:txBody>
      </p:sp>
      <p:pic>
        <p:nvPicPr>
          <p:cNvPr id="2371591" name="Picture 7" descr="003-06_07_2008_PTCATALYST_2KV_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675" y="1133475"/>
            <a:ext cx="5557838" cy="5118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71588"/>
                                        </p:tgtEl>
                                        <p:attrNameLst>
                                          <p:attrName>style.visibility</p:attrName>
                                        </p:attrNameLst>
                                      </p:cBhvr>
                                      <p:to>
                                        <p:strVal val="visible"/>
                                      </p:to>
                                    </p:set>
                                  </p:childTnLst>
                                </p:cTn>
                              </p:par>
                            </p:childTnLst>
                          </p:cTn>
                        </p:par>
                        <p:par>
                          <p:cTn id="7" fill="hold" nodeType="afterGroup">
                            <p:stCondLst>
                              <p:cond delay="0"/>
                            </p:stCondLst>
                            <p:childTnLst>
                              <p:par>
                                <p:cTn id="8" presetID="53" presetClass="entr" presetSubtype="0" fill="hold" nodeType="afterEffect">
                                  <p:stCondLst>
                                    <p:cond delay="1000"/>
                                  </p:stCondLst>
                                  <p:childTnLst>
                                    <p:set>
                                      <p:cBhvr>
                                        <p:cTn id="9" dur="1" fill="hold">
                                          <p:stCondLst>
                                            <p:cond delay="0"/>
                                          </p:stCondLst>
                                        </p:cTn>
                                        <p:tgtEl>
                                          <p:spTgt spid="2371591"/>
                                        </p:tgtEl>
                                        <p:attrNameLst>
                                          <p:attrName>style.visibility</p:attrName>
                                        </p:attrNameLst>
                                      </p:cBhvr>
                                      <p:to>
                                        <p:strVal val="visible"/>
                                      </p:to>
                                    </p:set>
                                    <p:anim calcmode="lin" valueType="num">
                                      <p:cBhvr>
                                        <p:cTn id="10" dur="2000" fill="hold"/>
                                        <p:tgtEl>
                                          <p:spTgt spid="2371591"/>
                                        </p:tgtEl>
                                        <p:attrNameLst>
                                          <p:attrName>ppt_w</p:attrName>
                                        </p:attrNameLst>
                                      </p:cBhvr>
                                      <p:tavLst>
                                        <p:tav tm="0">
                                          <p:val>
                                            <p:fltVal val="0"/>
                                          </p:val>
                                        </p:tav>
                                        <p:tav tm="100000">
                                          <p:val>
                                            <p:strVal val="#ppt_w"/>
                                          </p:val>
                                        </p:tav>
                                      </p:tavLst>
                                    </p:anim>
                                    <p:anim calcmode="lin" valueType="num">
                                      <p:cBhvr>
                                        <p:cTn id="11" dur="2000" fill="hold"/>
                                        <p:tgtEl>
                                          <p:spTgt spid="2371591"/>
                                        </p:tgtEl>
                                        <p:attrNameLst>
                                          <p:attrName>ppt_h</p:attrName>
                                        </p:attrNameLst>
                                      </p:cBhvr>
                                      <p:tavLst>
                                        <p:tav tm="0">
                                          <p:val>
                                            <p:fltVal val="0"/>
                                          </p:val>
                                        </p:tav>
                                        <p:tav tm="100000">
                                          <p:val>
                                            <p:strVal val="#ppt_h"/>
                                          </p:val>
                                        </p:tav>
                                      </p:tavLst>
                                    </p:anim>
                                    <p:animEffect transition="in" filter="fade">
                                      <p:cBhvr>
                                        <p:cTn id="12" dur="2000"/>
                                        <p:tgtEl>
                                          <p:spTgt spid="2371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158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fld id="{87BC7257-3F36-454D-8BDA-03B6A5FDF878}" type="slidenum">
              <a:rPr lang="en-US"/>
              <a:pPr/>
              <a:t>15</a:t>
            </a:fld>
            <a:endParaRPr lang="en-US" dirty="0"/>
          </a:p>
        </p:txBody>
      </p:sp>
      <p:pic>
        <p:nvPicPr>
          <p:cNvPr id="2373634" name="Picture 2" descr="06_07_2008_NANOTUBES_200V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75" y="1133475"/>
            <a:ext cx="5557838" cy="5118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73635" name="Rectangle 3"/>
          <p:cNvSpPr>
            <a:spLocks noGrp="1" noChangeAspect="1" noChangeArrowheads="1"/>
          </p:cNvSpPr>
          <p:nvPr>
            <p:ph type="title"/>
          </p:nvPr>
        </p:nvSpPr>
        <p:spPr>
          <a:xfrm>
            <a:off x="267077" y="14351"/>
            <a:ext cx="8229600" cy="1143000"/>
          </a:xfrm>
        </p:spPr>
        <p:txBody>
          <a:bodyPr/>
          <a:lstStyle/>
          <a:p>
            <a:r>
              <a:rPr lang="en-US" dirty="0"/>
              <a:t>Investigating nanotubes</a:t>
            </a:r>
          </a:p>
        </p:txBody>
      </p:sp>
      <p:sp>
        <p:nvSpPr>
          <p:cNvPr id="2373636" name="Rectangle 4"/>
          <p:cNvSpPr>
            <a:spLocks noChangeArrowheads="1"/>
          </p:cNvSpPr>
          <p:nvPr/>
        </p:nvSpPr>
        <p:spPr bwMode="auto">
          <a:xfrm>
            <a:off x="2667000" y="2590800"/>
            <a:ext cx="1397000" cy="1295400"/>
          </a:xfrm>
          <a:prstGeom prst="rect">
            <a:avLst/>
          </a:prstGeom>
          <a:noFill/>
          <a:ln w="28575" algn="ctr">
            <a:solidFill>
              <a:srgbClr val="FF0000"/>
            </a:solidFill>
            <a:miter lim="800000"/>
            <a:headEnd/>
            <a:tailEnd/>
          </a:ln>
          <a:effectLst/>
          <a:extLst>
            <a:ext uri="{909E8E84-426E-40DD-AFC4-6F175D3DCCD1}">
              <a14:hiddenFill xmlns:a14="http://schemas.microsoft.com/office/drawing/2010/main">
                <a:gradFill rotWithShape="1">
                  <a:gsLst>
                    <a:gs pos="0">
                      <a:srgbClr val="FFFFFF"/>
                    </a:gs>
                    <a:gs pos="100000">
                      <a:srgbClr val="FFFF66">
                        <a:alpha val="74001"/>
                      </a:srgbClr>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pic>
        <p:nvPicPr>
          <p:cNvPr id="2373637" name="Picture 5" descr="06_07_2008_NANOTUBES_200V_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675" y="1133475"/>
            <a:ext cx="5557838" cy="5118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73638" name="Rectangle 6"/>
          <p:cNvSpPr>
            <a:spLocks noChangeArrowheads="1"/>
          </p:cNvSpPr>
          <p:nvPr/>
        </p:nvSpPr>
        <p:spPr bwMode="auto">
          <a:xfrm>
            <a:off x="4724400" y="3365500"/>
            <a:ext cx="469900" cy="431800"/>
          </a:xfrm>
          <a:prstGeom prst="rect">
            <a:avLst/>
          </a:prstGeom>
          <a:noFill/>
          <a:ln w="28575" algn="ctr">
            <a:solidFill>
              <a:srgbClr val="FF0000"/>
            </a:solidFill>
            <a:miter lim="800000"/>
            <a:headEnd/>
            <a:tailEnd/>
          </a:ln>
          <a:effectLst/>
          <a:extLst>
            <a:ext uri="{909E8E84-426E-40DD-AFC4-6F175D3DCCD1}">
              <a14:hiddenFill xmlns:a14="http://schemas.microsoft.com/office/drawing/2010/main">
                <a:gradFill rotWithShape="1">
                  <a:gsLst>
                    <a:gs pos="0">
                      <a:srgbClr val="FFFFFF"/>
                    </a:gs>
                    <a:gs pos="100000">
                      <a:srgbClr val="FFFF66">
                        <a:alpha val="74001"/>
                      </a:srgbClr>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pic>
        <p:nvPicPr>
          <p:cNvPr id="2373639" name="Picture 7" descr="06_07_2008_NANOTUBES_200V_0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675" y="1133475"/>
            <a:ext cx="5557838" cy="5118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73640" name="Rectangle 8"/>
          <p:cNvSpPr>
            <a:spLocks noChangeArrowheads="1"/>
          </p:cNvSpPr>
          <p:nvPr/>
        </p:nvSpPr>
        <p:spPr bwMode="auto">
          <a:xfrm>
            <a:off x="1828800" y="2298700"/>
            <a:ext cx="2832100" cy="2628900"/>
          </a:xfrm>
          <a:prstGeom prst="rect">
            <a:avLst/>
          </a:prstGeom>
          <a:noFill/>
          <a:ln w="28575" algn="ctr">
            <a:solidFill>
              <a:srgbClr val="FF0000"/>
            </a:solidFill>
            <a:miter lim="800000"/>
            <a:headEnd/>
            <a:tailEnd/>
          </a:ln>
          <a:effectLst/>
          <a:extLst>
            <a:ext uri="{909E8E84-426E-40DD-AFC4-6F175D3DCCD1}">
              <a14:hiddenFill xmlns:a14="http://schemas.microsoft.com/office/drawing/2010/main">
                <a:gradFill rotWithShape="1">
                  <a:gsLst>
                    <a:gs pos="0">
                      <a:srgbClr val="FFFFFF"/>
                    </a:gs>
                    <a:gs pos="100000">
                      <a:srgbClr val="FFFF66">
                        <a:alpha val="74001"/>
                      </a:srgbClr>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dirty="0"/>
          </a:p>
        </p:txBody>
      </p:sp>
      <p:sp>
        <p:nvSpPr>
          <p:cNvPr id="2373641" name="Rectangle 9"/>
          <p:cNvSpPr>
            <a:spLocks noChangeArrowheads="1"/>
          </p:cNvSpPr>
          <p:nvPr/>
        </p:nvSpPr>
        <p:spPr bwMode="auto">
          <a:xfrm>
            <a:off x="6261100" y="4613275"/>
            <a:ext cx="2730500" cy="1793875"/>
          </a:xfrm>
          <a:prstGeom prst="rect">
            <a:avLst/>
          </a:prstGeom>
          <a:noFill/>
          <a:ln>
            <a:noFill/>
          </a:ln>
          <a:effectLst/>
          <a:extLst>
            <a:ext uri="{909E8E84-426E-40DD-AFC4-6F175D3DCCD1}">
              <a14:hiddenFill xmlns:a14="http://schemas.microsoft.com/office/drawing/2010/main">
                <a:gradFill rotWithShape="1">
                  <a:gsLst>
                    <a:gs pos="0">
                      <a:srgbClr val="FFFFFF"/>
                    </a:gs>
                    <a:gs pos="100000">
                      <a:srgbClr val="FFFF66">
                        <a:alpha val="74001"/>
                      </a:srgbClr>
                    </a:gs>
                  </a:gsLst>
                  <a:path path="shape">
                    <a:fillToRect l="50000" t="50000" r="50000" b="50000"/>
                  </a:path>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r>
              <a:rPr lang="en-US" sz="1400" i="1" dirty="0">
                <a:latin typeface="Corbel" pitchFamily="34" charset="0"/>
              </a:rPr>
              <a:t>Carbon nanotubes with catalyst particles on their surface, imaged at very low energy for best surface details and a HFW of 250nm. Courtesy of Prof. Raynald Gauvin and Camille Probst, Ph.D. Student, McGill University</a:t>
            </a:r>
          </a:p>
        </p:txBody>
      </p:sp>
      <p:sp>
        <p:nvSpPr>
          <p:cNvPr id="2373642" name="Rectangle 10"/>
          <p:cNvSpPr>
            <a:spLocks noChangeArrowheads="1"/>
          </p:cNvSpPr>
          <p:nvPr/>
        </p:nvSpPr>
        <p:spPr bwMode="auto">
          <a:xfrm>
            <a:off x="6261100" y="3711575"/>
            <a:ext cx="2687638" cy="942975"/>
          </a:xfrm>
          <a:prstGeom prst="rect">
            <a:avLst/>
          </a:prstGeom>
          <a:noFill/>
          <a:ln>
            <a:noFill/>
          </a:ln>
          <a:effectLst/>
          <a:extLst>
            <a:ext uri="{909E8E84-426E-40DD-AFC4-6F175D3DCCD1}">
              <a14:hiddenFill xmlns:a14="http://schemas.microsoft.com/office/drawing/2010/main">
                <a:solidFill>
                  <a:srgbClr val="FFFF66">
                    <a:alpha val="74001"/>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spcBef>
                <a:spcPct val="30000"/>
              </a:spcBef>
            </a:pPr>
            <a:r>
              <a:rPr lang="en-US" i="1" dirty="0">
                <a:latin typeface="Corbel" pitchFamily="34" charset="0"/>
              </a:rPr>
              <a:t>Unique surface sensitivity and details at very low voltages</a:t>
            </a:r>
          </a:p>
        </p:txBody>
      </p:sp>
      <p:pic>
        <p:nvPicPr>
          <p:cNvPr id="2373643" name="Picture 11" descr="06_07_2008_Nanotubes_200V_0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675" y="1133475"/>
            <a:ext cx="5557838" cy="5118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73636"/>
                                        </p:tgtEl>
                                        <p:attrNameLst>
                                          <p:attrName>style.visibility</p:attrName>
                                        </p:attrNameLst>
                                      </p:cBhvr>
                                      <p:to>
                                        <p:strVal val="visible"/>
                                      </p:to>
                                    </p:set>
                                  </p:childTnLst>
                                </p:cTn>
                              </p:par>
                            </p:childTnLst>
                          </p:cTn>
                        </p:par>
                        <p:par>
                          <p:cTn id="7" fill="hold" nodeType="afterGroup">
                            <p:stCondLst>
                              <p:cond delay="0"/>
                            </p:stCondLst>
                            <p:childTnLst>
                              <p:par>
                                <p:cTn id="8" presetID="53" presetClass="entr" presetSubtype="0" fill="hold" nodeType="afterEffect">
                                  <p:stCondLst>
                                    <p:cond delay="1000"/>
                                  </p:stCondLst>
                                  <p:childTnLst>
                                    <p:set>
                                      <p:cBhvr>
                                        <p:cTn id="9" dur="1" fill="hold">
                                          <p:stCondLst>
                                            <p:cond delay="0"/>
                                          </p:stCondLst>
                                        </p:cTn>
                                        <p:tgtEl>
                                          <p:spTgt spid="2373637"/>
                                        </p:tgtEl>
                                        <p:attrNameLst>
                                          <p:attrName>style.visibility</p:attrName>
                                        </p:attrNameLst>
                                      </p:cBhvr>
                                      <p:to>
                                        <p:strVal val="visible"/>
                                      </p:to>
                                    </p:set>
                                    <p:anim calcmode="lin" valueType="num">
                                      <p:cBhvr>
                                        <p:cTn id="10" dur="2000" fill="hold"/>
                                        <p:tgtEl>
                                          <p:spTgt spid="2373637"/>
                                        </p:tgtEl>
                                        <p:attrNameLst>
                                          <p:attrName>ppt_w</p:attrName>
                                        </p:attrNameLst>
                                      </p:cBhvr>
                                      <p:tavLst>
                                        <p:tav tm="0">
                                          <p:val>
                                            <p:fltVal val="0"/>
                                          </p:val>
                                        </p:tav>
                                        <p:tav tm="100000">
                                          <p:val>
                                            <p:strVal val="#ppt_w"/>
                                          </p:val>
                                        </p:tav>
                                      </p:tavLst>
                                    </p:anim>
                                    <p:anim calcmode="lin" valueType="num">
                                      <p:cBhvr>
                                        <p:cTn id="11" dur="2000" fill="hold"/>
                                        <p:tgtEl>
                                          <p:spTgt spid="2373637"/>
                                        </p:tgtEl>
                                        <p:attrNameLst>
                                          <p:attrName>ppt_h</p:attrName>
                                        </p:attrNameLst>
                                      </p:cBhvr>
                                      <p:tavLst>
                                        <p:tav tm="0">
                                          <p:val>
                                            <p:fltVal val="0"/>
                                          </p:val>
                                        </p:tav>
                                        <p:tav tm="100000">
                                          <p:val>
                                            <p:strVal val="#ppt_h"/>
                                          </p:val>
                                        </p:tav>
                                      </p:tavLst>
                                    </p:anim>
                                    <p:animEffect transition="in" filter="fade">
                                      <p:cBhvr>
                                        <p:cTn id="12" dur="2000"/>
                                        <p:tgtEl>
                                          <p:spTgt spid="23736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73638"/>
                                        </p:tgtEl>
                                        <p:attrNameLst>
                                          <p:attrName>style.visibility</p:attrName>
                                        </p:attrNameLst>
                                      </p:cBhvr>
                                      <p:to>
                                        <p:strVal val="visible"/>
                                      </p:to>
                                    </p:set>
                                  </p:childTnLst>
                                </p:cTn>
                              </p:par>
                            </p:childTnLst>
                          </p:cTn>
                        </p:par>
                        <p:par>
                          <p:cTn id="17" fill="hold" nodeType="afterGroup">
                            <p:stCondLst>
                              <p:cond delay="0"/>
                            </p:stCondLst>
                            <p:childTnLst>
                              <p:par>
                                <p:cTn id="18" presetID="53" presetClass="entr" presetSubtype="0" fill="hold" nodeType="afterEffect">
                                  <p:stCondLst>
                                    <p:cond delay="1000"/>
                                  </p:stCondLst>
                                  <p:childTnLst>
                                    <p:set>
                                      <p:cBhvr>
                                        <p:cTn id="19" dur="1" fill="hold">
                                          <p:stCondLst>
                                            <p:cond delay="0"/>
                                          </p:stCondLst>
                                        </p:cTn>
                                        <p:tgtEl>
                                          <p:spTgt spid="2373639"/>
                                        </p:tgtEl>
                                        <p:attrNameLst>
                                          <p:attrName>style.visibility</p:attrName>
                                        </p:attrNameLst>
                                      </p:cBhvr>
                                      <p:to>
                                        <p:strVal val="visible"/>
                                      </p:to>
                                    </p:set>
                                    <p:anim calcmode="lin" valueType="num">
                                      <p:cBhvr>
                                        <p:cTn id="20" dur="2000" fill="hold"/>
                                        <p:tgtEl>
                                          <p:spTgt spid="2373639"/>
                                        </p:tgtEl>
                                        <p:attrNameLst>
                                          <p:attrName>ppt_w</p:attrName>
                                        </p:attrNameLst>
                                      </p:cBhvr>
                                      <p:tavLst>
                                        <p:tav tm="0">
                                          <p:val>
                                            <p:fltVal val="0"/>
                                          </p:val>
                                        </p:tav>
                                        <p:tav tm="100000">
                                          <p:val>
                                            <p:strVal val="#ppt_w"/>
                                          </p:val>
                                        </p:tav>
                                      </p:tavLst>
                                    </p:anim>
                                    <p:anim calcmode="lin" valueType="num">
                                      <p:cBhvr>
                                        <p:cTn id="21" dur="2000" fill="hold"/>
                                        <p:tgtEl>
                                          <p:spTgt spid="2373639"/>
                                        </p:tgtEl>
                                        <p:attrNameLst>
                                          <p:attrName>ppt_h</p:attrName>
                                        </p:attrNameLst>
                                      </p:cBhvr>
                                      <p:tavLst>
                                        <p:tav tm="0">
                                          <p:val>
                                            <p:fltVal val="0"/>
                                          </p:val>
                                        </p:tav>
                                        <p:tav tm="100000">
                                          <p:val>
                                            <p:strVal val="#ppt_h"/>
                                          </p:val>
                                        </p:tav>
                                      </p:tavLst>
                                    </p:anim>
                                    <p:animEffect transition="in" filter="fade">
                                      <p:cBhvr>
                                        <p:cTn id="22" dur="2000"/>
                                        <p:tgtEl>
                                          <p:spTgt spid="237363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73640"/>
                                        </p:tgtEl>
                                        <p:attrNameLst>
                                          <p:attrName>style.visibility</p:attrName>
                                        </p:attrNameLst>
                                      </p:cBhvr>
                                      <p:to>
                                        <p:strVal val="visible"/>
                                      </p:to>
                                    </p:set>
                                  </p:childTnLst>
                                </p:cTn>
                              </p:par>
                            </p:childTnLst>
                          </p:cTn>
                        </p:par>
                        <p:par>
                          <p:cTn id="27" fill="hold" nodeType="afterGroup">
                            <p:stCondLst>
                              <p:cond delay="0"/>
                            </p:stCondLst>
                            <p:childTnLst>
                              <p:par>
                                <p:cTn id="28" presetID="53" presetClass="entr" presetSubtype="0" fill="hold" nodeType="afterEffect">
                                  <p:stCondLst>
                                    <p:cond delay="1000"/>
                                  </p:stCondLst>
                                  <p:childTnLst>
                                    <p:set>
                                      <p:cBhvr>
                                        <p:cTn id="29" dur="1" fill="hold">
                                          <p:stCondLst>
                                            <p:cond delay="0"/>
                                          </p:stCondLst>
                                        </p:cTn>
                                        <p:tgtEl>
                                          <p:spTgt spid="2373643"/>
                                        </p:tgtEl>
                                        <p:attrNameLst>
                                          <p:attrName>style.visibility</p:attrName>
                                        </p:attrNameLst>
                                      </p:cBhvr>
                                      <p:to>
                                        <p:strVal val="visible"/>
                                      </p:to>
                                    </p:set>
                                    <p:anim calcmode="lin" valueType="num">
                                      <p:cBhvr>
                                        <p:cTn id="30" dur="2000" fill="hold"/>
                                        <p:tgtEl>
                                          <p:spTgt spid="2373643"/>
                                        </p:tgtEl>
                                        <p:attrNameLst>
                                          <p:attrName>ppt_w</p:attrName>
                                        </p:attrNameLst>
                                      </p:cBhvr>
                                      <p:tavLst>
                                        <p:tav tm="0">
                                          <p:val>
                                            <p:fltVal val="0"/>
                                          </p:val>
                                        </p:tav>
                                        <p:tav tm="100000">
                                          <p:val>
                                            <p:strVal val="#ppt_w"/>
                                          </p:val>
                                        </p:tav>
                                      </p:tavLst>
                                    </p:anim>
                                    <p:anim calcmode="lin" valueType="num">
                                      <p:cBhvr>
                                        <p:cTn id="31" dur="2000" fill="hold"/>
                                        <p:tgtEl>
                                          <p:spTgt spid="2373643"/>
                                        </p:tgtEl>
                                        <p:attrNameLst>
                                          <p:attrName>ppt_h</p:attrName>
                                        </p:attrNameLst>
                                      </p:cBhvr>
                                      <p:tavLst>
                                        <p:tav tm="0">
                                          <p:val>
                                            <p:fltVal val="0"/>
                                          </p:val>
                                        </p:tav>
                                        <p:tav tm="100000">
                                          <p:val>
                                            <p:strVal val="#ppt_h"/>
                                          </p:val>
                                        </p:tav>
                                      </p:tavLst>
                                    </p:anim>
                                    <p:animEffect transition="in" filter="fade">
                                      <p:cBhvr>
                                        <p:cTn id="32" dur="2000"/>
                                        <p:tgtEl>
                                          <p:spTgt spid="2373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3636" grpId="0" animBg="1"/>
      <p:bldP spid="2373638" grpId="0" animBg="1"/>
      <p:bldP spid="237364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3"/>
          <p:cNvSpPr>
            <a:spLocks noChangeArrowheads="1"/>
          </p:cNvSpPr>
          <p:nvPr/>
        </p:nvSpPr>
        <p:spPr bwMode="auto">
          <a:xfrm>
            <a:off x="152400" y="1625600"/>
            <a:ext cx="8839200" cy="3606800"/>
          </a:xfrm>
          <a:prstGeom prst="rect">
            <a:avLst/>
          </a:prstGeom>
          <a:noFill/>
          <a:ln w="9525">
            <a:noFill/>
            <a:miter lim="800000"/>
            <a:headEnd/>
            <a:tailEnd/>
          </a:ln>
          <a:effectLst/>
        </p:spPr>
        <p:txBody>
          <a:bodyPr anchor="ctr"/>
          <a:lstStyle/>
          <a:p>
            <a:pPr>
              <a:buFontTx/>
              <a:buChar char="•"/>
            </a:pPr>
            <a:r>
              <a:rPr lang="en-US" sz="2400" dirty="0"/>
              <a:t> </a:t>
            </a:r>
            <a:r>
              <a:rPr lang="en-US" sz="2400" dirty="0">
                <a:solidFill>
                  <a:schemeClr val="tx1"/>
                </a:solidFill>
              </a:rPr>
              <a:t>When an electron from the beam encounters a nucleus in the sample, </a:t>
            </a:r>
          </a:p>
          <a:p>
            <a:r>
              <a:rPr lang="en-US" sz="2400" dirty="0">
                <a:solidFill>
                  <a:schemeClr val="tx1"/>
                </a:solidFill>
              </a:rPr>
              <a:t>the resultant </a:t>
            </a:r>
            <a:r>
              <a:rPr lang="en-US" sz="2400" dirty="0" smtClean="0">
                <a:solidFill>
                  <a:schemeClr val="tx1"/>
                </a:solidFill>
              </a:rPr>
              <a:t>Coulomb </a:t>
            </a:r>
            <a:r>
              <a:rPr lang="en-US" sz="2400" dirty="0">
                <a:solidFill>
                  <a:schemeClr val="tx1"/>
                </a:solidFill>
              </a:rPr>
              <a:t>attraction results in the deflection of the electron's path, known as </a:t>
            </a:r>
            <a:r>
              <a:rPr lang="en-US" sz="2400" b="1" i="1" dirty="0">
                <a:solidFill>
                  <a:schemeClr val="tx1"/>
                </a:solidFill>
              </a:rPr>
              <a:t>Rutherford elastic scattering</a:t>
            </a:r>
            <a:r>
              <a:rPr lang="en-US" sz="2400" dirty="0">
                <a:solidFill>
                  <a:schemeClr val="tx1"/>
                </a:solidFill>
              </a:rPr>
              <a:t>. A few of these electrons will be completely </a:t>
            </a:r>
            <a:r>
              <a:rPr lang="en-US" sz="2400" b="1" i="1" dirty="0">
                <a:solidFill>
                  <a:schemeClr val="tx1"/>
                </a:solidFill>
              </a:rPr>
              <a:t>backscattered</a:t>
            </a:r>
            <a:r>
              <a:rPr lang="en-US" sz="2400" b="1" dirty="0">
                <a:solidFill>
                  <a:schemeClr val="tx1"/>
                </a:solidFill>
              </a:rPr>
              <a:t>,</a:t>
            </a:r>
            <a:r>
              <a:rPr lang="en-US" sz="2400" dirty="0">
                <a:solidFill>
                  <a:schemeClr val="tx1"/>
                </a:solidFill>
              </a:rPr>
              <a:t> re-emerging from the incident surface of the sample. </a:t>
            </a:r>
          </a:p>
          <a:p>
            <a:endParaRPr lang="en-US" sz="2400" dirty="0">
              <a:solidFill>
                <a:schemeClr val="tx1"/>
              </a:solidFill>
            </a:endParaRPr>
          </a:p>
          <a:p>
            <a:pPr>
              <a:buFontTx/>
              <a:buChar char="•"/>
            </a:pPr>
            <a:r>
              <a:rPr lang="en-US" sz="2400" dirty="0">
                <a:solidFill>
                  <a:schemeClr val="tx1"/>
                </a:solidFill>
              </a:rPr>
              <a:t>Since the scattering angle is strongly dependent on the atomic number of the nucleus involved, the </a:t>
            </a:r>
            <a:r>
              <a:rPr lang="en-US" sz="2400" b="1" i="1" dirty="0">
                <a:solidFill>
                  <a:schemeClr val="tx1"/>
                </a:solidFill>
              </a:rPr>
              <a:t>primary electrons</a:t>
            </a:r>
            <a:r>
              <a:rPr lang="en-US" sz="2400" dirty="0">
                <a:solidFill>
                  <a:schemeClr val="tx1"/>
                </a:solidFill>
              </a:rPr>
              <a:t> arriving at a given detector position can be used to yield images containing both topological and compositional information. </a:t>
            </a:r>
          </a:p>
        </p:txBody>
      </p:sp>
      <p:sp>
        <p:nvSpPr>
          <p:cNvPr id="4" name="TextBox 3"/>
          <p:cNvSpPr txBox="1"/>
          <p:nvPr/>
        </p:nvSpPr>
        <p:spPr>
          <a:xfrm>
            <a:off x="1611517" y="516802"/>
            <a:ext cx="5496056" cy="707886"/>
          </a:xfrm>
          <a:prstGeom prst="rect">
            <a:avLst/>
          </a:prstGeom>
          <a:noFill/>
        </p:spPr>
        <p:txBody>
          <a:bodyPr wrap="none" rtlCol="0">
            <a:spAutoFit/>
          </a:bodyPr>
          <a:lstStyle/>
          <a:p>
            <a:r>
              <a:rPr lang="en-US" sz="4000" b="1" dirty="0" smtClean="0"/>
              <a:t>Back scattered electrons</a:t>
            </a:r>
            <a:endParaRPr lang="en-US" sz="4000" b="1"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20" descr="FEI_nanotube 10%"/>
          <p:cNvPicPr>
            <a:picLocks noChangeAspect="1" noChangeArrowheads="1"/>
          </p:cNvPicPr>
          <p:nvPr/>
        </p:nvPicPr>
        <p:blipFill>
          <a:blip r:embed="rId2" cstate="print"/>
          <a:srcRect l="8981" t="20065" r="19162" b="15437"/>
          <a:stretch>
            <a:fillRect/>
          </a:stretch>
        </p:blipFill>
        <p:spPr bwMode="auto">
          <a:xfrm>
            <a:off x="0" y="1295400"/>
            <a:ext cx="9144000" cy="5562600"/>
          </a:xfrm>
          <a:prstGeom prst="rect">
            <a:avLst/>
          </a:prstGeom>
          <a:noFill/>
          <a:ln w="9525">
            <a:noFill/>
            <a:miter lim="800000"/>
            <a:headEnd/>
            <a:tailEnd/>
          </a:ln>
        </p:spPr>
      </p:pic>
      <p:pic>
        <p:nvPicPr>
          <p:cNvPr id="203780" name="Picture 11"/>
          <p:cNvPicPr>
            <a:picLocks noChangeAspect="1" noChangeArrowheads="1"/>
          </p:cNvPicPr>
          <p:nvPr/>
        </p:nvPicPr>
        <p:blipFill>
          <a:blip r:embed="rId3" cstate="print"/>
          <a:srcRect/>
          <a:stretch>
            <a:fillRect/>
          </a:stretch>
        </p:blipFill>
        <p:spPr bwMode="auto">
          <a:xfrm>
            <a:off x="1905000" y="1219200"/>
            <a:ext cx="5257800" cy="4841167"/>
          </a:xfrm>
          <a:prstGeom prst="rect">
            <a:avLst/>
          </a:prstGeom>
          <a:noFill/>
          <a:ln w="25400" algn="ctr">
            <a:noFill/>
            <a:miter lim="800000"/>
            <a:headEnd/>
            <a:tailEnd/>
          </a:ln>
        </p:spPr>
      </p:pic>
      <p:sp>
        <p:nvSpPr>
          <p:cNvPr id="5" name="Rectangle 2"/>
          <p:cNvSpPr txBox="1">
            <a:spLocks noChangeArrowheads="1"/>
          </p:cNvSpPr>
          <p:nvPr/>
        </p:nvSpPr>
        <p:spPr bwMode="auto">
          <a:xfrm>
            <a:off x="506993" y="20370"/>
            <a:ext cx="8522329" cy="1143000"/>
          </a:xfrm>
          <a:prstGeom prst="rect">
            <a:avLst/>
          </a:prstGeom>
          <a:noFill/>
          <a:ln w="9525">
            <a:noFill/>
            <a:miter lim="800000"/>
            <a:headEnd/>
            <a:tailEnd/>
          </a:ln>
          <a:effectLst/>
        </p:spPr>
        <p:txBody>
          <a:bodyPr anchor="ctr"/>
          <a:lstStyle/>
          <a:p>
            <a:r>
              <a:rPr lang="en-US" sz="2800" b="1" dirty="0"/>
              <a:t>Mechanically Activated Composite Nano Particle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685800" y="304800"/>
            <a:ext cx="7772400" cy="1524000"/>
          </a:xfrm>
        </p:spPr>
        <p:txBody>
          <a:bodyPr/>
          <a:lstStyle/>
          <a:p>
            <a:r>
              <a:rPr lang="en-US" sz="4000" b="1" i="1" dirty="0">
                <a:solidFill>
                  <a:srgbClr val="009900"/>
                </a:solidFill>
              </a:rPr>
              <a:t>Energy-Dispersive analysis of </a:t>
            </a:r>
            <a:r>
              <a:rPr lang="en-US" sz="4000" b="1" i="1" dirty="0" smtClean="0">
                <a:solidFill>
                  <a:srgbClr val="009900"/>
                </a:solidFill>
              </a:rPr>
              <a:t>X-rays</a:t>
            </a:r>
            <a:endParaRPr lang="en-US" sz="4000" b="1" i="1" dirty="0">
              <a:solidFill>
                <a:srgbClr val="009900"/>
              </a:solidFill>
            </a:endParaRPr>
          </a:p>
        </p:txBody>
      </p:sp>
      <p:sp>
        <p:nvSpPr>
          <p:cNvPr id="94211" name="Rectangle 3"/>
          <p:cNvSpPr>
            <a:spLocks noChangeArrowheads="1"/>
          </p:cNvSpPr>
          <p:nvPr/>
        </p:nvSpPr>
        <p:spPr bwMode="auto">
          <a:xfrm>
            <a:off x="0" y="1295400"/>
            <a:ext cx="9144000" cy="4800600"/>
          </a:xfrm>
          <a:prstGeom prst="rect">
            <a:avLst/>
          </a:prstGeom>
          <a:noFill/>
          <a:ln w="9525">
            <a:noFill/>
            <a:miter lim="800000"/>
            <a:headEnd/>
            <a:tailEnd/>
          </a:ln>
          <a:effectLst/>
        </p:spPr>
        <p:txBody>
          <a:bodyPr anchor="ctr"/>
          <a:lstStyle/>
          <a:p>
            <a:endParaRPr lang="en-US" sz="2400" dirty="0"/>
          </a:p>
          <a:p>
            <a:pPr lvl="1" eaLnBrk="0" hangingPunct="0"/>
            <a:endParaRPr lang="en-US" sz="1400" b="1" dirty="0">
              <a:solidFill>
                <a:srgbClr val="009900"/>
              </a:solidFill>
              <a:latin typeface="Verdana" pitchFamily="34" charset="0"/>
            </a:endParaRPr>
          </a:p>
          <a:p>
            <a:pPr lvl="1" eaLnBrk="0" hangingPunct="0">
              <a:buFontTx/>
              <a:buChar char="•"/>
            </a:pPr>
            <a:r>
              <a:rPr lang="en-US" sz="2000" dirty="0"/>
              <a:t> </a:t>
            </a:r>
            <a:r>
              <a:rPr lang="en-US" sz="2400" dirty="0">
                <a:solidFill>
                  <a:schemeClr val="tx1"/>
                </a:solidFill>
              </a:rPr>
              <a:t>Another possible way in which a beam electron can interact with an atom is by the </a:t>
            </a:r>
            <a:r>
              <a:rPr lang="en-US" sz="2400" b="1" i="1" dirty="0" smtClean="0">
                <a:solidFill>
                  <a:schemeClr val="tx1"/>
                </a:solidFill>
              </a:rPr>
              <a:t>ionization </a:t>
            </a:r>
            <a:r>
              <a:rPr lang="en-US" sz="2400" dirty="0">
                <a:solidFill>
                  <a:schemeClr val="tx1"/>
                </a:solidFill>
              </a:rPr>
              <a:t>of an </a:t>
            </a:r>
            <a:r>
              <a:rPr lang="en-US" sz="2400" b="1" i="1" dirty="0">
                <a:solidFill>
                  <a:schemeClr val="tx1"/>
                </a:solidFill>
              </a:rPr>
              <a:t>inner shell electron</a:t>
            </a:r>
            <a:r>
              <a:rPr lang="en-US" sz="2400" dirty="0">
                <a:solidFill>
                  <a:schemeClr val="tx1"/>
                </a:solidFill>
              </a:rPr>
              <a:t>. The resultant vacancy is filled by an outer electron, which can release it's energy by emitting an X-ray. </a:t>
            </a:r>
          </a:p>
          <a:p>
            <a:pPr lvl="1" eaLnBrk="0" hangingPunct="0"/>
            <a:endParaRPr lang="en-US" sz="2400" dirty="0">
              <a:solidFill>
                <a:schemeClr val="tx1"/>
              </a:solidFill>
            </a:endParaRPr>
          </a:p>
          <a:p>
            <a:pPr lvl="1" eaLnBrk="0" hangingPunct="0">
              <a:buFontTx/>
              <a:buChar char="•"/>
            </a:pPr>
            <a:r>
              <a:rPr lang="en-US" sz="2400" dirty="0">
                <a:solidFill>
                  <a:schemeClr val="tx1"/>
                </a:solidFill>
              </a:rPr>
              <a:t>This produces characteristic lines in the X-ray spectrum corresponding to the electronic transitions involved. Since these lines are specific to a given element, the composition of the material can be deduced. This can be used to provide </a:t>
            </a:r>
            <a:r>
              <a:rPr lang="en-US" sz="2400" b="1" i="1" dirty="0">
                <a:solidFill>
                  <a:schemeClr val="tx1"/>
                </a:solidFill>
              </a:rPr>
              <a:t>quantitative information</a:t>
            </a:r>
            <a:r>
              <a:rPr lang="en-US" sz="2400" dirty="0">
                <a:solidFill>
                  <a:schemeClr val="tx1"/>
                </a:solidFill>
              </a:rPr>
              <a:t> about the </a:t>
            </a:r>
            <a:r>
              <a:rPr lang="en-US" sz="2400" b="1" i="1" dirty="0">
                <a:solidFill>
                  <a:schemeClr val="tx1"/>
                </a:solidFill>
              </a:rPr>
              <a:t>elements </a:t>
            </a:r>
            <a:r>
              <a:rPr lang="en-US" sz="2400" dirty="0">
                <a:solidFill>
                  <a:schemeClr val="tx1"/>
                </a:solidFill>
              </a:rPr>
              <a:t>present at a given point on the sample, or alternatively it is possible to map the abundance of a particular element as a function of position.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lstStyle/>
          <a:p>
            <a:r>
              <a:rPr lang="en-US" sz="3600" b="1" i="1" dirty="0" smtClean="0">
                <a:solidFill>
                  <a:srgbClr val="FF0000"/>
                </a:solidFill>
                <a:effectLst>
                  <a:outerShdw blurRad="38100" dist="38100" dir="2700000" algn="tl">
                    <a:srgbClr val="000000">
                      <a:alpha val="43137"/>
                    </a:srgbClr>
                  </a:outerShdw>
                </a:effectLst>
              </a:rPr>
              <a:t>Characteristic X-Ray Emission</a:t>
            </a:r>
            <a:endParaRPr lang="en-US" sz="3600" dirty="0"/>
          </a:p>
        </p:txBody>
      </p:sp>
      <p:pic>
        <p:nvPicPr>
          <p:cNvPr id="38914" name="Picture 2"/>
          <p:cNvPicPr>
            <a:picLocks noChangeAspect="1" noChangeArrowheads="1"/>
          </p:cNvPicPr>
          <p:nvPr/>
        </p:nvPicPr>
        <p:blipFill>
          <a:blip r:embed="rId2" cstate="print">
            <a:lum contrast="6000"/>
          </a:blip>
          <a:srcRect/>
          <a:stretch>
            <a:fillRect/>
          </a:stretch>
        </p:blipFill>
        <p:spPr bwMode="auto">
          <a:xfrm rot="10800000">
            <a:off x="3989518" y="1223665"/>
            <a:ext cx="5154482" cy="5029200"/>
          </a:xfrm>
          <a:prstGeom prst="rect">
            <a:avLst/>
          </a:prstGeom>
          <a:noFill/>
          <a:ln w="9525">
            <a:noFill/>
            <a:miter lim="800000"/>
            <a:headEnd/>
            <a:tailEnd/>
          </a:ln>
        </p:spPr>
      </p:pic>
      <p:sp>
        <p:nvSpPr>
          <p:cNvPr id="5" name="TextBox 4"/>
          <p:cNvSpPr txBox="1"/>
          <p:nvPr/>
        </p:nvSpPr>
        <p:spPr>
          <a:xfrm>
            <a:off x="152400" y="990600"/>
            <a:ext cx="3804760" cy="646331"/>
          </a:xfrm>
          <a:prstGeom prst="rect">
            <a:avLst/>
          </a:prstGeom>
          <a:noFill/>
        </p:spPr>
        <p:txBody>
          <a:bodyPr wrap="none" rtlCol="0">
            <a:spAutoFit/>
          </a:bodyPr>
          <a:lstStyle/>
          <a:p>
            <a:r>
              <a:rPr lang="en-US" dirty="0" smtClean="0"/>
              <a:t>The XEDS detectors can fill and resolve</a:t>
            </a:r>
          </a:p>
          <a:p>
            <a:r>
              <a:rPr lang="en-US" dirty="0" smtClean="0"/>
              <a:t>only </a:t>
            </a:r>
            <a:r>
              <a:rPr lang="en-US" b="1" i="1" dirty="0" smtClean="0">
                <a:effectLst>
                  <a:outerShdw blurRad="38100" dist="38100" dir="2700000" algn="tl">
                    <a:srgbClr val="000000">
                      <a:alpha val="43137"/>
                    </a:srgbClr>
                  </a:outerShdw>
                </a:effectLst>
              </a:rPr>
              <a:t>K,L, and M and </a:t>
            </a:r>
            <a:r>
              <a:rPr lang="en-US" b="1" i="1" dirty="0" smtClean="0">
                <a:effectLst>
                  <a:outerShdw blurRad="38100" dist="38100" dir="2700000" algn="tl">
                    <a:srgbClr val="000000">
                      <a:alpha val="43137"/>
                    </a:srgbClr>
                  </a:outerShdw>
                </a:effectLst>
                <a:latin typeface="Symbol" pitchFamily="18" charset="2"/>
              </a:rPr>
              <a:t>a</a:t>
            </a:r>
            <a:r>
              <a:rPr lang="en-US" b="1" i="1" dirty="0" smtClean="0">
                <a:effectLst>
                  <a:outerShdw blurRad="38100" dist="38100" dir="2700000" algn="tl">
                    <a:srgbClr val="000000">
                      <a:alpha val="43137"/>
                    </a:srgbClr>
                  </a:outerShdw>
                </a:effectLst>
              </a:rPr>
              <a:t> and </a:t>
            </a:r>
            <a:r>
              <a:rPr lang="en-US" b="1" i="1" dirty="0" smtClean="0">
                <a:effectLst>
                  <a:outerShdw blurRad="38100" dist="38100" dir="2700000" algn="tl">
                    <a:srgbClr val="000000">
                      <a:alpha val="43137"/>
                    </a:srgbClr>
                  </a:outerShdw>
                </a:effectLst>
                <a:latin typeface="Symbol" pitchFamily="18" charset="2"/>
              </a:rPr>
              <a:t>b</a:t>
            </a:r>
            <a:r>
              <a:rPr lang="en-US" b="1" i="1" dirty="0" smtClean="0">
                <a:effectLst>
                  <a:outerShdw blurRad="38100" dist="38100" dir="2700000" algn="tl">
                    <a:srgbClr val="000000">
                      <a:alpha val="43137"/>
                    </a:srgbClr>
                  </a:outerShdw>
                </a:effectLst>
              </a:rPr>
              <a:t> lines.</a:t>
            </a:r>
            <a:endParaRPr lang="en-US" b="1" i="1" dirty="0">
              <a:effectLst>
                <a:outerShdw blurRad="38100" dist="38100" dir="2700000" algn="tl">
                  <a:srgbClr val="000000">
                    <a:alpha val="43137"/>
                  </a:srgbClr>
                </a:outerShdw>
              </a:effectLst>
            </a:endParaRPr>
          </a:p>
        </p:txBody>
      </p:sp>
      <p:graphicFrame>
        <p:nvGraphicFramePr>
          <p:cNvPr id="6" name="Table 5"/>
          <p:cNvGraphicFramePr>
            <a:graphicFrameLocks noGrp="1"/>
          </p:cNvGraphicFramePr>
          <p:nvPr/>
        </p:nvGraphicFramePr>
        <p:xfrm>
          <a:off x="152400" y="1828800"/>
          <a:ext cx="3962400" cy="1188720"/>
        </p:xfrm>
        <a:graphic>
          <a:graphicData uri="http://schemas.openxmlformats.org/drawingml/2006/table">
            <a:tbl>
              <a:tblPr firstRow="1" bandRow="1">
                <a:tableStyleId>{5C22544A-7EE6-4342-B048-85BDC9FD1C3A}</a:tableStyleId>
              </a:tblPr>
              <a:tblGrid>
                <a:gridCol w="808653"/>
                <a:gridCol w="1020147"/>
                <a:gridCol w="1066800"/>
                <a:gridCol w="1066800"/>
              </a:tblGrid>
              <a:tr h="294640">
                <a:tc gridSpan="4">
                  <a:txBody>
                    <a:bodyPr/>
                    <a:lstStyle/>
                    <a:p>
                      <a:pPr algn="ctr"/>
                      <a:r>
                        <a:rPr lang="en-US" dirty="0" smtClean="0"/>
                        <a:t>Relative Weights of X-ray Lines</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a:txBody>
                    <a:bodyPr/>
                    <a:lstStyle/>
                    <a:p>
                      <a:r>
                        <a:rPr lang="en-US" sz="1600" dirty="0" smtClean="0"/>
                        <a:t>K</a:t>
                      </a:r>
                      <a:r>
                        <a:rPr lang="en-US" sz="1600" baseline="-25000" dirty="0" smtClean="0">
                          <a:latin typeface="Symbol" pitchFamily="18" charset="2"/>
                        </a:rPr>
                        <a:t>a</a:t>
                      </a:r>
                      <a:r>
                        <a:rPr lang="en-US" sz="1600" dirty="0" smtClean="0">
                          <a:latin typeface="Symbol" pitchFamily="18" charset="2"/>
                        </a:rPr>
                        <a:t> (1)</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L</a:t>
                      </a:r>
                      <a:r>
                        <a:rPr lang="en-US" sz="1600" baseline="-25000" dirty="0" smtClean="0">
                          <a:latin typeface="Symbol" pitchFamily="18" charset="2"/>
                        </a:rPr>
                        <a:t>a</a:t>
                      </a:r>
                      <a:r>
                        <a:rPr lang="en-US" sz="1600" dirty="0" smtClean="0">
                          <a:latin typeface="Symbol" pitchFamily="18" charset="2"/>
                        </a:rPr>
                        <a:t> (1)</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M</a:t>
                      </a:r>
                      <a:r>
                        <a:rPr lang="en-US" sz="1600" baseline="-25000" dirty="0" smtClean="0">
                          <a:latin typeface="Symbol" pitchFamily="18" charset="2"/>
                        </a:rPr>
                        <a:t>a</a:t>
                      </a:r>
                      <a:r>
                        <a:rPr lang="en-US" sz="1600" dirty="0" smtClean="0">
                          <a:latin typeface="Symbol" pitchFamily="18" charset="2"/>
                        </a:rPr>
                        <a:t> (1)</a:t>
                      </a:r>
                      <a:endParaRPr lang="en-US" sz="1600" dirty="0">
                        <a:latin typeface="Symbol" pitchFamily="18" charset="2"/>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K</a:t>
                      </a:r>
                      <a:r>
                        <a:rPr lang="en-US" sz="1600" baseline="-25000" dirty="0" smtClean="0">
                          <a:latin typeface="Symbol" pitchFamily="18" charset="2"/>
                        </a:rPr>
                        <a:t>b</a:t>
                      </a:r>
                      <a:r>
                        <a:rPr lang="en-US" sz="1600" dirty="0" smtClean="0">
                          <a:latin typeface="Symbol" pitchFamily="18" charset="2"/>
                        </a:rPr>
                        <a:t> (1)</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L</a:t>
                      </a:r>
                      <a:r>
                        <a:rPr lang="en-US" sz="1600" baseline="-25000" dirty="0" smtClean="0">
                          <a:latin typeface="Symbol" pitchFamily="18" charset="2"/>
                        </a:rPr>
                        <a:t>b1</a:t>
                      </a:r>
                      <a:r>
                        <a:rPr lang="en-US" sz="1600" dirty="0" smtClean="0">
                          <a:latin typeface="Symbol" pitchFamily="18" charset="2"/>
                        </a:rPr>
                        <a:t> (0.7)</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M</a:t>
                      </a:r>
                      <a:r>
                        <a:rPr lang="en-US" sz="1600" baseline="-25000" dirty="0" smtClean="0">
                          <a:latin typeface="Symbol" pitchFamily="18" charset="2"/>
                        </a:rPr>
                        <a:t>b</a:t>
                      </a:r>
                      <a:r>
                        <a:rPr lang="en-US" sz="1600" dirty="0" smtClean="0">
                          <a:latin typeface="Symbol" pitchFamily="18" charset="2"/>
                        </a:rPr>
                        <a:t> (0.6)</a:t>
                      </a:r>
                      <a:endParaRPr lang="en-US" sz="1600" dirty="0"/>
                    </a:p>
                  </a:txBody>
                  <a:tcPr/>
                </a:tc>
                <a:tc>
                  <a:txBody>
                    <a:bodyPr/>
                    <a:lstStyle/>
                    <a:p>
                      <a:endParaRPr lang="en-US" sz="16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L</a:t>
                      </a:r>
                      <a:r>
                        <a:rPr lang="en-US" sz="1600" baseline="-25000" dirty="0" smtClean="0">
                          <a:latin typeface="Symbol" pitchFamily="18" charset="2"/>
                        </a:rPr>
                        <a:t>b2</a:t>
                      </a:r>
                      <a:r>
                        <a:rPr lang="en-US" sz="1600" dirty="0" smtClean="0">
                          <a:latin typeface="Symbol" pitchFamily="18" charset="2"/>
                        </a:rPr>
                        <a:t> (0.2)</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M</a:t>
                      </a:r>
                      <a:r>
                        <a:rPr lang="en-US" sz="1600" baseline="-25000" dirty="0" smtClean="0">
                          <a:latin typeface="Symbol" pitchFamily="18" charset="2"/>
                        </a:rPr>
                        <a:t>x</a:t>
                      </a:r>
                      <a:r>
                        <a:rPr lang="en-US" sz="1600" dirty="0" smtClean="0">
                          <a:latin typeface="Symbol" pitchFamily="18" charset="2"/>
                        </a:rPr>
                        <a:t> (0.06)</a:t>
                      </a:r>
                      <a:endParaRPr lang="en-US" sz="1600" dirty="0"/>
                    </a:p>
                  </a:txBody>
                  <a:tcPr/>
                </a:tc>
                <a:tc>
                  <a:txBody>
                    <a:bodyPr/>
                    <a:lstStyle/>
                    <a:p>
                      <a:endParaRPr lang="en-US" sz="16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L</a:t>
                      </a:r>
                      <a:r>
                        <a:rPr lang="en-US" sz="1600" baseline="-25000" dirty="0" smtClean="0">
                          <a:latin typeface="Symbol" pitchFamily="18" charset="2"/>
                        </a:rPr>
                        <a:t>g1</a:t>
                      </a:r>
                      <a:r>
                        <a:rPr lang="en-US" sz="1600" dirty="0" smtClean="0">
                          <a:latin typeface="Symbol" pitchFamily="18" charset="2"/>
                        </a:rPr>
                        <a:t> (0.08)</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M</a:t>
                      </a:r>
                      <a:r>
                        <a:rPr lang="en-US" sz="1600" baseline="-25000" dirty="0" smtClean="0">
                          <a:latin typeface="Symbol" pitchFamily="18" charset="2"/>
                        </a:rPr>
                        <a:t>g</a:t>
                      </a:r>
                      <a:r>
                        <a:rPr lang="en-US" sz="1600" dirty="0" smtClean="0">
                          <a:latin typeface="Symbol" pitchFamily="18" charset="2"/>
                        </a:rPr>
                        <a:t> (0.05)</a:t>
                      </a:r>
                      <a:endParaRPr lang="en-US" sz="1600" dirty="0"/>
                    </a:p>
                  </a:txBody>
                  <a:tcPr/>
                </a:tc>
              </a:tr>
            </a:tbl>
          </a:graphicData>
        </a:graphic>
      </p:graphicFrame>
      <p:sp>
        <p:nvSpPr>
          <p:cNvPr id="7" name="TextBox 6"/>
          <p:cNvSpPr txBox="1"/>
          <p:nvPr/>
        </p:nvSpPr>
        <p:spPr>
          <a:xfrm>
            <a:off x="7315200" y="5929699"/>
            <a:ext cx="1701107" cy="646331"/>
          </a:xfrm>
          <a:prstGeom prst="rect">
            <a:avLst/>
          </a:prstGeom>
          <a:noFill/>
        </p:spPr>
        <p:txBody>
          <a:bodyPr wrap="none" rtlCol="0">
            <a:spAutoFit/>
          </a:bodyPr>
          <a:lstStyle/>
          <a:p>
            <a:r>
              <a:rPr lang="en-US" dirty="0" smtClean="0">
                <a:latin typeface="Times New Roman" pitchFamily="18" charset="0"/>
                <a:cs typeface="Times New Roman" pitchFamily="18" charset="0"/>
              </a:rPr>
              <a:t>E=h</a:t>
            </a:r>
            <a:r>
              <a:rPr lang="en-US" dirty="0" smtClean="0">
                <a:latin typeface="Symbol" pitchFamily="18" charset="2"/>
              </a:rPr>
              <a:t>w</a:t>
            </a:r>
            <a:r>
              <a:rPr lang="en-US" dirty="0" smtClean="0">
                <a:latin typeface="Times New Roman" pitchFamily="18" charset="0"/>
                <a:cs typeface="Times New Roman" pitchFamily="18" charset="0"/>
              </a:rPr>
              <a:t>= hc</a:t>
            </a:r>
            <a:r>
              <a:rPr lang="en-US" dirty="0" smtClean="0"/>
              <a:t>/</a:t>
            </a:r>
            <a:r>
              <a:rPr lang="en-US" dirty="0" smtClean="0">
                <a:latin typeface="Symbol" pitchFamily="18" charset="2"/>
              </a:rPr>
              <a:t>l</a:t>
            </a:r>
          </a:p>
          <a:p>
            <a:r>
              <a:rPr lang="en-US" dirty="0" smtClean="0">
                <a:latin typeface="Symbol" pitchFamily="18" charset="2"/>
              </a:rPr>
              <a:t>l = 1.24/E</a:t>
            </a:r>
            <a:r>
              <a:rPr lang="en-US" dirty="0" smtClean="0">
                <a:latin typeface="Times New Roman" pitchFamily="18" charset="0"/>
                <a:cs typeface="Times New Roman" pitchFamily="18" charset="0"/>
              </a:rPr>
              <a:t>(keV)</a:t>
            </a:r>
            <a:endParaRPr lang="en-US" dirty="0">
              <a:latin typeface="Times New Roman" pitchFamily="18" charset="0"/>
              <a:cs typeface="Times New Roman" pitchFamily="18" charset="0"/>
            </a:endParaRPr>
          </a:p>
        </p:txBody>
      </p:sp>
      <p:pic>
        <p:nvPicPr>
          <p:cNvPr id="38913" name="Picture 1"/>
          <p:cNvPicPr>
            <a:picLocks noChangeAspect="1" noChangeArrowheads="1"/>
          </p:cNvPicPr>
          <p:nvPr/>
        </p:nvPicPr>
        <p:blipFill>
          <a:blip r:embed="rId3" cstate="print">
            <a:lum contrast="7000"/>
          </a:blip>
          <a:srcRect/>
          <a:stretch>
            <a:fillRect/>
          </a:stretch>
        </p:blipFill>
        <p:spPr bwMode="auto">
          <a:xfrm>
            <a:off x="304800" y="3581400"/>
            <a:ext cx="3657600" cy="28376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719821" y="208984"/>
            <a:ext cx="6764448" cy="533400"/>
          </a:xfrm>
        </p:spPr>
        <p:txBody>
          <a:bodyPr/>
          <a:lstStyle/>
          <a:p>
            <a:r>
              <a:rPr lang="en-US" sz="3200" dirty="0">
                <a:solidFill>
                  <a:srgbClr val="FF0000"/>
                </a:solidFill>
                <a:effectLst>
                  <a:outerShdw blurRad="38100" dist="38100" dir="2700000" algn="tl">
                    <a:srgbClr val="000000">
                      <a:alpha val="43137"/>
                    </a:srgbClr>
                  </a:outerShdw>
                </a:effectLst>
              </a:rPr>
              <a:t>Scale of Structure Organization</a:t>
            </a:r>
          </a:p>
        </p:txBody>
      </p:sp>
      <p:sp>
        <p:nvSpPr>
          <p:cNvPr id="32772" name="Text Box 4"/>
          <p:cNvSpPr txBox="1">
            <a:spLocks noChangeArrowheads="1"/>
          </p:cNvSpPr>
          <p:nvPr/>
        </p:nvSpPr>
        <p:spPr bwMode="auto">
          <a:xfrm>
            <a:off x="5943600" y="1295400"/>
            <a:ext cx="3081338" cy="1981200"/>
          </a:xfrm>
          <a:prstGeom prst="rect">
            <a:avLst/>
          </a:prstGeom>
          <a:solidFill>
            <a:srgbClr val="CCFFCC"/>
          </a:solidFill>
          <a:ln w="9525">
            <a:noFill/>
            <a:miter lim="800000"/>
            <a:headEnd/>
            <a:tailEnd/>
          </a:ln>
          <a:effectLst/>
        </p:spPr>
        <p:txBody>
          <a:bodyPr wrap="none">
            <a:spAutoFit/>
          </a:bodyPr>
          <a:lstStyle/>
          <a:p>
            <a:r>
              <a:rPr lang="en-US" sz="2400" b="1" dirty="0">
                <a:latin typeface="Times New Roman" pitchFamily="18" charset="0"/>
              </a:rPr>
              <a:t>             Units:</a:t>
            </a:r>
            <a:r>
              <a:rPr lang="en-US" sz="2000" dirty="0">
                <a:latin typeface="Times New Roman" pitchFamily="18" charset="0"/>
              </a:rPr>
              <a:t> </a:t>
            </a:r>
          </a:p>
          <a:p>
            <a:endParaRPr lang="en-US" sz="2000" dirty="0">
              <a:latin typeface="Times New Roman" pitchFamily="18" charset="0"/>
            </a:endParaRPr>
          </a:p>
          <a:p>
            <a:r>
              <a:rPr lang="en-US" sz="2000" b="1" dirty="0">
                <a:latin typeface="Times New Roman" pitchFamily="18" charset="0"/>
                <a:cs typeface="Times New Roman" pitchFamily="18" charset="0"/>
              </a:rPr>
              <a:t>micrometer = 10</a:t>
            </a:r>
            <a:r>
              <a:rPr lang="en-US" sz="2000" b="1" baseline="30000" dirty="0">
                <a:latin typeface="Times New Roman" pitchFamily="18" charset="0"/>
                <a:cs typeface="Times New Roman" pitchFamily="18" charset="0"/>
              </a:rPr>
              <a:t>-6</a:t>
            </a:r>
            <a:r>
              <a:rPr lang="en-US" sz="2000" b="1" dirty="0">
                <a:latin typeface="Times New Roman" pitchFamily="18" charset="0"/>
                <a:cs typeface="Times New Roman" pitchFamily="18" charset="0"/>
              </a:rPr>
              <a:t>m = 1µm</a:t>
            </a:r>
          </a:p>
          <a:p>
            <a:r>
              <a:rPr lang="en-US" sz="2000" b="1" dirty="0">
                <a:latin typeface="Times New Roman" pitchFamily="18" charset="0"/>
                <a:cs typeface="Times New Roman" pitchFamily="18" charset="0"/>
              </a:rPr>
              <a:t>nanometer= 10</a:t>
            </a:r>
            <a:r>
              <a:rPr lang="en-US" sz="2000" b="1" baseline="30000" dirty="0">
                <a:latin typeface="Times New Roman" pitchFamily="18" charset="0"/>
                <a:cs typeface="Times New Roman" pitchFamily="18" charset="0"/>
              </a:rPr>
              <a:t>-9</a:t>
            </a:r>
            <a:r>
              <a:rPr lang="en-US" sz="2000" b="1" dirty="0">
                <a:latin typeface="Times New Roman" pitchFamily="18" charset="0"/>
                <a:cs typeface="Times New Roman" pitchFamily="18" charset="0"/>
              </a:rPr>
              <a:t> m = 1nm </a:t>
            </a:r>
            <a:endParaRPr lang="en-US" sz="2000" dirty="0">
              <a:latin typeface="Times New Roman" pitchFamily="18" charset="0"/>
              <a:cs typeface="Times New Roman" pitchFamily="18" charset="0"/>
            </a:endParaRPr>
          </a:p>
          <a:p>
            <a:r>
              <a:rPr lang="en-US" sz="2000" b="1" dirty="0">
                <a:latin typeface="Times New Roman" pitchFamily="18" charset="0"/>
                <a:cs typeface="Times New Roman" pitchFamily="18" charset="0"/>
              </a:rPr>
              <a:t>Angstrom = 10</a:t>
            </a:r>
            <a:r>
              <a:rPr lang="en-US" sz="2000" b="1" baseline="30000" dirty="0">
                <a:latin typeface="Times New Roman" pitchFamily="18" charset="0"/>
                <a:cs typeface="Times New Roman" pitchFamily="18" charset="0"/>
              </a:rPr>
              <a:t>-10</a:t>
            </a:r>
            <a:r>
              <a:rPr lang="en-US" sz="2000" b="1" dirty="0">
                <a:latin typeface="Times New Roman" pitchFamily="18" charset="0"/>
                <a:cs typeface="Times New Roman" pitchFamily="18" charset="0"/>
              </a:rPr>
              <a:t> m = 1Å</a:t>
            </a:r>
            <a:endParaRPr lang="en-US" sz="2000" dirty="0">
              <a:latin typeface="Times New Roman" pitchFamily="18" charset="0"/>
              <a:cs typeface="Times New Roman" pitchFamily="18" charset="0"/>
            </a:endParaRPr>
          </a:p>
          <a:p>
            <a:endParaRPr lang="en-US" sz="2000" dirty="0">
              <a:latin typeface="Times New Roman" pitchFamily="18" charset="0"/>
            </a:endParaRPr>
          </a:p>
        </p:txBody>
      </p:sp>
      <p:pic>
        <p:nvPicPr>
          <p:cNvPr id="32773" name="Picture 5"/>
          <p:cNvPicPr>
            <a:picLocks noChangeAspect="1" noChangeArrowheads="1"/>
          </p:cNvPicPr>
          <p:nvPr/>
        </p:nvPicPr>
        <p:blipFill>
          <a:blip r:embed="rId3" cstate="print"/>
          <a:srcRect/>
          <a:stretch>
            <a:fillRect/>
          </a:stretch>
        </p:blipFill>
        <p:spPr bwMode="auto">
          <a:xfrm>
            <a:off x="152400" y="1219200"/>
            <a:ext cx="5715000" cy="4119563"/>
          </a:xfrm>
          <a:prstGeom prst="rect">
            <a:avLst/>
          </a:prstGeom>
          <a:noFill/>
          <a:ln w="9525">
            <a:noFill/>
            <a:miter lim="800000"/>
            <a:headEnd/>
            <a:tailEnd/>
          </a:ln>
          <a:effectLst/>
        </p:spPr>
      </p:pic>
      <p:sp>
        <p:nvSpPr>
          <p:cNvPr id="32774" name="Text Box 6"/>
          <p:cNvSpPr txBox="1">
            <a:spLocks noChangeArrowheads="1"/>
          </p:cNvSpPr>
          <p:nvPr/>
        </p:nvSpPr>
        <p:spPr bwMode="auto">
          <a:xfrm>
            <a:off x="762000" y="5562600"/>
            <a:ext cx="6926263" cy="1187450"/>
          </a:xfrm>
          <a:prstGeom prst="rect">
            <a:avLst/>
          </a:prstGeom>
          <a:solidFill>
            <a:srgbClr val="FFFF99"/>
          </a:solidFill>
          <a:ln w="9525">
            <a:noFill/>
            <a:miter lim="800000"/>
            <a:headEnd/>
            <a:tailEnd/>
          </a:ln>
          <a:effectLst/>
        </p:spPr>
        <p:txBody>
          <a:bodyPr wrap="none">
            <a:spAutoFit/>
          </a:bodyPr>
          <a:lstStyle/>
          <a:p>
            <a:pPr>
              <a:buFontTx/>
              <a:buChar char="•"/>
            </a:pPr>
            <a:r>
              <a:rPr lang="en-US" sz="2400" b="1" dirty="0">
                <a:latin typeface="Times New Roman" pitchFamily="18" charset="0"/>
                <a:cs typeface="Times New Roman" pitchFamily="18" charset="0"/>
              </a:rPr>
              <a:t> A hair is ~ 100 µm</a:t>
            </a:r>
          </a:p>
          <a:p>
            <a:pPr>
              <a:buFontTx/>
              <a:buChar char="•"/>
            </a:pPr>
            <a:r>
              <a:rPr lang="en-US" sz="2400" b="1" dirty="0">
                <a:latin typeface="Times New Roman" pitchFamily="18" charset="0"/>
                <a:cs typeface="Times New Roman" pitchFamily="18" charset="0"/>
              </a:rPr>
              <a:t> A diameter of single wall carbon nanotube ~ 2 nm </a:t>
            </a:r>
          </a:p>
          <a:p>
            <a:pPr>
              <a:buFontTx/>
              <a:buChar char="•"/>
            </a:pPr>
            <a:r>
              <a:rPr lang="en-US" sz="2400" b="1" dirty="0">
                <a:latin typeface="Times New Roman" pitchFamily="18" charset="0"/>
                <a:cs typeface="Times New Roman" pitchFamily="18" charset="0"/>
              </a:rPr>
              <a:t> A size of H</a:t>
            </a:r>
            <a:r>
              <a:rPr lang="en-US" sz="2400" b="1" baseline="-25000" dirty="0">
                <a:latin typeface="Times New Roman" pitchFamily="18" charset="0"/>
                <a:cs typeface="Times New Roman" pitchFamily="18" charset="0"/>
              </a:rPr>
              <a:t>2</a:t>
            </a:r>
            <a:r>
              <a:rPr lang="en-US" sz="2400" b="1" dirty="0">
                <a:latin typeface="Times New Roman" pitchFamily="18" charset="0"/>
                <a:cs typeface="Times New Roman" pitchFamily="18" charset="0"/>
              </a:rPr>
              <a:t> molecule ~ 2.5 Å</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0" descr="FEI_nanotube 10%"/>
          <p:cNvPicPr>
            <a:picLocks noChangeAspect="1" noChangeArrowheads="1"/>
          </p:cNvPicPr>
          <p:nvPr/>
        </p:nvPicPr>
        <p:blipFill>
          <a:blip r:embed="rId2" cstate="print"/>
          <a:srcRect l="8981" t="20065" r="19162" b="15437"/>
          <a:stretch>
            <a:fillRect/>
          </a:stretch>
        </p:blipFill>
        <p:spPr bwMode="auto">
          <a:xfrm>
            <a:off x="228600" y="1371600"/>
            <a:ext cx="8915400" cy="4800600"/>
          </a:xfrm>
          <a:prstGeom prst="rect">
            <a:avLst/>
          </a:prstGeom>
          <a:noFill/>
          <a:ln w="9525">
            <a:noFill/>
            <a:miter lim="800000"/>
            <a:headEnd/>
            <a:tailEnd/>
          </a:ln>
        </p:spPr>
      </p:pic>
      <p:pic>
        <p:nvPicPr>
          <p:cNvPr id="27650" name="Picture 17"/>
          <p:cNvPicPr>
            <a:picLocks noChangeAspect="1" noChangeArrowheads="1"/>
          </p:cNvPicPr>
          <p:nvPr/>
        </p:nvPicPr>
        <p:blipFill>
          <a:blip r:embed="rId3" cstate="print"/>
          <a:srcRect/>
          <a:stretch>
            <a:fillRect/>
          </a:stretch>
        </p:blipFill>
        <p:spPr bwMode="auto">
          <a:xfrm>
            <a:off x="228600" y="1143000"/>
            <a:ext cx="3867150" cy="3998913"/>
          </a:xfrm>
          <a:prstGeom prst="rect">
            <a:avLst/>
          </a:prstGeom>
          <a:noFill/>
          <a:ln w="25400" algn="ctr">
            <a:noFill/>
            <a:miter lim="800000"/>
            <a:headEnd/>
            <a:tailEnd/>
          </a:ln>
        </p:spPr>
      </p:pic>
      <p:sp>
        <p:nvSpPr>
          <p:cNvPr id="27651" name="Text Box 8"/>
          <p:cNvSpPr txBox="1">
            <a:spLocks noChangeArrowheads="1"/>
          </p:cNvSpPr>
          <p:nvPr/>
        </p:nvSpPr>
        <p:spPr bwMode="auto">
          <a:xfrm>
            <a:off x="1066800" y="304800"/>
            <a:ext cx="6477000" cy="666750"/>
          </a:xfrm>
          <a:prstGeom prst="rect">
            <a:avLst/>
          </a:prstGeom>
          <a:solidFill>
            <a:schemeClr val="bg1"/>
          </a:solidFill>
          <a:ln w="25400" algn="ctr">
            <a:solidFill>
              <a:schemeClr val="tx1"/>
            </a:solidFill>
            <a:miter lim="800000"/>
            <a:headEnd/>
            <a:tailEnd/>
          </a:ln>
        </p:spPr>
        <p:txBody>
          <a:bodyPr>
            <a:spAutoFit/>
          </a:bodyPr>
          <a:lstStyle/>
          <a:p>
            <a:pPr marL="342900" indent="-342900" algn="ctr">
              <a:spcBef>
                <a:spcPct val="50000"/>
              </a:spcBef>
            </a:pPr>
            <a:r>
              <a:rPr lang="en-US" sz="3600" dirty="0" smtClean="0"/>
              <a:t>EDX </a:t>
            </a:r>
            <a:r>
              <a:rPr lang="en-US" sz="3600" dirty="0"/>
              <a:t>Line Scanning</a:t>
            </a:r>
          </a:p>
        </p:txBody>
      </p:sp>
      <p:sp>
        <p:nvSpPr>
          <p:cNvPr id="27652" name="Line 12"/>
          <p:cNvSpPr>
            <a:spLocks noChangeShapeType="1"/>
          </p:cNvSpPr>
          <p:nvPr/>
        </p:nvSpPr>
        <p:spPr bwMode="auto">
          <a:xfrm rot="-2700000">
            <a:off x="1524000" y="2120900"/>
            <a:ext cx="1390650" cy="1395413"/>
          </a:xfrm>
          <a:prstGeom prst="line">
            <a:avLst/>
          </a:prstGeom>
          <a:noFill/>
          <a:ln w="38100">
            <a:solidFill>
              <a:srgbClr val="FF00FF"/>
            </a:solidFill>
            <a:round/>
            <a:headEnd/>
            <a:tailEnd type="stealth" w="med" len="med"/>
          </a:ln>
        </p:spPr>
        <p:txBody>
          <a:bodyPr/>
          <a:lstStyle/>
          <a:p>
            <a:endParaRPr lang="en-US" dirty="0"/>
          </a:p>
        </p:txBody>
      </p:sp>
      <p:sp>
        <p:nvSpPr>
          <p:cNvPr id="27653" name="Text Box 13"/>
          <p:cNvSpPr txBox="1">
            <a:spLocks noChangeArrowheads="1"/>
          </p:cNvSpPr>
          <p:nvPr/>
        </p:nvSpPr>
        <p:spPr bwMode="auto">
          <a:xfrm>
            <a:off x="2362200" y="2209800"/>
            <a:ext cx="693738" cy="274638"/>
          </a:xfrm>
          <a:prstGeom prst="rect">
            <a:avLst/>
          </a:prstGeom>
          <a:noFill/>
          <a:ln w="25400" algn="ctr">
            <a:noFill/>
            <a:miter lim="800000"/>
            <a:headEnd/>
            <a:tailEnd/>
          </a:ln>
        </p:spPr>
        <p:txBody>
          <a:bodyPr wrap="none">
            <a:spAutoFit/>
          </a:bodyPr>
          <a:lstStyle/>
          <a:p>
            <a:pPr marL="342900" indent="-342900">
              <a:spcBef>
                <a:spcPct val="50000"/>
              </a:spcBef>
            </a:pPr>
            <a:r>
              <a:rPr lang="en-US" dirty="0">
                <a:solidFill>
                  <a:srgbClr val="FFFF00"/>
                </a:solidFill>
              </a:rPr>
              <a:t>Marker</a:t>
            </a:r>
          </a:p>
        </p:txBody>
      </p:sp>
      <p:sp>
        <p:nvSpPr>
          <p:cNvPr id="27654" name="AutoShape 14"/>
          <p:cNvSpPr>
            <a:spLocks noChangeAspect="1" noChangeArrowheads="1"/>
          </p:cNvSpPr>
          <p:nvPr/>
        </p:nvSpPr>
        <p:spPr bwMode="auto">
          <a:xfrm>
            <a:off x="2565400" y="2743200"/>
            <a:ext cx="136525" cy="136525"/>
          </a:xfrm>
          <a:prstGeom prst="sun">
            <a:avLst>
              <a:gd name="adj" fmla="val 25000"/>
            </a:avLst>
          </a:prstGeom>
          <a:noFill/>
          <a:ln w="25400" algn="ctr">
            <a:solidFill>
              <a:srgbClr val="FFFF00"/>
            </a:solidFill>
            <a:miter lim="800000"/>
            <a:headEnd/>
            <a:tailEnd/>
          </a:ln>
        </p:spPr>
        <p:txBody>
          <a:bodyPr wrap="none" anchor="ctr"/>
          <a:lstStyle/>
          <a:p>
            <a:pPr>
              <a:spcBef>
                <a:spcPct val="50000"/>
              </a:spcBef>
            </a:pPr>
            <a:endParaRPr lang="en-US" dirty="0"/>
          </a:p>
        </p:txBody>
      </p:sp>
      <p:sp>
        <p:nvSpPr>
          <p:cNvPr id="27655" name="Line 15"/>
          <p:cNvSpPr>
            <a:spLocks noChangeShapeType="1"/>
          </p:cNvSpPr>
          <p:nvPr/>
        </p:nvSpPr>
        <p:spPr bwMode="auto">
          <a:xfrm>
            <a:off x="2667000" y="2438400"/>
            <a:ext cx="0" cy="228600"/>
          </a:xfrm>
          <a:prstGeom prst="line">
            <a:avLst/>
          </a:prstGeom>
          <a:noFill/>
          <a:ln w="25400">
            <a:solidFill>
              <a:srgbClr val="FFFF00"/>
            </a:solidFill>
            <a:round/>
            <a:headEnd/>
            <a:tailEnd type="triangle" w="med" len="med"/>
          </a:ln>
        </p:spPr>
        <p:txBody>
          <a:bodyPr/>
          <a:lstStyle/>
          <a:p>
            <a:endParaRPr lang="en-US" dirty="0"/>
          </a:p>
        </p:txBody>
      </p:sp>
      <p:sp>
        <p:nvSpPr>
          <p:cNvPr id="27656" name="Text Box 16"/>
          <p:cNvSpPr txBox="1">
            <a:spLocks noChangeArrowheads="1"/>
          </p:cNvSpPr>
          <p:nvPr/>
        </p:nvSpPr>
        <p:spPr bwMode="auto">
          <a:xfrm>
            <a:off x="5029200" y="2667000"/>
            <a:ext cx="3352800" cy="304800"/>
          </a:xfrm>
          <a:prstGeom prst="rect">
            <a:avLst/>
          </a:prstGeom>
          <a:noFill/>
          <a:ln w="25400" algn="ctr">
            <a:noFill/>
            <a:miter lim="800000"/>
            <a:headEnd/>
            <a:tailEnd/>
          </a:ln>
        </p:spPr>
        <p:txBody>
          <a:bodyPr>
            <a:spAutoFit/>
          </a:bodyPr>
          <a:lstStyle/>
          <a:p>
            <a:pPr marL="342900" indent="-342900">
              <a:spcBef>
                <a:spcPct val="50000"/>
              </a:spcBef>
            </a:pPr>
            <a:r>
              <a:rPr lang="en-US" sz="1400" dirty="0">
                <a:latin typeface="Times New Roman" pitchFamily="18" charset="0"/>
              </a:rPr>
              <a:t>EDX Ni-Al-O Mass Percentage Profile</a:t>
            </a:r>
          </a:p>
        </p:txBody>
      </p:sp>
      <p:pic>
        <p:nvPicPr>
          <p:cNvPr id="27657" name="Picture 20"/>
          <p:cNvPicPr>
            <a:picLocks noChangeArrowheads="1"/>
          </p:cNvPicPr>
          <p:nvPr/>
        </p:nvPicPr>
        <p:blipFill>
          <a:blip r:embed="rId4" cstate="print"/>
          <a:srcRect/>
          <a:stretch>
            <a:fillRect/>
          </a:stretch>
        </p:blipFill>
        <p:spPr bwMode="auto">
          <a:xfrm>
            <a:off x="2890838" y="3165475"/>
            <a:ext cx="6253162" cy="3692525"/>
          </a:xfrm>
          <a:prstGeom prst="rect">
            <a:avLst/>
          </a:prstGeom>
          <a:noFill/>
          <a:ln w="25400" algn="ctr">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533400"/>
            <a:ext cx="2556806" cy="1701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33400" y="0"/>
            <a:ext cx="7763664" cy="523220"/>
          </a:xfrm>
          <a:prstGeom prst="rect">
            <a:avLst/>
          </a:prstGeom>
          <a:noFill/>
        </p:spPr>
        <p:txBody>
          <a:bodyPr wrap="none" rtlCol="0">
            <a:spAutoFit/>
          </a:bodyPr>
          <a:lstStyle/>
          <a:p>
            <a:r>
              <a:rPr lang="en-US" sz="2800" b="1" dirty="0" smtClean="0">
                <a:solidFill>
                  <a:srgbClr val="FF0000"/>
                </a:solidFill>
                <a:latin typeface="Times New Roman" pitchFamily="18" charset="0"/>
                <a:cs typeface="Times New Roman" pitchFamily="18" charset="0"/>
              </a:rPr>
              <a:t>SEM Leo Helps to Understand Martian History  </a:t>
            </a:r>
            <a:endParaRPr lang="en-US" sz="2800" dirty="0">
              <a:solidFill>
                <a:srgbClr val="FF0000"/>
              </a:solidFill>
            </a:endParaRPr>
          </a:p>
        </p:txBody>
      </p:sp>
      <p:pic>
        <p:nvPicPr>
          <p:cNvPr id="103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3212638"/>
            <a:ext cx="3847176" cy="2730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234761"/>
            <a:ext cx="3584540" cy="2685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3200" y="533400"/>
            <a:ext cx="3581399" cy="2593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 y="1066800"/>
            <a:ext cx="3581400" cy="172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0" y="5842337"/>
            <a:ext cx="9144000" cy="1015663"/>
          </a:xfrm>
          <a:prstGeom prst="rect">
            <a:avLst/>
          </a:prstGeom>
          <a:noFill/>
        </p:spPr>
        <p:txBody>
          <a:bodyPr wrap="square" rtlCol="0">
            <a:spAutoFit/>
          </a:bodyPr>
          <a:lstStyle/>
          <a:p>
            <a:pPr lvl="1" indent="-457200">
              <a:buFont typeface="Arial" pitchFamily="34" charset="0"/>
              <a:buChar char="•"/>
            </a:pPr>
            <a:r>
              <a:rPr lang="en-US" sz="2000" b="1" dirty="0" smtClean="0">
                <a:latin typeface="Times New Roman" pitchFamily="18" charset="0"/>
                <a:cs typeface="Times New Roman" pitchFamily="18" charset="0"/>
              </a:rPr>
              <a:t>Basalts collected from Hawaii:  used as Martian analog for acid leaching study</a:t>
            </a:r>
          </a:p>
          <a:p>
            <a:pPr lvl="1" indent="-457200">
              <a:buFont typeface="Arial" pitchFamily="34" charset="0"/>
              <a:buChar char="•"/>
            </a:pPr>
            <a:r>
              <a:rPr lang="en-US" sz="2000" b="1" dirty="0" smtClean="0">
                <a:latin typeface="Times New Roman" pitchFamily="18" charset="0"/>
                <a:cs typeface="Times New Roman" pitchFamily="18" charset="0"/>
              </a:rPr>
              <a:t>Exploring the mechanism for opaline formation from an acid leaching perspective will help to understand its presence on the Martian surface</a:t>
            </a:r>
          </a:p>
        </p:txBody>
      </p:sp>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53200" y="2286000"/>
            <a:ext cx="2556806" cy="1904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47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0" descr="FEI_nanotube 10%"/>
          <p:cNvPicPr>
            <a:picLocks noChangeAspect="1" noChangeArrowheads="1"/>
          </p:cNvPicPr>
          <p:nvPr/>
        </p:nvPicPr>
        <p:blipFill>
          <a:blip r:embed="rId3" cstate="print"/>
          <a:srcRect l="8981" t="20065" r="19162" b="15437"/>
          <a:stretch>
            <a:fillRect/>
          </a:stretch>
        </p:blipFill>
        <p:spPr bwMode="auto">
          <a:xfrm>
            <a:off x="152400" y="1371600"/>
            <a:ext cx="8991600" cy="4724400"/>
          </a:xfrm>
          <a:prstGeom prst="rect">
            <a:avLst/>
          </a:prstGeom>
          <a:noFill/>
          <a:ln w="9525">
            <a:noFill/>
            <a:miter lim="800000"/>
            <a:headEnd/>
            <a:tailEnd/>
          </a:ln>
        </p:spPr>
      </p:pic>
      <p:sp>
        <p:nvSpPr>
          <p:cNvPr id="28674" name="Rectangle 3"/>
          <p:cNvSpPr>
            <a:spLocks noGrp="1" noChangeAspect="1" noChangeArrowheads="1"/>
          </p:cNvSpPr>
          <p:nvPr>
            <p:ph type="title" idx="4294967295"/>
          </p:nvPr>
        </p:nvSpPr>
        <p:spPr bwMode="auto">
          <a:xfrm>
            <a:off x="865317" y="390808"/>
            <a:ext cx="7565765" cy="609600"/>
          </a:xfrm>
          <a:prstGeom prst="rect">
            <a:avLst/>
          </a:prstGeom>
          <a:solidFill>
            <a:srgbClr val="FFFFFF"/>
          </a:solidFill>
          <a:ln>
            <a:noFill/>
            <a:miter lim="800000"/>
            <a:headEnd/>
            <a:tailEnd/>
          </a:ln>
        </p:spPr>
        <p:txBody>
          <a:bodyPr wrap="none" anchor="b"/>
          <a:lstStyle/>
          <a:p>
            <a:pPr algn="r" eaLnBrk="1" hangingPunct="1"/>
            <a:r>
              <a:rPr lang="en-US" sz="3600" b="1" dirty="0" smtClean="0">
                <a:solidFill>
                  <a:srgbClr val="00B0F0"/>
                </a:solidFill>
              </a:rPr>
              <a:t>Helios Nano-Lab 600 Dual-Beam</a:t>
            </a:r>
          </a:p>
        </p:txBody>
      </p:sp>
      <p:sp>
        <p:nvSpPr>
          <p:cNvPr id="178181" name="AutoShape 5"/>
          <p:cNvSpPr>
            <a:spLocks noChangeArrowheads="1"/>
          </p:cNvSpPr>
          <p:nvPr/>
        </p:nvSpPr>
        <p:spPr bwMode="auto">
          <a:xfrm>
            <a:off x="487363" y="1568450"/>
            <a:ext cx="2219325" cy="396875"/>
          </a:xfrm>
          <a:prstGeom prst="roundRect">
            <a:avLst>
              <a:gd name="adj" fmla="val 16667"/>
            </a:avLst>
          </a:prstGeom>
          <a:solidFill>
            <a:srgbClr val="000080"/>
          </a:solidFill>
          <a:ln w="3175">
            <a:solidFill>
              <a:schemeClr val="bg1"/>
            </a:solidFill>
            <a:round/>
            <a:headEnd/>
            <a:tailEnd/>
          </a:ln>
          <a:effectLst>
            <a:outerShdw dist="35921" dir="2700000" algn="ctr" rotWithShape="0">
              <a:schemeClr val="bg2"/>
            </a:outerShdw>
          </a:effectLst>
        </p:spPr>
        <p:txBody>
          <a:bodyPr wrap="none" lIns="96653" tIns="48326" rIns="96653" bIns="48326" anchor="ctr"/>
          <a:lstStyle/>
          <a:p>
            <a:pPr algn="ctr" defTabSz="966788">
              <a:defRPr/>
            </a:pPr>
            <a:r>
              <a:rPr lang="en-US" sz="1900" b="0" dirty="0">
                <a:solidFill>
                  <a:schemeClr val="bg1"/>
                </a:solidFill>
              </a:rPr>
              <a:t>Electron Column</a:t>
            </a:r>
          </a:p>
        </p:txBody>
      </p:sp>
      <p:sp>
        <p:nvSpPr>
          <p:cNvPr id="178182" name="AutoShape 6"/>
          <p:cNvSpPr>
            <a:spLocks noChangeArrowheads="1"/>
          </p:cNvSpPr>
          <p:nvPr/>
        </p:nvSpPr>
        <p:spPr bwMode="auto">
          <a:xfrm>
            <a:off x="438150" y="3538538"/>
            <a:ext cx="2122488" cy="439737"/>
          </a:xfrm>
          <a:prstGeom prst="roundRect">
            <a:avLst>
              <a:gd name="adj" fmla="val 16667"/>
            </a:avLst>
          </a:prstGeom>
          <a:solidFill>
            <a:srgbClr val="000080"/>
          </a:solidFill>
          <a:ln w="3175">
            <a:solidFill>
              <a:schemeClr val="bg1"/>
            </a:solidFill>
            <a:round/>
            <a:headEnd/>
            <a:tailEnd/>
          </a:ln>
          <a:effectLst>
            <a:outerShdw dist="35921" dir="2700000" algn="ctr" rotWithShape="0">
              <a:schemeClr val="bg2"/>
            </a:outerShdw>
          </a:effectLst>
        </p:spPr>
        <p:txBody>
          <a:bodyPr wrap="none" lIns="96653" tIns="48326" rIns="96653" bIns="48326" anchor="ctr"/>
          <a:lstStyle/>
          <a:p>
            <a:pPr algn="ctr" defTabSz="966788">
              <a:defRPr/>
            </a:pPr>
            <a:r>
              <a:rPr lang="en-US" sz="1900" b="0" dirty="0">
                <a:solidFill>
                  <a:schemeClr val="bg1"/>
                </a:solidFill>
              </a:rPr>
              <a:t>Ion Column</a:t>
            </a:r>
          </a:p>
        </p:txBody>
      </p:sp>
      <p:sp>
        <p:nvSpPr>
          <p:cNvPr id="28677" name="Line 9"/>
          <p:cNvSpPr>
            <a:spLocks noChangeShapeType="1"/>
          </p:cNvSpPr>
          <p:nvPr/>
        </p:nvSpPr>
        <p:spPr bwMode="auto">
          <a:xfrm flipH="1">
            <a:off x="4462463" y="4892675"/>
            <a:ext cx="2560637" cy="474663"/>
          </a:xfrm>
          <a:prstGeom prst="line">
            <a:avLst/>
          </a:prstGeom>
          <a:noFill/>
          <a:ln w="12700">
            <a:solidFill>
              <a:schemeClr val="tx1"/>
            </a:solidFill>
            <a:round/>
            <a:headEnd/>
            <a:tailEnd type="oval" w="lg" len="lg"/>
          </a:ln>
        </p:spPr>
        <p:txBody>
          <a:bodyPr wrap="none" anchor="ctr"/>
          <a:lstStyle/>
          <a:p>
            <a:endParaRPr lang="en-US" dirty="0"/>
          </a:p>
        </p:txBody>
      </p:sp>
      <p:pic>
        <p:nvPicPr>
          <p:cNvPr id="28679" name="Picture 4" descr="DSCN6946"/>
          <p:cNvPicPr>
            <a:picLocks noChangeAspect="1" noChangeArrowheads="1"/>
          </p:cNvPicPr>
          <p:nvPr/>
        </p:nvPicPr>
        <p:blipFill>
          <a:blip r:embed="rId4" cstate="print"/>
          <a:srcRect/>
          <a:stretch>
            <a:fillRect/>
          </a:stretch>
        </p:blipFill>
        <p:spPr bwMode="auto">
          <a:xfrm>
            <a:off x="3124200" y="1676400"/>
            <a:ext cx="5688013" cy="4267200"/>
          </a:xfrm>
          <a:prstGeom prst="rect">
            <a:avLst/>
          </a:prstGeom>
          <a:noFill/>
          <a:ln w="9525">
            <a:noFill/>
            <a:miter lim="800000"/>
            <a:headEnd/>
            <a:tailEnd/>
          </a:ln>
        </p:spPr>
      </p:pic>
      <p:sp>
        <p:nvSpPr>
          <p:cNvPr id="28680" name="Line 4"/>
          <p:cNvSpPr>
            <a:spLocks noChangeShapeType="1"/>
          </p:cNvSpPr>
          <p:nvPr/>
        </p:nvSpPr>
        <p:spPr bwMode="auto">
          <a:xfrm>
            <a:off x="2670175" y="1855788"/>
            <a:ext cx="3121025" cy="963612"/>
          </a:xfrm>
          <a:prstGeom prst="line">
            <a:avLst/>
          </a:prstGeom>
          <a:noFill/>
          <a:ln w="12700">
            <a:solidFill>
              <a:schemeClr val="tx1"/>
            </a:solidFill>
            <a:round/>
            <a:headEnd/>
            <a:tailEnd type="oval" w="lg" len="lg"/>
          </a:ln>
        </p:spPr>
        <p:txBody>
          <a:bodyPr wrap="none" anchor="ctr"/>
          <a:lstStyle/>
          <a:p>
            <a:endParaRPr lang="en-US" dirty="0"/>
          </a:p>
        </p:txBody>
      </p:sp>
      <p:sp>
        <p:nvSpPr>
          <p:cNvPr id="28681" name="Line 7"/>
          <p:cNvSpPr>
            <a:spLocks noChangeShapeType="1"/>
          </p:cNvSpPr>
          <p:nvPr/>
        </p:nvSpPr>
        <p:spPr bwMode="auto">
          <a:xfrm>
            <a:off x="2560638" y="3684588"/>
            <a:ext cx="1249362" cy="430212"/>
          </a:xfrm>
          <a:prstGeom prst="line">
            <a:avLst/>
          </a:prstGeom>
          <a:noFill/>
          <a:ln w="12700">
            <a:solidFill>
              <a:schemeClr val="tx1"/>
            </a:solidFill>
            <a:round/>
            <a:headEnd/>
            <a:tailEnd type="oval" w="lg" len="lg"/>
          </a:ln>
        </p:spPr>
        <p:txBody>
          <a:bodyPr wrap="none" anchor="ctr"/>
          <a:lstStyle/>
          <a:p>
            <a:endParaRPr lang="en-US" dirty="0"/>
          </a:p>
        </p:txBody>
      </p:sp>
      <p:sp>
        <p:nvSpPr>
          <p:cNvPr id="178184" name="AutoShape 8"/>
          <p:cNvSpPr>
            <a:spLocks noChangeArrowheads="1"/>
          </p:cNvSpPr>
          <p:nvPr/>
        </p:nvSpPr>
        <p:spPr bwMode="auto">
          <a:xfrm>
            <a:off x="6781800" y="6248400"/>
            <a:ext cx="1841500" cy="388938"/>
          </a:xfrm>
          <a:prstGeom prst="roundRect">
            <a:avLst>
              <a:gd name="adj" fmla="val 16667"/>
            </a:avLst>
          </a:prstGeom>
          <a:solidFill>
            <a:srgbClr val="000080"/>
          </a:solidFill>
          <a:ln w="3175">
            <a:solidFill>
              <a:schemeClr val="bg1"/>
            </a:solidFill>
            <a:round/>
            <a:headEnd/>
            <a:tailEnd/>
          </a:ln>
          <a:effectLst>
            <a:outerShdw dist="35921" dir="2700000" algn="ctr" rotWithShape="0">
              <a:schemeClr val="bg2"/>
            </a:outerShdw>
          </a:effectLst>
        </p:spPr>
        <p:txBody>
          <a:bodyPr wrap="none" lIns="96653" tIns="48326" rIns="96653" bIns="48326" anchor="ctr"/>
          <a:lstStyle/>
          <a:p>
            <a:pPr algn="ctr" defTabSz="966788">
              <a:defRPr/>
            </a:pPr>
            <a:r>
              <a:rPr lang="en-US" sz="1900" b="0" dirty="0" smtClean="0">
                <a:solidFill>
                  <a:schemeClr val="bg1"/>
                </a:solidFill>
              </a:rPr>
              <a:t>Omni Probe</a:t>
            </a:r>
            <a:endParaRPr lang="en-US" sz="1900" b="0" dirty="0">
              <a:solidFill>
                <a:schemeClr val="bg1"/>
              </a:solidFill>
            </a:endParaRPr>
          </a:p>
        </p:txBody>
      </p:sp>
      <p:sp>
        <p:nvSpPr>
          <p:cNvPr id="28683" name="Line 7"/>
          <p:cNvSpPr>
            <a:spLocks noChangeShapeType="1"/>
          </p:cNvSpPr>
          <p:nvPr/>
        </p:nvSpPr>
        <p:spPr bwMode="auto">
          <a:xfrm>
            <a:off x="6096000" y="4800600"/>
            <a:ext cx="639763" cy="1344613"/>
          </a:xfrm>
          <a:prstGeom prst="line">
            <a:avLst/>
          </a:prstGeom>
          <a:noFill/>
          <a:ln w="12700">
            <a:solidFill>
              <a:schemeClr val="tx1"/>
            </a:solidFill>
            <a:round/>
            <a:headEnd/>
            <a:tailEnd type="oval" w="lg" len="lg"/>
          </a:ln>
        </p:spPr>
        <p:txBody>
          <a:bodyPr wrap="none" anchor="ctr"/>
          <a:lstStyle/>
          <a:p>
            <a:endParaRPr lang="en-US" dirty="0"/>
          </a:p>
        </p:txBody>
      </p:sp>
    </p:spTree>
  </p:cSld>
  <p:clrMapOvr>
    <a:masterClrMapping/>
  </p:clrMapOvr>
  <p:transition>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spect="1" noChangeArrowheads="1"/>
          </p:cNvSpPr>
          <p:nvPr>
            <p:ph type="title"/>
          </p:nvPr>
        </p:nvSpPr>
        <p:spPr bwMode="auto">
          <a:xfrm>
            <a:off x="1524000" y="533400"/>
            <a:ext cx="5638800" cy="457200"/>
          </a:xfrm>
          <a:prstGeom prst="rect">
            <a:avLst/>
          </a:prstGeom>
          <a:solidFill>
            <a:schemeClr val="bg1"/>
          </a:solidFill>
          <a:ln>
            <a:miter lim="800000"/>
            <a:headEnd/>
            <a:tailEnd/>
          </a:ln>
        </p:spPr>
        <p:txBody>
          <a:bodyPr vert="horz" wrap="none" lIns="91440" tIns="45720" rIns="91440" bIns="45720" numCol="1" anchor="b" anchorCtr="0" compatLnSpc="1">
            <a:prstTxWarp prst="textNoShape">
              <a:avLst/>
            </a:prstTxWarp>
          </a:bodyPr>
          <a:lstStyle/>
          <a:p>
            <a:pPr eaLnBrk="1" hangingPunct="1"/>
            <a:r>
              <a:rPr lang="en-US" sz="3600" dirty="0" smtClean="0"/>
              <a:t>Pushing the Limits for Nano-Work</a:t>
            </a:r>
          </a:p>
        </p:txBody>
      </p:sp>
      <p:pic>
        <p:nvPicPr>
          <p:cNvPr id="30722" name="Picture 27" descr="jobs overv"/>
          <p:cNvPicPr>
            <a:picLocks noGrp="1" noChangeAspect="1" noChangeArrowheads="1"/>
          </p:cNvPicPr>
          <p:nvPr>
            <p:ph idx="1"/>
          </p:nvPr>
        </p:nvPicPr>
        <p:blipFill>
          <a:blip r:embed="rId3" cstate="print"/>
          <a:srcRect/>
          <a:stretch>
            <a:fillRect/>
          </a:stretch>
        </p:blipFill>
        <p:spPr>
          <a:xfrm>
            <a:off x="735013" y="1244600"/>
            <a:ext cx="5530850" cy="4294188"/>
          </a:xfrm>
        </p:spPr>
      </p:pic>
      <p:sp>
        <p:nvSpPr>
          <p:cNvPr id="30723" name="Text Box 29"/>
          <p:cNvSpPr txBox="1">
            <a:spLocks noChangeArrowheads="1"/>
          </p:cNvSpPr>
          <p:nvPr/>
        </p:nvSpPr>
        <p:spPr bwMode="auto">
          <a:xfrm>
            <a:off x="6400800" y="5484813"/>
            <a:ext cx="2395538" cy="1373187"/>
          </a:xfrm>
          <a:prstGeom prst="rect">
            <a:avLst/>
          </a:prstGeom>
          <a:solidFill>
            <a:schemeClr val="bg1"/>
          </a:solidFill>
          <a:ln w="9525" algn="ctr">
            <a:noFill/>
            <a:miter lim="800000"/>
            <a:headEnd/>
            <a:tailEnd/>
          </a:ln>
        </p:spPr>
        <p:txBody>
          <a:bodyPr anchor="b">
            <a:spAutoFit/>
          </a:bodyPr>
          <a:lstStyle/>
          <a:p>
            <a:pPr>
              <a:spcBef>
                <a:spcPct val="10000"/>
              </a:spcBef>
            </a:pPr>
            <a:r>
              <a:rPr lang="en-US" sz="2600" dirty="0">
                <a:solidFill>
                  <a:srgbClr val="503636"/>
                </a:solidFill>
              </a:rPr>
              <a:t>The best tools</a:t>
            </a:r>
          </a:p>
          <a:p>
            <a:pPr>
              <a:spcBef>
                <a:spcPct val="10000"/>
              </a:spcBef>
            </a:pPr>
            <a:r>
              <a:rPr lang="en-US" sz="2600" dirty="0">
                <a:solidFill>
                  <a:srgbClr val="503636"/>
                </a:solidFill>
              </a:rPr>
              <a:t>for prototyping</a:t>
            </a:r>
          </a:p>
          <a:p>
            <a:pPr>
              <a:spcBef>
                <a:spcPct val="10000"/>
              </a:spcBef>
            </a:pPr>
            <a:r>
              <a:rPr lang="en-US" sz="2600" dirty="0">
                <a:solidFill>
                  <a:srgbClr val="503636"/>
                </a:solidFill>
              </a:rPr>
              <a:t>at the nano-scale</a:t>
            </a:r>
          </a:p>
        </p:txBody>
      </p:sp>
      <p:sp>
        <p:nvSpPr>
          <p:cNvPr id="30724" name="Text Box 30"/>
          <p:cNvSpPr txBox="1">
            <a:spLocks noChangeArrowheads="1"/>
          </p:cNvSpPr>
          <p:nvPr/>
        </p:nvSpPr>
        <p:spPr bwMode="auto">
          <a:xfrm>
            <a:off x="4754563" y="1454150"/>
            <a:ext cx="1762125" cy="1362075"/>
          </a:xfrm>
          <a:prstGeom prst="rect">
            <a:avLst/>
          </a:prstGeom>
          <a:noFill/>
          <a:ln w="9525" algn="ctr">
            <a:noFill/>
            <a:miter lim="800000"/>
            <a:headEnd/>
            <a:tailEnd/>
          </a:ln>
        </p:spPr>
        <p:txBody>
          <a:bodyPr wrap="none" anchor="b">
            <a:spAutoFit/>
          </a:bodyPr>
          <a:lstStyle/>
          <a:p>
            <a:pPr>
              <a:spcBef>
                <a:spcPct val="10000"/>
              </a:spcBef>
            </a:pPr>
            <a:r>
              <a:rPr lang="en-US" sz="2600" dirty="0">
                <a:solidFill>
                  <a:srgbClr val="503636"/>
                </a:solidFill>
              </a:rPr>
              <a:t>Ultimate</a:t>
            </a:r>
          </a:p>
          <a:p>
            <a:pPr>
              <a:spcBef>
                <a:spcPct val="10000"/>
              </a:spcBef>
            </a:pPr>
            <a:r>
              <a:rPr lang="en-US" sz="2600" dirty="0">
                <a:solidFill>
                  <a:srgbClr val="503636"/>
                </a:solidFill>
              </a:rPr>
              <a:t>Sample</a:t>
            </a:r>
          </a:p>
          <a:p>
            <a:pPr>
              <a:spcBef>
                <a:spcPct val="10000"/>
              </a:spcBef>
            </a:pPr>
            <a:r>
              <a:rPr lang="en-US" sz="2600" dirty="0">
                <a:solidFill>
                  <a:srgbClr val="503636"/>
                </a:solidFill>
              </a:rPr>
              <a:t>Preparation</a:t>
            </a:r>
            <a:r>
              <a:rPr lang="en-US" sz="2600" dirty="0">
                <a:solidFill>
                  <a:srgbClr val="6C5253"/>
                </a:solidFill>
              </a:rPr>
              <a:t> </a:t>
            </a:r>
          </a:p>
        </p:txBody>
      </p:sp>
      <p:sp>
        <p:nvSpPr>
          <p:cNvPr id="30725" name="Text Box 31"/>
          <p:cNvSpPr txBox="1">
            <a:spLocks noChangeArrowheads="1"/>
          </p:cNvSpPr>
          <p:nvPr/>
        </p:nvSpPr>
        <p:spPr bwMode="auto">
          <a:xfrm>
            <a:off x="241300" y="5360988"/>
            <a:ext cx="3581400" cy="925512"/>
          </a:xfrm>
          <a:prstGeom prst="rect">
            <a:avLst/>
          </a:prstGeom>
          <a:noFill/>
          <a:ln w="9525" algn="ctr">
            <a:noFill/>
            <a:miter lim="800000"/>
            <a:headEnd/>
            <a:tailEnd/>
          </a:ln>
        </p:spPr>
        <p:txBody>
          <a:bodyPr wrap="none" anchor="b">
            <a:spAutoFit/>
          </a:bodyPr>
          <a:lstStyle/>
          <a:p>
            <a:pPr>
              <a:spcBef>
                <a:spcPct val="10000"/>
              </a:spcBef>
            </a:pPr>
            <a:r>
              <a:rPr lang="en-US" sz="2600" dirty="0">
                <a:solidFill>
                  <a:srgbClr val="503636"/>
                </a:solidFill>
              </a:rPr>
              <a:t>Finer and more automated</a:t>
            </a:r>
          </a:p>
          <a:p>
            <a:pPr>
              <a:spcBef>
                <a:spcPct val="10000"/>
              </a:spcBef>
            </a:pPr>
            <a:r>
              <a:rPr lang="en-US" sz="2600" dirty="0">
                <a:solidFill>
                  <a:srgbClr val="503636"/>
                </a:solidFill>
              </a:rPr>
              <a:t>2D and 3D Nano-Analysis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Number Placeholder 3"/>
          <p:cNvSpPr>
            <a:spLocks noGrp="1"/>
          </p:cNvSpPr>
          <p:nvPr>
            <p:ph type="sldNum" sz="quarter" idx="4294967295"/>
          </p:nvPr>
        </p:nvSpPr>
        <p:spPr bwMode="auto">
          <a:xfrm>
            <a:off x="304800" y="6400800"/>
            <a:ext cx="533400" cy="304800"/>
          </a:xfrm>
          <a:prstGeom prst="rect">
            <a:avLst/>
          </a:prstGeom>
          <a:noFill/>
          <a:ln>
            <a:miter lim="800000"/>
            <a:headEnd/>
            <a:tailEnd/>
          </a:ln>
        </p:spPr>
        <p:txBody>
          <a:bodyPr/>
          <a:lstStyle/>
          <a:p>
            <a:pPr>
              <a:spcBef>
                <a:spcPct val="50000"/>
              </a:spcBef>
            </a:pPr>
            <a:fld id="{71AFC662-A41C-49DD-A8D9-FD70102797E2}" type="slidenum">
              <a:rPr lang="en-US"/>
              <a:pPr>
                <a:spcBef>
                  <a:spcPct val="50000"/>
                </a:spcBef>
              </a:pPr>
              <a:t>24</a:t>
            </a:fld>
            <a:endParaRPr lang="en-US" dirty="0"/>
          </a:p>
        </p:txBody>
      </p:sp>
      <p:sp>
        <p:nvSpPr>
          <p:cNvPr id="105500" name="AutoShape 28"/>
          <p:cNvSpPr>
            <a:spLocks noChangeArrowheads="1"/>
          </p:cNvSpPr>
          <p:nvPr/>
        </p:nvSpPr>
        <p:spPr bwMode="auto">
          <a:xfrm>
            <a:off x="36513" y="1160463"/>
            <a:ext cx="8302625" cy="1500187"/>
          </a:xfrm>
          <a:prstGeom prst="roundRect">
            <a:avLst>
              <a:gd name="adj" fmla="val 16667"/>
            </a:avLst>
          </a:prstGeom>
          <a:gradFill rotWithShape="1">
            <a:gsLst>
              <a:gs pos="0">
                <a:srgbClr val="958381"/>
              </a:gs>
              <a:gs pos="100000">
                <a:srgbClr val="483E3D"/>
              </a:gs>
            </a:gsLst>
            <a:lin ang="2700000" scaled="1"/>
          </a:gradFill>
          <a:ln w="3175">
            <a:solidFill>
              <a:schemeClr val="bg1"/>
            </a:solidFill>
            <a:round/>
            <a:headEnd/>
            <a:tailEnd/>
          </a:ln>
          <a:effectLst>
            <a:outerShdw dist="35921" dir="2700000" algn="ctr" rotWithShape="0">
              <a:schemeClr val="bg2"/>
            </a:outerShdw>
          </a:effectLst>
        </p:spPr>
        <p:txBody>
          <a:bodyPr wrap="none" anchor="ctr"/>
          <a:lstStyle/>
          <a:p>
            <a:pPr>
              <a:defRPr/>
            </a:pPr>
            <a:endParaRPr lang="en-US" sz="2600" baseline="30000" dirty="0">
              <a:solidFill>
                <a:schemeClr val="bg1"/>
              </a:solidFill>
            </a:endParaRPr>
          </a:p>
        </p:txBody>
      </p:sp>
      <p:sp>
        <p:nvSpPr>
          <p:cNvPr id="32771" name="Rectangle 2"/>
          <p:cNvSpPr>
            <a:spLocks noGrp="1" noChangeAspect="1" noChangeArrowheads="1"/>
          </p:cNvSpPr>
          <p:nvPr>
            <p:ph type="title"/>
          </p:nvPr>
        </p:nvSpPr>
        <p:spPr bwMode="auto">
          <a:xfrm>
            <a:off x="1447800" y="381000"/>
            <a:ext cx="6553200" cy="609600"/>
          </a:xfrm>
          <a:prstGeom prst="rect">
            <a:avLst/>
          </a:prstGeom>
          <a:solidFill>
            <a:schemeClr val="bg1"/>
          </a:solidFill>
          <a:ln>
            <a:miter lim="800000"/>
            <a:headEnd/>
            <a:tailEnd/>
          </a:ln>
        </p:spPr>
        <p:txBody>
          <a:bodyPr vert="horz" wrap="none" lIns="91440" tIns="45720" rIns="91440" bIns="45720" numCol="1" anchor="b" anchorCtr="0" compatLnSpc="1">
            <a:prstTxWarp prst="textNoShape">
              <a:avLst/>
            </a:prstTxWarp>
          </a:bodyPr>
          <a:lstStyle/>
          <a:p>
            <a:pPr eaLnBrk="1" hangingPunct="1"/>
            <a:r>
              <a:rPr lang="en-US" sz="3600" dirty="0" smtClean="0"/>
              <a:t>… Extends to Nano-Analysis in 3D ! </a:t>
            </a:r>
          </a:p>
        </p:txBody>
      </p:sp>
      <p:grpSp>
        <p:nvGrpSpPr>
          <p:cNvPr id="32772" name="Group 8"/>
          <p:cNvGrpSpPr>
            <a:grpSpLocks/>
          </p:cNvGrpSpPr>
          <p:nvPr/>
        </p:nvGrpSpPr>
        <p:grpSpPr bwMode="auto">
          <a:xfrm>
            <a:off x="182563" y="1271588"/>
            <a:ext cx="1462087" cy="1301750"/>
            <a:chOff x="207" y="801"/>
            <a:chExt cx="1475" cy="1313"/>
          </a:xfrm>
        </p:grpSpPr>
        <p:pic>
          <p:nvPicPr>
            <p:cNvPr id="32784" name="Picture 9" descr="NanoAn3D datacollect"/>
            <p:cNvPicPr>
              <a:picLocks noChangeAspect="1" noChangeArrowheads="1"/>
            </p:cNvPicPr>
            <p:nvPr/>
          </p:nvPicPr>
          <p:blipFill>
            <a:blip r:embed="rId3" cstate="print"/>
            <a:srcRect/>
            <a:stretch>
              <a:fillRect/>
            </a:stretch>
          </p:blipFill>
          <p:spPr bwMode="auto">
            <a:xfrm>
              <a:off x="207" y="801"/>
              <a:ext cx="1200" cy="1040"/>
            </a:xfrm>
            <a:prstGeom prst="rect">
              <a:avLst/>
            </a:prstGeom>
            <a:noFill/>
            <a:ln w="28575">
              <a:solidFill>
                <a:srgbClr val="958381"/>
              </a:solidFill>
              <a:miter lim="800000"/>
              <a:headEnd/>
              <a:tailEnd/>
            </a:ln>
          </p:spPr>
        </p:pic>
        <p:pic>
          <p:nvPicPr>
            <p:cNvPr id="32785" name="Picture 10" descr="NanoAn3D datacollect"/>
            <p:cNvPicPr>
              <a:picLocks noChangeAspect="1" noChangeArrowheads="1"/>
            </p:cNvPicPr>
            <p:nvPr/>
          </p:nvPicPr>
          <p:blipFill>
            <a:blip r:embed="rId3" cstate="print"/>
            <a:srcRect/>
            <a:stretch>
              <a:fillRect/>
            </a:stretch>
          </p:blipFill>
          <p:spPr bwMode="auto">
            <a:xfrm>
              <a:off x="275" y="867"/>
              <a:ext cx="1200" cy="1040"/>
            </a:xfrm>
            <a:prstGeom prst="rect">
              <a:avLst/>
            </a:prstGeom>
            <a:noFill/>
            <a:ln w="28575">
              <a:solidFill>
                <a:srgbClr val="958381"/>
              </a:solidFill>
              <a:miter lim="800000"/>
              <a:headEnd/>
              <a:tailEnd/>
            </a:ln>
          </p:spPr>
        </p:pic>
        <p:pic>
          <p:nvPicPr>
            <p:cNvPr id="32786" name="Picture 11" descr="NanoAn3D datacollect"/>
            <p:cNvPicPr>
              <a:picLocks noChangeAspect="1" noChangeArrowheads="1"/>
            </p:cNvPicPr>
            <p:nvPr/>
          </p:nvPicPr>
          <p:blipFill>
            <a:blip r:embed="rId3" cstate="print"/>
            <a:srcRect/>
            <a:stretch>
              <a:fillRect/>
            </a:stretch>
          </p:blipFill>
          <p:spPr bwMode="auto">
            <a:xfrm>
              <a:off x="344" y="936"/>
              <a:ext cx="1200" cy="1040"/>
            </a:xfrm>
            <a:prstGeom prst="rect">
              <a:avLst/>
            </a:prstGeom>
            <a:noFill/>
            <a:ln w="28575">
              <a:solidFill>
                <a:srgbClr val="958381"/>
              </a:solidFill>
              <a:miter lim="800000"/>
              <a:headEnd/>
              <a:tailEnd/>
            </a:ln>
          </p:spPr>
        </p:pic>
        <p:pic>
          <p:nvPicPr>
            <p:cNvPr id="32787" name="Picture 12" descr="NanoAn3D datacollect"/>
            <p:cNvPicPr>
              <a:picLocks noChangeAspect="1" noChangeArrowheads="1"/>
            </p:cNvPicPr>
            <p:nvPr/>
          </p:nvPicPr>
          <p:blipFill>
            <a:blip r:embed="rId3" cstate="print"/>
            <a:srcRect/>
            <a:stretch>
              <a:fillRect/>
            </a:stretch>
          </p:blipFill>
          <p:spPr bwMode="auto">
            <a:xfrm>
              <a:off x="413" y="1005"/>
              <a:ext cx="1200" cy="1040"/>
            </a:xfrm>
            <a:prstGeom prst="rect">
              <a:avLst/>
            </a:prstGeom>
            <a:noFill/>
            <a:ln w="28575">
              <a:solidFill>
                <a:srgbClr val="958381"/>
              </a:solidFill>
              <a:miter lim="800000"/>
              <a:headEnd/>
              <a:tailEnd/>
            </a:ln>
          </p:spPr>
        </p:pic>
        <p:pic>
          <p:nvPicPr>
            <p:cNvPr id="32788" name="Picture 13" descr="NanoAn3D datacollect"/>
            <p:cNvPicPr>
              <a:picLocks noChangeAspect="1" noChangeArrowheads="1"/>
            </p:cNvPicPr>
            <p:nvPr/>
          </p:nvPicPr>
          <p:blipFill>
            <a:blip r:embed="rId3" cstate="print"/>
            <a:srcRect/>
            <a:stretch>
              <a:fillRect/>
            </a:stretch>
          </p:blipFill>
          <p:spPr bwMode="auto">
            <a:xfrm>
              <a:off x="482" y="1074"/>
              <a:ext cx="1200" cy="1040"/>
            </a:xfrm>
            <a:prstGeom prst="rect">
              <a:avLst/>
            </a:prstGeom>
            <a:noFill/>
            <a:ln w="28575">
              <a:solidFill>
                <a:srgbClr val="958381"/>
              </a:solidFill>
              <a:miter lim="800000"/>
              <a:headEnd/>
              <a:tailEnd/>
            </a:ln>
          </p:spPr>
        </p:pic>
      </p:grpSp>
      <p:sp>
        <p:nvSpPr>
          <p:cNvPr id="32773" name="Text Box 14"/>
          <p:cNvSpPr txBox="1">
            <a:spLocks noChangeAspect="1" noChangeArrowheads="1"/>
          </p:cNvSpPr>
          <p:nvPr/>
        </p:nvSpPr>
        <p:spPr bwMode="auto">
          <a:xfrm>
            <a:off x="1719263" y="1123950"/>
            <a:ext cx="6546850" cy="1463675"/>
          </a:xfrm>
          <a:prstGeom prst="rect">
            <a:avLst/>
          </a:prstGeom>
          <a:noFill/>
          <a:ln w="9525" algn="ctr">
            <a:noFill/>
            <a:miter lim="800000"/>
            <a:headEnd/>
            <a:tailEnd/>
          </a:ln>
        </p:spPr>
        <p:txBody>
          <a:bodyPr anchor="b">
            <a:spAutoFit/>
          </a:bodyPr>
          <a:lstStyle/>
          <a:p>
            <a:pPr marL="114300" indent="-114300">
              <a:spcBef>
                <a:spcPct val="10000"/>
              </a:spcBef>
            </a:pPr>
            <a:r>
              <a:rPr lang="en-US" sz="2600" dirty="0">
                <a:solidFill>
                  <a:schemeClr val="bg1"/>
                </a:solidFill>
              </a:rPr>
              <a:t>Collect your data unattended</a:t>
            </a:r>
          </a:p>
          <a:p>
            <a:pPr marL="114300" indent="-114300">
              <a:spcBef>
                <a:spcPct val="10000"/>
              </a:spcBef>
              <a:buFontTx/>
              <a:buChar char="•"/>
            </a:pPr>
            <a:r>
              <a:rPr lang="en-US" sz="2000" dirty="0">
                <a:solidFill>
                  <a:schemeClr val="bg1"/>
                </a:solidFill>
              </a:rPr>
              <a:t>3D packages handle samples movements and protection to optimize the milling conditions as well as the data acquisition</a:t>
            </a:r>
          </a:p>
          <a:p>
            <a:pPr marL="114300" indent="-114300">
              <a:spcBef>
                <a:spcPct val="10000"/>
              </a:spcBef>
              <a:buFontTx/>
              <a:buChar char="•"/>
            </a:pPr>
            <a:r>
              <a:rPr lang="en-US" sz="2000" dirty="0">
                <a:solidFill>
                  <a:schemeClr val="bg1"/>
                </a:solidFill>
              </a:rPr>
              <a:t>Very large datasets supported</a:t>
            </a:r>
          </a:p>
        </p:txBody>
      </p:sp>
      <p:sp>
        <p:nvSpPr>
          <p:cNvPr id="32774" name="AutoShape 15"/>
          <p:cNvSpPr>
            <a:spLocks noChangeArrowheads="1"/>
          </p:cNvSpPr>
          <p:nvPr/>
        </p:nvSpPr>
        <p:spPr bwMode="auto">
          <a:xfrm rot="2754663">
            <a:off x="2706687" y="2916238"/>
            <a:ext cx="804863" cy="585788"/>
          </a:xfrm>
          <a:prstGeom prst="downArrow">
            <a:avLst>
              <a:gd name="adj1" fmla="val 53056"/>
              <a:gd name="adj2" fmla="val 36981"/>
            </a:avLst>
          </a:prstGeom>
          <a:gradFill rotWithShape="1">
            <a:gsLst>
              <a:gs pos="0">
                <a:srgbClr val="483E3D"/>
              </a:gs>
              <a:gs pos="100000">
                <a:srgbClr val="958381"/>
              </a:gs>
            </a:gsLst>
            <a:lin ang="2700000" scaled="1"/>
          </a:gradFill>
          <a:ln w="9525" algn="ctr">
            <a:noFill/>
            <a:miter lim="800000"/>
            <a:headEnd/>
            <a:tailEnd/>
          </a:ln>
        </p:spPr>
        <p:txBody>
          <a:bodyPr anchor="ctr">
            <a:spAutoFit/>
          </a:bodyPr>
          <a:lstStyle/>
          <a:p>
            <a:pPr>
              <a:spcBef>
                <a:spcPct val="50000"/>
              </a:spcBef>
            </a:pPr>
            <a:endParaRPr lang="en-US" dirty="0"/>
          </a:p>
        </p:txBody>
      </p:sp>
      <p:pic>
        <p:nvPicPr>
          <p:cNvPr id="32775" name="Picture 16" descr="NanoAn3D SnV Voltex"/>
          <p:cNvPicPr>
            <a:picLocks noChangeAspect="1" noChangeArrowheads="1"/>
          </p:cNvPicPr>
          <p:nvPr/>
        </p:nvPicPr>
        <p:blipFill>
          <a:blip r:embed="rId4" cstate="print"/>
          <a:srcRect/>
          <a:stretch>
            <a:fillRect/>
          </a:stretch>
        </p:blipFill>
        <p:spPr bwMode="auto">
          <a:xfrm>
            <a:off x="92075" y="4965700"/>
            <a:ext cx="2468563" cy="1801813"/>
          </a:xfrm>
          <a:prstGeom prst="rect">
            <a:avLst/>
          </a:prstGeom>
          <a:noFill/>
          <a:ln w="9525">
            <a:noFill/>
            <a:miter lim="800000"/>
            <a:headEnd/>
            <a:tailEnd/>
          </a:ln>
        </p:spPr>
      </p:pic>
      <p:pic>
        <p:nvPicPr>
          <p:cNvPr id="32776" name="Picture 17" descr="NanoAn3D SnV ortho"/>
          <p:cNvPicPr>
            <a:picLocks noChangeAspect="1" noChangeArrowheads="1"/>
          </p:cNvPicPr>
          <p:nvPr/>
        </p:nvPicPr>
        <p:blipFill>
          <a:blip r:embed="rId5" cstate="print"/>
          <a:srcRect/>
          <a:stretch>
            <a:fillRect/>
          </a:stretch>
        </p:blipFill>
        <p:spPr bwMode="auto">
          <a:xfrm>
            <a:off x="92075" y="2879725"/>
            <a:ext cx="2468563" cy="2006600"/>
          </a:xfrm>
          <a:prstGeom prst="rect">
            <a:avLst/>
          </a:prstGeom>
          <a:noFill/>
          <a:ln w="9525">
            <a:noFill/>
            <a:miter lim="800000"/>
            <a:headEnd/>
            <a:tailEnd/>
          </a:ln>
        </p:spPr>
      </p:pic>
      <p:pic>
        <p:nvPicPr>
          <p:cNvPr id="32777" name="Picture 20" descr="NanoAn3D ebs3 grainselect"/>
          <p:cNvPicPr>
            <a:picLocks noChangeAspect="1" noChangeArrowheads="1"/>
          </p:cNvPicPr>
          <p:nvPr/>
        </p:nvPicPr>
        <p:blipFill>
          <a:blip r:embed="rId6" cstate="print"/>
          <a:srcRect/>
          <a:stretch>
            <a:fillRect/>
          </a:stretch>
        </p:blipFill>
        <p:spPr bwMode="auto">
          <a:xfrm>
            <a:off x="6324600" y="4554538"/>
            <a:ext cx="2286000" cy="2303462"/>
          </a:xfrm>
          <a:prstGeom prst="rect">
            <a:avLst/>
          </a:prstGeom>
          <a:noFill/>
          <a:ln w="9525">
            <a:noFill/>
            <a:miter lim="800000"/>
            <a:headEnd/>
            <a:tailEnd/>
          </a:ln>
        </p:spPr>
      </p:pic>
      <p:pic>
        <p:nvPicPr>
          <p:cNvPr id="32778" name="Picture 21" descr="NanoAn3D ebs3 ortho"/>
          <p:cNvPicPr>
            <a:picLocks noChangeAspect="1" noChangeArrowheads="1"/>
          </p:cNvPicPr>
          <p:nvPr/>
        </p:nvPicPr>
        <p:blipFill>
          <a:blip r:embed="rId7" cstate="print"/>
          <a:srcRect/>
          <a:stretch>
            <a:fillRect/>
          </a:stretch>
        </p:blipFill>
        <p:spPr bwMode="auto">
          <a:xfrm>
            <a:off x="5705475" y="2222500"/>
            <a:ext cx="2468563" cy="2259013"/>
          </a:xfrm>
          <a:prstGeom prst="rect">
            <a:avLst/>
          </a:prstGeom>
          <a:noFill/>
          <a:ln w="9525">
            <a:noFill/>
            <a:miter lim="800000"/>
            <a:headEnd/>
            <a:tailEnd/>
          </a:ln>
        </p:spPr>
      </p:pic>
      <p:sp>
        <p:nvSpPr>
          <p:cNvPr id="32779" name="AutoShape 22"/>
          <p:cNvSpPr>
            <a:spLocks noChangeArrowheads="1"/>
          </p:cNvSpPr>
          <p:nvPr/>
        </p:nvSpPr>
        <p:spPr bwMode="auto">
          <a:xfrm rot="-2720047">
            <a:off x="4572000" y="2916238"/>
            <a:ext cx="804863" cy="585787"/>
          </a:xfrm>
          <a:prstGeom prst="downArrow">
            <a:avLst>
              <a:gd name="adj1" fmla="val 53056"/>
              <a:gd name="adj2" fmla="val 36981"/>
            </a:avLst>
          </a:prstGeom>
          <a:gradFill rotWithShape="1">
            <a:gsLst>
              <a:gs pos="0">
                <a:srgbClr val="483E3D"/>
              </a:gs>
              <a:gs pos="100000">
                <a:srgbClr val="958381"/>
              </a:gs>
            </a:gsLst>
            <a:lin ang="2700000" scaled="1"/>
          </a:gradFill>
          <a:ln w="9525" algn="ctr">
            <a:noFill/>
            <a:miter lim="800000"/>
            <a:headEnd/>
            <a:tailEnd/>
          </a:ln>
        </p:spPr>
        <p:txBody>
          <a:bodyPr anchor="ctr">
            <a:spAutoFit/>
          </a:bodyPr>
          <a:lstStyle/>
          <a:p>
            <a:pPr>
              <a:spcBef>
                <a:spcPct val="50000"/>
              </a:spcBef>
            </a:pPr>
            <a:endParaRPr lang="en-US" dirty="0"/>
          </a:p>
        </p:txBody>
      </p:sp>
      <p:sp>
        <p:nvSpPr>
          <p:cNvPr id="32780" name="Text Box 23"/>
          <p:cNvSpPr txBox="1">
            <a:spLocks noChangeAspect="1" noChangeArrowheads="1"/>
          </p:cNvSpPr>
          <p:nvPr/>
        </p:nvSpPr>
        <p:spPr bwMode="auto">
          <a:xfrm>
            <a:off x="2524125" y="5257800"/>
            <a:ext cx="2889250" cy="1006475"/>
          </a:xfrm>
          <a:prstGeom prst="rect">
            <a:avLst/>
          </a:prstGeom>
          <a:noFill/>
          <a:ln w="9525" algn="ctr">
            <a:noFill/>
            <a:miter lim="800000"/>
            <a:headEnd/>
            <a:tailEnd/>
          </a:ln>
        </p:spPr>
        <p:txBody>
          <a:bodyPr anchor="b">
            <a:spAutoFit/>
          </a:bodyPr>
          <a:lstStyle/>
          <a:p>
            <a:pPr marL="114300" indent="-114300">
              <a:spcBef>
                <a:spcPct val="10000"/>
              </a:spcBef>
              <a:buFontTx/>
              <a:buChar char="•"/>
            </a:pPr>
            <a:r>
              <a:rPr lang="en-US" sz="2000" dirty="0">
                <a:solidFill>
                  <a:srgbClr val="6C5253"/>
                </a:solidFill>
              </a:rPr>
              <a:t>Reconstruct and explore in 3D a tomographic set of cross-sectional images </a:t>
            </a:r>
          </a:p>
        </p:txBody>
      </p:sp>
      <p:sp>
        <p:nvSpPr>
          <p:cNvPr id="105496" name="AutoShape 24"/>
          <p:cNvSpPr>
            <a:spLocks noChangeArrowheads="1"/>
          </p:cNvSpPr>
          <p:nvPr/>
        </p:nvSpPr>
        <p:spPr bwMode="auto">
          <a:xfrm>
            <a:off x="1573213" y="4598988"/>
            <a:ext cx="2921000" cy="615950"/>
          </a:xfrm>
          <a:prstGeom prst="roundRect">
            <a:avLst>
              <a:gd name="adj" fmla="val 16667"/>
            </a:avLst>
          </a:prstGeom>
          <a:gradFill rotWithShape="1">
            <a:gsLst>
              <a:gs pos="0">
                <a:srgbClr val="958381"/>
              </a:gs>
              <a:gs pos="100000">
                <a:srgbClr val="483E3D"/>
              </a:gs>
            </a:gsLst>
            <a:lin ang="2700000" scaled="1"/>
          </a:gradFill>
          <a:ln w="3175">
            <a:solidFill>
              <a:schemeClr val="bg1"/>
            </a:solidFill>
            <a:round/>
            <a:headEnd/>
            <a:tailEnd/>
          </a:ln>
          <a:effectLst>
            <a:outerShdw dist="35921" dir="2700000" algn="ctr" rotWithShape="0">
              <a:schemeClr val="bg2"/>
            </a:outerShdw>
          </a:effectLst>
        </p:spPr>
        <p:txBody>
          <a:bodyPr wrap="none" anchor="ctr"/>
          <a:lstStyle/>
          <a:p>
            <a:pPr>
              <a:defRPr/>
            </a:pPr>
            <a:r>
              <a:rPr lang="en-US" sz="2600" dirty="0" smtClean="0">
                <a:solidFill>
                  <a:schemeClr val="bg1"/>
                </a:solidFill>
              </a:rPr>
              <a:t>Auto Slice</a:t>
            </a:r>
            <a:r>
              <a:rPr lang="en-US" sz="2600" i="1" dirty="0" smtClean="0">
                <a:solidFill>
                  <a:schemeClr val="bg1"/>
                </a:solidFill>
              </a:rPr>
              <a:t> </a:t>
            </a:r>
            <a:r>
              <a:rPr lang="en-US" sz="2600" i="1" dirty="0">
                <a:solidFill>
                  <a:schemeClr val="bg1"/>
                </a:solidFill>
              </a:rPr>
              <a:t>and View</a:t>
            </a:r>
            <a:r>
              <a:rPr lang="en-US" sz="2600" baseline="30000" dirty="0">
                <a:solidFill>
                  <a:schemeClr val="bg1"/>
                </a:solidFill>
              </a:rPr>
              <a:t>TM</a:t>
            </a:r>
          </a:p>
        </p:txBody>
      </p:sp>
      <p:sp>
        <p:nvSpPr>
          <p:cNvPr id="105497" name="AutoShape 25"/>
          <p:cNvSpPr>
            <a:spLocks noChangeArrowheads="1"/>
          </p:cNvSpPr>
          <p:nvPr/>
        </p:nvSpPr>
        <p:spPr bwMode="auto">
          <a:xfrm>
            <a:off x="4718050" y="4343400"/>
            <a:ext cx="1606550" cy="615950"/>
          </a:xfrm>
          <a:prstGeom prst="roundRect">
            <a:avLst>
              <a:gd name="adj" fmla="val 16667"/>
            </a:avLst>
          </a:prstGeom>
          <a:gradFill rotWithShape="1">
            <a:gsLst>
              <a:gs pos="0">
                <a:srgbClr val="958381"/>
              </a:gs>
              <a:gs pos="100000">
                <a:srgbClr val="483E3D"/>
              </a:gs>
            </a:gsLst>
            <a:lin ang="2700000" scaled="1"/>
          </a:gradFill>
          <a:ln w="3175">
            <a:solidFill>
              <a:schemeClr val="bg1"/>
            </a:solidFill>
            <a:round/>
            <a:headEnd/>
            <a:tailEnd/>
          </a:ln>
          <a:effectLst>
            <a:outerShdw dist="35921" dir="2700000" algn="ctr" rotWithShape="0">
              <a:schemeClr val="bg2"/>
            </a:outerShdw>
          </a:effectLst>
        </p:spPr>
        <p:txBody>
          <a:bodyPr wrap="none" anchor="ctr"/>
          <a:lstStyle/>
          <a:p>
            <a:pPr>
              <a:defRPr/>
            </a:pPr>
            <a:r>
              <a:rPr lang="en-US" sz="2600" dirty="0">
                <a:solidFill>
                  <a:schemeClr val="bg1"/>
                </a:solidFill>
              </a:rPr>
              <a:t>EBS3</a:t>
            </a:r>
            <a:r>
              <a:rPr lang="en-US" sz="2600" baseline="30000" dirty="0">
                <a:solidFill>
                  <a:schemeClr val="bg1"/>
                </a:solidFill>
              </a:rPr>
              <a:t>TM</a:t>
            </a:r>
          </a:p>
        </p:txBody>
      </p:sp>
      <p:sp>
        <p:nvSpPr>
          <p:cNvPr id="32783" name="Text Box 27"/>
          <p:cNvSpPr txBox="1">
            <a:spLocks noChangeAspect="1" noChangeArrowheads="1"/>
          </p:cNvSpPr>
          <p:nvPr/>
        </p:nvSpPr>
        <p:spPr bwMode="auto">
          <a:xfrm>
            <a:off x="3402013" y="3648075"/>
            <a:ext cx="2889250" cy="701675"/>
          </a:xfrm>
          <a:prstGeom prst="rect">
            <a:avLst/>
          </a:prstGeom>
          <a:noFill/>
          <a:ln w="9525" algn="ctr">
            <a:noFill/>
            <a:miter lim="800000"/>
            <a:headEnd/>
            <a:tailEnd/>
          </a:ln>
        </p:spPr>
        <p:txBody>
          <a:bodyPr anchor="b">
            <a:spAutoFit/>
          </a:bodyPr>
          <a:lstStyle/>
          <a:p>
            <a:pPr marL="114300" indent="-114300" algn="r">
              <a:spcBef>
                <a:spcPct val="10000"/>
              </a:spcBef>
              <a:buFontTx/>
              <a:buChar char="•"/>
            </a:pPr>
            <a:r>
              <a:rPr lang="en-US" sz="2000" dirty="0">
                <a:solidFill>
                  <a:srgbClr val="6C5253"/>
                </a:solidFill>
              </a:rPr>
              <a:t>Reconstruct and explore in 3D a set of EBSD maps</a:t>
            </a:r>
          </a:p>
        </p:txBody>
      </p:sp>
      <p:sp>
        <p:nvSpPr>
          <p:cNvPr id="2" name="Rectangle 1"/>
          <p:cNvSpPr/>
          <p:nvPr/>
        </p:nvSpPr>
        <p:spPr>
          <a:xfrm>
            <a:off x="2618742" y="6390167"/>
            <a:ext cx="4572000" cy="276999"/>
          </a:xfrm>
          <a:prstGeom prst="rect">
            <a:avLst/>
          </a:prstGeom>
        </p:spPr>
        <p:txBody>
          <a:bodyPr>
            <a:spAutoFit/>
          </a:bodyPr>
          <a:lstStyle/>
          <a:p>
            <a:r>
              <a:rPr lang="en-US" sz="1200" b="1" dirty="0"/>
              <a:t>http://www.youtube.com/watch?v=isH0-xCpla8</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0" descr="FEI_nanotube 10%"/>
          <p:cNvPicPr>
            <a:picLocks noChangeAspect="1" noChangeArrowheads="1"/>
          </p:cNvPicPr>
          <p:nvPr/>
        </p:nvPicPr>
        <p:blipFill>
          <a:blip r:embed="rId5" cstate="print"/>
          <a:srcRect l="9000" t="19946" r="19333" b="15558"/>
          <a:stretch>
            <a:fillRect/>
          </a:stretch>
        </p:blipFill>
        <p:spPr bwMode="auto">
          <a:xfrm>
            <a:off x="228600" y="1209675"/>
            <a:ext cx="8893175" cy="4886325"/>
          </a:xfrm>
          <a:prstGeom prst="rect">
            <a:avLst/>
          </a:prstGeom>
          <a:noFill/>
          <a:ln w="9525">
            <a:solidFill>
              <a:schemeClr val="bg1"/>
            </a:solidFill>
            <a:miter lim="800000"/>
            <a:headEnd/>
            <a:tailEnd/>
          </a:ln>
        </p:spPr>
      </p:pic>
      <p:sp>
        <p:nvSpPr>
          <p:cNvPr id="34818" name="Rectangle 2"/>
          <p:cNvSpPr>
            <a:spLocks noGrp="1" noChangeAspect="1" noChangeArrowheads="1"/>
          </p:cNvSpPr>
          <p:nvPr>
            <p:ph type="title"/>
          </p:nvPr>
        </p:nvSpPr>
        <p:spPr bwMode="auto">
          <a:xfrm>
            <a:off x="1676400" y="381000"/>
            <a:ext cx="5257800" cy="609600"/>
          </a:xfrm>
          <a:prstGeom prst="rect">
            <a:avLst/>
          </a:prstGeom>
          <a:noFill/>
          <a:ln>
            <a:noFill/>
            <a:miter lim="800000"/>
            <a:headEnd/>
            <a:tailEnd/>
          </a:ln>
        </p:spPr>
        <p:txBody>
          <a:bodyPr vert="horz" wrap="none" lIns="91440" tIns="45720" rIns="91440" bIns="45720" numCol="1" anchor="b" anchorCtr="0" compatLnSpc="1">
            <a:prstTxWarp prst="textNoShape">
              <a:avLst/>
            </a:prstTxWarp>
          </a:bodyPr>
          <a:lstStyle/>
          <a:p>
            <a:pPr algn="ctr" eaLnBrk="1" hangingPunct="1"/>
            <a:r>
              <a:rPr lang="en-US" sz="3600" dirty="0" smtClean="0"/>
              <a:t>Automated Slice and View</a:t>
            </a:r>
          </a:p>
        </p:txBody>
      </p:sp>
      <p:sp>
        <p:nvSpPr>
          <p:cNvPr id="34819" name="Text Box 4"/>
          <p:cNvSpPr txBox="1">
            <a:spLocks noChangeArrowheads="1"/>
          </p:cNvSpPr>
          <p:nvPr/>
        </p:nvSpPr>
        <p:spPr bwMode="auto">
          <a:xfrm>
            <a:off x="3962400" y="5410200"/>
            <a:ext cx="2003947" cy="369332"/>
          </a:xfrm>
          <a:prstGeom prst="rect">
            <a:avLst/>
          </a:prstGeom>
          <a:noFill/>
          <a:ln w="3175">
            <a:noFill/>
            <a:miter lim="800000"/>
            <a:headEnd/>
            <a:tailEnd/>
          </a:ln>
        </p:spPr>
        <p:txBody>
          <a:bodyPr wrap="none">
            <a:spAutoFit/>
          </a:bodyPr>
          <a:lstStyle/>
          <a:p>
            <a:pPr eaLnBrk="0" hangingPunct="0"/>
            <a:r>
              <a:rPr lang="en-US" sz="1800" dirty="0">
                <a:solidFill>
                  <a:schemeClr val="tx1"/>
                </a:solidFill>
              </a:rPr>
              <a:t>Ti-based superalloy</a:t>
            </a:r>
          </a:p>
        </p:txBody>
      </p:sp>
      <p:pic>
        <p:nvPicPr>
          <p:cNvPr id="5" name="forth.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457200" y="1295400"/>
            <a:ext cx="6096000" cy="4572000"/>
          </a:xfrm>
          <a:prstGeom prst="rect">
            <a:avLst/>
          </a:prstGeom>
          <a:noFill/>
          <a:ln w="9525">
            <a:noFill/>
            <a:miter lim="800000"/>
            <a:headEnd/>
            <a:tailEnd/>
          </a:ln>
        </p:spPr>
      </p:pic>
      <p:sp>
        <p:nvSpPr>
          <p:cNvPr id="34825" name="Text Box 9"/>
          <p:cNvSpPr txBox="1">
            <a:spLocks noChangeArrowheads="1"/>
          </p:cNvSpPr>
          <p:nvPr/>
        </p:nvSpPr>
        <p:spPr bwMode="auto">
          <a:xfrm>
            <a:off x="2743200" y="5867400"/>
            <a:ext cx="2663825" cy="579438"/>
          </a:xfrm>
          <a:prstGeom prst="rect">
            <a:avLst/>
          </a:prstGeom>
          <a:noFill/>
          <a:ln w="9525">
            <a:noFill/>
            <a:miter lim="800000"/>
            <a:headEnd/>
            <a:tailEnd/>
          </a:ln>
          <a:effectLst/>
        </p:spPr>
        <p:txBody>
          <a:bodyPr wrap="none">
            <a:spAutoFit/>
          </a:bodyPr>
          <a:lstStyle/>
          <a:p>
            <a:r>
              <a:rPr lang="en-US" dirty="0"/>
              <a:t>Ti – super Alloy</a:t>
            </a:r>
          </a:p>
        </p:txBody>
      </p:sp>
      <p:pic>
        <p:nvPicPr>
          <p:cNvPr id="34824" name="Picture 20" descr="NanoAn3D ebs3 grainselect"/>
          <p:cNvPicPr>
            <a:picLocks noChangeAspect="1" noChangeArrowheads="1"/>
          </p:cNvPicPr>
          <p:nvPr/>
        </p:nvPicPr>
        <p:blipFill>
          <a:blip r:embed="rId7" cstate="print"/>
          <a:srcRect/>
          <a:stretch>
            <a:fillRect/>
          </a:stretch>
        </p:blipFill>
        <p:spPr bwMode="auto">
          <a:xfrm>
            <a:off x="6629400" y="4114800"/>
            <a:ext cx="2286000" cy="23034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0" descr="FEI_nanotube 10%"/>
          <p:cNvPicPr>
            <a:picLocks noChangeAspect="1" noChangeArrowheads="1"/>
          </p:cNvPicPr>
          <p:nvPr/>
        </p:nvPicPr>
        <p:blipFill>
          <a:blip r:embed="rId7" cstate="print"/>
          <a:srcRect l="9000" t="19946" r="19333" b="15558"/>
          <a:stretch>
            <a:fillRect/>
          </a:stretch>
        </p:blipFill>
        <p:spPr bwMode="auto">
          <a:xfrm>
            <a:off x="228600" y="1219200"/>
            <a:ext cx="8893175" cy="4953000"/>
          </a:xfrm>
          <a:prstGeom prst="rect">
            <a:avLst/>
          </a:prstGeom>
          <a:noFill/>
          <a:ln w="9525">
            <a:solidFill>
              <a:schemeClr val="bg1"/>
            </a:solidFill>
            <a:miter lim="800000"/>
            <a:headEnd/>
            <a:tailEnd/>
          </a:ln>
        </p:spPr>
      </p:pic>
      <p:sp>
        <p:nvSpPr>
          <p:cNvPr id="36866" name="Rectangle 2"/>
          <p:cNvSpPr>
            <a:spLocks noGrp="1" noChangeAspect="1" noChangeArrowheads="1"/>
          </p:cNvSpPr>
          <p:nvPr>
            <p:ph type="title"/>
          </p:nvPr>
        </p:nvSpPr>
        <p:spPr bwMode="auto">
          <a:xfrm>
            <a:off x="2438400" y="304800"/>
            <a:ext cx="3886200" cy="609600"/>
          </a:xfrm>
          <a:prstGeom prst="rect">
            <a:avLst/>
          </a:prstGeom>
          <a:solidFill>
            <a:srgbClr val="FFFFFF"/>
          </a:solidFill>
          <a:ln>
            <a:noFill/>
            <a:miter lim="800000"/>
            <a:headEnd/>
            <a:tailEnd/>
          </a:ln>
        </p:spPr>
        <p:txBody>
          <a:bodyPr vert="horz" wrap="none" lIns="91440" tIns="45720" rIns="91440" bIns="45720" numCol="1" anchor="b" anchorCtr="0" compatLnSpc="1">
            <a:prstTxWarp prst="textNoShape">
              <a:avLst/>
            </a:prstTxWarp>
          </a:bodyPr>
          <a:lstStyle/>
          <a:p>
            <a:pPr eaLnBrk="1" hangingPunct="1"/>
            <a:r>
              <a:rPr lang="en-US" sz="4000" dirty="0" smtClean="0"/>
              <a:t>3D Reconstruction</a:t>
            </a:r>
          </a:p>
        </p:txBody>
      </p:sp>
      <p:sp>
        <p:nvSpPr>
          <p:cNvPr id="36867" name="Text Box 5"/>
          <p:cNvSpPr txBox="1">
            <a:spLocks noChangeArrowheads="1"/>
          </p:cNvSpPr>
          <p:nvPr/>
        </p:nvSpPr>
        <p:spPr bwMode="auto">
          <a:xfrm>
            <a:off x="838200" y="5638800"/>
            <a:ext cx="2054225" cy="396875"/>
          </a:xfrm>
          <a:prstGeom prst="rect">
            <a:avLst/>
          </a:prstGeom>
          <a:noFill/>
          <a:ln w="3175">
            <a:noFill/>
            <a:miter lim="800000"/>
            <a:headEnd/>
            <a:tailEnd/>
          </a:ln>
        </p:spPr>
        <p:txBody>
          <a:bodyPr wrap="none">
            <a:spAutoFit/>
          </a:bodyPr>
          <a:lstStyle/>
          <a:p>
            <a:pPr eaLnBrk="0" hangingPunct="0"/>
            <a:r>
              <a:rPr lang="en-US" sz="2000" dirty="0">
                <a:solidFill>
                  <a:schemeClr val="tx1"/>
                </a:solidFill>
              </a:rPr>
              <a:t>Alpha/beta Ti Alloy</a:t>
            </a:r>
          </a:p>
        </p:txBody>
      </p:sp>
      <p:pic>
        <p:nvPicPr>
          <p:cNvPr id="8" name="TiAlloy.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cstate="print"/>
          <a:srcRect/>
          <a:stretch>
            <a:fillRect/>
          </a:stretch>
        </p:blipFill>
        <p:spPr bwMode="auto">
          <a:xfrm>
            <a:off x="381000" y="1295400"/>
            <a:ext cx="4030663" cy="4114800"/>
          </a:xfrm>
          <a:prstGeom prst="rect">
            <a:avLst/>
          </a:prstGeom>
          <a:noFill/>
          <a:ln w="9525">
            <a:noFill/>
            <a:miter lim="800000"/>
            <a:headEnd/>
            <a:tailEnd/>
          </a:ln>
        </p:spPr>
      </p:pic>
      <p:pic>
        <p:nvPicPr>
          <p:cNvPr id="9" name="TiAlloySlices.mp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cstate="print"/>
          <a:srcRect/>
          <a:stretch>
            <a:fillRect/>
          </a:stretch>
        </p:blipFill>
        <p:spPr bwMode="auto">
          <a:xfrm>
            <a:off x="4495800" y="1295400"/>
            <a:ext cx="4030663" cy="4114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video>
              <p:cMediaNode>
                <p:cTn id="13"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0" descr="FEI_nanotube 10%"/>
          <p:cNvPicPr>
            <a:picLocks noChangeAspect="1" noChangeArrowheads="1"/>
          </p:cNvPicPr>
          <p:nvPr/>
        </p:nvPicPr>
        <p:blipFill>
          <a:blip r:embed="rId3" cstate="print"/>
          <a:srcRect l="8981" t="20065" r="19162" b="15437"/>
          <a:stretch>
            <a:fillRect/>
          </a:stretch>
        </p:blipFill>
        <p:spPr bwMode="auto">
          <a:xfrm>
            <a:off x="0" y="1219200"/>
            <a:ext cx="9144000" cy="4648200"/>
          </a:xfrm>
          <a:prstGeom prst="rect">
            <a:avLst/>
          </a:prstGeom>
          <a:noFill/>
          <a:ln w="9525">
            <a:solidFill>
              <a:srgbClr val="000080"/>
            </a:solidFill>
            <a:miter lim="800000"/>
            <a:headEnd/>
            <a:tailEnd/>
          </a:ln>
        </p:spPr>
      </p:pic>
      <p:sp>
        <p:nvSpPr>
          <p:cNvPr id="38914" name="Rectangle 2"/>
          <p:cNvSpPr>
            <a:spLocks noGrp="1" noChangeAspect="1" noChangeArrowheads="1"/>
          </p:cNvSpPr>
          <p:nvPr>
            <p:ph type="title"/>
          </p:nvPr>
        </p:nvSpPr>
        <p:spPr bwMode="auto">
          <a:xfrm>
            <a:off x="914400" y="266700"/>
            <a:ext cx="7010400" cy="609600"/>
          </a:xfrm>
          <a:prstGeom prst="rect">
            <a:avLst/>
          </a:prstGeom>
          <a:solidFill>
            <a:srgbClr val="FFFFFF"/>
          </a:solidFill>
          <a:ln>
            <a:noFill/>
            <a:miter lim="800000"/>
            <a:headEnd/>
            <a:tailEnd/>
          </a:ln>
        </p:spPr>
        <p:txBody>
          <a:bodyPr vert="horz" wrap="none" lIns="91440" tIns="45720" rIns="91440" bIns="45720" numCol="1" anchor="b" anchorCtr="0" compatLnSpc="1">
            <a:prstTxWarp prst="textNoShape">
              <a:avLst/>
            </a:prstTxWarp>
          </a:bodyPr>
          <a:lstStyle/>
          <a:p>
            <a:pPr algn="ctr" eaLnBrk="1" hangingPunct="1"/>
            <a:r>
              <a:rPr lang="en-US" sz="3200" dirty="0" smtClean="0"/>
              <a:t>Advanced Nano Prototyping with FIB </a:t>
            </a:r>
          </a:p>
        </p:txBody>
      </p:sp>
      <p:pic>
        <p:nvPicPr>
          <p:cNvPr id="38915" name="Picture 3" descr="WT NanoFluid sub20nm"/>
          <p:cNvPicPr>
            <a:picLocks noGrp="1" noChangeAspect="1" noChangeArrowheads="1"/>
          </p:cNvPicPr>
          <p:nvPr>
            <p:ph sz="half" idx="1"/>
          </p:nvPr>
        </p:nvPicPr>
        <p:blipFill>
          <a:blip r:embed="rId4" cstate="print"/>
          <a:srcRect/>
          <a:stretch>
            <a:fillRect/>
          </a:stretch>
        </p:blipFill>
        <p:spPr>
          <a:xfrm>
            <a:off x="73025" y="1123950"/>
            <a:ext cx="3016250" cy="2762250"/>
          </a:xfrm>
        </p:spPr>
      </p:pic>
      <p:pic>
        <p:nvPicPr>
          <p:cNvPr id="38916" name="Picture 4" descr="NanoProto WT Fresnel_006"/>
          <p:cNvPicPr>
            <a:picLocks noGrp="1" noChangeAspect="1" noChangeArrowheads="1"/>
          </p:cNvPicPr>
          <p:nvPr>
            <p:ph sz="quarter" idx="2"/>
          </p:nvPr>
        </p:nvPicPr>
        <p:blipFill>
          <a:blip r:embed="rId5" cstate="print"/>
          <a:srcRect/>
          <a:stretch>
            <a:fillRect/>
          </a:stretch>
        </p:blipFill>
        <p:spPr>
          <a:xfrm>
            <a:off x="5340350" y="1600200"/>
            <a:ext cx="3016250" cy="2803525"/>
          </a:xfrm>
        </p:spPr>
      </p:pic>
      <p:sp>
        <p:nvSpPr>
          <p:cNvPr id="38917" name="Rectangle 5"/>
          <p:cNvSpPr>
            <a:spLocks noChangeArrowheads="1"/>
          </p:cNvSpPr>
          <p:nvPr/>
        </p:nvSpPr>
        <p:spPr bwMode="auto">
          <a:xfrm>
            <a:off x="7366000" y="6197600"/>
            <a:ext cx="1778000" cy="660400"/>
          </a:xfrm>
          <a:prstGeom prst="rect">
            <a:avLst/>
          </a:prstGeom>
          <a:solidFill>
            <a:schemeClr val="bg1"/>
          </a:solidFill>
          <a:ln w="9525" algn="ctr">
            <a:noFill/>
            <a:miter lim="800000"/>
            <a:headEnd/>
            <a:tailEnd/>
          </a:ln>
        </p:spPr>
        <p:txBody>
          <a:bodyPr wrap="none" anchor="ctr">
            <a:spAutoFit/>
          </a:bodyPr>
          <a:lstStyle/>
          <a:p>
            <a:pPr>
              <a:spcBef>
                <a:spcPct val="50000"/>
              </a:spcBef>
            </a:pPr>
            <a:endParaRPr lang="en-US" dirty="0"/>
          </a:p>
        </p:txBody>
      </p:sp>
      <p:pic>
        <p:nvPicPr>
          <p:cNvPr id="38918" name="Picture 6" descr="Helios logo small3"/>
          <p:cNvPicPr>
            <a:picLocks noChangeAspect="1" noChangeArrowheads="1"/>
          </p:cNvPicPr>
          <p:nvPr/>
        </p:nvPicPr>
        <p:blipFill>
          <a:blip r:embed="rId6" cstate="print"/>
          <a:srcRect/>
          <a:stretch>
            <a:fillRect/>
          </a:stretch>
        </p:blipFill>
        <p:spPr bwMode="auto">
          <a:xfrm>
            <a:off x="8401050" y="381000"/>
            <a:ext cx="742950" cy="6477000"/>
          </a:xfrm>
          <a:prstGeom prst="rect">
            <a:avLst/>
          </a:prstGeom>
          <a:noFill/>
          <a:ln w="9525">
            <a:noFill/>
            <a:miter lim="800000"/>
            <a:headEnd/>
            <a:tailEnd/>
          </a:ln>
        </p:spPr>
      </p:pic>
      <p:sp>
        <p:nvSpPr>
          <p:cNvPr id="38919" name="Text Box 7"/>
          <p:cNvSpPr txBox="1">
            <a:spLocks noChangeArrowheads="1"/>
          </p:cNvSpPr>
          <p:nvPr/>
        </p:nvSpPr>
        <p:spPr bwMode="auto">
          <a:xfrm>
            <a:off x="8458200" y="571500"/>
            <a:ext cx="733425" cy="3467100"/>
          </a:xfrm>
          <a:prstGeom prst="rect">
            <a:avLst/>
          </a:prstGeom>
          <a:noFill/>
          <a:ln w="9525" algn="ctr">
            <a:noFill/>
            <a:miter lim="800000"/>
            <a:headEnd/>
            <a:tailEnd/>
          </a:ln>
        </p:spPr>
        <p:txBody>
          <a:bodyPr vert="eaVert" wrap="none" anchor="b">
            <a:spAutoFit/>
          </a:bodyPr>
          <a:lstStyle/>
          <a:p>
            <a:pPr algn="ctr">
              <a:spcBef>
                <a:spcPct val="50000"/>
              </a:spcBef>
            </a:pPr>
            <a:r>
              <a:rPr lang="en-US" sz="3600" dirty="0">
                <a:solidFill>
                  <a:srgbClr val="E0E0D6"/>
                </a:solidFill>
                <a:latin typeface="Arial" charset="0"/>
              </a:rPr>
              <a:t>H</a:t>
            </a:r>
            <a:r>
              <a:rPr lang="en-US" sz="2800" dirty="0">
                <a:solidFill>
                  <a:srgbClr val="E0E0D6"/>
                </a:solidFill>
                <a:latin typeface="Arial" charset="0"/>
              </a:rPr>
              <a:t>ELIOS</a:t>
            </a:r>
            <a:r>
              <a:rPr lang="en-US" sz="3600" dirty="0">
                <a:solidFill>
                  <a:srgbClr val="E0E0D6"/>
                </a:solidFill>
                <a:latin typeface="Arial" charset="0"/>
              </a:rPr>
              <a:t> N</a:t>
            </a:r>
            <a:r>
              <a:rPr lang="en-US" sz="2800" dirty="0">
                <a:solidFill>
                  <a:srgbClr val="E0E0D6"/>
                </a:solidFill>
                <a:latin typeface="Arial" charset="0"/>
              </a:rPr>
              <a:t>ANOLAB</a:t>
            </a:r>
          </a:p>
        </p:txBody>
      </p:sp>
      <p:sp>
        <p:nvSpPr>
          <p:cNvPr id="169993" name="AutoShape 9"/>
          <p:cNvSpPr>
            <a:spLocks noChangeArrowheads="1"/>
          </p:cNvSpPr>
          <p:nvPr/>
        </p:nvSpPr>
        <p:spPr bwMode="auto">
          <a:xfrm>
            <a:off x="2011363" y="1162050"/>
            <a:ext cx="2925762" cy="1316038"/>
          </a:xfrm>
          <a:prstGeom prst="roundRect">
            <a:avLst>
              <a:gd name="adj" fmla="val 16667"/>
            </a:avLst>
          </a:prstGeom>
          <a:gradFill rotWithShape="1">
            <a:gsLst>
              <a:gs pos="0">
                <a:srgbClr val="958381"/>
              </a:gs>
              <a:gs pos="100000">
                <a:srgbClr val="483E3D"/>
              </a:gs>
            </a:gsLst>
            <a:lin ang="2700000" scaled="1"/>
          </a:gradFill>
          <a:ln w="3175">
            <a:solidFill>
              <a:schemeClr val="bg1"/>
            </a:solidFill>
            <a:round/>
            <a:headEnd/>
            <a:tailEnd/>
          </a:ln>
          <a:effectLst>
            <a:outerShdw dist="35921" dir="2700000" algn="ctr" rotWithShape="0">
              <a:schemeClr val="bg2"/>
            </a:outerShdw>
          </a:effectLst>
        </p:spPr>
        <p:txBody>
          <a:bodyPr wrap="none" anchor="ctr"/>
          <a:lstStyle/>
          <a:p>
            <a:pPr algn="ctr">
              <a:defRPr/>
            </a:pPr>
            <a:r>
              <a:rPr lang="en-US" sz="2000" dirty="0">
                <a:solidFill>
                  <a:schemeClr val="bg1"/>
                </a:solidFill>
              </a:rPr>
              <a:t>Combine the most accurate</a:t>
            </a:r>
          </a:p>
          <a:p>
            <a:pPr algn="ctr">
              <a:defRPr/>
            </a:pPr>
            <a:r>
              <a:rPr lang="en-US" sz="2000" dirty="0">
                <a:solidFill>
                  <a:schemeClr val="bg1"/>
                </a:solidFill>
              </a:rPr>
              <a:t>milling of smallest features, </a:t>
            </a:r>
          </a:p>
          <a:p>
            <a:pPr algn="ctr">
              <a:defRPr/>
            </a:pPr>
            <a:r>
              <a:rPr lang="en-US" sz="2000" dirty="0" smtClean="0">
                <a:solidFill>
                  <a:schemeClr val="bg1"/>
                </a:solidFill>
              </a:rPr>
              <a:t>e.g. </a:t>
            </a:r>
            <a:r>
              <a:rPr lang="en-US" sz="2000" dirty="0">
                <a:solidFill>
                  <a:schemeClr val="bg1"/>
                </a:solidFill>
              </a:rPr>
              <a:t>these sub-20nm lines</a:t>
            </a:r>
            <a:endParaRPr lang="en-US" sz="2000" b="0" dirty="0">
              <a:solidFill>
                <a:schemeClr val="tx1"/>
              </a:solidFill>
            </a:endParaRPr>
          </a:p>
          <a:p>
            <a:pPr algn="ctr">
              <a:defRPr/>
            </a:pPr>
            <a:r>
              <a:rPr lang="en-US" sz="2000" dirty="0">
                <a:solidFill>
                  <a:schemeClr val="bg1"/>
                </a:solidFill>
              </a:rPr>
              <a:t>used in </a:t>
            </a:r>
            <a:r>
              <a:rPr lang="en-US" sz="2000" dirty="0" smtClean="0">
                <a:solidFill>
                  <a:schemeClr val="bg1"/>
                </a:solidFill>
              </a:rPr>
              <a:t>Nano Fluidics… </a:t>
            </a:r>
            <a:endParaRPr lang="en-US" sz="2000" dirty="0">
              <a:solidFill>
                <a:schemeClr val="bg1"/>
              </a:solidFill>
            </a:endParaRPr>
          </a:p>
        </p:txBody>
      </p:sp>
      <p:pic>
        <p:nvPicPr>
          <p:cNvPr id="38922" name="Picture 10" descr="Nanoproto wheel U Arizona"/>
          <p:cNvPicPr>
            <a:picLocks noGrp="1" noChangeAspect="1" noChangeArrowheads="1"/>
          </p:cNvPicPr>
          <p:nvPr>
            <p:ph sz="quarter" idx="3"/>
          </p:nvPr>
        </p:nvPicPr>
        <p:blipFill>
          <a:blip r:embed="rId7" cstate="print"/>
          <a:srcRect/>
          <a:stretch>
            <a:fillRect/>
          </a:stretch>
        </p:blipFill>
        <p:spPr>
          <a:xfrm>
            <a:off x="73025" y="3978275"/>
            <a:ext cx="3016250" cy="2817813"/>
          </a:xfrm>
        </p:spPr>
      </p:pic>
      <p:sp>
        <p:nvSpPr>
          <p:cNvPr id="169995" name="AutoShape 11"/>
          <p:cNvSpPr>
            <a:spLocks noChangeArrowheads="1"/>
          </p:cNvSpPr>
          <p:nvPr/>
        </p:nvSpPr>
        <p:spPr bwMode="auto">
          <a:xfrm>
            <a:off x="4279900" y="4160838"/>
            <a:ext cx="3255963" cy="1098550"/>
          </a:xfrm>
          <a:prstGeom prst="roundRect">
            <a:avLst>
              <a:gd name="adj" fmla="val 16667"/>
            </a:avLst>
          </a:prstGeom>
          <a:gradFill rotWithShape="1">
            <a:gsLst>
              <a:gs pos="0">
                <a:srgbClr val="958381"/>
              </a:gs>
              <a:gs pos="100000">
                <a:srgbClr val="483E3D"/>
              </a:gs>
            </a:gsLst>
            <a:lin ang="2700000" scaled="1"/>
          </a:gradFill>
          <a:ln w="3175">
            <a:solidFill>
              <a:schemeClr val="bg1"/>
            </a:solidFill>
            <a:round/>
            <a:headEnd/>
            <a:tailEnd/>
          </a:ln>
          <a:effectLst>
            <a:outerShdw dist="35921" dir="2700000" algn="ctr" rotWithShape="0">
              <a:schemeClr val="bg2"/>
            </a:outerShdw>
          </a:effectLst>
        </p:spPr>
        <p:txBody>
          <a:bodyPr wrap="none" anchor="ctr"/>
          <a:lstStyle/>
          <a:p>
            <a:pPr algn="ctr">
              <a:defRPr/>
            </a:pPr>
            <a:r>
              <a:rPr lang="en-US" sz="2000" dirty="0">
                <a:solidFill>
                  <a:schemeClr val="bg1"/>
                </a:solidFill>
              </a:rPr>
              <a:t>… with the new best FIB milling</a:t>
            </a:r>
          </a:p>
          <a:p>
            <a:pPr algn="ctr">
              <a:defRPr/>
            </a:pPr>
            <a:r>
              <a:rPr lang="en-US" sz="2000" dirty="0">
                <a:solidFill>
                  <a:schemeClr val="bg1"/>
                </a:solidFill>
              </a:rPr>
              <a:t>strategies for fast, redeposition</a:t>
            </a:r>
          </a:p>
          <a:p>
            <a:pPr algn="ctr">
              <a:defRPr/>
            </a:pPr>
            <a:r>
              <a:rPr lang="en-US" sz="2000" dirty="0">
                <a:solidFill>
                  <a:schemeClr val="bg1"/>
                </a:solidFill>
              </a:rPr>
              <a:t>free and smooth sidewalls…  </a:t>
            </a:r>
          </a:p>
        </p:txBody>
      </p:sp>
      <p:sp>
        <p:nvSpPr>
          <p:cNvPr id="169996" name="AutoShape 12"/>
          <p:cNvSpPr>
            <a:spLocks noChangeArrowheads="1"/>
          </p:cNvSpPr>
          <p:nvPr/>
        </p:nvSpPr>
        <p:spPr bwMode="auto">
          <a:xfrm>
            <a:off x="2963863" y="5916613"/>
            <a:ext cx="3913187" cy="804862"/>
          </a:xfrm>
          <a:prstGeom prst="roundRect">
            <a:avLst>
              <a:gd name="adj" fmla="val 16667"/>
            </a:avLst>
          </a:prstGeom>
          <a:gradFill rotWithShape="1">
            <a:gsLst>
              <a:gs pos="0">
                <a:srgbClr val="958381"/>
              </a:gs>
              <a:gs pos="100000">
                <a:srgbClr val="483E3D"/>
              </a:gs>
            </a:gsLst>
            <a:lin ang="2700000" scaled="1"/>
          </a:gradFill>
          <a:ln w="3175">
            <a:solidFill>
              <a:schemeClr val="bg1"/>
            </a:solidFill>
            <a:round/>
            <a:headEnd/>
            <a:tailEnd/>
          </a:ln>
          <a:effectLst>
            <a:outerShdw dist="35921" dir="2700000" algn="ctr" rotWithShape="0">
              <a:schemeClr val="bg2"/>
            </a:outerShdw>
          </a:effectLst>
        </p:spPr>
        <p:txBody>
          <a:bodyPr wrap="none" anchor="ctr"/>
          <a:lstStyle/>
          <a:p>
            <a:pPr algn="ctr">
              <a:defRPr/>
            </a:pPr>
            <a:r>
              <a:rPr lang="en-US" sz="2400" dirty="0">
                <a:solidFill>
                  <a:schemeClr val="bg1"/>
                </a:solidFill>
              </a:rPr>
              <a:t>… and write your most</a:t>
            </a:r>
          </a:p>
          <a:p>
            <a:pPr algn="ctr">
              <a:defRPr/>
            </a:pPr>
            <a:r>
              <a:rPr lang="en-US" sz="2400" dirty="0">
                <a:solidFill>
                  <a:schemeClr val="bg1"/>
                </a:solidFill>
              </a:rPr>
              <a:t>advanced functional devices    </a:t>
            </a:r>
          </a:p>
        </p:txBody>
      </p:sp>
    </p:spTree>
  </p:cSld>
  <p:clrMapOvr>
    <a:masterClrMapping/>
  </p:clrMapOvr>
  <p:transition>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spect="1" noChangeArrowheads="1"/>
          </p:cNvSpPr>
          <p:nvPr>
            <p:ph type="title"/>
          </p:nvPr>
        </p:nvSpPr>
        <p:spPr bwMode="auto">
          <a:xfrm>
            <a:off x="914400" y="381000"/>
            <a:ext cx="7795034" cy="609600"/>
          </a:xfrm>
          <a:prstGeom prst="rect">
            <a:avLst/>
          </a:prstGeom>
          <a:solidFill>
            <a:srgbClr val="FFFFFF"/>
          </a:solidFill>
          <a:ln>
            <a:solidFill>
              <a:srgbClr val="000000"/>
            </a:solidFill>
            <a:miter lim="800000"/>
            <a:headEnd/>
            <a:tailEnd/>
          </a:ln>
        </p:spPr>
        <p:txBody>
          <a:bodyPr vert="horz" wrap="none" lIns="91440" tIns="45720" rIns="91440" bIns="45720" numCol="1" anchor="b" anchorCtr="0" compatLnSpc="1">
            <a:prstTxWarp prst="textNoShape">
              <a:avLst/>
            </a:prstTxWarp>
          </a:bodyPr>
          <a:lstStyle/>
          <a:p>
            <a:pPr algn="ctr" eaLnBrk="1" hangingPunct="1"/>
            <a:r>
              <a:rPr lang="en-US" sz="3600" dirty="0" smtClean="0"/>
              <a:t/>
            </a:r>
            <a:br>
              <a:rPr lang="en-US" sz="3600" dirty="0" smtClean="0"/>
            </a:br>
            <a:r>
              <a:rPr lang="en-US" sz="3600" dirty="0" smtClean="0"/>
              <a:t>  </a:t>
            </a:r>
            <a:r>
              <a:rPr lang="en-US" sz="3200" dirty="0" smtClean="0"/>
              <a:t>Direct </a:t>
            </a:r>
            <a:r>
              <a:rPr lang="en-US" sz="3200" b="1" dirty="0" smtClean="0">
                <a:solidFill>
                  <a:srgbClr val="FF0000"/>
                </a:solidFill>
                <a:effectLst>
                  <a:outerShdw blurRad="38100" dist="38100" dir="2700000" algn="tl">
                    <a:srgbClr val="000000">
                      <a:alpha val="43137"/>
                    </a:srgbClr>
                  </a:outerShdw>
                </a:effectLst>
              </a:rPr>
              <a:t>3D</a:t>
            </a:r>
            <a:r>
              <a:rPr lang="en-US" sz="3200" dirty="0" smtClean="0"/>
              <a:t> patterning via bmp FIB milling</a:t>
            </a:r>
          </a:p>
        </p:txBody>
      </p:sp>
      <p:pic>
        <p:nvPicPr>
          <p:cNvPr id="40962" name="Picture 3" descr="Multi Level Gears"/>
          <p:cNvPicPr>
            <a:picLocks noGrp="1" noChangeAspect="1" noChangeArrowheads="1"/>
          </p:cNvPicPr>
          <p:nvPr>
            <p:ph sz="half" idx="1"/>
          </p:nvPr>
        </p:nvPicPr>
        <p:blipFill>
          <a:blip r:embed="rId2" cstate="print"/>
          <a:srcRect/>
          <a:stretch>
            <a:fillRect/>
          </a:stretch>
        </p:blipFill>
        <p:spPr>
          <a:xfrm>
            <a:off x="4572000" y="1219200"/>
            <a:ext cx="4419600" cy="4953000"/>
          </a:xfrm>
        </p:spPr>
      </p:pic>
      <p:pic>
        <p:nvPicPr>
          <p:cNvPr id="40963" name="Picture 4" descr="multilayer cogs166"/>
          <p:cNvPicPr>
            <a:picLocks noGrp="1" noChangeAspect="1" noChangeArrowheads="1"/>
          </p:cNvPicPr>
          <p:nvPr>
            <p:ph sz="half" idx="2"/>
          </p:nvPr>
        </p:nvPicPr>
        <p:blipFill>
          <a:blip r:embed="rId3" cstate="print"/>
          <a:srcRect/>
          <a:stretch>
            <a:fillRect/>
          </a:stretch>
        </p:blipFill>
        <p:spPr>
          <a:xfrm>
            <a:off x="152400" y="1447800"/>
            <a:ext cx="4419600" cy="4419600"/>
          </a:xfr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0" descr="FEI_nanotube 10%"/>
          <p:cNvPicPr>
            <a:picLocks noChangeAspect="1" noChangeArrowheads="1"/>
          </p:cNvPicPr>
          <p:nvPr/>
        </p:nvPicPr>
        <p:blipFill>
          <a:blip r:embed="rId3" cstate="print"/>
          <a:srcRect l="9000" t="19946" r="19333" b="15558"/>
          <a:stretch>
            <a:fillRect/>
          </a:stretch>
        </p:blipFill>
        <p:spPr bwMode="auto">
          <a:xfrm>
            <a:off x="381000" y="1295400"/>
            <a:ext cx="8740775" cy="4876800"/>
          </a:xfrm>
          <a:prstGeom prst="rect">
            <a:avLst/>
          </a:prstGeom>
          <a:noFill/>
          <a:ln w="9525">
            <a:solidFill>
              <a:schemeClr val="bg1"/>
            </a:solidFill>
            <a:miter lim="800000"/>
            <a:headEnd/>
            <a:tailEnd/>
          </a:ln>
        </p:spPr>
      </p:pic>
      <p:sp>
        <p:nvSpPr>
          <p:cNvPr id="44034" name="Rectangle 2"/>
          <p:cNvSpPr>
            <a:spLocks noGrp="1" noChangeAspect="1" noChangeArrowheads="1"/>
          </p:cNvSpPr>
          <p:nvPr>
            <p:ph type="title"/>
          </p:nvPr>
        </p:nvSpPr>
        <p:spPr bwMode="auto">
          <a:xfrm>
            <a:off x="1143000" y="381000"/>
            <a:ext cx="6629400" cy="609600"/>
          </a:xfrm>
          <a:prstGeom prst="rect">
            <a:avLst/>
          </a:prstGeom>
          <a:solidFill>
            <a:srgbClr val="FFFFFF"/>
          </a:solidFill>
          <a:ln>
            <a:solidFill>
              <a:srgbClr val="000000"/>
            </a:solidFill>
            <a:miter lim="800000"/>
            <a:headEnd/>
            <a:tailEnd/>
          </a:ln>
        </p:spPr>
        <p:txBody>
          <a:bodyPr vert="horz" wrap="none" lIns="91440" tIns="45720" rIns="91440" bIns="45720" numCol="1" anchor="b" anchorCtr="0" compatLnSpc="1">
            <a:prstTxWarp prst="textNoShape">
              <a:avLst/>
            </a:prstTxWarp>
          </a:bodyPr>
          <a:lstStyle/>
          <a:p>
            <a:pPr algn="ctr" eaLnBrk="1" hangingPunct="1"/>
            <a:r>
              <a:rPr lang="en-US" sz="2800" dirty="0" smtClean="0"/>
              <a:t>Nano Prototyping: Photonic Array</a:t>
            </a:r>
          </a:p>
        </p:txBody>
      </p:sp>
      <p:pic>
        <p:nvPicPr>
          <p:cNvPr id="44035" name="Picture 3" descr="PhotonicArray_up_CS"/>
          <p:cNvPicPr>
            <a:picLocks noChangeAspect="1" noChangeArrowheads="1"/>
          </p:cNvPicPr>
          <p:nvPr/>
        </p:nvPicPr>
        <p:blipFill>
          <a:blip r:embed="rId4" cstate="print"/>
          <a:srcRect/>
          <a:stretch>
            <a:fillRect/>
          </a:stretch>
        </p:blipFill>
        <p:spPr bwMode="auto">
          <a:xfrm>
            <a:off x="2133600" y="1371600"/>
            <a:ext cx="5181600" cy="4826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4"/>
          <p:cNvSpPr txBox="1">
            <a:spLocks noChangeArrowheads="1"/>
          </p:cNvSpPr>
          <p:nvPr/>
        </p:nvSpPr>
        <p:spPr bwMode="auto">
          <a:xfrm>
            <a:off x="4019550" y="1409700"/>
            <a:ext cx="5048250" cy="4093428"/>
          </a:xfrm>
          <a:prstGeom prst="rect">
            <a:avLst/>
          </a:prstGeom>
          <a:noFill/>
          <a:ln w="22225">
            <a:solidFill>
              <a:schemeClr val="tx1"/>
            </a:solidFill>
            <a:miter lim="800000"/>
            <a:headEnd/>
            <a:tailEnd/>
          </a:ln>
        </p:spPr>
        <p:txBody>
          <a:bodyPr wrap="square">
            <a:spAutoFit/>
          </a:bodyPr>
          <a:lstStyle/>
          <a:p>
            <a:r>
              <a:rPr lang="en-US" dirty="0" smtClean="0">
                <a:cs typeface="Times New Roman" charset="0"/>
              </a:rPr>
              <a:t>1.	</a:t>
            </a:r>
            <a:r>
              <a:rPr lang="en-US" sz="1600" dirty="0">
                <a:latin typeface="Arial" pitchFamily="34" charset="0"/>
                <a:cs typeface="Arial" pitchFamily="34" charset="0"/>
              </a:rPr>
              <a:t>S</a:t>
            </a:r>
            <a:r>
              <a:rPr lang="en-US" sz="1600" dirty="0" smtClean="0">
                <a:latin typeface="Arial" pitchFamily="34" charset="0"/>
                <a:cs typeface="Arial" pitchFamily="34" charset="0"/>
              </a:rPr>
              <a:t>EM </a:t>
            </a:r>
            <a:r>
              <a:rPr lang="en-US" sz="1600" dirty="0">
                <a:latin typeface="Arial" pitchFamily="34" charset="0"/>
                <a:cs typeface="Arial" pitchFamily="34" charset="0"/>
              </a:rPr>
              <a:t>gives </a:t>
            </a:r>
            <a:r>
              <a:rPr lang="en-US" sz="1600" b="1" i="1" u="sng" dirty="0">
                <a:solidFill>
                  <a:srgbClr val="CC0000"/>
                </a:solidFill>
                <a:latin typeface="Arial" pitchFamily="34" charset="0"/>
                <a:cs typeface="Arial" pitchFamily="34" charset="0"/>
              </a:rPr>
              <a:t>images</a:t>
            </a:r>
            <a:r>
              <a:rPr lang="en-US" sz="1600" b="1" i="1" dirty="0">
                <a:solidFill>
                  <a:srgbClr val="CC0000"/>
                </a:solidFill>
                <a:latin typeface="Arial" pitchFamily="34" charset="0"/>
                <a:cs typeface="Arial" pitchFamily="34" charset="0"/>
              </a:rPr>
              <a:t> of </a:t>
            </a:r>
            <a:r>
              <a:rPr lang="en-US" sz="1600" b="1" i="1" dirty="0" smtClean="0">
                <a:solidFill>
                  <a:srgbClr val="CC0000"/>
                </a:solidFill>
                <a:latin typeface="Arial" pitchFamily="34" charset="0"/>
                <a:cs typeface="Arial" pitchFamily="34" charset="0"/>
              </a:rPr>
              <a:t>the microstructure </a:t>
            </a:r>
            <a:r>
              <a:rPr lang="en-US" sz="1600" dirty="0">
                <a:latin typeface="Arial" pitchFamily="34" charset="0"/>
                <a:cs typeface="Arial" pitchFamily="34" charset="0"/>
              </a:rPr>
              <a:t>of a specimen </a:t>
            </a:r>
            <a:r>
              <a:rPr lang="en-US" sz="1600" dirty="0" smtClean="0">
                <a:latin typeface="Arial" pitchFamily="34" charset="0"/>
                <a:cs typeface="Arial" pitchFamily="34" charset="0"/>
              </a:rPr>
              <a:t>with the resolution ~ 1nm; the range of the acceleration voltage 50eV - 30 </a:t>
            </a:r>
            <a:r>
              <a:rPr lang="en-US" sz="1600" dirty="0">
                <a:latin typeface="Arial" pitchFamily="34" charset="0"/>
                <a:cs typeface="Arial" pitchFamily="34" charset="0"/>
              </a:rPr>
              <a:t>kV.</a:t>
            </a:r>
          </a:p>
          <a:p>
            <a:endParaRPr lang="en-US" sz="1600" dirty="0">
              <a:latin typeface="Arial" pitchFamily="34" charset="0"/>
              <a:cs typeface="Arial" pitchFamily="34" charset="0"/>
            </a:endParaRPr>
          </a:p>
          <a:p>
            <a:pPr marL="342900" indent="-342900">
              <a:buAutoNum type="arabicPeriod" startAt="2"/>
            </a:pPr>
            <a:r>
              <a:rPr lang="en-US" sz="1600" dirty="0" smtClean="0">
                <a:latin typeface="Arial" pitchFamily="34" charset="0"/>
                <a:cs typeface="Arial" pitchFamily="34" charset="0"/>
              </a:rPr>
              <a:t>Two characteristic electrons imaging mode</a:t>
            </a:r>
            <a:r>
              <a:rPr lang="en-US" sz="1600" b="1" i="1" dirty="0" smtClean="0">
                <a:latin typeface="Arial" pitchFamily="34" charset="0"/>
                <a:cs typeface="Arial" pitchFamily="34" charset="0"/>
              </a:rPr>
              <a:t>s:</a:t>
            </a:r>
          </a:p>
          <a:p>
            <a:r>
              <a:rPr lang="en-US" sz="1600" b="1" i="1" dirty="0">
                <a:latin typeface="Arial" pitchFamily="34" charset="0"/>
                <a:cs typeface="Arial" pitchFamily="34" charset="0"/>
              </a:rPr>
              <a:t> </a:t>
            </a:r>
            <a:r>
              <a:rPr lang="en-US" sz="1600" b="1" i="1" dirty="0" smtClean="0">
                <a:latin typeface="Arial" pitchFamily="34" charset="0"/>
                <a:cs typeface="Arial" pitchFamily="34" charset="0"/>
              </a:rPr>
              <a:t>     (a) </a:t>
            </a:r>
            <a:r>
              <a:rPr lang="en-US" sz="1600" b="1" i="1" u="sng" dirty="0" smtClean="0">
                <a:solidFill>
                  <a:srgbClr val="FF0000"/>
                </a:solidFill>
                <a:latin typeface="Arial" pitchFamily="34" charset="0"/>
                <a:cs typeface="Arial" pitchFamily="34" charset="0"/>
              </a:rPr>
              <a:t>secondary electron image</a:t>
            </a:r>
            <a:r>
              <a:rPr lang="en-US" sz="1600" b="1" i="1" dirty="0" smtClean="0">
                <a:latin typeface="Arial" pitchFamily="34" charset="0"/>
                <a:cs typeface="Arial" pitchFamily="34" charset="0"/>
              </a:rPr>
              <a:t>: contrast  is </a:t>
            </a:r>
          </a:p>
          <a:p>
            <a:r>
              <a:rPr lang="en-US" sz="1600" b="1" i="1" dirty="0" smtClean="0">
                <a:latin typeface="Arial" pitchFamily="34" charset="0"/>
                <a:cs typeface="Arial" pitchFamily="34" charset="0"/>
              </a:rPr>
              <a:t>      primarily due to topographical effects;</a:t>
            </a:r>
          </a:p>
          <a:p>
            <a:r>
              <a:rPr lang="en-US" sz="1600" b="1" i="1" dirty="0">
                <a:latin typeface="Arial" pitchFamily="34" charset="0"/>
                <a:cs typeface="Arial" pitchFamily="34" charset="0"/>
              </a:rPr>
              <a:t> </a:t>
            </a:r>
            <a:r>
              <a:rPr lang="en-US" sz="1600" b="1" i="1" dirty="0" smtClean="0">
                <a:latin typeface="Arial" pitchFamily="34" charset="0"/>
                <a:cs typeface="Arial" pitchFamily="34" charset="0"/>
              </a:rPr>
              <a:t>    (b) </a:t>
            </a:r>
            <a:r>
              <a:rPr lang="en-US" sz="1600" b="1" i="1" u="sng" dirty="0" smtClean="0">
                <a:solidFill>
                  <a:schemeClr val="tx2"/>
                </a:solidFill>
                <a:latin typeface="Arial" pitchFamily="34" charset="0"/>
                <a:cs typeface="Arial" pitchFamily="34" charset="0"/>
              </a:rPr>
              <a:t>backscattering electron image</a:t>
            </a:r>
            <a:r>
              <a:rPr lang="en-US" sz="1600" b="1" i="1" dirty="0" smtClean="0">
                <a:latin typeface="Arial" pitchFamily="34" charset="0"/>
                <a:cs typeface="Arial" pitchFamily="34" charset="0"/>
              </a:rPr>
              <a:t>:</a:t>
            </a:r>
            <a:r>
              <a:rPr lang="en-US" sz="1600" b="1" i="1" dirty="0">
                <a:latin typeface="Arial" pitchFamily="34" charset="0"/>
                <a:cs typeface="Arial" pitchFamily="34" charset="0"/>
              </a:rPr>
              <a:t>  contrast  is </a:t>
            </a:r>
          </a:p>
          <a:p>
            <a:r>
              <a:rPr lang="en-US" sz="1600" b="1" i="1" dirty="0">
                <a:latin typeface="Arial" pitchFamily="34" charset="0"/>
                <a:cs typeface="Arial" pitchFamily="34" charset="0"/>
              </a:rPr>
              <a:t>      primarily due to </a:t>
            </a:r>
            <a:r>
              <a:rPr lang="en-US" sz="1600" b="1" i="1" dirty="0" smtClean="0">
                <a:latin typeface="Arial" pitchFamily="34" charset="0"/>
                <a:cs typeface="Arial" pitchFamily="34" charset="0"/>
              </a:rPr>
              <a:t>average Z-effect effect;</a:t>
            </a:r>
            <a:endParaRPr lang="en-US" sz="1600" b="1" i="1" dirty="0">
              <a:latin typeface="Arial" pitchFamily="34" charset="0"/>
              <a:cs typeface="Arial" pitchFamily="34" charset="0"/>
            </a:endParaRPr>
          </a:p>
          <a:p>
            <a:endParaRPr lang="en-US" sz="1600" b="1" i="1" dirty="0" smtClean="0">
              <a:latin typeface="Arial" pitchFamily="34" charset="0"/>
              <a:cs typeface="Arial" pitchFamily="34" charset="0"/>
            </a:endParaRPr>
          </a:p>
          <a:p>
            <a:pPr marL="342900" indent="-342900">
              <a:buAutoNum type="arabicPeriod" startAt="3"/>
            </a:pPr>
            <a:r>
              <a:rPr lang="en-US" sz="1600" b="1" i="1" u="sng" dirty="0" smtClean="0">
                <a:solidFill>
                  <a:srgbClr val="00B050"/>
                </a:solidFill>
                <a:latin typeface="Arial" pitchFamily="34" charset="0"/>
                <a:cs typeface="Arial" pitchFamily="34" charset="0"/>
              </a:rPr>
              <a:t>Chemical </a:t>
            </a:r>
            <a:r>
              <a:rPr lang="en-US" sz="1600" b="1" i="1" u="sng" dirty="0">
                <a:solidFill>
                  <a:srgbClr val="00B050"/>
                </a:solidFill>
                <a:latin typeface="Arial" pitchFamily="34" charset="0"/>
                <a:cs typeface="Arial" pitchFamily="34" charset="0"/>
              </a:rPr>
              <a:t>analysis </a:t>
            </a:r>
            <a:r>
              <a:rPr lang="en-US" sz="1600" b="1" i="1" dirty="0">
                <a:solidFill>
                  <a:srgbClr val="00B050"/>
                </a:solidFill>
                <a:latin typeface="Arial" pitchFamily="34" charset="0"/>
                <a:cs typeface="Arial" pitchFamily="34" charset="0"/>
              </a:rPr>
              <a:t> </a:t>
            </a:r>
            <a:r>
              <a:rPr lang="en-US" sz="1600" dirty="0">
                <a:latin typeface="Arial" pitchFamily="34" charset="0"/>
                <a:cs typeface="Arial" pitchFamily="34" charset="0"/>
              </a:rPr>
              <a:t>is also possible with available </a:t>
            </a:r>
            <a:r>
              <a:rPr lang="en-US" sz="1600" u="sng" dirty="0">
                <a:latin typeface="Arial" pitchFamily="34" charset="0"/>
                <a:cs typeface="Arial" pitchFamily="34" charset="0"/>
              </a:rPr>
              <a:t>analytical attachments</a:t>
            </a:r>
            <a:r>
              <a:rPr lang="en-US" sz="1600" dirty="0">
                <a:latin typeface="Arial" pitchFamily="34" charset="0"/>
                <a:cs typeface="Arial" pitchFamily="34" charset="0"/>
              </a:rPr>
              <a:t> </a:t>
            </a:r>
            <a:r>
              <a:rPr lang="en-US" sz="1600" dirty="0" smtClean="0">
                <a:latin typeface="Arial" pitchFamily="34" charset="0"/>
                <a:cs typeface="Arial" pitchFamily="34" charset="0"/>
              </a:rPr>
              <a:t>(EDS) for x-ray.</a:t>
            </a:r>
          </a:p>
          <a:p>
            <a:r>
              <a:rPr lang="en-US" sz="1600" dirty="0">
                <a:latin typeface="Arial" pitchFamily="34" charset="0"/>
                <a:cs typeface="Arial" pitchFamily="34" charset="0"/>
              </a:rPr>
              <a:t> </a:t>
            </a:r>
            <a:r>
              <a:rPr lang="en-US" sz="1600" dirty="0" smtClean="0">
                <a:latin typeface="Arial" pitchFamily="34" charset="0"/>
                <a:cs typeface="Arial" pitchFamily="34" charset="0"/>
              </a:rPr>
              <a:t>     The space resolution is a function of the   </a:t>
            </a:r>
          </a:p>
          <a:p>
            <a:r>
              <a:rPr lang="en-US" sz="1600" dirty="0" smtClean="0">
                <a:latin typeface="Arial" pitchFamily="34" charset="0"/>
                <a:cs typeface="Arial" pitchFamily="34" charset="0"/>
              </a:rPr>
              <a:t>      acceleration voltage and is in the range of 1 to 5 </a:t>
            </a:r>
          </a:p>
          <a:p>
            <a:r>
              <a:rPr lang="en-US" sz="1600" dirty="0" smtClean="0">
                <a:latin typeface="Arial" pitchFamily="34" charset="0"/>
                <a:cs typeface="Arial" pitchFamily="34" charset="0"/>
              </a:rPr>
              <a:t>      microns</a:t>
            </a:r>
            <a:endParaRPr lang="en-US" sz="1600" dirty="0">
              <a:latin typeface="Arial" pitchFamily="34" charset="0"/>
              <a:cs typeface="Arial" pitchFamily="34" charset="0"/>
            </a:endParaRPr>
          </a:p>
          <a:p>
            <a:endParaRPr lang="en-US" dirty="0"/>
          </a:p>
        </p:txBody>
      </p:sp>
      <p:sp>
        <p:nvSpPr>
          <p:cNvPr id="14339" name="TextBox 5"/>
          <p:cNvSpPr txBox="1">
            <a:spLocks noChangeArrowheads="1"/>
          </p:cNvSpPr>
          <p:nvPr/>
        </p:nvSpPr>
        <p:spPr bwMode="auto">
          <a:xfrm>
            <a:off x="2524519" y="129282"/>
            <a:ext cx="4052713" cy="1077218"/>
          </a:xfrm>
          <a:prstGeom prst="rect">
            <a:avLst/>
          </a:prstGeom>
          <a:noFill/>
          <a:ln w="9525">
            <a:noFill/>
            <a:miter lim="800000"/>
            <a:headEnd/>
            <a:tailEnd/>
          </a:ln>
        </p:spPr>
        <p:txBody>
          <a:bodyPr wrap="none">
            <a:spAutoFit/>
          </a:bodyPr>
          <a:lstStyle/>
          <a:p>
            <a:pPr algn="ctr"/>
            <a:r>
              <a:rPr lang="en-US" sz="3200" b="1" i="1" dirty="0" smtClean="0">
                <a:solidFill>
                  <a:schemeClr val="tx2"/>
                </a:solidFill>
                <a:effectLst>
                  <a:outerShdw blurRad="38100" dist="38100" dir="2700000" algn="tl">
                    <a:srgbClr val="000000">
                      <a:alpha val="43137"/>
                    </a:srgbClr>
                  </a:outerShdw>
                </a:effectLst>
                <a:cs typeface="Times New Roman" charset="0"/>
              </a:rPr>
              <a:t>Electron Microscopy: </a:t>
            </a:r>
          </a:p>
          <a:p>
            <a:pPr algn="ctr"/>
            <a:r>
              <a:rPr lang="en-US" sz="3200" b="1" i="1" dirty="0" smtClean="0">
                <a:solidFill>
                  <a:schemeClr val="tx2"/>
                </a:solidFill>
                <a:effectLst>
                  <a:outerShdw blurRad="38100" dist="38100" dir="2700000" algn="tl">
                    <a:srgbClr val="000000">
                      <a:alpha val="43137"/>
                    </a:srgbClr>
                  </a:outerShdw>
                </a:effectLst>
                <a:cs typeface="Times New Roman" charset="0"/>
              </a:rPr>
              <a:t>what can be done?</a:t>
            </a:r>
            <a:endParaRPr lang="en-US" sz="3200" b="1" i="1" dirty="0">
              <a:solidFill>
                <a:schemeClr val="tx2"/>
              </a:solidFill>
              <a:effectLst>
                <a:outerShdw blurRad="38100" dist="38100" dir="2700000" algn="tl">
                  <a:srgbClr val="000000">
                    <a:alpha val="43137"/>
                  </a:srgbClr>
                </a:outerShdw>
              </a:effectLst>
              <a:cs typeface="Times New Roman" charset="0"/>
            </a:endParaRPr>
          </a:p>
        </p:txBody>
      </p:sp>
      <p:pic>
        <p:nvPicPr>
          <p:cNvPr id="14342" name="Picture 6"/>
          <p:cNvPicPr>
            <a:picLocks noChangeAspect="1" noChangeArrowheads="1"/>
          </p:cNvPicPr>
          <p:nvPr/>
        </p:nvPicPr>
        <p:blipFill>
          <a:blip r:embed="rId3"/>
          <a:srcRect/>
          <a:stretch>
            <a:fillRect/>
          </a:stretch>
        </p:blipFill>
        <p:spPr bwMode="auto">
          <a:xfrm>
            <a:off x="196850" y="1803400"/>
            <a:ext cx="3657600"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0" descr="FEI_nanotube 10%"/>
          <p:cNvPicPr>
            <a:picLocks noChangeAspect="1" noChangeArrowheads="1"/>
          </p:cNvPicPr>
          <p:nvPr/>
        </p:nvPicPr>
        <p:blipFill>
          <a:blip r:embed="rId3" cstate="print"/>
          <a:srcRect l="9000" t="19946" r="19333" b="15558"/>
          <a:stretch>
            <a:fillRect/>
          </a:stretch>
        </p:blipFill>
        <p:spPr bwMode="auto">
          <a:xfrm>
            <a:off x="228600" y="1219200"/>
            <a:ext cx="8893175" cy="4953000"/>
          </a:xfrm>
          <a:prstGeom prst="rect">
            <a:avLst/>
          </a:prstGeom>
          <a:noFill/>
          <a:ln w="9525">
            <a:solidFill>
              <a:schemeClr val="bg1"/>
            </a:solidFill>
            <a:miter lim="800000"/>
            <a:headEnd/>
            <a:tailEnd/>
          </a:ln>
        </p:spPr>
      </p:pic>
      <p:sp>
        <p:nvSpPr>
          <p:cNvPr id="46082" name="Rectangle 4"/>
          <p:cNvSpPr>
            <a:spLocks noGrp="1" noChangeAspect="1" noChangeArrowheads="1"/>
          </p:cNvSpPr>
          <p:nvPr>
            <p:ph type="title"/>
          </p:nvPr>
        </p:nvSpPr>
        <p:spPr bwMode="auto">
          <a:xfrm>
            <a:off x="609600" y="381000"/>
            <a:ext cx="8086725" cy="609600"/>
          </a:xfrm>
          <a:prstGeom prst="rect">
            <a:avLst/>
          </a:prstGeom>
          <a:solidFill>
            <a:srgbClr val="FFFFFF"/>
          </a:solidFill>
          <a:ln>
            <a:solidFill>
              <a:srgbClr val="000000"/>
            </a:solidFill>
            <a:miter lim="800000"/>
            <a:headEnd/>
            <a:tailEnd/>
          </a:ln>
        </p:spPr>
        <p:txBody>
          <a:bodyPr vert="horz" wrap="none" lIns="91440" tIns="45720" rIns="91440" bIns="45720" numCol="1" anchor="b" anchorCtr="0" compatLnSpc="1">
            <a:prstTxWarp prst="textNoShape">
              <a:avLst/>
            </a:prstTxWarp>
          </a:bodyPr>
          <a:lstStyle/>
          <a:p>
            <a:pPr algn="ctr" eaLnBrk="1" hangingPunct="1"/>
            <a:r>
              <a:rPr lang="en-US" sz="3200" dirty="0" smtClean="0"/>
              <a:t>Nano Machining: Micro-indenter (Diamond)</a:t>
            </a:r>
          </a:p>
        </p:txBody>
      </p:sp>
      <p:pic>
        <p:nvPicPr>
          <p:cNvPr id="46083" name="Picture 3" descr="Nano indenter"/>
          <p:cNvPicPr>
            <a:picLocks noChangeAspect="1" noChangeArrowheads="1"/>
          </p:cNvPicPr>
          <p:nvPr/>
        </p:nvPicPr>
        <p:blipFill>
          <a:blip r:embed="rId4" cstate="print"/>
          <a:srcRect/>
          <a:stretch>
            <a:fillRect/>
          </a:stretch>
        </p:blipFill>
        <p:spPr bwMode="auto">
          <a:xfrm>
            <a:off x="2209800" y="1600200"/>
            <a:ext cx="4876800" cy="48656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0" descr="FEI_nanotube 10%"/>
          <p:cNvPicPr>
            <a:picLocks noChangeAspect="1" noChangeArrowheads="1"/>
          </p:cNvPicPr>
          <p:nvPr/>
        </p:nvPicPr>
        <p:blipFill>
          <a:blip r:embed="rId2" cstate="print"/>
          <a:srcRect l="9000" t="19946" r="19333" b="15558"/>
          <a:stretch>
            <a:fillRect/>
          </a:stretch>
        </p:blipFill>
        <p:spPr bwMode="auto">
          <a:xfrm>
            <a:off x="152400" y="1295400"/>
            <a:ext cx="8969375" cy="4953000"/>
          </a:xfrm>
          <a:prstGeom prst="rect">
            <a:avLst/>
          </a:prstGeom>
          <a:noFill/>
          <a:ln w="9525">
            <a:solidFill>
              <a:schemeClr val="bg1"/>
            </a:solidFill>
            <a:miter lim="800000"/>
            <a:headEnd/>
            <a:tailEnd/>
          </a:ln>
        </p:spPr>
      </p:pic>
      <p:sp>
        <p:nvSpPr>
          <p:cNvPr id="48130" name="Rectangle 2"/>
          <p:cNvSpPr>
            <a:spLocks noGrp="1" noChangeAspect="1" noChangeArrowheads="1"/>
          </p:cNvSpPr>
          <p:nvPr>
            <p:ph type="title"/>
          </p:nvPr>
        </p:nvSpPr>
        <p:spPr bwMode="auto">
          <a:xfrm>
            <a:off x="1219200" y="381000"/>
            <a:ext cx="6934200" cy="609600"/>
          </a:xfrm>
          <a:prstGeom prst="rect">
            <a:avLst/>
          </a:prstGeom>
          <a:solidFill>
            <a:srgbClr val="FFFFFF"/>
          </a:solidFill>
          <a:ln>
            <a:solidFill>
              <a:srgbClr val="000000"/>
            </a:solidFill>
            <a:miter lim="800000"/>
            <a:headEnd/>
            <a:tailEnd/>
          </a:ln>
        </p:spPr>
        <p:txBody>
          <a:bodyPr vert="horz" wrap="none" lIns="91440" tIns="45720" rIns="91440" bIns="45720" numCol="1" anchor="b" anchorCtr="0" compatLnSpc="1">
            <a:prstTxWarp prst="textNoShape">
              <a:avLst/>
            </a:prstTxWarp>
          </a:bodyPr>
          <a:lstStyle/>
          <a:p>
            <a:pPr algn="ctr" eaLnBrk="1" hangingPunct="1"/>
            <a:r>
              <a:rPr lang="en-US" sz="2800" dirty="0" smtClean="0"/>
              <a:t>FIB Preparation of Atom Probe Tips</a:t>
            </a:r>
          </a:p>
        </p:txBody>
      </p:sp>
      <p:pic>
        <p:nvPicPr>
          <p:cNvPr id="48131" name="Picture 3" descr="CP56 Final_001"/>
          <p:cNvPicPr>
            <a:picLocks noChangeAspect="1" noChangeArrowheads="1"/>
          </p:cNvPicPr>
          <p:nvPr/>
        </p:nvPicPr>
        <p:blipFill>
          <a:blip r:embed="rId3" cstate="print"/>
          <a:srcRect/>
          <a:stretch>
            <a:fillRect/>
          </a:stretch>
        </p:blipFill>
        <p:spPr bwMode="auto">
          <a:xfrm>
            <a:off x="609600" y="1828800"/>
            <a:ext cx="3836988" cy="3533775"/>
          </a:xfrm>
          <a:prstGeom prst="rect">
            <a:avLst/>
          </a:prstGeom>
          <a:noFill/>
          <a:ln w="9525">
            <a:noFill/>
            <a:miter lim="800000"/>
            <a:headEnd/>
            <a:tailEnd/>
          </a:ln>
        </p:spPr>
      </p:pic>
      <p:grpSp>
        <p:nvGrpSpPr>
          <p:cNvPr id="48133" name="Group 5"/>
          <p:cNvGrpSpPr>
            <a:grpSpLocks/>
          </p:cNvGrpSpPr>
          <p:nvPr/>
        </p:nvGrpSpPr>
        <p:grpSpPr bwMode="auto">
          <a:xfrm>
            <a:off x="4724400" y="1828800"/>
            <a:ext cx="3836988" cy="3560763"/>
            <a:chOff x="2892" y="1468"/>
            <a:chExt cx="2417" cy="2243"/>
          </a:xfrm>
        </p:grpSpPr>
        <p:pic>
          <p:nvPicPr>
            <p:cNvPr id="48134" name="Picture 6" descr="CP56 Final"/>
            <p:cNvPicPr>
              <a:picLocks noChangeAspect="1" noChangeArrowheads="1"/>
            </p:cNvPicPr>
            <p:nvPr/>
          </p:nvPicPr>
          <p:blipFill>
            <a:blip r:embed="rId4" cstate="print"/>
            <a:srcRect/>
            <a:stretch>
              <a:fillRect/>
            </a:stretch>
          </p:blipFill>
          <p:spPr bwMode="auto">
            <a:xfrm>
              <a:off x="2892" y="1485"/>
              <a:ext cx="2417" cy="2226"/>
            </a:xfrm>
            <a:prstGeom prst="rect">
              <a:avLst/>
            </a:prstGeom>
            <a:noFill/>
            <a:ln w="9525">
              <a:noFill/>
              <a:miter lim="800000"/>
              <a:headEnd/>
              <a:tailEnd/>
            </a:ln>
          </p:spPr>
        </p:pic>
        <p:sp>
          <p:nvSpPr>
            <p:cNvPr id="48135" name="Text Box 7"/>
            <p:cNvSpPr txBox="1">
              <a:spLocks noChangeArrowheads="1"/>
            </p:cNvSpPr>
            <p:nvPr/>
          </p:nvSpPr>
          <p:spPr bwMode="auto">
            <a:xfrm>
              <a:off x="3315" y="1468"/>
              <a:ext cx="1571" cy="290"/>
            </a:xfrm>
            <a:prstGeom prst="rect">
              <a:avLst/>
            </a:prstGeom>
            <a:solidFill>
              <a:schemeClr val="bg1"/>
            </a:solidFill>
            <a:ln w="3175">
              <a:solidFill>
                <a:schemeClr val="tx1"/>
              </a:solidFill>
              <a:miter lim="800000"/>
              <a:headEnd/>
              <a:tailEnd/>
            </a:ln>
          </p:spPr>
          <p:txBody>
            <a:bodyPr wrap="none">
              <a:spAutoFit/>
            </a:bodyPr>
            <a:lstStyle/>
            <a:p>
              <a:pPr eaLnBrk="0" hangingPunct="0"/>
              <a:r>
                <a:rPr lang="en-US" sz="2400" b="0" dirty="0">
                  <a:solidFill>
                    <a:schemeClr val="tx1"/>
                  </a:solidFill>
                  <a:latin typeface="Times New Roman" pitchFamily="18" charset="0"/>
                </a:rPr>
                <a:t>10 nm tip diameter</a:t>
              </a:r>
            </a:p>
          </p:txBody>
        </p:sp>
      </p:grpSp>
      <p:sp>
        <p:nvSpPr>
          <p:cNvPr id="48137" name="Rectangle 9"/>
          <p:cNvSpPr>
            <a:spLocks noChangeArrowheads="1"/>
          </p:cNvSpPr>
          <p:nvPr/>
        </p:nvSpPr>
        <p:spPr bwMode="auto">
          <a:xfrm>
            <a:off x="2133600" y="2133600"/>
            <a:ext cx="762000" cy="609600"/>
          </a:xfrm>
          <a:prstGeom prst="rect">
            <a:avLst/>
          </a:prstGeom>
          <a:noFill/>
          <a:ln w="9525">
            <a:solidFill>
              <a:schemeClr val="tx1"/>
            </a:solidFill>
            <a:miter lim="800000"/>
            <a:headEnd/>
            <a:tailEnd/>
          </a:ln>
          <a:effectLst/>
        </p:spPr>
        <p:txBody>
          <a:bodyPr wrap="none" anchor="ctr"/>
          <a:lstStyle/>
          <a:p>
            <a:endParaRPr lang="en-US" dirty="0"/>
          </a:p>
        </p:txBody>
      </p:sp>
      <p:sp>
        <p:nvSpPr>
          <p:cNvPr id="48138" name="Line 10"/>
          <p:cNvSpPr>
            <a:spLocks noChangeShapeType="1"/>
          </p:cNvSpPr>
          <p:nvPr/>
        </p:nvSpPr>
        <p:spPr bwMode="auto">
          <a:xfrm>
            <a:off x="2895600" y="2438400"/>
            <a:ext cx="3581400" cy="152400"/>
          </a:xfrm>
          <a:prstGeom prst="line">
            <a:avLst/>
          </a:prstGeom>
          <a:noFill/>
          <a:ln w="9525">
            <a:solidFill>
              <a:schemeClr val="tx1"/>
            </a:solidFill>
            <a:round/>
            <a:headEnd/>
            <a:tailEnd type="triangle" w="med" len="med"/>
          </a:ln>
          <a:effectLst/>
        </p:spPr>
        <p:txBody>
          <a:bodyPr/>
          <a:lstStyle/>
          <a:p>
            <a:endParaRPr lang="en-US" dirty="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0" descr="FEI_nanotube 10%"/>
          <p:cNvPicPr>
            <a:picLocks noChangeAspect="1" noChangeArrowheads="1"/>
          </p:cNvPicPr>
          <p:nvPr/>
        </p:nvPicPr>
        <p:blipFill>
          <a:blip r:embed="rId2" cstate="print"/>
          <a:srcRect l="9000" t="19946" r="19333" b="15558"/>
          <a:stretch>
            <a:fillRect/>
          </a:stretch>
        </p:blipFill>
        <p:spPr bwMode="auto">
          <a:xfrm>
            <a:off x="23813" y="1447800"/>
            <a:ext cx="9120187" cy="4800600"/>
          </a:xfrm>
          <a:prstGeom prst="rect">
            <a:avLst/>
          </a:prstGeom>
          <a:noFill/>
          <a:ln w="9525">
            <a:solidFill>
              <a:schemeClr val="bg1"/>
            </a:solidFill>
            <a:miter lim="800000"/>
            <a:headEnd/>
            <a:tailEnd/>
          </a:ln>
        </p:spPr>
      </p:pic>
      <p:sp>
        <p:nvSpPr>
          <p:cNvPr id="50178" name="Rectangle 2"/>
          <p:cNvSpPr>
            <a:spLocks noGrp="1" noChangeAspect="1" noChangeArrowheads="1"/>
          </p:cNvSpPr>
          <p:nvPr>
            <p:ph type="title"/>
          </p:nvPr>
        </p:nvSpPr>
        <p:spPr bwMode="auto">
          <a:xfrm>
            <a:off x="990600" y="304800"/>
            <a:ext cx="7467600" cy="609600"/>
          </a:xfrm>
          <a:prstGeom prst="rect">
            <a:avLst/>
          </a:prstGeom>
          <a:solidFill>
            <a:srgbClr val="FFFFFF"/>
          </a:solidFill>
          <a:ln>
            <a:solidFill>
              <a:srgbClr val="000000"/>
            </a:solidFill>
            <a:miter lim="800000"/>
            <a:headEnd/>
            <a:tailEnd/>
          </a:ln>
        </p:spPr>
        <p:txBody>
          <a:bodyPr vert="horz" wrap="none" lIns="91440" tIns="45720" rIns="91440" bIns="45720" numCol="1" anchor="b" anchorCtr="0" compatLnSpc="1">
            <a:prstTxWarp prst="textNoShape">
              <a:avLst/>
            </a:prstTxWarp>
          </a:bodyPr>
          <a:lstStyle/>
          <a:p>
            <a:pPr algn="ctr" eaLnBrk="1" hangingPunct="1"/>
            <a:r>
              <a:rPr lang="en-US" sz="2800" dirty="0" smtClean="0"/>
              <a:t>Changing Digital e-Beam Parameters</a:t>
            </a:r>
          </a:p>
        </p:txBody>
      </p:sp>
      <p:pic>
        <p:nvPicPr>
          <p:cNvPr id="50179" name="Picture 3" descr="Pt spirng 30 deg top"/>
          <p:cNvPicPr>
            <a:picLocks noGrp="1" noChangeAspect="1" noChangeArrowheads="1"/>
          </p:cNvPicPr>
          <p:nvPr>
            <p:ph sz="half" idx="1"/>
          </p:nvPr>
        </p:nvPicPr>
        <p:blipFill>
          <a:blip r:embed="rId3" cstate="print"/>
          <a:srcRect/>
          <a:stretch>
            <a:fillRect/>
          </a:stretch>
        </p:blipFill>
        <p:spPr>
          <a:xfrm>
            <a:off x="609600" y="1676400"/>
            <a:ext cx="8001000" cy="2133600"/>
          </a:xfrm>
        </p:spPr>
      </p:pic>
      <p:pic>
        <p:nvPicPr>
          <p:cNvPr id="50180" name="Picture 4" descr="Pt spirng 30 deg bot"/>
          <p:cNvPicPr>
            <a:picLocks noGrp="1" noChangeAspect="1" noChangeArrowheads="1"/>
          </p:cNvPicPr>
          <p:nvPr>
            <p:ph sz="half" idx="2"/>
          </p:nvPr>
        </p:nvPicPr>
        <p:blipFill>
          <a:blip r:embed="rId4" cstate="print"/>
          <a:srcRect/>
          <a:stretch>
            <a:fillRect/>
          </a:stretch>
        </p:blipFill>
        <p:spPr>
          <a:xfrm>
            <a:off x="609600" y="4114800"/>
            <a:ext cx="8001000" cy="2057400"/>
          </a:xfr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solidFill>
                  <a:schemeClr val="tx2">
                    <a:lumMod val="60000"/>
                    <a:lumOff val="40000"/>
                  </a:schemeClr>
                </a:solidFill>
                <a:effectLst>
                  <a:outerShdw blurRad="38100" dist="38100" dir="2700000" algn="tl">
                    <a:srgbClr val="000000">
                      <a:alpha val="43137"/>
                    </a:srgbClr>
                  </a:outerShdw>
                </a:effectLst>
              </a:rPr>
              <a:t>Conclusions</a:t>
            </a:r>
            <a:endParaRPr lang="en-US" b="1" dirty="0">
              <a:solidFill>
                <a:schemeClr val="tx2">
                  <a:lumMod val="60000"/>
                  <a:lumOff val="4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23849" y="875262"/>
            <a:ext cx="8562975" cy="5410200"/>
          </a:xfrm>
        </p:spPr>
        <p:txBody>
          <a:bodyPr/>
          <a:lstStyle/>
          <a:p>
            <a:r>
              <a:rPr lang="en-US" sz="1600" dirty="0"/>
              <a:t>There is arguably no other instrument with the breadth of applications in the study of solid materials that compares with the SEM. The SEM is critical in all fields that require characterization of solid materials. </a:t>
            </a:r>
            <a:r>
              <a:rPr lang="en-US" sz="1600" dirty="0" smtClean="0"/>
              <a:t>Most </a:t>
            </a:r>
            <a:r>
              <a:rPr lang="en-US" sz="1600" dirty="0"/>
              <a:t>SEM's are comparatively easy to operate, with user-friendly "intuitive" interfaces. Many applications require minimal sample preparation. For many applications, data acquisition is rapid (less than 5 minutes/image for SEI, BSE, spot EDS analyses.) Modern SEMs generate data in digital formats, which are highly portable.</a:t>
            </a:r>
            <a:endParaRPr lang="en-US" sz="1600" dirty="0" smtClean="0"/>
          </a:p>
          <a:p>
            <a:r>
              <a:rPr lang="en-US" sz="1600" dirty="0"/>
              <a:t>Samples must be solid and they must fit into the microscope chamber. Maximum size in horizontal dimensions is usually on the order of 10 cm, vertical dimensions are generally much more limited and rarely exceed 40 mm. For most instruments samples must be stable in a vacuum on the order of 10</a:t>
            </a:r>
            <a:r>
              <a:rPr lang="en-US" sz="1600" baseline="30000" dirty="0"/>
              <a:t>-5</a:t>
            </a:r>
            <a:r>
              <a:rPr lang="en-US" sz="1600" dirty="0"/>
              <a:t> - 10</a:t>
            </a:r>
            <a:r>
              <a:rPr lang="en-US" sz="1600" baseline="30000" dirty="0"/>
              <a:t>-6</a:t>
            </a:r>
            <a:r>
              <a:rPr lang="en-US" sz="1600" dirty="0"/>
              <a:t> torr. Samples likely to outgas at low pressures </a:t>
            </a:r>
            <a:r>
              <a:rPr lang="en-US" sz="1600" dirty="0" smtClean="0"/>
              <a:t>are </a:t>
            </a:r>
            <a:r>
              <a:rPr lang="en-US" sz="1600" dirty="0"/>
              <a:t>unsuitable for examination in conventional SEM's. However, "low vacuum" and "environmental" SEMs also exist, and many of these types of samples can be successfully examined in these specialized instruments. </a:t>
            </a:r>
            <a:endParaRPr lang="en-US" sz="1600" dirty="0" smtClean="0"/>
          </a:p>
          <a:p>
            <a:r>
              <a:rPr lang="en-US" sz="1600" dirty="0" smtClean="0">
                <a:hlinkClick r:id="rId2"/>
              </a:rPr>
              <a:t>EDS </a:t>
            </a:r>
            <a:r>
              <a:rPr lang="en-US" sz="1600" dirty="0">
                <a:hlinkClick r:id="rId2"/>
              </a:rPr>
              <a:t>detectors</a:t>
            </a:r>
            <a:r>
              <a:rPr lang="en-US" sz="1600" dirty="0"/>
              <a:t> on SEM's cannot detect very light elements (H, He, and </a:t>
            </a:r>
            <a:r>
              <a:rPr lang="en-US" sz="1600" dirty="0" smtClean="0"/>
              <a:t>Li). Most </a:t>
            </a:r>
            <a:r>
              <a:rPr lang="en-US" sz="1600" dirty="0"/>
              <a:t>SEMs use a solid state x-ray detector (</a:t>
            </a:r>
            <a:r>
              <a:rPr lang="en-US" sz="1600" dirty="0">
                <a:hlinkClick r:id="rId2"/>
              </a:rPr>
              <a:t>EDS</a:t>
            </a:r>
            <a:r>
              <a:rPr lang="en-US" sz="1600" dirty="0"/>
              <a:t>), and while these detectors are very fast and easy to utilize, they have relatively poor energy resolution and sensitivity to elements present in low abundances when compared to wavelength dispersive x-ray detectors (</a:t>
            </a:r>
            <a:r>
              <a:rPr lang="en-US" sz="1600" dirty="0">
                <a:hlinkClick r:id="rId3"/>
              </a:rPr>
              <a:t>WDS</a:t>
            </a:r>
            <a:r>
              <a:rPr lang="en-US" sz="1600" dirty="0"/>
              <a:t>) on most electron probe microanalyzers (</a:t>
            </a:r>
            <a:r>
              <a:rPr lang="en-US" sz="1600" dirty="0">
                <a:hlinkClick r:id="rId4"/>
              </a:rPr>
              <a:t>EPMA</a:t>
            </a:r>
            <a:r>
              <a:rPr lang="en-US" sz="1600" dirty="0"/>
              <a:t>). An electrically conductive coating must be applied to electrically insulating samples for study in conventional SEM's, unless the instrument is capable of operation in a low vacuum mode.</a:t>
            </a:r>
            <a:endParaRPr lang="en-US" sz="1600" dirty="0">
              <a:solidFill>
                <a:srgbClr val="C0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685800" y="381000"/>
            <a:ext cx="7772400" cy="1143000"/>
          </a:xfrm>
        </p:spPr>
        <p:txBody>
          <a:bodyPr/>
          <a:lstStyle/>
          <a:p>
            <a:r>
              <a:rPr lang="en-US" sz="4000" b="1" i="1" dirty="0"/>
              <a:t>Electron Beam - Solid Surface</a:t>
            </a:r>
            <a:br>
              <a:rPr lang="en-US" sz="4000" b="1" i="1" dirty="0"/>
            </a:br>
            <a:r>
              <a:rPr lang="en-US" sz="4000" b="1" i="1" dirty="0"/>
              <a:t>Interaction</a:t>
            </a:r>
          </a:p>
        </p:txBody>
      </p:sp>
      <p:pic>
        <p:nvPicPr>
          <p:cNvPr id="88067" name="Picture 3" descr="exp-fig3"/>
          <p:cNvPicPr>
            <a:picLocks noChangeAspect="1" noChangeArrowheads="1"/>
          </p:cNvPicPr>
          <p:nvPr/>
        </p:nvPicPr>
        <p:blipFill>
          <a:blip r:embed="rId2" cstate="print"/>
          <a:srcRect/>
          <a:stretch>
            <a:fillRect/>
          </a:stretch>
        </p:blipFill>
        <p:spPr bwMode="auto">
          <a:xfrm>
            <a:off x="228600" y="2286000"/>
            <a:ext cx="3873500" cy="3522663"/>
          </a:xfrm>
          <a:prstGeom prst="rect">
            <a:avLst/>
          </a:prstGeom>
          <a:noFill/>
        </p:spPr>
      </p:pic>
      <p:sp>
        <p:nvSpPr>
          <p:cNvPr id="88068" name="Text Box 4"/>
          <p:cNvSpPr txBox="1">
            <a:spLocks noChangeArrowheads="1"/>
          </p:cNvSpPr>
          <p:nvPr/>
        </p:nvSpPr>
        <p:spPr bwMode="auto">
          <a:xfrm>
            <a:off x="4267200" y="2819400"/>
            <a:ext cx="4572000" cy="3108543"/>
          </a:xfrm>
          <a:prstGeom prst="rect">
            <a:avLst/>
          </a:prstGeom>
          <a:noFill/>
          <a:ln w="9525">
            <a:noFill/>
            <a:miter lim="800000"/>
            <a:headEnd/>
            <a:tailEnd/>
          </a:ln>
          <a:effectLst/>
        </p:spPr>
        <p:txBody>
          <a:bodyPr>
            <a:spAutoFit/>
          </a:bodyPr>
          <a:lstStyle/>
          <a:p>
            <a:pPr>
              <a:buFontTx/>
              <a:buChar char="•"/>
            </a:pPr>
            <a:r>
              <a:rPr lang="en-US" sz="1400" dirty="0">
                <a:latin typeface="Verdana" pitchFamily="34" charset="0"/>
              </a:rPr>
              <a:t> </a:t>
            </a:r>
            <a:r>
              <a:rPr lang="en-US" sz="1400" dirty="0">
                <a:solidFill>
                  <a:schemeClr val="tx1"/>
                </a:solidFill>
                <a:latin typeface="Verdana" pitchFamily="34" charset="0"/>
              </a:rPr>
              <a:t>The incident electrons are </a:t>
            </a:r>
            <a:r>
              <a:rPr lang="en-US" sz="1400" b="1" i="1" dirty="0">
                <a:solidFill>
                  <a:schemeClr val="tx1"/>
                </a:solidFill>
                <a:latin typeface="Verdana" pitchFamily="34" charset="0"/>
              </a:rPr>
              <a:t>backscattered </a:t>
            </a:r>
            <a:r>
              <a:rPr lang="en-US" sz="1400" dirty="0" smtClean="0">
                <a:solidFill>
                  <a:schemeClr val="tx1"/>
                </a:solidFill>
                <a:latin typeface="Verdana" pitchFamily="34" charset="0"/>
              </a:rPr>
              <a:t>by  </a:t>
            </a:r>
            <a:r>
              <a:rPr lang="en-US" sz="1400" dirty="0">
                <a:solidFill>
                  <a:schemeClr val="tx1"/>
                </a:solidFill>
                <a:latin typeface="Verdana" pitchFamily="34" charset="0"/>
              </a:rPr>
              <a:t>the atoms at and below the surface, </a:t>
            </a:r>
            <a:r>
              <a:rPr lang="en-US" sz="1400" dirty="0" smtClean="0">
                <a:solidFill>
                  <a:schemeClr val="tx1"/>
                </a:solidFill>
                <a:latin typeface="Verdana" pitchFamily="34" charset="0"/>
              </a:rPr>
              <a:t>which  </a:t>
            </a:r>
            <a:r>
              <a:rPr lang="en-US" sz="1400" dirty="0">
                <a:solidFill>
                  <a:schemeClr val="tx1"/>
                </a:solidFill>
                <a:latin typeface="Verdana" pitchFamily="34" charset="0"/>
              </a:rPr>
              <a:t>act as point sources for secondary electrons.</a:t>
            </a:r>
          </a:p>
          <a:p>
            <a:r>
              <a:rPr lang="en-US" sz="1400" dirty="0">
                <a:solidFill>
                  <a:schemeClr val="tx1"/>
                </a:solidFill>
                <a:latin typeface="Verdana" pitchFamily="34" charset="0"/>
              </a:rPr>
              <a:t> </a:t>
            </a:r>
          </a:p>
          <a:p>
            <a:pPr>
              <a:buFontTx/>
              <a:buChar char="•"/>
            </a:pPr>
            <a:r>
              <a:rPr lang="en-US" sz="1400" b="1" i="1" dirty="0">
                <a:solidFill>
                  <a:schemeClr val="tx1"/>
                </a:solidFill>
                <a:latin typeface="Verdana" pitchFamily="34" charset="0"/>
              </a:rPr>
              <a:t> Secondary</a:t>
            </a:r>
            <a:r>
              <a:rPr lang="en-US" sz="1400" dirty="0">
                <a:solidFill>
                  <a:schemeClr val="tx1"/>
                </a:solidFill>
                <a:latin typeface="Verdana" pitchFamily="34" charset="0"/>
              </a:rPr>
              <a:t> electrons with moderate energy losses are channeled along the directions of neighbors of their point source. This is shown in the figure as blue lobular shapes. The secondary </a:t>
            </a:r>
          </a:p>
          <a:p>
            <a:r>
              <a:rPr lang="en-US" sz="1400" dirty="0">
                <a:solidFill>
                  <a:schemeClr val="tx1"/>
                </a:solidFill>
                <a:latin typeface="Verdana" pitchFamily="34" charset="0"/>
              </a:rPr>
              <a:t>electrons which emanate from the surface thus </a:t>
            </a:r>
          </a:p>
          <a:p>
            <a:r>
              <a:rPr lang="en-US" sz="1400" dirty="0">
                <a:solidFill>
                  <a:schemeClr val="tx1"/>
                </a:solidFill>
                <a:latin typeface="Verdana" pitchFamily="34" charset="0"/>
              </a:rPr>
              <a:t>produce bright spots on the collector screen.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0" descr="FEI_nanotube 10%"/>
          <p:cNvPicPr>
            <a:picLocks noChangeAspect="1" noChangeArrowheads="1"/>
          </p:cNvPicPr>
          <p:nvPr/>
        </p:nvPicPr>
        <p:blipFill>
          <a:blip r:embed="rId2" cstate="print"/>
          <a:srcRect l="9000" t="19946" r="19333" b="15558"/>
          <a:stretch>
            <a:fillRect/>
          </a:stretch>
        </p:blipFill>
        <p:spPr bwMode="auto">
          <a:xfrm>
            <a:off x="152400" y="1133475"/>
            <a:ext cx="8969375" cy="5334000"/>
          </a:xfrm>
          <a:prstGeom prst="rect">
            <a:avLst/>
          </a:prstGeom>
          <a:noFill/>
          <a:ln w="9525">
            <a:solidFill>
              <a:schemeClr val="bg1"/>
            </a:solidFill>
            <a:miter lim="800000"/>
            <a:headEnd/>
            <a:tailEnd/>
          </a:ln>
        </p:spPr>
      </p:pic>
      <p:sp>
        <p:nvSpPr>
          <p:cNvPr id="13" name="Rectangle 2"/>
          <p:cNvSpPr txBox="1">
            <a:spLocks noChangeAspect="1" noChangeArrowheads="1"/>
          </p:cNvSpPr>
          <p:nvPr/>
        </p:nvSpPr>
        <p:spPr bwMode="auto">
          <a:xfrm>
            <a:off x="0" y="1295400"/>
            <a:ext cx="9144000" cy="1066800"/>
          </a:xfrm>
          <a:prstGeom prst="rect">
            <a:avLst/>
          </a:prstGeom>
          <a:solidFill>
            <a:schemeClr val="bg1">
              <a:lumMod val="85000"/>
            </a:schemeClr>
          </a:solidFill>
          <a:ln w="9525">
            <a:noFill/>
            <a:miter lim="800000"/>
            <a:headEnd/>
            <a:tailEnd/>
          </a:ln>
          <a:effectLst/>
        </p:spPr>
        <p:txBody>
          <a:bodyPr wrap="none" anchor="b"/>
          <a:lstStyle/>
          <a:p>
            <a:endParaRPr lang="en-US" dirty="0">
              <a:latin typeface="Corbel" pitchFamily="34" charset="0"/>
            </a:endParaRPr>
          </a:p>
          <a:p>
            <a:endParaRPr lang="en-US" dirty="0">
              <a:latin typeface="Corbel" pitchFamily="34" charset="0"/>
            </a:endParaRPr>
          </a:p>
          <a:p>
            <a:endParaRPr lang="en-US" dirty="0">
              <a:latin typeface="Corbel" pitchFamily="34" charset="0"/>
            </a:endParaRPr>
          </a:p>
          <a:p>
            <a:endParaRPr lang="en-US" dirty="0">
              <a:latin typeface="Corbel" pitchFamily="34" charset="0"/>
            </a:endParaRPr>
          </a:p>
          <a:p>
            <a:r>
              <a:rPr lang="en-US" dirty="0">
                <a:latin typeface="Corbel" pitchFamily="34" charset="0"/>
              </a:rPr>
              <a:t>See what no one has ever seen:</a:t>
            </a:r>
          </a:p>
          <a:p>
            <a:r>
              <a:rPr lang="en-US" dirty="0"/>
              <a:t>XHR SEM and S/TEM complementarity</a:t>
            </a:r>
            <a:endParaRPr lang="en-US" dirty="0">
              <a:latin typeface="Corbel" pitchFamily="34" charset="0"/>
            </a:endParaRPr>
          </a:p>
        </p:txBody>
      </p:sp>
      <p:sp>
        <p:nvSpPr>
          <p:cNvPr id="14" name="TextBox 13"/>
          <p:cNvSpPr txBox="1"/>
          <p:nvPr/>
        </p:nvSpPr>
        <p:spPr>
          <a:xfrm>
            <a:off x="2286000" y="304800"/>
            <a:ext cx="4648200" cy="762000"/>
          </a:xfrm>
          <a:prstGeom prst="rect">
            <a:avLst/>
          </a:prstGeom>
          <a:noFill/>
        </p:spPr>
        <p:txBody>
          <a:bodyPr>
            <a:spAutoFit/>
          </a:bodyPr>
          <a:lstStyle/>
          <a:p>
            <a:pPr>
              <a:spcBef>
                <a:spcPct val="50000"/>
              </a:spcBef>
              <a:defRPr/>
            </a:pPr>
            <a:r>
              <a:rPr lang="en-US" sz="4400" kern="0" dirty="0">
                <a:effectLst>
                  <a:outerShdw blurRad="38100" dist="38100" dir="2700000" algn="tl">
                    <a:srgbClr val="000000">
                      <a:alpha val="43137"/>
                    </a:srgbClr>
                  </a:outerShdw>
                </a:effectLst>
              </a:rPr>
              <a:t>The Magellan 40</a:t>
            </a:r>
            <a:r>
              <a:rPr lang="en-US" sz="4400" kern="0" dirty="0"/>
              <a:t>0</a:t>
            </a:r>
            <a:endParaRPr lang="en-US" sz="4400" dirty="0"/>
          </a:p>
        </p:txBody>
      </p:sp>
      <p:cxnSp>
        <p:nvCxnSpPr>
          <p:cNvPr id="21508" name="Straight Connector 15"/>
          <p:cNvCxnSpPr>
            <a:cxnSpLocks noChangeShapeType="1"/>
          </p:cNvCxnSpPr>
          <p:nvPr/>
        </p:nvCxnSpPr>
        <p:spPr bwMode="auto">
          <a:xfrm>
            <a:off x="304800" y="1066800"/>
            <a:ext cx="7924800" cy="0"/>
          </a:xfrm>
          <a:prstGeom prst="line">
            <a:avLst/>
          </a:prstGeom>
          <a:noFill/>
          <a:ln w="9525" algn="ctr">
            <a:noFill/>
            <a:round/>
            <a:headEnd/>
            <a:tailEnd/>
          </a:ln>
        </p:spPr>
      </p:cxnSp>
      <p:grpSp>
        <p:nvGrpSpPr>
          <p:cNvPr id="21510" name="Group 32"/>
          <p:cNvGrpSpPr>
            <a:grpSpLocks/>
          </p:cNvGrpSpPr>
          <p:nvPr/>
        </p:nvGrpSpPr>
        <p:grpSpPr bwMode="auto">
          <a:xfrm>
            <a:off x="1020763" y="4800600"/>
            <a:ext cx="1014412" cy="1454150"/>
            <a:chOff x="1675" y="2885"/>
            <a:chExt cx="639" cy="916"/>
          </a:xfrm>
        </p:grpSpPr>
        <p:sp>
          <p:nvSpPr>
            <p:cNvPr id="21533" name="Oval 7"/>
            <p:cNvSpPr>
              <a:spLocks noChangeArrowheads="1"/>
            </p:cNvSpPr>
            <p:nvPr/>
          </p:nvSpPr>
          <p:spPr bwMode="auto">
            <a:xfrm rot="-4184972">
              <a:off x="1537" y="3114"/>
              <a:ext cx="916" cy="458"/>
            </a:xfrm>
            <a:prstGeom prst="ellipse">
              <a:avLst/>
            </a:prstGeom>
            <a:solidFill>
              <a:srgbClr val="9999FF"/>
            </a:solidFill>
            <a:ln w="9525">
              <a:noFill/>
              <a:round/>
              <a:headEnd/>
              <a:tailEnd/>
            </a:ln>
          </p:spPr>
          <p:txBody>
            <a:bodyPr wrap="none" anchor="ctr"/>
            <a:lstStyle/>
            <a:p>
              <a:pPr>
                <a:spcBef>
                  <a:spcPct val="50000"/>
                </a:spcBef>
              </a:pPr>
              <a:endParaRPr lang="en-US" dirty="0"/>
            </a:p>
          </p:txBody>
        </p:sp>
        <p:sp>
          <p:nvSpPr>
            <p:cNvPr id="21534" name="Rectangle 8"/>
            <p:cNvSpPr>
              <a:spLocks noChangeArrowheads="1"/>
            </p:cNvSpPr>
            <p:nvPr/>
          </p:nvSpPr>
          <p:spPr bwMode="auto">
            <a:xfrm>
              <a:off x="1675" y="3380"/>
              <a:ext cx="598" cy="221"/>
            </a:xfrm>
            <a:prstGeom prst="rect">
              <a:avLst/>
            </a:prstGeom>
            <a:solidFill>
              <a:schemeClr val="bg1">
                <a:alpha val="25098"/>
              </a:schemeClr>
            </a:solidFill>
            <a:ln w="9525">
              <a:noFill/>
              <a:miter lim="800000"/>
              <a:headEnd/>
              <a:tailEnd/>
            </a:ln>
          </p:spPr>
          <p:txBody>
            <a:bodyPr wrap="none" anchor="ctr"/>
            <a:lstStyle/>
            <a:p>
              <a:pPr>
                <a:spcBef>
                  <a:spcPct val="50000"/>
                </a:spcBef>
              </a:pPr>
              <a:endParaRPr lang="en-US" dirty="0"/>
            </a:p>
          </p:txBody>
        </p:sp>
        <p:sp>
          <p:nvSpPr>
            <p:cNvPr id="21535" name="Text Box 22"/>
            <p:cNvSpPr txBox="1">
              <a:spLocks noChangeArrowheads="1"/>
            </p:cNvSpPr>
            <p:nvPr/>
          </p:nvSpPr>
          <p:spPr bwMode="auto">
            <a:xfrm>
              <a:off x="1749" y="3100"/>
              <a:ext cx="565" cy="183"/>
            </a:xfrm>
            <a:prstGeom prst="rect">
              <a:avLst/>
            </a:prstGeom>
            <a:noFill/>
            <a:ln w="9525">
              <a:noFill/>
              <a:miter lim="800000"/>
              <a:headEnd/>
              <a:tailEnd/>
            </a:ln>
          </p:spPr>
          <p:txBody>
            <a:bodyPr wrap="none">
              <a:spAutoFit/>
            </a:bodyPr>
            <a:lstStyle/>
            <a:p>
              <a:r>
                <a:rPr lang="en-US" sz="700" dirty="0">
                  <a:solidFill>
                    <a:schemeClr val="bg1"/>
                  </a:solidFill>
                  <a:latin typeface="Corbel" pitchFamily="34" charset="0"/>
                </a:rPr>
                <a:t> </a:t>
              </a:r>
              <a:r>
                <a:rPr lang="en-US" sz="1300" dirty="0">
                  <a:solidFill>
                    <a:schemeClr val="bg1"/>
                  </a:solidFill>
                  <a:latin typeface="Corbel" pitchFamily="34" charset="0"/>
                </a:rPr>
                <a:t>UHR SEM</a:t>
              </a:r>
            </a:p>
          </p:txBody>
        </p:sp>
        <p:sp>
          <p:nvSpPr>
            <p:cNvPr id="21536" name="Text Box 28"/>
            <p:cNvSpPr txBox="1">
              <a:spLocks noChangeArrowheads="1"/>
            </p:cNvSpPr>
            <p:nvPr/>
          </p:nvSpPr>
          <p:spPr bwMode="auto">
            <a:xfrm>
              <a:off x="1798" y="3349"/>
              <a:ext cx="321" cy="183"/>
            </a:xfrm>
            <a:prstGeom prst="rect">
              <a:avLst/>
            </a:prstGeom>
            <a:noFill/>
            <a:ln w="9525">
              <a:noFill/>
              <a:miter lim="800000"/>
              <a:headEnd/>
              <a:tailEnd/>
            </a:ln>
          </p:spPr>
          <p:txBody>
            <a:bodyPr wrap="none">
              <a:spAutoFit/>
            </a:bodyPr>
            <a:lstStyle/>
            <a:p>
              <a:r>
                <a:rPr lang="en-US" sz="1300" dirty="0">
                  <a:solidFill>
                    <a:schemeClr val="bg1"/>
                  </a:solidFill>
                  <a:latin typeface="Corbel" pitchFamily="34" charset="0"/>
                </a:rPr>
                <a:t>SEM</a:t>
              </a:r>
            </a:p>
          </p:txBody>
        </p:sp>
      </p:grpSp>
      <p:sp>
        <p:nvSpPr>
          <p:cNvPr id="21511" name="Line 6"/>
          <p:cNvSpPr>
            <a:spLocks noChangeShapeType="1"/>
          </p:cNvSpPr>
          <p:nvPr/>
        </p:nvSpPr>
        <p:spPr bwMode="auto">
          <a:xfrm>
            <a:off x="752475" y="4833938"/>
            <a:ext cx="4668838" cy="0"/>
          </a:xfrm>
          <a:prstGeom prst="line">
            <a:avLst/>
          </a:prstGeom>
          <a:noFill/>
          <a:ln w="9525">
            <a:solidFill>
              <a:schemeClr val="bg2"/>
            </a:solidFill>
            <a:round/>
            <a:headEnd/>
            <a:tailEnd/>
          </a:ln>
        </p:spPr>
        <p:txBody>
          <a:bodyPr/>
          <a:lstStyle/>
          <a:p>
            <a:endParaRPr lang="en-US" dirty="0"/>
          </a:p>
        </p:txBody>
      </p:sp>
      <p:sp>
        <p:nvSpPr>
          <p:cNvPr id="21512" name="Line 10"/>
          <p:cNvSpPr>
            <a:spLocks noChangeShapeType="1"/>
          </p:cNvSpPr>
          <p:nvPr/>
        </p:nvSpPr>
        <p:spPr bwMode="auto">
          <a:xfrm>
            <a:off x="755650" y="2973388"/>
            <a:ext cx="4665663" cy="0"/>
          </a:xfrm>
          <a:prstGeom prst="line">
            <a:avLst/>
          </a:prstGeom>
          <a:noFill/>
          <a:ln w="9525">
            <a:solidFill>
              <a:schemeClr val="bg2"/>
            </a:solidFill>
            <a:round/>
            <a:headEnd/>
            <a:tailEnd/>
          </a:ln>
        </p:spPr>
        <p:txBody>
          <a:bodyPr/>
          <a:lstStyle/>
          <a:p>
            <a:endParaRPr lang="en-US" dirty="0"/>
          </a:p>
        </p:txBody>
      </p:sp>
      <p:sp>
        <p:nvSpPr>
          <p:cNvPr id="21513" name="Line 11"/>
          <p:cNvSpPr>
            <a:spLocks noChangeShapeType="1"/>
          </p:cNvSpPr>
          <p:nvPr/>
        </p:nvSpPr>
        <p:spPr bwMode="auto">
          <a:xfrm>
            <a:off x="752475" y="3902075"/>
            <a:ext cx="4668838" cy="0"/>
          </a:xfrm>
          <a:prstGeom prst="line">
            <a:avLst/>
          </a:prstGeom>
          <a:noFill/>
          <a:ln w="9525">
            <a:solidFill>
              <a:schemeClr val="bg2"/>
            </a:solidFill>
            <a:round/>
            <a:headEnd/>
            <a:tailEnd/>
          </a:ln>
        </p:spPr>
        <p:txBody>
          <a:bodyPr/>
          <a:lstStyle/>
          <a:p>
            <a:endParaRPr lang="en-US" dirty="0"/>
          </a:p>
        </p:txBody>
      </p:sp>
      <p:sp>
        <p:nvSpPr>
          <p:cNvPr id="21514" name="Text Box 14"/>
          <p:cNvSpPr txBox="1">
            <a:spLocks noChangeArrowheads="1"/>
          </p:cNvSpPr>
          <p:nvPr/>
        </p:nvSpPr>
        <p:spPr bwMode="auto">
          <a:xfrm>
            <a:off x="258763" y="4640263"/>
            <a:ext cx="458787" cy="290512"/>
          </a:xfrm>
          <a:prstGeom prst="rect">
            <a:avLst/>
          </a:prstGeom>
          <a:noFill/>
          <a:ln w="9525">
            <a:noFill/>
            <a:miter lim="800000"/>
            <a:headEnd/>
            <a:tailEnd/>
          </a:ln>
        </p:spPr>
        <p:txBody>
          <a:bodyPr wrap="none">
            <a:spAutoFit/>
          </a:bodyPr>
          <a:lstStyle/>
          <a:p>
            <a:r>
              <a:rPr lang="en-US" sz="1300" dirty="0">
                <a:latin typeface="Corbel" pitchFamily="34" charset="0"/>
              </a:rPr>
              <a:t>10Å</a:t>
            </a:r>
          </a:p>
        </p:txBody>
      </p:sp>
      <p:sp>
        <p:nvSpPr>
          <p:cNvPr id="21515" name="Text Box 15"/>
          <p:cNvSpPr txBox="1">
            <a:spLocks noChangeArrowheads="1"/>
          </p:cNvSpPr>
          <p:nvPr/>
        </p:nvSpPr>
        <p:spPr bwMode="auto">
          <a:xfrm>
            <a:off x="344488" y="3708400"/>
            <a:ext cx="373062" cy="290513"/>
          </a:xfrm>
          <a:prstGeom prst="rect">
            <a:avLst/>
          </a:prstGeom>
          <a:noFill/>
          <a:ln w="9525">
            <a:noFill/>
            <a:miter lim="800000"/>
            <a:headEnd/>
            <a:tailEnd/>
          </a:ln>
        </p:spPr>
        <p:txBody>
          <a:bodyPr wrap="none">
            <a:spAutoFit/>
          </a:bodyPr>
          <a:lstStyle/>
          <a:p>
            <a:r>
              <a:rPr lang="en-US" sz="1300" dirty="0">
                <a:latin typeface="Corbel" pitchFamily="34" charset="0"/>
              </a:rPr>
              <a:t>5Å</a:t>
            </a:r>
          </a:p>
        </p:txBody>
      </p:sp>
      <p:sp>
        <p:nvSpPr>
          <p:cNvPr id="21516" name="Text Box 16"/>
          <p:cNvSpPr txBox="1">
            <a:spLocks noChangeArrowheads="1"/>
          </p:cNvSpPr>
          <p:nvPr/>
        </p:nvSpPr>
        <p:spPr bwMode="auto">
          <a:xfrm>
            <a:off x="338138" y="2781300"/>
            <a:ext cx="373062" cy="290513"/>
          </a:xfrm>
          <a:prstGeom prst="rect">
            <a:avLst/>
          </a:prstGeom>
          <a:noFill/>
          <a:ln w="9525">
            <a:noFill/>
            <a:miter lim="800000"/>
            <a:headEnd/>
            <a:tailEnd/>
          </a:ln>
        </p:spPr>
        <p:txBody>
          <a:bodyPr wrap="none">
            <a:spAutoFit/>
          </a:bodyPr>
          <a:lstStyle/>
          <a:p>
            <a:r>
              <a:rPr lang="en-US" sz="1300" dirty="0">
                <a:latin typeface="Corbel" pitchFamily="34" charset="0"/>
              </a:rPr>
              <a:t>1Å</a:t>
            </a:r>
          </a:p>
        </p:txBody>
      </p:sp>
      <p:sp>
        <p:nvSpPr>
          <p:cNvPr id="21517" name="Text Box 17"/>
          <p:cNvSpPr txBox="1">
            <a:spLocks noChangeArrowheads="1"/>
          </p:cNvSpPr>
          <p:nvPr/>
        </p:nvSpPr>
        <p:spPr bwMode="auto">
          <a:xfrm rot="-5400000">
            <a:off x="-722312" y="3878262"/>
            <a:ext cx="1735138" cy="290513"/>
          </a:xfrm>
          <a:prstGeom prst="rect">
            <a:avLst/>
          </a:prstGeom>
          <a:noFill/>
          <a:ln w="9525">
            <a:noFill/>
            <a:miter lim="800000"/>
            <a:headEnd/>
            <a:tailEnd/>
          </a:ln>
        </p:spPr>
        <p:txBody>
          <a:bodyPr wrap="none">
            <a:spAutoFit/>
          </a:bodyPr>
          <a:lstStyle/>
          <a:p>
            <a:r>
              <a:rPr lang="en-US" sz="1300" dirty="0">
                <a:latin typeface="Corbel" pitchFamily="34" charset="0"/>
              </a:rPr>
              <a:t>Best image resolution</a:t>
            </a:r>
          </a:p>
        </p:txBody>
      </p:sp>
      <p:sp>
        <p:nvSpPr>
          <p:cNvPr id="21518" name="Text Box 18"/>
          <p:cNvSpPr txBox="1">
            <a:spLocks noChangeArrowheads="1"/>
          </p:cNvSpPr>
          <p:nvPr/>
        </p:nvSpPr>
        <p:spPr bwMode="auto">
          <a:xfrm>
            <a:off x="2308225" y="6091238"/>
            <a:ext cx="2279650" cy="290512"/>
          </a:xfrm>
          <a:prstGeom prst="rect">
            <a:avLst/>
          </a:prstGeom>
          <a:noFill/>
          <a:ln w="9525">
            <a:noFill/>
            <a:miter lim="800000"/>
            <a:headEnd/>
            <a:tailEnd/>
          </a:ln>
        </p:spPr>
        <p:txBody>
          <a:bodyPr wrap="none">
            <a:spAutoFit/>
          </a:bodyPr>
          <a:lstStyle/>
          <a:p>
            <a:r>
              <a:rPr lang="en-US" sz="1300" dirty="0">
                <a:latin typeface="Corbel" pitchFamily="34" charset="0"/>
              </a:rPr>
              <a:t>From bulk sample to image in</a:t>
            </a:r>
          </a:p>
        </p:txBody>
      </p:sp>
      <p:grpSp>
        <p:nvGrpSpPr>
          <p:cNvPr id="21519" name="Group 34"/>
          <p:cNvGrpSpPr>
            <a:grpSpLocks/>
          </p:cNvGrpSpPr>
          <p:nvPr/>
        </p:nvGrpSpPr>
        <p:grpSpPr bwMode="auto">
          <a:xfrm>
            <a:off x="3176588" y="2905125"/>
            <a:ext cx="2122487" cy="641350"/>
            <a:chOff x="3033" y="1691"/>
            <a:chExt cx="1337" cy="404"/>
          </a:xfrm>
        </p:grpSpPr>
        <p:sp>
          <p:nvSpPr>
            <p:cNvPr id="21531" name="Oval 13"/>
            <p:cNvSpPr>
              <a:spLocks noChangeArrowheads="1"/>
            </p:cNvSpPr>
            <p:nvPr/>
          </p:nvSpPr>
          <p:spPr bwMode="auto">
            <a:xfrm rot="-1800000">
              <a:off x="3033" y="1691"/>
              <a:ext cx="1337" cy="404"/>
            </a:xfrm>
            <a:prstGeom prst="ellipse">
              <a:avLst/>
            </a:prstGeom>
            <a:solidFill>
              <a:srgbClr val="000048"/>
            </a:solidFill>
            <a:ln w="9525">
              <a:noFill/>
              <a:round/>
              <a:headEnd/>
              <a:tailEnd/>
            </a:ln>
          </p:spPr>
          <p:txBody>
            <a:bodyPr wrap="none" anchor="ctr"/>
            <a:lstStyle/>
            <a:p>
              <a:pPr>
                <a:spcBef>
                  <a:spcPct val="50000"/>
                </a:spcBef>
              </a:pPr>
              <a:endParaRPr lang="en-US" dirty="0"/>
            </a:p>
          </p:txBody>
        </p:sp>
        <p:sp>
          <p:nvSpPr>
            <p:cNvPr id="21532" name="Text Box 19"/>
            <p:cNvSpPr txBox="1">
              <a:spLocks noChangeArrowheads="1"/>
            </p:cNvSpPr>
            <p:nvPr/>
          </p:nvSpPr>
          <p:spPr bwMode="auto">
            <a:xfrm>
              <a:off x="3574" y="1749"/>
              <a:ext cx="320" cy="183"/>
            </a:xfrm>
            <a:prstGeom prst="rect">
              <a:avLst/>
            </a:prstGeom>
            <a:noFill/>
            <a:ln w="9525">
              <a:noFill/>
              <a:miter lim="800000"/>
              <a:headEnd/>
              <a:tailEnd/>
            </a:ln>
          </p:spPr>
          <p:txBody>
            <a:bodyPr wrap="none">
              <a:spAutoFit/>
            </a:bodyPr>
            <a:lstStyle/>
            <a:p>
              <a:r>
                <a:rPr lang="en-US" sz="1300" dirty="0">
                  <a:solidFill>
                    <a:schemeClr val="bg1"/>
                  </a:solidFill>
                  <a:latin typeface="Corbel" pitchFamily="34" charset="0"/>
                </a:rPr>
                <a:t>TEM</a:t>
              </a:r>
            </a:p>
          </p:txBody>
        </p:sp>
      </p:grpSp>
      <p:grpSp>
        <p:nvGrpSpPr>
          <p:cNvPr id="21520" name="Group 33"/>
          <p:cNvGrpSpPr>
            <a:grpSpLocks/>
          </p:cNvGrpSpPr>
          <p:nvPr/>
        </p:nvGrpSpPr>
        <p:grpSpPr bwMode="auto">
          <a:xfrm>
            <a:off x="2530475" y="3652838"/>
            <a:ext cx="993775" cy="1809750"/>
            <a:chOff x="2626" y="2162"/>
            <a:chExt cx="626" cy="1140"/>
          </a:xfrm>
        </p:grpSpPr>
        <p:sp>
          <p:nvSpPr>
            <p:cNvPr id="21529" name="Oval 12"/>
            <p:cNvSpPr>
              <a:spLocks noChangeArrowheads="1"/>
            </p:cNvSpPr>
            <p:nvPr/>
          </p:nvSpPr>
          <p:spPr bwMode="auto">
            <a:xfrm rot="-2797145">
              <a:off x="2417" y="2506"/>
              <a:ext cx="1140" cy="452"/>
            </a:xfrm>
            <a:prstGeom prst="ellipse">
              <a:avLst/>
            </a:prstGeom>
            <a:solidFill>
              <a:srgbClr val="000092"/>
            </a:solidFill>
            <a:ln w="9525">
              <a:noFill/>
              <a:round/>
              <a:headEnd/>
              <a:tailEnd/>
            </a:ln>
          </p:spPr>
          <p:txBody>
            <a:bodyPr wrap="none" anchor="ctr"/>
            <a:lstStyle/>
            <a:p>
              <a:pPr>
                <a:spcBef>
                  <a:spcPct val="50000"/>
                </a:spcBef>
              </a:pPr>
              <a:endParaRPr lang="en-US" dirty="0"/>
            </a:p>
          </p:txBody>
        </p:sp>
        <p:sp>
          <p:nvSpPr>
            <p:cNvPr id="21530" name="Text Box 20"/>
            <p:cNvSpPr txBox="1">
              <a:spLocks noChangeArrowheads="1"/>
            </p:cNvSpPr>
            <p:nvPr/>
          </p:nvSpPr>
          <p:spPr bwMode="auto">
            <a:xfrm>
              <a:off x="2626" y="2669"/>
              <a:ext cx="626" cy="183"/>
            </a:xfrm>
            <a:prstGeom prst="rect">
              <a:avLst/>
            </a:prstGeom>
            <a:noFill/>
            <a:ln w="9525">
              <a:noFill/>
              <a:miter lim="800000"/>
              <a:headEnd/>
              <a:tailEnd/>
            </a:ln>
          </p:spPr>
          <p:txBody>
            <a:bodyPr wrap="none">
              <a:spAutoFit/>
            </a:bodyPr>
            <a:lstStyle/>
            <a:p>
              <a:r>
                <a:rPr lang="en-US" sz="1300" dirty="0">
                  <a:solidFill>
                    <a:schemeClr val="bg1"/>
                  </a:solidFill>
                  <a:latin typeface="Corbel" pitchFamily="34" charset="0"/>
                </a:rPr>
                <a:t>30kV STEM</a:t>
              </a:r>
            </a:p>
          </p:txBody>
        </p:sp>
      </p:grpSp>
      <p:grpSp>
        <p:nvGrpSpPr>
          <p:cNvPr id="44" name="Group 35"/>
          <p:cNvGrpSpPr>
            <a:grpSpLocks/>
          </p:cNvGrpSpPr>
          <p:nvPr/>
        </p:nvGrpSpPr>
        <p:grpSpPr bwMode="auto">
          <a:xfrm>
            <a:off x="1071563" y="4230688"/>
            <a:ext cx="923925" cy="623887"/>
            <a:chOff x="1707" y="2526"/>
            <a:chExt cx="582" cy="393"/>
          </a:xfrm>
        </p:grpSpPr>
        <p:sp>
          <p:nvSpPr>
            <p:cNvPr id="21527" name="Oval 9"/>
            <p:cNvSpPr>
              <a:spLocks noChangeArrowheads="1"/>
            </p:cNvSpPr>
            <p:nvPr/>
          </p:nvSpPr>
          <p:spPr bwMode="auto">
            <a:xfrm rot="-1800000">
              <a:off x="1726" y="2526"/>
              <a:ext cx="517" cy="393"/>
            </a:xfrm>
            <a:prstGeom prst="ellipse">
              <a:avLst/>
            </a:prstGeom>
            <a:solidFill>
              <a:srgbClr val="6666FF"/>
            </a:solidFill>
            <a:ln w="9525">
              <a:noFill/>
              <a:round/>
              <a:headEnd/>
              <a:tailEnd/>
            </a:ln>
          </p:spPr>
          <p:txBody>
            <a:bodyPr wrap="none" anchor="ctr"/>
            <a:lstStyle/>
            <a:p>
              <a:pPr>
                <a:spcBef>
                  <a:spcPct val="50000"/>
                </a:spcBef>
              </a:pPr>
              <a:endParaRPr lang="en-US" dirty="0"/>
            </a:p>
          </p:txBody>
        </p:sp>
        <p:sp>
          <p:nvSpPr>
            <p:cNvPr id="21528" name="Text Box 21"/>
            <p:cNvSpPr txBox="1">
              <a:spLocks noChangeArrowheads="1"/>
            </p:cNvSpPr>
            <p:nvPr/>
          </p:nvSpPr>
          <p:spPr bwMode="auto">
            <a:xfrm>
              <a:off x="1707" y="2632"/>
              <a:ext cx="582" cy="183"/>
            </a:xfrm>
            <a:prstGeom prst="rect">
              <a:avLst/>
            </a:prstGeom>
            <a:noFill/>
            <a:ln w="9525">
              <a:noFill/>
              <a:miter lim="800000"/>
              <a:headEnd/>
              <a:tailEnd/>
            </a:ln>
          </p:spPr>
          <p:txBody>
            <a:bodyPr>
              <a:spAutoFit/>
            </a:bodyPr>
            <a:lstStyle/>
            <a:p>
              <a:r>
                <a:rPr lang="en-US" sz="1300" dirty="0">
                  <a:solidFill>
                    <a:schemeClr val="bg1"/>
                  </a:solidFill>
                  <a:latin typeface="Corbel" pitchFamily="34" charset="0"/>
                </a:rPr>
                <a:t>XHR SEM</a:t>
              </a:r>
            </a:p>
          </p:txBody>
        </p:sp>
      </p:grpSp>
      <p:sp>
        <p:nvSpPr>
          <p:cNvPr id="21522" name="Rectangle 23"/>
          <p:cNvSpPr>
            <a:spLocks noChangeArrowheads="1"/>
          </p:cNvSpPr>
          <p:nvPr/>
        </p:nvSpPr>
        <p:spPr bwMode="auto">
          <a:xfrm>
            <a:off x="738188" y="5911850"/>
            <a:ext cx="4708525" cy="206375"/>
          </a:xfrm>
          <a:prstGeom prst="rect">
            <a:avLst/>
          </a:prstGeom>
          <a:gradFill rotWithShape="1">
            <a:gsLst>
              <a:gs pos="0">
                <a:srgbClr val="DDDDDD"/>
              </a:gs>
              <a:gs pos="100000">
                <a:schemeClr val="tx1"/>
              </a:gs>
            </a:gsLst>
            <a:lin ang="0" scaled="1"/>
          </a:gradFill>
          <a:ln w="9525">
            <a:noFill/>
            <a:miter lim="800000"/>
            <a:headEnd/>
            <a:tailEnd/>
          </a:ln>
        </p:spPr>
        <p:txBody>
          <a:bodyPr wrap="none" anchor="ctr"/>
          <a:lstStyle/>
          <a:p>
            <a:pPr>
              <a:spcBef>
                <a:spcPct val="50000"/>
              </a:spcBef>
            </a:pPr>
            <a:endParaRPr lang="en-US" dirty="0"/>
          </a:p>
        </p:txBody>
      </p:sp>
      <p:sp>
        <p:nvSpPr>
          <p:cNvPr id="21523" name="Text Box 24"/>
          <p:cNvSpPr txBox="1">
            <a:spLocks noChangeArrowheads="1"/>
          </p:cNvSpPr>
          <p:nvPr/>
        </p:nvSpPr>
        <p:spPr bwMode="auto">
          <a:xfrm>
            <a:off x="733425" y="5867400"/>
            <a:ext cx="760413" cy="290513"/>
          </a:xfrm>
          <a:prstGeom prst="rect">
            <a:avLst/>
          </a:prstGeom>
          <a:noFill/>
          <a:ln w="9525">
            <a:noFill/>
            <a:miter lim="800000"/>
            <a:headEnd/>
            <a:tailEnd/>
          </a:ln>
        </p:spPr>
        <p:txBody>
          <a:bodyPr wrap="none">
            <a:spAutoFit/>
          </a:bodyPr>
          <a:lstStyle/>
          <a:p>
            <a:r>
              <a:rPr lang="en-US" sz="1300" dirty="0">
                <a:latin typeface="Corbel" pitchFamily="34" charset="0"/>
              </a:rPr>
              <a:t>Minutes</a:t>
            </a:r>
          </a:p>
        </p:txBody>
      </p:sp>
      <p:sp>
        <p:nvSpPr>
          <p:cNvPr id="21524" name="Text Box 25"/>
          <p:cNvSpPr txBox="1">
            <a:spLocks noChangeArrowheads="1"/>
          </p:cNvSpPr>
          <p:nvPr/>
        </p:nvSpPr>
        <p:spPr bwMode="auto">
          <a:xfrm>
            <a:off x="4873625" y="5867400"/>
            <a:ext cx="609600" cy="290513"/>
          </a:xfrm>
          <a:prstGeom prst="rect">
            <a:avLst/>
          </a:prstGeom>
          <a:noFill/>
          <a:ln w="9525">
            <a:noFill/>
            <a:miter lim="800000"/>
            <a:headEnd/>
            <a:tailEnd/>
          </a:ln>
        </p:spPr>
        <p:txBody>
          <a:bodyPr wrap="none">
            <a:spAutoFit/>
          </a:bodyPr>
          <a:lstStyle/>
          <a:p>
            <a:r>
              <a:rPr lang="en-US" sz="1300" dirty="0">
                <a:solidFill>
                  <a:schemeClr val="bg1"/>
                </a:solidFill>
                <a:latin typeface="Corbel" pitchFamily="34" charset="0"/>
              </a:rPr>
              <a:t>Hours</a:t>
            </a:r>
          </a:p>
        </p:txBody>
      </p:sp>
      <p:sp>
        <p:nvSpPr>
          <p:cNvPr id="21525" name="Line 29"/>
          <p:cNvSpPr>
            <a:spLocks noChangeShapeType="1"/>
          </p:cNvSpPr>
          <p:nvPr/>
        </p:nvSpPr>
        <p:spPr bwMode="auto">
          <a:xfrm flipV="1">
            <a:off x="752475" y="2674938"/>
            <a:ext cx="1588" cy="3433762"/>
          </a:xfrm>
          <a:prstGeom prst="line">
            <a:avLst/>
          </a:prstGeom>
          <a:noFill/>
          <a:ln w="9525">
            <a:solidFill>
              <a:schemeClr val="bg2"/>
            </a:solidFill>
            <a:round/>
            <a:headEnd/>
            <a:tailEnd/>
          </a:ln>
        </p:spPr>
        <p:txBody>
          <a:bodyPr/>
          <a:lstStyle/>
          <a:p>
            <a:endParaRPr lang="en-US" dirty="0"/>
          </a:p>
        </p:txBody>
      </p:sp>
      <p:pic>
        <p:nvPicPr>
          <p:cNvPr id="21526" name="Picture 4" descr="Magellan400L-FEI-0009"/>
          <p:cNvPicPr>
            <a:picLocks noChangeAspect="1" noChangeArrowheads="1"/>
          </p:cNvPicPr>
          <p:nvPr/>
        </p:nvPicPr>
        <p:blipFill>
          <a:blip r:embed="rId3" cstate="print"/>
          <a:srcRect/>
          <a:stretch>
            <a:fillRect/>
          </a:stretch>
        </p:blipFill>
        <p:spPr bwMode="auto">
          <a:xfrm>
            <a:off x="3886200" y="2133600"/>
            <a:ext cx="5599113" cy="4519613"/>
          </a:xfrm>
          <a:prstGeom prst="rect">
            <a:avLst/>
          </a:prstGeom>
          <a:noFill/>
          <a:ln w="9525">
            <a:noFill/>
            <a:miter lim="800000"/>
            <a:headEnd/>
            <a:tailEnd/>
          </a:ln>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685800" y="304800"/>
            <a:ext cx="7772400" cy="1143000"/>
          </a:xfrm>
        </p:spPr>
        <p:txBody>
          <a:bodyPr/>
          <a:lstStyle/>
          <a:p>
            <a:r>
              <a:rPr lang="en-US" sz="4000" b="1" i="1" dirty="0"/>
              <a:t>SEM: General Scheme</a:t>
            </a:r>
          </a:p>
        </p:txBody>
      </p:sp>
      <p:sp>
        <p:nvSpPr>
          <p:cNvPr id="84995" name="Rectangle 3"/>
          <p:cNvSpPr>
            <a:spLocks noChangeArrowheads="1"/>
          </p:cNvSpPr>
          <p:nvPr/>
        </p:nvSpPr>
        <p:spPr bwMode="auto">
          <a:xfrm>
            <a:off x="0" y="2613025"/>
            <a:ext cx="9144000" cy="0"/>
          </a:xfrm>
          <a:prstGeom prst="rect">
            <a:avLst/>
          </a:prstGeom>
          <a:noFill/>
          <a:ln w="9525">
            <a:noFill/>
            <a:miter lim="800000"/>
            <a:headEnd/>
            <a:tailEnd/>
          </a:ln>
          <a:effectLst/>
        </p:spPr>
        <p:txBody>
          <a:bodyPr>
            <a:spAutoFit/>
          </a:bodyPr>
          <a:lstStyle/>
          <a:p>
            <a:endParaRPr lang="en-US" dirty="0"/>
          </a:p>
        </p:txBody>
      </p:sp>
      <p:sp>
        <p:nvSpPr>
          <p:cNvPr id="84996" name="Rectangle 4"/>
          <p:cNvSpPr>
            <a:spLocks noChangeArrowheads="1"/>
          </p:cNvSpPr>
          <p:nvPr/>
        </p:nvSpPr>
        <p:spPr bwMode="auto">
          <a:xfrm>
            <a:off x="0" y="1806575"/>
            <a:ext cx="9144000" cy="0"/>
          </a:xfrm>
          <a:prstGeom prst="rect">
            <a:avLst/>
          </a:prstGeom>
          <a:noFill/>
          <a:ln w="9525">
            <a:noFill/>
            <a:miter lim="800000"/>
            <a:headEnd/>
            <a:tailEnd/>
          </a:ln>
          <a:effectLst/>
        </p:spPr>
        <p:txBody>
          <a:bodyPr>
            <a:spAutoFit/>
          </a:bodyPr>
          <a:lstStyle/>
          <a:p>
            <a:endParaRPr lang="en-US" dirty="0"/>
          </a:p>
        </p:txBody>
      </p:sp>
      <p:sp>
        <p:nvSpPr>
          <p:cNvPr id="84997" name="Rectangle 5"/>
          <p:cNvSpPr>
            <a:spLocks noChangeArrowheads="1"/>
          </p:cNvSpPr>
          <p:nvPr/>
        </p:nvSpPr>
        <p:spPr bwMode="auto">
          <a:xfrm>
            <a:off x="0" y="1806575"/>
            <a:ext cx="9144000" cy="0"/>
          </a:xfrm>
          <a:prstGeom prst="rect">
            <a:avLst/>
          </a:prstGeom>
          <a:noFill/>
          <a:ln w="9525">
            <a:noFill/>
            <a:miter lim="800000"/>
            <a:headEnd/>
            <a:tailEnd/>
          </a:ln>
          <a:effectLst/>
        </p:spPr>
        <p:txBody>
          <a:bodyPr>
            <a:spAutoFit/>
          </a:bodyPr>
          <a:lstStyle/>
          <a:p>
            <a:endParaRPr lang="en-US" dirty="0"/>
          </a:p>
        </p:txBody>
      </p:sp>
      <p:pic>
        <p:nvPicPr>
          <p:cNvPr id="84998" name="Picture 6" descr="sem_text"/>
          <p:cNvPicPr>
            <a:picLocks noChangeAspect="1" noChangeArrowheads="1"/>
          </p:cNvPicPr>
          <p:nvPr/>
        </p:nvPicPr>
        <p:blipFill>
          <a:blip r:embed="rId2" cstate="print"/>
          <a:srcRect/>
          <a:stretch>
            <a:fillRect/>
          </a:stretch>
        </p:blipFill>
        <p:spPr bwMode="auto">
          <a:xfrm>
            <a:off x="1905000" y="1524000"/>
            <a:ext cx="5791200" cy="4826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685800" y="304800"/>
            <a:ext cx="7772400" cy="1143000"/>
          </a:xfrm>
        </p:spPr>
        <p:txBody>
          <a:bodyPr/>
          <a:lstStyle/>
          <a:p>
            <a:r>
              <a:rPr lang="en-US" sz="4000" b="1" i="1" dirty="0"/>
              <a:t>Sample Preparation </a:t>
            </a:r>
          </a:p>
        </p:txBody>
      </p:sp>
      <p:sp>
        <p:nvSpPr>
          <p:cNvPr id="86019" name="Rectangle 3"/>
          <p:cNvSpPr>
            <a:spLocks noChangeArrowheads="1"/>
          </p:cNvSpPr>
          <p:nvPr/>
        </p:nvSpPr>
        <p:spPr bwMode="auto">
          <a:xfrm>
            <a:off x="0" y="2433638"/>
            <a:ext cx="9144000" cy="0"/>
          </a:xfrm>
          <a:prstGeom prst="rect">
            <a:avLst/>
          </a:prstGeom>
          <a:noFill/>
          <a:ln w="9525">
            <a:noFill/>
            <a:miter lim="800000"/>
            <a:headEnd/>
            <a:tailEnd/>
          </a:ln>
          <a:effectLst/>
        </p:spPr>
        <p:txBody>
          <a:bodyPr>
            <a:spAutoFit/>
          </a:bodyPr>
          <a:lstStyle/>
          <a:p>
            <a:endParaRPr lang="en-US" dirty="0"/>
          </a:p>
        </p:txBody>
      </p:sp>
      <p:pic>
        <p:nvPicPr>
          <p:cNvPr id="86020" name="Picture 4" descr="sem_5"/>
          <p:cNvPicPr>
            <a:picLocks noChangeAspect="1" noChangeArrowheads="1"/>
          </p:cNvPicPr>
          <p:nvPr/>
        </p:nvPicPr>
        <p:blipFill>
          <a:blip r:embed="rId2" cstate="print"/>
          <a:srcRect/>
          <a:stretch>
            <a:fillRect/>
          </a:stretch>
        </p:blipFill>
        <p:spPr bwMode="auto">
          <a:xfrm>
            <a:off x="1905000" y="1447800"/>
            <a:ext cx="5334000" cy="3502025"/>
          </a:xfrm>
          <a:prstGeom prst="rect">
            <a:avLst/>
          </a:prstGeom>
          <a:noFill/>
        </p:spPr>
      </p:pic>
      <p:sp>
        <p:nvSpPr>
          <p:cNvPr id="86021" name="Text Box 5"/>
          <p:cNvSpPr txBox="1">
            <a:spLocks noChangeArrowheads="1"/>
          </p:cNvSpPr>
          <p:nvPr/>
        </p:nvSpPr>
        <p:spPr bwMode="auto">
          <a:xfrm>
            <a:off x="342900" y="5257800"/>
            <a:ext cx="8458200" cy="1006475"/>
          </a:xfrm>
          <a:prstGeom prst="rect">
            <a:avLst/>
          </a:prstGeom>
          <a:noFill/>
          <a:ln w="9525">
            <a:noFill/>
            <a:miter lim="800000"/>
            <a:headEnd/>
            <a:tailEnd/>
          </a:ln>
          <a:effectLst/>
        </p:spPr>
        <p:txBody>
          <a:bodyPr>
            <a:spAutoFit/>
          </a:bodyPr>
          <a:lstStyle/>
          <a:p>
            <a:pPr algn="ctr"/>
            <a:r>
              <a:rPr lang="en-US" sz="2000" b="1" dirty="0"/>
              <a:t>Samples have to be prepared carefully to withstand the vacuum inside the microscope. </a:t>
            </a:r>
          </a:p>
          <a:p>
            <a:endParaRPr lang="en-US" sz="20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685800" y="304800"/>
            <a:ext cx="7772400" cy="1143000"/>
          </a:xfrm>
        </p:spPr>
        <p:txBody>
          <a:bodyPr/>
          <a:lstStyle/>
          <a:p>
            <a:r>
              <a:rPr lang="en-US" sz="4000" b="1" i="1" dirty="0">
                <a:solidFill>
                  <a:srgbClr val="009900"/>
                </a:solidFill>
              </a:rPr>
              <a:t>Secondary Electron Imaging</a:t>
            </a:r>
          </a:p>
        </p:txBody>
      </p:sp>
      <p:sp>
        <p:nvSpPr>
          <p:cNvPr id="89091" name="Rectangle 3"/>
          <p:cNvSpPr>
            <a:spLocks noChangeArrowheads="1"/>
          </p:cNvSpPr>
          <p:nvPr/>
        </p:nvSpPr>
        <p:spPr bwMode="auto">
          <a:xfrm>
            <a:off x="304800" y="1828800"/>
            <a:ext cx="8534400" cy="4267200"/>
          </a:xfrm>
          <a:prstGeom prst="rect">
            <a:avLst/>
          </a:prstGeom>
          <a:noFill/>
          <a:ln w="9525">
            <a:noFill/>
            <a:miter lim="800000"/>
            <a:headEnd/>
            <a:tailEnd/>
          </a:ln>
          <a:effectLst/>
        </p:spPr>
        <p:txBody>
          <a:bodyPr anchor="ctr"/>
          <a:lstStyle/>
          <a:p>
            <a:pPr>
              <a:buFontTx/>
              <a:buChar char="•"/>
            </a:pPr>
            <a:r>
              <a:rPr lang="en-US" sz="2000" dirty="0"/>
              <a:t> </a:t>
            </a:r>
            <a:r>
              <a:rPr lang="en-US" sz="2400" dirty="0">
                <a:solidFill>
                  <a:schemeClr val="tx1"/>
                </a:solidFill>
              </a:rPr>
              <a:t>The high energy incident electrons can also interact with the loosely-bound conduction </a:t>
            </a:r>
            <a:r>
              <a:rPr lang="en-US" sz="2400" b="1" i="1" dirty="0">
                <a:solidFill>
                  <a:schemeClr val="tx1"/>
                </a:solidFill>
              </a:rPr>
              <a:t>band electrons</a:t>
            </a:r>
            <a:r>
              <a:rPr lang="en-US" sz="2400" dirty="0">
                <a:solidFill>
                  <a:schemeClr val="tx1"/>
                </a:solidFill>
              </a:rPr>
              <a:t> in the sample. The amount of energy given to these </a:t>
            </a:r>
            <a:r>
              <a:rPr lang="en-US" sz="2400" b="1" i="1" dirty="0">
                <a:solidFill>
                  <a:schemeClr val="tx1"/>
                </a:solidFill>
              </a:rPr>
              <a:t>secondary </a:t>
            </a:r>
            <a:r>
              <a:rPr lang="en-US" sz="2400" dirty="0">
                <a:solidFill>
                  <a:schemeClr val="tx1"/>
                </a:solidFill>
              </a:rPr>
              <a:t>electrons as a result of the interactions is small, and so they have a very limited range in the sample (a few nm). Because of this, only those secondary electrons that are produced within a very short distance of the surface are able to escape from the sample. </a:t>
            </a:r>
          </a:p>
          <a:p>
            <a:endParaRPr lang="en-US" sz="2400" dirty="0">
              <a:solidFill>
                <a:schemeClr val="tx1"/>
              </a:solidFill>
            </a:endParaRPr>
          </a:p>
          <a:p>
            <a:pPr>
              <a:buFontTx/>
              <a:buChar char="•"/>
            </a:pPr>
            <a:r>
              <a:rPr lang="en-US" sz="2400" dirty="0">
                <a:solidFill>
                  <a:schemeClr val="tx1"/>
                </a:solidFill>
              </a:rPr>
              <a:t> This means that this detection mode boasts high resolution </a:t>
            </a:r>
            <a:r>
              <a:rPr lang="en-US" sz="2400" b="1" i="1" dirty="0">
                <a:solidFill>
                  <a:schemeClr val="tx1"/>
                </a:solidFill>
              </a:rPr>
              <a:t>topographical images</a:t>
            </a:r>
            <a:r>
              <a:rPr lang="en-US" sz="2400" dirty="0">
                <a:solidFill>
                  <a:schemeClr val="tx1"/>
                </a:solidFill>
              </a:rPr>
              <a:t>, making this the most widely used of the </a:t>
            </a:r>
          </a:p>
          <a:p>
            <a:r>
              <a:rPr lang="en-US" sz="2400" dirty="0">
                <a:solidFill>
                  <a:schemeClr val="tx1"/>
                </a:solidFill>
              </a:rPr>
              <a:t>SEM modes. </a:t>
            </a:r>
          </a:p>
          <a:p>
            <a:pPr eaLnBrk="0" hangingPunct="0"/>
            <a:endParaRPr lang="en-US" sz="24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0" descr="FEI_nanotube 10%"/>
          <p:cNvPicPr>
            <a:picLocks noChangeAspect="1" noChangeArrowheads="1"/>
          </p:cNvPicPr>
          <p:nvPr/>
        </p:nvPicPr>
        <p:blipFill>
          <a:blip r:embed="rId3" cstate="print"/>
          <a:srcRect l="9000" t="19946" r="19333" b="15558"/>
          <a:stretch>
            <a:fillRect/>
          </a:stretch>
        </p:blipFill>
        <p:spPr bwMode="auto">
          <a:xfrm>
            <a:off x="152400" y="1295400"/>
            <a:ext cx="8969375" cy="5257800"/>
          </a:xfrm>
          <a:prstGeom prst="rect">
            <a:avLst/>
          </a:prstGeom>
          <a:noFill/>
          <a:ln w="9525">
            <a:solidFill>
              <a:schemeClr val="bg1"/>
            </a:solidFill>
            <a:miter lim="800000"/>
            <a:headEnd/>
            <a:tailEnd/>
          </a:ln>
        </p:spPr>
      </p:pic>
      <p:grpSp>
        <p:nvGrpSpPr>
          <p:cNvPr id="2" name="Group 2"/>
          <p:cNvGrpSpPr>
            <a:grpSpLocks/>
          </p:cNvGrpSpPr>
          <p:nvPr/>
        </p:nvGrpSpPr>
        <p:grpSpPr bwMode="auto">
          <a:xfrm>
            <a:off x="1374775" y="5549900"/>
            <a:ext cx="7175500" cy="781050"/>
            <a:chOff x="866" y="3496"/>
            <a:chExt cx="4520" cy="492"/>
          </a:xfrm>
        </p:grpSpPr>
        <p:sp>
          <p:nvSpPr>
            <p:cNvPr id="24594" name="Rectangle 3"/>
            <p:cNvSpPr>
              <a:spLocks noChangeArrowheads="1"/>
            </p:cNvSpPr>
            <p:nvPr/>
          </p:nvSpPr>
          <p:spPr bwMode="auto">
            <a:xfrm>
              <a:off x="1000" y="3552"/>
              <a:ext cx="4008" cy="112"/>
            </a:xfrm>
            <a:prstGeom prst="rect">
              <a:avLst/>
            </a:prstGeom>
            <a:gradFill rotWithShape="1">
              <a:gsLst>
                <a:gs pos="0">
                  <a:srgbClr val="000000">
                    <a:alpha val="74001"/>
                  </a:srgbClr>
                </a:gs>
                <a:gs pos="100000">
                  <a:srgbClr val="B2B2B2"/>
                </a:gs>
              </a:gsLst>
              <a:lin ang="0" scaled="1"/>
            </a:gradFill>
            <a:ln w="9525" algn="ctr">
              <a:noFill/>
              <a:miter lim="800000"/>
              <a:headEnd/>
              <a:tailEnd/>
            </a:ln>
          </p:spPr>
          <p:txBody>
            <a:bodyPr anchor="ctr">
              <a:spAutoFit/>
            </a:bodyPr>
            <a:lstStyle/>
            <a:p>
              <a:pPr>
                <a:spcBef>
                  <a:spcPct val="50000"/>
                </a:spcBef>
              </a:pPr>
              <a:endParaRPr lang="en-US" dirty="0"/>
            </a:p>
          </p:txBody>
        </p:sp>
        <p:sp>
          <p:nvSpPr>
            <p:cNvPr id="24595" name="Text Box 4"/>
            <p:cNvSpPr txBox="1">
              <a:spLocks noChangeArrowheads="1"/>
            </p:cNvSpPr>
            <p:nvPr/>
          </p:nvSpPr>
          <p:spPr bwMode="auto">
            <a:xfrm>
              <a:off x="1706" y="3757"/>
              <a:ext cx="412" cy="231"/>
            </a:xfrm>
            <a:prstGeom prst="rect">
              <a:avLst/>
            </a:prstGeom>
            <a:noFill/>
            <a:ln w="9525" algn="ctr">
              <a:noFill/>
              <a:miter lim="800000"/>
              <a:headEnd/>
              <a:tailEnd/>
            </a:ln>
          </p:spPr>
          <p:txBody>
            <a:bodyPr wrap="none">
              <a:spAutoFit/>
            </a:bodyPr>
            <a:lstStyle/>
            <a:p>
              <a:pPr>
                <a:spcBef>
                  <a:spcPct val="50000"/>
                </a:spcBef>
              </a:pPr>
              <a:r>
                <a:rPr lang="en-US" b="0" dirty="0">
                  <a:latin typeface="Corbel" pitchFamily="34" charset="0"/>
                </a:rPr>
                <a:t>10kV</a:t>
              </a:r>
            </a:p>
          </p:txBody>
        </p:sp>
        <p:sp>
          <p:nvSpPr>
            <p:cNvPr id="24596" name="Line 5"/>
            <p:cNvSpPr>
              <a:spLocks noChangeShapeType="1"/>
            </p:cNvSpPr>
            <p:nvPr/>
          </p:nvSpPr>
          <p:spPr bwMode="auto">
            <a:xfrm>
              <a:off x="1008" y="3496"/>
              <a:ext cx="0" cy="224"/>
            </a:xfrm>
            <a:prstGeom prst="line">
              <a:avLst/>
            </a:prstGeom>
            <a:noFill/>
            <a:ln w="57150">
              <a:solidFill>
                <a:schemeClr val="tx1"/>
              </a:solidFill>
              <a:round/>
              <a:headEnd/>
              <a:tailEnd/>
            </a:ln>
          </p:spPr>
          <p:txBody>
            <a:bodyPr anchor="ctr">
              <a:spAutoFit/>
            </a:bodyPr>
            <a:lstStyle/>
            <a:p>
              <a:endParaRPr lang="en-US" dirty="0"/>
            </a:p>
          </p:txBody>
        </p:sp>
        <p:sp>
          <p:nvSpPr>
            <p:cNvPr id="24597" name="Text Box 6"/>
            <p:cNvSpPr txBox="1">
              <a:spLocks noChangeArrowheads="1"/>
            </p:cNvSpPr>
            <p:nvPr/>
          </p:nvSpPr>
          <p:spPr bwMode="auto">
            <a:xfrm>
              <a:off x="866" y="3757"/>
              <a:ext cx="412" cy="231"/>
            </a:xfrm>
            <a:prstGeom prst="rect">
              <a:avLst/>
            </a:prstGeom>
            <a:noFill/>
            <a:ln w="9525" algn="ctr">
              <a:noFill/>
              <a:miter lim="800000"/>
              <a:headEnd/>
              <a:tailEnd/>
            </a:ln>
          </p:spPr>
          <p:txBody>
            <a:bodyPr wrap="none">
              <a:spAutoFit/>
            </a:bodyPr>
            <a:lstStyle/>
            <a:p>
              <a:pPr>
                <a:spcBef>
                  <a:spcPct val="50000"/>
                </a:spcBef>
              </a:pPr>
              <a:r>
                <a:rPr lang="en-US" b="0" dirty="0">
                  <a:latin typeface="Corbel" pitchFamily="34" charset="0"/>
                </a:rPr>
                <a:t>30kV</a:t>
              </a:r>
            </a:p>
          </p:txBody>
        </p:sp>
        <p:sp>
          <p:nvSpPr>
            <p:cNvPr id="24598" name="Line 7"/>
            <p:cNvSpPr>
              <a:spLocks noChangeShapeType="1"/>
            </p:cNvSpPr>
            <p:nvPr/>
          </p:nvSpPr>
          <p:spPr bwMode="auto">
            <a:xfrm>
              <a:off x="1912" y="3496"/>
              <a:ext cx="0" cy="224"/>
            </a:xfrm>
            <a:prstGeom prst="line">
              <a:avLst/>
            </a:prstGeom>
            <a:noFill/>
            <a:ln w="57150">
              <a:solidFill>
                <a:schemeClr val="tx1"/>
              </a:solidFill>
              <a:round/>
              <a:headEnd/>
              <a:tailEnd/>
            </a:ln>
          </p:spPr>
          <p:txBody>
            <a:bodyPr anchor="ctr">
              <a:spAutoFit/>
            </a:bodyPr>
            <a:lstStyle/>
            <a:p>
              <a:endParaRPr lang="en-US" dirty="0"/>
            </a:p>
          </p:txBody>
        </p:sp>
        <p:sp>
          <p:nvSpPr>
            <p:cNvPr id="24599" name="Text Box 8"/>
            <p:cNvSpPr txBox="1">
              <a:spLocks noChangeArrowheads="1"/>
            </p:cNvSpPr>
            <p:nvPr/>
          </p:nvSpPr>
          <p:spPr bwMode="auto">
            <a:xfrm>
              <a:off x="3022" y="3757"/>
              <a:ext cx="338" cy="231"/>
            </a:xfrm>
            <a:prstGeom prst="rect">
              <a:avLst/>
            </a:prstGeom>
            <a:noFill/>
            <a:ln w="9525" algn="ctr">
              <a:noFill/>
              <a:miter lim="800000"/>
              <a:headEnd/>
              <a:tailEnd/>
            </a:ln>
          </p:spPr>
          <p:txBody>
            <a:bodyPr wrap="none">
              <a:spAutoFit/>
            </a:bodyPr>
            <a:lstStyle/>
            <a:p>
              <a:pPr>
                <a:spcBef>
                  <a:spcPct val="50000"/>
                </a:spcBef>
              </a:pPr>
              <a:r>
                <a:rPr lang="en-US" b="0" dirty="0">
                  <a:latin typeface="Corbel" pitchFamily="34" charset="0"/>
                </a:rPr>
                <a:t>1kV</a:t>
              </a:r>
            </a:p>
          </p:txBody>
        </p:sp>
        <p:sp>
          <p:nvSpPr>
            <p:cNvPr id="24600" name="Line 9"/>
            <p:cNvSpPr>
              <a:spLocks noChangeShapeType="1"/>
            </p:cNvSpPr>
            <p:nvPr/>
          </p:nvSpPr>
          <p:spPr bwMode="auto">
            <a:xfrm>
              <a:off x="3256" y="3496"/>
              <a:ext cx="0" cy="224"/>
            </a:xfrm>
            <a:prstGeom prst="line">
              <a:avLst/>
            </a:prstGeom>
            <a:noFill/>
            <a:ln w="57150">
              <a:solidFill>
                <a:schemeClr val="tx1"/>
              </a:solidFill>
              <a:round/>
              <a:headEnd/>
              <a:tailEnd/>
            </a:ln>
          </p:spPr>
          <p:txBody>
            <a:bodyPr anchor="ctr">
              <a:spAutoFit/>
            </a:bodyPr>
            <a:lstStyle/>
            <a:p>
              <a:endParaRPr lang="en-US" dirty="0"/>
            </a:p>
          </p:txBody>
        </p:sp>
        <p:sp>
          <p:nvSpPr>
            <p:cNvPr id="24601" name="Text Box 10"/>
            <p:cNvSpPr txBox="1">
              <a:spLocks noChangeArrowheads="1"/>
            </p:cNvSpPr>
            <p:nvPr/>
          </p:nvSpPr>
          <p:spPr bwMode="auto">
            <a:xfrm>
              <a:off x="4392" y="3757"/>
              <a:ext cx="416" cy="231"/>
            </a:xfrm>
            <a:prstGeom prst="rect">
              <a:avLst/>
            </a:prstGeom>
            <a:noFill/>
            <a:ln w="9525" algn="ctr">
              <a:noFill/>
              <a:miter lim="800000"/>
              <a:headEnd/>
              <a:tailEnd/>
            </a:ln>
          </p:spPr>
          <p:txBody>
            <a:bodyPr wrap="none">
              <a:spAutoFit/>
            </a:bodyPr>
            <a:lstStyle/>
            <a:p>
              <a:pPr>
                <a:spcBef>
                  <a:spcPct val="50000"/>
                </a:spcBef>
              </a:pPr>
              <a:r>
                <a:rPr lang="en-US" b="0" dirty="0">
                  <a:latin typeface="Corbel" pitchFamily="34" charset="0"/>
                </a:rPr>
                <a:t>100V</a:t>
              </a:r>
            </a:p>
          </p:txBody>
        </p:sp>
        <p:sp>
          <p:nvSpPr>
            <p:cNvPr id="24602" name="Line 11"/>
            <p:cNvSpPr>
              <a:spLocks noChangeShapeType="1"/>
            </p:cNvSpPr>
            <p:nvPr/>
          </p:nvSpPr>
          <p:spPr bwMode="auto">
            <a:xfrm>
              <a:off x="4600" y="3496"/>
              <a:ext cx="0" cy="224"/>
            </a:xfrm>
            <a:prstGeom prst="line">
              <a:avLst/>
            </a:prstGeom>
            <a:noFill/>
            <a:ln w="57150">
              <a:solidFill>
                <a:schemeClr val="tx1"/>
              </a:solidFill>
              <a:round/>
              <a:headEnd/>
              <a:tailEnd/>
            </a:ln>
          </p:spPr>
          <p:txBody>
            <a:bodyPr anchor="ctr">
              <a:spAutoFit/>
            </a:bodyPr>
            <a:lstStyle/>
            <a:p>
              <a:endParaRPr lang="en-US" dirty="0"/>
            </a:p>
          </p:txBody>
        </p:sp>
        <p:sp>
          <p:nvSpPr>
            <p:cNvPr id="24603" name="Line 12"/>
            <p:cNvSpPr>
              <a:spLocks noChangeShapeType="1"/>
            </p:cNvSpPr>
            <p:nvPr/>
          </p:nvSpPr>
          <p:spPr bwMode="auto">
            <a:xfrm>
              <a:off x="5000" y="3496"/>
              <a:ext cx="0" cy="224"/>
            </a:xfrm>
            <a:prstGeom prst="line">
              <a:avLst/>
            </a:prstGeom>
            <a:noFill/>
            <a:ln w="57150">
              <a:solidFill>
                <a:schemeClr val="tx1"/>
              </a:solidFill>
              <a:round/>
              <a:headEnd/>
              <a:tailEnd/>
            </a:ln>
          </p:spPr>
          <p:txBody>
            <a:bodyPr anchor="ctr">
              <a:spAutoFit/>
            </a:bodyPr>
            <a:lstStyle/>
            <a:p>
              <a:endParaRPr lang="en-US" dirty="0"/>
            </a:p>
          </p:txBody>
        </p:sp>
        <p:sp>
          <p:nvSpPr>
            <p:cNvPr id="24604" name="Text Box 13"/>
            <p:cNvSpPr txBox="1">
              <a:spLocks noChangeArrowheads="1"/>
            </p:cNvSpPr>
            <p:nvPr/>
          </p:nvSpPr>
          <p:spPr bwMode="auto">
            <a:xfrm>
              <a:off x="5040" y="3504"/>
              <a:ext cx="346" cy="231"/>
            </a:xfrm>
            <a:prstGeom prst="rect">
              <a:avLst/>
            </a:prstGeom>
            <a:noFill/>
            <a:ln w="9525" algn="ctr">
              <a:noFill/>
              <a:miter lim="800000"/>
              <a:headEnd/>
              <a:tailEnd/>
            </a:ln>
          </p:spPr>
          <p:txBody>
            <a:bodyPr wrap="none">
              <a:spAutoFit/>
            </a:bodyPr>
            <a:lstStyle/>
            <a:p>
              <a:pPr>
                <a:spcBef>
                  <a:spcPct val="50000"/>
                </a:spcBef>
              </a:pPr>
              <a:r>
                <a:rPr lang="en-US" b="0" dirty="0">
                  <a:latin typeface="Corbel" pitchFamily="34" charset="0"/>
                </a:rPr>
                <a:t>50V</a:t>
              </a:r>
            </a:p>
          </p:txBody>
        </p:sp>
      </p:grpSp>
      <p:sp>
        <p:nvSpPr>
          <p:cNvPr id="24579" name="Rectangle 14"/>
          <p:cNvSpPr>
            <a:spLocks noGrp="1" noChangeAspect="1" noChangeArrowheads="1"/>
          </p:cNvSpPr>
          <p:nvPr>
            <p:ph type="title" idx="4294967295"/>
          </p:nvPr>
        </p:nvSpPr>
        <p:spPr bwMode="auto">
          <a:xfrm>
            <a:off x="558801" y="381000"/>
            <a:ext cx="7924296" cy="609600"/>
          </a:xfrm>
          <a:prstGeom prst="rect">
            <a:avLst/>
          </a:prstGeom>
          <a:solidFill>
            <a:srgbClr val="FFFFFF"/>
          </a:solidFill>
          <a:ln>
            <a:solidFill>
              <a:schemeClr val="tx1"/>
            </a:solidFill>
            <a:miter lim="800000"/>
            <a:headEnd/>
            <a:tailEnd/>
          </a:ln>
        </p:spPr>
        <p:txBody>
          <a:bodyPr wrap="none" anchor="b"/>
          <a:lstStyle/>
          <a:p>
            <a:pPr eaLnBrk="1" hangingPunct="1"/>
            <a:r>
              <a:rPr lang="en-US" sz="3200" dirty="0" smtClean="0"/>
              <a:t>The extreme high resolution (XHR) SEM</a:t>
            </a:r>
          </a:p>
        </p:txBody>
      </p:sp>
      <p:sp>
        <p:nvSpPr>
          <p:cNvPr id="24580" name="Text Box 15"/>
          <p:cNvSpPr txBox="1">
            <a:spLocks noChangeArrowheads="1"/>
          </p:cNvSpPr>
          <p:nvPr/>
        </p:nvSpPr>
        <p:spPr bwMode="auto">
          <a:xfrm>
            <a:off x="558800" y="1252538"/>
            <a:ext cx="8195064" cy="738664"/>
          </a:xfrm>
          <a:prstGeom prst="rect">
            <a:avLst/>
          </a:prstGeom>
          <a:noFill/>
          <a:ln w="9525" algn="ctr">
            <a:noFill/>
            <a:miter lim="800000"/>
            <a:headEnd/>
            <a:tailEnd/>
          </a:ln>
        </p:spPr>
        <p:txBody>
          <a:bodyPr wrap="none">
            <a:spAutoFit/>
          </a:bodyPr>
          <a:lstStyle/>
          <a:p>
            <a:r>
              <a:rPr lang="en-US" sz="2100" b="0" dirty="0">
                <a:latin typeface="Corbel" pitchFamily="34" charset="0"/>
              </a:rPr>
              <a:t>The XHR SEM delivers </a:t>
            </a:r>
            <a:r>
              <a:rPr lang="en-US" sz="2100" b="0" dirty="0" smtClean="0">
                <a:latin typeface="Corbel" pitchFamily="34" charset="0"/>
              </a:rPr>
              <a:t>sub nanometer </a:t>
            </a:r>
            <a:r>
              <a:rPr lang="en-US" sz="2100" b="0" dirty="0">
                <a:latin typeface="Corbel" pitchFamily="34" charset="0"/>
              </a:rPr>
              <a:t>resolution from 30kV down to 1kV</a:t>
            </a:r>
          </a:p>
          <a:p>
            <a:r>
              <a:rPr lang="en-US" sz="2100" b="0" dirty="0">
                <a:latin typeface="Corbel" pitchFamily="34" charset="0"/>
              </a:rPr>
              <a:t>on small (e.g. thin) and large (e.g. bulk or wafer) samples</a:t>
            </a:r>
          </a:p>
        </p:txBody>
      </p:sp>
      <p:sp>
        <p:nvSpPr>
          <p:cNvPr id="2376722" name="Text Box 18"/>
          <p:cNvSpPr txBox="1">
            <a:spLocks noChangeArrowheads="1"/>
          </p:cNvSpPr>
          <p:nvPr/>
        </p:nvSpPr>
        <p:spPr bwMode="auto">
          <a:xfrm>
            <a:off x="5551488" y="5867400"/>
            <a:ext cx="1428750" cy="581025"/>
          </a:xfrm>
          <a:prstGeom prst="rect">
            <a:avLst/>
          </a:prstGeom>
          <a:noFill/>
          <a:ln w="9525" algn="ctr">
            <a:noFill/>
            <a:miter lim="800000"/>
            <a:headEnd/>
            <a:tailEnd/>
          </a:ln>
        </p:spPr>
        <p:txBody>
          <a:bodyPr wrap="none">
            <a:spAutoFit/>
          </a:bodyPr>
          <a:lstStyle/>
          <a:p>
            <a:r>
              <a:rPr lang="en-US" sz="1600" dirty="0">
                <a:solidFill>
                  <a:srgbClr val="CC0000"/>
                </a:solidFill>
                <a:latin typeface="Corbel" pitchFamily="34" charset="0"/>
              </a:rPr>
              <a:t>Get lower kV</a:t>
            </a:r>
          </a:p>
          <a:p>
            <a:r>
              <a:rPr lang="en-US" sz="1600" dirty="0">
                <a:solidFill>
                  <a:srgbClr val="CC0000"/>
                </a:solidFill>
                <a:latin typeface="Corbel" pitchFamily="34" charset="0"/>
              </a:rPr>
              <a:t>with Magellan</a:t>
            </a:r>
          </a:p>
        </p:txBody>
      </p:sp>
      <p:grpSp>
        <p:nvGrpSpPr>
          <p:cNvPr id="3" name="Group 33"/>
          <p:cNvGrpSpPr>
            <a:grpSpLocks/>
          </p:cNvGrpSpPr>
          <p:nvPr/>
        </p:nvGrpSpPr>
        <p:grpSpPr bwMode="auto">
          <a:xfrm>
            <a:off x="465138" y="2147888"/>
            <a:ext cx="5135562" cy="3814762"/>
            <a:chOff x="293" y="1353"/>
            <a:chExt cx="3235" cy="2403"/>
          </a:xfrm>
        </p:grpSpPr>
        <p:sp>
          <p:nvSpPr>
            <p:cNvPr id="24590" name="Rectangle 31"/>
            <p:cNvSpPr>
              <a:spLocks noChangeArrowheads="1"/>
            </p:cNvSpPr>
            <p:nvPr/>
          </p:nvSpPr>
          <p:spPr bwMode="auto">
            <a:xfrm>
              <a:off x="2432" y="2351"/>
              <a:ext cx="1096" cy="594"/>
            </a:xfrm>
            <a:prstGeom prst="rect">
              <a:avLst/>
            </a:prstGeom>
            <a:solidFill>
              <a:schemeClr val="bg1">
                <a:alpha val="74117"/>
              </a:schemeClr>
            </a:solidFill>
            <a:ln w="9525" algn="ctr">
              <a:noFill/>
              <a:miter lim="800000"/>
              <a:headEnd/>
              <a:tailEnd/>
            </a:ln>
          </p:spPr>
          <p:txBody>
            <a:bodyPr>
              <a:spAutoFit/>
            </a:bodyPr>
            <a:lstStyle/>
            <a:p>
              <a:pPr>
                <a:spcBef>
                  <a:spcPct val="50000"/>
                </a:spcBef>
              </a:pPr>
              <a:r>
                <a:rPr lang="en-US" sz="1400" b="0" i="1" dirty="0">
                  <a:latin typeface="Corbel" pitchFamily="34" charset="0"/>
                </a:rPr>
                <a:t>Gold particles on carbon test sample, imaged at 15kV (left, HFW of 300nm)</a:t>
              </a:r>
            </a:p>
          </p:txBody>
        </p:sp>
        <p:sp>
          <p:nvSpPr>
            <p:cNvPr id="24591" name="AutoShape 24"/>
            <p:cNvSpPr>
              <a:spLocks noChangeArrowheads="1"/>
            </p:cNvSpPr>
            <p:nvPr/>
          </p:nvSpPr>
          <p:spPr bwMode="auto">
            <a:xfrm rot="5400000">
              <a:off x="1460" y="3476"/>
              <a:ext cx="296" cy="264"/>
            </a:xfrm>
            <a:prstGeom prst="hexagon">
              <a:avLst>
                <a:gd name="adj" fmla="val 28030"/>
                <a:gd name="vf" fmla="val 115470"/>
              </a:avLst>
            </a:prstGeom>
            <a:solidFill>
              <a:schemeClr val="bg1">
                <a:alpha val="39999"/>
              </a:schemeClr>
            </a:solidFill>
            <a:ln w="38100" algn="ctr">
              <a:solidFill>
                <a:schemeClr val="tx1"/>
              </a:solidFill>
              <a:miter lim="800000"/>
              <a:headEnd/>
              <a:tailEnd/>
            </a:ln>
          </p:spPr>
          <p:txBody>
            <a:bodyPr anchor="ctr">
              <a:spAutoFit/>
            </a:bodyPr>
            <a:lstStyle/>
            <a:p>
              <a:pPr>
                <a:spcBef>
                  <a:spcPct val="50000"/>
                </a:spcBef>
              </a:pPr>
              <a:endParaRPr lang="en-US" dirty="0"/>
            </a:p>
          </p:txBody>
        </p:sp>
        <p:sp>
          <p:nvSpPr>
            <p:cNvPr id="24592" name="Text Box 25"/>
            <p:cNvSpPr txBox="1">
              <a:spLocks noChangeArrowheads="1"/>
            </p:cNvSpPr>
            <p:nvPr/>
          </p:nvSpPr>
          <p:spPr bwMode="auto">
            <a:xfrm>
              <a:off x="1020" y="3244"/>
              <a:ext cx="895" cy="212"/>
            </a:xfrm>
            <a:prstGeom prst="rect">
              <a:avLst/>
            </a:prstGeom>
            <a:noFill/>
            <a:ln w="9525" algn="ctr">
              <a:noFill/>
              <a:miter lim="800000"/>
              <a:headEnd/>
              <a:tailEnd/>
            </a:ln>
          </p:spPr>
          <p:txBody>
            <a:bodyPr wrap="none">
              <a:spAutoFit/>
            </a:bodyPr>
            <a:lstStyle/>
            <a:p>
              <a:pPr>
                <a:spcBef>
                  <a:spcPct val="50000"/>
                </a:spcBef>
              </a:pPr>
              <a:r>
                <a:rPr lang="en-US" sz="1600" b="0" dirty="0">
                  <a:latin typeface="Corbel" pitchFamily="34" charset="0"/>
                </a:rPr>
                <a:t>0.8nm @ 15kV</a:t>
              </a:r>
            </a:p>
          </p:txBody>
        </p:sp>
        <p:pic>
          <p:nvPicPr>
            <p:cNvPr id="24593" name="Picture 27" descr="NIST E-resolution_15kv_11pA_sample_new_002"/>
            <p:cNvPicPr>
              <a:picLocks noChangeAspect="1" noChangeArrowheads="1"/>
            </p:cNvPicPr>
            <p:nvPr/>
          </p:nvPicPr>
          <p:blipFill>
            <a:blip r:embed="rId4" cstate="print"/>
            <a:srcRect/>
            <a:stretch>
              <a:fillRect/>
            </a:stretch>
          </p:blipFill>
          <p:spPr bwMode="auto">
            <a:xfrm>
              <a:off x="293" y="1353"/>
              <a:ext cx="2061" cy="1898"/>
            </a:xfrm>
            <a:prstGeom prst="rect">
              <a:avLst/>
            </a:prstGeom>
            <a:noFill/>
            <a:ln w="9525">
              <a:solidFill>
                <a:srgbClr val="000000"/>
              </a:solidFill>
              <a:miter lim="800000"/>
              <a:headEnd/>
              <a:tailEnd/>
            </a:ln>
          </p:spPr>
        </p:pic>
      </p:grpSp>
      <p:grpSp>
        <p:nvGrpSpPr>
          <p:cNvPr id="4" name="Group 34"/>
          <p:cNvGrpSpPr>
            <a:grpSpLocks/>
          </p:cNvGrpSpPr>
          <p:nvPr/>
        </p:nvGrpSpPr>
        <p:grpSpPr bwMode="auto">
          <a:xfrm>
            <a:off x="3873500" y="2149475"/>
            <a:ext cx="5105400" cy="3813175"/>
            <a:chOff x="2440" y="1354"/>
            <a:chExt cx="3216" cy="2402"/>
          </a:xfrm>
        </p:grpSpPr>
        <p:sp>
          <p:nvSpPr>
            <p:cNvPr id="24586" name="AutoShape 20"/>
            <p:cNvSpPr>
              <a:spLocks noChangeArrowheads="1"/>
            </p:cNvSpPr>
            <p:nvPr/>
          </p:nvSpPr>
          <p:spPr bwMode="auto">
            <a:xfrm rot="5400000">
              <a:off x="3100" y="3476"/>
              <a:ext cx="296" cy="264"/>
            </a:xfrm>
            <a:prstGeom prst="hexagon">
              <a:avLst>
                <a:gd name="adj" fmla="val 28030"/>
                <a:gd name="vf" fmla="val 115470"/>
              </a:avLst>
            </a:prstGeom>
            <a:solidFill>
              <a:schemeClr val="bg1">
                <a:alpha val="39999"/>
              </a:schemeClr>
            </a:solidFill>
            <a:ln w="38100" algn="ctr">
              <a:solidFill>
                <a:schemeClr val="tx1"/>
              </a:solidFill>
              <a:miter lim="800000"/>
              <a:headEnd/>
              <a:tailEnd/>
            </a:ln>
          </p:spPr>
          <p:txBody>
            <a:bodyPr anchor="ctr">
              <a:spAutoFit/>
            </a:bodyPr>
            <a:lstStyle/>
            <a:p>
              <a:pPr>
                <a:spcBef>
                  <a:spcPct val="50000"/>
                </a:spcBef>
              </a:pPr>
              <a:endParaRPr lang="en-US" dirty="0"/>
            </a:p>
          </p:txBody>
        </p:sp>
        <p:sp>
          <p:nvSpPr>
            <p:cNvPr id="24587" name="Text Box 21"/>
            <p:cNvSpPr txBox="1">
              <a:spLocks noChangeArrowheads="1"/>
            </p:cNvSpPr>
            <p:nvPr/>
          </p:nvSpPr>
          <p:spPr bwMode="auto">
            <a:xfrm>
              <a:off x="3082" y="3244"/>
              <a:ext cx="835" cy="212"/>
            </a:xfrm>
            <a:prstGeom prst="rect">
              <a:avLst/>
            </a:prstGeom>
            <a:noFill/>
            <a:ln w="9525" algn="ctr">
              <a:noFill/>
              <a:miter lim="800000"/>
              <a:headEnd/>
              <a:tailEnd/>
            </a:ln>
          </p:spPr>
          <p:txBody>
            <a:bodyPr wrap="none">
              <a:spAutoFit/>
            </a:bodyPr>
            <a:lstStyle/>
            <a:p>
              <a:pPr>
                <a:spcBef>
                  <a:spcPct val="50000"/>
                </a:spcBef>
              </a:pPr>
              <a:r>
                <a:rPr lang="en-US" sz="1600" b="0" dirty="0">
                  <a:latin typeface="Corbel" pitchFamily="34" charset="0"/>
                </a:rPr>
                <a:t>0.9nm @ 1kV</a:t>
              </a:r>
            </a:p>
          </p:txBody>
        </p:sp>
        <p:pic>
          <p:nvPicPr>
            <p:cNvPr id="24588" name="Picture 22" descr="AuC_1kV_1750kX"/>
            <p:cNvPicPr>
              <a:picLocks noChangeAspect="1" noChangeArrowheads="1"/>
            </p:cNvPicPr>
            <p:nvPr/>
          </p:nvPicPr>
          <p:blipFill>
            <a:blip r:embed="rId5" cstate="print"/>
            <a:srcRect/>
            <a:stretch>
              <a:fillRect/>
            </a:stretch>
          </p:blipFill>
          <p:spPr bwMode="auto">
            <a:xfrm>
              <a:off x="2440" y="1354"/>
              <a:ext cx="2061" cy="1898"/>
            </a:xfrm>
            <a:prstGeom prst="rect">
              <a:avLst/>
            </a:prstGeom>
            <a:noFill/>
            <a:ln w="9525">
              <a:solidFill>
                <a:srgbClr val="000000"/>
              </a:solidFill>
              <a:miter lim="800000"/>
              <a:headEnd/>
              <a:tailEnd/>
            </a:ln>
          </p:spPr>
        </p:pic>
        <p:sp>
          <p:nvSpPr>
            <p:cNvPr id="24589" name="Rectangle 26"/>
            <p:cNvSpPr>
              <a:spLocks noChangeArrowheads="1"/>
            </p:cNvSpPr>
            <p:nvPr/>
          </p:nvSpPr>
          <p:spPr bwMode="auto">
            <a:xfrm>
              <a:off x="4560" y="2351"/>
              <a:ext cx="1096" cy="862"/>
            </a:xfrm>
            <a:prstGeom prst="rect">
              <a:avLst/>
            </a:prstGeom>
            <a:noFill/>
            <a:ln w="9525" algn="ctr">
              <a:noFill/>
              <a:miter lim="800000"/>
              <a:headEnd/>
              <a:tailEnd/>
            </a:ln>
          </p:spPr>
          <p:txBody>
            <a:bodyPr>
              <a:spAutoFit/>
            </a:bodyPr>
            <a:lstStyle/>
            <a:p>
              <a:pPr>
                <a:spcBef>
                  <a:spcPct val="50000"/>
                </a:spcBef>
              </a:pPr>
              <a:r>
                <a:rPr lang="en-US" sz="1400" b="0" i="1" dirty="0">
                  <a:latin typeface="Corbel" pitchFamily="34" charset="0"/>
                </a:rPr>
                <a:t>Gold particles on carbon test sample, imaged at 15kV (left, HFW of 300nm) and 1kV (ri9ht, HFW of 171nm).</a:t>
              </a:r>
            </a:p>
          </p:txBody>
        </p:sp>
      </p:grpSp>
      <p:sp>
        <p:nvSpPr>
          <p:cNvPr id="2376721" name="AutoShape 17"/>
          <p:cNvSpPr>
            <a:spLocks noChangeArrowheads="1"/>
          </p:cNvSpPr>
          <p:nvPr/>
        </p:nvSpPr>
        <p:spPr bwMode="auto">
          <a:xfrm rot="5400000">
            <a:off x="4927600" y="5518150"/>
            <a:ext cx="469900" cy="419100"/>
          </a:xfrm>
          <a:prstGeom prst="hexagon">
            <a:avLst>
              <a:gd name="adj" fmla="val 28030"/>
              <a:gd name="vf" fmla="val 115470"/>
            </a:avLst>
          </a:prstGeom>
          <a:solidFill>
            <a:schemeClr val="bg1">
              <a:alpha val="39999"/>
            </a:schemeClr>
          </a:solidFill>
          <a:ln w="38100" algn="ctr">
            <a:solidFill>
              <a:srgbClr val="CC0000"/>
            </a:solidFill>
            <a:miter lim="800000"/>
            <a:headEnd/>
            <a:tailEnd/>
          </a:ln>
        </p:spPr>
        <p:txBody>
          <a:bodyPr anchor="ctr">
            <a:spAutoFit/>
          </a:bodyPr>
          <a:lstStyle/>
          <a:p>
            <a:pPr>
              <a:spcBef>
                <a:spcPct val="50000"/>
              </a:spcBef>
            </a:pPr>
            <a:endParaRPr lang="en-US" dirty="0"/>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76721"/>
                                        </p:tgtEl>
                                        <p:attrNameLst>
                                          <p:attrName>style.visibility</p:attrName>
                                        </p:attrNameLst>
                                      </p:cBhvr>
                                      <p:to>
                                        <p:strVal val="visible"/>
                                      </p:to>
                                    </p:set>
                                    <p:animEffect transition="in" filter="fade">
                                      <p:cBhvr>
                                        <p:cTn id="22" dur="1000"/>
                                        <p:tgtEl>
                                          <p:spTgt spid="23767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76722"/>
                                        </p:tgtEl>
                                        <p:attrNameLst>
                                          <p:attrName>style.visibility</p:attrName>
                                        </p:attrNameLst>
                                      </p:cBhvr>
                                      <p:to>
                                        <p:strVal val="visible"/>
                                      </p:to>
                                    </p:set>
                                    <p:animEffect transition="in" filter="fade">
                                      <p:cBhvr>
                                        <p:cTn id="25" dur="1000"/>
                                        <p:tgtEl>
                                          <p:spTgt spid="2376722"/>
                                        </p:tgtEl>
                                      </p:cBhvr>
                                    </p:animEffect>
                                  </p:childTnLst>
                                </p:cTn>
                              </p:par>
                            </p:childTnLst>
                          </p:cTn>
                        </p:par>
                        <p:par>
                          <p:cTn id="26" fill="hold">
                            <p:stCondLst>
                              <p:cond delay="1000"/>
                            </p:stCondLst>
                            <p:childTnLst>
                              <p:par>
                                <p:cTn id="27" presetID="63" presetClass="path" presetSubtype="0" accel="50000" decel="50000" fill="hold" grpId="1" nodeType="afterEffect">
                                  <p:stCondLst>
                                    <p:cond delay="0"/>
                                  </p:stCondLst>
                                  <p:childTnLst>
                                    <p:animMotion origin="layout" path="M -3.33333E-6 4.81481E-6 L 0.30417 4.81481E-6 " pathEditMode="relative" rAng="0" ptsTypes="AA">
                                      <p:cBhvr>
                                        <p:cTn id="28" dur="3000" fill="hold"/>
                                        <p:tgtEl>
                                          <p:spTgt spid="2376721"/>
                                        </p:tgtEl>
                                        <p:attrNameLst>
                                          <p:attrName>ppt_x</p:attrName>
                                          <p:attrName>ppt_y</p:attrName>
                                        </p:attrNameLst>
                                      </p:cBhvr>
                                      <p:rCtr x="15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6722" grpId="0"/>
      <p:bldP spid="2376721" grpId="0" animBg="1"/>
      <p:bldP spid="2376721"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12856</TotalTime>
  <Words>2397</Words>
  <Application>Microsoft Office PowerPoint</Application>
  <PresentationFormat>On-screen Show (4:3)</PresentationFormat>
  <Paragraphs>230</Paragraphs>
  <Slides>33</Slides>
  <Notes>17</Notes>
  <HiddenSlides>0</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33</vt:i4>
      </vt:variant>
    </vt:vector>
  </HeadingPairs>
  <TitlesOfParts>
    <vt:vector size="44" baseType="lpstr">
      <vt:lpstr>ＭＳ Ｐゴシック</vt:lpstr>
      <vt:lpstr>Arial</vt:lpstr>
      <vt:lpstr>Arial Narrow</vt:lpstr>
      <vt:lpstr>Calibri</vt:lpstr>
      <vt:lpstr>Corbel</vt:lpstr>
      <vt:lpstr>Rockwell</vt:lpstr>
      <vt:lpstr>Symbol</vt:lpstr>
      <vt:lpstr>Times New Roman</vt:lpstr>
      <vt:lpstr>Verdana</vt:lpstr>
      <vt:lpstr>Office Theme</vt:lpstr>
      <vt:lpstr>Custom Design</vt:lpstr>
      <vt:lpstr>Scanning Electron Microscopy (SEM)</vt:lpstr>
      <vt:lpstr>Scale of Structure Organization</vt:lpstr>
      <vt:lpstr>PowerPoint Presentation</vt:lpstr>
      <vt:lpstr>Electron Beam - Solid Surface Interaction</vt:lpstr>
      <vt:lpstr>PowerPoint Presentation</vt:lpstr>
      <vt:lpstr>SEM: General Scheme</vt:lpstr>
      <vt:lpstr>Sample Preparation </vt:lpstr>
      <vt:lpstr>Secondary Electron Imaging</vt:lpstr>
      <vt:lpstr>The extreme high resolution (XHR) SEM</vt:lpstr>
      <vt:lpstr>Gold on Carbon: World Record Resolution</vt:lpstr>
      <vt:lpstr>Refined contrasts</vt:lpstr>
      <vt:lpstr>Very detailed information from complex 3D surfaces</vt:lpstr>
      <vt:lpstr>Very detailed information from complex 3D surfaces</vt:lpstr>
      <vt:lpstr>Investigating nanoparticles</vt:lpstr>
      <vt:lpstr>Investigating nanotubes</vt:lpstr>
      <vt:lpstr>PowerPoint Presentation</vt:lpstr>
      <vt:lpstr>PowerPoint Presentation</vt:lpstr>
      <vt:lpstr>Energy-Dispersive analysis of X-rays</vt:lpstr>
      <vt:lpstr>Characteristic X-Ray Emission</vt:lpstr>
      <vt:lpstr>PowerPoint Presentation</vt:lpstr>
      <vt:lpstr>PowerPoint Presentation</vt:lpstr>
      <vt:lpstr>Helios Nano-Lab 600 Dual-Beam</vt:lpstr>
      <vt:lpstr>Pushing the Limits for Nano-Work</vt:lpstr>
      <vt:lpstr>… Extends to Nano-Analysis in 3D ! </vt:lpstr>
      <vt:lpstr>Automated Slice and View</vt:lpstr>
      <vt:lpstr>3D Reconstruction</vt:lpstr>
      <vt:lpstr>Advanced Nano Prototyping with FIB </vt:lpstr>
      <vt:lpstr>   Direct 3D patterning via bmp FIB milling</vt:lpstr>
      <vt:lpstr>Nano Prototyping: Photonic Array</vt:lpstr>
      <vt:lpstr>Nano Machining: Micro-indenter (Diamond)</vt:lpstr>
      <vt:lpstr>FIB Preparation of Atom Probe Tips</vt:lpstr>
      <vt:lpstr>Changing Digital e-Beam Parameters</vt:lpstr>
      <vt:lpstr>Conclusions</vt:lpstr>
    </vt:vector>
  </TitlesOfParts>
  <Company>Notre Dame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Thomas Kosel</dc:creator>
  <cp:lastModifiedBy>Alexander Mukasyan</cp:lastModifiedBy>
  <cp:revision>240</cp:revision>
  <cp:lastPrinted>2010-08-25T16:55:55Z</cp:lastPrinted>
  <dcterms:created xsi:type="dcterms:W3CDTF">2011-08-22T15:18:27Z</dcterms:created>
  <dcterms:modified xsi:type="dcterms:W3CDTF">2014-12-05T17:12:03Z</dcterms:modified>
</cp:coreProperties>
</file>