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sldIdLst>
    <p:sldId id="293" r:id="rId3"/>
    <p:sldId id="321" r:id="rId4"/>
    <p:sldId id="298" r:id="rId5"/>
    <p:sldId id="257" r:id="rId6"/>
    <p:sldId id="260" r:id="rId7"/>
    <p:sldId id="300" r:id="rId8"/>
    <p:sldId id="301" r:id="rId9"/>
    <p:sldId id="282" r:id="rId10"/>
    <p:sldId id="346" r:id="rId11"/>
    <p:sldId id="348" r:id="rId12"/>
    <p:sldId id="339" r:id="rId13"/>
    <p:sldId id="342" r:id="rId14"/>
    <p:sldId id="341" r:id="rId15"/>
    <p:sldId id="304" r:id="rId16"/>
    <p:sldId id="305" r:id="rId17"/>
    <p:sldId id="315" r:id="rId18"/>
    <p:sldId id="306" r:id="rId19"/>
    <p:sldId id="307" r:id="rId20"/>
    <p:sldId id="258" r:id="rId21"/>
    <p:sldId id="311"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128"/>
        <a:cs typeface="+mn-cs"/>
      </a:defRPr>
    </a:lvl1pPr>
    <a:lvl2pPr marL="457200" algn="l" defTabSz="457200" rtl="0" fontAlgn="base">
      <a:spcBef>
        <a:spcPct val="0"/>
      </a:spcBef>
      <a:spcAft>
        <a:spcPct val="0"/>
      </a:spcAft>
      <a:defRPr kern="1200">
        <a:solidFill>
          <a:schemeClr val="tx1"/>
        </a:solidFill>
        <a:latin typeface="Times New Roman" charset="0"/>
        <a:ea typeface="ＭＳ Ｐゴシック" charset="-128"/>
        <a:cs typeface="+mn-cs"/>
      </a:defRPr>
    </a:lvl2pPr>
    <a:lvl3pPr marL="914400" algn="l" defTabSz="457200" rtl="0" fontAlgn="base">
      <a:spcBef>
        <a:spcPct val="0"/>
      </a:spcBef>
      <a:spcAft>
        <a:spcPct val="0"/>
      </a:spcAft>
      <a:defRPr kern="1200">
        <a:solidFill>
          <a:schemeClr val="tx1"/>
        </a:solidFill>
        <a:latin typeface="Times New Roman"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Times New Roman"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Times New Roman" charset="0"/>
        <a:ea typeface="ＭＳ Ｐゴシック" charset="-128"/>
        <a:cs typeface="+mn-cs"/>
      </a:defRPr>
    </a:lvl5pPr>
    <a:lvl6pPr marL="2286000" algn="l" defTabSz="914400" rtl="0" eaLnBrk="1" latinLnBrk="0" hangingPunct="1">
      <a:defRPr kern="1200">
        <a:solidFill>
          <a:schemeClr val="tx1"/>
        </a:solidFill>
        <a:latin typeface="Times New Roman" charset="0"/>
        <a:ea typeface="ＭＳ Ｐゴシック" charset="-128"/>
        <a:cs typeface="+mn-cs"/>
      </a:defRPr>
    </a:lvl6pPr>
    <a:lvl7pPr marL="2743200" algn="l" defTabSz="914400" rtl="0" eaLnBrk="1" latinLnBrk="0" hangingPunct="1">
      <a:defRPr kern="1200">
        <a:solidFill>
          <a:schemeClr val="tx1"/>
        </a:solidFill>
        <a:latin typeface="Times New Roman" charset="0"/>
        <a:ea typeface="ＭＳ Ｐゴシック" charset="-128"/>
        <a:cs typeface="+mn-cs"/>
      </a:defRPr>
    </a:lvl7pPr>
    <a:lvl8pPr marL="3200400" algn="l" defTabSz="914400" rtl="0" eaLnBrk="1" latinLnBrk="0" hangingPunct="1">
      <a:defRPr kern="1200">
        <a:solidFill>
          <a:schemeClr val="tx1"/>
        </a:solidFill>
        <a:latin typeface="Times New Roman" charset="0"/>
        <a:ea typeface="ＭＳ Ｐゴシック" charset="-128"/>
        <a:cs typeface="+mn-cs"/>
      </a:defRPr>
    </a:lvl8pPr>
    <a:lvl9pPr marL="3657600" algn="l" defTabSz="914400" rtl="0" eaLnBrk="1" latinLnBrk="0" hangingPunct="1">
      <a:defRPr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94705" autoAdjust="0"/>
  </p:normalViewPr>
  <p:slideViewPr>
    <p:cSldViewPr snapToGrid="0" snapToObjects="1">
      <p:cViewPr varScale="1">
        <p:scale>
          <a:sx n="70" d="100"/>
          <a:sy n="70" d="100"/>
        </p:scale>
        <p:origin x="18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400" y="6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0E712CD-1E56-4028-AE6E-AD4EE462BF76}" type="datetime1">
              <a:rPr lang="en-US"/>
              <a:pPr/>
              <a:t>10/8/2014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7D55F0C7-2F0F-4AB2-8541-E2CE0339DDD3}" type="slidenum">
              <a:rPr lang="en-US"/>
              <a:pPr/>
              <a:t>‹#›</a:t>
            </a:fld>
            <a:endParaRPr lang="en-US" dirty="0"/>
          </a:p>
        </p:txBody>
      </p:sp>
    </p:spTree>
    <p:extLst>
      <p:ext uri="{BB962C8B-B14F-4D97-AF65-F5344CB8AC3E}">
        <p14:creationId xmlns:p14="http://schemas.microsoft.com/office/powerpoint/2010/main" val="28050297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ＭＳ Ｐゴシック" pitchFamily="2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Pi" TargetMode="External"/><Relationship Id="rId13" Type="http://schemas.openxmlformats.org/officeDocument/2006/relationships/hyperlink" Target="http://en.wikipedia.org/wiki/Visible_light" TargetMode="External"/><Relationship Id="rId3" Type="http://schemas.openxmlformats.org/officeDocument/2006/relationships/hyperlink" Target="http://en.wikipedia.org/wiki/Wavelength" TargetMode="External"/><Relationship Id="rId7" Type="http://schemas.openxmlformats.org/officeDocument/2006/relationships/hyperlink" Target="http://en.wikipedia.org/wiki/Bessel_function" TargetMode="External"/><Relationship Id="rId12" Type="http://schemas.openxmlformats.org/officeDocument/2006/relationships/hyperlink" Target="http://en.wikipedia.org/wiki/Oil_immersion_objectiv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en.wikipedia.org/wiki/Diffraction" TargetMode="External"/><Relationship Id="rId11" Type="http://schemas.openxmlformats.org/officeDocument/2006/relationships/hyperlink" Target="http://en.wikipedia.org/wiki/Refractive_index" TargetMode="External"/><Relationship Id="rId5" Type="http://schemas.openxmlformats.org/officeDocument/2006/relationships/hyperlink" Target="http://en.wikipedia.org/wiki/Airy_disc" TargetMode="External"/><Relationship Id="rId15" Type="http://schemas.openxmlformats.org/officeDocument/2006/relationships/hyperlink" Target="http://en.wikipedia.org/wiki/Violet_(color)" TargetMode="External"/><Relationship Id="rId10" Type="http://schemas.openxmlformats.org/officeDocument/2006/relationships/hyperlink" Target="http://en.wikipedia.org/wiki/Numerical_aperture" TargetMode="External"/><Relationship Id="rId4" Type="http://schemas.openxmlformats.org/officeDocument/2006/relationships/hyperlink" Target="http://en.wikipedia.org/wiki/Diameter" TargetMode="External"/><Relationship Id="rId9" Type="http://schemas.openxmlformats.org/officeDocument/2006/relationships/hyperlink" Target="http://en.wikipedia.org/wiki/Angular_aperture" TargetMode="External"/><Relationship Id="rId14" Type="http://schemas.openxmlformats.org/officeDocument/2006/relationships/hyperlink" Target="http://en.wikipedia.org/wiki/Nanomet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1</a:t>
            </a:fld>
            <a:endParaRPr lang="en-US" dirty="0"/>
          </a:p>
        </p:txBody>
      </p:sp>
    </p:spTree>
    <p:extLst>
      <p:ext uri="{BB962C8B-B14F-4D97-AF65-F5344CB8AC3E}">
        <p14:creationId xmlns:p14="http://schemas.microsoft.com/office/powerpoint/2010/main" val="147863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15</a:t>
            </a:fld>
            <a:endParaRPr lang="en-US" dirty="0"/>
          </a:p>
        </p:txBody>
      </p:sp>
    </p:spTree>
    <p:extLst>
      <p:ext uri="{BB962C8B-B14F-4D97-AF65-F5344CB8AC3E}">
        <p14:creationId xmlns:p14="http://schemas.microsoft.com/office/powerpoint/2010/main" val="284800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16</a:t>
            </a:fld>
            <a:endParaRPr lang="en-US" dirty="0"/>
          </a:p>
        </p:txBody>
      </p:sp>
    </p:spTree>
    <p:extLst>
      <p:ext uri="{BB962C8B-B14F-4D97-AF65-F5344CB8AC3E}">
        <p14:creationId xmlns:p14="http://schemas.microsoft.com/office/powerpoint/2010/main" val="381702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a:defRPr>
                <a:solidFill>
                  <a:schemeClr val="tx1"/>
                </a:solidFill>
                <a:latin typeface="Arial" pitchFamily="34" charset="0"/>
              </a:defRPr>
            </a:lvl1pPr>
            <a:lvl2pPr marL="702756" indent="-270291" defTabSz="915986">
              <a:defRPr>
                <a:solidFill>
                  <a:schemeClr val="tx1"/>
                </a:solidFill>
                <a:latin typeface="Arial" pitchFamily="34" charset="0"/>
              </a:defRPr>
            </a:lvl2pPr>
            <a:lvl3pPr marL="1081164" indent="-216233" defTabSz="915986">
              <a:defRPr>
                <a:solidFill>
                  <a:schemeClr val="tx1"/>
                </a:solidFill>
                <a:latin typeface="Arial" pitchFamily="34" charset="0"/>
              </a:defRPr>
            </a:lvl3pPr>
            <a:lvl4pPr marL="1513629" indent="-216233" defTabSz="915986">
              <a:defRPr>
                <a:solidFill>
                  <a:schemeClr val="tx1"/>
                </a:solidFill>
                <a:latin typeface="Arial" pitchFamily="34" charset="0"/>
              </a:defRPr>
            </a:lvl4pPr>
            <a:lvl5pPr marL="1946095" indent="-216233" defTabSz="915986">
              <a:defRPr>
                <a:solidFill>
                  <a:schemeClr val="tx1"/>
                </a:solidFill>
                <a:latin typeface="Arial" pitchFamily="34" charset="0"/>
              </a:defRPr>
            </a:lvl5pPr>
            <a:lvl6pPr marL="2378560" indent="-216233" defTabSz="915986" eaLnBrk="0" fontAlgn="base" hangingPunct="0">
              <a:spcBef>
                <a:spcPct val="0"/>
              </a:spcBef>
              <a:spcAft>
                <a:spcPct val="0"/>
              </a:spcAft>
              <a:defRPr>
                <a:solidFill>
                  <a:schemeClr val="tx1"/>
                </a:solidFill>
                <a:latin typeface="Arial" pitchFamily="34" charset="0"/>
              </a:defRPr>
            </a:lvl6pPr>
            <a:lvl7pPr marL="2811026" indent="-216233" defTabSz="915986" eaLnBrk="0" fontAlgn="base" hangingPunct="0">
              <a:spcBef>
                <a:spcPct val="0"/>
              </a:spcBef>
              <a:spcAft>
                <a:spcPct val="0"/>
              </a:spcAft>
              <a:defRPr>
                <a:solidFill>
                  <a:schemeClr val="tx1"/>
                </a:solidFill>
                <a:latin typeface="Arial" pitchFamily="34" charset="0"/>
              </a:defRPr>
            </a:lvl7pPr>
            <a:lvl8pPr marL="3243491" indent="-216233" defTabSz="915986" eaLnBrk="0" fontAlgn="base" hangingPunct="0">
              <a:spcBef>
                <a:spcPct val="0"/>
              </a:spcBef>
              <a:spcAft>
                <a:spcPct val="0"/>
              </a:spcAft>
              <a:defRPr>
                <a:solidFill>
                  <a:schemeClr val="tx1"/>
                </a:solidFill>
                <a:latin typeface="Arial" pitchFamily="34" charset="0"/>
              </a:defRPr>
            </a:lvl8pPr>
            <a:lvl9pPr marL="3675957" indent="-216233" defTabSz="915986" eaLnBrk="0" fontAlgn="base" hangingPunct="0">
              <a:spcBef>
                <a:spcPct val="0"/>
              </a:spcBef>
              <a:spcAft>
                <a:spcPct val="0"/>
              </a:spcAft>
              <a:defRPr>
                <a:solidFill>
                  <a:schemeClr val="tx1"/>
                </a:solidFill>
                <a:latin typeface="Arial" pitchFamily="34" charset="0"/>
              </a:defRPr>
            </a:lvl9pPr>
          </a:lstStyle>
          <a:p>
            <a:fld id="{D3199FA5-203B-4F89-BC7E-1BD525447E95}" type="slidenum">
              <a:rPr lang="en-US" smtClean="0">
                <a:latin typeface="Times" charset="0"/>
              </a:rPr>
              <a:pPr/>
              <a:t>2</a:t>
            </a:fld>
            <a:endParaRPr lang="en-US" dirty="0" smtClean="0">
              <a:latin typeface="Times"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216233" indent="-216233">
              <a:buFontTx/>
              <a:buChar char="•"/>
            </a:pPr>
            <a:r>
              <a:rPr lang="en-US" dirty="0" smtClean="0">
                <a:latin typeface="Times" charset="0"/>
              </a:rPr>
              <a:t> Please pay attention to different methods of structure observation and investigation</a:t>
            </a:r>
          </a:p>
          <a:p>
            <a:pPr marL="216233" indent="-216233">
              <a:buFontTx/>
              <a:buAutoNum type="arabicPeriod"/>
            </a:pPr>
            <a:r>
              <a:rPr lang="en-US" dirty="0" smtClean="0">
                <a:latin typeface="Times" charset="0"/>
              </a:rPr>
              <a:t>The nano-level is studied by Scanning Tunneling and Transmission Electron Microscopy</a:t>
            </a:r>
          </a:p>
          <a:p>
            <a:pPr marL="216233" indent="-216233">
              <a:buFontTx/>
              <a:buAutoNum type="arabicPeriod"/>
            </a:pPr>
            <a:r>
              <a:rPr lang="en-US" dirty="0" smtClean="0">
                <a:latin typeface="Times" charset="0"/>
              </a:rPr>
              <a:t>While crystalline structure by X-ray diffraction technique</a:t>
            </a:r>
          </a:p>
          <a:p>
            <a:pPr marL="216233" indent="-216233">
              <a:buFontTx/>
              <a:buAutoNum type="arabicPeriod"/>
            </a:pPr>
            <a:r>
              <a:rPr lang="en-US" dirty="0" smtClean="0">
                <a:latin typeface="Times" charset="0"/>
              </a:rPr>
              <a:t> Finally microstructure can be investigated by Scanning electron Microscopy.</a:t>
            </a:r>
          </a:p>
          <a:p>
            <a:pPr marL="216233" indent="-216233"/>
            <a:endParaRPr lang="en-US" dirty="0" smtClean="0">
              <a:latin typeface="Times" charset="0"/>
            </a:endParaRPr>
          </a:p>
          <a:p>
            <a:pPr marL="216233" indent="-216233"/>
            <a:r>
              <a:rPr lang="en-US" dirty="0" smtClean="0">
                <a:latin typeface="Times" charset="0"/>
              </a:rPr>
              <a:t>All these apparatus we do have at our University and if as a senior you decided to pursue additional</a:t>
            </a:r>
          </a:p>
          <a:p>
            <a:pPr marL="216233" indent="-216233"/>
            <a:r>
              <a:rPr lang="en-US" dirty="0" smtClean="0">
                <a:latin typeface="Times" charset="0"/>
              </a:rPr>
              <a:t>Material Science degree you will use these advanced techniques.</a:t>
            </a:r>
          </a:p>
          <a:p>
            <a:pPr marL="216233" indent="-216233"/>
            <a:endParaRPr lang="en-US" dirty="0" smtClean="0">
              <a:latin typeface="Times" charset="0"/>
            </a:endParaRPr>
          </a:p>
          <a:p>
            <a:pPr marL="216233" indent="-216233"/>
            <a:r>
              <a:rPr lang="en-US" dirty="0" smtClean="0">
                <a:latin typeface="Times" charset="0"/>
              </a:rPr>
              <a:t>The electron cloud associated with metal atoms at a surface extends a very small distance above the surface. When a very sharp tip--in practice, a needle which has been treated so that a single atom projects from its end--is brought sufficiently close to such a surface, there is a strong interaction between the electron cloud on the surface and that of the tip atom, and an electric tunneling current flows when a small voltage is applied. At a separation of a few atomic diameters, the tunneling current rapidly increases as the distance between the tip and the surface decreases. This rapid change of tunneling current with distance results in atomic resolution if the tip is scanned over the surface to produce an image. </a:t>
            </a:r>
          </a:p>
          <a:p>
            <a:pPr marL="216233" indent="-216233"/>
            <a:endParaRPr lang="en-US" dirty="0" smtClean="0">
              <a:latin typeface="Times" charset="0"/>
            </a:endParaRPr>
          </a:p>
        </p:txBody>
      </p:sp>
      <p:sp>
        <p:nvSpPr>
          <p:cNvPr id="94213" name="Date Placeholder 1"/>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6">
              <a:defRPr>
                <a:solidFill>
                  <a:schemeClr val="tx1"/>
                </a:solidFill>
                <a:latin typeface="Arial" pitchFamily="34" charset="0"/>
              </a:defRPr>
            </a:lvl1pPr>
            <a:lvl2pPr marL="702756" indent="-270291" defTabSz="915986">
              <a:defRPr>
                <a:solidFill>
                  <a:schemeClr val="tx1"/>
                </a:solidFill>
                <a:latin typeface="Arial" pitchFamily="34" charset="0"/>
              </a:defRPr>
            </a:lvl2pPr>
            <a:lvl3pPr marL="1081164" indent="-216233" defTabSz="915986">
              <a:defRPr>
                <a:solidFill>
                  <a:schemeClr val="tx1"/>
                </a:solidFill>
                <a:latin typeface="Arial" pitchFamily="34" charset="0"/>
              </a:defRPr>
            </a:lvl3pPr>
            <a:lvl4pPr marL="1513629" indent="-216233" defTabSz="915986">
              <a:defRPr>
                <a:solidFill>
                  <a:schemeClr val="tx1"/>
                </a:solidFill>
                <a:latin typeface="Arial" pitchFamily="34" charset="0"/>
              </a:defRPr>
            </a:lvl4pPr>
            <a:lvl5pPr marL="1946095" indent="-216233" defTabSz="915986">
              <a:defRPr>
                <a:solidFill>
                  <a:schemeClr val="tx1"/>
                </a:solidFill>
                <a:latin typeface="Arial" pitchFamily="34" charset="0"/>
              </a:defRPr>
            </a:lvl5pPr>
            <a:lvl6pPr marL="2378560" indent="-216233" defTabSz="915986" eaLnBrk="0" fontAlgn="base" hangingPunct="0">
              <a:spcBef>
                <a:spcPct val="0"/>
              </a:spcBef>
              <a:spcAft>
                <a:spcPct val="0"/>
              </a:spcAft>
              <a:defRPr>
                <a:solidFill>
                  <a:schemeClr val="tx1"/>
                </a:solidFill>
                <a:latin typeface="Arial" pitchFamily="34" charset="0"/>
              </a:defRPr>
            </a:lvl6pPr>
            <a:lvl7pPr marL="2811026" indent="-216233" defTabSz="915986" eaLnBrk="0" fontAlgn="base" hangingPunct="0">
              <a:spcBef>
                <a:spcPct val="0"/>
              </a:spcBef>
              <a:spcAft>
                <a:spcPct val="0"/>
              </a:spcAft>
              <a:defRPr>
                <a:solidFill>
                  <a:schemeClr val="tx1"/>
                </a:solidFill>
                <a:latin typeface="Arial" pitchFamily="34" charset="0"/>
              </a:defRPr>
            </a:lvl7pPr>
            <a:lvl8pPr marL="3243491" indent="-216233" defTabSz="915986" eaLnBrk="0" fontAlgn="base" hangingPunct="0">
              <a:spcBef>
                <a:spcPct val="0"/>
              </a:spcBef>
              <a:spcAft>
                <a:spcPct val="0"/>
              </a:spcAft>
              <a:defRPr>
                <a:solidFill>
                  <a:schemeClr val="tx1"/>
                </a:solidFill>
                <a:latin typeface="Arial" pitchFamily="34" charset="0"/>
              </a:defRPr>
            </a:lvl8pPr>
            <a:lvl9pPr marL="3675957" indent="-216233" defTabSz="915986" eaLnBrk="0" fontAlgn="base" hangingPunct="0">
              <a:spcBef>
                <a:spcPct val="0"/>
              </a:spcBef>
              <a:spcAft>
                <a:spcPct val="0"/>
              </a:spcAft>
              <a:defRPr>
                <a:solidFill>
                  <a:schemeClr val="tx1"/>
                </a:solidFill>
                <a:latin typeface="Arial" pitchFamily="34" charset="0"/>
              </a:defRPr>
            </a:lvl9pPr>
          </a:lstStyle>
          <a:p>
            <a:endParaRPr lang="en-US" dirty="0" smtClean="0">
              <a:latin typeface="Times" charset="0"/>
            </a:endParaRPr>
          </a:p>
        </p:txBody>
      </p:sp>
    </p:spTree>
    <p:extLst>
      <p:ext uri="{BB962C8B-B14F-4D97-AF65-F5344CB8AC3E}">
        <p14:creationId xmlns:p14="http://schemas.microsoft.com/office/powerpoint/2010/main" val="172341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3</a:t>
            </a:fld>
            <a:endParaRPr lang="en-US" dirty="0"/>
          </a:p>
        </p:txBody>
      </p:sp>
      <p:sp>
        <p:nvSpPr>
          <p:cNvPr id="10" name="TextBox 9"/>
          <p:cNvSpPr txBox="1"/>
          <p:nvPr/>
        </p:nvSpPr>
        <p:spPr>
          <a:xfrm flipH="1">
            <a:off x="685799" y="4114801"/>
            <a:ext cx="5819775" cy="4401205"/>
          </a:xfrm>
          <a:prstGeom prst="rect">
            <a:avLst/>
          </a:prstGeom>
          <a:noFill/>
        </p:spPr>
        <p:txBody>
          <a:bodyPr wrap="square" rtlCol="0">
            <a:spAutoFit/>
          </a:bodyPr>
          <a:lstStyle/>
          <a:p>
            <a:r>
              <a:rPr lang="en-US" sz="1000" dirty="0" smtClean="0"/>
              <a:t>Two point sources are regarded as just resolved when the principal diffraction maximum of one image coincides with the first minimum of the other.</a:t>
            </a:r>
            <a:r>
              <a:rPr lang="en-US" sz="1000" baseline="30000" dirty="0" smtClean="0">
                <a:hlinkClick r:id="" action="ppaction://hlinkfile"/>
              </a:rPr>
              <a:t>[1]</a:t>
            </a:r>
            <a:r>
              <a:rPr lang="en-US" sz="1000" dirty="0" smtClean="0"/>
              <a:t> If the distance is greater, the two points are well resolved and if it is smaller, they are regarded as not resolved. If one considers diffraction through a circular aperture, this translates into: </a:t>
            </a:r>
          </a:p>
          <a:p>
            <a:r>
              <a:rPr lang="en-US" sz="1000" dirty="0" smtClean="0"/>
              <a:t> where</a:t>
            </a:r>
          </a:p>
          <a:p>
            <a:r>
              <a:rPr lang="en-US" sz="1000" i="1" dirty="0" smtClean="0"/>
              <a:t>θ</a:t>
            </a:r>
            <a:r>
              <a:rPr lang="en-US" sz="1000" dirty="0" smtClean="0"/>
              <a:t> is the </a:t>
            </a:r>
            <a:r>
              <a:rPr lang="en-US" sz="1000" b="1" dirty="0" smtClean="0"/>
              <a:t>angular resolution</a:t>
            </a:r>
            <a:r>
              <a:rPr lang="en-US" sz="1000" dirty="0" smtClean="0"/>
              <a:t>,</a:t>
            </a:r>
          </a:p>
          <a:p>
            <a:r>
              <a:rPr lang="en-US" sz="1000" i="1" dirty="0" smtClean="0"/>
              <a:t>λ</a:t>
            </a:r>
            <a:r>
              <a:rPr lang="en-US" sz="1000" dirty="0" smtClean="0"/>
              <a:t> is the </a:t>
            </a:r>
            <a:r>
              <a:rPr lang="en-US" sz="1000" dirty="0" smtClean="0">
                <a:hlinkClick r:id="rId3" action="ppaction://hlinkfile" tooltip="Wavelength"/>
              </a:rPr>
              <a:t>wavelength</a:t>
            </a:r>
            <a:r>
              <a:rPr lang="en-US" sz="1000" dirty="0" smtClean="0"/>
              <a:t> of light,and </a:t>
            </a:r>
          </a:p>
          <a:p>
            <a:r>
              <a:rPr lang="en-US" sz="1000" i="1" dirty="0" smtClean="0"/>
              <a:t>D</a:t>
            </a:r>
            <a:r>
              <a:rPr lang="en-US" sz="1000" dirty="0" smtClean="0"/>
              <a:t> is the </a:t>
            </a:r>
            <a:r>
              <a:rPr lang="en-US" sz="1000" dirty="0" smtClean="0">
                <a:hlinkClick r:id="rId4" action="ppaction://hlinkfile" tooltip="Diameter"/>
              </a:rPr>
              <a:t>diameter</a:t>
            </a:r>
            <a:r>
              <a:rPr lang="en-US" sz="1000" dirty="0" smtClean="0"/>
              <a:t> of the lens' aperture. </a:t>
            </a:r>
          </a:p>
          <a:p>
            <a:r>
              <a:rPr lang="en-US" sz="1000" dirty="0" smtClean="0"/>
              <a:t>The factor 1.220 is derived from a calculation of the position of the first dark circular ring surrounding the central </a:t>
            </a:r>
            <a:r>
              <a:rPr lang="en-US" sz="1000" dirty="0" smtClean="0">
                <a:hlinkClick r:id="rId5" action="ppaction://hlinkfile" tooltip="Airy disc"/>
              </a:rPr>
              <a:t>Airy disc</a:t>
            </a:r>
            <a:r>
              <a:rPr lang="en-US" sz="1000" dirty="0" smtClean="0"/>
              <a:t> of the </a:t>
            </a:r>
            <a:r>
              <a:rPr lang="en-US" sz="1000" dirty="0" smtClean="0">
                <a:hlinkClick r:id="rId6" action="ppaction://hlinkfile" tooltip="Diffraction"/>
              </a:rPr>
              <a:t>diffraction</a:t>
            </a:r>
            <a:r>
              <a:rPr lang="en-US" sz="1000" dirty="0" smtClean="0"/>
              <a:t> pattern. The calculation involves a </a:t>
            </a:r>
            <a:r>
              <a:rPr lang="en-US" sz="1000" dirty="0" smtClean="0">
                <a:hlinkClick r:id="rId7" action="ppaction://hlinkfile" tooltip="Bessel function"/>
              </a:rPr>
              <a:t>Bessel function</a:t>
            </a:r>
            <a:r>
              <a:rPr lang="en-US" sz="1000" dirty="0" smtClean="0"/>
              <a:t>—1.220 is approximately the first zero of the Bessel function of the first kind, of order one divided by </a:t>
            </a:r>
            <a:r>
              <a:rPr lang="en-US" sz="1000" dirty="0" smtClean="0">
                <a:hlinkClick r:id="rId8" action="ppaction://hlinkfile" tooltip="Pi"/>
              </a:rPr>
              <a:t>π</a:t>
            </a:r>
            <a:endParaRPr lang="en-US" sz="1000" dirty="0" smtClean="0"/>
          </a:p>
          <a:p>
            <a:endParaRPr lang="en-US" sz="1000" dirty="0" smtClean="0"/>
          </a:p>
          <a:p>
            <a:r>
              <a:rPr lang="en-US" sz="1000" dirty="0" smtClean="0"/>
              <a:t>The resolution </a:t>
            </a:r>
            <a:r>
              <a:rPr lang="en-US" sz="1000" i="1" dirty="0" smtClean="0"/>
              <a:t>R</a:t>
            </a:r>
            <a:r>
              <a:rPr lang="en-US" sz="1000" dirty="0" smtClean="0"/>
              <a:t> (here measured as a distance, not to be confused with the angular resolution of a previous subsection) depends on the </a:t>
            </a:r>
            <a:r>
              <a:rPr lang="en-US" sz="1000" dirty="0" smtClean="0">
                <a:hlinkClick r:id="rId9" action="ppaction://hlinkfile" tooltip="Angular aperture"/>
              </a:rPr>
              <a:t>angular aperture</a:t>
            </a:r>
            <a:r>
              <a:rPr lang="en-US" sz="1000" dirty="0" smtClean="0"/>
              <a:t> :</a:t>
            </a:r>
          </a:p>
          <a:p>
            <a:r>
              <a:rPr lang="en-US" sz="1000" dirty="0" smtClean="0"/>
              <a:t> </a:t>
            </a:r>
          </a:p>
          <a:p>
            <a:r>
              <a:rPr lang="en-US" sz="1000" dirty="0" smtClean="0"/>
              <a:t>Here NA is the </a:t>
            </a:r>
            <a:r>
              <a:rPr lang="en-US" sz="1000" dirty="0" smtClean="0">
                <a:hlinkClick r:id="rId10" action="ppaction://hlinkfile" tooltip="Numerical aperture"/>
              </a:rPr>
              <a:t>numerical aperture</a:t>
            </a:r>
            <a:r>
              <a:rPr lang="en-US" sz="1000" dirty="0" smtClean="0"/>
              <a:t>,  is half the included angle  of the lens, which depends on the diameter of the lens and its focal length, is the </a:t>
            </a:r>
            <a:r>
              <a:rPr lang="en-US" sz="1000" dirty="0" smtClean="0">
                <a:hlinkClick r:id="rId11" action="ppaction://hlinkfile" tooltip="Refractive index"/>
              </a:rPr>
              <a:t>refractive index</a:t>
            </a:r>
            <a:r>
              <a:rPr lang="en-US" sz="1000" dirty="0" smtClean="0"/>
              <a:t> of the medium between the lens and the specimen, and  is the wavelength of light illuminating or emanating from (in the case of fluorescence microscopy) the sample.</a:t>
            </a:r>
          </a:p>
          <a:p>
            <a:endParaRPr lang="en-US" sz="1000" dirty="0" smtClean="0"/>
          </a:p>
          <a:p>
            <a:r>
              <a:rPr lang="en-US" sz="1000" dirty="0" smtClean="0"/>
              <a:t>It follows that the NAs of both the objective and the condenser should be as high as possible for maximum resolution. In the case that both NAs are the same, the equation may be reduced to:</a:t>
            </a:r>
          </a:p>
          <a:p>
            <a:endParaRPr lang="en-US" sz="1000" dirty="0" smtClean="0"/>
          </a:p>
          <a:p>
            <a:r>
              <a:rPr lang="en-US" sz="1000" dirty="0" smtClean="0"/>
              <a:t>The practical limit for  is about 70°. In an air objective or condenser, this gives a maximum NA of 0.95. In a high-resolution </a:t>
            </a:r>
            <a:r>
              <a:rPr lang="en-US" sz="1000" dirty="0" smtClean="0">
                <a:hlinkClick r:id="rId12" action="ppaction://hlinkfile" tooltip="Oil immersion objective"/>
              </a:rPr>
              <a:t>oil immersion lens</a:t>
            </a:r>
            <a:r>
              <a:rPr lang="en-US" sz="1000" dirty="0" smtClean="0"/>
              <a:t>, the maximum NA is typically 1.45, when using immersion oil with a refractive index of 1.52. Due to these limitations, the resolution limit of a light microscope using </a:t>
            </a:r>
            <a:r>
              <a:rPr lang="en-US" sz="1000" dirty="0" smtClean="0">
                <a:hlinkClick r:id="rId13" action="ppaction://hlinkfile" tooltip="Visible light"/>
              </a:rPr>
              <a:t>visible light</a:t>
            </a:r>
            <a:r>
              <a:rPr lang="en-US" sz="1000" dirty="0" smtClean="0"/>
              <a:t> is about 200 </a:t>
            </a:r>
            <a:r>
              <a:rPr lang="en-US" sz="1000" dirty="0" smtClean="0">
                <a:hlinkClick r:id="rId14" action="ppaction://hlinkfile" tooltip="Nanometer"/>
              </a:rPr>
              <a:t>nm</a:t>
            </a:r>
            <a:r>
              <a:rPr lang="en-US" sz="1000" dirty="0" smtClean="0"/>
              <a:t>. Given that the shortest wavelength of visible light is </a:t>
            </a:r>
            <a:r>
              <a:rPr lang="en-US" sz="1000" dirty="0" smtClean="0">
                <a:hlinkClick r:id="rId15" action="ppaction://hlinkfile" tooltip="Violet (color)"/>
              </a:rPr>
              <a:t>violet</a:t>
            </a:r>
            <a:r>
              <a:rPr lang="en-US" sz="1000" dirty="0" smtClean="0"/>
              <a:t> ( ≈ 400 nm),</a:t>
            </a:r>
          </a:p>
          <a:p>
            <a:r>
              <a:rPr lang="en-US" sz="1000" dirty="0" smtClean="0"/>
              <a:t>which is near 200 nm.</a:t>
            </a:r>
            <a:endParaRPr lang="en-US" sz="1000" dirty="0"/>
          </a:p>
        </p:txBody>
      </p:sp>
    </p:spTree>
    <p:extLst>
      <p:ext uri="{BB962C8B-B14F-4D97-AF65-F5344CB8AC3E}">
        <p14:creationId xmlns:p14="http://schemas.microsoft.com/office/powerpoint/2010/main" val="147884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4</a:t>
            </a:fld>
            <a:endParaRPr lang="en-US" dirty="0"/>
          </a:p>
        </p:txBody>
      </p:sp>
    </p:spTree>
    <p:extLst>
      <p:ext uri="{BB962C8B-B14F-4D97-AF65-F5344CB8AC3E}">
        <p14:creationId xmlns:p14="http://schemas.microsoft.com/office/powerpoint/2010/main" val="93921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5</a:t>
            </a:fld>
            <a:endParaRPr lang="en-US" dirty="0"/>
          </a:p>
        </p:txBody>
      </p:sp>
    </p:spTree>
    <p:extLst>
      <p:ext uri="{BB962C8B-B14F-4D97-AF65-F5344CB8AC3E}">
        <p14:creationId xmlns:p14="http://schemas.microsoft.com/office/powerpoint/2010/main" val="3331690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6</a:t>
            </a:fld>
            <a:endParaRPr lang="en-US" dirty="0"/>
          </a:p>
        </p:txBody>
      </p:sp>
    </p:spTree>
    <p:extLst>
      <p:ext uri="{BB962C8B-B14F-4D97-AF65-F5344CB8AC3E}">
        <p14:creationId xmlns:p14="http://schemas.microsoft.com/office/powerpoint/2010/main" val="17589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7</a:t>
            </a:fld>
            <a:endParaRPr lang="en-US" dirty="0"/>
          </a:p>
        </p:txBody>
      </p:sp>
    </p:spTree>
    <p:extLst>
      <p:ext uri="{BB962C8B-B14F-4D97-AF65-F5344CB8AC3E}">
        <p14:creationId xmlns:p14="http://schemas.microsoft.com/office/powerpoint/2010/main" val="68489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CEF900-2A7F-4C25-B0B3-921D97D770E3}" type="slidenum">
              <a:rPr lang="en-US" smtClean="0"/>
              <a:pPr/>
              <a:t>10</a:t>
            </a:fld>
            <a:endParaRPr lang="en-US" dirty="0"/>
          </a:p>
        </p:txBody>
      </p:sp>
    </p:spTree>
    <p:extLst>
      <p:ext uri="{BB962C8B-B14F-4D97-AF65-F5344CB8AC3E}">
        <p14:creationId xmlns:p14="http://schemas.microsoft.com/office/powerpoint/2010/main" val="4020405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55F0C7-2F0F-4AB2-8541-E2CE0339DDD3}" type="slidenum">
              <a:rPr lang="en-US" smtClean="0"/>
              <a:pPr/>
              <a:t>14</a:t>
            </a:fld>
            <a:endParaRPr lang="en-US" dirty="0"/>
          </a:p>
        </p:txBody>
      </p:sp>
    </p:spTree>
    <p:extLst>
      <p:ext uri="{BB962C8B-B14F-4D97-AF65-F5344CB8AC3E}">
        <p14:creationId xmlns:p14="http://schemas.microsoft.com/office/powerpoint/2010/main" val="859585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6" descr="FEI_nanotube 5%"/>
          <p:cNvPicPr>
            <a:picLocks noChangeAspect="1" noChangeArrowheads="1"/>
          </p:cNvPicPr>
          <p:nvPr userDrawn="1"/>
        </p:nvPicPr>
        <p:blipFill>
          <a:blip r:embed="rId2"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a:xfrm>
            <a:off x="6019800" y="6356350"/>
            <a:ext cx="2895600" cy="365125"/>
          </a:xfrm>
        </p:spPr>
        <p:txBody>
          <a:bodyPr/>
          <a:lstStyle>
            <a:lvl1pPr>
              <a:defRPr/>
            </a:lvl1pPr>
          </a:lstStyle>
          <a:p>
            <a:pPr>
              <a:defRPr/>
            </a:pPr>
            <a:r>
              <a:rPr lang="en-US" dirty="0" smtClean="0"/>
              <a:t>Fall 2012</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DB2B-16A4-496E-9E81-E90331DDC9BC}" type="datetimeFigureOut">
              <a:rPr lang="en-US" smtClean="0"/>
              <a:pPr/>
              <a:t>10/8/2014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05B88-7CE4-47B4-B932-4306B280907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FEI_nanotube 5%"/>
          <p:cNvPicPr>
            <a:picLocks noChangeAspect="1" noChangeArrowheads="1"/>
          </p:cNvPicPr>
          <p:nvPr userDrawn="1"/>
        </p:nvPicPr>
        <p:blipFill>
          <a:blip r:embed="rId13"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Fall 2012</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0" charset="-128"/>
          <a:cs typeface="ＭＳ Ｐゴシック" pitchFamily="20" charset="-128"/>
        </a:defRPr>
      </a:lvl1pPr>
      <a:lvl2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2pPr>
      <a:lvl3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3pPr>
      <a:lvl4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4pPr>
      <a:lvl5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5pPr>
      <a:lvl6pPr marL="4572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6pPr>
      <a:lvl7pPr marL="9144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7pPr>
      <a:lvl8pPr marL="13716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8pPr>
      <a:lvl9pPr marL="18288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0" charset="-128"/>
          <a:cs typeface="ＭＳ Ｐゴシック" pitchFamily="2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4DB2B-16A4-496E-9E81-E90331DDC9BC}" type="datetimeFigureOut">
              <a:rPr lang="en-US" smtClean="0"/>
              <a:pPr/>
              <a:t>10/8/2014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05B88-7CE4-47B4-B932-4306B28090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hyperlink" Target="http://www.microscopy.ethz.ch/ED-1.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microscopy.ethz.ch/TEM_imaging.htm" TargetMode="External"/><Relationship Id="rId5" Type="http://schemas.openxmlformats.org/officeDocument/2006/relationships/hyperlink" Target="http://www.microscopy.ethz.ch/lenslight.htm" TargetMode="Externa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EI_nanotube 5%"/>
          <p:cNvPicPr>
            <a:picLocks noChangeAspect="1" noChangeArrowheads="1"/>
          </p:cNvPicPr>
          <p:nvPr/>
        </p:nvPicPr>
        <p:blipFill>
          <a:blip r:embed="rId3"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09625" y="3343275"/>
            <a:ext cx="7772400" cy="1219200"/>
          </a:xfrm>
        </p:spPr>
        <p:txBody>
          <a:bodyPr/>
          <a:lstStyle/>
          <a:p>
            <a:r>
              <a:rPr lang="en-US" sz="2800" b="1" i="1" dirty="0" smtClean="0">
                <a:solidFill>
                  <a:srgbClr val="002060"/>
                </a:solidFill>
                <a:effectLst>
                  <a:outerShdw blurRad="38100" dist="38100" dir="2700000" algn="tl">
                    <a:srgbClr val="000000">
                      <a:alpha val="43137"/>
                    </a:srgbClr>
                  </a:outerShdw>
                </a:effectLst>
              </a:rPr>
              <a:t>Transmission Electron Microscopy (TEM)</a:t>
            </a:r>
            <a:endParaRPr lang="en-US" sz="2800" b="1" i="1" dirty="0">
              <a:solidFill>
                <a:srgbClr val="002060"/>
              </a:solidFill>
              <a:effectLst>
                <a:outerShdw blurRad="38100" dist="38100" dir="2700000" algn="tl">
                  <a:srgbClr val="000000">
                    <a:alpha val="43137"/>
                  </a:srgbClr>
                </a:outerShdw>
              </a:effectLst>
            </a:endParaRPr>
          </a:p>
        </p:txBody>
      </p:sp>
      <p:pic>
        <p:nvPicPr>
          <p:cNvPr id="56323" name="Picture 3"/>
          <p:cNvPicPr>
            <a:picLocks noChangeAspect="1" noChangeArrowheads="1"/>
          </p:cNvPicPr>
          <p:nvPr/>
        </p:nvPicPr>
        <p:blipFill>
          <a:blip r:embed="rId4"/>
          <a:srcRect/>
          <a:stretch>
            <a:fillRect/>
          </a:stretch>
        </p:blipFill>
        <p:spPr bwMode="auto">
          <a:xfrm>
            <a:off x="6546606" y="216877"/>
            <a:ext cx="2286000" cy="1828800"/>
          </a:xfrm>
          <a:prstGeom prst="rect">
            <a:avLst/>
          </a:prstGeom>
          <a:noFill/>
          <a:ln w="9525">
            <a:noFill/>
            <a:miter lim="800000"/>
            <a:headEnd/>
            <a:tailEnd/>
          </a:ln>
        </p:spPr>
      </p:pic>
      <p:pic>
        <p:nvPicPr>
          <p:cNvPr id="56325" name="Picture 5"/>
          <p:cNvPicPr>
            <a:picLocks noChangeAspect="1" noChangeArrowheads="1"/>
          </p:cNvPicPr>
          <p:nvPr/>
        </p:nvPicPr>
        <p:blipFill>
          <a:blip r:embed="rId5"/>
          <a:srcRect/>
          <a:stretch>
            <a:fillRect/>
          </a:stretch>
        </p:blipFill>
        <p:spPr bwMode="auto">
          <a:xfrm>
            <a:off x="6459596" y="4309403"/>
            <a:ext cx="2373010" cy="2286000"/>
          </a:xfrm>
          <a:prstGeom prst="rect">
            <a:avLst/>
          </a:prstGeom>
          <a:noFill/>
          <a:ln w="9525">
            <a:noFill/>
            <a:miter lim="800000"/>
            <a:headEnd/>
            <a:tailEnd/>
          </a:ln>
        </p:spPr>
      </p:pic>
      <p:pic>
        <p:nvPicPr>
          <p:cNvPr id="56326" name="Picture 6"/>
          <p:cNvPicPr>
            <a:picLocks noChangeAspect="1" noChangeArrowheads="1"/>
          </p:cNvPicPr>
          <p:nvPr/>
        </p:nvPicPr>
        <p:blipFill>
          <a:blip r:embed="rId6"/>
          <a:srcRect/>
          <a:stretch>
            <a:fillRect/>
          </a:stretch>
        </p:blipFill>
        <p:spPr bwMode="auto">
          <a:xfrm>
            <a:off x="1371600" y="490806"/>
            <a:ext cx="2857500" cy="1876425"/>
          </a:xfrm>
          <a:prstGeom prst="rect">
            <a:avLst/>
          </a:prstGeom>
          <a:noFill/>
          <a:ln w="9525">
            <a:noFill/>
            <a:miter lim="800000"/>
            <a:headEnd/>
            <a:tailEnd/>
          </a:ln>
        </p:spPr>
      </p:pic>
      <p:pic>
        <p:nvPicPr>
          <p:cNvPr id="56327" name="Picture 7"/>
          <p:cNvPicPr>
            <a:picLocks noChangeAspect="1" noChangeArrowheads="1"/>
          </p:cNvPicPr>
          <p:nvPr/>
        </p:nvPicPr>
        <p:blipFill>
          <a:blip r:embed="rId7"/>
          <a:srcRect/>
          <a:stretch>
            <a:fillRect/>
          </a:stretch>
        </p:blipFill>
        <p:spPr bwMode="auto">
          <a:xfrm>
            <a:off x="202697" y="216877"/>
            <a:ext cx="1924050" cy="1647825"/>
          </a:xfrm>
          <a:prstGeom prst="rect">
            <a:avLst/>
          </a:prstGeom>
          <a:noFill/>
          <a:ln w="9525">
            <a:noFill/>
            <a:miter lim="800000"/>
            <a:headEnd/>
            <a:tailEnd/>
          </a:ln>
        </p:spPr>
      </p:pic>
      <p:pic>
        <p:nvPicPr>
          <p:cNvPr id="56328" name="Picture 8"/>
          <p:cNvPicPr>
            <a:picLocks noChangeAspect="1" noChangeArrowheads="1"/>
          </p:cNvPicPr>
          <p:nvPr/>
        </p:nvPicPr>
        <p:blipFill>
          <a:blip r:embed="rId8"/>
          <a:srcRect/>
          <a:stretch>
            <a:fillRect/>
          </a:stretch>
        </p:blipFill>
        <p:spPr bwMode="auto">
          <a:xfrm>
            <a:off x="1696916" y="4711739"/>
            <a:ext cx="2743200" cy="1883664"/>
          </a:xfrm>
          <a:prstGeom prst="rect">
            <a:avLst/>
          </a:prstGeom>
          <a:noFill/>
          <a:ln w="9525">
            <a:noFill/>
            <a:miter lim="800000"/>
            <a:headEnd/>
            <a:tailEnd/>
          </a:ln>
        </p:spPr>
      </p:pic>
      <p:pic>
        <p:nvPicPr>
          <p:cNvPr id="14" name="Picture 7"/>
          <p:cNvPicPr>
            <a:picLocks noChangeAspect="1" noChangeArrowheads="1"/>
          </p:cNvPicPr>
          <p:nvPr/>
        </p:nvPicPr>
        <p:blipFill>
          <a:blip r:embed="rId9" cstate="print"/>
          <a:srcRect/>
          <a:stretch>
            <a:fillRect/>
          </a:stretch>
        </p:blipFill>
        <p:spPr bwMode="auto">
          <a:xfrm>
            <a:off x="202697" y="4930677"/>
            <a:ext cx="1924050" cy="1800225"/>
          </a:xfrm>
          <a:prstGeom prst="rect">
            <a:avLst/>
          </a:prstGeom>
          <a:noFill/>
          <a:ln w="9525">
            <a:noFill/>
            <a:miter lim="800000"/>
            <a:headEnd/>
            <a:tailEnd/>
          </a:ln>
        </p:spPr>
      </p:pic>
      <p:sp>
        <p:nvSpPr>
          <p:cNvPr id="12" name="Rectangle 22"/>
          <p:cNvSpPr txBox="1">
            <a:spLocks noChangeArrowheads="1"/>
          </p:cNvSpPr>
          <p:nvPr/>
        </p:nvSpPr>
        <p:spPr bwMode="auto">
          <a:xfrm>
            <a:off x="990600" y="2510204"/>
            <a:ext cx="71628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0" charset="-128"/>
                <a:cs typeface="ＭＳ Ｐゴシック" pitchFamily="20" charset="-128"/>
              </a:defRPr>
            </a:lvl1pPr>
            <a:lvl2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2pPr>
            <a:lvl3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3pPr>
            <a:lvl4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4pPr>
            <a:lvl5pPr algn="ctr" defTabSz="457200" rtl="0" eaLnBrk="0" fontAlgn="base" hangingPunct="0">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5pPr>
            <a:lvl6pPr marL="4572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6pPr>
            <a:lvl7pPr marL="9144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7pPr>
            <a:lvl8pPr marL="13716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8pPr>
            <a:lvl9pPr marL="1828800" algn="ctr" defTabSz="457200" rtl="0" fontAlgn="base">
              <a:spcBef>
                <a:spcPct val="0"/>
              </a:spcBef>
              <a:spcAft>
                <a:spcPct val="0"/>
              </a:spcAft>
              <a:defRPr sz="4400">
                <a:solidFill>
                  <a:schemeClr val="tx1"/>
                </a:solidFill>
                <a:latin typeface="Arial" pitchFamily="20" charset="0"/>
                <a:ea typeface="ＭＳ Ｐゴシック" pitchFamily="20" charset="-128"/>
                <a:cs typeface="ＭＳ Ｐゴシック" pitchFamily="20" charset="-128"/>
              </a:defRPr>
            </a:lvl9pPr>
          </a:lstStyle>
          <a:p>
            <a:pPr>
              <a:defRPr/>
            </a:pPr>
            <a:r>
              <a:rPr lang="en-US" sz="3200" dirty="0" smtClean="0">
                <a:effectLst>
                  <a:outerShdw blurRad="38100" dist="38100" dir="2700000" algn="tl">
                    <a:srgbClr val="000000">
                      <a:alpha val="43137"/>
                    </a:srgbClr>
                  </a:outerShdw>
                </a:effectLst>
              </a:rPr>
              <a:t>CBE 30361  </a:t>
            </a:r>
            <a:r>
              <a:rPr lang="en-US" sz="3200" dirty="0" smtClean="0">
                <a:solidFill>
                  <a:srgbClr val="FF0000"/>
                </a:solidFill>
              </a:rPr>
              <a:t/>
            </a:r>
            <a:br>
              <a:rPr lang="en-US" sz="3200" dirty="0" smtClean="0">
                <a:solidFill>
                  <a:srgbClr val="FF0000"/>
                </a:solidFill>
              </a:rPr>
            </a:br>
            <a:r>
              <a:rPr lang="en-US" sz="3200" dirty="0" smtClean="0">
                <a:solidFill>
                  <a:srgbClr val="FF0000"/>
                </a:solidFill>
              </a:rPr>
              <a:t>  </a:t>
            </a:r>
            <a:r>
              <a:rPr lang="en-US" sz="3200" dirty="0" smtClean="0">
                <a:solidFill>
                  <a:srgbClr val="FF0000"/>
                </a:solidFill>
                <a:effectLst>
                  <a:outerShdw blurRad="38100" dist="38100" dir="2700000" algn="tl">
                    <a:srgbClr val="000000"/>
                  </a:outerShdw>
                </a:effectLst>
              </a:rPr>
              <a:t>Science of Engineering Materials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EI_nanotube 5%"/>
          <p:cNvPicPr>
            <a:picLocks noChangeAspect="1" noChangeArrowheads="1"/>
          </p:cNvPicPr>
          <p:nvPr/>
        </p:nvPicPr>
        <p:blipFill>
          <a:blip r:embed="rId3"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81000" y="-152400"/>
            <a:ext cx="8229600" cy="1143000"/>
          </a:xfrm>
        </p:spPr>
        <p:txBody>
          <a:bodyPr/>
          <a:lstStyle/>
          <a:p>
            <a:r>
              <a:rPr lang="en-US" b="1" i="1" dirty="0" smtClean="0">
                <a:solidFill>
                  <a:srgbClr val="FF0000"/>
                </a:solidFill>
                <a:effectLst>
                  <a:outerShdw blurRad="38100" dist="38100" dir="2700000" algn="tl">
                    <a:srgbClr val="000000">
                      <a:alpha val="43137"/>
                    </a:srgbClr>
                  </a:outerShdw>
                </a:effectLst>
              </a:rPr>
              <a:t>Z-Contrast</a:t>
            </a:r>
            <a:endParaRPr lang="en-US" b="1" i="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609600" y="990600"/>
            <a:ext cx="4371197" cy="369332"/>
          </a:xfrm>
          <a:prstGeom prst="rect">
            <a:avLst/>
          </a:prstGeom>
          <a:noFill/>
        </p:spPr>
        <p:txBody>
          <a:bodyPr wrap="none" rtlCol="0">
            <a:spAutoFit/>
          </a:bodyPr>
          <a:lstStyle/>
          <a:p>
            <a:r>
              <a:rPr lang="en-US" b="1" dirty="0" smtClean="0"/>
              <a:t>What do the Z-contrast of crystals look like?</a:t>
            </a:r>
            <a:endParaRPr lang="en-US" b="1" dirty="0"/>
          </a:p>
        </p:txBody>
      </p:sp>
      <p:pic>
        <p:nvPicPr>
          <p:cNvPr id="17410" name="Picture 2"/>
          <p:cNvPicPr>
            <a:picLocks noChangeAspect="1" noChangeArrowheads="1"/>
          </p:cNvPicPr>
          <p:nvPr/>
        </p:nvPicPr>
        <p:blipFill>
          <a:blip r:embed="rId4" cstate="print">
            <a:lum contrast="7000"/>
          </a:blip>
          <a:srcRect/>
          <a:stretch>
            <a:fillRect/>
          </a:stretch>
        </p:blipFill>
        <p:spPr bwMode="auto">
          <a:xfrm>
            <a:off x="533400" y="1524000"/>
            <a:ext cx="2993180" cy="3200400"/>
          </a:xfrm>
          <a:prstGeom prst="rect">
            <a:avLst/>
          </a:prstGeom>
          <a:noFill/>
          <a:ln w="9525">
            <a:noFill/>
            <a:miter lim="800000"/>
            <a:headEnd/>
            <a:tailEnd/>
          </a:ln>
        </p:spPr>
      </p:pic>
      <p:pic>
        <p:nvPicPr>
          <p:cNvPr id="17411" name="Picture 3"/>
          <p:cNvPicPr>
            <a:picLocks noChangeAspect="1" noChangeArrowheads="1"/>
          </p:cNvPicPr>
          <p:nvPr/>
        </p:nvPicPr>
        <p:blipFill>
          <a:blip r:embed="rId5" cstate="print"/>
          <a:srcRect/>
          <a:stretch>
            <a:fillRect/>
          </a:stretch>
        </p:blipFill>
        <p:spPr bwMode="auto">
          <a:xfrm>
            <a:off x="4800600" y="1295400"/>
            <a:ext cx="3676650" cy="3200400"/>
          </a:xfrm>
          <a:prstGeom prst="rect">
            <a:avLst/>
          </a:prstGeom>
          <a:noFill/>
          <a:ln w="9525">
            <a:noFill/>
            <a:miter lim="800000"/>
            <a:headEnd/>
            <a:tailEnd/>
          </a:ln>
        </p:spPr>
      </p:pic>
      <p:sp>
        <p:nvSpPr>
          <p:cNvPr id="8" name="TextBox 7"/>
          <p:cNvSpPr txBox="1"/>
          <p:nvPr/>
        </p:nvSpPr>
        <p:spPr>
          <a:xfrm>
            <a:off x="533400" y="4800600"/>
            <a:ext cx="3409716" cy="1600438"/>
          </a:xfrm>
          <a:prstGeom prst="rect">
            <a:avLst/>
          </a:prstGeom>
          <a:noFill/>
          <a:ln>
            <a:solidFill>
              <a:schemeClr val="accent1"/>
            </a:solidFill>
          </a:ln>
        </p:spPr>
        <p:txBody>
          <a:bodyPr wrap="none" rtlCol="0">
            <a:spAutoFit/>
          </a:bodyPr>
          <a:lstStyle/>
          <a:p>
            <a:pPr marL="342900" indent="-342900">
              <a:buAutoNum type="alphaUcParenBoth"/>
            </a:pPr>
            <a:r>
              <a:rPr lang="en-US" sz="1400" dirty="0" smtClean="0"/>
              <a:t>TEM BF image of Bi implanted into Si</a:t>
            </a:r>
          </a:p>
          <a:p>
            <a:pPr marL="342900" indent="-342900"/>
            <a:r>
              <a:rPr lang="en-US" sz="1400" dirty="0" smtClean="0"/>
              <a:t>formed from the direct  beam: defects with</a:t>
            </a:r>
          </a:p>
          <a:p>
            <a:pPr marL="342900" indent="-342900"/>
            <a:r>
              <a:rPr lang="en-US" sz="1400" dirty="0" smtClean="0"/>
              <a:t>the </a:t>
            </a:r>
            <a:r>
              <a:rPr lang="en-US" sz="1400" b="1" dirty="0" smtClean="0"/>
              <a:t>Bi</a:t>
            </a:r>
            <a:r>
              <a:rPr lang="en-US" sz="1400" dirty="0" smtClean="0"/>
              <a:t> implant are shown but there is no</a:t>
            </a:r>
          </a:p>
          <a:p>
            <a:pPr marL="342900" indent="-342900"/>
            <a:r>
              <a:rPr lang="en-US" sz="1400" dirty="0" smtClean="0"/>
              <a:t> contrast associated with Bi;</a:t>
            </a:r>
          </a:p>
          <a:p>
            <a:pPr marL="342900" indent="-342900">
              <a:buAutoNum type="alphaUcParenBoth" startAt="2"/>
            </a:pPr>
            <a:r>
              <a:rPr lang="en-US" sz="1400" dirty="0" smtClean="0"/>
              <a:t>Z-contrast image: the Bi implanted area</a:t>
            </a:r>
          </a:p>
          <a:p>
            <a:pPr marL="342900" indent="-342900"/>
            <a:r>
              <a:rPr lang="en-US" sz="1400" dirty="0" smtClean="0"/>
              <a:t> is bright, but the defects contrast is not </a:t>
            </a:r>
          </a:p>
          <a:p>
            <a:pPr marL="342900" indent="-342900"/>
            <a:r>
              <a:rPr lang="en-US" sz="1400" dirty="0" smtClean="0"/>
              <a:t>preserved  </a:t>
            </a:r>
            <a:endParaRPr lang="en-US" sz="1400" dirty="0"/>
          </a:p>
        </p:txBody>
      </p:sp>
      <p:sp>
        <p:nvSpPr>
          <p:cNvPr id="9" name="TextBox 8"/>
          <p:cNvSpPr txBox="1"/>
          <p:nvPr/>
        </p:nvSpPr>
        <p:spPr>
          <a:xfrm>
            <a:off x="4648200" y="4572000"/>
            <a:ext cx="4255524" cy="1384995"/>
          </a:xfrm>
          <a:prstGeom prst="rect">
            <a:avLst/>
          </a:prstGeom>
          <a:noFill/>
          <a:ln>
            <a:solidFill>
              <a:schemeClr val="accent1"/>
            </a:solidFill>
          </a:ln>
        </p:spPr>
        <p:txBody>
          <a:bodyPr wrap="none" rtlCol="0">
            <a:spAutoFit/>
          </a:bodyPr>
          <a:lstStyle/>
          <a:p>
            <a:pPr marL="342900" indent="-342900">
              <a:buAutoNum type="alphaUcParenBoth"/>
            </a:pPr>
            <a:r>
              <a:rPr lang="en-US" sz="1400" dirty="0" smtClean="0"/>
              <a:t>HRTEM of epitaxial Ge on Si with amorphous SiO2 :</a:t>
            </a:r>
          </a:p>
          <a:p>
            <a:pPr marL="342900" indent="-342900"/>
            <a:r>
              <a:rPr lang="en-US" sz="1400" dirty="0" smtClean="0"/>
              <a:t>Si and Ge are undistinguishable;</a:t>
            </a:r>
          </a:p>
          <a:p>
            <a:pPr marL="342900" indent="-342900"/>
            <a:r>
              <a:rPr lang="en-US" sz="1400" dirty="0" smtClean="0"/>
              <a:t>(B) HR Z- contrast STEM image also show the atom rows</a:t>
            </a:r>
          </a:p>
          <a:p>
            <a:pPr marL="342900" indent="-342900"/>
            <a:r>
              <a:rPr lang="en-US" sz="1400" dirty="0" smtClean="0"/>
              <a:t> bur with strong contrast of at the Si-Ge interface.</a:t>
            </a:r>
          </a:p>
          <a:p>
            <a:pPr marL="342900" indent="-342900"/>
            <a:r>
              <a:rPr lang="en-US" sz="1400" dirty="0" smtClean="0"/>
              <a:t>We can think re (B) as a direct map of f(</a:t>
            </a:r>
            <a:r>
              <a:rPr lang="en-US" sz="1400" dirty="0" smtClean="0">
                <a:latin typeface="Symbol" pitchFamily="18" charset="2"/>
              </a:rPr>
              <a:t>q</a:t>
            </a:r>
            <a:r>
              <a:rPr lang="en-US" sz="1400" dirty="0" smtClean="0"/>
              <a:t>) variation in </a:t>
            </a:r>
          </a:p>
          <a:p>
            <a:pPr marL="342900" indent="-342900"/>
            <a:r>
              <a:rPr lang="en-US" sz="1400" dirty="0" smtClean="0"/>
              <a:t>the foil!! </a:t>
            </a:r>
          </a:p>
        </p:txBody>
      </p:sp>
      <p:pic>
        <p:nvPicPr>
          <p:cNvPr id="17413" name="Picture 5"/>
          <p:cNvPicPr>
            <a:picLocks noChangeAspect="1" noChangeArrowheads="1"/>
          </p:cNvPicPr>
          <p:nvPr/>
        </p:nvPicPr>
        <p:blipFill>
          <a:blip r:embed="rId6" cstate="print"/>
          <a:srcRect/>
          <a:stretch>
            <a:fillRect/>
          </a:stretch>
        </p:blipFill>
        <p:spPr bwMode="auto">
          <a:xfrm>
            <a:off x="5029200" y="5943600"/>
            <a:ext cx="3648075" cy="7810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FEI_nanotube 5%"/>
          <p:cNvPicPr>
            <a:picLocks noChangeAspect="1" noChangeArrowheads="1"/>
          </p:cNvPicPr>
          <p:nvPr/>
        </p:nvPicPr>
        <p:blipFill>
          <a:blip r:embed="rId2" cstate="print"/>
          <a:srcRect l="8109" t="12129" r="10811" b="15094"/>
          <a:stretch>
            <a:fillRect/>
          </a:stretch>
        </p:blipFill>
        <p:spPr bwMode="auto">
          <a:xfrm>
            <a:off x="0" y="152400"/>
            <a:ext cx="9144000" cy="6858000"/>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lstStyle/>
          <a:p>
            <a:r>
              <a:rPr lang="en-US" b="1" i="1" dirty="0" smtClean="0">
                <a:effectLst>
                  <a:outerShdw blurRad="38100" dist="38100" dir="2700000" algn="tl">
                    <a:srgbClr val="000000">
                      <a:alpha val="43137"/>
                    </a:srgbClr>
                  </a:outerShdw>
                </a:effectLst>
              </a:rPr>
              <a:t>Diffraction in TEM</a:t>
            </a: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581400" y="1066800"/>
            <a:ext cx="4114800" cy="1600200"/>
          </a:xfrm>
          <a:ln>
            <a:solidFill>
              <a:schemeClr val="accent1"/>
            </a:solidFill>
          </a:ln>
        </p:spPr>
        <p:txBody>
          <a:bodyPr/>
          <a:lstStyle/>
          <a:p>
            <a:r>
              <a:rPr lang="en-US" sz="2000" dirty="0" smtClean="0"/>
              <a:t>What is it?</a:t>
            </a:r>
          </a:p>
          <a:p>
            <a:r>
              <a:rPr lang="en-US" sz="2000" dirty="0" smtClean="0"/>
              <a:t>What can we learn from it?</a:t>
            </a:r>
          </a:p>
          <a:p>
            <a:r>
              <a:rPr lang="en-US" sz="2000" dirty="0" smtClean="0"/>
              <a:t>Why do we see it?</a:t>
            </a:r>
          </a:p>
          <a:p>
            <a:r>
              <a:rPr lang="en-US" sz="2000" dirty="0" smtClean="0"/>
              <a:t>What determines the scale? </a:t>
            </a:r>
          </a:p>
          <a:p>
            <a:endParaRPr lang="en-US" dirty="0"/>
          </a:p>
        </p:txBody>
      </p:sp>
      <p:pic>
        <p:nvPicPr>
          <p:cNvPr id="16386" name="Picture 2" descr="http://www.matter.org.uk/diffraction/electron/images/scan_ed1.jpg"/>
          <p:cNvPicPr>
            <a:picLocks noChangeAspect="1" noChangeArrowheads="1"/>
          </p:cNvPicPr>
          <p:nvPr/>
        </p:nvPicPr>
        <p:blipFill>
          <a:blip r:embed="rId3" cstate="print"/>
          <a:srcRect/>
          <a:stretch>
            <a:fillRect/>
          </a:stretch>
        </p:blipFill>
        <p:spPr bwMode="auto">
          <a:xfrm>
            <a:off x="381000" y="990600"/>
            <a:ext cx="2762250" cy="2552700"/>
          </a:xfrm>
          <a:prstGeom prst="rect">
            <a:avLst/>
          </a:prstGeom>
          <a:noFill/>
        </p:spPr>
      </p:pic>
      <p:sp>
        <p:nvSpPr>
          <p:cNvPr id="6" name="TextBox 5"/>
          <p:cNvSpPr txBox="1"/>
          <p:nvPr/>
        </p:nvSpPr>
        <p:spPr>
          <a:xfrm>
            <a:off x="304800" y="4876800"/>
            <a:ext cx="7359387" cy="1477328"/>
          </a:xfrm>
          <a:prstGeom prst="rect">
            <a:avLst/>
          </a:prstGeom>
          <a:noFill/>
          <a:ln>
            <a:solidFill>
              <a:schemeClr val="accent1"/>
            </a:solidFill>
          </a:ln>
        </p:spPr>
        <p:txBody>
          <a:bodyPr wrap="none" rtlCol="0">
            <a:spAutoFit/>
          </a:bodyPr>
          <a:lstStyle/>
          <a:p>
            <a:pPr>
              <a:buFont typeface="Arial" pitchFamily="34" charset="0"/>
              <a:buChar char="•"/>
            </a:pPr>
            <a:r>
              <a:rPr lang="en-US" dirty="0" smtClean="0"/>
              <a:t> Is the specimen crystalline or amorphous?</a:t>
            </a:r>
          </a:p>
          <a:p>
            <a:pPr>
              <a:buFont typeface="Arial" pitchFamily="34" charset="0"/>
              <a:buChar char="•"/>
            </a:pPr>
            <a:r>
              <a:rPr lang="en-US" dirty="0" smtClean="0"/>
              <a:t> If it is crystalline: what are crystallographic characteristics of the specimen?</a:t>
            </a:r>
          </a:p>
          <a:p>
            <a:pPr>
              <a:buFont typeface="Arial" pitchFamily="34" charset="0"/>
              <a:buChar char="•"/>
            </a:pPr>
            <a:r>
              <a:rPr lang="en-US" dirty="0" smtClean="0"/>
              <a:t> Is the specimen mono-crystalline? </a:t>
            </a:r>
          </a:p>
          <a:p>
            <a:pPr>
              <a:buFont typeface="Arial" pitchFamily="34" charset="0"/>
              <a:buChar char="•"/>
            </a:pPr>
            <a:r>
              <a:rPr lang="en-US" dirty="0" smtClean="0"/>
              <a:t> If not what is the grain morphology and grain size distribution? </a:t>
            </a:r>
          </a:p>
          <a:p>
            <a:pPr>
              <a:buFont typeface="Arial" pitchFamily="34" charset="0"/>
              <a:buChar char="•"/>
            </a:pPr>
            <a:r>
              <a:rPr lang="en-US" dirty="0" smtClean="0"/>
              <a:t> Is more than one phase presented, how are they oriented to each other?</a:t>
            </a:r>
            <a:endParaRPr lang="en-US" dirty="0"/>
          </a:p>
        </p:txBody>
      </p:sp>
      <p:sp>
        <p:nvSpPr>
          <p:cNvPr id="7" name="TextBox 6"/>
          <p:cNvSpPr txBox="1"/>
          <p:nvPr/>
        </p:nvSpPr>
        <p:spPr>
          <a:xfrm>
            <a:off x="228600" y="3581400"/>
            <a:ext cx="3311484" cy="954107"/>
          </a:xfrm>
          <a:prstGeom prst="rect">
            <a:avLst/>
          </a:prstGeom>
          <a:noFill/>
          <a:ln>
            <a:solidFill>
              <a:schemeClr val="accent1"/>
            </a:solidFill>
          </a:ln>
        </p:spPr>
        <p:txBody>
          <a:bodyPr wrap="none" rtlCol="0">
            <a:spAutoFit/>
          </a:bodyPr>
          <a:lstStyle/>
          <a:p>
            <a:r>
              <a:rPr lang="en-US" sz="1400" dirty="0" smtClean="0"/>
              <a:t>An experimentally observed DP showing</a:t>
            </a:r>
          </a:p>
          <a:p>
            <a:r>
              <a:rPr lang="en-US" sz="1400" dirty="0" smtClean="0"/>
              <a:t>the central intense, direct beam </a:t>
            </a:r>
            <a:r>
              <a:rPr lang="en-US" sz="1400" b="1" i="1" dirty="0" smtClean="0"/>
              <a:t>and array </a:t>
            </a:r>
          </a:p>
          <a:p>
            <a:r>
              <a:rPr lang="en-US" sz="1400" b="1" i="1" dirty="0" smtClean="0"/>
              <a:t>of diffraction spots</a:t>
            </a:r>
            <a:r>
              <a:rPr lang="en-US" sz="1400" dirty="0" smtClean="0"/>
              <a:t> from different atomic</a:t>
            </a:r>
          </a:p>
          <a:p>
            <a:r>
              <a:rPr lang="en-US" sz="1400" dirty="0" smtClean="0"/>
              <a:t>planes.  </a:t>
            </a:r>
            <a:endParaRPr lang="en-US" sz="1400" dirty="0"/>
          </a:p>
        </p:txBody>
      </p:sp>
      <p:sp>
        <p:nvSpPr>
          <p:cNvPr id="9" name="TextBox 8"/>
          <p:cNvSpPr txBox="1"/>
          <p:nvPr/>
        </p:nvSpPr>
        <p:spPr>
          <a:xfrm>
            <a:off x="3733800" y="3124200"/>
            <a:ext cx="5311582" cy="1415772"/>
          </a:xfrm>
          <a:prstGeom prst="rect">
            <a:avLst/>
          </a:prstGeom>
          <a:noFill/>
          <a:ln>
            <a:noFill/>
          </a:ln>
        </p:spPr>
        <p:txBody>
          <a:bodyPr wrap="none" rtlCol="0">
            <a:spAutoFit/>
          </a:bodyPr>
          <a:lstStyle/>
          <a:p>
            <a:r>
              <a:rPr lang="en-US" b="1" i="1" dirty="0" smtClean="0"/>
              <a:t>   Comparison X-ray /Electrons:</a:t>
            </a:r>
          </a:p>
          <a:p>
            <a:r>
              <a:rPr lang="en-US" dirty="0" smtClean="0"/>
              <a:t>- </a:t>
            </a:r>
            <a:r>
              <a:rPr lang="en-US" sz="1600" dirty="0" smtClean="0"/>
              <a:t>Electrons have a much shorter wavelength than X-ray</a:t>
            </a:r>
          </a:p>
          <a:p>
            <a:r>
              <a:rPr lang="en-US" sz="1600" dirty="0" smtClean="0"/>
              <a:t>- Electrons are scattered more strongly </a:t>
            </a:r>
          </a:p>
          <a:p>
            <a:pPr>
              <a:buFontTx/>
              <a:buChar char="-"/>
            </a:pPr>
            <a:r>
              <a:rPr lang="en-US" sz="1600" dirty="0" smtClean="0"/>
              <a:t>Electron beams are easily directed</a:t>
            </a:r>
          </a:p>
          <a:p>
            <a:r>
              <a:rPr lang="en-US" sz="1600" dirty="0" smtClean="0"/>
              <a:t>  However, much of electron </a:t>
            </a:r>
            <a:r>
              <a:rPr lang="en-US" sz="1600" b="1" dirty="0" smtClean="0"/>
              <a:t>D</a:t>
            </a:r>
            <a:r>
              <a:rPr lang="en-US" sz="1600" dirty="0" smtClean="0"/>
              <a:t> follows directly from X-ray </a:t>
            </a:r>
            <a:r>
              <a:rPr lang="en-US" b="1" dirty="0" smtClean="0"/>
              <a:t>D</a:t>
            </a:r>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effectLst>
                  <a:outerShdw blurRad="38100" dist="38100" dir="2700000" algn="tl">
                    <a:srgbClr val="000000">
                      <a:alpha val="43137"/>
                    </a:srgbClr>
                  </a:outerShdw>
                </a:effectLst>
              </a:rPr>
              <a:t>Ring Patterns </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953000" y="990600"/>
            <a:ext cx="3962400" cy="2800350"/>
          </a:xfrm>
          <a:ln>
            <a:solidFill>
              <a:schemeClr val="accent1"/>
            </a:solidFill>
          </a:ln>
        </p:spPr>
        <p:txBody>
          <a:bodyPr>
            <a:normAutofit/>
          </a:bodyPr>
          <a:lstStyle/>
          <a:p>
            <a:r>
              <a:rPr lang="en-US" sz="1800" dirty="0" smtClean="0"/>
              <a:t>Amorphous (non-crystalline) materials give </a:t>
            </a:r>
            <a:r>
              <a:rPr lang="en-US" sz="1800" u="sng" dirty="0" smtClean="0"/>
              <a:t>diffuse</a:t>
            </a:r>
            <a:r>
              <a:rPr lang="en-US" sz="1800" dirty="0" smtClean="0"/>
              <a:t> rings, as in (a) above, which is from a thin amorphous carbon support film.  TEM grids with carbon support films are available from several microscopy suppliers.  Crystalline materials give sharp rings, as in (c).  </a:t>
            </a:r>
          </a:p>
          <a:p>
            <a:endParaRPr lang="en-US" sz="1800" dirty="0" smtClean="0"/>
          </a:p>
          <a:p>
            <a:pPr marL="0" indent="0">
              <a:buNone/>
            </a:pPr>
            <a:endParaRPr lang="en-US" dirty="0"/>
          </a:p>
        </p:txBody>
      </p:sp>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4034" name="Picture 2" descr="GH F3"/>
          <p:cNvPicPr>
            <a:picLocks noChangeAspect="1" noChangeArrowheads="1"/>
          </p:cNvPicPr>
          <p:nvPr/>
        </p:nvPicPr>
        <p:blipFill>
          <a:blip r:embed="rId2" cstate="print"/>
          <a:srcRect/>
          <a:stretch>
            <a:fillRect/>
          </a:stretch>
        </p:blipFill>
        <p:spPr bwMode="auto">
          <a:xfrm>
            <a:off x="304800" y="990600"/>
            <a:ext cx="4572000" cy="48909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effectLst>
                  <a:outerShdw blurRad="38100" dist="38100" dir="2700000" algn="tl">
                    <a:srgbClr val="000000">
                      <a:alpha val="43137"/>
                    </a:srgbClr>
                  </a:outerShdw>
                </a:effectLst>
              </a:rPr>
              <a:t>Ring Patterns </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009054"/>
            <a:ext cx="8229600" cy="1066800"/>
          </a:xfrm>
        </p:spPr>
        <p:txBody>
          <a:bodyPr/>
          <a:lstStyle/>
          <a:p>
            <a:pPr algn="just"/>
            <a:r>
              <a:rPr lang="en-US" sz="1600" dirty="0" smtClean="0">
                <a:latin typeface="Times New Roman" pitchFamily="18" charset="0"/>
                <a:cs typeface="Times New Roman" pitchFamily="18" charset="0"/>
              </a:rPr>
              <a:t>The diffraction pattern from a polycrystalline specimen area contains overlapping spot patterns from all grains illuminated by the incident beam.  If the number of grains is small, we see “spotty” rings.  If the number is large (small grain size) we will see smooth continuous rings.  </a:t>
            </a:r>
          </a:p>
          <a:p>
            <a:endParaRPr lang="en-US" dirty="0"/>
          </a:p>
        </p:txBody>
      </p:sp>
      <p:pic>
        <p:nvPicPr>
          <p:cNvPr id="7170" name="Picture 2" descr="goodhew F3"/>
          <p:cNvPicPr>
            <a:picLocks noChangeAspect="1" noChangeArrowheads="1"/>
          </p:cNvPicPr>
          <p:nvPr/>
        </p:nvPicPr>
        <p:blipFill>
          <a:blip r:embed="rId3" cstate="print"/>
          <a:srcRect/>
          <a:stretch>
            <a:fillRect/>
          </a:stretch>
        </p:blipFill>
        <p:spPr bwMode="auto">
          <a:xfrm>
            <a:off x="133350" y="2485429"/>
            <a:ext cx="4667250" cy="2743200"/>
          </a:xfrm>
          <a:prstGeom prst="rect">
            <a:avLst/>
          </a:prstGeom>
          <a:noFill/>
          <a:ln w="9525">
            <a:noFill/>
            <a:miter lim="800000"/>
            <a:headEnd/>
            <a:tailEnd/>
          </a:ln>
        </p:spPr>
      </p:pic>
      <p:sp>
        <p:nvSpPr>
          <p:cNvPr id="5" name="TextBox 4"/>
          <p:cNvSpPr txBox="1"/>
          <p:nvPr/>
        </p:nvSpPr>
        <p:spPr>
          <a:xfrm>
            <a:off x="4800600" y="2752129"/>
            <a:ext cx="4137286" cy="2400657"/>
          </a:xfrm>
          <a:prstGeom prst="rect">
            <a:avLst/>
          </a:prstGeom>
          <a:noFill/>
          <a:ln>
            <a:solidFill>
              <a:schemeClr val="accent1"/>
            </a:solidFill>
          </a:ln>
        </p:spPr>
        <p:txBody>
          <a:bodyPr wrap="square" rtlCol="0">
            <a:spAutoFit/>
          </a:bodyPr>
          <a:lstStyle/>
          <a:p>
            <a:r>
              <a:rPr lang="en-US" sz="1600" dirty="0" smtClean="0">
                <a:latin typeface="Times New Roman" pitchFamily="18" charset="0"/>
                <a:cs typeface="Times New Roman" pitchFamily="18" charset="0"/>
              </a:rPr>
              <a:t>The ring radii are given by the camera formula:</a:t>
            </a: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Where d is a crystal d-spacing; </a:t>
            </a:r>
            <a:r>
              <a:rPr lang="en-US" dirty="0" smtClean="0">
                <a:latin typeface="Symbol" pitchFamily="18" charset="2"/>
                <a:cs typeface="Times New Roman" pitchFamily="18" charset="0"/>
              </a:rPr>
              <a:t>l </a:t>
            </a:r>
            <a:r>
              <a:rPr lang="en-US" dirty="0" smtClean="0">
                <a:latin typeface="Times New Roman" pitchFamily="18" charset="0"/>
                <a:cs typeface="Times New Roman" pitchFamily="18" charset="0"/>
              </a:rPr>
              <a:t>– wave length of the electron; L – constant of the TEM.</a:t>
            </a:r>
            <a:endParaRPr lang="en-US" dirty="0">
              <a:latin typeface="Times New Roman" pitchFamily="18" charset="0"/>
              <a:cs typeface="Times New Roman" pitchFamily="18" charset="0"/>
            </a:endParaRPr>
          </a:p>
        </p:txBody>
      </p:sp>
      <p:sp>
        <p:nvSpPr>
          <p:cNvPr id="717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171" name="Object 3"/>
          <p:cNvGraphicFramePr>
            <a:graphicFrameLocks noChangeAspect="1"/>
          </p:cNvGraphicFramePr>
          <p:nvPr>
            <p:extLst>
              <p:ext uri="{D42A27DB-BD31-4B8C-83A1-F6EECF244321}">
                <p14:modId xmlns:p14="http://schemas.microsoft.com/office/powerpoint/2010/main" val="3409584130"/>
              </p:ext>
            </p:extLst>
          </p:nvPr>
        </p:nvGraphicFramePr>
        <p:xfrm>
          <a:off x="6162675" y="3399829"/>
          <a:ext cx="1225550" cy="912813"/>
        </p:xfrm>
        <a:graphic>
          <a:graphicData uri="http://schemas.openxmlformats.org/presentationml/2006/ole">
            <mc:AlternateContent xmlns:mc="http://schemas.openxmlformats.org/markup-compatibility/2006">
              <mc:Choice xmlns:v="urn:schemas-microsoft-com:vml" Requires="v">
                <p:oleObj spid="_x0000_s65562" r:id="rId4" imgW="520700" imgH="393700" progId="Equation.DSMT4">
                  <p:embed/>
                </p:oleObj>
              </mc:Choice>
              <mc:Fallback>
                <p:oleObj r:id="rId4" imgW="520700" imgH="3937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675" y="3399829"/>
                        <a:ext cx="1225550" cy="91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65300"/>
          </a:xfrm>
        </p:spPr>
        <p:txBody>
          <a:bodyPr/>
          <a:lstStyle/>
          <a:p>
            <a:r>
              <a:rPr lang="en-US"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Selected Area Diffraction (SAD)</a:t>
            </a:r>
            <a:r>
              <a:rPr lang="en-US" sz="3200" b="1" i="1" dirty="0" smtClean="0">
                <a:solidFill>
                  <a:schemeClr val="bg2">
                    <a:lumMod val="25000"/>
                  </a:schemeClr>
                </a:solidFill>
                <a:effectLst>
                  <a:outerShdw blurRad="38100" dist="38100" dir="2700000" algn="tl">
                    <a:srgbClr val="000000">
                      <a:alpha val="43137"/>
                    </a:srgbClr>
                  </a:outerShdw>
                </a:effectLst>
              </a:rPr>
              <a:t/>
            </a:r>
            <a:br>
              <a:rPr lang="en-US" sz="3200" b="1" i="1" dirty="0" smtClean="0">
                <a:solidFill>
                  <a:schemeClr val="bg2">
                    <a:lumMod val="25000"/>
                  </a:schemeClr>
                </a:solidFill>
                <a:effectLst>
                  <a:outerShdw blurRad="38100" dist="38100" dir="2700000" algn="tl">
                    <a:srgbClr val="000000">
                      <a:alpha val="43137"/>
                    </a:srgbClr>
                  </a:outerShdw>
                </a:effectLst>
              </a:rPr>
            </a:br>
            <a:endParaRPr lang="en-US" sz="3200" dirty="0"/>
          </a:p>
        </p:txBody>
      </p:sp>
      <p:sp>
        <p:nvSpPr>
          <p:cNvPr id="4" name="TextBox 3"/>
          <p:cNvSpPr txBox="1"/>
          <p:nvPr/>
        </p:nvSpPr>
        <p:spPr>
          <a:xfrm>
            <a:off x="660400" y="907871"/>
            <a:ext cx="8026400" cy="615553"/>
          </a:xfrm>
          <a:prstGeom prst="rect">
            <a:avLst/>
          </a:prstGeom>
          <a:noFill/>
          <a:ln>
            <a:solidFill>
              <a:schemeClr val="accent1">
                <a:shade val="95000"/>
                <a:satMod val="105000"/>
              </a:schemeClr>
            </a:solidFill>
          </a:ln>
        </p:spPr>
        <p:txBody>
          <a:bodyPr wrap="square" rtlCol="0">
            <a:spAutoFit/>
          </a:bodyPr>
          <a:lstStyle/>
          <a:p>
            <a:r>
              <a:rPr lang="en-US" sz="1600" dirty="0" smtClean="0"/>
              <a:t>-  Crystallographic </a:t>
            </a:r>
            <a:r>
              <a:rPr lang="en-US" sz="1600" dirty="0"/>
              <a:t>structure from particular areas of a sample.</a:t>
            </a:r>
          </a:p>
          <a:p>
            <a:r>
              <a:rPr lang="en-US" sz="1600" dirty="0" smtClean="0"/>
              <a:t>-  Used </a:t>
            </a:r>
            <a:r>
              <a:rPr lang="en-US" sz="1600" dirty="0"/>
              <a:t>to distinguish and identify </a:t>
            </a:r>
            <a:r>
              <a:rPr lang="en-US" sz="1600" b="1" i="1" dirty="0">
                <a:solidFill>
                  <a:srgbClr val="C00000"/>
                </a:solidFill>
                <a:effectLst>
                  <a:outerShdw blurRad="38100" dist="38100" dir="2700000" algn="tl">
                    <a:srgbClr val="000000">
                      <a:alpha val="43137"/>
                    </a:srgbClr>
                  </a:outerShdw>
                </a:effectLst>
              </a:rPr>
              <a:t>crystalline (and amorphous) phases </a:t>
            </a:r>
            <a:r>
              <a:rPr lang="en-US" sz="1600" dirty="0"/>
              <a:t>in a material</a:t>
            </a:r>
            <a:r>
              <a:rPr lang="en-US" dirty="0"/>
              <a:t>.</a:t>
            </a:r>
          </a:p>
        </p:txBody>
      </p:sp>
      <p:sp>
        <p:nvSpPr>
          <p:cNvPr id="6" name="TextBox 5"/>
          <p:cNvSpPr txBox="1"/>
          <p:nvPr/>
        </p:nvSpPr>
        <p:spPr>
          <a:xfrm>
            <a:off x="6175375" y="5299075"/>
            <a:ext cx="3657600" cy="1200329"/>
          </a:xfrm>
          <a:prstGeom prst="rect">
            <a:avLst/>
          </a:prstGeom>
          <a:noFill/>
        </p:spPr>
        <p:txBody>
          <a:bodyPr wrap="square" rtlCol="0">
            <a:spAutoFit/>
          </a:bodyPr>
          <a:lstStyle/>
          <a:p>
            <a:r>
              <a:rPr lang="en-US" sz="1200" dirty="0" smtClean="0"/>
              <a:t>TEM micrographs taken from </a:t>
            </a:r>
          </a:p>
          <a:p>
            <a:r>
              <a:rPr lang="en-US" sz="1200" b="1" dirty="0" smtClean="0"/>
              <a:t>Ti-15Zr-4Nb-4Ta Alloy </a:t>
            </a:r>
            <a:r>
              <a:rPr lang="en-US" sz="1200" dirty="0" smtClean="0"/>
              <a:t>specimen :</a:t>
            </a:r>
          </a:p>
          <a:p>
            <a:r>
              <a:rPr lang="en-US" sz="1200" dirty="0" smtClean="0"/>
              <a:t> (a) the bright field image, </a:t>
            </a:r>
          </a:p>
          <a:p>
            <a:r>
              <a:rPr lang="en-US" sz="1200" dirty="0" smtClean="0"/>
              <a:t> (b) the magnified image of area,</a:t>
            </a:r>
          </a:p>
          <a:p>
            <a:r>
              <a:rPr lang="en-US" sz="1200" dirty="0" smtClean="0"/>
              <a:t> (c) the selected area diffraction pattern </a:t>
            </a:r>
          </a:p>
          <a:p>
            <a:r>
              <a:rPr lang="en-US" sz="1200" dirty="0" smtClean="0"/>
              <a:t> (d) the DF image taken with (012)</a:t>
            </a:r>
            <a:r>
              <a:rPr lang="en-US" sz="1200" baseline="-25000" dirty="0" smtClean="0">
                <a:latin typeface="Symbol" pitchFamily="18" charset="2"/>
              </a:rPr>
              <a:t>a</a:t>
            </a:r>
            <a:r>
              <a:rPr lang="en-US" sz="1200" dirty="0" smtClean="0"/>
              <a:t> reflection </a:t>
            </a:r>
            <a:endParaRPr lang="en-US" dirty="0"/>
          </a:p>
        </p:txBody>
      </p:sp>
      <p:pic>
        <p:nvPicPr>
          <p:cNvPr id="90115" name="Picture 3"/>
          <p:cNvPicPr>
            <a:picLocks noChangeAspect="1" noChangeArrowheads="1"/>
          </p:cNvPicPr>
          <p:nvPr/>
        </p:nvPicPr>
        <p:blipFill>
          <a:blip r:embed="rId3">
            <a:lum contrast="6000"/>
          </a:blip>
          <a:srcRect/>
          <a:stretch>
            <a:fillRect/>
          </a:stretch>
        </p:blipFill>
        <p:spPr bwMode="auto">
          <a:xfrm>
            <a:off x="6175375" y="1765300"/>
            <a:ext cx="2667000" cy="3533775"/>
          </a:xfrm>
          <a:prstGeom prst="rect">
            <a:avLst/>
          </a:prstGeom>
          <a:noFill/>
          <a:ln w="9525">
            <a:noFill/>
            <a:miter lim="800000"/>
            <a:headEnd/>
            <a:tailEnd/>
          </a:ln>
        </p:spPr>
      </p:pic>
      <p:pic>
        <p:nvPicPr>
          <p:cNvPr id="90116" name="Picture 4"/>
          <p:cNvPicPr>
            <a:picLocks noChangeAspect="1" noChangeArrowheads="1"/>
          </p:cNvPicPr>
          <p:nvPr/>
        </p:nvPicPr>
        <p:blipFill>
          <a:blip r:embed="rId4">
            <a:lum contrast="5000"/>
          </a:blip>
          <a:srcRect/>
          <a:stretch>
            <a:fillRect/>
          </a:stretch>
        </p:blipFill>
        <p:spPr bwMode="auto">
          <a:xfrm>
            <a:off x="254001" y="1549400"/>
            <a:ext cx="2527963" cy="3200400"/>
          </a:xfrm>
          <a:prstGeom prst="rect">
            <a:avLst/>
          </a:prstGeom>
          <a:noFill/>
          <a:ln w="9525">
            <a:noFill/>
            <a:miter lim="800000"/>
            <a:headEnd/>
            <a:tailEnd/>
          </a:ln>
        </p:spPr>
      </p:pic>
      <p:sp>
        <p:nvSpPr>
          <p:cNvPr id="9" name="TextBox 8"/>
          <p:cNvSpPr txBox="1"/>
          <p:nvPr/>
        </p:nvSpPr>
        <p:spPr>
          <a:xfrm>
            <a:off x="104774" y="4749800"/>
            <a:ext cx="5660690" cy="1815882"/>
          </a:xfrm>
          <a:prstGeom prst="rect">
            <a:avLst/>
          </a:prstGeom>
          <a:noFill/>
          <a:ln>
            <a:solidFill>
              <a:schemeClr val="accent1">
                <a:shade val="95000"/>
                <a:satMod val="105000"/>
              </a:schemeClr>
            </a:solidFill>
          </a:ln>
        </p:spPr>
        <p:txBody>
          <a:bodyPr wrap="square" rtlCol="0">
            <a:spAutoFit/>
          </a:bodyPr>
          <a:lstStyle/>
          <a:p>
            <a:r>
              <a:rPr lang="en-US" sz="1400" dirty="0" smtClean="0"/>
              <a:t>The </a:t>
            </a:r>
            <a:r>
              <a:rPr lang="en-US" sz="1400" dirty="0" smtClean="0">
                <a:hlinkClick r:id="rId5"/>
              </a:rPr>
              <a:t>objective lens</a:t>
            </a:r>
            <a:r>
              <a:rPr lang="en-US" sz="1400" dirty="0" smtClean="0"/>
              <a:t> forms a diffraction pattern in the back focal plane with electrons scattered by the sample and combines them to generate an image in the image plane (1. intermediate image). Thus, diffraction pattern and image  are simultaneously present in the TEM. It depends on the intermediate lens which of them appears in the plane of the second  intermediate image and magnified by the projective lens on the viewing screen. Switching from real space (</a:t>
            </a:r>
            <a:r>
              <a:rPr lang="en-US" sz="1400" dirty="0" smtClean="0">
                <a:hlinkClick r:id="rId6"/>
              </a:rPr>
              <a:t>image</a:t>
            </a:r>
            <a:r>
              <a:rPr lang="en-US" sz="1400" dirty="0" smtClean="0"/>
              <a:t>) to reciprocal space (</a:t>
            </a:r>
            <a:r>
              <a:rPr lang="en-US" sz="1400" dirty="0" smtClean="0">
                <a:hlinkClick r:id="rId7"/>
              </a:rPr>
              <a:t>diffraction pattern</a:t>
            </a:r>
            <a:r>
              <a:rPr lang="en-US" sz="1400" dirty="0" smtClean="0"/>
              <a:t>) is easily achieved by changing the strength of the intermediate lens.</a:t>
            </a:r>
            <a:endParaRPr lang="en-US" sz="1400" dirty="0"/>
          </a:p>
        </p:txBody>
      </p:sp>
      <p:pic>
        <p:nvPicPr>
          <p:cNvPr id="90117" name="Picture 5"/>
          <p:cNvPicPr>
            <a:picLocks noChangeAspect="1" noChangeArrowheads="1"/>
          </p:cNvPicPr>
          <p:nvPr/>
        </p:nvPicPr>
        <p:blipFill>
          <a:blip r:embed="rId8"/>
          <a:srcRect/>
          <a:stretch>
            <a:fillRect/>
          </a:stretch>
        </p:blipFill>
        <p:spPr bwMode="auto">
          <a:xfrm>
            <a:off x="3213764" y="1765300"/>
            <a:ext cx="2450592" cy="1828800"/>
          </a:xfrm>
          <a:prstGeom prst="rect">
            <a:avLst/>
          </a:prstGeom>
          <a:noFill/>
          <a:ln w="9525">
            <a:noFill/>
            <a:miter lim="800000"/>
            <a:headEnd/>
            <a:tailEnd/>
          </a:ln>
        </p:spPr>
      </p:pic>
      <p:sp>
        <p:nvSpPr>
          <p:cNvPr id="11" name="TextBox 10"/>
          <p:cNvSpPr txBox="1"/>
          <p:nvPr/>
        </p:nvSpPr>
        <p:spPr>
          <a:xfrm>
            <a:off x="2947064" y="3594100"/>
            <a:ext cx="2818400" cy="1015663"/>
          </a:xfrm>
          <a:prstGeom prst="rect">
            <a:avLst/>
          </a:prstGeom>
          <a:noFill/>
        </p:spPr>
        <p:txBody>
          <a:bodyPr wrap="none" rtlCol="0">
            <a:spAutoFit/>
          </a:bodyPr>
          <a:lstStyle/>
          <a:p>
            <a:pPr algn="ctr"/>
            <a:r>
              <a:rPr lang="en-US" sz="1400" dirty="0" smtClean="0"/>
              <a:t>SAD pattern:10-10 zone </a:t>
            </a:r>
            <a:r>
              <a:rPr lang="en-US" sz="1400" dirty="0"/>
              <a:t>axis </a:t>
            </a:r>
            <a:r>
              <a:rPr lang="en-US" sz="1400" dirty="0" smtClean="0"/>
              <a:t>pattern</a:t>
            </a:r>
          </a:p>
          <a:p>
            <a:pPr algn="ctr"/>
            <a:r>
              <a:rPr lang="en-US" sz="1400" dirty="0" smtClean="0"/>
              <a:t> </a:t>
            </a:r>
            <a:r>
              <a:rPr lang="en-US" sz="1400" dirty="0"/>
              <a:t>of a hexagonal </a:t>
            </a:r>
            <a:r>
              <a:rPr lang="en-US" sz="1400" dirty="0" smtClean="0"/>
              <a:t>GaN/cubic GaN</a:t>
            </a:r>
          </a:p>
          <a:p>
            <a:pPr algn="ctr"/>
            <a:r>
              <a:rPr lang="en-US" sz="1400" dirty="0"/>
              <a:t>h</a:t>
            </a:r>
            <a:r>
              <a:rPr lang="en-US" sz="1400" dirty="0" smtClean="0"/>
              <a:t>eterostructure</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i="1" dirty="0" smtClean="0">
                <a:solidFill>
                  <a:srgbClr val="00B050"/>
                </a:solidFill>
                <a:effectLst>
                  <a:outerShdw blurRad="38100" dist="38100" dir="2700000" algn="tl">
                    <a:srgbClr val="000000">
                      <a:alpha val="43137"/>
                    </a:srgbClr>
                  </a:outerShdw>
                </a:effectLst>
                <a:cs typeface="Times New Roman" charset="0"/>
              </a:rPr>
              <a:t>Chemical analysis: EDS</a:t>
            </a:r>
            <a:endParaRPr lang="en-US" dirty="0">
              <a:effectLst>
                <a:outerShdw blurRad="38100" dist="38100" dir="2700000" algn="tl">
                  <a:srgbClr val="000000">
                    <a:alpha val="43137"/>
                  </a:srgbClr>
                </a:outerShdw>
              </a:effectLst>
            </a:endParaRPr>
          </a:p>
        </p:txBody>
      </p:sp>
      <p:sp>
        <p:nvSpPr>
          <p:cNvPr id="4" name="TextBox 3"/>
          <p:cNvSpPr txBox="1"/>
          <p:nvPr/>
        </p:nvSpPr>
        <p:spPr>
          <a:xfrm>
            <a:off x="647700" y="1055688"/>
            <a:ext cx="7721600" cy="1200329"/>
          </a:xfrm>
          <a:prstGeom prst="rect">
            <a:avLst/>
          </a:prstGeom>
          <a:noFill/>
          <a:ln>
            <a:solidFill>
              <a:schemeClr val="accent1">
                <a:shade val="95000"/>
                <a:satMod val="105000"/>
              </a:schemeClr>
            </a:solidFill>
          </a:ln>
        </p:spPr>
        <p:txBody>
          <a:bodyPr wrap="square" rtlCol="0">
            <a:spAutoFit/>
          </a:bodyPr>
          <a:lstStyle/>
          <a:p>
            <a:r>
              <a:rPr lang="en-US" b="1" i="1" dirty="0" smtClean="0">
                <a:solidFill>
                  <a:schemeClr val="tx2"/>
                </a:solidFill>
              </a:rPr>
              <a:t>Energy </a:t>
            </a:r>
            <a:r>
              <a:rPr lang="en-US" b="1" i="1" dirty="0">
                <a:solidFill>
                  <a:schemeClr val="tx2"/>
                </a:solidFill>
              </a:rPr>
              <a:t>Dispersive X-ray Spectroscopy (EDS)</a:t>
            </a:r>
          </a:p>
          <a:p>
            <a:r>
              <a:rPr lang="en-US" dirty="0" smtClean="0"/>
              <a:t>– </a:t>
            </a:r>
            <a:r>
              <a:rPr lang="en-US" dirty="0"/>
              <a:t>EDS makes use of the X-ray spectrum emitted by a solid sample bombarded  </a:t>
            </a:r>
            <a:r>
              <a:rPr lang="en-US" dirty="0" smtClean="0"/>
              <a:t>   </a:t>
            </a:r>
          </a:p>
          <a:p>
            <a:r>
              <a:rPr lang="en-US" dirty="0" smtClean="0"/>
              <a:t>    with a focused </a:t>
            </a:r>
            <a:r>
              <a:rPr lang="en-US" dirty="0"/>
              <a:t>beam of electrons to obtain a localized chemical analysis.</a:t>
            </a:r>
            <a:r>
              <a:rPr lang="en-US" dirty="0" smtClean="0"/>
              <a:t>.</a:t>
            </a:r>
            <a:endParaRPr lang="en-US" dirty="0"/>
          </a:p>
          <a:p>
            <a:r>
              <a:rPr lang="en-US" dirty="0" smtClean="0"/>
              <a:t>– Spatial </a:t>
            </a:r>
            <a:r>
              <a:rPr lang="en-US" dirty="0"/>
              <a:t>resolution on the order of probe size (can be as low as 2-3 Å)</a:t>
            </a:r>
          </a:p>
        </p:txBody>
      </p:sp>
      <p:sp>
        <p:nvSpPr>
          <p:cNvPr id="8" name="TextBox 7"/>
          <p:cNvSpPr txBox="1"/>
          <p:nvPr/>
        </p:nvSpPr>
        <p:spPr>
          <a:xfrm>
            <a:off x="457200" y="5745490"/>
            <a:ext cx="4063228" cy="738664"/>
          </a:xfrm>
          <a:prstGeom prst="rect">
            <a:avLst/>
          </a:prstGeom>
          <a:noFill/>
        </p:spPr>
        <p:txBody>
          <a:bodyPr wrap="none" rtlCol="0">
            <a:spAutoFit/>
          </a:bodyPr>
          <a:lstStyle/>
          <a:p>
            <a:r>
              <a:rPr lang="en-US" sz="1400" dirty="0" smtClean="0"/>
              <a:t>Representative example of ED spectrum obtained </a:t>
            </a:r>
          </a:p>
          <a:p>
            <a:r>
              <a:rPr lang="en-US" sz="1400" dirty="0" smtClean="0"/>
              <a:t>on a ~20 micron grain  of titano maghemite from </a:t>
            </a:r>
          </a:p>
          <a:p>
            <a:r>
              <a:rPr lang="en-US" sz="1400" dirty="0" smtClean="0"/>
              <a:t>submarine basalt. EDAX Phoenix EDS system;15 kV.</a:t>
            </a:r>
            <a:endParaRPr lang="en-US" sz="1400" dirty="0"/>
          </a:p>
        </p:txBody>
      </p:sp>
      <p:pic>
        <p:nvPicPr>
          <p:cNvPr id="10" name="Picture 3" descr="TEM EDS geometry"/>
          <p:cNvPicPr>
            <a:picLocks noChangeAspect="1" noChangeArrowheads="1"/>
          </p:cNvPicPr>
          <p:nvPr/>
        </p:nvPicPr>
        <p:blipFill>
          <a:blip r:embed="rId3" cstate="print">
            <a:lum contrast="6000"/>
          </a:blip>
          <a:srcRect l="2452" r="4428" b="12410"/>
          <a:stretch>
            <a:fillRect/>
          </a:stretch>
        </p:blipFill>
        <p:spPr bwMode="auto">
          <a:xfrm>
            <a:off x="0" y="2545090"/>
            <a:ext cx="4534252" cy="3200400"/>
          </a:xfrm>
          <a:prstGeom prst="rect">
            <a:avLst/>
          </a:prstGeom>
          <a:noFill/>
        </p:spPr>
      </p:pic>
      <p:pic>
        <p:nvPicPr>
          <p:cNvPr id="91142" name="Picture 6"/>
          <p:cNvPicPr>
            <a:picLocks noChangeAspect="1" noChangeArrowheads="1"/>
          </p:cNvPicPr>
          <p:nvPr/>
        </p:nvPicPr>
        <p:blipFill>
          <a:blip r:embed="rId4">
            <a:lum contrast="7000"/>
          </a:blip>
          <a:srcRect/>
          <a:stretch>
            <a:fillRect/>
          </a:stretch>
        </p:blipFill>
        <p:spPr bwMode="auto">
          <a:xfrm>
            <a:off x="4534252" y="2808467"/>
            <a:ext cx="4214553" cy="2743200"/>
          </a:xfrm>
          <a:prstGeom prst="rect">
            <a:avLst/>
          </a:prstGeom>
          <a:noFill/>
          <a:ln w="9525">
            <a:noFill/>
            <a:miter lim="800000"/>
            <a:headEnd/>
            <a:tailEnd/>
          </a:ln>
        </p:spPr>
      </p:pic>
      <p:pic>
        <p:nvPicPr>
          <p:cNvPr id="91143" name="Picture 7"/>
          <p:cNvPicPr>
            <a:picLocks noChangeAspect="1" noChangeArrowheads="1"/>
          </p:cNvPicPr>
          <p:nvPr/>
        </p:nvPicPr>
        <p:blipFill>
          <a:blip r:embed="rId5"/>
          <a:srcRect/>
          <a:stretch>
            <a:fillRect/>
          </a:stretch>
        </p:blipFill>
        <p:spPr bwMode="auto">
          <a:xfrm>
            <a:off x="7086600" y="2545090"/>
            <a:ext cx="1828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i="1" dirty="0" smtClean="0">
                <a:solidFill>
                  <a:srgbClr val="00B050"/>
                </a:solidFill>
                <a:effectLst>
                  <a:outerShdw blurRad="38100" dist="38100" dir="2700000" algn="tl">
                    <a:srgbClr val="000000">
                      <a:alpha val="43137"/>
                    </a:srgbClr>
                  </a:outerShdw>
                </a:effectLst>
                <a:cs typeface="Times New Roman" charset="0"/>
              </a:rPr>
              <a:t>Chemical analysis: EDS</a:t>
            </a:r>
            <a:endParaRPr lang="en-US" dirty="0">
              <a:effectLst>
                <a:outerShdw blurRad="38100" dist="38100" dir="2700000" algn="tl">
                  <a:srgbClr val="000000">
                    <a:alpha val="43137"/>
                  </a:srgbClr>
                </a:outerShdw>
              </a:effectLst>
            </a:endParaRPr>
          </a:p>
        </p:txBody>
      </p:sp>
      <p:pic>
        <p:nvPicPr>
          <p:cNvPr id="148483" name="Picture 3"/>
          <p:cNvPicPr>
            <a:picLocks noChangeAspect="1" noChangeArrowheads="1"/>
          </p:cNvPicPr>
          <p:nvPr/>
        </p:nvPicPr>
        <p:blipFill>
          <a:blip r:embed="rId3">
            <a:lum contrast="10000"/>
          </a:blip>
          <a:srcRect/>
          <a:stretch>
            <a:fillRect/>
          </a:stretch>
        </p:blipFill>
        <p:spPr bwMode="auto">
          <a:xfrm>
            <a:off x="693479" y="1257866"/>
            <a:ext cx="3657600" cy="2061189"/>
          </a:xfrm>
          <a:prstGeom prst="rect">
            <a:avLst/>
          </a:prstGeom>
          <a:noFill/>
          <a:ln w="9525">
            <a:noFill/>
            <a:miter lim="800000"/>
            <a:headEnd/>
            <a:tailEnd/>
          </a:ln>
        </p:spPr>
      </p:pic>
      <p:pic>
        <p:nvPicPr>
          <p:cNvPr id="148485" name="Picture 5"/>
          <p:cNvPicPr>
            <a:picLocks noChangeAspect="1" noChangeArrowheads="1"/>
          </p:cNvPicPr>
          <p:nvPr/>
        </p:nvPicPr>
        <p:blipFill>
          <a:blip r:embed="rId4"/>
          <a:srcRect/>
          <a:stretch>
            <a:fillRect/>
          </a:stretch>
        </p:blipFill>
        <p:spPr bwMode="auto">
          <a:xfrm>
            <a:off x="4521200" y="1257866"/>
            <a:ext cx="3657600" cy="2150606"/>
          </a:xfrm>
          <a:prstGeom prst="rect">
            <a:avLst/>
          </a:prstGeom>
          <a:noFill/>
          <a:ln w="9525">
            <a:noFill/>
            <a:miter lim="800000"/>
            <a:headEnd/>
            <a:tailEnd/>
          </a:ln>
        </p:spPr>
      </p:pic>
      <p:pic>
        <p:nvPicPr>
          <p:cNvPr id="148486" name="Picture 6"/>
          <p:cNvPicPr>
            <a:picLocks noChangeAspect="1" noChangeArrowheads="1"/>
          </p:cNvPicPr>
          <p:nvPr/>
        </p:nvPicPr>
        <p:blipFill>
          <a:blip r:embed="rId5"/>
          <a:srcRect/>
          <a:stretch>
            <a:fillRect/>
          </a:stretch>
        </p:blipFill>
        <p:spPr bwMode="auto">
          <a:xfrm>
            <a:off x="2362791" y="3408472"/>
            <a:ext cx="4572000" cy="2624246"/>
          </a:xfrm>
          <a:prstGeom prst="rect">
            <a:avLst/>
          </a:prstGeom>
          <a:noFill/>
          <a:ln w="9525">
            <a:noFill/>
            <a:miter lim="800000"/>
            <a:headEnd/>
            <a:tailEnd/>
          </a:ln>
        </p:spPr>
      </p:pic>
      <p:sp>
        <p:nvSpPr>
          <p:cNvPr id="13" name="TextBox 12"/>
          <p:cNvSpPr txBox="1"/>
          <p:nvPr/>
        </p:nvSpPr>
        <p:spPr>
          <a:xfrm>
            <a:off x="3572540" y="6198781"/>
            <a:ext cx="2685415" cy="369332"/>
          </a:xfrm>
          <a:prstGeom prst="rect">
            <a:avLst/>
          </a:prstGeom>
          <a:noFill/>
        </p:spPr>
        <p:txBody>
          <a:bodyPr wrap="none" rtlCol="0">
            <a:spAutoFit/>
          </a:bodyPr>
          <a:lstStyle/>
          <a:p>
            <a:r>
              <a:rPr lang="en-US" dirty="0" smtClean="0"/>
              <a:t>Nickel-based Supper Alloy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
            <a:ext cx="8229600" cy="1143000"/>
          </a:xfrm>
        </p:spPr>
        <p:txBody>
          <a:bodyPr/>
          <a:lstStyle/>
          <a:p>
            <a:r>
              <a:rPr lang="en-US" b="1" dirty="0" smtClean="0">
                <a:solidFill>
                  <a:srgbClr val="00B050"/>
                </a:solidFill>
                <a:effectLst>
                  <a:outerShdw blurRad="38100" dist="38100" dir="2700000" algn="tl">
                    <a:srgbClr val="000000">
                      <a:alpha val="43137"/>
                    </a:srgbClr>
                  </a:outerShdw>
                </a:effectLst>
                <a:cs typeface="Times New Roman" charset="0"/>
              </a:rPr>
              <a:t>Chemical analysis: EELS</a:t>
            </a:r>
            <a:endParaRPr lang="en-US" dirty="0">
              <a:effectLst>
                <a:outerShdw blurRad="38100" dist="38100" dir="2700000" algn="tl">
                  <a:srgbClr val="000000">
                    <a:alpha val="43137"/>
                  </a:srgbClr>
                </a:outerShdw>
              </a:effectLst>
            </a:endParaRPr>
          </a:p>
        </p:txBody>
      </p:sp>
      <p:sp>
        <p:nvSpPr>
          <p:cNvPr id="4" name="TextBox 3"/>
          <p:cNvSpPr txBox="1"/>
          <p:nvPr/>
        </p:nvSpPr>
        <p:spPr>
          <a:xfrm>
            <a:off x="457200" y="923399"/>
            <a:ext cx="8039100" cy="1338828"/>
          </a:xfrm>
          <a:prstGeom prst="rect">
            <a:avLst/>
          </a:prstGeom>
          <a:noFill/>
          <a:ln>
            <a:solidFill>
              <a:schemeClr val="accent1">
                <a:shade val="95000"/>
                <a:satMod val="105000"/>
              </a:schemeClr>
            </a:solidFill>
          </a:ln>
        </p:spPr>
        <p:txBody>
          <a:bodyPr wrap="square" rtlCol="0">
            <a:spAutoFit/>
          </a:bodyPr>
          <a:lstStyle/>
          <a:p>
            <a:r>
              <a:rPr lang="en-US" b="1" i="1" dirty="0" smtClean="0">
                <a:solidFill>
                  <a:schemeClr val="tx2"/>
                </a:solidFill>
                <a:effectLst>
                  <a:outerShdw blurRad="38100" dist="38100" dir="2700000" algn="tl">
                    <a:srgbClr val="000000">
                      <a:alpha val="43137"/>
                    </a:srgbClr>
                  </a:outerShdw>
                </a:effectLst>
              </a:rPr>
              <a:t>Electron energy loss spectroscopy (EELS</a:t>
            </a:r>
            <a:r>
              <a:rPr lang="en-US" b="1" i="1" dirty="0">
                <a:solidFill>
                  <a:schemeClr val="tx2"/>
                </a:solidFill>
                <a:effectLst>
                  <a:outerShdw blurRad="38100" dist="38100" dir="2700000" algn="tl">
                    <a:srgbClr val="000000">
                      <a:alpha val="43137"/>
                    </a:srgbClr>
                  </a:outerShdw>
                </a:effectLst>
              </a:rPr>
              <a:t>)</a:t>
            </a:r>
          </a:p>
          <a:p>
            <a:pPr>
              <a:spcBef>
                <a:spcPct val="50000"/>
              </a:spcBef>
            </a:pPr>
            <a:r>
              <a:rPr lang="en-US" dirty="0" smtClean="0"/>
              <a:t>Transmitted electrons lose energy due to plasmon excitation or excitation of atoms by ejecting inner-shell electrons.  A bending magnet disperses electrons of different energies to different positions; a slit selects electrons of desired energy loss.</a:t>
            </a:r>
            <a:endParaRPr lang="en-US" dirty="0"/>
          </a:p>
        </p:txBody>
      </p:sp>
      <p:pic>
        <p:nvPicPr>
          <p:cNvPr id="9" name="Picture 3" descr="GIF schematic.jpg                                              00084D96Macintosh HD                   C101ACC7:"/>
          <p:cNvPicPr>
            <a:picLocks noChangeAspect="1" noChangeArrowheads="1"/>
          </p:cNvPicPr>
          <p:nvPr/>
        </p:nvPicPr>
        <p:blipFill>
          <a:blip r:embed="rId2">
            <a:lum contrast="3000"/>
          </a:blip>
          <a:srcRect/>
          <a:stretch>
            <a:fillRect/>
          </a:stretch>
        </p:blipFill>
        <p:spPr bwMode="auto">
          <a:xfrm>
            <a:off x="228600" y="2419350"/>
            <a:ext cx="4612845" cy="2743200"/>
          </a:xfrm>
          <a:prstGeom prst="rect">
            <a:avLst/>
          </a:prstGeom>
          <a:noFill/>
          <a:ln w="9525">
            <a:noFill/>
            <a:miter lim="800000"/>
            <a:headEnd/>
            <a:tailEnd/>
          </a:ln>
        </p:spPr>
      </p:pic>
      <p:pic>
        <p:nvPicPr>
          <p:cNvPr id="92163" name="Picture 3"/>
          <p:cNvPicPr>
            <a:picLocks noChangeAspect="1" noChangeArrowheads="1"/>
          </p:cNvPicPr>
          <p:nvPr/>
        </p:nvPicPr>
        <p:blipFill>
          <a:blip r:embed="rId3">
            <a:lum contrast="8000"/>
          </a:blip>
          <a:srcRect/>
          <a:stretch>
            <a:fillRect/>
          </a:stretch>
        </p:blipFill>
        <p:spPr bwMode="auto">
          <a:xfrm>
            <a:off x="4577080" y="3568700"/>
            <a:ext cx="4389120" cy="2743200"/>
          </a:xfrm>
          <a:prstGeom prst="rect">
            <a:avLst/>
          </a:prstGeom>
          <a:noFill/>
          <a:ln w="9525">
            <a:noFill/>
            <a:miter lim="800000"/>
            <a:headEnd/>
            <a:tailEnd/>
          </a:ln>
        </p:spPr>
      </p:pic>
      <p:sp>
        <p:nvSpPr>
          <p:cNvPr id="11" name="TextBox 10"/>
          <p:cNvSpPr txBox="1"/>
          <p:nvPr/>
        </p:nvSpPr>
        <p:spPr>
          <a:xfrm>
            <a:off x="228600" y="5420380"/>
            <a:ext cx="4037837" cy="738664"/>
          </a:xfrm>
          <a:prstGeom prst="rect">
            <a:avLst/>
          </a:prstGeom>
          <a:noFill/>
        </p:spPr>
        <p:txBody>
          <a:bodyPr wrap="none" rtlCol="0">
            <a:spAutoFit/>
          </a:bodyPr>
          <a:lstStyle/>
          <a:p>
            <a:r>
              <a:rPr lang="en-US" sz="1400" dirty="0" smtClean="0"/>
              <a:t>Allows for the determination of </a:t>
            </a:r>
            <a:r>
              <a:rPr lang="en-US" sz="1400" b="1" i="1" dirty="0" smtClean="0">
                <a:effectLst>
                  <a:outerShdw blurRad="38100" dist="38100" dir="2700000" algn="tl">
                    <a:srgbClr val="000000">
                      <a:alpha val="43137"/>
                    </a:srgbClr>
                  </a:outerShdw>
                </a:effectLst>
              </a:rPr>
              <a:t>valence,</a:t>
            </a:r>
            <a:r>
              <a:rPr lang="en-US" sz="1400" dirty="0" smtClean="0"/>
              <a:t> bond length,</a:t>
            </a:r>
          </a:p>
          <a:p>
            <a:r>
              <a:rPr lang="en-US" sz="1400" dirty="0" smtClean="0"/>
              <a:t> nearest neighbor co-ordination and quantification </a:t>
            </a:r>
          </a:p>
          <a:p>
            <a:r>
              <a:rPr lang="en-US" sz="1400" dirty="0" smtClean="0"/>
              <a:t>of atomic species in minerals</a:t>
            </a:r>
            <a:endParaRPr lang="en-US"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i="1" dirty="0" smtClean="0">
                <a:solidFill>
                  <a:srgbClr val="00B050"/>
                </a:solidFill>
                <a:effectLst>
                  <a:outerShdw blurRad="38100" dist="38100" dir="2700000" algn="tl">
                    <a:srgbClr val="000000">
                      <a:alpha val="43137"/>
                    </a:srgbClr>
                  </a:outerShdw>
                </a:effectLst>
                <a:cs typeface="Times New Roman" charset="0"/>
              </a:rPr>
              <a:t>Chemical analysis: EELS</a:t>
            </a:r>
            <a:endParaRPr lang="en-US" dirty="0">
              <a:effectLst>
                <a:outerShdw blurRad="38100" dist="38100" dir="2700000" algn="tl">
                  <a:srgbClr val="000000">
                    <a:alpha val="43137"/>
                  </a:srgbClr>
                </a:outerShdw>
              </a:effectLst>
            </a:endParaRPr>
          </a:p>
        </p:txBody>
      </p:sp>
      <p:sp>
        <p:nvSpPr>
          <p:cNvPr id="4" name="TextBox 3"/>
          <p:cNvSpPr txBox="1"/>
          <p:nvPr/>
        </p:nvSpPr>
        <p:spPr>
          <a:xfrm>
            <a:off x="647700" y="1047224"/>
            <a:ext cx="8039100" cy="369332"/>
          </a:xfrm>
          <a:prstGeom prst="rect">
            <a:avLst/>
          </a:prstGeom>
          <a:noFill/>
        </p:spPr>
        <p:txBody>
          <a:bodyPr wrap="square" rtlCol="0">
            <a:spAutoFit/>
          </a:bodyPr>
          <a:lstStyle/>
          <a:p>
            <a:r>
              <a:rPr lang="en-US" b="1" i="1" dirty="0" smtClean="0">
                <a:solidFill>
                  <a:schemeClr val="tx2"/>
                </a:solidFill>
                <a:effectLst>
                  <a:outerShdw blurRad="38100" dist="38100" dir="2700000" algn="tl">
                    <a:srgbClr val="000000">
                      <a:alpha val="43137"/>
                    </a:srgbClr>
                  </a:outerShdw>
                </a:effectLst>
              </a:rPr>
              <a:t>Electron energy loss spectroscopy </a:t>
            </a:r>
            <a:r>
              <a:rPr lang="en-US" b="1" i="1" dirty="0">
                <a:solidFill>
                  <a:schemeClr val="tx2"/>
                </a:solidFill>
                <a:effectLst>
                  <a:outerShdw blurRad="38100" dist="38100" dir="2700000" algn="tl">
                    <a:srgbClr val="000000">
                      <a:alpha val="43137"/>
                    </a:srgbClr>
                  </a:outerShdw>
                </a:effectLst>
              </a:rPr>
              <a:t> </a:t>
            </a:r>
            <a:r>
              <a:rPr lang="en-US" b="1" i="1" dirty="0" smtClean="0">
                <a:solidFill>
                  <a:schemeClr val="tx2"/>
                </a:solidFill>
                <a:effectLst>
                  <a:outerShdw blurRad="38100" dist="38100" dir="2700000" algn="tl">
                    <a:srgbClr val="000000">
                      <a:alpha val="43137"/>
                    </a:srgbClr>
                  </a:outerShdw>
                </a:effectLst>
              </a:rPr>
              <a:t>- Valence determination</a:t>
            </a:r>
            <a:endParaRPr lang="en-US" dirty="0"/>
          </a:p>
        </p:txBody>
      </p:sp>
      <p:pic>
        <p:nvPicPr>
          <p:cNvPr id="93186" name="Picture 2"/>
          <p:cNvPicPr>
            <a:picLocks noChangeAspect="1" noChangeArrowheads="1"/>
          </p:cNvPicPr>
          <p:nvPr/>
        </p:nvPicPr>
        <p:blipFill>
          <a:blip r:embed="rId2"/>
          <a:srcRect/>
          <a:stretch>
            <a:fillRect/>
          </a:stretch>
        </p:blipFill>
        <p:spPr bwMode="auto">
          <a:xfrm>
            <a:off x="9525" y="1495425"/>
            <a:ext cx="9134475" cy="536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931863" y="1257300"/>
            <a:ext cx="7316787" cy="5355312"/>
          </a:xfrm>
          <a:prstGeom prst="rect">
            <a:avLst/>
          </a:prstGeom>
          <a:noFill/>
          <a:ln w="31750">
            <a:solidFill>
              <a:schemeClr val="accent1">
                <a:shade val="95000"/>
                <a:satMod val="105000"/>
              </a:schemeClr>
            </a:solidFill>
            <a:miter lim="800000"/>
            <a:headEnd/>
            <a:tailEnd/>
          </a:ln>
        </p:spPr>
        <p:txBody>
          <a:bodyPr wrap="square">
            <a:spAutoFit/>
          </a:bodyPr>
          <a:lstStyle/>
          <a:p>
            <a:r>
              <a:rPr lang="en-US" dirty="0"/>
              <a:t> </a:t>
            </a:r>
            <a:r>
              <a:rPr lang="en-US" b="1" i="1" dirty="0" smtClean="0">
                <a:solidFill>
                  <a:srgbClr val="FF0000"/>
                </a:solidFill>
                <a:effectLst>
                  <a:outerShdw blurRad="38100" dist="38100" dir="2700000" algn="tl">
                    <a:srgbClr val="000000">
                      <a:alpha val="43137"/>
                    </a:srgbClr>
                  </a:outerShdw>
                </a:effectLst>
              </a:rPr>
              <a:t>CRYSTAL </a:t>
            </a:r>
            <a:r>
              <a:rPr lang="en-US" b="1" i="1" dirty="0">
                <a:solidFill>
                  <a:srgbClr val="FF0000"/>
                </a:solidFill>
                <a:effectLst>
                  <a:outerShdw blurRad="38100" dist="38100" dir="2700000" algn="tl">
                    <a:srgbClr val="000000">
                      <a:alpha val="43137"/>
                    </a:srgbClr>
                  </a:outerShdw>
                </a:effectLst>
              </a:rPr>
              <a:t>STRUCTURE</a:t>
            </a:r>
          </a:p>
          <a:p>
            <a:r>
              <a:rPr lang="en-US" dirty="0"/>
              <a:t> 	Single crystal, polycrystalline or amorphous?</a:t>
            </a:r>
          </a:p>
          <a:p>
            <a:r>
              <a:rPr lang="en-US" dirty="0"/>
              <a:t>	Determine exact orientation of crystal(s).</a:t>
            </a:r>
          </a:p>
          <a:p>
            <a:r>
              <a:rPr lang="en-US" dirty="0"/>
              <a:t>	Identify crystal structure (diffraction).</a:t>
            </a:r>
          </a:p>
          <a:p>
            <a:r>
              <a:rPr lang="en-US" dirty="0"/>
              <a:t>	Evaluate crystal quality (lattice imaging).</a:t>
            </a:r>
          </a:p>
          <a:p>
            <a:r>
              <a:rPr lang="en-US" dirty="0"/>
              <a:t> </a:t>
            </a:r>
          </a:p>
          <a:p>
            <a:r>
              <a:rPr lang="en-US" b="1" i="1" dirty="0">
                <a:solidFill>
                  <a:schemeClr val="tx2">
                    <a:lumMod val="60000"/>
                    <a:lumOff val="40000"/>
                  </a:schemeClr>
                </a:solidFill>
              </a:rPr>
              <a:t>CRYSTAL DEFECTS</a:t>
            </a:r>
          </a:p>
          <a:p>
            <a:r>
              <a:rPr lang="en-US" dirty="0"/>
              <a:t> 	Presence or absence of dislocations, stacking faults, </a:t>
            </a:r>
          </a:p>
          <a:p>
            <a:r>
              <a:rPr lang="en-US" dirty="0"/>
              <a:t>	grain boundaries, twins </a:t>
            </a:r>
          </a:p>
          <a:p>
            <a:r>
              <a:rPr lang="en-US" dirty="0"/>
              <a:t>	Dislocation Burgers vectors; nature of stacking faults</a:t>
            </a:r>
          </a:p>
          <a:p>
            <a:endParaRPr lang="en-US" dirty="0"/>
          </a:p>
          <a:p>
            <a:r>
              <a:rPr lang="en-US" b="1" i="1" dirty="0"/>
              <a:t>SECOND-PHASE PARTICLES</a:t>
            </a:r>
          </a:p>
          <a:p>
            <a:r>
              <a:rPr lang="en-US" dirty="0"/>
              <a:t> 	Size, shape, and distribution; crystallographic orientation</a:t>
            </a:r>
          </a:p>
          <a:p>
            <a:r>
              <a:rPr lang="en-US" dirty="0"/>
              <a:t>	relative to surrounding “matrix”, chemical analysis via </a:t>
            </a:r>
          </a:p>
          <a:p>
            <a:r>
              <a:rPr lang="en-US" dirty="0"/>
              <a:t>	analytical attachments (EDXS, EELS)</a:t>
            </a:r>
          </a:p>
          <a:p>
            <a:r>
              <a:rPr lang="en-US" dirty="0"/>
              <a:t> </a:t>
            </a:r>
          </a:p>
          <a:p>
            <a:r>
              <a:rPr lang="en-US" b="1" i="1" dirty="0">
                <a:solidFill>
                  <a:srgbClr val="00B050"/>
                </a:solidFill>
                <a:effectLst>
                  <a:outerShdw blurRad="38100" dist="38100" dir="2700000" algn="tl">
                    <a:srgbClr val="000000">
                      <a:alpha val="43137"/>
                    </a:srgbClr>
                  </a:outerShdw>
                </a:effectLst>
              </a:rPr>
              <a:t>NANOPARTICLES, NANOWIRES, NANORODS etc.</a:t>
            </a:r>
          </a:p>
          <a:p>
            <a:r>
              <a:rPr lang="en-US" dirty="0"/>
              <a:t> 	Size distribution, crystal structure and orientation, crystal 			</a:t>
            </a:r>
            <a:r>
              <a:rPr lang="en-US" dirty="0" smtClean="0"/>
              <a:t>perfection</a:t>
            </a:r>
            <a:endParaRPr lang="en-US" dirty="0"/>
          </a:p>
        </p:txBody>
      </p:sp>
      <p:sp>
        <p:nvSpPr>
          <p:cNvPr id="4" name="Title 1"/>
          <p:cNvSpPr>
            <a:spLocks noGrp="1"/>
          </p:cNvSpPr>
          <p:nvPr>
            <p:ph type="title"/>
          </p:nvPr>
        </p:nvSpPr>
        <p:spPr>
          <a:xfrm>
            <a:off x="736600" y="0"/>
            <a:ext cx="8229600" cy="1257300"/>
          </a:xfrm>
        </p:spPr>
        <p:txBody>
          <a:bodyPr/>
          <a:lstStyle/>
          <a:p>
            <a:r>
              <a:rPr lang="en-US" sz="3200" b="1" dirty="0" smtClean="0">
                <a:solidFill>
                  <a:schemeClr val="tx2">
                    <a:lumMod val="75000"/>
                  </a:schemeClr>
                </a:solidFill>
                <a:effectLst>
                  <a:outerShdw blurRad="38100" dist="38100" dir="2700000" algn="tl">
                    <a:srgbClr val="000000">
                      <a:alpha val="43137"/>
                    </a:srgbClr>
                  </a:outerShdw>
                </a:effectLst>
                <a:latin typeface="Arial" pitchFamily="34" charset="0"/>
                <a:cs typeface="Arial" pitchFamily="34" charset="0"/>
              </a:rPr>
              <a:t>TYPICAL STRUCTURAL FEATURES STUDIED by TEM</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28600"/>
            <a:ext cx="7772400" cy="533400"/>
          </a:xfrm>
        </p:spPr>
        <p:txBody>
          <a:bodyPr/>
          <a:lstStyle/>
          <a:p>
            <a:r>
              <a:rPr lang="en-US" sz="3600" b="1" dirty="0" smtClean="0">
                <a:effectLst>
                  <a:outerShdw blurRad="38100" dist="38100" dir="2700000" algn="tl">
                    <a:srgbClr val="000000">
                      <a:alpha val="43137"/>
                    </a:srgbClr>
                  </a:outerShdw>
                </a:effectLst>
              </a:rPr>
              <a:t>Scale of Structure Organization</a:t>
            </a:r>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45" y="1219199"/>
            <a:ext cx="7103776"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29275" y="2695575"/>
            <a:ext cx="2331746" cy="523875"/>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pull dir="l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chemeClr val="tx2">
                    <a:lumMod val="60000"/>
                    <a:lumOff val="40000"/>
                  </a:schemeClr>
                </a:solidFill>
                <a:effectLst>
                  <a:outerShdw blurRad="38100" dist="38100" dir="2700000" algn="tl">
                    <a:srgbClr val="000000">
                      <a:alpha val="43137"/>
                    </a:srgbClr>
                  </a:outerShdw>
                </a:effectLst>
              </a:rPr>
              <a:t>Conclusions</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849" y="1038225"/>
            <a:ext cx="8562975" cy="5410200"/>
          </a:xfrm>
        </p:spPr>
        <p:txBody>
          <a:bodyPr/>
          <a:lstStyle/>
          <a:p>
            <a:r>
              <a:rPr lang="en-US" sz="2000" dirty="0"/>
              <a:t>TEMs comprise a range of different instruments that make use of the properties of </a:t>
            </a:r>
            <a:r>
              <a:rPr lang="en-US" sz="2000" dirty="0" smtClean="0"/>
              <a:t>electrons, both </a:t>
            </a:r>
            <a:r>
              <a:rPr lang="en-US" sz="2000" dirty="0"/>
              <a:t>as particles and as waves. </a:t>
            </a:r>
            <a:endParaRPr lang="en-US" sz="2000" dirty="0" smtClean="0"/>
          </a:p>
          <a:p>
            <a:pPr marL="0" indent="0">
              <a:buNone/>
            </a:pPr>
            <a:endParaRPr lang="en-US" sz="2000" dirty="0" smtClean="0"/>
          </a:p>
          <a:p>
            <a:r>
              <a:rPr lang="en-US" sz="2000" dirty="0" smtClean="0">
                <a:solidFill>
                  <a:srgbClr val="00B050"/>
                </a:solidFill>
              </a:rPr>
              <a:t>The TEM generates </a:t>
            </a:r>
            <a:r>
              <a:rPr lang="en-US" sz="2000" dirty="0">
                <a:solidFill>
                  <a:srgbClr val="00B050"/>
                </a:solidFill>
              </a:rPr>
              <a:t>a tremendous range of signals so we </a:t>
            </a:r>
            <a:r>
              <a:rPr lang="en-US" sz="2000" dirty="0" smtClean="0">
                <a:solidFill>
                  <a:srgbClr val="00B050"/>
                </a:solidFill>
              </a:rPr>
              <a:t>can obtain </a:t>
            </a:r>
            <a:r>
              <a:rPr lang="en-US" sz="2000" dirty="0">
                <a:solidFill>
                  <a:srgbClr val="00B050"/>
                </a:solidFill>
              </a:rPr>
              <a:t>images, DPs, and several different kinds of </a:t>
            </a:r>
            <a:r>
              <a:rPr lang="en-US" sz="2000" dirty="0" smtClean="0">
                <a:solidFill>
                  <a:srgbClr val="00B050"/>
                </a:solidFill>
              </a:rPr>
              <a:t>spectra </a:t>
            </a:r>
            <a:r>
              <a:rPr lang="en-US" sz="2000" dirty="0">
                <a:solidFill>
                  <a:srgbClr val="00B050"/>
                </a:solidFill>
              </a:rPr>
              <a:t>from the same small region of </a:t>
            </a:r>
            <a:r>
              <a:rPr lang="en-US" sz="2000" dirty="0" smtClean="0">
                <a:solidFill>
                  <a:srgbClr val="00B050"/>
                </a:solidFill>
              </a:rPr>
              <a:t>the specimen.</a:t>
            </a:r>
          </a:p>
          <a:p>
            <a:pPr marL="0" indent="0">
              <a:buNone/>
            </a:pPr>
            <a:endParaRPr lang="en-US" sz="2000" dirty="0" smtClean="0"/>
          </a:p>
          <a:p>
            <a:r>
              <a:rPr lang="en-US" sz="2000" dirty="0">
                <a:solidFill>
                  <a:srgbClr val="C00000"/>
                </a:solidFill>
              </a:rPr>
              <a:t>If you count up the different imaging, diffraction, and spectroscopic operations that </a:t>
            </a:r>
            <a:r>
              <a:rPr lang="en-US" sz="2000" dirty="0" smtClean="0">
                <a:solidFill>
                  <a:srgbClr val="C00000"/>
                </a:solidFill>
              </a:rPr>
              <a:t>are available </a:t>
            </a:r>
            <a:r>
              <a:rPr lang="en-US" sz="2000" dirty="0">
                <a:solidFill>
                  <a:srgbClr val="C00000"/>
                </a:solidFill>
              </a:rPr>
              <a:t>in a TEM there are almost 40 different modes of forming an image, DP, </a:t>
            </a:r>
            <a:r>
              <a:rPr lang="en-US" sz="2000" dirty="0" smtClean="0">
                <a:solidFill>
                  <a:srgbClr val="C00000"/>
                </a:solidFill>
              </a:rPr>
              <a:t>or spectrum</a:t>
            </a:r>
            <a:r>
              <a:rPr lang="en-US" sz="2000" dirty="0">
                <a:solidFill>
                  <a:srgbClr val="C00000"/>
                </a:solidFill>
              </a:rPr>
              <a:t>, each of </a:t>
            </a:r>
            <a:r>
              <a:rPr lang="en-US" sz="2000" dirty="0" smtClean="0">
                <a:solidFill>
                  <a:srgbClr val="C00000"/>
                </a:solidFill>
              </a:rPr>
              <a:t>which </a:t>
            </a:r>
            <a:r>
              <a:rPr lang="en-US" sz="2000" dirty="0">
                <a:solidFill>
                  <a:srgbClr val="C00000"/>
                </a:solidFill>
              </a:rPr>
              <a:t>produces different information about your specimen</a:t>
            </a:r>
            <a:r>
              <a:rPr lang="en-US" sz="2000" dirty="0" smtClean="0">
                <a:solidFill>
                  <a:srgbClr val="C00000"/>
                </a:solidFill>
              </a:rPr>
              <a:t>.</a:t>
            </a:r>
          </a:p>
          <a:p>
            <a:pPr marL="0" indent="0">
              <a:buNone/>
            </a:pPr>
            <a:endParaRPr lang="en-US" sz="2000" dirty="0" smtClean="0">
              <a:solidFill>
                <a:srgbClr val="C00000"/>
              </a:solidFill>
            </a:endParaRPr>
          </a:p>
          <a:p>
            <a:r>
              <a:rPr lang="en-US" sz="2000" dirty="0">
                <a:solidFill>
                  <a:schemeClr val="tx2">
                    <a:lumMod val="75000"/>
                  </a:schemeClr>
                </a:solidFill>
              </a:rPr>
              <a:t>No other characterization technique </a:t>
            </a:r>
            <a:r>
              <a:rPr lang="en-US" sz="2000" dirty="0" smtClean="0">
                <a:solidFill>
                  <a:schemeClr val="tx2">
                    <a:lumMod val="75000"/>
                  </a:schemeClr>
                </a:solidFill>
              </a:rPr>
              <a:t>comes close </a:t>
            </a:r>
            <a:r>
              <a:rPr lang="en-US" sz="2000" dirty="0">
                <a:solidFill>
                  <a:schemeClr val="tx2">
                    <a:lumMod val="75000"/>
                  </a:schemeClr>
                </a:solidFill>
              </a:rPr>
              <a:t>to the combination of versatility and quantification that is produced by this </a:t>
            </a:r>
            <a:r>
              <a:rPr lang="en-US" sz="2000" dirty="0" smtClean="0">
                <a:solidFill>
                  <a:schemeClr val="tx2">
                    <a:lumMod val="75000"/>
                  </a:schemeClr>
                </a:solidFill>
              </a:rPr>
              <a:t>remarkable instrument</a:t>
            </a:r>
            <a:r>
              <a:rPr lang="en-US" sz="2000" dirty="0">
                <a:solidFill>
                  <a:schemeClr val="tx2">
                    <a:lumMod val="75000"/>
                  </a:schemeClr>
                </a:solidFill>
              </a:rPr>
              <a:t>, particularly when you consider the enormous range of magnifications </a:t>
            </a:r>
            <a:r>
              <a:rPr lang="en-US" sz="2000" dirty="0" smtClean="0">
                <a:solidFill>
                  <a:schemeClr val="tx2">
                    <a:lumMod val="75000"/>
                  </a:schemeClr>
                </a:solidFill>
              </a:rPr>
              <a:t>over which </a:t>
            </a:r>
            <a:r>
              <a:rPr lang="en-US" sz="2000" dirty="0">
                <a:solidFill>
                  <a:schemeClr val="tx2">
                    <a:lumMod val="75000"/>
                  </a:schemeClr>
                </a:solidFill>
              </a:rPr>
              <a:t>the information is obtainable</a:t>
            </a:r>
            <a:r>
              <a:rPr lang="en-US" sz="2000" dirty="0"/>
              <a:t>.</a:t>
            </a:r>
            <a:endParaRPr lang="en-US" sz="2000" dirty="0">
              <a:solidFill>
                <a:srgbClr val="C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29600" cy="1143000"/>
          </a:xfrm>
        </p:spPr>
        <p:txBody>
          <a:bodyPr/>
          <a:lstStyle/>
          <a:p>
            <a:r>
              <a:rPr lang="en-US" sz="3200" b="1" i="1" dirty="0" smtClean="0">
                <a:effectLst>
                  <a:outerShdw blurRad="38100" dist="38100" dir="2700000" algn="tl">
                    <a:srgbClr val="000000">
                      <a:alpha val="43137"/>
                    </a:srgbClr>
                  </a:outerShdw>
                </a:effectLst>
              </a:rPr>
              <a:t>Concept of Resolution</a:t>
            </a:r>
            <a:endParaRPr lang="en-US" sz="3200" b="1" i="1" dirty="0">
              <a:effectLst>
                <a:outerShdw blurRad="38100" dist="38100" dir="2700000" algn="tl">
                  <a:srgbClr val="000000">
                    <a:alpha val="43137"/>
                  </a:srgbClr>
                </a:outerShdw>
              </a:effectLst>
            </a:endParaRPr>
          </a:p>
        </p:txBody>
      </p:sp>
      <p:sp>
        <p:nvSpPr>
          <p:cNvPr id="60426"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60434" name="Picture 18" descr="\theta"/>
          <p:cNvPicPr>
            <a:picLocks noChangeAspect="1" noChangeArrowheads="1"/>
          </p:cNvPicPr>
          <p:nvPr/>
        </p:nvPicPr>
        <p:blipFill>
          <a:blip r:embed="rId3"/>
          <a:srcRect/>
          <a:stretch>
            <a:fillRect/>
          </a:stretch>
        </p:blipFill>
        <p:spPr bwMode="auto">
          <a:xfrm>
            <a:off x="3854450" y="-365125"/>
            <a:ext cx="85725" cy="133350"/>
          </a:xfrm>
          <a:prstGeom prst="rect">
            <a:avLst/>
          </a:prstGeom>
          <a:noFill/>
        </p:spPr>
      </p:pic>
      <p:pic>
        <p:nvPicPr>
          <p:cNvPr id="60435" name="Picture 19" descr="\alpha"/>
          <p:cNvPicPr>
            <a:picLocks noChangeAspect="1" noChangeArrowheads="1"/>
          </p:cNvPicPr>
          <p:nvPr/>
        </p:nvPicPr>
        <p:blipFill>
          <a:blip r:embed="rId4"/>
          <a:srcRect/>
          <a:stretch>
            <a:fillRect/>
          </a:stretch>
        </p:blipFill>
        <p:spPr bwMode="auto">
          <a:xfrm>
            <a:off x="7167563" y="-365125"/>
            <a:ext cx="114300" cy="85725"/>
          </a:xfrm>
          <a:prstGeom prst="rect">
            <a:avLst/>
          </a:prstGeom>
          <a:noFill/>
        </p:spPr>
      </p:pic>
      <p:pic>
        <p:nvPicPr>
          <p:cNvPr id="60436" name="Picture 20" descr="\eta"/>
          <p:cNvPicPr>
            <a:picLocks noChangeAspect="1" noChangeArrowheads="1"/>
          </p:cNvPicPr>
          <p:nvPr/>
        </p:nvPicPr>
        <p:blipFill>
          <a:blip r:embed="rId5"/>
          <a:srcRect/>
          <a:stretch>
            <a:fillRect/>
          </a:stretch>
        </p:blipFill>
        <p:spPr bwMode="auto">
          <a:xfrm>
            <a:off x="16441738" y="-365125"/>
            <a:ext cx="95250" cy="123825"/>
          </a:xfrm>
          <a:prstGeom prst="rect">
            <a:avLst/>
          </a:prstGeom>
          <a:noFill/>
        </p:spPr>
      </p:pic>
      <p:sp>
        <p:nvSpPr>
          <p:cNvPr id="29" name="TextBox 28"/>
          <p:cNvSpPr txBox="1"/>
          <p:nvPr/>
        </p:nvSpPr>
        <p:spPr>
          <a:xfrm>
            <a:off x="83565" y="5868418"/>
            <a:ext cx="5251079" cy="646331"/>
          </a:xfrm>
          <a:prstGeom prst="rect">
            <a:avLst/>
          </a:prstGeom>
          <a:noFill/>
          <a:ln w="3175">
            <a:solidFill>
              <a:schemeClr val="tx1"/>
            </a:solidFill>
          </a:ln>
        </p:spPr>
        <p:txBody>
          <a:bodyPr wrap="square" rtlCol="0">
            <a:spAutoFit/>
          </a:bodyPr>
          <a:lstStyle/>
          <a:p>
            <a:r>
              <a:rPr lang="en-US" dirty="0" smtClean="0"/>
              <a:t>Visible light </a:t>
            </a:r>
            <a:r>
              <a:rPr lang="en-US" dirty="0" smtClean="0">
                <a:latin typeface="Symbol" pitchFamily="18" charset="2"/>
              </a:rPr>
              <a:t>l=400 </a:t>
            </a:r>
            <a:r>
              <a:rPr lang="en-US" dirty="0" smtClean="0">
                <a:latin typeface="Times New Roman" pitchFamily="18" charset="0"/>
                <a:cs typeface="Times New Roman" pitchFamily="18" charset="0"/>
              </a:rPr>
              <a:t>nm    R= 200nm</a:t>
            </a:r>
          </a:p>
          <a:p>
            <a:r>
              <a:rPr lang="en-US" dirty="0" smtClean="0">
                <a:latin typeface="Times New Roman" pitchFamily="18" charset="0"/>
                <a:cs typeface="Times New Roman" pitchFamily="18" charset="0"/>
              </a:rPr>
              <a:t>Electrons     </a:t>
            </a:r>
            <a:r>
              <a:rPr lang="en-US" dirty="0" smtClean="0">
                <a:latin typeface="Symbol" pitchFamily="18" charset="2"/>
              </a:rPr>
              <a:t>l=4 </a:t>
            </a:r>
            <a:r>
              <a:rPr lang="en-US" dirty="0" smtClean="0">
                <a:latin typeface="Times New Roman" pitchFamily="18" charset="0"/>
                <a:cs typeface="Times New Roman" pitchFamily="18" charset="0"/>
              </a:rPr>
              <a:t>pm</a:t>
            </a:r>
            <a:r>
              <a:rPr lang="en-US" dirty="0" smtClean="0">
                <a:latin typeface="Symbol" pitchFamily="18" charset="2"/>
              </a:rPr>
              <a:t> </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R= 2 pm &lt;&lt; atom diameter</a:t>
            </a:r>
            <a:endParaRPr lang="en-US" b="1" dirty="0"/>
          </a:p>
        </p:txBody>
      </p:sp>
      <p:pic>
        <p:nvPicPr>
          <p:cNvPr id="20" name="Picture 2"/>
          <p:cNvPicPr>
            <a:picLocks noGrp="1" noChangeAspect="1" noChangeArrowheads="1"/>
          </p:cNvPicPr>
          <p:nvPr>
            <p:ph idx="1"/>
          </p:nvPr>
        </p:nvPicPr>
        <p:blipFill>
          <a:blip r:embed="rId6"/>
          <a:srcRect/>
          <a:stretch>
            <a:fillRect/>
          </a:stretch>
        </p:blipFill>
        <p:spPr bwMode="auto">
          <a:xfrm>
            <a:off x="85560" y="3522364"/>
            <a:ext cx="5095875" cy="2162175"/>
          </a:xfrm>
          <a:prstGeom prst="rect">
            <a:avLst/>
          </a:prstGeom>
          <a:noFill/>
          <a:ln w="9525">
            <a:noFill/>
            <a:miter lim="800000"/>
            <a:headEnd/>
            <a:tailEnd/>
          </a:ln>
        </p:spPr>
      </p:pic>
      <p:pic>
        <p:nvPicPr>
          <p:cNvPr id="593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38" y="738188"/>
            <a:ext cx="801052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6072" y="4019550"/>
            <a:ext cx="11620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43550" y="3148013"/>
            <a:ext cx="2818336" cy="954107"/>
          </a:xfrm>
          <a:prstGeom prst="rect">
            <a:avLst/>
          </a:prstGeom>
          <a:noFill/>
        </p:spPr>
        <p:txBody>
          <a:bodyPr wrap="none" rtlCol="0">
            <a:spAutoFit/>
          </a:bodyPr>
          <a:lstStyle/>
          <a:p>
            <a:r>
              <a:rPr lang="en-US" sz="1400" dirty="0"/>
              <a:t>Rayleigh criterion for visible-light </a:t>
            </a:r>
            <a:endParaRPr lang="en-US" sz="1400" dirty="0" smtClean="0"/>
          </a:p>
          <a:p>
            <a:r>
              <a:rPr lang="en-US" sz="1400" dirty="0" smtClean="0"/>
              <a:t>Microscope states </a:t>
            </a:r>
            <a:r>
              <a:rPr lang="en-US" sz="1400" dirty="0"/>
              <a:t>that </a:t>
            </a:r>
            <a:r>
              <a:rPr lang="en-US" sz="1400" b="1" dirty="0"/>
              <a:t>the smallest</a:t>
            </a:r>
          </a:p>
          <a:p>
            <a:r>
              <a:rPr lang="en-US" sz="1400" b="1" dirty="0"/>
              <a:t>distance that can be resolved</a:t>
            </a:r>
            <a:r>
              <a:rPr lang="en-US" sz="1400" dirty="0"/>
              <a:t>, </a:t>
            </a:r>
            <a:r>
              <a:rPr lang="en-US" sz="1400" dirty="0">
                <a:latin typeface="Symbol" pitchFamily="18" charset="2"/>
              </a:rPr>
              <a:t>d</a:t>
            </a:r>
            <a:r>
              <a:rPr lang="en-US" sz="1400" dirty="0"/>
              <a:t>, is </a:t>
            </a:r>
            <a:endParaRPr lang="en-US" sz="1400" dirty="0" smtClean="0"/>
          </a:p>
          <a:p>
            <a:r>
              <a:rPr lang="en-US" sz="1400" dirty="0" smtClean="0"/>
              <a:t>given </a:t>
            </a:r>
            <a:r>
              <a:rPr lang="en-US" sz="1400" dirty="0"/>
              <a:t>approximately </a:t>
            </a:r>
            <a:r>
              <a:rPr lang="en-US" sz="1400" dirty="0" smtClean="0"/>
              <a:t>by:</a:t>
            </a:r>
            <a:endParaRPr lang="en-US" sz="1400" dirty="0"/>
          </a:p>
        </p:txBody>
      </p:sp>
      <p:sp>
        <p:nvSpPr>
          <p:cNvPr id="4" name="TextBox 3"/>
          <p:cNvSpPr txBox="1"/>
          <p:nvPr/>
        </p:nvSpPr>
        <p:spPr>
          <a:xfrm>
            <a:off x="5431594" y="4772024"/>
            <a:ext cx="3586238" cy="1323439"/>
          </a:xfrm>
          <a:prstGeom prst="rect">
            <a:avLst/>
          </a:prstGeom>
          <a:noFill/>
          <a:ln>
            <a:solidFill>
              <a:schemeClr val="tx1"/>
            </a:solidFill>
          </a:ln>
        </p:spPr>
        <p:txBody>
          <a:bodyPr wrap="none" rtlCol="0">
            <a:spAutoFit/>
          </a:bodyPr>
          <a:lstStyle/>
          <a:p>
            <a:pPr marL="285750" indent="-285750">
              <a:buFont typeface="Symbol" pitchFamily="18" charset="2"/>
              <a:buChar char="l"/>
            </a:pPr>
            <a:r>
              <a:rPr lang="en-US" sz="1200" dirty="0" smtClean="0"/>
              <a:t>is </a:t>
            </a:r>
            <a:r>
              <a:rPr lang="en-US" sz="1200" dirty="0"/>
              <a:t>the wavelength of the radiation, </a:t>
            </a:r>
            <a:r>
              <a:rPr lang="en-US" sz="1200" dirty="0" smtClean="0">
                <a:latin typeface="Symbol" pitchFamily="18" charset="2"/>
              </a:rPr>
              <a:t>m </a:t>
            </a:r>
            <a:r>
              <a:rPr lang="en-US" sz="1200" dirty="0" smtClean="0"/>
              <a:t>the refractive</a:t>
            </a:r>
          </a:p>
          <a:p>
            <a:r>
              <a:rPr lang="en-US" sz="1200" dirty="0" smtClean="0"/>
              <a:t>index </a:t>
            </a:r>
            <a:r>
              <a:rPr lang="en-US" sz="1200" dirty="0"/>
              <a:t>of the viewing medium, and </a:t>
            </a:r>
            <a:r>
              <a:rPr lang="en-US" sz="1200" dirty="0">
                <a:latin typeface="Symbol" pitchFamily="18" charset="2"/>
              </a:rPr>
              <a:t>b</a:t>
            </a:r>
            <a:r>
              <a:rPr lang="en-US" sz="1200" dirty="0"/>
              <a:t> </a:t>
            </a:r>
            <a:r>
              <a:rPr lang="en-US" sz="1200" dirty="0" smtClean="0"/>
              <a:t>the semi-angle </a:t>
            </a:r>
          </a:p>
          <a:p>
            <a:r>
              <a:rPr lang="en-US" sz="1200" dirty="0" smtClean="0"/>
              <a:t>of </a:t>
            </a:r>
            <a:r>
              <a:rPr lang="en-US" sz="1200" dirty="0"/>
              <a:t>collection of the magnifying lens. For the</a:t>
            </a:r>
          </a:p>
          <a:p>
            <a:r>
              <a:rPr lang="en-US" sz="1200" dirty="0"/>
              <a:t>sake of simplicity we can approximate </a:t>
            </a:r>
            <a:r>
              <a:rPr lang="en-US" sz="1200" dirty="0">
                <a:latin typeface="Symbol" pitchFamily="18" charset="2"/>
              </a:rPr>
              <a:t>m</a:t>
            </a:r>
            <a:r>
              <a:rPr lang="en-US" sz="1200" dirty="0"/>
              <a:t> sin </a:t>
            </a:r>
            <a:r>
              <a:rPr lang="en-US" sz="1200" dirty="0">
                <a:latin typeface="Symbol" pitchFamily="18" charset="2"/>
              </a:rPr>
              <a:t>b</a:t>
            </a:r>
            <a:r>
              <a:rPr lang="en-US" sz="1200" dirty="0"/>
              <a:t> </a:t>
            </a:r>
            <a:r>
              <a:rPr lang="en-US" sz="1200" dirty="0" smtClean="0"/>
              <a:t>to </a:t>
            </a:r>
            <a:r>
              <a:rPr lang="en-US" sz="1200" dirty="0"/>
              <a:t>unity </a:t>
            </a:r>
            <a:endParaRPr lang="en-US" sz="1200" dirty="0" smtClean="0"/>
          </a:p>
          <a:p>
            <a:pPr algn="ctr"/>
            <a:r>
              <a:rPr lang="en-US" sz="1600" dirty="0">
                <a:solidFill>
                  <a:schemeClr val="tx2">
                    <a:lumMod val="75000"/>
                  </a:schemeClr>
                </a:solidFill>
              </a:rPr>
              <a:t>s</a:t>
            </a:r>
            <a:r>
              <a:rPr lang="en-US" sz="1600" dirty="0" smtClean="0">
                <a:solidFill>
                  <a:schemeClr val="tx2">
                    <a:lumMod val="75000"/>
                  </a:schemeClr>
                </a:solidFill>
              </a:rPr>
              <a:t>o the </a:t>
            </a:r>
            <a:r>
              <a:rPr lang="en-US" sz="1600" b="1" dirty="0">
                <a:solidFill>
                  <a:schemeClr val="tx2">
                    <a:lumMod val="75000"/>
                  </a:schemeClr>
                </a:solidFill>
              </a:rPr>
              <a:t>resolution</a:t>
            </a:r>
            <a:r>
              <a:rPr lang="en-US" sz="1600" dirty="0">
                <a:solidFill>
                  <a:schemeClr val="tx2">
                    <a:lumMod val="75000"/>
                  </a:schemeClr>
                </a:solidFill>
              </a:rPr>
              <a:t> is equal to about </a:t>
            </a:r>
            <a:r>
              <a:rPr lang="en-US" sz="1600" b="1" dirty="0">
                <a:solidFill>
                  <a:schemeClr val="tx2">
                    <a:lumMod val="75000"/>
                  </a:schemeClr>
                </a:solidFill>
              </a:rPr>
              <a:t>half </a:t>
            </a:r>
            <a:endParaRPr lang="en-US" sz="1600" b="1" dirty="0" smtClean="0">
              <a:solidFill>
                <a:schemeClr val="tx2">
                  <a:lumMod val="75000"/>
                </a:schemeClr>
              </a:solidFill>
            </a:endParaRPr>
          </a:p>
          <a:p>
            <a:pPr algn="ctr"/>
            <a:r>
              <a:rPr lang="en-US" sz="1600" b="1" dirty="0" smtClean="0">
                <a:solidFill>
                  <a:schemeClr val="tx2">
                    <a:lumMod val="75000"/>
                  </a:schemeClr>
                </a:solidFill>
              </a:rPr>
              <a:t>the </a:t>
            </a:r>
            <a:r>
              <a:rPr lang="en-US" sz="1600" b="1" dirty="0">
                <a:solidFill>
                  <a:schemeClr val="tx2">
                    <a:lumMod val="75000"/>
                  </a:schemeClr>
                </a:solidFill>
              </a:rPr>
              <a:t>wavelength </a:t>
            </a:r>
            <a:r>
              <a:rPr lang="en-US" sz="1600" b="1" dirty="0" smtClean="0">
                <a:solidFill>
                  <a:schemeClr val="tx2">
                    <a:lumMod val="75000"/>
                  </a:schemeClr>
                </a:solidFill>
              </a:rPr>
              <a:t>of light</a:t>
            </a:r>
            <a:r>
              <a:rPr lang="en-US" sz="1400" b="1" dirty="0">
                <a:solidFill>
                  <a:schemeClr val="tx2">
                    <a:lumMod val="75000"/>
                  </a:schemeClr>
                </a:solidFill>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4019550" y="1409700"/>
            <a:ext cx="5048250" cy="3847207"/>
          </a:xfrm>
          <a:prstGeom prst="rect">
            <a:avLst/>
          </a:prstGeom>
          <a:noFill/>
          <a:ln w="22225">
            <a:solidFill>
              <a:schemeClr val="tx1"/>
            </a:solidFill>
            <a:miter lim="800000"/>
            <a:headEnd/>
            <a:tailEnd/>
          </a:ln>
        </p:spPr>
        <p:txBody>
          <a:bodyPr wrap="square">
            <a:spAutoFit/>
          </a:bodyPr>
          <a:lstStyle/>
          <a:p>
            <a:r>
              <a:rPr lang="en-US" dirty="0" smtClean="0">
                <a:cs typeface="Times New Roman" charset="0"/>
              </a:rPr>
              <a:t>1.	</a:t>
            </a:r>
            <a:r>
              <a:rPr lang="en-US" sz="1600" dirty="0" smtClean="0">
                <a:latin typeface="Arial" pitchFamily="34" charset="0"/>
                <a:cs typeface="Arial" pitchFamily="34" charset="0"/>
              </a:rPr>
              <a:t>TEM </a:t>
            </a:r>
            <a:r>
              <a:rPr lang="en-US" sz="1600" dirty="0">
                <a:latin typeface="Arial" pitchFamily="34" charset="0"/>
                <a:cs typeface="Arial" pitchFamily="34" charset="0"/>
              </a:rPr>
              <a:t>gives </a:t>
            </a:r>
            <a:r>
              <a:rPr lang="en-US" sz="1600" b="1" i="1" u="sng" dirty="0">
                <a:solidFill>
                  <a:srgbClr val="CC0000"/>
                </a:solidFill>
                <a:latin typeface="Arial" pitchFamily="34" charset="0"/>
                <a:cs typeface="Arial" pitchFamily="34" charset="0"/>
              </a:rPr>
              <a:t>images</a:t>
            </a:r>
            <a:r>
              <a:rPr lang="en-US" sz="1600" b="1" i="1" dirty="0">
                <a:solidFill>
                  <a:srgbClr val="CC0000"/>
                </a:solidFill>
                <a:latin typeface="Arial" pitchFamily="34" charset="0"/>
                <a:cs typeface="Arial" pitchFamily="34" charset="0"/>
              </a:rPr>
              <a:t> of </a:t>
            </a:r>
            <a:r>
              <a:rPr lang="en-US" sz="1600" b="1" i="1" u="sng" dirty="0">
                <a:solidFill>
                  <a:srgbClr val="CC0000"/>
                </a:solidFill>
                <a:latin typeface="Arial" pitchFamily="34" charset="0"/>
                <a:cs typeface="Arial" pitchFamily="34" charset="0"/>
              </a:rPr>
              <a:t>internal</a:t>
            </a:r>
            <a:r>
              <a:rPr lang="en-US" sz="1600" b="1" i="1" dirty="0">
                <a:solidFill>
                  <a:srgbClr val="CC0000"/>
                </a:solidFill>
                <a:latin typeface="Arial" pitchFamily="34" charset="0"/>
                <a:cs typeface="Arial" pitchFamily="34" charset="0"/>
              </a:rPr>
              <a:t> structure </a:t>
            </a:r>
            <a:r>
              <a:rPr lang="en-US" sz="1600" dirty="0">
                <a:latin typeface="Arial" pitchFamily="34" charset="0"/>
                <a:cs typeface="Arial" pitchFamily="34" charset="0"/>
              </a:rPr>
              <a:t>of a specimen sufficiently </a:t>
            </a:r>
            <a:r>
              <a:rPr lang="en-US" sz="1600" u="sng" dirty="0">
                <a:latin typeface="Arial" pitchFamily="34" charset="0"/>
                <a:cs typeface="Arial" pitchFamily="34" charset="0"/>
              </a:rPr>
              <a:t>thin</a:t>
            </a:r>
            <a:r>
              <a:rPr lang="en-US" sz="1600" dirty="0">
                <a:latin typeface="Arial" pitchFamily="34" charset="0"/>
                <a:cs typeface="Arial" pitchFamily="34" charset="0"/>
              </a:rPr>
              <a:t> (~1000 Å) to allow transmission of </a:t>
            </a:r>
            <a:r>
              <a:rPr lang="en-US" sz="1600" dirty="0" smtClean="0">
                <a:latin typeface="Arial" pitchFamily="34" charset="0"/>
                <a:cs typeface="Arial" pitchFamily="34" charset="0"/>
              </a:rPr>
              <a:t>electrons, </a:t>
            </a:r>
            <a:r>
              <a:rPr lang="en-US" sz="1600" dirty="0">
                <a:latin typeface="Arial" pitchFamily="34" charset="0"/>
                <a:cs typeface="Arial" pitchFamily="34" charset="0"/>
              </a:rPr>
              <a:t>typically 100-300 kV.</a:t>
            </a:r>
          </a:p>
          <a:p>
            <a:endParaRPr lang="en-US" sz="1600" dirty="0">
              <a:latin typeface="Arial" pitchFamily="34" charset="0"/>
              <a:cs typeface="Arial" pitchFamily="34" charset="0"/>
            </a:endParaRPr>
          </a:p>
          <a:p>
            <a:r>
              <a:rPr lang="en-US" sz="1600" dirty="0" smtClean="0">
                <a:latin typeface="Arial" pitchFamily="34" charset="0"/>
                <a:cs typeface="Arial" pitchFamily="34" charset="0"/>
              </a:rPr>
              <a:t>2.	Electrons </a:t>
            </a:r>
            <a:r>
              <a:rPr lang="en-US" sz="1600" b="1" i="1" u="sng" dirty="0">
                <a:latin typeface="Arial" pitchFamily="34" charset="0"/>
                <a:cs typeface="Arial" pitchFamily="34" charset="0"/>
              </a:rPr>
              <a:t>diffract</a:t>
            </a:r>
            <a:r>
              <a:rPr lang="en-US" sz="1600" b="1" i="1" dirty="0">
                <a:latin typeface="Arial" pitchFamily="34" charset="0"/>
                <a:cs typeface="Arial" pitchFamily="34" charset="0"/>
              </a:rPr>
              <a:t>.  </a:t>
            </a:r>
            <a:r>
              <a:rPr lang="en-US" sz="1600" dirty="0">
                <a:latin typeface="Arial" pitchFamily="34" charset="0"/>
                <a:cs typeface="Arial" pitchFamily="34" charset="0"/>
              </a:rPr>
              <a:t>Electron diffraction patterns give detailed </a:t>
            </a:r>
            <a:r>
              <a:rPr lang="en-US" sz="1600" b="1" i="1" dirty="0">
                <a:latin typeface="Arial" pitchFamily="34" charset="0"/>
                <a:cs typeface="Arial" pitchFamily="34" charset="0"/>
              </a:rPr>
              <a:t>crystallographic information:</a:t>
            </a:r>
          </a:p>
          <a:p>
            <a:r>
              <a:rPr lang="en-US" sz="1600" dirty="0">
                <a:latin typeface="Arial" pitchFamily="34" charset="0"/>
                <a:cs typeface="Arial" pitchFamily="34" charset="0"/>
              </a:rPr>
              <a:t> 		</a:t>
            </a:r>
            <a:endParaRPr lang="en-US" sz="1600" dirty="0" smtClean="0">
              <a:latin typeface="Arial" pitchFamily="34" charset="0"/>
              <a:cs typeface="Arial" pitchFamily="34" charset="0"/>
            </a:endParaRPr>
          </a:p>
          <a:p>
            <a:r>
              <a:rPr lang="en-US" sz="1600" dirty="0">
                <a:latin typeface="Arial" pitchFamily="34" charset="0"/>
                <a:cs typeface="Arial" pitchFamily="34" charset="0"/>
              </a:rPr>
              <a:t>	</a:t>
            </a:r>
            <a:r>
              <a:rPr lang="en-US" sz="1600" dirty="0" smtClean="0">
                <a:latin typeface="Arial" pitchFamily="34" charset="0"/>
                <a:cs typeface="Arial" pitchFamily="34" charset="0"/>
              </a:rPr>
              <a:t>	Crystal </a:t>
            </a:r>
            <a:r>
              <a:rPr lang="en-US" sz="1600" dirty="0">
                <a:latin typeface="Arial" pitchFamily="34" charset="0"/>
                <a:cs typeface="Arial" pitchFamily="34" charset="0"/>
              </a:rPr>
              <a:t>orientation</a:t>
            </a:r>
          </a:p>
          <a:p>
            <a:r>
              <a:rPr lang="en-US" sz="1600" dirty="0">
                <a:latin typeface="Arial" pitchFamily="34" charset="0"/>
                <a:cs typeface="Arial" pitchFamily="34" charset="0"/>
              </a:rPr>
              <a:t>		Lattice parameters</a:t>
            </a:r>
          </a:p>
          <a:p>
            <a:r>
              <a:rPr lang="en-US" sz="1600" dirty="0">
                <a:latin typeface="Arial" pitchFamily="34" charset="0"/>
                <a:cs typeface="Arial" pitchFamily="34" charset="0"/>
              </a:rPr>
              <a:t>		Specimen thickness</a:t>
            </a:r>
          </a:p>
          <a:p>
            <a:r>
              <a:rPr lang="en-US" sz="1600" dirty="0">
                <a:latin typeface="Arial" pitchFamily="34" charset="0"/>
                <a:cs typeface="Arial" pitchFamily="34" charset="0"/>
              </a:rPr>
              <a:t> </a:t>
            </a:r>
          </a:p>
          <a:p>
            <a:r>
              <a:rPr lang="en-US" sz="1600" b="1" i="1" dirty="0" smtClean="0">
                <a:solidFill>
                  <a:srgbClr val="00B050"/>
                </a:solidFill>
                <a:latin typeface="Arial" pitchFamily="34" charset="0"/>
                <a:cs typeface="Arial" pitchFamily="34" charset="0"/>
              </a:rPr>
              <a:t>3.	</a:t>
            </a:r>
            <a:r>
              <a:rPr lang="en-US" sz="1600" b="1" i="1" u="sng" dirty="0" smtClean="0">
                <a:solidFill>
                  <a:srgbClr val="00B050"/>
                </a:solidFill>
                <a:latin typeface="Arial" pitchFamily="34" charset="0"/>
                <a:cs typeface="Arial" pitchFamily="34" charset="0"/>
              </a:rPr>
              <a:t>Chemical </a:t>
            </a:r>
            <a:r>
              <a:rPr lang="en-US" sz="1600" b="1" i="1" u="sng" dirty="0">
                <a:solidFill>
                  <a:srgbClr val="00B050"/>
                </a:solidFill>
                <a:latin typeface="Arial" pitchFamily="34" charset="0"/>
                <a:cs typeface="Arial" pitchFamily="34" charset="0"/>
              </a:rPr>
              <a:t>analysis </a:t>
            </a:r>
            <a:r>
              <a:rPr lang="en-US" sz="1600" b="1" i="1" dirty="0">
                <a:solidFill>
                  <a:srgbClr val="00B050"/>
                </a:solidFill>
                <a:latin typeface="Arial" pitchFamily="34" charset="0"/>
                <a:cs typeface="Arial" pitchFamily="34" charset="0"/>
              </a:rPr>
              <a:t> </a:t>
            </a:r>
            <a:r>
              <a:rPr lang="en-US" sz="1600" dirty="0">
                <a:latin typeface="Arial" pitchFamily="34" charset="0"/>
                <a:cs typeface="Arial" pitchFamily="34" charset="0"/>
              </a:rPr>
              <a:t>is also possible with available </a:t>
            </a:r>
            <a:r>
              <a:rPr lang="en-US" sz="1600" u="sng" dirty="0">
                <a:latin typeface="Arial" pitchFamily="34" charset="0"/>
                <a:cs typeface="Arial" pitchFamily="34" charset="0"/>
              </a:rPr>
              <a:t>analytical attachments</a:t>
            </a:r>
            <a:r>
              <a:rPr lang="en-US" sz="1600" dirty="0">
                <a:latin typeface="Arial" pitchFamily="34" charset="0"/>
                <a:cs typeface="Arial" pitchFamily="34" charset="0"/>
              </a:rPr>
              <a:t> for x-ray or electron </a:t>
            </a:r>
            <a:r>
              <a:rPr lang="en-US" sz="1600" u="sng" dirty="0">
                <a:latin typeface="Arial" pitchFamily="34" charset="0"/>
                <a:cs typeface="Arial" pitchFamily="34" charset="0"/>
              </a:rPr>
              <a:t>spectroscopy</a:t>
            </a:r>
            <a:r>
              <a:rPr lang="en-US" sz="1600" dirty="0">
                <a:latin typeface="Arial" pitchFamily="34" charset="0"/>
                <a:cs typeface="Arial" pitchFamily="34" charset="0"/>
              </a:rPr>
              <a:t>.</a:t>
            </a:r>
          </a:p>
          <a:p>
            <a:endParaRPr lang="en-US" dirty="0"/>
          </a:p>
        </p:txBody>
      </p:sp>
      <p:sp>
        <p:nvSpPr>
          <p:cNvPr id="14339" name="TextBox 5"/>
          <p:cNvSpPr txBox="1">
            <a:spLocks noChangeArrowheads="1"/>
          </p:cNvSpPr>
          <p:nvPr/>
        </p:nvSpPr>
        <p:spPr bwMode="auto">
          <a:xfrm>
            <a:off x="1293639" y="129282"/>
            <a:ext cx="6514476" cy="1077218"/>
          </a:xfrm>
          <a:prstGeom prst="rect">
            <a:avLst/>
          </a:prstGeom>
          <a:noFill/>
          <a:ln w="9525">
            <a:noFill/>
            <a:miter lim="800000"/>
            <a:headEnd/>
            <a:tailEnd/>
          </a:ln>
        </p:spPr>
        <p:txBody>
          <a:bodyPr wrap="none">
            <a:spAutoFit/>
          </a:bodyPr>
          <a:lstStyle/>
          <a:p>
            <a:pPr algn="ctr"/>
            <a:r>
              <a:rPr lang="en-US" sz="3200" b="1" i="1" dirty="0" smtClean="0">
                <a:solidFill>
                  <a:schemeClr val="tx2"/>
                </a:solidFill>
                <a:effectLst>
                  <a:outerShdw blurRad="38100" dist="38100" dir="2700000" algn="tl">
                    <a:srgbClr val="000000">
                      <a:alpha val="43137"/>
                    </a:srgbClr>
                  </a:outerShdw>
                </a:effectLst>
                <a:cs typeface="Times New Roman" charset="0"/>
              </a:rPr>
              <a:t>Transmission </a:t>
            </a:r>
            <a:r>
              <a:rPr lang="en-US" sz="3200" b="1" i="1" dirty="0">
                <a:solidFill>
                  <a:schemeClr val="tx2"/>
                </a:solidFill>
                <a:effectLst>
                  <a:outerShdw blurRad="38100" dist="38100" dir="2700000" algn="tl">
                    <a:srgbClr val="000000">
                      <a:alpha val="43137"/>
                    </a:srgbClr>
                  </a:outerShdw>
                </a:effectLst>
                <a:cs typeface="Times New Roman" charset="0"/>
              </a:rPr>
              <a:t>Electron </a:t>
            </a:r>
            <a:r>
              <a:rPr lang="en-US" sz="3200" b="1" i="1" dirty="0" smtClean="0">
                <a:solidFill>
                  <a:schemeClr val="tx2"/>
                </a:solidFill>
                <a:effectLst>
                  <a:outerShdw blurRad="38100" dist="38100" dir="2700000" algn="tl">
                    <a:srgbClr val="000000">
                      <a:alpha val="43137"/>
                    </a:srgbClr>
                  </a:outerShdw>
                </a:effectLst>
                <a:cs typeface="Times New Roman" charset="0"/>
              </a:rPr>
              <a:t>Microscopy: </a:t>
            </a:r>
          </a:p>
          <a:p>
            <a:pPr algn="ctr"/>
            <a:r>
              <a:rPr lang="en-US" sz="3200" b="1" i="1" dirty="0" smtClean="0">
                <a:solidFill>
                  <a:schemeClr val="tx2"/>
                </a:solidFill>
                <a:effectLst>
                  <a:outerShdw blurRad="38100" dist="38100" dir="2700000" algn="tl">
                    <a:srgbClr val="000000">
                      <a:alpha val="43137"/>
                    </a:srgbClr>
                  </a:outerShdw>
                </a:effectLst>
                <a:cs typeface="Times New Roman" charset="0"/>
              </a:rPr>
              <a:t>what can be done?</a:t>
            </a:r>
            <a:endParaRPr lang="en-US" sz="3200" b="1" i="1" dirty="0">
              <a:solidFill>
                <a:schemeClr val="tx2"/>
              </a:solidFill>
              <a:effectLst>
                <a:outerShdw blurRad="38100" dist="38100" dir="2700000" algn="tl">
                  <a:srgbClr val="000000">
                    <a:alpha val="43137"/>
                  </a:srgbClr>
                </a:outerShdw>
              </a:effectLst>
              <a:cs typeface="Times New Roman" charset="0"/>
            </a:endParaRPr>
          </a:p>
        </p:txBody>
      </p:sp>
      <p:pic>
        <p:nvPicPr>
          <p:cNvPr id="14342" name="Picture 6"/>
          <p:cNvPicPr>
            <a:picLocks noChangeAspect="1" noChangeArrowheads="1"/>
          </p:cNvPicPr>
          <p:nvPr/>
        </p:nvPicPr>
        <p:blipFill>
          <a:blip r:embed="rId3"/>
          <a:srcRect/>
          <a:stretch>
            <a:fillRect/>
          </a:stretch>
        </p:blipFill>
        <p:spPr bwMode="auto">
          <a:xfrm>
            <a:off x="196850" y="1803400"/>
            <a:ext cx="36576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17847" y="949326"/>
            <a:ext cx="7866062" cy="4955203"/>
          </a:xfrm>
          <a:prstGeom prst="rect">
            <a:avLst/>
          </a:prstGeom>
          <a:noFill/>
          <a:ln w="9525">
            <a:solidFill>
              <a:schemeClr val="tx1"/>
            </a:solidFill>
            <a:miter lim="800000"/>
            <a:headEnd/>
            <a:tailEnd/>
          </a:ln>
        </p:spPr>
        <p:txBody>
          <a:bodyPr wrap="square">
            <a:spAutoFit/>
          </a:bodyPr>
          <a:lstStyle/>
          <a:p>
            <a:pPr algn="ctr"/>
            <a:r>
              <a:rPr lang="en-US" sz="2800" b="1" dirty="0" smtClean="0">
                <a:solidFill>
                  <a:srgbClr val="3366FF"/>
                </a:solidFill>
                <a:effectLst>
                  <a:outerShdw blurRad="38100" dist="38100" dir="2700000" algn="tl">
                    <a:srgbClr val="000000">
                      <a:alpha val="43137"/>
                    </a:srgbClr>
                  </a:outerShdw>
                </a:effectLst>
              </a:rPr>
              <a:t>STANDARD </a:t>
            </a:r>
            <a:r>
              <a:rPr lang="en-US" sz="2800" b="1" dirty="0">
                <a:solidFill>
                  <a:srgbClr val="3366FF"/>
                </a:solidFill>
                <a:effectLst>
                  <a:outerShdw blurRad="38100" dist="38100" dir="2700000" algn="tl">
                    <a:srgbClr val="000000">
                      <a:alpha val="43137"/>
                    </a:srgbClr>
                  </a:outerShdw>
                </a:effectLst>
              </a:rPr>
              <a:t>TEM IMAGE MODES</a:t>
            </a:r>
          </a:p>
          <a:p>
            <a:endParaRPr lang="en-US" dirty="0"/>
          </a:p>
          <a:p>
            <a:r>
              <a:rPr lang="en-US" b="1" i="1" dirty="0">
                <a:solidFill>
                  <a:srgbClr val="FF0000"/>
                </a:solidFill>
                <a:effectLst>
                  <a:outerShdw blurRad="38100" dist="38100" dir="2700000" algn="tl">
                    <a:srgbClr val="000000">
                      <a:alpha val="43137"/>
                    </a:srgbClr>
                  </a:outerShdw>
                </a:effectLst>
              </a:rPr>
              <a:t>BRIGHT FIELD (BF) IMAGE:</a:t>
            </a:r>
          </a:p>
          <a:p>
            <a:r>
              <a:rPr lang="en-US" dirty="0"/>
              <a:t>Only the transmitted beam is allowed to pass through the objective aperture.  Image is </a:t>
            </a:r>
            <a:r>
              <a:rPr lang="en-US" dirty="0">
                <a:sym typeface="Symbol" charset="2"/>
              </a:rPr>
              <a:t></a:t>
            </a:r>
            <a:r>
              <a:rPr lang="en-US" dirty="0"/>
              <a:t> </a:t>
            </a:r>
            <a:r>
              <a:rPr lang="en-US" u="sng" dirty="0"/>
              <a:t>bright</a:t>
            </a:r>
            <a:r>
              <a:rPr lang="en-US" dirty="0"/>
              <a:t> where </a:t>
            </a:r>
            <a:r>
              <a:rPr lang="en-US" u="sng" dirty="0"/>
              <a:t>diffraction</a:t>
            </a:r>
            <a:r>
              <a:rPr lang="en-US" dirty="0"/>
              <a:t> in specimen is </a:t>
            </a:r>
            <a:r>
              <a:rPr lang="en-US" u="sng" dirty="0"/>
              <a:t>weak</a:t>
            </a:r>
            <a:r>
              <a:rPr lang="en-US" dirty="0"/>
              <a:t>.</a:t>
            </a:r>
          </a:p>
          <a:p>
            <a:endParaRPr lang="en-US" dirty="0"/>
          </a:p>
          <a:p>
            <a:r>
              <a:rPr lang="en-US" b="1" i="1" dirty="0">
                <a:effectLst>
                  <a:outerShdw blurRad="38100" dist="38100" dir="2700000" algn="tl">
                    <a:srgbClr val="000000">
                      <a:alpha val="43137"/>
                    </a:srgbClr>
                  </a:outerShdw>
                </a:effectLst>
              </a:rPr>
              <a:t>DARK FIELD (DF) IMAGE:</a:t>
            </a:r>
          </a:p>
          <a:p>
            <a:r>
              <a:rPr lang="en-US" dirty="0"/>
              <a:t>Only one diffracted beam passes through objective aperture.  </a:t>
            </a:r>
          </a:p>
          <a:p>
            <a:r>
              <a:rPr lang="en-US" dirty="0"/>
              <a:t>Image is </a:t>
            </a:r>
            <a:r>
              <a:rPr lang="en-US" u="sng" dirty="0"/>
              <a:t>dark</a:t>
            </a:r>
            <a:r>
              <a:rPr lang="en-US" dirty="0"/>
              <a:t> where diffraction is weak, bright where diffraction is strong.</a:t>
            </a:r>
          </a:p>
          <a:p>
            <a:endParaRPr lang="en-US" dirty="0"/>
          </a:p>
          <a:p>
            <a:r>
              <a:rPr lang="en-US" b="1" i="1" dirty="0" smtClean="0">
                <a:solidFill>
                  <a:schemeClr val="tx2"/>
                </a:solidFill>
                <a:effectLst>
                  <a:outerShdw blurRad="38100" dist="38100" dir="2700000" algn="tl">
                    <a:srgbClr val="000000">
                      <a:alpha val="43137"/>
                    </a:srgbClr>
                  </a:outerShdw>
                </a:effectLst>
              </a:rPr>
              <a:t>LATTICE IMAGE (High Resolution TEM: HRTEM image):</a:t>
            </a:r>
          </a:p>
          <a:p>
            <a:r>
              <a:rPr lang="en-US" dirty="0" smtClean="0"/>
              <a:t>Interference of transmitted beam (TB) and diffracted beams (DBs) produces an image of the crystal lattice.</a:t>
            </a:r>
          </a:p>
          <a:p>
            <a:endParaRPr lang="en-US" b="1" i="1" dirty="0">
              <a:solidFill>
                <a:schemeClr val="bg2">
                  <a:lumMod val="25000"/>
                </a:schemeClr>
              </a:solidFill>
              <a:effectLst>
                <a:outerShdw blurRad="38100" dist="38100" dir="2700000" algn="tl">
                  <a:srgbClr val="000000">
                    <a:alpha val="43137"/>
                  </a:srgbClr>
                </a:outerShdw>
              </a:effectLst>
            </a:endParaRPr>
          </a:p>
          <a:p>
            <a:r>
              <a:rPr lang="en-US" b="1" i="1" dirty="0" smtClean="0">
                <a:solidFill>
                  <a:schemeClr val="bg2">
                    <a:lumMod val="25000"/>
                  </a:schemeClr>
                </a:solidFill>
                <a:effectLst>
                  <a:outerShdw blurRad="38100" dist="38100" dir="2700000" algn="tl">
                    <a:srgbClr val="000000">
                      <a:alpha val="43137"/>
                    </a:srgbClr>
                  </a:outerShdw>
                </a:effectLst>
              </a:rPr>
              <a:t>DIFFRACTION </a:t>
            </a:r>
            <a:r>
              <a:rPr lang="en-US" b="1" i="1" dirty="0">
                <a:solidFill>
                  <a:schemeClr val="bg2">
                    <a:lumMod val="25000"/>
                  </a:schemeClr>
                </a:solidFill>
                <a:effectLst>
                  <a:outerShdw blurRad="38100" dist="38100" dir="2700000" algn="tl">
                    <a:srgbClr val="000000">
                      <a:alpha val="43137"/>
                    </a:srgbClr>
                  </a:outerShdw>
                </a:effectLst>
              </a:rPr>
              <a:t>PATTERN:</a:t>
            </a:r>
          </a:p>
          <a:p>
            <a:r>
              <a:rPr lang="en-US" dirty="0"/>
              <a:t>Intermediate lens adjusted to image the diffraction pattern formed in back focal plane (BFP) of objective lens</a:t>
            </a:r>
            <a:r>
              <a:rPr lang="en-US" dirty="0" smtClean="0"/>
              <a:t>.</a:t>
            </a:r>
            <a:endParaRPr lang="en-US" dirty="0">
              <a:latin typeface="Arial" charset="0"/>
            </a:endParaRPr>
          </a:p>
        </p:txBody>
      </p:sp>
      <p:sp>
        <p:nvSpPr>
          <p:cNvPr id="3" name="TextBox 5"/>
          <p:cNvSpPr txBox="1">
            <a:spLocks noChangeArrowheads="1"/>
          </p:cNvSpPr>
          <p:nvPr/>
        </p:nvSpPr>
        <p:spPr bwMode="auto">
          <a:xfrm>
            <a:off x="2635931" y="131850"/>
            <a:ext cx="3829895" cy="707886"/>
          </a:xfrm>
          <a:prstGeom prst="rect">
            <a:avLst/>
          </a:prstGeom>
          <a:noFill/>
          <a:ln w="9525">
            <a:noFill/>
            <a:miter lim="800000"/>
            <a:headEnd/>
            <a:tailEnd/>
          </a:ln>
        </p:spPr>
        <p:txBody>
          <a:bodyPr wrap="none">
            <a:spAutoFit/>
          </a:bodyPr>
          <a:lstStyle/>
          <a:p>
            <a:pPr algn="ctr"/>
            <a:r>
              <a:rPr lang="en-US" sz="4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TEM Imagining</a:t>
            </a:r>
            <a:endParaRPr lang="en-US" sz="4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275"/>
            <a:ext cx="8229600" cy="1143000"/>
          </a:xfrm>
        </p:spPr>
        <p:txBody>
          <a:bodyPr/>
          <a:lstStyle/>
          <a:p>
            <a:r>
              <a:rPr lang="en-US" sz="4000" b="1" dirty="0" smtClean="0">
                <a:solidFill>
                  <a:schemeClr val="tx2"/>
                </a:solidFill>
                <a:effectLst>
                  <a:outerShdw blurRad="38100" dist="38100" dir="2700000" algn="tl">
                    <a:srgbClr val="000000">
                      <a:alpha val="43137"/>
                    </a:srgbClr>
                  </a:outerShdw>
                </a:effectLst>
                <a:latin typeface="Arial" pitchFamily="34" charset="0"/>
                <a:cs typeface="Arial" pitchFamily="34" charset="0"/>
              </a:rPr>
              <a:t>BF &amp; DF Imaging</a:t>
            </a:r>
            <a:endParaRPr lang="en-US" sz="4000" b="1" dirty="0">
              <a:solidFill>
                <a:schemeClr val="tx2"/>
              </a:solidFill>
              <a:effectLst>
                <a:outerShdw blurRad="38100" dist="38100" dir="2700000" algn="tl">
                  <a:srgbClr val="000000">
                    <a:alpha val="43137"/>
                  </a:srgbClr>
                </a:outerShdw>
              </a:effectLst>
              <a:latin typeface="Arial" pitchFamily="34" charset="0"/>
              <a:cs typeface="Arial" pitchFamily="34" charset="0"/>
            </a:endParaRPr>
          </a:p>
        </p:txBody>
      </p:sp>
      <p:pic>
        <p:nvPicPr>
          <p:cNvPr id="87044" name="Picture 4"/>
          <p:cNvPicPr>
            <a:picLocks noChangeAspect="1" noChangeArrowheads="1"/>
          </p:cNvPicPr>
          <p:nvPr/>
        </p:nvPicPr>
        <p:blipFill>
          <a:blip r:embed="rId3">
            <a:lum contrast="6000"/>
          </a:blip>
          <a:srcRect/>
          <a:stretch>
            <a:fillRect/>
          </a:stretch>
        </p:blipFill>
        <p:spPr bwMode="auto">
          <a:xfrm>
            <a:off x="851841" y="965200"/>
            <a:ext cx="2336800" cy="2743200"/>
          </a:xfrm>
          <a:prstGeom prst="rect">
            <a:avLst/>
          </a:prstGeom>
          <a:noFill/>
          <a:ln w="9525">
            <a:noFill/>
            <a:miter lim="800000"/>
            <a:headEnd/>
            <a:tailEnd/>
          </a:ln>
        </p:spPr>
      </p:pic>
      <p:pic>
        <p:nvPicPr>
          <p:cNvPr id="87048" name="Picture 8"/>
          <p:cNvPicPr>
            <a:picLocks noChangeAspect="1" noChangeArrowheads="1"/>
          </p:cNvPicPr>
          <p:nvPr/>
        </p:nvPicPr>
        <p:blipFill>
          <a:blip r:embed="rId4">
            <a:lum contrast="6000"/>
          </a:blip>
          <a:srcRect/>
          <a:stretch>
            <a:fillRect/>
          </a:stretch>
        </p:blipFill>
        <p:spPr bwMode="auto">
          <a:xfrm>
            <a:off x="3636920" y="965200"/>
            <a:ext cx="2475854" cy="2743200"/>
          </a:xfrm>
          <a:prstGeom prst="rect">
            <a:avLst/>
          </a:prstGeom>
          <a:noFill/>
          <a:ln w="9525">
            <a:noFill/>
            <a:miter lim="800000"/>
            <a:headEnd/>
            <a:tailEnd/>
          </a:ln>
        </p:spPr>
      </p:pic>
      <p:pic>
        <p:nvPicPr>
          <p:cNvPr id="87049" name="Picture 9"/>
          <p:cNvPicPr>
            <a:picLocks noChangeAspect="1" noChangeArrowheads="1"/>
          </p:cNvPicPr>
          <p:nvPr/>
        </p:nvPicPr>
        <p:blipFill>
          <a:blip r:embed="rId5"/>
          <a:srcRect/>
          <a:stretch>
            <a:fillRect/>
          </a:stretch>
        </p:blipFill>
        <p:spPr bwMode="auto">
          <a:xfrm>
            <a:off x="661341" y="3911600"/>
            <a:ext cx="5617474" cy="2743200"/>
          </a:xfrm>
          <a:prstGeom prst="rect">
            <a:avLst/>
          </a:prstGeom>
          <a:noFill/>
          <a:ln w="9525">
            <a:noFill/>
            <a:miter lim="800000"/>
            <a:headEnd/>
            <a:tailEnd/>
          </a:ln>
        </p:spPr>
      </p:pic>
      <p:sp>
        <p:nvSpPr>
          <p:cNvPr id="12" name="TextBox 11"/>
          <p:cNvSpPr txBox="1"/>
          <p:nvPr/>
        </p:nvSpPr>
        <p:spPr>
          <a:xfrm>
            <a:off x="6301237" y="3911600"/>
            <a:ext cx="2588763" cy="954107"/>
          </a:xfrm>
          <a:prstGeom prst="rect">
            <a:avLst/>
          </a:prstGeom>
          <a:noFill/>
        </p:spPr>
        <p:txBody>
          <a:bodyPr wrap="square" rtlCol="0">
            <a:spAutoFit/>
          </a:bodyPr>
          <a:lstStyle/>
          <a:p>
            <a:r>
              <a:rPr lang="en-US" sz="1400" dirty="0" smtClean="0"/>
              <a:t>Isolated individual Gold Atoms </a:t>
            </a:r>
          </a:p>
          <a:p>
            <a:r>
              <a:rPr lang="en-US" sz="1400" dirty="0" smtClean="0"/>
              <a:t>around Gold Nanoparticles:</a:t>
            </a:r>
          </a:p>
          <a:p>
            <a:r>
              <a:rPr lang="en-US" sz="1400" dirty="0" smtClean="0"/>
              <a:t> (left) dark field image, </a:t>
            </a:r>
          </a:p>
          <a:p>
            <a:r>
              <a:rPr lang="en-US" sz="1400" dirty="0" smtClean="0"/>
              <a:t>(right) bright field image. </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925" y="-119062"/>
            <a:ext cx="8229600" cy="1143000"/>
          </a:xfrm>
        </p:spPr>
        <p:txBody>
          <a:bodyPr/>
          <a:lstStyle/>
          <a:p>
            <a:r>
              <a:rPr lang="en-US" sz="4000" b="1" dirty="0" smtClean="0">
                <a:solidFill>
                  <a:schemeClr val="tx2">
                    <a:lumMod val="75000"/>
                  </a:schemeClr>
                </a:solidFill>
                <a:effectLst>
                  <a:outerShdw blurRad="38100" dist="38100" dir="2700000" algn="tl">
                    <a:srgbClr val="000000">
                      <a:alpha val="43137"/>
                    </a:srgbClr>
                  </a:outerShdw>
                </a:effectLst>
              </a:rPr>
              <a:t>HRTEM: Lattice Imaging</a:t>
            </a:r>
            <a:endParaRPr lang="en-US" sz="4000" b="1" dirty="0">
              <a:solidFill>
                <a:schemeClr val="tx2">
                  <a:lumMod val="75000"/>
                </a:schemeClr>
              </a:solidFill>
              <a:effectLst>
                <a:outerShdw blurRad="38100" dist="38100" dir="2700000" algn="tl">
                  <a:srgbClr val="000000">
                    <a:alpha val="43137"/>
                  </a:srgbClr>
                </a:outerShdw>
              </a:effectLst>
            </a:endParaRPr>
          </a:p>
        </p:txBody>
      </p:sp>
      <p:pic>
        <p:nvPicPr>
          <p:cNvPr id="88066" name="Picture 2"/>
          <p:cNvPicPr>
            <a:picLocks noChangeAspect="1" noChangeArrowheads="1"/>
          </p:cNvPicPr>
          <p:nvPr/>
        </p:nvPicPr>
        <p:blipFill>
          <a:blip r:embed="rId3">
            <a:lum contrast="3000"/>
          </a:blip>
          <a:srcRect/>
          <a:stretch>
            <a:fillRect/>
          </a:stretch>
        </p:blipFill>
        <p:spPr bwMode="auto">
          <a:xfrm>
            <a:off x="457200" y="820738"/>
            <a:ext cx="3061607" cy="2743200"/>
          </a:xfrm>
          <a:prstGeom prst="rect">
            <a:avLst/>
          </a:prstGeom>
          <a:noFill/>
          <a:ln w="9525">
            <a:noFill/>
            <a:miter lim="800000"/>
            <a:headEnd/>
            <a:tailEnd/>
          </a:ln>
        </p:spPr>
      </p:pic>
      <p:pic>
        <p:nvPicPr>
          <p:cNvPr id="88067" name="Picture 3"/>
          <p:cNvPicPr>
            <a:picLocks noChangeAspect="1" noChangeArrowheads="1"/>
          </p:cNvPicPr>
          <p:nvPr/>
        </p:nvPicPr>
        <p:blipFill>
          <a:blip r:embed="rId4">
            <a:lum contrast="5000"/>
          </a:blip>
          <a:srcRect/>
          <a:stretch>
            <a:fillRect/>
          </a:stretch>
        </p:blipFill>
        <p:spPr bwMode="auto">
          <a:xfrm>
            <a:off x="4690725" y="1023938"/>
            <a:ext cx="3816012" cy="2743200"/>
          </a:xfrm>
          <a:prstGeom prst="rect">
            <a:avLst/>
          </a:prstGeom>
          <a:noFill/>
          <a:ln w="9525">
            <a:noFill/>
            <a:miter lim="800000"/>
            <a:headEnd/>
            <a:tailEnd/>
          </a:ln>
        </p:spPr>
      </p:pic>
      <p:pic>
        <p:nvPicPr>
          <p:cNvPr id="88068" name="Picture 4"/>
          <p:cNvPicPr>
            <a:picLocks noChangeAspect="1" noChangeArrowheads="1"/>
          </p:cNvPicPr>
          <p:nvPr/>
        </p:nvPicPr>
        <p:blipFill>
          <a:blip r:embed="rId5">
            <a:lum contrast="6000"/>
          </a:blip>
          <a:srcRect/>
          <a:stretch>
            <a:fillRect/>
          </a:stretch>
        </p:blipFill>
        <p:spPr bwMode="auto">
          <a:xfrm>
            <a:off x="4690725" y="3970338"/>
            <a:ext cx="3816012" cy="2743200"/>
          </a:xfrm>
          <a:prstGeom prst="rect">
            <a:avLst/>
          </a:prstGeom>
          <a:noFill/>
          <a:ln w="9525">
            <a:noFill/>
            <a:miter lim="800000"/>
            <a:headEnd/>
            <a:tailEnd/>
          </a:ln>
        </p:spPr>
      </p:pic>
      <p:sp>
        <p:nvSpPr>
          <p:cNvPr id="7" name="TextBox 6"/>
          <p:cNvSpPr txBox="1"/>
          <p:nvPr/>
        </p:nvSpPr>
        <p:spPr>
          <a:xfrm>
            <a:off x="333442" y="3687901"/>
            <a:ext cx="4357283" cy="3170099"/>
          </a:xfrm>
          <a:prstGeom prst="rect">
            <a:avLst/>
          </a:prstGeom>
          <a:noFill/>
        </p:spPr>
        <p:txBody>
          <a:bodyPr wrap="none" rtlCol="0">
            <a:spAutoFit/>
          </a:bodyPr>
          <a:lstStyle/>
          <a:p>
            <a:r>
              <a:rPr lang="en-US" sz="1400" dirty="0" smtClean="0"/>
              <a:t>Lattice-resolution imaging of Ni</a:t>
            </a:r>
            <a:r>
              <a:rPr lang="en-US" sz="1400" baseline="-25000" dirty="0" smtClean="0"/>
              <a:t>3</a:t>
            </a:r>
            <a:r>
              <a:rPr lang="en-US" sz="1400" dirty="0" smtClean="0"/>
              <a:t>Al</a:t>
            </a:r>
          </a:p>
          <a:p>
            <a:r>
              <a:rPr lang="en-US" sz="1400" dirty="0" smtClean="0"/>
              <a:t>The image shows three grains at a resolution </a:t>
            </a:r>
          </a:p>
          <a:p>
            <a:r>
              <a:rPr lang="en-US" sz="1400" dirty="0" smtClean="0"/>
              <a:t>where the lines are closely related to planes of</a:t>
            </a:r>
          </a:p>
          <a:p>
            <a:r>
              <a:rPr lang="en-US" sz="1400" dirty="0" smtClean="0"/>
              <a:t> atoms in the crystalline lattice. One grain </a:t>
            </a:r>
          </a:p>
          <a:p>
            <a:r>
              <a:rPr lang="en-US" sz="1400" dirty="0" smtClean="0"/>
              <a:t>boundary is being depicted as a series of edge</a:t>
            </a:r>
          </a:p>
          <a:p>
            <a:r>
              <a:rPr lang="en-US" sz="1400" dirty="0" smtClean="0"/>
              <a:t>dislocations.</a:t>
            </a:r>
          </a:p>
          <a:p>
            <a:endParaRPr lang="en-US" sz="1400" dirty="0" smtClean="0"/>
          </a:p>
          <a:p>
            <a:r>
              <a:rPr lang="en-US" sz="1400" b="1" i="1" dirty="0" smtClean="0">
                <a:effectLst>
                  <a:outerShdw blurRad="38100" dist="38100" dir="2700000" algn="tl">
                    <a:srgbClr val="000000">
                      <a:alpha val="43137"/>
                    </a:srgbClr>
                  </a:outerShdw>
                </a:effectLst>
              </a:rPr>
              <a:t>HR-TEM</a:t>
            </a:r>
            <a:r>
              <a:rPr lang="en-US" sz="1400" dirty="0" smtClean="0"/>
              <a:t> image of Ni</a:t>
            </a:r>
            <a:r>
              <a:rPr lang="en-US" sz="1400" baseline="-25000" dirty="0" smtClean="0"/>
              <a:t>3</a:t>
            </a:r>
            <a:r>
              <a:rPr lang="en-US" sz="1400" dirty="0" smtClean="0"/>
              <a:t>Al</a:t>
            </a:r>
          </a:p>
          <a:p>
            <a:r>
              <a:rPr lang="en-US" sz="1400" dirty="0" smtClean="0"/>
              <a:t>High-resolution transmission electron microscopy </a:t>
            </a:r>
          </a:p>
          <a:p>
            <a:r>
              <a:rPr lang="en-US" sz="1400" dirty="0" smtClean="0"/>
              <a:t>is capable of resolving individual planes of atoms </a:t>
            </a:r>
          </a:p>
          <a:p>
            <a:r>
              <a:rPr lang="en-US" sz="1400" dirty="0" smtClean="0"/>
              <a:t>in the crystalline lattice. The lines in this image are </a:t>
            </a:r>
          </a:p>
          <a:p>
            <a:r>
              <a:rPr lang="en-US" sz="1400" dirty="0" smtClean="0"/>
              <a:t>closely related to planes of atoms in the crystalline lattice.</a:t>
            </a:r>
          </a:p>
          <a:p>
            <a:endParaRPr lang="en-US" sz="1400"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650" y="1457325"/>
            <a:ext cx="8753475" cy="37814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034" name="Text Box 3"/>
          <p:cNvSpPr txBox="1">
            <a:spLocks noChangeArrowheads="1"/>
          </p:cNvSpPr>
          <p:nvPr/>
        </p:nvSpPr>
        <p:spPr bwMode="auto">
          <a:xfrm>
            <a:off x="247650" y="511175"/>
            <a:ext cx="8658225" cy="4678204"/>
          </a:xfrm>
          <a:prstGeom prst="rect">
            <a:avLst/>
          </a:prstGeom>
          <a:noFill/>
          <a:ln w="9525">
            <a:noFill/>
            <a:miter lim="800000"/>
            <a:headEnd/>
            <a:tailEnd/>
          </a:ln>
        </p:spPr>
        <p:txBody>
          <a:bodyPr wrap="square">
            <a:spAutoFit/>
          </a:bodyPr>
          <a:lstStyle/>
          <a:p>
            <a:pPr algn="ctr"/>
            <a:r>
              <a:rPr lang="en-US"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MAJOR IMAGE CONTRAST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MECHANISMS</a:t>
            </a:r>
          </a:p>
          <a:p>
            <a:pPr algn="ctr"/>
            <a:endParaRPr lang="en-US" sz="3200" b="1" i="1" dirty="0">
              <a:solidFill>
                <a:srgbClr val="C00000"/>
              </a:solidFill>
              <a:effectLst>
                <a:outerShdw blurRad="38100" dist="38100" dir="2700000" algn="tl">
                  <a:srgbClr val="000000">
                    <a:alpha val="43137"/>
                  </a:srgbClr>
                </a:outerShdw>
              </a:effectLst>
            </a:endParaRPr>
          </a:p>
          <a:p>
            <a:r>
              <a:rPr lang="en-US" b="1" i="1" u="sng" dirty="0" smtClean="0"/>
              <a:t>Mass-thickness </a:t>
            </a:r>
            <a:r>
              <a:rPr lang="en-US" b="1" i="1" u="sng" dirty="0"/>
              <a:t>contrast</a:t>
            </a:r>
            <a:r>
              <a:rPr lang="en-US" dirty="0"/>
              <a:t>: scattering out of transmitted beam creates contrast due to difference of atomic number (</a:t>
            </a:r>
            <a:r>
              <a:rPr lang="en-US" b="1" dirty="0"/>
              <a:t>Z</a:t>
            </a:r>
            <a:r>
              <a:rPr lang="en-US" dirty="0"/>
              <a:t>) and/or thickness </a:t>
            </a:r>
            <a:r>
              <a:rPr lang="en-US" b="1" dirty="0"/>
              <a:t>t</a:t>
            </a:r>
            <a:r>
              <a:rPr lang="en-US" dirty="0"/>
              <a:t>; scattering is proportional to </a:t>
            </a:r>
            <a:r>
              <a:rPr lang="en-US" b="1" dirty="0"/>
              <a:t>Z</a:t>
            </a:r>
            <a:r>
              <a:rPr lang="en-US" b="1" baseline="30000" dirty="0"/>
              <a:t>2</a:t>
            </a:r>
            <a:r>
              <a:rPr lang="en-US" b="1" dirty="0"/>
              <a:t>t</a:t>
            </a:r>
            <a:r>
              <a:rPr lang="en-US" dirty="0"/>
              <a:t>.  Higher-Z or thicker areas are darker in BF.  Applicable to crystalline </a:t>
            </a:r>
            <a:r>
              <a:rPr lang="en-US" i="1" dirty="0"/>
              <a:t>or</a:t>
            </a:r>
            <a:r>
              <a:rPr lang="en-US" dirty="0"/>
              <a:t> amorphous materials.</a:t>
            </a:r>
          </a:p>
          <a:p>
            <a:endParaRPr lang="en-US" dirty="0"/>
          </a:p>
          <a:p>
            <a:r>
              <a:rPr lang="en-US" b="1" u="sng" dirty="0">
                <a:solidFill>
                  <a:schemeClr val="tx2"/>
                </a:solidFill>
                <a:effectLst>
                  <a:outerShdw blurRad="38100" dist="38100" dir="2700000" algn="tl">
                    <a:srgbClr val="000000">
                      <a:alpha val="43137"/>
                    </a:srgbClr>
                  </a:outerShdw>
                </a:effectLst>
              </a:rPr>
              <a:t>Diffraction contrast</a:t>
            </a:r>
            <a:r>
              <a:rPr lang="en-US" dirty="0"/>
              <a:t>: scattering out of transmitted beam creates contrast due to differences in diffracted intensity produces contrast for dislocations, grain boundaries, stacking faults, second phase particles etc.  Strongly diffracting objects are darker in </a:t>
            </a:r>
            <a:r>
              <a:rPr lang="en-US" b="1" dirty="0"/>
              <a:t>BF</a:t>
            </a:r>
            <a:r>
              <a:rPr lang="en-US" dirty="0"/>
              <a:t>.  Applicable </a:t>
            </a:r>
            <a:r>
              <a:rPr lang="en-US" i="1" dirty="0"/>
              <a:t>only </a:t>
            </a:r>
            <a:r>
              <a:rPr lang="en-US" dirty="0"/>
              <a:t>to crystalline materials.</a:t>
            </a:r>
          </a:p>
          <a:p>
            <a:endParaRPr lang="en-US" dirty="0"/>
          </a:p>
          <a:p>
            <a:r>
              <a:rPr lang="en-US" b="1" u="sng" dirty="0" smtClean="0">
                <a:solidFill>
                  <a:srgbClr val="00B050"/>
                </a:solidFill>
                <a:effectLst>
                  <a:outerShdw blurRad="38100" dist="38100" dir="2700000" algn="tl">
                    <a:srgbClr val="000000">
                      <a:alpha val="43137"/>
                    </a:srgbClr>
                  </a:outerShdw>
                </a:effectLst>
              </a:rPr>
              <a:t>Phase </a:t>
            </a:r>
            <a:r>
              <a:rPr lang="en-US" b="1" u="sng" dirty="0">
                <a:solidFill>
                  <a:srgbClr val="00B050"/>
                </a:solidFill>
                <a:effectLst>
                  <a:outerShdw blurRad="38100" dist="38100" dir="2700000" algn="tl">
                    <a:srgbClr val="000000">
                      <a:alpha val="43137"/>
                    </a:srgbClr>
                  </a:outerShdw>
                </a:effectLst>
              </a:rPr>
              <a:t>contrast: </a:t>
            </a:r>
            <a:r>
              <a:rPr lang="en-US" dirty="0"/>
              <a:t>interference between transmitted and diffracted beam produces lattice fringes or </a:t>
            </a:r>
            <a:r>
              <a:rPr lang="en-US" b="1" dirty="0"/>
              <a:t>atomic structure images </a:t>
            </a:r>
            <a:r>
              <a:rPr lang="en-US" dirty="0"/>
              <a:t>(typically referred to as HRTEM (high-resolution TEM</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FEI_nanotube 5%"/>
          <p:cNvPicPr>
            <a:picLocks noChangeAspect="1" noChangeArrowheads="1"/>
          </p:cNvPicPr>
          <p:nvPr/>
        </p:nvPicPr>
        <p:blipFill>
          <a:blip r:embed="rId2" cstate="print"/>
          <a:srcRect l="8109" t="12129" r="10811" b="15094"/>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81000" y="-152400"/>
            <a:ext cx="8229600" cy="1143000"/>
          </a:xfrm>
        </p:spPr>
        <p:txBody>
          <a:bodyPr>
            <a:normAutofit/>
          </a:bodyPr>
          <a:lstStyle/>
          <a:p>
            <a:r>
              <a:rPr lang="en-US" b="1" i="1" dirty="0" smtClean="0">
                <a:effectLst>
                  <a:outerShdw blurRad="38100" dist="38100" dir="2700000" algn="tl">
                    <a:srgbClr val="000000">
                      <a:alpha val="43137"/>
                    </a:srgbClr>
                  </a:outerShdw>
                </a:effectLst>
              </a:rPr>
              <a:t>Mass-Thickness Contrast</a:t>
            </a:r>
            <a:endParaRPr lang="en-US" b="1" i="1" dirty="0">
              <a:solidFill>
                <a:srgbClr val="FF0000"/>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304800" y="990600"/>
            <a:ext cx="2743200" cy="2010126"/>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048000" y="990600"/>
            <a:ext cx="2743200" cy="199858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5791200" y="990600"/>
            <a:ext cx="2743200" cy="2037056"/>
          </a:xfrm>
          <a:prstGeom prst="rect">
            <a:avLst/>
          </a:prstGeom>
          <a:noFill/>
          <a:ln w="9525">
            <a:noFill/>
            <a:miter lim="800000"/>
            <a:headEnd/>
            <a:tailEnd/>
          </a:ln>
        </p:spPr>
      </p:pic>
      <p:grpSp>
        <p:nvGrpSpPr>
          <p:cNvPr id="3" name="Group 2"/>
          <p:cNvGrpSpPr/>
          <p:nvPr/>
        </p:nvGrpSpPr>
        <p:grpSpPr>
          <a:xfrm>
            <a:off x="1219200" y="3200400"/>
            <a:ext cx="6400800" cy="1548384"/>
            <a:chOff x="457200" y="3048000"/>
            <a:chExt cx="6400800" cy="1548384"/>
          </a:xfrm>
        </p:grpSpPr>
        <p:pic>
          <p:nvPicPr>
            <p:cNvPr id="6149" name="Picture 5"/>
            <p:cNvPicPr>
              <a:picLocks noChangeAspect="1" noChangeArrowheads="1"/>
            </p:cNvPicPr>
            <p:nvPr/>
          </p:nvPicPr>
          <p:blipFill>
            <a:blip r:embed="rId6" cstate="print"/>
            <a:srcRect/>
            <a:stretch>
              <a:fillRect/>
            </a:stretch>
          </p:blipFill>
          <p:spPr bwMode="auto">
            <a:xfrm>
              <a:off x="457200" y="3048000"/>
              <a:ext cx="6400800" cy="1548384"/>
            </a:xfrm>
            <a:prstGeom prst="rect">
              <a:avLst/>
            </a:prstGeom>
            <a:noFill/>
            <a:ln w="9525">
              <a:noFill/>
              <a:miter lim="800000"/>
              <a:headEnd/>
              <a:tailEnd/>
            </a:ln>
          </p:spPr>
        </p:pic>
        <p:sp>
          <p:nvSpPr>
            <p:cNvPr id="15" name="Rectangle 14"/>
            <p:cNvSpPr/>
            <p:nvPr/>
          </p:nvSpPr>
          <p:spPr>
            <a:xfrm>
              <a:off x="457200" y="3124200"/>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2200275" y="5247132"/>
            <a:ext cx="3962400" cy="990600"/>
            <a:chOff x="2200275" y="5247132"/>
            <a:chExt cx="3962400" cy="990600"/>
          </a:xfrm>
        </p:grpSpPr>
        <p:sp>
          <p:nvSpPr>
            <p:cNvPr id="14" name="Rectangle 13"/>
            <p:cNvSpPr/>
            <p:nvPr/>
          </p:nvSpPr>
          <p:spPr>
            <a:xfrm>
              <a:off x="2200275" y="5247132"/>
              <a:ext cx="39624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7" cstate="print"/>
            <a:srcRect/>
            <a:stretch>
              <a:fillRect/>
            </a:stretch>
          </p:blipFill>
          <p:spPr bwMode="auto">
            <a:xfrm>
              <a:off x="2362200" y="5318569"/>
              <a:ext cx="3638550" cy="695325"/>
            </a:xfrm>
            <a:prstGeom prst="rect">
              <a:avLst/>
            </a:prstGeom>
            <a:noFill/>
            <a:ln w="9525">
              <a:noFill/>
              <a:miter lim="800000"/>
              <a:headEnd/>
              <a:tailEnd/>
            </a:ln>
          </p:spPr>
        </p:pic>
        <p:sp>
          <p:nvSpPr>
            <p:cNvPr id="16" name="Rectangle 15"/>
            <p:cNvSpPr/>
            <p:nvPr/>
          </p:nvSpPr>
          <p:spPr>
            <a:xfrm>
              <a:off x="4019550" y="5847969"/>
              <a:ext cx="1981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12418</TotalTime>
  <Words>1622</Words>
  <Application>Microsoft Office PowerPoint</Application>
  <PresentationFormat>On-screen Show (4:3)</PresentationFormat>
  <Paragraphs>207</Paragraphs>
  <Slides>20</Slides>
  <Notes>11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0" baseType="lpstr">
      <vt:lpstr>ＭＳ Ｐゴシック</vt:lpstr>
      <vt:lpstr>Arial</vt:lpstr>
      <vt:lpstr>Calibri</vt:lpstr>
      <vt:lpstr>Rockwell</vt:lpstr>
      <vt:lpstr>Symbol</vt:lpstr>
      <vt:lpstr>Times</vt:lpstr>
      <vt:lpstr>Times New Roman</vt:lpstr>
      <vt:lpstr>Office Theme</vt:lpstr>
      <vt:lpstr>Custom Design</vt:lpstr>
      <vt:lpstr>Equation.DSMT4</vt:lpstr>
      <vt:lpstr>Transmission Electron Microscopy (TEM)</vt:lpstr>
      <vt:lpstr>Scale of Structure Organization</vt:lpstr>
      <vt:lpstr>Concept of Resolution</vt:lpstr>
      <vt:lpstr>PowerPoint Presentation</vt:lpstr>
      <vt:lpstr>PowerPoint Presentation</vt:lpstr>
      <vt:lpstr>BF &amp; DF Imaging</vt:lpstr>
      <vt:lpstr>HRTEM: Lattice Imaging</vt:lpstr>
      <vt:lpstr>PowerPoint Presentation</vt:lpstr>
      <vt:lpstr>Mass-Thickness Contrast</vt:lpstr>
      <vt:lpstr>Z-Contrast</vt:lpstr>
      <vt:lpstr>Diffraction in TEM</vt:lpstr>
      <vt:lpstr>Ring Patterns </vt:lpstr>
      <vt:lpstr>Ring Patterns </vt:lpstr>
      <vt:lpstr>Selected Area Diffraction (SAD) </vt:lpstr>
      <vt:lpstr>Chemical analysis: EDS</vt:lpstr>
      <vt:lpstr>Chemical analysis: EDS</vt:lpstr>
      <vt:lpstr>Chemical analysis: EELS</vt:lpstr>
      <vt:lpstr>Chemical analysis: EELS</vt:lpstr>
      <vt:lpstr>TYPICAL STRUCTURAL FEATURES STUDIED by TEM</vt:lpstr>
      <vt:lpstr>Conclusions</vt:lpstr>
    </vt:vector>
  </TitlesOfParts>
  <Company>Notre Dame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Kosel</dc:creator>
  <cp:lastModifiedBy>Alexander Mukasyan</cp:lastModifiedBy>
  <cp:revision>206</cp:revision>
  <cp:lastPrinted>2010-08-25T16:55:55Z</cp:lastPrinted>
  <dcterms:created xsi:type="dcterms:W3CDTF">2011-08-22T15:18:27Z</dcterms:created>
  <dcterms:modified xsi:type="dcterms:W3CDTF">2014-10-08T15:32:47Z</dcterms:modified>
</cp:coreProperties>
</file>