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8" r:id="rId2"/>
    <p:sldId id="336" r:id="rId3"/>
    <p:sldId id="357" r:id="rId4"/>
    <p:sldId id="364" r:id="rId5"/>
    <p:sldId id="366" r:id="rId6"/>
    <p:sldId id="367" r:id="rId7"/>
    <p:sldId id="368" r:id="rId8"/>
    <p:sldId id="345" r:id="rId9"/>
    <p:sldId id="372" r:id="rId10"/>
    <p:sldId id="373" r:id="rId11"/>
    <p:sldId id="404" r:id="rId12"/>
    <p:sldId id="369" r:id="rId13"/>
    <p:sldId id="377" r:id="rId14"/>
    <p:sldId id="405" r:id="rId15"/>
    <p:sldId id="403" r:id="rId16"/>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864">
          <p15:clr>
            <a:srgbClr val="A4A3A4"/>
          </p15:clr>
        </p15:guide>
        <p15:guide id="2" pos="5759">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9DC07"/>
    <a:srgbClr val="FF0000"/>
    <a:srgbClr val="0033CC"/>
    <a:srgbClr val="CCFF66"/>
    <a:srgbClr val="66FFFF"/>
    <a:srgbClr val="33CCFF"/>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15620" autoAdjust="0"/>
    <p:restoredTop sz="91023" autoAdjust="0"/>
  </p:normalViewPr>
  <p:slideViewPr>
    <p:cSldViewPr>
      <p:cViewPr varScale="1">
        <p:scale>
          <a:sx n="68" d="100"/>
          <a:sy n="68" d="100"/>
        </p:scale>
        <p:origin x="1944" y="60"/>
      </p:cViewPr>
      <p:guideLst>
        <p:guide orient="horz" pos="864"/>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0" d="100"/>
        <a:sy n="60" d="100"/>
      </p:scale>
      <p:origin x="0" y="0"/>
    </p:cViewPr>
  </p:sorterViewPr>
  <p:notesViewPr>
    <p:cSldViewPr>
      <p:cViewPr varScale="1">
        <p:scale>
          <a:sx n="64" d="100"/>
          <a:sy n="64" d="100"/>
        </p:scale>
        <p:origin x="-3082" y="-67"/>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dirty="0"/>
          </a:p>
        </p:txBody>
      </p:sp>
      <p:sp>
        <p:nvSpPr>
          <p:cNvPr id="158723" name="Rectangle 3"/>
          <p:cNvSpPr>
            <a:spLocks noGrp="1" noChangeArrowheads="1"/>
          </p:cNvSpPr>
          <p:nvPr>
            <p:ph type="dt" sz="quarter"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dirty="0"/>
          </a:p>
        </p:txBody>
      </p:sp>
      <p:sp>
        <p:nvSpPr>
          <p:cNvPr id="158724" name="Rectangle 4"/>
          <p:cNvSpPr>
            <a:spLocks noGrp="1" noChangeArrowheads="1"/>
          </p:cNvSpPr>
          <p:nvPr>
            <p:ph type="ftr" sz="quarter" idx="2"/>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dirty="0"/>
          </a:p>
        </p:txBody>
      </p:sp>
      <p:sp>
        <p:nvSpPr>
          <p:cNvPr id="158725" name="Rectangle 5"/>
          <p:cNvSpPr>
            <a:spLocks noGrp="1" noChangeArrowheads="1"/>
          </p:cNvSpPr>
          <p:nvPr>
            <p:ph type="sldNum" sz="quarter" idx="3"/>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D2A6CE6-B940-4C34-9926-615388A61B75}" type="slidenum">
              <a:rPr lang="en-US"/>
              <a:pPr/>
              <a:t>‹#›</a:t>
            </a:fld>
            <a:endParaRPr lang="en-US" dirty="0"/>
          </a:p>
        </p:txBody>
      </p:sp>
    </p:spTree>
    <p:extLst>
      <p:ext uri="{BB962C8B-B14F-4D97-AF65-F5344CB8AC3E}">
        <p14:creationId xmlns:p14="http://schemas.microsoft.com/office/powerpoint/2010/main" val="181684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vl1pPr>
          </a:lstStyle>
          <a:p>
            <a:endParaRPr lang="en-US" dirty="0"/>
          </a:p>
        </p:txBody>
      </p:sp>
      <p:sp>
        <p:nvSpPr>
          <p:cNvPr id="4099"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vl1pPr>
          </a:lstStyle>
          <a:p>
            <a:endParaRPr lang="en-US" dirty="0"/>
          </a:p>
        </p:txBody>
      </p:sp>
      <p:sp>
        <p:nvSpPr>
          <p:cNvPr id="410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vl1pPr>
          </a:lstStyle>
          <a:p>
            <a:endParaRPr lang="en-US" dirty="0"/>
          </a:p>
        </p:txBody>
      </p:sp>
      <p:sp>
        <p:nvSpPr>
          <p:cNvPr id="4103"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3B0967ED-E925-468C-A439-A31DAE0989BD}" type="slidenum">
              <a:rPr lang="en-US"/>
              <a:pPr/>
              <a:t>‹#›</a:t>
            </a:fld>
            <a:endParaRPr lang="en-US" dirty="0"/>
          </a:p>
        </p:txBody>
      </p:sp>
    </p:spTree>
    <p:extLst>
      <p:ext uri="{BB962C8B-B14F-4D97-AF65-F5344CB8AC3E}">
        <p14:creationId xmlns:p14="http://schemas.microsoft.com/office/powerpoint/2010/main" val="1601926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6765C-A9E1-4B84-BF95-2FA62C1D3CE0}" type="slidenum">
              <a:rPr lang="en-US"/>
              <a:pPr/>
              <a:t>2</a:t>
            </a:fld>
            <a:endParaRPr lang="en-US" dirty="0"/>
          </a:p>
        </p:txBody>
      </p:sp>
      <p:sp>
        <p:nvSpPr>
          <p:cNvPr id="156674" name="Rectangle 2"/>
          <p:cNvSpPr>
            <a:spLocks noGrp="1" noRot="1" noChangeAspect="1" noChangeArrowheads="1" noTextEdit="1"/>
          </p:cNvSpPr>
          <p:nvPr>
            <p:ph type="sldImg"/>
          </p:nvPr>
        </p:nvSpPr>
        <p:spPr>
          <a:xfrm>
            <a:off x="1258888" y="720725"/>
            <a:ext cx="4799012" cy="3598863"/>
          </a:xfrm>
          <a:ln/>
        </p:spPr>
      </p:sp>
      <p:sp>
        <p:nvSpPr>
          <p:cNvPr id="156675" name="Rectangle 3"/>
          <p:cNvSpPr>
            <a:spLocks noGrp="1" noChangeArrowheads="1"/>
          </p:cNvSpPr>
          <p:nvPr>
            <p:ph type="body" idx="1"/>
          </p:nvPr>
        </p:nvSpPr>
        <p:spPr/>
        <p:txBody>
          <a:bodyPr/>
          <a:lstStyle/>
          <a:p>
            <a:pPr marL="228600" indent="-228600">
              <a:buFontTx/>
              <a:buChar char="•"/>
            </a:pPr>
            <a:r>
              <a:rPr lang="en-US" dirty="0"/>
              <a:t> Please pay attention to different methods of structure observation and investigation</a:t>
            </a:r>
          </a:p>
          <a:p>
            <a:pPr marL="228600" indent="-228600">
              <a:buFontTx/>
              <a:buAutoNum type="arabicPeriod"/>
            </a:pPr>
            <a:r>
              <a:rPr lang="en-US" dirty="0"/>
              <a:t>The nano-level is studied by Scanning Tunneling and Transmission Electron Microscopy</a:t>
            </a:r>
          </a:p>
          <a:p>
            <a:pPr marL="228600" indent="-228600">
              <a:buFontTx/>
              <a:buAutoNum type="arabicPeriod"/>
            </a:pPr>
            <a:r>
              <a:rPr lang="en-US" dirty="0"/>
              <a:t>While crystalline structure by X-ray diffraction technique</a:t>
            </a:r>
          </a:p>
          <a:p>
            <a:pPr marL="228600" indent="-228600">
              <a:buFontTx/>
              <a:buAutoNum type="arabicPeriod"/>
            </a:pPr>
            <a:r>
              <a:rPr lang="en-US" dirty="0"/>
              <a:t> Finally microstructure can be investigated by Scanning electron Microscopy.</a:t>
            </a:r>
          </a:p>
          <a:p>
            <a:pPr marL="228600" indent="-228600"/>
            <a:endParaRPr lang="en-US" dirty="0"/>
          </a:p>
          <a:p>
            <a:pPr marL="228600" indent="-228600"/>
            <a:r>
              <a:rPr lang="en-US" dirty="0"/>
              <a:t>All these apparatus we do have at our University and if as a senior you decided to pursue additional</a:t>
            </a:r>
          </a:p>
          <a:p>
            <a:pPr marL="228600" indent="-228600"/>
            <a:r>
              <a:rPr lang="en-US" dirty="0"/>
              <a:t>Material Science degree you will use these advanced techniques.</a:t>
            </a:r>
          </a:p>
          <a:p>
            <a:pPr marL="228600" indent="-228600"/>
            <a:endParaRPr lang="en-US" dirty="0"/>
          </a:p>
          <a:p>
            <a:pPr marL="228600" indent="-228600"/>
            <a:r>
              <a:rPr lang="en-US" dirty="0"/>
              <a:t>The electron cloud associated with metal atoms at a surface extends a very small distance above the surface. When a very sharp tip--in practice, a needle which has been treated so that a single atom projects from its end--is brought sufficiently close to such a surface, there is a strong interaction between the electron cloud on the surface and that of the tip atom, and an electric tunneling current flows when a small voltage is applied. At a separation of a few atomic diameters, the tunneling current rapidly increases as the distance between the tip and the surface decreases. This rapid change of tunneling current with distance results in atomic resolution if the tip is scanned over the surface to produce an image. </a:t>
            </a:r>
          </a:p>
          <a:p>
            <a:pPr marL="228600" indent="-228600"/>
            <a:endParaRPr lang="en-US" dirty="0"/>
          </a:p>
        </p:txBody>
      </p:sp>
    </p:spTree>
    <p:extLst>
      <p:ext uri="{BB962C8B-B14F-4D97-AF65-F5344CB8AC3E}">
        <p14:creationId xmlns:p14="http://schemas.microsoft.com/office/powerpoint/2010/main" val="3384125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248400"/>
            <a:ext cx="1905000" cy="457200"/>
          </a:xfrm>
        </p:spPr>
        <p:txBody>
          <a:bodyPr/>
          <a:lstStyle>
            <a:lvl1pPr>
              <a:defRPr/>
            </a:lvl1pPr>
          </a:lstStyle>
          <a:p>
            <a:endParaRPr lang="en-US" dirty="0"/>
          </a:p>
        </p:txBody>
      </p:sp>
      <p:sp>
        <p:nvSpPr>
          <p:cNvPr id="8" name="Footer Placeholder 7"/>
          <p:cNvSpPr>
            <a:spLocks noGrp="1"/>
          </p:cNvSpPr>
          <p:nvPr>
            <p:ph type="ftr" sz="quarter" idx="11"/>
          </p:nvPr>
        </p:nvSpPr>
        <p:spPr>
          <a:xfrm>
            <a:off x="3124200" y="6248400"/>
            <a:ext cx="2895600" cy="457200"/>
          </a:xfrm>
        </p:spPr>
        <p:txBody>
          <a:bodyPr/>
          <a:lstStyle>
            <a:lvl1pPr>
              <a:defRPr/>
            </a:lvl1pPr>
          </a:lstStyle>
          <a:p>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r="-100000" b="-100000"/>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ChangeArrowheads="1"/>
          </p:cNvSpPr>
          <p:nvPr/>
        </p:nvSpPr>
        <p:spPr bwMode="auto">
          <a:xfrm>
            <a:off x="381000" y="2773362"/>
            <a:ext cx="3526863" cy="369332"/>
          </a:xfrm>
          <a:prstGeom prst="rect">
            <a:avLst/>
          </a:prstGeom>
          <a:noFill/>
          <a:ln w="9525">
            <a:noFill/>
            <a:miter lim="800000"/>
            <a:headEnd/>
            <a:tailEnd/>
          </a:ln>
        </p:spPr>
        <p:txBody>
          <a:bodyPr wrap="none" lIns="0" tIns="0" rIns="0" bIns="0">
            <a:spAutoFit/>
          </a:bodyPr>
          <a:lstStyle/>
          <a:p>
            <a:pPr eaLnBrk="0" hangingPunct="0"/>
            <a:r>
              <a:rPr lang="en-US" b="1" dirty="0">
                <a:solidFill>
                  <a:srgbClr val="C00000"/>
                </a:solidFill>
                <a:latin typeface="Arial Rounded MT Bold" charset="0"/>
              </a:rPr>
              <a:t>ISSUES TO ADDRESS...</a:t>
            </a:r>
          </a:p>
        </p:txBody>
      </p:sp>
      <p:sp>
        <p:nvSpPr>
          <p:cNvPr id="18437" name="Rectangle 1029"/>
          <p:cNvSpPr>
            <a:spLocks noChangeArrowheads="1"/>
          </p:cNvSpPr>
          <p:nvPr/>
        </p:nvSpPr>
        <p:spPr bwMode="auto">
          <a:xfrm>
            <a:off x="228600" y="3223418"/>
            <a:ext cx="8915400" cy="1908215"/>
          </a:xfrm>
          <a:prstGeom prst="rect">
            <a:avLst/>
          </a:prstGeom>
          <a:noFill/>
          <a:ln w="9525">
            <a:noFill/>
            <a:miter lim="800000"/>
            <a:headEnd/>
            <a:tailEnd/>
          </a:ln>
        </p:spPr>
        <p:txBody>
          <a:bodyPr wrap="square" lIns="0" tIns="0" rIns="0" bIns="0">
            <a:spAutoFit/>
          </a:bodyPr>
          <a:lstStyle/>
          <a:p>
            <a:pPr eaLnBrk="0" hangingPunct="0"/>
            <a:r>
              <a:rPr lang="en-US" dirty="0">
                <a:solidFill>
                  <a:srgbClr val="000000"/>
                </a:solidFill>
                <a:latin typeface="Arial Rounded MT Bold" charset="0"/>
              </a:rPr>
              <a:t>•  </a:t>
            </a:r>
            <a:r>
              <a:rPr lang="en-US" sz="2000" dirty="0" smtClean="0">
                <a:solidFill>
                  <a:srgbClr val="000000"/>
                </a:solidFill>
                <a:latin typeface="Arial Rounded MT Bold" charset="0"/>
              </a:rPr>
              <a:t>Historical retrospective</a:t>
            </a:r>
          </a:p>
          <a:p>
            <a:pPr marL="342900" indent="-342900" eaLnBrk="0" hangingPunct="0">
              <a:buFont typeface="Arial" pitchFamily="34" charset="0"/>
              <a:buChar char="•"/>
            </a:pPr>
            <a:r>
              <a:rPr lang="en-US" sz="2000" dirty="0" smtClean="0">
                <a:solidFill>
                  <a:srgbClr val="000000"/>
                </a:solidFill>
                <a:latin typeface="Arial Rounded MT Bold" charset="0"/>
              </a:rPr>
              <a:t>Henry Bragg Equation</a:t>
            </a:r>
          </a:p>
          <a:p>
            <a:pPr marL="342900" indent="-342900" eaLnBrk="0" hangingPunct="0">
              <a:buFont typeface="Arial" pitchFamily="34" charset="0"/>
              <a:buChar char="•"/>
            </a:pPr>
            <a:r>
              <a:rPr lang="en-US" sz="2000" dirty="0" smtClean="0">
                <a:solidFill>
                  <a:srgbClr val="000000"/>
                </a:solidFill>
                <a:latin typeface="Arial Rounded MT Bold" charset="0"/>
              </a:rPr>
              <a:t>XRD-analysis</a:t>
            </a:r>
          </a:p>
          <a:p>
            <a:pPr marL="342900" indent="-342900" eaLnBrk="0" hangingPunct="0">
              <a:buFont typeface="Arial" pitchFamily="34" charset="0"/>
              <a:buChar char="•"/>
            </a:pPr>
            <a:r>
              <a:rPr lang="en-US" sz="2000" dirty="0" smtClean="0">
                <a:solidFill>
                  <a:srgbClr val="000000"/>
                </a:solidFill>
                <a:latin typeface="Arial Rounded MT Bold" charset="0"/>
              </a:rPr>
              <a:t>How to read XRD patterns?</a:t>
            </a:r>
          </a:p>
          <a:p>
            <a:pPr marL="342900" indent="-342900" eaLnBrk="0" hangingPunct="0">
              <a:buFont typeface="Arial" pitchFamily="34" charset="0"/>
              <a:buChar char="•"/>
            </a:pPr>
            <a:r>
              <a:rPr lang="en-US" sz="2000" dirty="0" smtClean="0">
                <a:solidFill>
                  <a:srgbClr val="000000"/>
                </a:solidFill>
                <a:latin typeface="Arial Rounded MT Bold" charset="0"/>
              </a:rPr>
              <a:t>Exclusions</a:t>
            </a:r>
          </a:p>
          <a:p>
            <a:pPr marL="342900" indent="-342900" eaLnBrk="0" hangingPunct="0">
              <a:buFont typeface="Arial" pitchFamily="34" charset="0"/>
              <a:buChar char="•"/>
            </a:pPr>
            <a:r>
              <a:rPr lang="en-US" sz="2000" dirty="0" smtClean="0">
                <a:solidFill>
                  <a:srgbClr val="000000"/>
                </a:solidFill>
                <a:latin typeface="Arial Rounded MT Bold" charset="0"/>
              </a:rPr>
              <a:t>What questions can be answered by XRD method?</a:t>
            </a:r>
            <a:endParaRPr lang="en-US" sz="2000" dirty="0">
              <a:latin typeface="Arial Rounded MT Bold" charset="0"/>
            </a:endParaRPr>
          </a:p>
        </p:txBody>
      </p:sp>
      <p:sp>
        <p:nvSpPr>
          <p:cNvPr id="18439" name="Rectangle 1031"/>
          <p:cNvSpPr>
            <a:spLocks noGrp="1" noChangeArrowheads="1"/>
          </p:cNvSpPr>
          <p:nvPr>
            <p:ph type="title" idx="4294967295"/>
          </p:nvPr>
        </p:nvSpPr>
        <p:spPr>
          <a:xfrm>
            <a:off x="733425" y="1447800"/>
            <a:ext cx="7772400" cy="1143000"/>
          </a:xfrm>
        </p:spPr>
        <p:txBody>
          <a:bodyPr/>
          <a:lstStyle/>
          <a:p>
            <a:r>
              <a:rPr lang="en-US" sz="3200" b="1" dirty="0">
                <a:latin typeface="Arial" pitchFamily="34" charset="0"/>
                <a:cs typeface="Arial" pitchFamily="34" charset="0"/>
              </a:rPr>
              <a:t>CHAPTER 3:  CRYSTAL </a:t>
            </a:r>
            <a:r>
              <a:rPr lang="en-US" sz="3200" b="1" dirty="0" smtClean="0">
                <a:latin typeface="Arial" pitchFamily="34" charset="0"/>
                <a:cs typeface="Arial" pitchFamily="34" charset="0"/>
              </a:rPr>
              <a:t>STRUCTURES</a:t>
            </a:r>
            <a:r>
              <a:rPr lang="en-US" sz="3200" b="1" dirty="0" smtClean="0"/>
              <a:t/>
            </a:r>
            <a:br>
              <a:rPr lang="en-US" sz="3200" b="1" dirty="0" smtClean="0"/>
            </a:br>
            <a:r>
              <a:rPr lang="en-US" sz="2800" b="1" dirty="0" smtClean="0">
                <a:solidFill>
                  <a:schemeClr val="accent2"/>
                </a:solidFill>
                <a:effectLst>
                  <a:outerShdw blurRad="38100" dist="38100" dir="2700000" algn="tl">
                    <a:srgbClr val="000000">
                      <a:alpha val="43137"/>
                    </a:srgbClr>
                  </a:outerShdw>
                </a:effectLst>
                <a:latin typeface="Arial" pitchFamily="34" charset="0"/>
                <a:cs typeface="Arial" pitchFamily="34" charset="0"/>
              </a:rPr>
              <a:t>X-Ray Diffraction (XRD)</a:t>
            </a:r>
            <a:endParaRPr lang="en-US" sz="2800" b="1" dirty="0">
              <a:solidFill>
                <a:schemeClr val="accent2"/>
              </a:solidFill>
              <a:effectLst>
                <a:outerShdw blurRad="38100" dist="38100" dir="2700000" algn="tl">
                  <a:srgbClr val="000000">
                    <a:alpha val="43137"/>
                  </a:srgbClr>
                </a:outerShdw>
              </a:effectLst>
              <a:latin typeface="Arial" pitchFamily="34" charset="0"/>
              <a:cs typeface="Arial" pitchFamily="34" charset="0"/>
            </a:endParaRPr>
          </a:p>
        </p:txBody>
      </p:sp>
      <p:pic>
        <p:nvPicPr>
          <p:cNvPr id="18444" name="Picture 1036"/>
          <p:cNvPicPr>
            <a:picLocks noChangeAspect="1" noChangeArrowheads="1"/>
          </p:cNvPicPr>
          <p:nvPr/>
        </p:nvPicPr>
        <p:blipFill>
          <a:blip r:embed="rId2" cstate="print"/>
          <a:srcRect/>
          <a:stretch>
            <a:fillRect/>
          </a:stretch>
        </p:blipFill>
        <p:spPr bwMode="auto">
          <a:xfrm>
            <a:off x="7772400" y="5486400"/>
            <a:ext cx="1371600" cy="1371600"/>
          </a:xfrm>
          <a:prstGeom prst="rect">
            <a:avLst/>
          </a:prstGeom>
          <a:noFill/>
          <a:ln w="9525">
            <a:noFill/>
            <a:miter lim="800000"/>
            <a:headEnd/>
            <a:tailEnd/>
          </a:ln>
        </p:spPr>
      </p:pic>
      <p:pic>
        <p:nvPicPr>
          <p:cNvPr id="18445" name="Picture 1037"/>
          <p:cNvPicPr>
            <a:picLocks noChangeAspect="1" noChangeArrowheads="1"/>
          </p:cNvPicPr>
          <p:nvPr/>
        </p:nvPicPr>
        <p:blipFill>
          <a:blip r:embed="rId3" cstate="print"/>
          <a:srcRect/>
          <a:stretch>
            <a:fillRect/>
          </a:stretch>
        </p:blipFill>
        <p:spPr bwMode="auto">
          <a:xfrm>
            <a:off x="0" y="0"/>
            <a:ext cx="1371600" cy="1371600"/>
          </a:xfrm>
          <a:prstGeom prst="rect">
            <a:avLst/>
          </a:prstGeom>
          <a:noFill/>
          <a:ln w="9525">
            <a:noFill/>
            <a:miter lim="800000"/>
            <a:headEnd/>
            <a:tailEnd/>
          </a:ln>
        </p:spPr>
      </p:pic>
      <p:pic>
        <p:nvPicPr>
          <p:cNvPr id="18446" name="Picture 1038"/>
          <p:cNvPicPr>
            <a:picLocks noChangeAspect="1" noChangeArrowheads="1"/>
          </p:cNvPicPr>
          <p:nvPr/>
        </p:nvPicPr>
        <p:blipFill>
          <a:blip r:embed="rId4" cstate="print"/>
          <a:srcRect/>
          <a:stretch>
            <a:fillRect/>
          </a:stretch>
        </p:blipFill>
        <p:spPr bwMode="auto">
          <a:xfrm>
            <a:off x="0" y="5410200"/>
            <a:ext cx="1447800" cy="1447800"/>
          </a:xfrm>
          <a:prstGeom prst="rect">
            <a:avLst/>
          </a:prstGeom>
          <a:noFill/>
          <a:ln w="9525">
            <a:noFill/>
            <a:miter lim="800000"/>
            <a:headEnd/>
            <a:tailEnd/>
          </a:ln>
        </p:spPr>
      </p:pic>
      <p:pic>
        <p:nvPicPr>
          <p:cNvPr id="18447" name="Picture 1039"/>
          <p:cNvPicPr>
            <a:picLocks noChangeAspect="1" noChangeArrowheads="1"/>
          </p:cNvPicPr>
          <p:nvPr/>
        </p:nvPicPr>
        <p:blipFill>
          <a:blip r:embed="rId5" cstate="print"/>
          <a:srcRect/>
          <a:stretch>
            <a:fillRect/>
          </a:stretch>
        </p:blipFill>
        <p:spPr bwMode="auto">
          <a:xfrm>
            <a:off x="7772400" y="0"/>
            <a:ext cx="137160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6475" y="688975"/>
            <a:ext cx="7131050" cy="548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0678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a:bodyPr>
          <a:lstStyle/>
          <a:p>
            <a:r>
              <a:rPr lang="en-US" sz="3600" b="1" i="1" dirty="0" smtClean="0">
                <a:solidFill>
                  <a:schemeClr val="tx2"/>
                </a:solidFill>
                <a:effectLst>
                  <a:outerShdw blurRad="38100" dist="38100" dir="2700000" algn="tl">
                    <a:srgbClr val="000000">
                      <a:alpha val="43137"/>
                    </a:srgbClr>
                  </a:outerShdw>
                </a:effectLst>
              </a:rPr>
              <a:t>Basis and Bravais Structure Factor Terms</a:t>
            </a:r>
            <a:endParaRPr lang="en-US" sz="36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81000" y="914400"/>
            <a:ext cx="8610600" cy="5638800"/>
          </a:xfrm>
        </p:spPr>
        <p:txBody>
          <a:bodyPr>
            <a:normAutofit/>
          </a:bodyPr>
          <a:lstStyle/>
          <a:p>
            <a:endParaRPr lang="en-US" sz="1600" b="1" dirty="0" smtClean="0"/>
          </a:p>
          <a:p>
            <a:endParaRPr lang="en-US" sz="1600" b="1" dirty="0" smtClean="0"/>
          </a:p>
          <a:p>
            <a:pPr>
              <a:buNone/>
            </a:pPr>
            <a:endParaRPr lang="en-US" sz="1600" dirty="0" smtClean="0"/>
          </a:p>
          <a:p>
            <a:endParaRPr lang="en-US" sz="1600" b="1" dirty="0"/>
          </a:p>
        </p:txBody>
      </p:sp>
      <p:pic>
        <p:nvPicPr>
          <p:cNvPr id="73734" name="Picture 6"/>
          <p:cNvPicPr>
            <a:picLocks noChangeAspect="1" noChangeArrowheads="1"/>
          </p:cNvPicPr>
          <p:nvPr/>
        </p:nvPicPr>
        <p:blipFill>
          <a:blip r:embed="rId2" cstate="print"/>
          <a:srcRect/>
          <a:stretch>
            <a:fillRect/>
          </a:stretch>
        </p:blipFill>
        <p:spPr bwMode="auto">
          <a:xfrm>
            <a:off x="2362200" y="914400"/>
            <a:ext cx="3736684" cy="822960"/>
          </a:xfrm>
          <a:prstGeom prst="rect">
            <a:avLst/>
          </a:prstGeom>
          <a:noFill/>
          <a:ln w="9525">
            <a:noFill/>
            <a:miter lim="800000"/>
            <a:headEnd/>
            <a:tailEnd/>
          </a:ln>
        </p:spPr>
      </p:pic>
      <p:sp>
        <p:nvSpPr>
          <p:cNvPr id="6" name="TextBox 5"/>
          <p:cNvSpPr txBox="1"/>
          <p:nvPr/>
        </p:nvSpPr>
        <p:spPr>
          <a:xfrm>
            <a:off x="381000" y="1752600"/>
            <a:ext cx="7850221" cy="3908762"/>
          </a:xfrm>
          <a:prstGeom prst="rect">
            <a:avLst/>
          </a:prstGeom>
          <a:noFill/>
        </p:spPr>
        <p:txBody>
          <a:bodyPr wrap="square" rtlCol="0">
            <a:spAutoFit/>
          </a:bodyPr>
          <a:lstStyle/>
          <a:p>
            <a:r>
              <a:rPr lang="en-US" sz="1600" dirty="0" smtClean="0"/>
              <a:t>The following simple table giving the integer values of F</a:t>
            </a:r>
            <a:r>
              <a:rPr lang="en-US" sz="1600" baseline="-25000" dirty="0" smtClean="0"/>
              <a:t>BR </a:t>
            </a:r>
            <a:r>
              <a:rPr lang="en-US" sz="1600" dirty="0" smtClean="0"/>
              <a:t>for the different types of centering translations.  Keep in mind that these are </a:t>
            </a:r>
            <a:r>
              <a:rPr lang="en-US" sz="1600" u="sng" dirty="0" smtClean="0"/>
              <a:t>valid for any crystal system</a:t>
            </a:r>
            <a:r>
              <a:rPr lang="en-US" sz="1600" dirty="0" smtClean="0"/>
              <a:t>.</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7680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pic>
        <p:nvPicPr>
          <p:cNvPr id="76801" name="Picture 10"/>
          <p:cNvPicPr>
            <a:picLocks noChangeAspect="1" noChangeArrowheads="1"/>
          </p:cNvPicPr>
          <p:nvPr/>
        </p:nvPicPr>
        <p:blipFill>
          <a:blip r:embed="rId3" cstate="print"/>
          <a:srcRect/>
          <a:stretch>
            <a:fillRect/>
          </a:stretch>
        </p:blipFill>
        <p:spPr bwMode="auto">
          <a:xfrm>
            <a:off x="757460" y="2680037"/>
            <a:ext cx="7473761" cy="2971800"/>
          </a:xfrm>
          <a:prstGeom prst="rect">
            <a:avLst/>
          </a:prstGeom>
          <a:noFill/>
        </p:spPr>
      </p:pic>
      <p:sp>
        <p:nvSpPr>
          <p:cNvPr id="76803" name="Rectangle 3"/>
          <p:cNvSpPr>
            <a:spLocks noChangeArrowheads="1"/>
          </p:cNvSpPr>
          <p:nvPr/>
        </p:nvSpPr>
        <p:spPr bwMode="auto">
          <a:xfrm>
            <a:off x="0" y="26955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452127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80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563" y="457200"/>
            <a:ext cx="8778875"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22706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300" y="647700"/>
            <a:ext cx="71374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62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3325" y="733425"/>
            <a:ext cx="6737350"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3198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400" y="1219200"/>
            <a:ext cx="7061200" cy="493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429000" y="395585"/>
            <a:ext cx="2133918" cy="646331"/>
          </a:xfrm>
          <a:prstGeom prst="rect">
            <a:avLst/>
          </a:prstGeom>
          <a:noFill/>
        </p:spPr>
        <p:txBody>
          <a:bodyPr wrap="none" rtlCol="0">
            <a:spAutoFit/>
          </a:bodyPr>
          <a:lstStyle/>
          <a:p>
            <a:r>
              <a:rPr lang="en-US" sz="3600" b="1" dirty="0" smtClean="0">
                <a:solidFill>
                  <a:schemeClr val="accent2"/>
                </a:solidFill>
                <a:effectLst>
                  <a:outerShdw blurRad="38100" dist="38100" dir="2700000" algn="tl">
                    <a:srgbClr val="000000">
                      <a:alpha val="43137"/>
                    </a:srgbClr>
                  </a:outerShdw>
                </a:effectLst>
              </a:rPr>
              <a:t>Summary</a:t>
            </a:r>
            <a:endParaRPr lang="en-US" sz="3600" b="1" dirty="0">
              <a:solidFill>
                <a:schemeClr val="accent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10468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p:nvPr>
        </p:nvSpPr>
        <p:spPr>
          <a:xfrm>
            <a:off x="685800" y="228600"/>
            <a:ext cx="7772400" cy="533400"/>
          </a:xfrm>
        </p:spPr>
        <p:txBody>
          <a:bodyPr/>
          <a:lstStyle/>
          <a:p>
            <a:r>
              <a:rPr lang="en-US" b="1" i="1" dirty="0">
                <a:effectLst>
                  <a:outerShdw blurRad="38100" dist="38100" dir="2700000" algn="tl">
                    <a:srgbClr val="000000">
                      <a:alpha val="43137"/>
                    </a:srgbClr>
                  </a:outerShdw>
                </a:effectLst>
              </a:rPr>
              <a:t>Scale of Structure Organization</a:t>
            </a:r>
          </a:p>
        </p:txBody>
      </p:sp>
      <p:pic>
        <p:nvPicPr>
          <p:cNvPr id="155652" name="Picture 4"/>
          <p:cNvPicPr>
            <a:picLocks noChangeAspect="1" noChangeArrowheads="1"/>
          </p:cNvPicPr>
          <p:nvPr/>
        </p:nvPicPr>
        <p:blipFill>
          <a:blip r:embed="rId3" cstate="print"/>
          <a:srcRect/>
          <a:stretch>
            <a:fillRect/>
          </a:stretch>
        </p:blipFill>
        <p:spPr bwMode="auto">
          <a:xfrm>
            <a:off x="685800" y="1066800"/>
            <a:ext cx="7315200" cy="5273041"/>
          </a:xfrm>
          <a:prstGeom prst="rect">
            <a:avLst/>
          </a:prstGeom>
          <a:noFill/>
          <a:ln w="9525">
            <a:noFill/>
            <a:miter lim="800000"/>
            <a:headEnd/>
            <a:tailEnd/>
          </a:ln>
          <a:effectLst/>
        </p:spPr>
      </p:pic>
      <p:sp>
        <p:nvSpPr>
          <p:cNvPr id="2" name="Rectangle 1"/>
          <p:cNvSpPr/>
          <p:nvPr/>
        </p:nvSpPr>
        <p:spPr>
          <a:xfrm>
            <a:off x="5638800" y="3810000"/>
            <a:ext cx="22098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advTm="56704"/>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6200" y="9525"/>
            <a:ext cx="5867400" cy="2215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GB" sz="2400" b="1" dirty="0">
                <a:solidFill>
                  <a:srgbClr val="800000"/>
                </a:solidFill>
                <a:effectLst>
                  <a:outerShdw blurRad="38100" dist="38100" dir="2700000" algn="tl">
                    <a:srgbClr val="000000">
                      <a:alpha val="43137"/>
                    </a:srgbClr>
                  </a:outerShdw>
                </a:effectLst>
              </a:rPr>
              <a:t>Sir William Henry Bragg</a:t>
            </a:r>
            <a:r>
              <a:rPr lang="en-GB" sz="2400" dirty="0">
                <a:solidFill>
                  <a:srgbClr val="800000"/>
                </a:solidFill>
              </a:rPr>
              <a:t>:</a:t>
            </a:r>
          </a:p>
          <a:p>
            <a:pPr>
              <a:buFont typeface="Arial" pitchFamily="34" charset="0"/>
              <a:buChar char="•"/>
            </a:pPr>
            <a:r>
              <a:rPr lang="nb-NO" sz="1800" dirty="0"/>
              <a:t>William Henry and William Lawrence Bragg </a:t>
            </a:r>
            <a:endParaRPr lang="nb-NO" sz="1800" dirty="0" smtClean="0"/>
          </a:p>
          <a:p>
            <a:r>
              <a:rPr lang="nb-NO" sz="1800" dirty="0" smtClean="0"/>
              <a:t>(</a:t>
            </a:r>
            <a:r>
              <a:rPr lang="nb-NO" sz="1800" dirty="0"/>
              <a:t>father and son) found a simple interpretation </a:t>
            </a:r>
            <a:endParaRPr lang="nb-NO" sz="1800" dirty="0" smtClean="0"/>
          </a:p>
          <a:p>
            <a:r>
              <a:rPr lang="nb-NO" sz="1800" dirty="0" smtClean="0"/>
              <a:t>of </a:t>
            </a:r>
            <a:r>
              <a:rPr lang="nb-NO" sz="1800" dirty="0"/>
              <a:t>von Laue’s </a:t>
            </a:r>
            <a:r>
              <a:rPr lang="nb-NO" sz="1800" dirty="0" smtClean="0"/>
              <a:t>experiment.</a:t>
            </a:r>
          </a:p>
          <a:p>
            <a:pPr>
              <a:buFont typeface="Arial" pitchFamily="34" charset="0"/>
              <a:buChar char="•"/>
            </a:pPr>
            <a:r>
              <a:rPr lang="nb-NO" sz="1800" dirty="0" smtClean="0"/>
              <a:t> They assume </a:t>
            </a:r>
            <a:r>
              <a:rPr lang="nb-NO" sz="1800" dirty="0"/>
              <a:t>that each crystal plane reflects </a:t>
            </a:r>
            <a:r>
              <a:rPr lang="nb-NO" sz="1800" b="1" dirty="0"/>
              <a:t>radiation as a </a:t>
            </a:r>
            <a:r>
              <a:rPr lang="nb-NO" sz="1800" b="1" dirty="0" smtClean="0"/>
              <a:t>mirror and </a:t>
            </a:r>
            <a:r>
              <a:rPr lang="nb-NO" sz="1800" dirty="0" smtClean="0"/>
              <a:t>analyze </a:t>
            </a:r>
            <a:r>
              <a:rPr lang="nb-NO" sz="1800" dirty="0"/>
              <a:t>this situation for cases of constructive and destructive </a:t>
            </a:r>
            <a:r>
              <a:rPr lang="nb-NO" sz="1800" dirty="0" smtClean="0"/>
              <a:t>interference</a:t>
            </a:r>
            <a:r>
              <a:rPr lang="en-GB" sz="2400" dirty="0" smtClean="0">
                <a:solidFill>
                  <a:srgbClr val="800000"/>
                </a:solidFill>
              </a:rPr>
              <a:t>.</a:t>
            </a:r>
            <a:endParaRPr lang="en-GB" sz="2400" b="1" dirty="0">
              <a:solidFill>
                <a:srgbClr val="800000"/>
              </a:solidFill>
            </a:endParaRPr>
          </a:p>
        </p:txBody>
      </p:sp>
      <p:sp>
        <p:nvSpPr>
          <p:cNvPr id="30724" name="Text Box 4"/>
          <p:cNvSpPr txBox="1">
            <a:spLocks noChangeArrowheads="1"/>
          </p:cNvSpPr>
          <p:nvPr/>
        </p:nvSpPr>
        <p:spPr bwMode="auto">
          <a:xfrm>
            <a:off x="203200" y="5791200"/>
            <a:ext cx="8736013" cy="850900"/>
          </a:xfrm>
          <a:prstGeom prst="rect">
            <a:avLst/>
          </a:prstGeom>
          <a:solidFill>
            <a:srgbClr val="DDE6E7"/>
          </a:solidFill>
          <a:ln w="28575">
            <a:solidFill>
              <a:schemeClr val="accent2"/>
            </a:solidFill>
            <a:miter lim="800000"/>
            <a:headEnd/>
            <a:tailEnd/>
          </a:ln>
          <a:effectLst>
            <a:outerShdw dist="107763" dir="8100000" algn="ctr" rotWithShape="0">
              <a:srgbClr val="808080"/>
            </a:outerShdw>
          </a:effec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en-GB" sz="2400" b="1" dirty="0">
                <a:solidFill>
                  <a:srgbClr val="000066"/>
                </a:solidFill>
              </a:rPr>
              <a:t>T</a:t>
            </a:r>
            <a:r>
              <a:rPr lang="en-GB" sz="2400" dirty="0">
                <a:solidFill>
                  <a:srgbClr val="000066"/>
                </a:solidFill>
              </a:rPr>
              <a:t>he most important thing in science is not so much to obtain new facts as to discover new ways of thinking about them.</a:t>
            </a:r>
            <a:r>
              <a:rPr lang="nl-NL" sz="2400">
                <a:solidFill>
                  <a:srgbClr val="000066"/>
                </a:solidFill>
              </a:rPr>
              <a:t> </a:t>
            </a:r>
          </a:p>
        </p:txBody>
      </p:sp>
      <p:graphicFrame>
        <p:nvGraphicFramePr>
          <p:cNvPr id="30725" name="Object 5"/>
          <p:cNvGraphicFramePr>
            <a:graphicFrameLocks noChangeAspect="1"/>
          </p:cNvGraphicFramePr>
          <p:nvPr>
            <p:extLst>
              <p:ext uri="{D42A27DB-BD31-4B8C-83A1-F6EECF244321}">
                <p14:modId xmlns:p14="http://schemas.microsoft.com/office/powerpoint/2010/main" val="2199077353"/>
              </p:ext>
            </p:extLst>
          </p:nvPr>
        </p:nvGraphicFramePr>
        <p:xfrm>
          <a:off x="4738737" y="5233988"/>
          <a:ext cx="2335213" cy="533400"/>
        </p:xfrm>
        <a:graphic>
          <a:graphicData uri="http://schemas.openxmlformats.org/presentationml/2006/ole">
            <mc:AlternateContent xmlns:mc="http://schemas.openxmlformats.org/markup-compatibility/2006">
              <mc:Choice xmlns:v="urn:schemas-microsoft-com:vml" Requires="v">
                <p:oleObj spid="_x0000_s123958" name="MathType Equation" r:id="rId3" imgW="815369" imgH="152496" progId="Equation">
                  <p:embed/>
                </p:oleObj>
              </mc:Choice>
              <mc:Fallback>
                <p:oleObj name="MathType Equation" r:id="rId3" imgW="815369" imgH="152496" progId="Equation">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38737" y="5233988"/>
                        <a:ext cx="2335213" cy="5334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158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26" name="Text Box 6"/>
          <p:cNvSpPr txBox="1">
            <a:spLocks noChangeArrowheads="1"/>
          </p:cNvSpPr>
          <p:nvPr/>
        </p:nvSpPr>
        <p:spPr bwMode="auto">
          <a:xfrm>
            <a:off x="203200" y="5334000"/>
            <a:ext cx="35052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nl-NL" sz="2400" dirty="0">
                <a:solidFill>
                  <a:srgbClr val="800000"/>
                </a:solidFill>
              </a:rPr>
              <a:t>Conditions for reflection:</a:t>
            </a:r>
          </a:p>
        </p:txBody>
      </p:sp>
      <p:sp>
        <p:nvSpPr>
          <p:cNvPr id="30727" name="Text Box 7"/>
          <p:cNvSpPr txBox="1">
            <a:spLocks noChangeArrowheads="1"/>
          </p:cNvSpPr>
          <p:nvPr/>
        </p:nvSpPr>
        <p:spPr bwMode="auto">
          <a:xfrm>
            <a:off x="2286000" y="4160837"/>
            <a:ext cx="1219200" cy="1006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ct val="50000"/>
              </a:spcBef>
            </a:pPr>
            <a:r>
              <a:rPr lang="nl-NL" sz="2000" b="1" dirty="0">
                <a:solidFill>
                  <a:srgbClr val="FF0000"/>
                </a:solidFill>
                <a:latin typeface="Comic Sans MS" pitchFamily="66" charset="0"/>
              </a:rPr>
              <a:t>Noble prize 1915!</a:t>
            </a:r>
          </a:p>
        </p:txBody>
      </p:sp>
      <p:pic>
        <p:nvPicPr>
          <p:cNvPr id="30728" name="Picture 8" descr="wh-bragg_portr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538413"/>
            <a:ext cx="1884363" cy="2667000"/>
          </a:xfrm>
          <a:prstGeom prst="rect">
            <a:avLst/>
          </a:prstGeom>
          <a:noFill/>
          <a:ln>
            <a:noFill/>
          </a:ln>
          <a:effectLst>
            <a:outerShdw dist="107763"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9" name="Text Box 9"/>
          <p:cNvSpPr txBox="1">
            <a:spLocks noChangeArrowheads="1"/>
          </p:cNvSpPr>
          <p:nvPr/>
        </p:nvSpPr>
        <p:spPr bwMode="auto">
          <a:xfrm>
            <a:off x="6626225" y="243681"/>
            <a:ext cx="231298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3200" dirty="0">
                <a:solidFill>
                  <a:srgbClr val="800000"/>
                </a:solidFill>
                <a:effectLst>
                  <a:outerShdw blurRad="38100" dist="38100" dir="2700000" algn="tl">
                    <a:srgbClr val="C0C0C0"/>
                  </a:outerShdw>
                </a:effectLst>
                <a:latin typeface="Forte" pitchFamily="66" charset="0"/>
              </a:rPr>
              <a:t>Bragg’s law</a:t>
            </a:r>
          </a:p>
        </p:txBody>
      </p:sp>
      <p:grpSp>
        <p:nvGrpSpPr>
          <p:cNvPr id="10" name="Group 23"/>
          <p:cNvGrpSpPr>
            <a:grpSpLocks/>
          </p:cNvGrpSpPr>
          <p:nvPr/>
        </p:nvGrpSpPr>
        <p:grpSpPr bwMode="auto">
          <a:xfrm>
            <a:off x="4262860" y="3006350"/>
            <a:ext cx="2690812" cy="1736725"/>
            <a:chOff x="5143504" y="3121479"/>
            <a:chExt cx="2690141" cy="1736282"/>
          </a:xfrm>
        </p:grpSpPr>
        <p:sp>
          <p:nvSpPr>
            <p:cNvPr id="11" name="Oval 5"/>
            <p:cNvSpPr>
              <a:spLocks noChangeArrowheads="1"/>
            </p:cNvSpPr>
            <p:nvPr/>
          </p:nvSpPr>
          <p:spPr bwMode="auto">
            <a:xfrm>
              <a:off x="571500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2" name="Oval 6"/>
            <p:cNvSpPr>
              <a:spLocks noChangeArrowheads="1"/>
            </p:cNvSpPr>
            <p:nvPr/>
          </p:nvSpPr>
          <p:spPr bwMode="auto">
            <a:xfrm>
              <a:off x="607219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3" name="Oval 7"/>
            <p:cNvSpPr>
              <a:spLocks noChangeArrowheads="1"/>
            </p:cNvSpPr>
            <p:nvPr/>
          </p:nvSpPr>
          <p:spPr bwMode="auto">
            <a:xfrm>
              <a:off x="642938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4" name="Oval 8"/>
            <p:cNvSpPr>
              <a:spLocks noChangeArrowheads="1"/>
            </p:cNvSpPr>
            <p:nvPr/>
          </p:nvSpPr>
          <p:spPr bwMode="auto">
            <a:xfrm>
              <a:off x="678657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5" name="Oval 9"/>
            <p:cNvSpPr>
              <a:spLocks noChangeArrowheads="1"/>
            </p:cNvSpPr>
            <p:nvPr/>
          </p:nvSpPr>
          <p:spPr bwMode="auto">
            <a:xfrm>
              <a:off x="7143768" y="4071943"/>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6" name="Oval 10"/>
            <p:cNvSpPr>
              <a:spLocks noChangeArrowheads="1"/>
            </p:cNvSpPr>
            <p:nvPr/>
          </p:nvSpPr>
          <p:spPr bwMode="auto">
            <a:xfrm>
              <a:off x="571500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7" name="Oval 11"/>
            <p:cNvSpPr>
              <a:spLocks noChangeArrowheads="1"/>
            </p:cNvSpPr>
            <p:nvPr/>
          </p:nvSpPr>
          <p:spPr bwMode="auto">
            <a:xfrm>
              <a:off x="607219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8" name="Oval 12"/>
            <p:cNvSpPr>
              <a:spLocks noChangeArrowheads="1"/>
            </p:cNvSpPr>
            <p:nvPr/>
          </p:nvSpPr>
          <p:spPr bwMode="auto">
            <a:xfrm>
              <a:off x="642938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19" name="Oval 13"/>
            <p:cNvSpPr>
              <a:spLocks noChangeArrowheads="1"/>
            </p:cNvSpPr>
            <p:nvPr/>
          </p:nvSpPr>
          <p:spPr bwMode="auto">
            <a:xfrm>
              <a:off x="678657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sp>
          <p:nvSpPr>
            <p:cNvPr id="20" name="Oval 14"/>
            <p:cNvSpPr>
              <a:spLocks noChangeArrowheads="1"/>
            </p:cNvSpPr>
            <p:nvPr/>
          </p:nvSpPr>
          <p:spPr bwMode="auto">
            <a:xfrm>
              <a:off x="7143768" y="4714885"/>
              <a:ext cx="142876" cy="142876"/>
            </a:xfrm>
            <a:prstGeom prst="ellipse">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l" eaLnBrk="0" hangingPunct="0"/>
              <a:endParaRPr lang="en-US" sz="2400" i="0" dirty="0">
                <a:solidFill>
                  <a:schemeClr val="tx1"/>
                </a:solidFill>
                <a:latin typeface="Times" charset="0"/>
              </a:endParaRPr>
            </a:p>
          </p:txBody>
        </p:sp>
        <p:cxnSp>
          <p:nvCxnSpPr>
            <p:cNvPr id="21" name="Straight Connector 15"/>
            <p:cNvCxnSpPr>
              <a:cxnSpLocks noChangeShapeType="1"/>
            </p:cNvCxnSpPr>
            <p:nvPr/>
          </p:nvCxnSpPr>
          <p:spPr bwMode="auto">
            <a:xfrm>
              <a:off x="5429256" y="4143381"/>
              <a:ext cx="214314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2" name="Straight Connector 16"/>
            <p:cNvCxnSpPr>
              <a:cxnSpLocks noChangeShapeType="1"/>
            </p:cNvCxnSpPr>
            <p:nvPr/>
          </p:nvCxnSpPr>
          <p:spPr bwMode="auto">
            <a:xfrm>
              <a:off x="5429256" y="4786323"/>
              <a:ext cx="2143140" cy="1588"/>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23" name="Straight Arrow Connector 17"/>
            <p:cNvCxnSpPr>
              <a:cxnSpLocks noChangeShapeType="1"/>
            </p:cNvCxnSpPr>
            <p:nvPr/>
          </p:nvCxnSpPr>
          <p:spPr bwMode="auto">
            <a:xfrm rot="16200000" flipH="1">
              <a:off x="5500694" y="3143250"/>
              <a:ext cx="928694" cy="9286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4" name="Straight Arrow Connector 18"/>
            <p:cNvCxnSpPr>
              <a:cxnSpLocks noChangeShapeType="1"/>
            </p:cNvCxnSpPr>
            <p:nvPr/>
          </p:nvCxnSpPr>
          <p:spPr bwMode="auto">
            <a:xfrm rot="16200000" flipH="1">
              <a:off x="5143504" y="3429001"/>
              <a:ext cx="1285884" cy="128588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5" name="Straight Arrow Connector 21"/>
            <p:cNvCxnSpPr>
              <a:cxnSpLocks noChangeShapeType="1"/>
            </p:cNvCxnSpPr>
            <p:nvPr/>
          </p:nvCxnSpPr>
          <p:spPr bwMode="auto">
            <a:xfrm rot="5400000" flipH="1" flipV="1">
              <a:off x="6547761" y="3407230"/>
              <a:ext cx="1285884" cy="128588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6" name="Straight Arrow Connector 22"/>
            <p:cNvCxnSpPr>
              <a:cxnSpLocks noChangeShapeType="1"/>
            </p:cNvCxnSpPr>
            <p:nvPr/>
          </p:nvCxnSpPr>
          <p:spPr bwMode="auto">
            <a:xfrm rot="5400000" flipH="1" flipV="1">
              <a:off x="6578379" y="3121479"/>
              <a:ext cx="928694" cy="928694"/>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grpSp>
      <p:pic>
        <p:nvPicPr>
          <p:cNvPr id="30723" name="Picture 3" descr="BAB_FigA_20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0898" y="2125028"/>
            <a:ext cx="4528361" cy="3108960"/>
          </a:xfrm>
          <a:prstGeom prst="rect">
            <a:avLst/>
          </a:prstGeom>
          <a:noFill/>
          <a:ln>
            <a:noFill/>
          </a:ln>
          <a:effectLst>
            <a:outerShdw dist="107763" dir="8100000" algn="ctr" rotWithShape="0">
              <a:srgbClr val="80808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500" fill="hold"/>
                                        <p:tgtEl>
                                          <p:spTgt spid="30723"/>
                                        </p:tgtEl>
                                        <p:attrNameLst>
                                          <p:attrName>ppt_x</p:attrName>
                                        </p:attrNameLst>
                                      </p:cBhvr>
                                      <p:tavLst>
                                        <p:tav tm="0">
                                          <p:val>
                                            <p:strVal val="#ppt_x"/>
                                          </p:val>
                                        </p:tav>
                                        <p:tav tm="100000">
                                          <p:val>
                                            <p:strVal val="#ppt_x"/>
                                          </p:val>
                                        </p:tav>
                                      </p:tavLst>
                                    </p:anim>
                                    <p:anim calcmode="lin" valueType="num">
                                      <p:cBhvr additive="base">
                                        <p:cTn id="12" dur="500" fill="hold"/>
                                        <p:tgtEl>
                                          <p:spTgt spid="3072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25"/>
                                        </p:tgtEl>
                                        <p:attrNameLst>
                                          <p:attrName>style.visibility</p:attrName>
                                        </p:attrNameLst>
                                      </p:cBhvr>
                                      <p:to>
                                        <p:strVal val="visible"/>
                                      </p:to>
                                    </p:set>
                                    <p:animEffect transition="in" filter="fade">
                                      <p:cBhvr>
                                        <p:cTn id="17" dur="500"/>
                                        <p:tgtEl>
                                          <p:spTgt spid="3072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07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itle 1"/>
          <p:cNvSpPr>
            <a:spLocks noGrp="1"/>
          </p:cNvSpPr>
          <p:nvPr>
            <p:ph type="title" idx="4294967295"/>
          </p:nvPr>
        </p:nvSpPr>
        <p:spPr>
          <a:xfrm>
            <a:off x="595312" y="0"/>
            <a:ext cx="7772400" cy="1143000"/>
          </a:xfrm>
        </p:spPr>
        <p:txBody>
          <a:bodyPr/>
          <a:lstStyle/>
          <a:p>
            <a:pPr eaLnBrk="1" hangingPunct="1"/>
            <a:r>
              <a:rPr lang="nb-NO" b="1" dirty="0" smtClean="0">
                <a:effectLst>
                  <a:outerShdw blurRad="38100" dist="38100" dir="2700000" algn="tl">
                    <a:srgbClr val="000000">
                      <a:alpha val="43137"/>
                    </a:srgbClr>
                  </a:outerShdw>
                </a:effectLst>
              </a:rPr>
              <a:t>Derivation of Bragg’s law</a:t>
            </a:r>
          </a:p>
        </p:txBody>
      </p:sp>
      <p:graphicFrame>
        <p:nvGraphicFramePr>
          <p:cNvPr id="12293" name="Object 2"/>
          <p:cNvGraphicFramePr>
            <a:graphicFrameLocks noChangeAspect="1"/>
          </p:cNvGraphicFramePr>
          <p:nvPr>
            <p:extLst>
              <p:ext uri="{D42A27DB-BD31-4B8C-83A1-F6EECF244321}">
                <p14:modId xmlns:p14="http://schemas.microsoft.com/office/powerpoint/2010/main" val="3419198204"/>
              </p:ext>
            </p:extLst>
          </p:nvPr>
        </p:nvGraphicFramePr>
        <p:xfrm>
          <a:off x="762000" y="1365250"/>
          <a:ext cx="1685925" cy="1042988"/>
        </p:xfrm>
        <a:graphic>
          <a:graphicData uri="http://schemas.openxmlformats.org/presentationml/2006/ole">
            <mc:AlternateContent xmlns:mc="http://schemas.openxmlformats.org/markup-compatibility/2006">
              <mc:Choice xmlns:v="urn:schemas-microsoft-com:vml" Requires="v">
                <p:oleObj spid="_x0000_s125074" name="Equation" r:id="rId3" imgW="1066800" imgH="660400" progId="Equation.3">
                  <p:embed/>
                </p:oleObj>
              </mc:Choice>
              <mc:Fallback>
                <p:oleObj name="Equation" r:id="rId3" imgW="1066800" imgH="660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365250"/>
                        <a:ext cx="1685925"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294" name="TextBox 38"/>
          <p:cNvSpPr txBox="1">
            <a:spLocks noChangeArrowheads="1"/>
          </p:cNvSpPr>
          <p:nvPr/>
        </p:nvSpPr>
        <p:spPr bwMode="auto">
          <a:xfrm>
            <a:off x="417513" y="2904331"/>
            <a:ext cx="54800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i="0" dirty="0">
                <a:solidFill>
                  <a:schemeClr val="tx1"/>
                </a:solidFill>
              </a:rPr>
              <a:t>Path difference </a:t>
            </a:r>
            <a:r>
              <a:rPr lang="el-GR" i="0" dirty="0">
                <a:solidFill>
                  <a:schemeClr val="tx1"/>
                </a:solidFill>
              </a:rPr>
              <a:t>Δ</a:t>
            </a:r>
            <a:r>
              <a:rPr lang="nb-NO" i="0" dirty="0">
                <a:solidFill>
                  <a:schemeClr val="tx1"/>
                </a:solidFill>
              </a:rPr>
              <a:t>= 2x =&gt; phase shift</a:t>
            </a:r>
          </a:p>
          <a:p>
            <a:pPr algn="l" eaLnBrk="1" hangingPunct="1"/>
            <a:r>
              <a:rPr lang="nb-NO" i="0" dirty="0">
                <a:solidFill>
                  <a:schemeClr val="tx1"/>
                </a:solidFill>
              </a:rPr>
              <a:t>Constructive interference if </a:t>
            </a:r>
            <a:r>
              <a:rPr lang="el-GR" i="0" dirty="0">
                <a:solidFill>
                  <a:schemeClr val="tx1"/>
                </a:solidFill>
              </a:rPr>
              <a:t>Δ</a:t>
            </a:r>
            <a:r>
              <a:rPr lang="nb-NO" i="0" dirty="0">
                <a:solidFill>
                  <a:schemeClr val="tx1"/>
                </a:solidFill>
              </a:rPr>
              <a:t>=n</a:t>
            </a:r>
            <a:r>
              <a:rPr lang="el-GR" i="0" dirty="0">
                <a:solidFill>
                  <a:schemeClr val="tx1"/>
                </a:solidFill>
              </a:rPr>
              <a:t>λ</a:t>
            </a:r>
            <a:endParaRPr lang="nb-NO" i="0" dirty="0">
              <a:solidFill>
                <a:schemeClr val="tx1"/>
              </a:solidFill>
            </a:endParaRPr>
          </a:p>
          <a:p>
            <a:pPr algn="l" eaLnBrk="1" hangingPunct="1"/>
            <a:r>
              <a:rPr lang="nb-NO" i="0" dirty="0">
                <a:solidFill>
                  <a:schemeClr val="tx1"/>
                </a:solidFill>
              </a:rPr>
              <a:t>This gives the criterion for constructive interference: </a:t>
            </a:r>
          </a:p>
        </p:txBody>
      </p:sp>
      <p:graphicFrame>
        <p:nvGraphicFramePr>
          <p:cNvPr id="12295" name="Object 4"/>
          <p:cNvGraphicFramePr>
            <a:graphicFrameLocks noChangeAspect="1"/>
          </p:cNvGraphicFramePr>
          <p:nvPr>
            <p:extLst>
              <p:ext uri="{D42A27DB-BD31-4B8C-83A1-F6EECF244321}">
                <p14:modId xmlns:p14="http://schemas.microsoft.com/office/powerpoint/2010/main" val="1873189287"/>
              </p:ext>
            </p:extLst>
          </p:nvPr>
        </p:nvGraphicFramePr>
        <p:xfrm>
          <a:off x="1839913" y="4267200"/>
          <a:ext cx="4086225" cy="628650"/>
        </p:xfrm>
        <a:graphic>
          <a:graphicData uri="http://schemas.openxmlformats.org/presentationml/2006/ole">
            <mc:AlternateContent xmlns:mc="http://schemas.openxmlformats.org/markup-compatibility/2006">
              <mc:Choice xmlns:v="urn:schemas-microsoft-com:vml" Requires="v">
                <p:oleObj spid="_x0000_s125075" name="Equation" r:id="rId5" imgW="1485900" imgH="228600" progId="Equation.3">
                  <p:embed/>
                </p:oleObj>
              </mc:Choice>
              <mc:Fallback>
                <p:oleObj name="Equation" r:id="rId5" imgW="1485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9913" y="4267200"/>
                        <a:ext cx="40862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2296" name="Group 26"/>
          <p:cNvGrpSpPr>
            <a:grpSpLocks/>
          </p:cNvGrpSpPr>
          <p:nvPr/>
        </p:nvGrpSpPr>
        <p:grpSpPr bwMode="auto">
          <a:xfrm>
            <a:off x="3157538" y="1045369"/>
            <a:ext cx="5092700" cy="1749425"/>
            <a:chOff x="1231" y="1126"/>
            <a:chExt cx="3208" cy="1102"/>
          </a:xfrm>
        </p:grpSpPr>
        <p:cxnSp>
          <p:nvCxnSpPr>
            <p:cNvPr id="12298" name="Straight Connector 4"/>
            <p:cNvCxnSpPr>
              <a:cxnSpLocks noChangeShapeType="1"/>
            </p:cNvCxnSpPr>
            <p:nvPr/>
          </p:nvCxnSpPr>
          <p:spPr bwMode="auto">
            <a:xfrm>
              <a:off x="1268" y="1640"/>
              <a:ext cx="2564"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299" name="Straight Connector 5"/>
            <p:cNvCxnSpPr>
              <a:cxnSpLocks noChangeShapeType="1"/>
            </p:cNvCxnSpPr>
            <p:nvPr/>
          </p:nvCxnSpPr>
          <p:spPr bwMode="auto">
            <a:xfrm>
              <a:off x="1268" y="2080"/>
              <a:ext cx="2564" cy="1"/>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cxnSp>
        <p:cxnSp>
          <p:nvCxnSpPr>
            <p:cNvPr id="12300" name="Straight Arrow Connector 7"/>
            <p:cNvCxnSpPr>
              <a:cxnSpLocks noChangeShapeType="1"/>
            </p:cNvCxnSpPr>
            <p:nvPr/>
          </p:nvCxnSpPr>
          <p:spPr bwMode="auto">
            <a:xfrm>
              <a:off x="1427" y="1128"/>
              <a:ext cx="1196" cy="5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1" name="Straight Arrow Connector 8"/>
            <p:cNvCxnSpPr>
              <a:cxnSpLocks noChangeShapeType="1"/>
            </p:cNvCxnSpPr>
            <p:nvPr/>
          </p:nvCxnSpPr>
          <p:spPr bwMode="auto">
            <a:xfrm>
              <a:off x="1231" y="1483"/>
              <a:ext cx="1392" cy="5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2" name="Straight Connector 10"/>
            <p:cNvCxnSpPr>
              <a:cxnSpLocks noChangeShapeType="1"/>
            </p:cNvCxnSpPr>
            <p:nvPr/>
          </p:nvCxnSpPr>
          <p:spPr bwMode="auto">
            <a:xfrm rot="5400000">
              <a:off x="2401" y="1856"/>
              <a:ext cx="438" cy="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cxnSp>
          <p:nvCxnSpPr>
            <p:cNvPr id="12303" name="Straight Arrow Connector 17"/>
            <p:cNvCxnSpPr>
              <a:cxnSpLocks noChangeShapeType="1"/>
            </p:cNvCxnSpPr>
            <p:nvPr/>
          </p:nvCxnSpPr>
          <p:spPr bwMode="auto">
            <a:xfrm flipV="1">
              <a:off x="2626" y="1473"/>
              <a:ext cx="1392" cy="597"/>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4" name="Straight Arrow Connector 18"/>
            <p:cNvCxnSpPr>
              <a:cxnSpLocks noChangeShapeType="1"/>
            </p:cNvCxnSpPr>
            <p:nvPr/>
          </p:nvCxnSpPr>
          <p:spPr bwMode="auto">
            <a:xfrm flipV="1">
              <a:off x="2624" y="1126"/>
              <a:ext cx="1196" cy="5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305" name="Straight Connector 20"/>
            <p:cNvCxnSpPr>
              <a:cxnSpLocks noChangeShapeType="1"/>
            </p:cNvCxnSpPr>
            <p:nvPr/>
          </p:nvCxnSpPr>
          <p:spPr bwMode="auto">
            <a:xfrm rot="5400000">
              <a:off x="2331" y="1698"/>
              <a:ext cx="345" cy="228"/>
            </a:xfrm>
            <a:prstGeom prst="line">
              <a:avLst/>
            </a:prstGeom>
            <a:noFill/>
            <a:ln w="9525" algn="ctr">
              <a:solidFill>
                <a:schemeClr val="tx1"/>
              </a:solidFill>
              <a:prstDash val="sysDot"/>
              <a:round/>
              <a:headEnd/>
              <a:tailEnd/>
            </a:ln>
            <a:extLst>
              <a:ext uri="{909E8E84-426E-40DD-AFC4-6F175D3DCCD1}">
                <a14:hiddenFill xmlns:a14="http://schemas.microsoft.com/office/drawing/2010/main">
                  <a:noFill/>
                </a14:hiddenFill>
              </a:ext>
            </a:extLst>
          </p:spPr>
        </p:cxnSp>
        <p:sp>
          <p:nvSpPr>
            <p:cNvPr id="12306" name="Arc 23"/>
            <p:cNvSpPr>
              <a:spLocks noChangeArrowheads="1"/>
            </p:cNvSpPr>
            <p:nvPr/>
          </p:nvSpPr>
          <p:spPr bwMode="auto">
            <a:xfrm rot="-6768600">
              <a:off x="2305" y="1515"/>
              <a:ext cx="172" cy="183"/>
            </a:xfrm>
            <a:custGeom>
              <a:avLst/>
              <a:gdLst>
                <a:gd name="T0" fmla="*/ 86 w 273050"/>
                <a:gd name="T1" fmla="*/ 0 h 290512"/>
                <a:gd name="T2" fmla="*/ 86 w 273050"/>
                <a:gd name="T3" fmla="*/ 92 h 290512"/>
                <a:gd name="T4" fmla="*/ 172 w 273050"/>
                <a:gd name="T5" fmla="*/ 92 h 290512"/>
                <a:gd name="T6" fmla="*/ 11796480 60000 65536"/>
                <a:gd name="T7" fmla="*/ 11796480 60000 65536"/>
                <a:gd name="T8" fmla="*/ 5898240 60000 65536"/>
                <a:gd name="T9" fmla="*/ 136525 w 273050"/>
                <a:gd name="T10" fmla="*/ 0 h 290512"/>
                <a:gd name="T11" fmla="*/ 273050 w 273050"/>
                <a:gd name="T12" fmla="*/ 146050 h 290512"/>
              </a:gdLst>
              <a:ahLst/>
              <a:cxnLst>
                <a:cxn ang="T6">
                  <a:pos x="T0" y="T1"/>
                </a:cxn>
                <a:cxn ang="T7">
                  <a:pos x="T2" y="T3"/>
                </a:cxn>
                <a:cxn ang="T8">
                  <a:pos x="T4" y="T5"/>
                </a:cxn>
              </a:cxnLst>
              <a:rect l="T9" t="T10" r="T11" b="T12"/>
              <a:pathLst>
                <a:path w="273050" h="290512" stroke="0">
                  <a:moveTo>
                    <a:pt x="136525" y="0"/>
                  </a:moveTo>
                  <a:lnTo>
                    <a:pt x="136524" y="0"/>
                  </a:lnTo>
                  <a:cubicBezTo>
                    <a:pt x="211925" y="0"/>
                    <a:pt x="273050" y="65033"/>
                    <a:pt x="273050" y="145256"/>
                  </a:cubicBezTo>
                  <a:lnTo>
                    <a:pt x="136525" y="145256"/>
                  </a:lnTo>
                  <a:lnTo>
                    <a:pt x="136525" y="0"/>
                  </a:lnTo>
                  <a:close/>
                </a:path>
                <a:path w="273050" h="290512" fill="none">
                  <a:moveTo>
                    <a:pt x="136525" y="0"/>
                  </a:moveTo>
                  <a:lnTo>
                    <a:pt x="136524" y="0"/>
                  </a:lnTo>
                  <a:cubicBezTo>
                    <a:pt x="211925" y="0"/>
                    <a:pt x="273050" y="65033"/>
                    <a:pt x="273050" y="145256"/>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dirty="0"/>
            </a:p>
          </p:txBody>
        </p:sp>
        <p:sp>
          <p:nvSpPr>
            <p:cNvPr id="12307" name="Arc 24"/>
            <p:cNvSpPr>
              <a:spLocks noChangeArrowheads="1"/>
            </p:cNvSpPr>
            <p:nvPr/>
          </p:nvSpPr>
          <p:spPr bwMode="auto">
            <a:xfrm rot="-6768600">
              <a:off x="2292" y="1950"/>
              <a:ext cx="172" cy="182"/>
            </a:xfrm>
            <a:custGeom>
              <a:avLst/>
              <a:gdLst>
                <a:gd name="T0" fmla="*/ 86 w 273050"/>
                <a:gd name="T1" fmla="*/ 0 h 288925"/>
                <a:gd name="T2" fmla="*/ 86 w 273050"/>
                <a:gd name="T3" fmla="*/ 91 h 288925"/>
                <a:gd name="T4" fmla="*/ 172 w 273050"/>
                <a:gd name="T5" fmla="*/ 91 h 288925"/>
                <a:gd name="T6" fmla="*/ 11796480 60000 65536"/>
                <a:gd name="T7" fmla="*/ 11796480 60000 65536"/>
                <a:gd name="T8" fmla="*/ 5898240 60000 65536"/>
                <a:gd name="T9" fmla="*/ 136525 w 273050"/>
                <a:gd name="T10" fmla="*/ 0 h 288925"/>
                <a:gd name="T11" fmla="*/ 273050 w 273050"/>
                <a:gd name="T12" fmla="*/ 144463 h 288925"/>
              </a:gdLst>
              <a:ahLst/>
              <a:cxnLst>
                <a:cxn ang="T6">
                  <a:pos x="T0" y="T1"/>
                </a:cxn>
                <a:cxn ang="T7">
                  <a:pos x="T2" y="T3"/>
                </a:cxn>
                <a:cxn ang="T8">
                  <a:pos x="T4" y="T5"/>
                </a:cxn>
              </a:cxnLst>
              <a:rect l="T9" t="T10" r="T11" b="T12"/>
              <a:pathLst>
                <a:path w="273050" h="288925" stroke="0">
                  <a:moveTo>
                    <a:pt x="136525" y="0"/>
                  </a:moveTo>
                  <a:lnTo>
                    <a:pt x="136524" y="0"/>
                  </a:lnTo>
                  <a:cubicBezTo>
                    <a:pt x="211925" y="0"/>
                    <a:pt x="273050" y="64678"/>
                    <a:pt x="273050" y="144463"/>
                  </a:cubicBezTo>
                  <a:lnTo>
                    <a:pt x="136525" y="144463"/>
                  </a:lnTo>
                  <a:lnTo>
                    <a:pt x="136525" y="0"/>
                  </a:lnTo>
                  <a:close/>
                </a:path>
                <a:path w="273050" h="288925" fill="none">
                  <a:moveTo>
                    <a:pt x="136525" y="0"/>
                  </a:moveTo>
                  <a:lnTo>
                    <a:pt x="136524" y="0"/>
                  </a:lnTo>
                  <a:cubicBezTo>
                    <a:pt x="211925" y="0"/>
                    <a:pt x="273050" y="64678"/>
                    <a:pt x="273050" y="144463"/>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vert="eaVert"/>
            <a:lstStyle/>
            <a:p>
              <a:endParaRPr lang="en-US" dirty="0"/>
            </a:p>
          </p:txBody>
        </p:sp>
        <p:sp>
          <p:nvSpPr>
            <p:cNvPr id="12308" name="Arc 29"/>
            <p:cNvSpPr>
              <a:spLocks noChangeArrowheads="1"/>
            </p:cNvSpPr>
            <p:nvPr/>
          </p:nvSpPr>
          <p:spPr bwMode="auto">
            <a:xfrm rot="9010885">
              <a:off x="2543" y="1653"/>
              <a:ext cx="107" cy="114"/>
            </a:xfrm>
            <a:custGeom>
              <a:avLst/>
              <a:gdLst>
                <a:gd name="T0" fmla="*/ 54 w 169862"/>
                <a:gd name="T1" fmla="*/ 0 h 180975"/>
                <a:gd name="T2" fmla="*/ 54 w 169862"/>
                <a:gd name="T3" fmla="*/ 57 h 180975"/>
                <a:gd name="T4" fmla="*/ 107 w 169862"/>
                <a:gd name="T5" fmla="*/ 57 h 180975"/>
                <a:gd name="T6" fmla="*/ 11796480 60000 65536"/>
                <a:gd name="T7" fmla="*/ 11796480 60000 65536"/>
                <a:gd name="T8" fmla="*/ 5898240 60000 65536"/>
                <a:gd name="T9" fmla="*/ 85725 w 169862"/>
                <a:gd name="T10" fmla="*/ 0 h 180975"/>
                <a:gd name="T11" fmla="*/ 169862 w 169862"/>
                <a:gd name="T12" fmla="*/ 90488 h 180975"/>
              </a:gdLst>
              <a:ahLst/>
              <a:cxnLst>
                <a:cxn ang="T6">
                  <a:pos x="T0" y="T1"/>
                </a:cxn>
                <a:cxn ang="T7">
                  <a:pos x="T2" y="T3"/>
                </a:cxn>
                <a:cxn ang="T8">
                  <a:pos x="T4" y="T5"/>
                </a:cxn>
              </a:cxnLst>
              <a:rect l="T9" t="T10" r="T11" b="T12"/>
              <a:pathLst>
                <a:path w="169862" h="180975" stroke="0">
                  <a:moveTo>
                    <a:pt x="84931" y="0"/>
                  </a:moveTo>
                  <a:lnTo>
                    <a:pt x="84930" y="0"/>
                  </a:lnTo>
                  <a:cubicBezTo>
                    <a:pt x="131837" y="0"/>
                    <a:pt x="169862" y="40512"/>
                    <a:pt x="169862" y="90488"/>
                  </a:cubicBezTo>
                  <a:lnTo>
                    <a:pt x="84931" y="90488"/>
                  </a:lnTo>
                  <a:lnTo>
                    <a:pt x="84931" y="0"/>
                  </a:lnTo>
                  <a:close/>
                </a:path>
                <a:path w="169862" h="180975" fill="none">
                  <a:moveTo>
                    <a:pt x="84931" y="0"/>
                  </a:moveTo>
                  <a:lnTo>
                    <a:pt x="84930" y="0"/>
                  </a:lnTo>
                  <a:cubicBezTo>
                    <a:pt x="131837" y="0"/>
                    <a:pt x="169862" y="40512"/>
                    <a:pt x="169862" y="90488"/>
                  </a:cubicBezTo>
                </a:path>
              </a:pathLst>
            </a:cu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rot="10800000"/>
            <a:lstStyle/>
            <a:p>
              <a:endParaRPr lang="en-US" dirty="0"/>
            </a:p>
          </p:txBody>
        </p:sp>
        <p:sp>
          <p:nvSpPr>
            <p:cNvPr id="32" name="TextBox 31"/>
            <p:cNvSpPr txBox="1"/>
            <p:nvPr/>
          </p:nvSpPr>
          <p:spPr>
            <a:xfrm>
              <a:off x="2178" y="1500"/>
              <a:ext cx="160" cy="154"/>
            </a:xfrm>
            <a:prstGeom prst="rect">
              <a:avLst/>
            </a:prstGeom>
            <a:noFill/>
          </p:spPr>
          <p:txBody>
            <a:bodyPr wrap="none">
              <a:spAutoFit/>
            </a:bodyPr>
            <a:lstStyle/>
            <a:p>
              <a:pPr algn="l" fontAlgn="auto">
                <a:spcBef>
                  <a:spcPts val="0"/>
                </a:spcBef>
                <a:spcAft>
                  <a:spcPts val="0"/>
                </a:spcAft>
                <a:defRPr/>
              </a:pPr>
              <a:r>
                <a:rPr lang="el-GR" sz="1050" i="0" dirty="0">
                  <a:solidFill>
                    <a:schemeClr val="tx1"/>
                  </a:solidFill>
                  <a:latin typeface="+mn-lt"/>
                </a:rPr>
                <a:t>θ</a:t>
              </a:r>
              <a:endParaRPr lang="nb-NO" sz="1050" i="0" dirty="0">
                <a:solidFill>
                  <a:schemeClr val="tx1"/>
                </a:solidFill>
                <a:latin typeface="+mn-lt"/>
              </a:endParaRPr>
            </a:p>
          </p:txBody>
        </p:sp>
        <p:sp>
          <p:nvSpPr>
            <p:cNvPr id="33" name="TextBox 32"/>
            <p:cNvSpPr txBox="1"/>
            <p:nvPr/>
          </p:nvSpPr>
          <p:spPr>
            <a:xfrm>
              <a:off x="2170" y="1941"/>
              <a:ext cx="160" cy="154"/>
            </a:xfrm>
            <a:prstGeom prst="rect">
              <a:avLst/>
            </a:prstGeom>
            <a:noFill/>
          </p:spPr>
          <p:txBody>
            <a:bodyPr wrap="none">
              <a:spAutoFit/>
            </a:bodyPr>
            <a:lstStyle/>
            <a:p>
              <a:pPr algn="l" fontAlgn="auto">
                <a:spcBef>
                  <a:spcPts val="0"/>
                </a:spcBef>
                <a:spcAft>
                  <a:spcPts val="0"/>
                </a:spcAft>
                <a:defRPr/>
              </a:pPr>
              <a:r>
                <a:rPr lang="el-GR" sz="1050" i="0" dirty="0">
                  <a:solidFill>
                    <a:schemeClr val="tx1"/>
                  </a:solidFill>
                  <a:latin typeface="+mn-lt"/>
                </a:rPr>
                <a:t>θ</a:t>
              </a:r>
              <a:endParaRPr lang="nb-NO" sz="1050" i="0" dirty="0">
                <a:solidFill>
                  <a:schemeClr val="tx1"/>
                </a:solidFill>
                <a:latin typeface="+mn-lt"/>
              </a:endParaRPr>
            </a:p>
          </p:txBody>
        </p:sp>
        <p:sp>
          <p:nvSpPr>
            <p:cNvPr id="12311" name="TextBox 34"/>
            <p:cNvSpPr txBox="1">
              <a:spLocks noChangeArrowheads="1"/>
            </p:cNvSpPr>
            <p:nvPr/>
          </p:nvSpPr>
          <p:spPr bwMode="auto">
            <a:xfrm>
              <a:off x="2513" y="1739"/>
              <a:ext cx="1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el-GR" sz="800" i="0">
                  <a:solidFill>
                    <a:schemeClr val="tx1"/>
                  </a:solidFill>
                </a:rPr>
                <a:t>θ</a:t>
              </a:r>
              <a:endParaRPr lang="nb-NO" sz="800" i="0">
                <a:solidFill>
                  <a:schemeClr val="tx1"/>
                </a:solidFill>
              </a:endParaRPr>
            </a:p>
          </p:txBody>
        </p:sp>
        <p:sp>
          <p:nvSpPr>
            <p:cNvPr id="12312" name="TextBox 35"/>
            <p:cNvSpPr txBox="1">
              <a:spLocks noChangeArrowheads="1"/>
            </p:cNvSpPr>
            <p:nvPr/>
          </p:nvSpPr>
          <p:spPr bwMode="auto">
            <a:xfrm>
              <a:off x="2372" y="1947"/>
              <a:ext cx="17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sz="1400" i="0">
                  <a:solidFill>
                    <a:schemeClr val="tx1"/>
                  </a:solidFill>
                </a:rPr>
                <a:t>x</a:t>
              </a:r>
            </a:p>
          </p:txBody>
        </p:sp>
        <p:graphicFrame>
          <p:nvGraphicFramePr>
            <p:cNvPr id="12313" name="Object 3"/>
            <p:cNvGraphicFramePr>
              <a:graphicFrameLocks noChangeAspect="1"/>
            </p:cNvGraphicFramePr>
            <p:nvPr/>
          </p:nvGraphicFramePr>
          <p:xfrm>
            <a:off x="2844" y="2092"/>
            <a:ext cx="72" cy="136"/>
          </p:xfrm>
          <a:graphic>
            <a:graphicData uri="http://schemas.openxmlformats.org/presentationml/2006/ole">
              <mc:AlternateContent xmlns:mc="http://schemas.openxmlformats.org/markup-compatibility/2006">
                <mc:Choice xmlns:v="urn:schemas-microsoft-com:vml" Requires="v">
                  <p:oleObj spid="_x0000_s125076" name="Equation" r:id="rId7" imgW="114151" imgH="215619" progId="Equation.3">
                    <p:embed/>
                  </p:oleObj>
                </mc:Choice>
                <mc:Fallback>
                  <p:oleObj name="Equation" r:id="rId7" imgW="114151" imgH="215619"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4" y="2092"/>
                          <a:ext cx="72" cy="1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314" name="Right Brace 42"/>
            <p:cNvSpPr>
              <a:spLocks/>
            </p:cNvSpPr>
            <p:nvPr/>
          </p:nvSpPr>
          <p:spPr bwMode="auto">
            <a:xfrm>
              <a:off x="3963" y="1618"/>
              <a:ext cx="103" cy="480"/>
            </a:xfrm>
            <a:prstGeom prst="rightBrace">
              <a:avLst>
                <a:gd name="adj1" fmla="val 8328"/>
                <a:gd name="adj2" fmla="val 50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lgn="l" eaLnBrk="0" hangingPunct="0"/>
              <a:endParaRPr lang="en-US" sz="2400" i="0" dirty="0">
                <a:solidFill>
                  <a:schemeClr val="tx1"/>
                </a:solidFill>
                <a:latin typeface="Times" charset="0"/>
              </a:endParaRPr>
            </a:p>
          </p:txBody>
        </p:sp>
        <p:sp>
          <p:nvSpPr>
            <p:cNvPr id="12315" name="TextBox 43"/>
            <p:cNvSpPr txBox="1">
              <a:spLocks noChangeArrowheads="1"/>
            </p:cNvSpPr>
            <p:nvPr/>
          </p:nvSpPr>
          <p:spPr bwMode="auto">
            <a:xfrm>
              <a:off x="4121" y="1749"/>
              <a:ext cx="31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a:solidFill>
                    <a:schemeClr val="tx1"/>
                  </a:solidFill>
                </a:rPr>
                <a:t>d</a:t>
              </a:r>
              <a:r>
                <a:rPr lang="nb-NO" baseline="-25000">
                  <a:solidFill>
                    <a:schemeClr val="tx1"/>
                  </a:solidFill>
                </a:rPr>
                <a:t>hkl</a:t>
              </a:r>
            </a:p>
          </p:txBody>
        </p:sp>
      </p:grpSp>
      <p:sp>
        <p:nvSpPr>
          <p:cNvPr id="12297" name="TextBox 44"/>
          <p:cNvSpPr txBox="1">
            <a:spLocks noChangeArrowheads="1"/>
          </p:cNvSpPr>
          <p:nvPr/>
        </p:nvSpPr>
        <p:spPr bwMode="auto">
          <a:xfrm>
            <a:off x="490538" y="4953000"/>
            <a:ext cx="72548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i="1">
                <a:solidFill>
                  <a:schemeClr val="tx2"/>
                </a:solidFill>
                <a:latin typeface="Arial" pitchFamily="34" charset="0"/>
              </a:defRPr>
            </a:lvl1pPr>
            <a:lvl2pPr marL="742950" indent="-285750" eaLnBrk="0" hangingPunct="0">
              <a:defRPr i="1">
                <a:solidFill>
                  <a:schemeClr val="tx2"/>
                </a:solidFill>
                <a:latin typeface="Arial" pitchFamily="34" charset="0"/>
              </a:defRPr>
            </a:lvl2pPr>
            <a:lvl3pPr marL="1143000" indent="-228600" eaLnBrk="0" hangingPunct="0">
              <a:defRPr i="1">
                <a:solidFill>
                  <a:schemeClr val="tx2"/>
                </a:solidFill>
                <a:latin typeface="Arial" pitchFamily="34" charset="0"/>
              </a:defRPr>
            </a:lvl3pPr>
            <a:lvl4pPr marL="1600200" indent="-228600" eaLnBrk="0" hangingPunct="0">
              <a:defRPr i="1">
                <a:solidFill>
                  <a:schemeClr val="tx2"/>
                </a:solidFill>
                <a:latin typeface="Arial" pitchFamily="34" charset="0"/>
              </a:defRPr>
            </a:lvl4pPr>
            <a:lvl5pPr marL="2057400" indent="-228600" eaLnBrk="0" hangingPunct="0">
              <a:defRPr i="1">
                <a:solidFill>
                  <a:schemeClr val="tx2"/>
                </a:solidFill>
                <a:latin typeface="Arial" pitchFamily="34" charset="0"/>
              </a:defRPr>
            </a:lvl5pPr>
            <a:lvl6pPr marL="2514600" indent="-228600" algn="ctr" eaLnBrk="0" fontAlgn="base" hangingPunct="0">
              <a:spcBef>
                <a:spcPct val="0"/>
              </a:spcBef>
              <a:spcAft>
                <a:spcPct val="0"/>
              </a:spcAft>
              <a:defRPr i="1">
                <a:solidFill>
                  <a:schemeClr val="tx2"/>
                </a:solidFill>
                <a:latin typeface="Arial" pitchFamily="34" charset="0"/>
              </a:defRPr>
            </a:lvl6pPr>
            <a:lvl7pPr marL="2971800" indent="-228600" algn="ctr" eaLnBrk="0" fontAlgn="base" hangingPunct="0">
              <a:spcBef>
                <a:spcPct val="0"/>
              </a:spcBef>
              <a:spcAft>
                <a:spcPct val="0"/>
              </a:spcAft>
              <a:defRPr i="1">
                <a:solidFill>
                  <a:schemeClr val="tx2"/>
                </a:solidFill>
                <a:latin typeface="Arial" pitchFamily="34" charset="0"/>
              </a:defRPr>
            </a:lvl7pPr>
            <a:lvl8pPr marL="3429000" indent="-228600" algn="ctr" eaLnBrk="0" fontAlgn="base" hangingPunct="0">
              <a:spcBef>
                <a:spcPct val="0"/>
              </a:spcBef>
              <a:spcAft>
                <a:spcPct val="0"/>
              </a:spcAft>
              <a:defRPr i="1">
                <a:solidFill>
                  <a:schemeClr val="tx2"/>
                </a:solidFill>
                <a:latin typeface="Arial" pitchFamily="34" charset="0"/>
              </a:defRPr>
            </a:lvl8pPr>
            <a:lvl9pPr marL="3886200" indent="-228600" algn="ctr" eaLnBrk="0" fontAlgn="base" hangingPunct="0">
              <a:spcBef>
                <a:spcPct val="0"/>
              </a:spcBef>
              <a:spcAft>
                <a:spcPct val="0"/>
              </a:spcAft>
              <a:defRPr i="1">
                <a:solidFill>
                  <a:schemeClr val="tx2"/>
                </a:solidFill>
                <a:latin typeface="Arial" pitchFamily="34" charset="0"/>
              </a:defRPr>
            </a:lvl9pPr>
          </a:lstStyle>
          <a:p>
            <a:pPr algn="l" eaLnBrk="1" hangingPunct="1"/>
            <a:r>
              <a:rPr lang="nb-NO" sz="2000" i="0" dirty="0">
                <a:solidFill>
                  <a:schemeClr val="tx1"/>
                </a:solidFill>
              </a:rPr>
              <a:t>Bragg’s law tells you at which angle </a:t>
            </a:r>
            <a:r>
              <a:rPr lang="el-GR" sz="2000" i="0" dirty="0">
                <a:solidFill>
                  <a:schemeClr val="tx1"/>
                </a:solidFill>
              </a:rPr>
              <a:t>θ</a:t>
            </a:r>
            <a:r>
              <a:rPr lang="nb-NO" sz="2000" i="0" baseline="-25000" dirty="0">
                <a:solidFill>
                  <a:schemeClr val="tx1"/>
                </a:solidFill>
              </a:rPr>
              <a:t>B </a:t>
            </a:r>
            <a:r>
              <a:rPr lang="nb-NO" sz="2000" i="0" dirty="0">
                <a:solidFill>
                  <a:schemeClr val="tx1"/>
                </a:solidFill>
              </a:rPr>
              <a:t>to expect maximum diffracted intensity for a particular family of crystal planes. </a:t>
            </a:r>
            <a:endParaRPr lang="nb-NO" sz="2000" i="0" dirty="0" smtClean="0">
              <a:solidFill>
                <a:schemeClr val="tx1"/>
              </a:solidFill>
            </a:endParaRPr>
          </a:p>
          <a:p>
            <a:pPr algn="l" eaLnBrk="1" hangingPunct="1"/>
            <a:r>
              <a:rPr lang="nb-NO" sz="2000" i="0" dirty="0" smtClean="0">
                <a:solidFill>
                  <a:schemeClr val="tx1"/>
                </a:solidFill>
              </a:rPr>
              <a:t>For </a:t>
            </a:r>
            <a:r>
              <a:rPr lang="nb-NO" sz="2000" i="0" dirty="0">
                <a:solidFill>
                  <a:schemeClr val="tx1"/>
                </a:solidFill>
              </a:rPr>
              <a:t>large crystals, all other angles give zero intensity.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19050"/>
            <a:ext cx="7772400" cy="1143000"/>
          </a:xfrm>
        </p:spPr>
        <p:txBody>
          <a:bodyPr/>
          <a:lstStyle/>
          <a:p>
            <a:r>
              <a:rPr lang="en-US" sz="3200" b="1" dirty="0" smtClean="0"/>
              <a:t>The powder diffractometers typically use the Bragg-Brentano geometry</a:t>
            </a:r>
          </a:p>
        </p:txBody>
      </p:sp>
      <p:sp>
        <p:nvSpPr>
          <p:cNvPr id="10243" name="Oval 4"/>
          <p:cNvSpPr>
            <a:spLocks noChangeArrowheads="1"/>
          </p:cNvSpPr>
          <p:nvPr/>
        </p:nvSpPr>
        <p:spPr bwMode="auto">
          <a:xfrm>
            <a:off x="2432050" y="1447800"/>
            <a:ext cx="3613150" cy="3657600"/>
          </a:xfrm>
          <a:prstGeom prst="ellipse">
            <a:avLst/>
          </a:prstGeom>
          <a:noFill/>
          <a:ln w="254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4" name="Rectangle 5"/>
          <p:cNvSpPr>
            <a:spLocks noChangeArrowheads="1"/>
          </p:cNvSpPr>
          <p:nvPr/>
        </p:nvSpPr>
        <p:spPr bwMode="auto">
          <a:xfrm rot="1800000">
            <a:off x="2209800" y="2292350"/>
            <a:ext cx="388938" cy="11811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5" name="Rectangle 6"/>
          <p:cNvSpPr>
            <a:spLocks noChangeArrowheads="1"/>
          </p:cNvSpPr>
          <p:nvPr/>
        </p:nvSpPr>
        <p:spPr bwMode="auto">
          <a:xfrm>
            <a:off x="3729038" y="3267075"/>
            <a:ext cx="1000125" cy="16827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6" name="Rectangle 7"/>
          <p:cNvSpPr>
            <a:spLocks noChangeArrowheads="1"/>
          </p:cNvSpPr>
          <p:nvPr/>
        </p:nvSpPr>
        <p:spPr bwMode="auto">
          <a:xfrm rot="-1800000">
            <a:off x="5878513" y="2009775"/>
            <a:ext cx="944562" cy="282575"/>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7" name="Oval 8"/>
          <p:cNvSpPr>
            <a:spLocks noChangeArrowheads="1"/>
          </p:cNvSpPr>
          <p:nvPr/>
        </p:nvSpPr>
        <p:spPr bwMode="auto">
          <a:xfrm>
            <a:off x="5767388" y="2347913"/>
            <a:ext cx="111125" cy="112712"/>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8" name="Oval 10"/>
          <p:cNvSpPr>
            <a:spLocks noChangeArrowheads="1"/>
          </p:cNvSpPr>
          <p:nvPr/>
        </p:nvSpPr>
        <p:spPr bwMode="auto">
          <a:xfrm>
            <a:off x="5832475" y="2470150"/>
            <a:ext cx="111125" cy="112713"/>
          </a:xfrm>
          <a:prstGeom prst="ellipse">
            <a:avLst/>
          </a:prstGeom>
          <a:noFill/>
          <a:ln w="12700"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49" name="Line 15"/>
          <p:cNvSpPr>
            <a:spLocks noChangeShapeType="1"/>
          </p:cNvSpPr>
          <p:nvPr/>
        </p:nvSpPr>
        <p:spPr bwMode="auto">
          <a:xfrm flipH="1" flipV="1">
            <a:off x="2598738" y="2460625"/>
            <a:ext cx="1611312" cy="787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0250" name="Line 18"/>
          <p:cNvSpPr>
            <a:spLocks noChangeShapeType="1"/>
          </p:cNvSpPr>
          <p:nvPr/>
        </p:nvSpPr>
        <p:spPr bwMode="auto">
          <a:xfrm flipV="1">
            <a:off x="4210050" y="2460625"/>
            <a:ext cx="1612900" cy="7874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0251" name="Line 19"/>
          <p:cNvSpPr>
            <a:spLocks noChangeShapeType="1"/>
          </p:cNvSpPr>
          <p:nvPr/>
        </p:nvSpPr>
        <p:spPr bwMode="auto">
          <a:xfrm flipH="1" flipV="1">
            <a:off x="2598738" y="2460625"/>
            <a:ext cx="2501900" cy="1222375"/>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0252" name="Line 20"/>
          <p:cNvSpPr>
            <a:spLocks noChangeShapeType="1"/>
          </p:cNvSpPr>
          <p:nvPr/>
        </p:nvSpPr>
        <p:spPr bwMode="auto">
          <a:xfrm flipV="1">
            <a:off x="6656388" y="1803400"/>
            <a:ext cx="277812" cy="169863"/>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0253" name="Text Box 21"/>
          <p:cNvSpPr txBox="1">
            <a:spLocks noChangeArrowheads="1"/>
          </p:cNvSpPr>
          <p:nvPr/>
        </p:nvSpPr>
        <p:spPr bwMode="auto">
          <a:xfrm>
            <a:off x="4572000" y="3048000"/>
            <a:ext cx="1047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latin typeface="Symbol" pitchFamily="18" charset="2"/>
              </a:rPr>
              <a:t>q</a:t>
            </a:r>
          </a:p>
        </p:txBody>
      </p:sp>
      <p:sp>
        <p:nvSpPr>
          <p:cNvPr id="10254" name="Text Box 22"/>
          <p:cNvSpPr txBox="1">
            <a:spLocks noChangeArrowheads="1"/>
          </p:cNvSpPr>
          <p:nvPr/>
        </p:nvSpPr>
        <p:spPr bwMode="auto">
          <a:xfrm>
            <a:off x="3733800" y="3048000"/>
            <a:ext cx="1397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latin typeface="Symbol" pitchFamily="18" charset="2"/>
              </a:rPr>
              <a:t>w</a:t>
            </a:r>
          </a:p>
        </p:txBody>
      </p:sp>
      <p:sp>
        <p:nvSpPr>
          <p:cNvPr id="10255" name="Arc 24"/>
          <p:cNvSpPr>
            <a:spLocks/>
          </p:cNvSpPr>
          <p:nvPr/>
        </p:nvSpPr>
        <p:spPr bwMode="auto">
          <a:xfrm rot="1800000" flipH="1">
            <a:off x="2876550" y="1447800"/>
            <a:ext cx="1835150" cy="1393825"/>
          </a:xfrm>
          <a:custGeom>
            <a:avLst/>
            <a:gdLst>
              <a:gd name="T0" fmla="*/ 1212728 w 21600"/>
              <a:gd name="T1" fmla="*/ 0 h 16211"/>
              <a:gd name="T2" fmla="*/ 1835150 w 21600"/>
              <a:gd name="T3" fmla="*/ 1393825 h 16211"/>
              <a:gd name="T4" fmla="*/ 0 w 21600"/>
              <a:gd name="T5" fmla="*/ 1393825 h 16211"/>
              <a:gd name="T6" fmla="*/ 0 60000 65536"/>
              <a:gd name="T7" fmla="*/ 0 60000 65536"/>
              <a:gd name="T8" fmla="*/ 0 60000 65536"/>
            </a:gdLst>
            <a:ahLst/>
            <a:cxnLst>
              <a:cxn ang="T6">
                <a:pos x="T0" y="T1"/>
              </a:cxn>
              <a:cxn ang="T7">
                <a:pos x="T2" y="T3"/>
              </a:cxn>
              <a:cxn ang="T8">
                <a:pos x="T4" y="T5"/>
              </a:cxn>
            </a:cxnLst>
            <a:rect l="0" t="0" r="r" b="b"/>
            <a:pathLst>
              <a:path w="21600" h="16211" fill="none" extrusionOk="0">
                <a:moveTo>
                  <a:pt x="14274" y="-1"/>
                </a:moveTo>
                <a:cubicBezTo>
                  <a:pt x="18931" y="4100"/>
                  <a:pt x="21600" y="10005"/>
                  <a:pt x="21600" y="16211"/>
                </a:cubicBezTo>
              </a:path>
              <a:path w="21600" h="16211" stroke="0" extrusionOk="0">
                <a:moveTo>
                  <a:pt x="14274" y="-1"/>
                </a:moveTo>
                <a:cubicBezTo>
                  <a:pt x="18931" y="4100"/>
                  <a:pt x="21600" y="10005"/>
                  <a:pt x="21600" y="16211"/>
                </a:cubicBezTo>
                <a:lnTo>
                  <a:pt x="0" y="16211"/>
                </a:lnTo>
                <a:lnTo>
                  <a:pt x="14274" y="-1"/>
                </a:lnTo>
                <a:close/>
              </a:path>
            </a:pathLst>
          </a:custGeom>
          <a:noFill/>
          <a:ln w="12700">
            <a:solidFill>
              <a:schemeClr val="tx1"/>
            </a:solidFill>
            <a:prstDash val="dash"/>
            <a:round/>
            <a:headEnd type="triangl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56" name="Arc 25"/>
          <p:cNvSpPr>
            <a:spLocks/>
          </p:cNvSpPr>
          <p:nvPr/>
        </p:nvSpPr>
        <p:spPr bwMode="auto">
          <a:xfrm rot="-1800000">
            <a:off x="3765550" y="1447800"/>
            <a:ext cx="1835150" cy="1393825"/>
          </a:xfrm>
          <a:custGeom>
            <a:avLst/>
            <a:gdLst>
              <a:gd name="T0" fmla="*/ 1212728 w 21600"/>
              <a:gd name="T1" fmla="*/ 0 h 16211"/>
              <a:gd name="T2" fmla="*/ 1835150 w 21600"/>
              <a:gd name="T3" fmla="*/ 1393825 h 16211"/>
              <a:gd name="T4" fmla="*/ 0 w 21600"/>
              <a:gd name="T5" fmla="*/ 1393825 h 16211"/>
              <a:gd name="T6" fmla="*/ 0 60000 65536"/>
              <a:gd name="T7" fmla="*/ 0 60000 65536"/>
              <a:gd name="T8" fmla="*/ 0 60000 65536"/>
            </a:gdLst>
            <a:ahLst/>
            <a:cxnLst>
              <a:cxn ang="T6">
                <a:pos x="T0" y="T1"/>
              </a:cxn>
              <a:cxn ang="T7">
                <a:pos x="T2" y="T3"/>
              </a:cxn>
              <a:cxn ang="T8">
                <a:pos x="T4" y="T5"/>
              </a:cxn>
            </a:cxnLst>
            <a:rect l="0" t="0" r="r" b="b"/>
            <a:pathLst>
              <a:path w="21600" h="16211" fill="none" extrusionOk="0">
                <a:moveTo>
                  <a:pt x="14274" y="-1"/>
                </a:moveTo>
                <a:cubicBezTo>
                  <a:pt x="18931" y="4100"/>
                  <a:pt x="21600" y="10005"/>
                  <a:pt x="21600" y="16211"/>
                </a:cubicBezTo>
              </a:path>
              <a:path w="21600" h="16211" stroke="0" extrusionOk="0">
                <a:moveTo>
                  <a:pt x="14274" y="-1"/>
                </a:moveTo>
                <a:cubicBezTo>
                  <a:pt x="18931" y="4100"/>
                  <a:pt x="21600" y="10005"/>
                  <a:pt x="21600" y="16211"/>
                </a:cubicBezTo>
                <a:lnTo>
                  <a:pt x="0" y="16211"/>
                </a:lnTo>
                <a:lnTo>
                  <a:pt x="14274" y="-1"/>
                </a:lnTo>
                <a:close/>
              </a:path>
            </a:pathLst>
          </a:custGeom>
          <a:noFill/>
          <a:ln w="12700">
            <a:solidFill>
              <a:schemeClr val="tx1"/>
            </a:solidFill>
            <a:prstDash val="dash"/>
            <a:round/>
            <a:headEnd type="triangle" w="lg" len="lg"/>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57" name="Arc 26"/>
          <p:cNvSpPr>
            <a:spLocks/>
          </p:cNvSpPr>
          <p:nvPr/>
        </p:nvSpPr>
        <p:spPr bwMode="auto">
          <a:xfrm rot="18000000" flipV="1">
            <a:off x="4645026" y="3089275"/>
            <a:ext cx="577850" cy="333375"/>
          </a:xfrm>
          <a:custGeom>
            <a:avLst/>
            <a:gdLst>
              <a:gd name="T0" fmla="*/ 0 w 31692"/>
              <a:gd name="T1" fmla="*/ 38616 h 21600"/>
              <a:gd name="T2" fmla="*/ 577850 w 31692"/>
              <a:gd name="T3" fmla="*/ 333375 h 21600"/>
              <a:gd name="T4" fmla="*/ 184011 w 31692"/>
              <a:gd name="T5" fmla="*/ 333375 h 21600"/>
              <a:gd name="T6" fmla="*/ 0 60000 65536"/>
              <a:gd name="T7" fmla="*/ 0 60000 65536"/>
              <a:gd name="T8" fmla="*/ 0 60000 65536"/>
            </a:gdLst>
            <a:ahLst/>
            <a:cxnLst>
              <a:cxn ang="T6">
                <a:pos x="T0" y="T1"/>
              </a:cxn>
              <a:cxn ang="T7">
                <a:pos x="T2" y="T3"/>
              </a:cxn>
              <a:cxn ang="T8">
                <a:pos x="T4" y="T5"/>
              </a:cxn>
            </a:cxnLst>
            <a:rect l="0" t="0" r="r" b="b"/>
            <a:pathLst>
              <a:path w="31692" h="21600" fill="none" extrusionOk="0">
                <a:moveTo>
                  <a:pt x="0" y="2502"/>
                </a:moveTo>
                <a:cubicBezTo>
                  <a:pt x="3110" y="859"/>
                  <a:pt x="6574" y="-1"/>
                  <a:pt x="10092" y="0"/>
                </a:cubicBezTo>
                <a:cubicBezTo>
                  <a:pt x="22021" y="0"/>
                  <a:pt x="31692" y="9670"/>
                  <a:pt x="31692" y="21600"/>
                </a:cubicBezTo>
              </a:path>
              <a:path w="31692" h="21600" stroke="0" extrusionOk="0">
                <a:moveTo>
                  <a:pt x="0" y="2502"/>
                </a:moveTo>
                <a:cubicBezTo>
                  <a:pt x="3110" y="859"/>
                  <a:pt x="6574" y="-1"/>
                  <a:pt x="10092" y="0"/>
                </a:cubicBezTo>
                <a:cubicBezTo>
                  <a:pt x="22021" y="0"/>
                  <a:pt x="31692" y="9670"/>
                  <a:pt x="31692" y="21600"/>
                </a:cubicBezTo>
                <a:lnTo>
                  <a:pt x="10092" y="21600"/>
                </a:lnTo>
                <a:lnTo>
                  <a:pt x="0" y="2502"/>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0258" name="Text Box 27"/>
          <p:cNvSpPr txBox="1">
            <a:spLocks noChangeArrowheads="1"/>
          </p:cNvSpPr>
          <p:nvPr/>
        </p:nvSpPr>
        <p:spPr bwMode="auto">
          <a:xfrm>
            <a:off x="5100638" y="3135313"/>
            <a:ext cx="207962"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latin typeface="Symbol" pitchFamily="18" charset="2"/>
              </a:rPr>
              <a:t>2q</a:t>
            </a:r>
          </a:p>
        </p:txBody>
      </p:sp>
      <p:sp useBgFill="1">
        <p:nvSpPr>
          <p:cNvPr id="10259" name="Rectangle 3"/>
          <p:cNvSpPr>
            <a:spLocks noGrp="1" noChangeArrowheads="1"/>
          </p:cNvSpPr>
          <p:nvPr>
            <p:ph type="body" idx="1"/>
          </p:nvPr>
        </p:nvSpPr>
        <p:spPr>
          <a:xfrm>
            <a:off x="263632" y="4210050"/>
            <a:ext cx="8763000" cy="2190750"/>
          </a:xfrm>
          <a:ln>
            <a:solidFill>
              <a:schemeClr val="tx1"/>
            </a:solidFill>
          </a:ln>
        </p:spPr>
        <p:txBody>
          <a:bodyPr/>
          <a:lstStyle/>
          <a:p>
            <a:pPr>
              <a:lnSpc>
                <a:spcPct val="90000"/>
              </a:lnSpc>
            </a:pPr>
            <a:r>
              <a:rPr lang="en-US" sz="1800" dirty="0" smtClean="0"/>
              <a:t>The incident angle, </a:t>
            </a:r>
            <a:r>
              <a:rPr lang="en-US" sz="1800" dirty="0" smtClean="0">
                <a:latin typeface="Symbol" pitchFamily="18" charset="2"/>
              </a:rPr>
              <a:t>w</a:t>
            </a:r>
            <a:r>
              <a:rPr lang="en-US" sz="1800" dirty="0" smtClean="0"/>
              <a:t>, is defined between the X-ray source and the sample.</a:t>
            </a:r>
          </a:p>
          <a:p>
            <a:pPr>
              <a:lnSpc>
                <a:spcPct val="90000"/>
              </a:lnSpc>
            </a:pPr>
            <a:r>
              <a:rPr lang="en-US" sz="1800" dirty="0" smtClean="0"/>
              <a:t>The diffracted angle, 2</a:t>
            </a:r>
            <a:r>
              <a:rPr lang="en-US" sz="1800" dirty="0" smtClean="0">
                <a:latin typeface="Symbol" pitchFamily="18" charset="2"/>
              </a:rPr>
              <a:t>q</a:t>
            </a:r>
            <a:r>
              <a:rPr lang="en-US" sz="1800" dirty="0" smtClean="0"/>
              <a:t>, is defined between the incident beam and the detector angle. </a:t>
            </a:r>
          </a:p>
          <a:p>
            <a:pPr>
              <a:lnSpc>
                <a:spcPct val="90000"/>
              </a:lnSpc>
            </a:pPr>
            <a:r>
              <a:rPr lang="en-US" sz="1800" dirty="0" smtClean="0"/>
              <a:t>The incident angle </a:t>
            </a:r>
            <a:r>
              <a:rPr lang="en-US" sz="1800" dirty="0" smtClean="0">
                <a:latin typeface="Symbol" pitchFamily="18" charset="2"/>
              </a:rPr>
              <a:t>w</a:t>
            </a:r>
            <a:r>
              <a:rPr lang="en-US" sz="1800" dirty="0" smtClean="0"/>
              <a:t>  is always ½ of the detector angle 2</a:t>
            </a:r>
            <a:r>
              <a:rPr lang="en-US" sz="1800" dirty="0" smtClean="0">
                <a:latin typeface="Symbol" pitchFamily="18" charset="2"/>
              </a:rPr>
              <a:t>q</a:t>
            </a:r>
            <a:r>
              <a:rPr lang="en-US" sz="1800" dirty="0" smtClean="0"/>
              <a:t> . </a:t>
            </a:r>
          </a:p>
          <a:p>
            <a:pPr>
              <a:lnSpc>
                <a:spcPct val="90000"/>
              </a:lnSpc>
            </a:pPr>
            <a:r>
              <a:rPr lang="en-US" sz="1800" dirty="0" smtClean="0"/>
              <a:t>In a </a:t>
            </a:r>
            <a:r>
              <a:rPr lang="en-US" sz="1800" dirty="0" smtClean="0">
                <a:latin typeface="Symbol" pitchFamily="18" charset="2"/>
              </a:rPr>
              <a:t>q</a:t>
            </a:r>
            <a:r>
              <a:rPr lang="en-US" sz="1800" dirty="0" smtClean="0"/>
              <a:t>:2</a:t>
            </a:r>
            <a:r>
              <a:rPr lang="en-US" sz="1800" dirty="0" smtClean="0">
                <a:latin typeface="Symbol" pitchFamily="18" charset="2"/>
              </a:rPr>
              <a:t>q</a:t>
            </a:r>
            <a:r>
              <a:rPr lang="en-US" sz="1800" dirty="0" smtClean="0"/>
              <a:t> instrument (e.g. Rigaku RU300), the tube is fixed, the sample rotates at </a:t>
            </a:r>
            <a:r>
              <a:rPr lang="en-US" sz="1800" dirty="0" smtClean="0">
                <a:latin typeface="Symbol" pitchFamily="18" charset="2"/>
              </a:rPr>
              <a:t>q</a:t>
            </a:r>
            <a:r>
              <a:rPr lang="en-US" sz="1800" dirty="0" smtClean="0"/>
              <a:t> </a:t>
            </a:r>
            <a:r>
              <a:rPr lang="en-US" sz="1800" dirty="0" smtClean="0">
                <a:cs typeface="Arial" charset="0"/>
              </a:rPr>
              <a:t>°</a:t>
            </a:r>
            <a:r>
              <a:rPr lang="en-US" sz="1800" dirty="0" smtClean="0"/>
              <a:t>/min and the detector rotates at 2</a:t>
            </a:r>
            <a:r>
              <a:rPr lang="en-US" sz="1800" dirty="0" smtClean="0">
                <a:latin typeface="Symbol" pitchFamily="18" charset="2"/>
              </a:rPr>
              <a:t>q</a:t>
            </a:r>
            <a:r>
              <a:rPr lang="en-US" sz="1800" dirty="0" smtClean="0"/>
              <a:t> </a:t>
            </a:r>
            <a:r>
              <a:rPr lang="en-US" sz="1800" dirty="0" smtClean="0">
                <a:cs typeface="Arial" charset="0"/>
              </a:rPr>
              <a:t>°</a:t>
            </a:r>
            <a:r>
              <a:rPr lang="en-US" sz="1800" dirty="0" smtClean="0"/>
              <a:t>/min.</a:t>
            </a:r>
          </a:p>
          <a:p>
            <a:pPr>
              <a:lnSpc>
                <a:spcPct val="90000"/>
              </a:lnSpc>
            </a:pPr>
            <a:r>
              <a:rPr lang="en-US" sz="1800" dirty="0" smtClean="0"/>
              <a:t>In a </a:t>
            </a:r>
            <a:r>
              <a:rPr lang="en-US" sz="1800" dirty="0" smtClean="0">
                <a:latin typeface="Symbol" pitchFamily="18" charset="2"/>
              </a:rPr>
              <a:t>q</a:t>
            </a:r>
            <a:r>
              <a:rPr lang="en-US" sz="1800" dirty="0" smtClean="0"/>
              <a:t>:</a:t>
            </a:r>
            <a:r>
              <a:rPr lang="en-US" sz="1800" dirty="0" smtClean="0">
                <a:latin typeface="Symbol" pitchFamily="18" charset="2"/>
              </a:rPr>
              <a:t>q</a:t>
            </a:r>
            <a:r>
              <a:rPr lang="en-US" sz="1800" dirty="0" smtClean="0"/>
              <a:t> instrument (e.g. PANalytical X’Pert Pro), the sample is fixed and the tube rotates at a rate -</a:t>
            </a:r>
            <a:r>
              <a:rPr lang="en-US" sz="1800" dirty="0" smtClean="0">
                <a:latin typeface="Symbol" pitchFamily="18" charset="2"/>
              </a:rPr>
              <a:t>q</a:t>
            </a:r>
            <a:r>
              <a:rPr lang="en-US" sz="1800" dirty="0" smtClean="0"/>
              <a:t> </a:t>
            </a:r>
            <a:r>
              <a:rPr lang="en-US" sz="1800" dirty="0" smtClean="0">
                <a:cs typeface="Arial" charset="0"/>
              </a:rPr>
              <a:t>°</a:t>
            </a:r>
            <a:r>
              <a:rPr lang="en-US" sz="1800" dirty="0" smtClean="0"/>
              <a:t>/min and the detector rotates at a rate of </a:t>
            </a:r>
            <a:r>
              <a:rPr lang="en-US" sz="1800" dirty="0" smtClean="0">
                <a:latin typeface="Symbol" pitchFamily="18" charset="2"/>
              </a:rPr>
              <a:t>q</a:t>
            </a:r>
            <a:r>
              <a:rPr lang="en-US" sz="1800" dirty="0" smtClean="0"/>
              <a:t> </a:t>
            </a:r>
            <a:r>
              <a:rPr lang="en-US" sz="1800" dirty="0" smtClean="0">
                <a:cs typeface="Arial" charset="0"/>
              </a:rPr>
              <a:t>°</a:t>
            </a:r>
            <a:r>
              <a:rPr lang="en-US" sz="1800" dirty="0" smtClean="0"/>
              <a:t>/min.</a:t>
            </a:r>
          </a:p>
        </p:txBody>
      </p:sp>
      <p:sp>
        <p:nvSpPr>
          <p:cNvPr id="10260" name="Text Box 29"/>
          <p:cNvSpPr txBox="1">
            <a:spLocks noChangeArrowheads="1"/>
          </p:cNvSpPr>
          <p:nvPr/>
        </p:nvSpPr>
        <p:spPr bwMode="auto">
          <a:xfrm>
            <a:off x="1828800" y="2286000"/>
            <a:ext cx="5334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dirty="0"/>
              <a:t>X-ray tube</a:t>
            </a:r>
          </a:p>
        </p:txBody>
      </p:sp>
      <p:sp>
        <p:nvSpPr>
          <p:cNvPr id="10261" name="Text Box 30"/>
          <p:cNvSpPr txBox="1">
            <a:spLocks noChangeArrowheads="1"/>
          </p:cNvSpPr>
          <p:nvPr/>
        </p:nvSpPr>
        <p:spPr bwMode="auto">
          <a:xfrm>
            <a:off x="6858000" y="1905000"/>
            <a:ext cx="7683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dirty="0"/>
              <a:t>Detector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4"/>
          <p:cNvPicPr>
            <a:picLocks noChangeAspect="1" noChangeArrowheads="1"/>
          </p:cNvPicPr>
          <p:nvPr/>
        </p:nvPicPr>
        <p:blipFill>
          <a:blip r:embed="rId2">
            <a:extLst>
              <a:ext uri="{28A0092B-C50C-407E-A947-70E740481C1C}">
                <a14:useLocalDpi xmlns:a14="http://schemas.microsoft.com/office/drawing/2010/main" val="0"/>
              </a:ext>
            </a:extLst>
          </a:blip>
          <a:srcRect l="7402" t="63202" r="3172" b="2690"/>
          <a:stretch>
            <a:fillRect/>
          </a:stretch>
        </p:blipFill>
        <p:spPr bwMode="auto">
          <a:xfrm>
            <a:off x="1066800" y="1447800"/>
            <a:ext cx="7732713" cy="23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Rectangle 2"/>
          <p:cNvSpPr>
            <a:spLocks noGrp="1" noChangeArrowheads="1"/>
          </p:cNvSpPr>
          <p:nvPr>
            <p:ph type="title"/>
          </p:nvPr>
        </p:nvSpPr>
        <p:spPr>
          <a:xfrm>
            <a:off x="704850" y="276225"/>
            <a:ext cx="7772400" cy="1143000"/>
          </a:xfrm>
        </p:spPr>
        <p:txBody>
          <a:bodyPr/>
          <a:lstStyle/>
          <a:p>
            <a:r>
              <a:rPr lang="en-US" sz="2400" dirty="0" smtClean="0"/>
              <a:t>A single crystal specimen in a Bragg-Brentano diffractometer would produce only one family of peaks in the diffraction pattern.</a:t>
            </a:r>
          </a:p>
        </p:txBody>
      </p:sp>
      <p:sp>
        <p:nvSpPr>
          <p:cNvPr id="11268" name="Rectangle 5"/>
          <p:cNvSpPr>
            <a:spLocks noChangeArrowheads="1"/>
          </p:cNvSpPr>
          <p:nvPr/>
        </p:nvSpPr>
        <p:spPr bwMode="auto">
          <a:xfrm>
            <a:off x="1219200" y="4648200"/>
            <a:ext cx="1295400" cy="533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69" name="Line 6"/>
          <p:cNvSpPr>
            <a:spLocks noChangeShapeType="1"/>
          </p:cNvSpPr>
          <p:nvPr/>
        </p:nvSpPr>
        <p:spPr bwMode="auto">
          <a:xfrm flipV="1">
            <a:off x="1866900" y="35052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0" name="Line 7"/>
          <p:cNvSpPr>
            <a:spLocks noChangeShapeType="1"/>
          </p:cNvSpPr>
          <p:nvPr/>
        </p:nvSpPr>
        <p:spPr bwMode="auto">
          <a:xfrm>
            <a:off x="1041400" y="4114800"/>
            <a:ext cx="838200" cy="5334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1" name="Line 8"/>
          <p:cNvSpPr>
            <a:spLocks noChangeShapeType="1"/>
          </p:cNvSpPr>
          <p:nvPr/>
        </p:nvSpPr>
        <p:spPr bwMode="auto">
          <a:xfrm flipH="1">
            <a:off x="1854200" y="4114800"/>
            <a:ext cx="838200" cy="533400"/>
          </a:xfrm>
          <a:prstGeom prst="line">
            <a:avLst/>
          </a:prstGeom>
          <a:noFill/>
          <a:ln w="25400">
            <a:solidFill>
              <a:srgbClr val="FF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2" name="Line 9"/>
          <p:cNvSpPr>
            <a:spLocks noChangeShapeType="1"/>
          </p:cNvSpPr>
          <p:nvPr/>
        </p:nvSpPr>
        <p:spPr bwMode="auto">
          <a:xfrm>
            <a:off x="1219200" y="48133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73" name="Line 10"/>
          <p:cNvSpPr>
            <a:spLocks noChangeShapeType="1"/>
          </p:cNvSpPr>
          <p:nvPr/>
        </p:nvSpPr>
        <p:spPr bwMode="auto">
          <a:xfrm>
            <a:off x="1219200" y="50165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74" name="Rectangle 15"/>
          <p:cNvSpPr>
            <a:spLocks noChangeArrowheads="1"/>
          </p:cNvSpPr>
          <p:nvPr/>
        </p:nvSpPr>
        <p:spPr bwMode="auto">
          <a:xfrm>
            <a:off x="3225800" y="4648200"/>
            <a:ext cx="1295400" cy="533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75" name="Line 16"/>
          <p:cNvSpPr>
            <a:spLocks noChangeShapeType="1"/>
          </p:cNvSpPr>
          <p:nvPr/>
        </p:nvSpPr>
        <p:spPr bwMode="auto">
          <a:xfrm flipH="1" flipV="1">
            <a:off x="3429000" y="3810000"/>
            <a:ext cx="817563" cy="14478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6" name="Line 17"/>
          <p:cNvSpPr>
            <a:spLocks noChangeShapeType="1"/>
          </p:cNvSpPr>
          <p:nvPr/>
        </p:nvSpPr>
        <p:spPr bwMode="auto">
          <a:xfrm>
            <a:off x="3200400" y="3962400"/>
            <a:ext cx="68580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7" name="Rectangle 21"/>
          <p:cNvSpPr>
            <a:spLocks noChangeArrowheads="1"/>
          </p:cNvSpPr>
          <p:nvPr/>
        </p:nvSpPr>
        <p:spPr bwMode="auto">
          <a:xfrm>
            <a:off x="6159500" y="4648200"/>
            <a:ext cx="1295400" cy="533400"/>
          </a:xfrm>
          <a:prstGeom prst="rect">
            <a:avLst/>
          </a:prstGeom>
          <a:noFill/>
          <a:ln w="127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78" name="Line 22"/>
          <p:cNvSpPr>
            <a:spLocks noChangeShapeType="1"/>
          </p:cNvSpPr>
          <p:nvPr/>
        </p:nvSpPr>
        <p:spPr bwMode="auto">
          <a:xfrm flipV="1">
            <a:off x="6807200" y="35052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79" name="Line 23"/>
          <p:cNvSpPr>
            <a:spLocks noChangeShapeType="1"/>
          </p:cNvSpPr>
          <p:nvPr/>
        </p:nvSpPr>
        <p:spPr bwMode="auto">
          <a:xfrm>
            <a:off x="6324600" y="3886200"/>
            <a:ext cx="495300" cy="7620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80" name="Line 25"/>
          <p:cNvSpPr>
            <a:spLocks noChangeShapeType="1"/>
          </p:cNvSpPr>
          <p:nvPr/>
        </p:nvSpPr>
        <p:spPr bwMode="auto">
          <a:xfrm>
            <a:off x="6159500" y="48133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1" name="Line 26"/>
          <p:cNvSpPr>
            <a:spLocks noChangeShapeType="1"/>
          </p:cNvSpPr>
          <p:nvPr/>
        </p:nvSpPr>
        <p:spPr bwMode="auto">
          <a:xfrm>
            <a:off x="6159500" y="5016500"/>
            <a:ext cx="1295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2" name="Line 27"/>
          <p:cNvSpPr>
            <a:spLocks noChangeShapeType="1"/>
          </p:cNvSpPr>
          <p:nvPr/>
        </p:nvSpPr>
        <p:spPr bwMode="auto">
          <a:xfrm flipV="1">
            <a:off x="3225800" y="4648200"/>
            <a:ext cx="129540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3" name="Line 28"/>
          <p:cNvSpPr>
            <a:spLocks noChangeShapeType="1"/>
          </p:cNvSpPr>
          <p:nvPr/>
        </p:nvSpPr>
        <p:spPr bwMode="auto">
          <a:xfrm flipV="1">
            <a:off x="3759200" y="4864100"/>
            <a:ext cx="762000" cy="314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84" name="Line 29"/>
          <p:cNvSpPr>
            <a:spLocks noChangeShapeType="1"/>
          </p:cNvSpPr>
          <p:nvPr/>
        </p:nvSpPr>
        <p:spPr bwMode="auto">
          <a:xfrm flipV="1">
            <a:off x="3225800" y="4648200"/>
            <a:ext cx="762000" cy="3143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85" name="Line 30"/>
          <p:cNvSpPr>
            <a:spLocks noChangeShapeType="1"/>
          </p:cNvSpPr>
          <p:nvPr/>
        </p:nvSpPr>
        <p:spPr bwMode="auto">
          <a:xfrm>
            <a:off x="1066800" y="4114800"/>
            <a:ext cx="1143000" cy="762000"/>
          </a:xfrm>
          <a:prstGeom prst="line">
            <a:avLst/>
          </a:prstGeom>
          <a:noFill/>
          <a:ln w="127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endParaRPr lang="en-US" dirty="0"/>
          </a:p>
        </p:txBody>
      </p:sp>
      <p:sp>
        <p:nvSpPr>
          <p:cNvPr id="11286" name="Arc 31"/>
          <p:cNvSpPr>
            <a:spLocks/>
          </p:cNvSpPr>
          <p:nvPr/>
        </p:nvSpPr>
        <p:spPr bwMode="auto">
          <a:xfrm rot="8282902" flipH="1">
            <a:off x="1976438" y="4497388"/>
            <a:ext cx="381000" cy="365125"/>
          </a:xfrm>
          <a:custGeom>
            <a:avLst/>
            <a:gdLst>
              <a:gd name="T0" fmla="*/ 105145 w 21600"/>
              <a:gd name="T1" fmla="*/ 0 h 20761"/>
              <a:gd name="T2" fmla="*/ 381000 w 21600"/>
              <a:gd name="T3" fmla="*/ 365125 h 20761"/>
              <a:gd name="T4" fmla="*/ 0 w 21600"/>
              <a:gd name="T5" fmla="*/ 365125 h 20761"/>
              <a:gd name="T6" fmla="*/ 0 60000 65536"/>
              <a:gd name="T7" fmla="*/ 0 60000 65536"/>
              <a:gd name="T8" fmla="*/ 0 60000 65536"/>
            </a:gdLst>
            <a:ahLst/>
            <a:cxnLst>
              <a:cxn ang="T6">
                <a:pos x="T0" y="T1"/>
              </a:cxn>
              <a:cxn ang="T7">
                <a:pos x="T2" y="T3"/>
              </a:cxn>
              <a:cxn ang="T8">
                <a:pos x="T4" y="T5"/>
              </a:cxn>
            </a:cxnLst>
            <a:rect l="0" t="0" r="r" b="b"/>
            <a:pathLst>
              <a:path w="21600" h="20761" fill="none" extrusionOk="0">
                <a:moveTo>
                  <a:pt x="5961" y="-1"/>
                </a:moveTo>
                <a:cubicBezTo>
                  <a:pt x="15220" y="2658"/>
                  <a:pt x="21600" y="11127"/>
                  <a:pt x="21600" y="20761"/>
                </a:cubicBezTo>
              </a:path>
              <a:path w="21600" h="20761" stroke="0" extrusionOk="0">
                <a:moveTo>
                  <a:pt x="5961" y="-1"/>
                </a:moveTo>
                <a:cubicBezTo>
                  <a:pt x="15220" y="2658"/>
                  <a:pt x="21600" y="11127"/>
                  <a:pt x="21600" y="20761"/>
                </a:cubicBezTo>
                <a:lnTo>
                  <a:pt x="0" y="20761"/>
                </a:lnTo>
                <a:lnTo>
                  <a:pt x="5961"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1287" name="Text Box 32"/>
          <p:cNvSpPr txBox="1">
            <a:spLocks noChangeArrowheads="1"/>
          </p:cNvSpPr>
          <p:nvPr/>
        </p:nvSpPr>
        <p:spPr bwMode="auto">
          <a:xfrm>
            <a:off x="2362200" y="44958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1288" name="Text Box 35"/>
          <p:cNvSpPr txBox="1">
            <a:spLocks noChangeArrowheads="1"/>
          </p:cNvSpPr>
          <p:nvPr/>
        </p:nvSpPr>
        <p:spPr bwMode="auto">
          <a:xfrm>
            <a:off x="800100" y="5473700"/>
            <a:ext cx="1943100" cy="547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1200" dirty="0"/>
              <a:t>At 20.6 </a:t>
            </a:r>
            <a:r>
              <a:rPr lang="en-US" sz="1200" dirty="0">
                <a:cs typeface="Arial" charset="0"/>
              </a:rPr>
              <a:t>°</a:t>
            </a:r>
            <a:r>
              <a:rPr lang="en-US" sz="1200" dirty="0"/>
              <a:t>2</a:t>
            </a:r>
            <a:r>
              <a:rPr lang="en-US" sz="1200" dirty="0">
                <a:latin typeface="Symbol" pitchFamily="18" charset="2"/>
              </a:rPr>
              <a:t>q</a:t>
            </a:r>
            <a:r>
              <a:rPr lang="en-US" sz="1200" dirty="0"/>
              <a:t>, Bragg’s law fulfilled for the (100) planes, producing a diffraction peak.</a:t>
            </a:r>
          </a:p>
        </p:txBody>
      </p:sp>
      <p:sp>
        <p:nvSpPr>
          <p:cNvPr id="11289" name="Text Box 36"/>
          <p:cNvSpPr txBox="1">
            <a:spLocks noChangeArrowheads="1"/>
          </p:cNvSpPr>
          <p:nvPr/>
        </p:nvSpPr>
        <p:spPr bwMode="auto">
          <a:xfrm>
            <a:off x="2895600" y="5410200"/>
            <a:ext cx="2667000" cy="1095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1200" dirty="0"/>
              <a:t>The (110) planes would diffract at 29.3 °2</a:t>
            </a:r>
            <a:r>
              <a:rPr lang="en-US" sz="1200" dirty="0">
                <a:latin typeface="Symbol" pitchFamily="18" charset="2"/>
              </a:rPr>
              <a:t>q</a:t>
            </a:r>
            <a:r>
              <a:rPr lang="en-US" sz="1200" dirty="0"/>
              <a:t>; however, they are not properly aligned to produce a diffraction peak (the perpendicular to those planes does not bisect the incident and diffracted beams). Only background is observed.</a:t>
            </a:r>
          </a:p>
        </p:txBody>
      </p:sp>
      <p:sp>
        <p:nvSpPr>
          <p:cNvPr id="11290" name="Text Box 37"/>
          <p:cNvSpPr txBox="1">
            <a:spLocks noChangeArrowheads="1"/>
          </p:cNvSpPr>
          <p:nvPr/>
        </p:nvSpPr>
        <p:spPr bwMode="auto">
          <a:xfrm>
            <a:off x="5715000" y="5410200"/>
            <a:ext cx="30480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sz="1200" dirty="0"/>
              <a:t>The (200) planes are parallel to the (100) planes. Therefore, they also diffract for this crystal. Since d</a:t>
            </a:r>
            <a:r>
              <a:rPr lang="en-US" sz="1200" baseline="-25000" dirty="0"/>
              <a:t>200</a:t>
            </a:r>
            <a:r>
              <a:rPr lang="en-US" sz="1200" dirty="0"/>
              <a:t> is ½ d</a:t>
            </a:r>
            <a:r>
              <a:rPr lang="en-US" sz="1200" baseline="-25000" dirty="0"/>
              <a:t>100</a:t>
            </a:r>
            <a:r>
              <a:rPr lang="en-US" sz="1200" dirty="0"/>
              <a:t>, they appear at 42 °2</a:t>
            </a:r>
            <a:r>
              <a:rPr lang="en-US" sz="1200" dirty="0">
                <a:latin typeface="Symbol" pitchFamily="18" charset="2"/>
              </a:rPr>
              <a:t>q</a:t>
            </a:r>
            <a:r>
              <a:rPr lang="en-US" sz="1200" dirty="0"/>
              <a:t>.</a:t>
            </a:r>
          </a:p>
        </p:txBody>
      </p:sp>
      <p:sp>
        <p:nvSpPr>
          <p:cNvPr id="11291" name="Line 38"/>
          <p:cNvSpPr>
            <a:spLocks noChangeShapeType="1"/>
          </p:cNvSpPr>
          <p:nvPr/>
        </p:nvSpPr>
        <p:spPr bwMode="auto">
          <a:xfrm flipV="1">
            <a:off x="3905250" y="3933825"/>
            <a:ext cx="68580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2" name="Line 39"/>
          <p:cNvSpPr>
            <a:spLocks noChangeShapeType="1"/>
          </p:cNvSpPr>
          <p:nvPr/>
        </p:nvSpPr>
        <p:spPr bwMode="auto">
          <a:xfrm flipV="1">
            <a:off x="6829425" y="3867150"/>
            <a:ext cx="495300" cy="7620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3" name="Line 40"/>
          <p:cNvSpPr>
            <a:spLocks noChangeShapeType="1"/>
          </p:cNvSpPr>
          <p:nvPr/>
        </p:nvSpPr>
        <p:spPr bwMode="auto">
          <a:xfrm flipV="1">
            <a:off x="1857375" y="3962400"/>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4" name="Line 41"/>
          <p:cNvSpPr>
            <a:spLocks noChangeShapeType="1"/>
          </p:cNvSpPr>
          <p:nvPr/>
        </p:nvSpPr>
        <p:spPr bwMode="auto">
          <a:xfrm flipV="1">
            <a:off x="3886200" y="3886200"/>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1295" name="Line 42"/>
          <p:cNvSpPr>
            <a:spLocks noChangeShapeType="1"/>
          </p:cNvSpPr>
          <p:nvPr/>
        </p:nvSpPr>
        <p:spPr bwMode="auto">
          <a:xfrm flipV="1">
            <a:off x="6810375" y="3910013"/>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0" descr="Light horizontal"/>
          <p:cNvSpPr>
            <a:spLocks noChangeArrowheads="1"/>
          </p:cNvSpPr>
          <p:nvPr/>
        </p:nvSpPr>
        <p:spPr bwMode="auto">
          <a:xfrm>
            <a:off x="9906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1" name="Rectangle 49" descr="Light horizontal"/>
          <p:cNvSpPr>
            <a:spLocks noChangeArrowheads="1"/>
          </p:cNvSpPr>
          <p:nvPr/>
        </p:nvSpPr>
        <p:spPr bwMode="auto">
          <a:xfrm rot="-269077">
            <a:off x="19812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2" name="Rectangle 43" descr="Light horizontal"/>
          <p:cNvSpPr>
            <a:spLocks noChangeArrowheads="1"/>
          </p:cNvSpPr>
          <p:nvPr/>
        </p:nvSpPr>
        <p:spPr bwMode="auto">
          <a:xfrm rot="-9888543">
            <a:off x="1670050" y="45529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3" name="Rectangle 45" descr="Light horizontal"/>
          <p:cNvSpPr>
            <a:spLocks noChangeArrowheads="1"/>
          </p:cNvSpPr>
          <p:nvPr/>
        </p:nvSpPr>
        <p:spPr bwMode="auto">
          <a:xfrm rot="-2677893">
            <a:off x="19050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4" name="Rectangle 42" descr="Light horizontal"/>
          <p:cNvSpPr>
            <a:spLocks noChangeArrowheads="1"/>
          </p:cNvSpPr>
          <p:nvPr/>
        </p:nvSpPr>
        <p:spPr bwMode="auto">
          <a:xfrm rot="-2231082">
            <a:off x="18288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5" name="Rectangle 46" descr="Light horizontal"/>
          <p:cNvSpPr>
            <a:spLocks noChangeArrowheads="1"/>
          </p:cNvSpPr>
          <p:nvPr/>
        </p:nvSpPr>
        <p:spPr bwMode="auto">
          <a:xfrm rot="-900000">
            <a:off x="8382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6" name="Rectangle 33" descr="Light horizontal"/>
          <p:cNvSpPr>
            <a:spLocks noChangeArrowheads="1"/>
          </p:cNvSpPr>
          <p:nvPr/>
        </p:nvSpPr>
        <p:spPr bwMode="auto">
          <a:xfrm rot="2700000">
            <a:off x="1181100" y="46101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297" name="Rectangle 2"/>
          <p:cNvSpPr>
            <a:spLocks noGrp="1" noChangeArrowheads="1"/>
          </p:cNvSpPr>
          <p:nvPr>
            <p:ph type="title"/>
          </p:nvPr>
        </p:nvSpPr>
        <p:spPr>
          <a:xfrm>
            <a:off x="685800" y="304800"/>
            <a:ext cx="7772400" cy="1143000"/>
          </a:xfrm>
        </p:spPr>
        <p:txBody>
          <a:bodyPr/>
          <a:lstStyle/>
          <a:p>
            <a:r>
              <a:rPr lang="en-US" sz="2400" dirty="0" smtClean="0"/>
              <a:t>A polycrystalline sample should contain thousands of crystallites. Therefore, all possible diffraction peaks should be observed.</a:t>
            </a:r>
          </a:p>
        </p:txBody>
      </p:sp>
      <p:pic>
        <p:nvPicPr>
          <p:cNvPr id="12298" name="Picture 4"/>
          <p:cNvPicPr>
            <a:picLocks noChangeAspect="1" noChangeArrowheads="1"/>
          </p:cNvPicPr>
          <p:nvPr/>
        </p:nvPicPr>
        <p:blipFill>
          <a:blip r:embed="rId2">
            <a:extLst>
              <a:ext uri="{28A0092B-C50C-407E-A947-70E740481C1C}">
                <a14:useLocalDpi xmlns:a14="http://schemas.microsoft.com/office/drawing/2010/main" val="0"/>
              </a:ext>
            </a:extLst>
          </a:blip>
          <a:srcRect l="7402" t="63202" r="3172" b="2690"/>
          <a:stretch>
            <a:fillRect/>
          </a:stretch>
        </p:blipFill>
        <p:spPr bwMode="auto">
          <a:xfrm>
            <a:off x="685800" y="1524000"/>
            <a:ext cx="7734300" cy="231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9" name="Rectangle 34" descr="Light horizontal"/>
          <p:cNvSpPr>
            <a:spLocks noChangeArrowheads="1"/>
          </p:cNvSpPr>
          <p:nvPr/>
        </p:nvSpPr>
        <p:spPr bwMode="auto">
          <a:xfrm>
            <a:off x="167640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0" name="Rectangle 35" descr="Light horizontal"/>
          <p:cNvSpPr>
            <a:spLocks noChangeArrowheads="1"/>
          </p:cNvSpPr>
          <p:nvPr/>
        </p:nvSpPr>
        <p:spPr bwMode="auto">
          <a:xfrm rot="900000">
            <a:off x="9144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1" name="Rectangle 27" descr="Light horizontal"/>
          <p:cNvSpPr>
            <a:spLocks noChangeArrowheads="1"/>
          </p:cNvSpPr>
          <p:nvPr/>
        </p:nvSpPr>
        <p:spPr bwMode="auto">
          <a:xfrm>
            <a:off x="13716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2" name="Rectangle 36" descr="Light horizontal"/>
          <p:cNvSpPr>
            <a:spLocks noChangeArrowheads="1"/>
          </p:cNvSpPr>
          <p:nvPr/>
        </p:nvSpPr>
        <p:spPr bwMode="auto">
          <a:xfrm rot="1500000">
            <a:off x="16764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3" name="Rectangle 37" descr="Light horizontal"/>
          <p:cNvSpPr>
            <a:spLocks noChangeArrowheads="1"/>
          </p:cNvSpPr>
          <p:nvPr/>
        </p:nvSpPr>
        <p:spPr bwMode="auto">
          <a:xfrm rot="5220000">
            <a:off x="800100" y="48387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4" name="Rectangle 39" descr="Light horizontal"/>
          <p:cNvSpPr>
            <a:spLocks noChangeArrowheads="1"/>
          </p:cNvSpPr>
          <p:nvPr/>
        </p:nvSpPr>
        <p:spPr bwMode="auto">
          <a:xfrm rot="2700000">
            <a:off x="1066800" y="48196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5" name="Rectangle 41" descr="Light horizontal"/>
          <p:cNvSpPr>
            <a:spLocks noChangeArrowheads="1"/>
          </p:cNvSpPr>
          <p:nvPr/>
        </p:nvSpPr>
        <p:spPr bwMode="auto">
          <a:xfrm rot="2834745">
            <a:off x="1333500" y="49149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6" name="Rectangle 47" descr="Light horizontal"/>
          <p:cNvSpPr>
            <a:spLocks noChangeArrowheads="1"/>
          </p:cNvSpPr>
          <p:nvPr/>
        </p:nvSpPr>
        <p:spPr bwMode="auto">
          <a:xfrm rot="-2700000">
            <a:off x="12192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7" name="Rectangle 48" descr="Light horizontal"/>
          <p:cNvSpPr>
            <a:spLocks noChangeArrowheads="1"/>
          </p:cNvSpPr>
          <p:nvPr/>
        </p:nvSpPr>
        <p:spPr bwMode="auto">
          <a:xfrm rot="2700000">
            <a:off x="1905000" y="4953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08" name="Rectangle 38" descr="Light horizontal"/>
          <p:cNvSpPr>
            <a:spLocks noChangeArrowheads="1"/>
          </p:cNvSpPr>
          <p:nvPr/>
        </p:nvSpPr>
        <p:spPr bwMode="auto">
          <a:xfrm rot="2700000">
            <a:off x="1485900" y="47625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09" name="Rectangle 51"/>
          <p:cNvSpPr>
            <a:spLocks noChangeArrowheads="1"/>
          </p:cNvSpPr>
          <p:nvPr/>
        </p:nvSpPr>
        <p:spPr bwMode="auto">
          <a:xfrm>
            <a:off x="762000" y="44069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10" name="Line 8"/>
          <p:cNvSpPr>
            <a:spLocks noChangeShapeType="1"/>
          </p:cNvSpPr>
          <p:nvPr/>
        </p:nvSpPr>
        <p:spPr bwMode="auto">
          <a:xfrm flipH="1">
            <a:off x="1485900" y="4038600"/>
            <a:ext cx="838200" cy="533400"/>
          </a:xfrm>
          <a:prstGeom prst="line">
            <a:avLst/>
          </a:prstGeom>
          <a:noFill/>
          <a:ln w="25400">
            <a:solidFill>
              <a:srgbClr val="FF0000"/>
            </a:solidFill>
            <a:round/>
            <a:headEnd type="triangle" w="lg" len="lg"/>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11" name="Text Box 26"/>
          <p:cNvSpPr txBox="1">
            <a:spLocks noChangeArrowheads="1"/>
          </p:cNvSpPr>
          <p:nvPr/>
        </p:nvSpPr>
        <p:spPr bwMode="auto">
          <a:xfrm>
            <a:off x="1981200" y="43434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2312" name="Arc 25"/>
          <p:cNvSpPr>
            <a:spLocks/>
          </p:cNvSpPr>
          <p:nvPr/>
        </p:nvSpPr>
        <p:spPr bwMode="auto">
          <a:xfrm rot="8282902" flipH="1">
            <a:off x="1608138" y="4421188"/>
            <a:ext cx="381000" cy="365125"/>
          </a:xfrm>
          <a:custGeom>
            <a:avLst/>
            <a:gdLst>
              <a:gd name="T0" fmla="*/ 105145 w 21600"/>
              <a:gd name="T1" fmla="*/ 0 h 20761"/>
              <a:gd name="T2" fmla="*/ 381000 w 21600"/>
              <a:gd name="T3" fmla="*/ 365125 h 20761"/>
              <a:gd name="T4" fmla="*/ 0 w 21600"/>
              <a:gd name="T5" fmla="*/ 365125 h 20761"/>
              <a:gd name="T6" fmla="*/ 0 60000 65536"/>
              <a:gd name="T7" fmla="*/ 0 60000 65536"/>
              <a:gd name="T8" fmla="*/ 0 60000 65536"/>
            </a:gdLst>
            <a:ahLst/>
            <a:cxnLst>
              <a:cxn ang="T6">
                <a:pos x="T0" y="T1"/>
              </a:cxn>
              <a:cxn ang="T7">
                <a:pos x="T2" y="T3"/>
              </a:cxn>
              <a:cxn ang="T8">
                <a:pos x="T4" y="T5"/>
              </a:cxn>
            </a:cxnLst>
            <a:rect l="0" t="0" r="r" b="b"/>
            <a:pathLst>
              <a:path w="21600" h="20761" fill="none" extrusionOk="0">
                <a:moveTo>
                  <a:pt x="5961" y="-1"/>
                </a:moveTo>
                <a:cubicBezTo>
                  <a:pt x="15220" y="2658"/>
                  <a:pt x="21600" y="11127"/>
                  <a:pt x="21600" y="20761"/>
                </a:cubicBezTo>
              </a:path>
              <a:path w="21600" h="20761" stroke="0" extrusionOk="0">
                <a:moveTo>
                  <a:pt x="5961" y="-1"/>
                </a:moveTo>
                <a:cubicBezTo>
                  <a:pt x="15220" y="2658"/>
                  <a:pt x="21600" y="11127"/>
                  <a:pt x="21600" y="20761"/>
                </a:cubicBezTo>
                <a:lnTo>
                  <a:pt x="0" y="20761"/>
                </a:lnTo>
                <a:lnTo>
                  <a:pt x="5961" y="-1"/>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13" name="Line 24"/>
          <p:cNvSpPr>
            <a:spLocks noChangeShapeType="1"/>
          </p:cNvSpPr>
          <p:nvPr/>
        </p:nvSpPr>
        <p:spPr bwMode="auto">
          <a:xfrm>
            <a:off x="609600" y="3995738"/>
            <a:ext cx="1524000" cy="969962"/>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14" name="Line 7"/>
          <p:cNvSpPr>
            <a:spLocks noChangeShapeType="1"/>
          </p:cNvSpPr>
          <p:nvPr/>
        </p:nvSpPr>
        <p:spPr bwMode="auto">
          <a:xfrm>
            <a:off x="673100" y="4038600"/>
            <a:ext cx="838200" cy="5334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15" name="Rectangle 53"/>
          <p:cNvSpPr>
            <a:spLocks noChangeArrowheads="1"/>
          </p:cNvSpPr>
          <p:nvPr/>
        </p:nvSpPr>
        <p:spPr bwMode="auto">
          <a:xfrm rot="-5400000">
            <a:off x="1898650" y="482600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16" name="Rectangle 54"/>
          <p:cNvSpPr>
            <a:spLocks noChangeArrowheads="1"/>
          </p:cNvSpPr>
          <p:nvPr/>
        </p:nvSpPr>
        <p:spPr bwMode="auto">
          <a:xfrm rot="-5400000">
            <a:off x="412750" y="478155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17" name="Rectangle 5"/>
          <p:cNvSpPr>
            <a:spLocks noChangeArrowheads="1"/>
          </p:cNvSpPr>
          <p:nvPr/>
        </p:nvSpPr>
        <p:spPr bwMode="auto">
          <a:xfrm>
            <a:off x="850900" y="4572000"/>
            <a:ext cx="1295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18" name="Rectangle 85" descr="Light horizontal"/>
          <p:cNvSpPr>
            <a:spLocks noChangeArrowheads="1"/>
          </p:cNvSpPr>
          <p:nvPr/>
        </p:nvSpPr>
        <p:spPr bwMode="auto">
          <a:xfrm>
            <a:off x="30162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19" name="Rectangle 86" descr="Light horizontal"/>
          <p:cNvSpPr>
            <a:spLocks noChangeArrowheads="1"/>
          </p:cNvSpPr>
          <p:nvPr/>
        </p:nvSpPr>
        <p:spPr bwMode="auto">
          <a:xfrm rot="-269077">
            <a:off x="40068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0" name="Rectangle 87" descr="Light horizontal"/>
          <p:cNvSpPr>
            <a:spLocks noChangeArrowheads="1"/>
          </p:cNvSpPr>
          <p:nvPr/>
        </p:nvSpPr>
        <p:spPr bwMode="auto">
          <a:xfrm rot="-9888543">
            <a:off x="3695700" y="45529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1" name="Rectangle 88" descr="Light horizontal"/>
          <p:cNvSpPr>
            <a:spLocks noChangeArrowheads="1"/>
          </p:cNvSpPr>
          <p:nvPr/>
        </p:nvSpPr>
        <p:spPr bwMode="auto">
          <a:xfrm rot="-2677893">
            <a:off x="393065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2" name="Rectangle 89" descr="Light horizontal"/>
          <p:cNvSpPr>
            <a:spLocks noChangeArrowheads="1"/>
          </p:cNvSpPr>
          <p:nvPr/>
        </p:nvSpPr>
        <p:spPr bwMode="auto">
          <a:xfrm rot="-2231082">
            <a:off x="385445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3" name="Rectangle 90" descr="Light horizontal"/>
          <p:cNvSpPr>
            <a:spLocks noChangeArrowheads="1"/>
          </p:cNvSpPr>
          <p:nvPr/>
        </p:nvSpPr>
        <p:spPr bwMode="auto">
          <a:xfrm rot="-900000">
            <a:off x="28638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4" name="Rectangle 91" descr="Light horizontal"/>
          <p:cNvSpPr>
            <a:spLocks noChangeArrowheads="1"/>
          </p:cNvSpPr>
          <p:nvPr/>
        </p:nvSpPr>
        <p:spPr bwMode="auto">
          <a:xfrm rot="2700000">
            <a:off x="3206750" y="46101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5" name="Rectangle 92" descr="Light horizontal"/>
          <p:cNvSpPr>
            <a:spLocks noChangeArrowheads="1"/>
          </p:cNvSpPr>
          <p:nvPr/>
        </p:nvSpPr>
        <p:spPr bwMode="auto">
          <a:xfrm>
            <a:off x="370205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6" name="Rectangle 93" descr="Light horizontal"/>
          <p:cNvSpPr>
            <a:spLocks noChangeArrowheads="1"/>
          </p:cNvSpPr>
          <p:nvPr/>
        </p:nvSpPr>
        <p:spPr bwMode="auto">
          <a:xfrm rot="900000">
            <a:off x="294005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7" name="Rectangle 94" descr="Light horizontal"/>
          <p:cNvSpPr>
            <a:spLocks noChangeArrowheads="1"/>
          </p:cNvSpPr>
          <p:nvPr/>
        </p:nvSpPr>
        <p:spPr bwMode="auto">
          <a:xfrm>
            <a:off x="339725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8" name="Rectangle 95" descr="Light horizontal"/>
          <p:cNvSpPr>
            <a:spLocks noChangeArrowheads="1"/>
          </p:cNvSpPr>
          <p:nvPr/>
        </p:nvSpPr>
        <p:spPr bwMode="auto">
          <a:xfrm rot="1500000">
            <a:off x="370205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29" name="Rectangle 96" descr="Light horizontal"/>
          <p:cNvSpPr>
            <a:spLocks noChangeArrowheads="1"/>
          </p:cNvSpPr>
          <p:nvPr/>
        </p:nvSpPr>
        <p:spPr bwMode="auto">
          <a:xfrm rot="5220000">
            <a:off x="2825750" y="48387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0" name="Rectangle 98" descr="Light horizontal"/>
          <p:cNvSpPr>
            <a:spLocks noChangeArrowheads="1"/>
          </p:cNvSpPr>
          <p:nvPr/>
        </p:nvSpPr>
        <p:spPr bwMode="auto">
          <a:xfrm>
            <a:off x="370205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1" name="Rectangle 99" descr="Light horizontal"/>
          <p:cNvSpPr>
            <a:spLocks noChangeArrowheads="1"/>
          </p:cNvSpPr>
          <p:nvPr/>
        </p:nvSpPr>
        <p:spPr bwMode="auto">
          <a:xfrm rot="2834745">
            <a:off x="3359150" y="49149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2" name="Rectangle 100" descr="Light horizontal"/>
          <p:cNvSpPr>
            <a:spLocks noChangeArrowheads="1"/>
          </p:cNvSpPr>
          <p:nvPr/>
        </p:nvSpPr>
        <p:spPr bwMode="auto">
          <a:xfrm rot="-1490067">
            <a:off x="3092450" y="4953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3" name="Rectangle 101" descr="Light horizontal"/>
          <p:cNvSpPr>
            <a:spLocks noChangeArrowheads="1"/>
          </p:cNvSpPr>
          <p:nvPr/>
        </p:nvSpPr>
        <p:spPr bwMode="auto">
          <a:xfrm rot="-2700000">
            <a:off x="324485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4" name="Rectangle 102" descr="Light horizontal"/>
          <p:cNvSpPr>
            <a:spLocks noChangeArrowheads="1"/>
          </p:cNvSpPr>
          <p:nvPr/>
        </p:nvSpPr>
        <p:spPr bwMode="auto">
          <a:xfrm rot="2700000">
            <a:off x="3930650" y="4953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35" name="Rectangle 103" descr="Light horizontal"/>
          <p:cNvSpPr>
            <a:spLocks noChangeArrowheads="1"/>
          </p:cNvSpPr>
          <p:nvPr/>
        </p:nvSpPr>
        <p:spPr bwMode="auto">
          <a:xfrm rot="2700000">
            <a:off x="3511550" y="47625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36" name="Rectangle 104"/>
          <p:cNvSpPr>
            <a:spLocks noChangeArrowheads="1"/>
          </p:cNvSpPr>
          <p:nvPr/>
        </p:nvSpPr>
        <p:spPr bwMode="auto">
          <a:xfrm>
            <a:off x="2787650" y="44069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37" name="Text Box 106"/>
          <p:cNvSpPr txBox="1">
            <a:spLocks noChangeArrowheads="1"/>
          </p:cNvSpPr>
          <p:nvPr/>
        </p:nvSpPr>
        <p:spPr bwMode="auto">
          <a:xfrm>
            <a:off x="4006850" y="43434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2338" name="Arc 107"/>
          <p:cNvSpPr>
            <a:spLocks/>
          </p:cNvSpPr>
          <p:nvPr/>
        </p:nvSpPr>
        <p:spPr bwMode="auto">
          <a:xfrm rot="8282902" flipH="1">
            <a:off x="3627438" y="4352925"/>
            <a:ext cx="381000" cy="481013"/>
          </a:xfrm>
          <a:custGeom>
            <a:avLst/>
            <a:gdLst>
              <a:gd name="T0" fmla="*/ 44291 w 21600"/>
              <a:gd name="T1" fmla="*/ 0 h 27315"/>
              <a:gd name="T2" fmla="*/ 366713 w 21600"/>
              <a:gd name="T3" fmla="*/ 481013 h 27315"/>
              <a:gd name="T4" fmla="*/ 0 w 21600"/>
              <a:gd name="T5" fmla="*/ 377802 h 27315"/>
              <a:gd name="T6" fmla="*/ 0 60000 65536"/>
              <a:gd name="T7" fmla="*/ 0 60000 65536"/>
              <a:gd name="T8" fmla="*/ 0 60000 65536"/>
            </a:gdLst>
            <a:ahLst/>
            <a:cxnLst>
              <a:cxn ang="T6">
                <a:pos x="T0" y="T1"/>
              </a:cxn>
              <a:cxn ang="T7">
                <a:pos x="T2" y="T3"/>
              </a:cxn>
              <a:cxn ang="T8">
                <a:pos x="T4" y="T5"/>
              </a:cxn>
            </a:cxnLst>
            <a:rect l="0" t="0" r="r" b="b"/>
            <a:pathLst>
              <a:path w="21600" h="27315" fill="none" extrusionOk="0">
                <a:moveTo>
                  <a:pt x="2510" y="0"/>
                </a:moveTo>
                <a:cubicBezTo>
                  <a:pt x="13394" y="1274"/>
                  <a:pt x="21600" y="10496"/>
                  <a:pt x="21600" y="21454"/>
                </a:cubicBezTo>
                <a:cubicBezTo>
                  <a:pt x="21600" y="23435"/>
                  <a:pt x="21327" y="25407"/>
                  <a:pt x="20789" y="27314"/>
                </a:cubicBezTo>
              </a:path>
              <a:path w="21600" h="27315" stroke="0" extrusionOk="0">
                <a:moveTo>
                  <a:pt x="2510" y="0"/>
                </a:moveTo>
                <a:cubicBezTo>
                  <a:pt x="13394" y="1274"/>
                  <a:pt x="21600" y="10496"/>
                  <a:pt x="21600" y="21454"/>
                </a:cubicBezTo>
                <a:cubicBezTo>
                  <a:pt x="21600" y="23435"/>
                  <a:pt x="21327" y="25407"/>
                  <a:pt x="20789" y="27314"/>
                </a:cubicBezTo>
                <a:lnTo>
                  <a:pt x="0" y="21454"/>
                </a:lnTo>
                <a:lnTo>
                  <a:pt x="2510" y="0"/>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39" name="Line 108"/>
          <p:cNvSpPr>
            <a:spLocks noChangeShapeType="1"/>
          </p:cNvSpPr>
          <p:nvPr/>
        </p:nvSpPr>
        <p:spPr bwMode="auto">
          <a:xfrm>
            <a:off x="2895600" y="3886200"/>
            <a:ext cx="990600" cy="1066800"/>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40" name="Line 109"/>
          <p:cNvSpPr>
            <a:spLocks noChangeShapeType="1"/>
          </p:cNvSpPr>
          <p:nvPr/>
        </p:nvSpPr>
        <p:spPr bwMode="auto">
          <a:xfrm>
            <a:off x="2895600" y="3886200"/>
            <a:ext cx="64135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41" name="Rectangle 110"/>
          <p:cNvSpPr>
            <a:spLocks noChangeArrowheads="1"/>
          </p:cNvSpPr>
          <p:nvPr/>
        </p:nvSpPr>
        <p:spPr bwMode="auto">
          <a:xfrm>
            <a:off x="2825750" y="51181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42" name="Line 111"/>
          <p:cNvSpPr>
            <a:spLocks noChangeShapeType="1"/>
          </p:cNvSpPr>
          <p:nvPr/>
        </p:nvSpPr>
        <p:spPr bwMode="auto">
          <a:xfrm flipV="1">
            <a:off x="3524250" y="34290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43" name="Rectangle 112"/>
          <p:cNvSpPr>
            <a:spLocks noChangeArrowheads="1"/>
          </p:cNvSpPr>
          <p:nvPr/>
        </p:nvSpPr>
        <p:spPr bwMode="auto">
          <a:xfrm rot="-5400000">
            <a:off x="3924300" y="482600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44" name="Rectangle 113"/>
          <p:cNvSpPr>
            <a:spLocks noChangeArrowheads="1"/>
          </p:cNvSpPr>
          <p:nvPr/>
        </p:nvSpPr>
        <p:spPr bwMode="auto">
          <a:xfrm rot="-5400000">
            <a:off x="2438400" y="478155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45" name="Rectangle 114"/>
          <p:cNvSpPr>
            <a:spLocks noChangeArrowheads="1"/>
          </p:cNvSpPr>
          <p:nvPr/>
        </p:nvSpPr>
        <p:spPr bwMode="auto">
          <a:xfrm>
            <a:off x="2876550" y="4572000"/>
            <a:ext cx="1295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46" name="Line 115"/>
          <p:cNvSpPr>
            <a:spLocks noChangeShapeType="1"/>
          </p:cNvSpPr>
          <p:nvPr/>
        </p:nvSpPr>
        <p:spPr bwMode="auto">
          <a:xfrm flipV="1">
            <a:off x="3505200" y="3886200"/>
            <a:ext cx="641350" cy="6858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47" name="Rectangle 40" descr="Light horizontal"/>
          <p:cNvSpPr>
            <a:spLocks noChangeArrowheads="1"/>
          </p:cNvSpPr>
          <p:nvPr/>
        </p:nvSpPr>
        <p:spPr bwMode="auto">
          <a:xfrm>
            <a:off x="1676400" y="48768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48" name="Rectangle 97" descr="Light horizontal"/>
          <p:cNvSpPr>
            <a:spLocks noChangeArrowheads="1"/>
          </p:cNvSpPr>
          <p:nvPr/>
        </p:nvSpPr>
        <p:spPr bwMode="auto">
          <a:xfrm rot="2700000">
            <a:off x="3092450" y="481965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49" name="Rectangle 44" descr="Light horizontal"/>
          <p:cNvSpPr>
            <a:spLocks noChangeArrowheads="1"/>
          </p:cNvSpPr>
          <p:nvPr/>
        </p:nvSpPr>
        <p:spPr bwMode="auto">
          <a:xfrm>
            <a:off x="1066800" y="4953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50" name="Rectangle 52"/>
          <p:cNvSpPr>
            <a:spLocks noChangeArrowheads="1"/>
          </p:cNvSpPr>
          <p:nvPr/>
        </p:nvSpPr>
        <p:spPr bwMode="auto">
          <a:xfrm>
            <a:off x="800100" y="51181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51" name="Line 6"/>
          <p:cNvSpPr>
            <a:spLocks noChangeShapeType="1"/>
          </p:cNvSpPr>
          <p:nvPr/>
        </p:nvSpPr>
        <p:spPr bwMode="auto">
          <a:xfrm flipV="1">
            <a:off x="1498600" y="34290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52" name="Rectangle 146" descr="Light horizontal"/>
          <p:cNvSpPr>
            <a:spLocks noChangeArrowheads="1"/>
          </p:cNvSpPr>
          <p:nvPr/>
        </p:nvSpPr>
        <p:spPr bwMode="auto">
          <a:xfrm>
            <a:off x="60198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3" name="Rectangle 147" descr="Light horizontal"/>
          <p:cNvSpPr>
            <a:spLocks noChangeArrowheads="1"/>
          </p:cNvSpPr>
          <p:nvPr/>
        </p:nvSpPr>
        <p:spPr bwMode="auto">
          <a:xfrm rot="-269077">
            <a:off x="70104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4" name="Rectangle 148" descr="Light horizontal"/>
          <p:cNvSpPr>
            <a:spLocks noChangeArrowheads="1"/>
          </p:cNvSpPr>
          <p:nvPr/>
        </p:nvSpPr>
        <p:spPr bwMode="auto">
          <a:xfrm rot="-9888543">
            <a:off x="6699250" y="45529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5" name="Rectangle 149" descr="Light horizontal"/>
          <p:cNvSpPr>
            <a:spLocks noChangeArrowheads="1"/>
          </p:cNvSpPr>
          <p:nvPr/>
        </p:nvSpPr>
        <p:spPr bwMode="auto">
          <a:xfrm rot="-2677893">
            <a:off x="69342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6" name="Rectangle 150" descr="Light horizontal"/>
          <p:cNvSpPr>
            <a:spLocks noChangeArrowheads="1"/>
          </p:cNvSpPr>
          <p:nvPr/>
        </p:nvSpPr>
        <p:spPr bwMode="auto">
          <a:xfrm rot="-2231082">
            <a:off x="68580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7" name="Rectangle 151" descr="Light horizontal"/>
          <p:cNvSpPr>
            <a:spLocks noChangeArrowheads="1"/>
          </p:cNvSpPr>
          <p:nvPr/>
        </p:nvSpPr>
        <p:spPr bwMode="auto">
          <a:xfrm rot="-900000">
            <a:off x="5867400" y="4572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8" name="Rectangle 152" descr="Light horizontal"/>
          <p:cNvSpPr>
            <a:spLocks noChangeArrowheads="1"/>
          </p:cNvSpPr>
          <p:nvPr/>
        </p:nvSpPr>
        <p:spPr bwMode="auto">
          <a:xfrm rot="2700000">
            <a:off x="6210300" y="46101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59" name="Rectangle 153" descr="Light horizontal"/>
          <p:cNvSpPr>
            <a:spLocks noChangeArrowheads="1"/>
          </p:cNvSpPr>
          <p:nvPr/>
        </p:nvSpPr>
        <p:spPr bwMode="auto">
          <a:xfrm>
            <a:off x="6705600" y="48768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0" name="Rectangle 154" descr="Light horizontal"/>
          <p:cNvSpPr>
            <a:spLocks noChangeArrowheads="1"/>
          </p:cNvSpPr>
          <p:nvPr/>
        </p:nvSpPr>
        <p:spPr bwMode="auto">
          <a:xfrm rot="900000">
            <a:off x="59436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1" name="Rectangle 155" descr="Light horizontal"/>
          <p:cNvSpPr>
            <a:spLocks noChangeArrowheads="1"/>
          </p:cNvSpPr>
          <p:nvPr/>
        </p:nvSpPr>
        <p:spPr bwMode="auto">
          <a:xfrm>
            <a:off x="6400800" y="4572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2" name="Rectangle 156" descr="Light horizontal"/>
          <p:cNvSpPr>
            <a:spLocks noChangeArrowheads="1"/>
          </p:cNvSpPr>
          <p:nvPr/>
        </p:nvSpPr>
        <p:spPr bwMode="auto">
          <a:xfrm rot="1500000">
            <a:off x="6705600" y="46482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3" name="Rectangle 157" descr="Light horizontal"/>
          <p:cNvSpPr>
            <a:spLocks noChangeArrowheads="1"/>
          </p:cNvSpPr>
          <p:nvPr/>
        </p:nvSpPr>
        <p:spPr bwMode="auto">
          <a:xfrm rot="5220000">
            <a:off x="5829300" y="48387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4" name="Rectangle 158" descr="Light horizontal"/>
          <p:cNvSpPr>
            <a:spLocks noChangeArrowheads="1"/>
          </p:cNvSpPr>
          <p:nvPr/>
        </p:nvSpPr>
        <p:spPr bwMode="auto">
          <a:xfrm rot="2700000">
            <a:off x="6096000" y="481965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5" name="Rectangle 159" descr="Light horizontal"/>
          <p:cNvSpPr>
            <a:spLocks noChangeArrowheads="1"/>
          </p:cNvSpPr>
          <p:nvPr/>
        </p:nvSpPr>
        <p:spPr bwMode="auto">
          <a:xfrm rot="2834745">
            <a:off x="6362700" y="49149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6" name="Rectangle 160" descr="Light horizontal"/>
          <p:cNvSpPr>
            <a:spLocks noChangeArrowheads="1"/>
          </p:cNvSpPr>
          <p:nvPr/>
        </p:nvSpPr>
        <p:spPr bwMode="auto">
          <a:xfrm rot="-2700000">
            <a:off x="6248400" y="48006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7" name="Rectangle 161" descr="Light horizontal"/>
          <p:cNvSpPr>
            <a:spLocks noChangeArrowheads="1"/>
          </p:cNvSpPr>
          <p:nvPr/>
        </p:nvSpPr>
        <p:spPr bwMode="auto">
          <a:xfrm rot="2700000">
            <a:off x="6934200" y="49530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68" name="Rectangle 162" descr="Light horizontal"/>
          <p:cNvSpPr>
            <a:spLocks noChangeArrowheads="1"/>
          </p:cNvSpPr>
          <p:nvPr/>
        </p:nvSpPr>
        <p:spPr bwMode="auto">
          <a:xfrm rot="2700000">
            <a:off x="6515100" y="4762500"/>
            <a:ext cx="304800" cy="228600"/>
          </a:xfrm>
          <a:prstGeom prst="rect">
            <a:avLst/>
          </a:prstGeom>
          <a:pattFill prst="ltHorz">
            <a:fgClr>
              <a:schemeClr val="tx1"/>
            </a:fgClr>
            <a:bgClr>
              <a:schemeClr val="bg1"/>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69" name="Rectangle 163"/>
          <p:cNvSpPr>
            <a:spLocks noChangeArrowheads="1"/>
          </p:cNvSpPr>
          <p:nvPr/>
        </p:nvSpPr>
        <p:spPr bwMode="auto">
          <a:xfrm>
            <a:off x="5791200" y="44069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0" name="Text Box 165"/>
          <p:cNvSpPr txBox="1">
            <a:spLocks noChangeArrowheads="1"/>
          </p:cNvSpPr>
          <p:nvPr/>
        </p:nvSpPr>
        <p:spPr bwMode="auto">
          <a:xfrm>
            <a:off x="7010400" y="4343400"/>
            <a:ext cx="219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r>
              <a:rPr lang="en-US" b="1" dirty="0"/>
              <a:t>2</a:t>
            </a:r>
            <a:r>
              <a:rPr lang="en-US" b="1" dirty="0">
                <a:latin typeface="Symbol" pitchFamily="18" charset="2"/>
              </a:rPr>
              <a:t>q</a:t>
            </a:r>
          </a:p>
        </p:txBody>
      </p:sp>
      <p:sp>
        <p:nvSpPr>
          <p:cNvPr id="12371" name="Arc 166"/>
          <p:cNvSpPr>
            <a:spLocks/>
          </p:cNvSpPr>
          <p:nvPr/>
        </p:nvSpPr>
        <p:spPr bwMode="auto">
          <a:xfrm rot="8282902" flipH="1">
            <a:off x="6519863" y="4330700"/>
            <a:ext cx="468312" cy="514350"/>
          </a:xfrm>
          <a:custGeom>
            <a:avLst/>
            <a:gdLst>
              <a:gd name="T0" fmla="*/ 0 w 26581"/>
              <a:gd name="T1" fmla="*/ 10232 h 29256"/>
              <a:gd name="T2" fmla="*/ 443611 w 26581"/>
              <a:gd name="T3" fmla="*/ 514350 h 29256"/>
              <a:gd name="T4" fmla="*/ 87757 w 26581"/>
              <a:gd name="T5" fmla="*/ 379750 h 29256"/>
              <a:gd name="T6" fmla="*/ 0 60000 65536"/>
              <a:gd name="T7" fmla="*/ 0 60000 65536"/>
              <a:gd name="T8" fmla="*/ 0 60000 65536"/>
            </a:gdLst>
            <a:ahLst/>
            <a:cxnLst>
              <a:cxn ang="T6">
                <a:pos x="T0" y="T1"/>
              </a:cxn>
              <a:cxn ang="T7">
                <a:pos x="T2" y="T3"/>
              </a:cxn>
              <a:cxn ang="T8">
                <a:pos x="T4" y="T5"/>
              </a:cxn>
            </a:cxnLst>
            <a:rect l="0" t="0" r="r" b="b"/>
            <a:pathLst>
              <a:path w="26581" h="29256" fill="none" extrusionOk="0">
                <a:moveTo>
                  <a:pt x="0" y="582"/>
                </a:moveTo>
                <a:cubicBezTo>
                  <a:pt x="1632" y="195"/>
                  <a:pt x="3303" y="-1"/>
                  <a:pt x="4981" y="0"/>
                </a:cubicBezTo>
                <a:cubicBezTo>
                  <a:pt x="16910" y="0"/>
                  <a:pt x="26581" y="9670"/>
                  <a:pt x="26581" y="21600"/>
                </a:cubicBezTo>
                <a:cubicBezTo>
                  <a:pt x="26581" y="24215"/>
                  <a:pt x="26105" y="26809"/>
                  <a:pt x="25178" y="29255"/>
                </a:cubicBezTo>
              </a:path>
              <a:path w="26581" h="29256" stroke="0" extrusionOk="0">
                <a:moveTo>
                  <a:pt x="0" y="582"/>
                </a:moveTo>
                <a:cubicBezTo>
                  <a:pt x="1632" y="195"/>
                  <a:pt x="3303" y="-1"/>
                  <a:pt x="4981" y="0"/>
                </a:cubicBezTo>
                <a:cubicBezTo>
                  <a:pt x="16910" y="0"/>
                  <a:pt x="26581" y="9670"/>
                  <a:pt x="26581" y="21600"/>
                </a:cubicBezTo>
                <a:cubicBezTo>
                  <a:pt x="26581" y="24215"/>
                  <a:pt x="26105" y="26809"/>
                  <a:pt x="25178" y="29255"/>
                </a:cubicBezTo>
                <a:lnTo>
                  <a:pt x="4981" y="21600"/>
                </a:lnTo>
                <a:lnTo>
                  <a:pt x="0" y="582"/>
                </a:lnTo>
                <a:close/>
              </a:path>
            </a:pathLst>
          </a:cu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2" name="Line 168"/>
          <p:cNvSpPr>
            <a:spLocks noChangeShapeType="1"/>
          </p:cNvSpPr>
          <p:nvPr/>
        </p:nvSpPr>
        <p:spPr bwMode="auto">
          <a:xfrm>
            <a:off x="6096000" y="3733800"/>
            <a:ext cx="444500" cy="8382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useBgFill="1">
        <p:nvSpPr>
          <p:cNvPr id="12373" name="Rectangle 169"/>
          <p:cNvSpPr>
            <a:spLocks noChangeArrowheads="1"/>
          </p:cNvSpPr>
          <p:nvPr/>
        </p:nvSpPr>
        <p:spPr bwMode="auto">
          <a:xfrm rot="-5400000">
            <a:off x="6927850" y="482600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74" name="Rectangle 170"/>
          <p:cNvSpPr>
            <a:spLocks noChangeArrowheads="1"/>
          </p:cNvSpPr>
          <p:nvPr/>
        </p:nvSpPr>
        <p:spPr bwMode="auto">
          <a:xfrm rot="-5400000">
            <a:off x="5441950" y="4781550"/>
            <a:ext cx="6858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75" name="Rectangle 171"/>
          <p:cNvSpPr>
            <a:spLocks noChangeArrowheads="1"/>
          </p:cNvSpPr>
          <p:nvPr/>
        </p:nvSpPr>
        <p:spPr bwMode="auto">
          <a:xfrm>
            <a:off x="5880100" y="4572000"/>
            <a:ext cx="1295400" cy="5334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6" name="Rectangle 172" descr="Light horizontal"/>
          <p:cNvSpPr>
            <a:spLocks noChangeArrowheads="1"/>
          </p:cNvSpPr>
          <p:nvPr/>
        </p:nvSpPr>
        <p:spPr bwMode="auto">
          <a:xfrm>
            <a:off x="6705600" y="48768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p:nvSpPr>
          <p:cNvPr id="12377" name="Rectangle 173" descr="Light horizontal"/>
          <p:cNvSpPr>
            <a:spLocks noChangeArrowheads="1"/>
          </p:cNvSpPr>
          <p:nvPr/>
        </p:nvSpPr>
        <p:spPr bwMode="auto">
          <a:xfrm>
            <a:off x="6096000" y="4953000"/>
            <a:ext cx="304800" cy="228600"/>
          </a:xfrm>
          <a:prstGeom prst="rect">
            <a:avLst/>
          </a:prstGeom>
          <a:pattFill prst="ltHorz">
            <a:fgClr>
              <a:schemeClr val="tx1"/>
            </a:fgClr>
            <a:bgClr>
              <a:schemeClr val="accent2"/>
            </a:bgClr>
          </a:patt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spAutoFit/>
          </a:bodyPr>
          <a:lstStyle/>
          <a:p>
            <a:endParaRPr lang="en-US" dirty="0"/>
          </a:p>
        </p:txBody>
      </p:sp>
      <p:sp useBgFill="1">
        <p:nvSpPr>
          <p:cNvPr id="12378" name="Rectangle 174"/>
          <p:cNvSpPr>
            <a:spLocks noChangeArrowheads="1"/>
          </p:cNvSpPr>
          <p:nvPr/>
        </p:nvSpPr>
        <p:spPr bwMode="auto">
          <a:xfrm>
            <a:off x="5829300" y="5118100"/>
            <a:ext cx="1600200" cy="152400"/>
          </a:xfrm>
          <a:prstGeom prst="rect">
            <a:avLst/>
          </a:prstGeom>
          <a:ln>
            <a:noFill/>
          </a:ln>
          <a:effectLst/>
          <a:extLs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US" dirty="0"/>
          </a:p>
        </p:txBody>
      </p:sp>
      <p:sp>
        <p:nvSpPr>
          <p:cNvPr id="12379" name="Line 175"/>
          <p:cNvSpPr>
            <a:spLocks noChangeShapeType="1"/>
          </p:cNvSpPr>
          <p:nvPr/>
        </p:nvSpPr>
        <p:spPr bwMode="auto">
          <a:xfrm flipV="1">
            <a:off x="6527800" y="3429000"/>
            <a:ext cx="0" cy="1905000"/>
          </a:xfrm>
          <a:prstGeom prst="line">
            <a:avLst/>
          </a:prstGeom>
          <a:noFill/>
          <a:ln w="127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0" name="Line 176"/>
          <p:cNvSpPr>
            <a:spLocks noChangeShapeType="1"/>
          </p:cNvSpPr>
          <p:nvPr/>
        </p:nvSpPr>
        <p:spPr bwMode="auto">
          <a:xfrm flipV="1">
            <a:off x="6546850" y="3695700"/>
            <a:ext cx="444500" cy="838200"/>
          </a:xfrm>
          <a:prstGeom prst="line">
            <a:avLst/>
          </a:prstGeom>
          <a:noFill/>
          <a:ln w="25400">
            <a:solidFill>
              <a:srgbClr val="FF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1" name="Line 167"/>
          <p:cNvSpPr>
            <a:spLocks noChangeShapeType="1"/>
          </p:cNvSpPr>
          <p:nvPr/>
        </p:nvSpPr>
        <p:spPr bwMode="auto">
          <a:xfrm>
            <a:off x="6096000" y="3733800"/>
            <a:ext cx="685800" cy="1295400"/>
          </a:xfrm>
          <a:prstGeom prst="line">
            <a:avLst/>
          </a:prstGeom>
          <a:noFill/>
          <a:ln w="2540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2" name="Text Box 177"/>
          <p:cNvSpPr txBox="1">
            <a:spLocks noChangeArrowheads="1"/>
          </p:cNvSpPr>
          <p:nvPr/>
        </p:nvSpPr>
        <p:spPr bwMode="auto">
          <a:xfrm>
            <a:off x="457200" y="5410200"/>
            <a:ext cx="8229600"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228600" indent="-228600">
              <a:defRPr sz="1600">
                <a:solidFill>
                  <a:schemeClr val="tx1"/>
                </a:solidFill>
                <a:latin typeface="Arial" charset="0"/>
              </a:defRPr>
            </a:lvl1pPr>
            <a:lvl2pPr marL="742950" indent="-285750">
              <a:defRPr sz="1600">
                <a:solidFill>
                  <a:schemeClr val="tx1"/>
                </a:solidFill>
                <a:latin typeface="Arial" charset="0"/>
              </a:defRPr>
            </a:lvl2pPr>
            <a:lvl3pPr marL="1143000" indent="-228600">
              <a:defRPr sz="1600">
                <a:solidFill>
                  <a:schemeClr val="tx1"/>
                </a:solidFill>
                <a:latin typeface="Arial" charset="0"/>
              </a:defRPr>
            </a:lvl3pPr>
            <a:lvl4pPr marL="1600200" indent="-228600">
              <a:defRPr sz="1600">
                <a:solidFill>
                  <a:schemeClr val="tx1"/>
                </a:solidFill>
                <a:latin typeface="Arial" charset="0"/>
              </a:defRPr>
            </a:lvl4pPr>
            <a:lvl5pPr marL="2057400" indent="-22860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a:buFontTx/>
              <a:buChar char="•"/>
            </a:pPr>
            <a:r>
              <a:rPr lang="en-US" dirty="0"/>
              <a:t>For every set of planes, there will be a small percentage of crystallites that are properly oriented to diffract (the plane perpendicular bisects the incident and diffracted beams). </a:t>
            </a:r>
          </a:p>
          <a:p>
            <a:pPr>
              <a:buFontTx/>
              <a:buChar char="•"/>
            </a:pPr>
            <a:r>
              <a:rPr lang="en-US" dirty="0"/>
              <a:t>Basic assumptions of powder diffraction are that for every set of planes there is an equal number of crystallites that will diffract and that there is a statistically relevant number of crystallites, not just one or two.</a:t>
            </a:r>
          </a:p>
        </p:txBody>
      </p:sp>
      <p:sp>
        <p:nvSpPr>
          <p:cNvPr id="12383" name="Line 178"/>
          <p:cNvSpPr>
            <a:spLocks noChangeShapeType="1"/>
          </p:cNvSpPr>
          <p:nvPr/>
        </p:nvSpPr>
        <p:spPr bwMode="auto">
          <a:xfrm flipV="1">
            <a:off x="1495425" y="3810000"/>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4" name="Line 179"/>
          <p:cNvSpPr>
            <a:spLocks noChangeShapeType="1"/>
          </p:cNvSpPr>
          <p:nvPr/>
        </p:nvSpPr>
        <p:spPr bwMode="auto">
          <a:xfrm flipV="1">
            <a:off x="3514725" y="3819525"/>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
        <p:nvSpPr>
          <p:cNvPr id="12385" name="Line 180"/>
          <p:cNvSpPr>
            <a:spLocks noChangeShapeType="1"/>
          </p:cNvSpPr>
          <p:nvPr/>
        </p:nvSpPr>
        <p:spPr bwMode="auto">
          <a:xfrm flipV="1">
            <a:off x="6524625" y="3833813"/>
            <a:ext cx="0" cy="685800"/>
          </a:xfrm>
          <a:prstGeom prst="line">
            <a:avLst/>
          </a:prstGeom>
          <a:noFill/>
          <a:ln w="12700">
            <a:solidFill>
              <a:srgbClr val="FF0000"/>
            </a:solidFill>
            <a:prstDash val="dash"/>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a:xfrm>
            <a:off x="685800" y="0"/>
            <a:ext cx="7772400" cy="1143000"/>
          </a:xfrm>
        </p:spPr>
        <p:txBody>
          <a:bodyPr/>
          <a:lstStyle/>
          <a:p>
            <a:r>
              <a:rPr lang="en-US" b="0" dirty="0"/>
              <a:t>Example: Diffraction Patterns</a:t>
            </a:r>
          </a:p>
        </p:txBody>
      </p:sp>
      <p:sp>
        <p:nvSpPr>
          <p:cNvPr id="272387" name="Rectangle 3"/>
          <p:cNvSpPr>
            <a:spLocks noGrp="1" noChangeArrowheads="1"/>
          </p:cNvSpPr>
          <p:nvPr>
            <p:ph type="body" idx="1"/>
          </p:nvPr>
        </p:nvSpPr>
        <p:spPr>
          <a:xfrm>
            <a:off x="609600" y="990600"/>
            <a:ext cx="7772400" cy="4114800"/>
          </a:xfrm>
        </p:spPr>
        <p:txBody>
          <a:bodyPr/>
          <a:lstStyle/>
          <a:p>
            <a:r>
              <a:rPr lang="en-US" sz="2000" dirty="0"/>
              <a:t>Each peak represents the solution to Bragg’s law for known radiation wavelength (</a:t>
            </a:r>
            <a:r>
              <a:rPr lang="en-US" sz="2000" dirty="0">
                <a:latin typeface="Symbol" pitchFamily="18" charset="2"/>
              </a:rPr>
              <a:t>l </a:t>
            </a:r>
            <a:r>
              <a:rPr lang="en-US" sz="2000" dirty="0"/>
              <a:t>=  0.154nm)</a:t>
            </a:r>
          </a:p>
          <a:p>
            <a:r>
              <a:rPr lang="en-US" sz="2000" dirty="0"/>
              <a:t>The unique relationship between such patterns and crystal structures provide a powerful tool for identification of the phase composition of powders and polycrystalline materials.</a:t>
            </a:r>
          </a:p>
        </p:txBody>
      </p:sp>
      <p:pic>
        <p:nvPicPr>
          <p:cNvPr id="180226" name="Picture 2"/>
          <p:cNvPicPr>
            <a:picLocks noChangeAspect="1" noChangeArrowheads="1"/>
          </p:cNvPicPr>
          <p:nvPr/>
        </p:nvPicPr>
        <p:blipFill>
          <a:blip r:embed="rId2" cstate="print"/>
          <a:srcRect/>
          <a:stretch>
            <a:fillRect/>
          </a:stretch>
        </p:blipFill>
        <p:spPr bwMode="auto">
          <a:xfrm>
            <a:off x="1981200" y="2667000"/>
            <a:ext cx="5105400" cy="37223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9676"/>
            <a:ext cx="8686800" cy="6558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32537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10085</TotalTime>
  <Words>814</Words>
  <Application>Microsoft Office PowerPoint</Application>
  <PresentationFormat>On-screen Show (4:3)</PresentationFormat>
  <Paragraphs>76</Paragraphs>
  <Slides>15</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15</vt:i4>
      </vt:variant>
    </vt:vector>
  </HeadingPairs>
  <TitlesOfParts>
    <vt:vector size="25" baseType="lpstr">
      <vt:lpstr>Arial</vt:lpstr>
      <vt:lpstr>Arial Rounded MT Bold</vt:lpstr>
      <vt:lpstr>Comic Sans MS</vt:lpstr>
      <vt:lpstr>Forte</vt:lpstr>
      <vt:lpstr>Symbol</vt:lpstr>
      <vt:lpstr>Times</vt:lpstr>
      <vt:lpstr>Times New Roman</vt:lpstr>
      <vt:lpstr>Default Design</vt:lpstr>
      <vt:lpstr>MathType Equation</vt:lpstr>
      <vt:lpstr>Equation</vt:lpstr>
      <vt:lpstr>CHAPTER 3:  CRYSTAL STRUCTURES X-Ray Diffraction (XRD)</vt:lpstr>
      <vt:lpstr>Scale of Structure Organization</vt:lpstr>
      <vt:lpstr>PowerPoint Presentation</vt:lpstr>
      <vt:lpstr>Derivation of Bragg’s law</vt:lpstr>
      <vt:lpstr>The powder diffractometers typically use the Bragg-Brentano geometry</vt:lpstr>
      <vt:lpstr>A single crystal specimen in a Bragg-Brentano diffractometer would produce only one family of peaks in the diffraction pattern.</vt:lpstr>
      <vt:lpstr>A polycrystalline sample should contain thousands of crystallites. Therefore, all possible diffraction peaks should be observed.</vt:lpstr>
      <vt:lpstr>Example: Diffraction Patterns</vt:lpstr>
      <vt:lpstr>PowerPoint Presentation</vt:lpstr>
      <vt:lpstr>PowerPoint Presentation</vt:lpstr>
      <vt:lpstr>Basis and Bravais Structure Factor Terms</vt:lpstr>
      <vt:lpstr>PowerPoint Presentation</vt:lpstr>
      <vt:lpstr>PowerPoint Presentation</vt:lpstr>
      <vt:lpstr>PowerPoint Presentation</vt:lpstr>
      <vt:lpstr>PowerPoint Presentation</vt:lpstr>
    </vt:vector>
  </TitlesOfParts>
  <Company>University of Notre Dame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Alexander Mukasyan</dc:creator>
  <cp:lastModifiedBy>Alexander Mukasyan</cp:lastModifiedBy>
  <cp:revision>238</cp:revision>
  <dcterms:created xsi:type="dcterms:W3CDTF">2004-01-20T15:40:40Z</dcterms:created>
  <dcterms:modified xsi:type="dcterms:W3CDTF">2014-10-08T15:34:23Z</dcterms:modified>
</cp:coreProperties>
</file>