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3" r:id="rId2"/>
    <p:sldId id="455" r:id="rId3"/>
    <p:sldId id="456" r:id="rId4"/>
    <p:sldId id="457" r:id="rId5"/>
    <p:sldId id="458" r:id="rId6"/>
    <p:sldId id="439" r:id="rId7"/>
    <p:sldId id="440" r:id="rId8"/>
    <p:sldId id="437" r:id="rId9"/>
    <p:sldId id="435" r:id="rId10"/>
    <p:sldId id="436" r:id="rId11"/>
    <p:sldId id="460" r:id="rId12"/>
    <p:sldId id="461" r:id="rId13"/>
    <p:sldId id="422" r:id="rId14"/>
    <p:sldId id="423" r:id="rId15"/>
    <p:sldId id="424" r:id="rId16"/>
    <p:sldId id="441" r:id="rId17"/>
    <p:sldId id="426" r:id="rId18"/>
    <p:sldId id="427" r:id="rId19"/>
    <p:sldId id="428" r:id="rId20"/>
    <p:sldId id="429" r:id="rId21"/>
    <p:sldId id="430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62" r:id="rId35"/>
    <p:sldId id="463" r:id="rId36"/>
    <p:sldId id="464" r:id="rId37"/>
    <p:sldId id="465" r:id="rId38"/>
    <p:sldId id="466" r:id="rId39"/>
    <p:sldId id="467" r:id="rId40"/>
    <p:sldId id="454" r:id="rId41"/>
    <p:sldId id="438" r:id="rId42"/>
    <p:sldId id="468" r:id="rId43"/>
    <p:sldId id="43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53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F05E-184C-4F49-B42D-C08AB2513544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51562-2EA8-F14A-8729-02F614585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8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971BC1-61F4-495B-BA8C-43E116B3A972}" type="datetimeFigureOut">
              <a:rPr lang="en-US"/>
              <a:pPr>
                <a:defRPr/>
              </a:pPr>
              <a:t>10/10/13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15FDD5-95C1-42D4-B5F9-3986D9B2B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9AA0D-DA98-40BE-B73D-07BB21E823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575F-74D4-BB45-A729-C73B0C2EEF35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802C-048C-4345-B578-DA150F47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20A-E592-8241-AF36-765EC12E3E65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58E6-CF4D-44AD-A86A-BCA13A917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5471-8628-A447-A05C-4CE8C4005756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932E-9298-453F-AD2B-735EAB73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8FE7-87FC-CC49-A270-DC54971ABE90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A23A-6C51-413A-90E6-C1584C5B7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7604-D900-A146-9397-E2DE464B7B1B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1E54-C679-416A-A4DC-73E33FCC0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82F0-3E0E-6A4F-AD66-DE5A563178A7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815D-D647-4C65-891E-F0B131B7A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C6ED-4515-DF4C-B506-CAF775B3D61C}" type="datetime1">
              <a:rPr lang="en-US" smtClean="0"/>
              <a:t>10/10/13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9552-2BC3-48BF-8FC4-FC215148B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B3E7-6088-C24D-8D56-3284C6194213}" type="datetime1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0AF3-D9A1-4209-A1EB-6448B3DC8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F8D7-43CA-9A4D-BDCB-22622E9D7718}" type="datetime1">
              <a:rPr lang="en-US" smtClean="0"/>
              <a:t>10/10/13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12E6-AB8E-4FB2-A054-4644D82CF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E156-C4C1-7E42-8159-44B9153B1D46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76EC-6E71-4DF3-AFE8-7BD23618E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26AF-10E8-4242-A2C3-F6A61AC32C77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4628-003D-4D42-AFDA-A1079016A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436930-F4F1-274E-AE3F-038E38C13CCE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45060-8064-48AC-8252-5D2AB8CC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d.edu/~ccl/software/tutorials/ndtut13/mf-hw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</p:spPr>
        <p:txBody>
          <a:bodyPr/>
          <a:lstStyle/>
          <a:p>
            <a:pPr eaLnBrk="1" hangingPunct="1"/>
            <a:r>
              <a:rPr lang="en-US" sz="4200" dirty="0" smtClean="0"/>
              <a:t>Introduction to Scalable Programming using </a:t>
            </a:r>
            <a:r>
              <a:rPr lang="en-US" sz="4200" dirty="0" err="1" smtClean="0"/>
              <a:t>Makeflow</a:t>
            </a:r>
            <a:endParaRPr lang="en-US" sz="4200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100" dirty="0" smtClean="0">
                <a:solidFill>
                  <a:srgbClr val="FFFFFF"/>
                </a:solidFill>
              </a:rPr>
              <a:t>Ben Tovar and Dinesh </a:t>
            </a:r>
            <a:r>
              <a:rPr lang="en-US" sz="3100" dirty="0" err="1" smtClean="0">
                <a:solidFill>
                  <a:srgbClr val="FFFFFF"/>
                </a:solidFill>
              </a:rPr>
              <a:t>Rajan</a:t>
            </a:r>
            <a:endParaRPr lang="en-US" sz="31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100" dirty="0" smtClean="0">
                <a:solidFill>
                  <a:srgbClr val="FFFFFF"/>
                </a:solidFill>
              </a:rPr>
              <a:t>University of Notre Dame</a:t>
            </a:r>
          </a:p>
          <a:p>
            <a:pPr eaLnBrk="1" hangingPunct="1">
              <a:lnSpc>
                <a:spcPct val="80000"/>
              </a:lnSpc>
            </a:pPr>
            <a:endParaRPr lang="en-US" sz="31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100" dirty="0" smtClean="0">
                <a:solidFill>
                  <a:srgbClr val="FFFFFF"/>
                </a:solidFill>
              </a:rPr>
              <a:t>October 9,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can get as many machines</a:t>
            </a:r>
            <a:br>
              <a:rPr lang="en-US" dirty="0" smtClean="0"/>
            </a:br>
            <a:r>
              <a:rPr lang="en-US" dirty="0" smtClean="0"/>
              <a:t>on the cloud as I want!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organize my application</a:t>
            </a:r>
            <a:br>
              <a:rPr lang="en-US" dirty="0" smtClean="0"/>
            </a:br>
            <a:r>
              <a:rPr lang="en-US" dirty="0" smtClean="0"/>
              <a:t>to run on those machines?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Philosophy: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Harness all the resources that are available: desktops, clusters, clouds, and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it easy to scale up from one desktop to national scale infrastructure.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familiar interfaces that make it easy to connect existing apps together.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 portability across operating systems, storage systems, middleware…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simple things easy, and complex things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  <p:extLst>
      <p:ext uri="{BB962C8B-B14F-4D97-AF65-F5344CB8AC3E}">
        <p14:creationId xmlns:p14="http://schemas.microsoft.com/office/powerpoint/2010/main" val="284267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Quick Tour of the CCTools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Open source, GNU General Public License.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Compiles in 1-2 minutes, installs in $HOME.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Runs on Linux, Solaris,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FreeBSD,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Interoperates with many distributed computing systems.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Condor, SGE, Torque, </a:t>
            </a:r>
            <a:r>
              <a:rPr lang="en-US" dirty="0" err="1" smtClean="0"/>
              <a:t>Globus</a:t>
            </a:r>
            <a:r>
              <a:rPr lang="en-US" dirty="0" smtClean="0"/>
              <a:t>, </a:t>
            </a:r>
            <a:r>
              <a:rPr lang="en-US" dirty="0" err="1" smtClean="0"/>
              <a:t>iRODS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Components: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– A portable workflow manager.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Queue – A lightweight distributed execution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All-Pairs / </a:t>
            </a:r>
            <a:r>
              <a:rPr lang="en-US" dirty="0" err="1" smtClean="0"/>
              <a:t>Wavefront</a:t>
            </a:r>
            <a:r>
              <a:rPr lang="en-US" dirty="0" smtClean="0"/>
              <a:t> / SAND – Specialized execution engines.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Parrot – A personal user-level virtual file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Chirp – A user-level distributed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8674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http://www.nd.edu/~ccl/software</a:t>
            </a:r>
          </a:p>
        </p:txBody>
      </p:sp>
    </p:spTree>
    <p:extLst>
      <p:ext uri="{BB962C8B-B14F-4D97-AF65-F5344CB8AC3E}">
        <p14:creationId xmlns:p14="http://schemas.microsoft.com/office/powerpoint/2010/main" val="270369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0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Old Idea: </a:t>
            </a:r>
            <a:r>
              <a:rPr lang="en-US" dirty="0" err="1" smtClean="0"/>
              <a:t>Makefiles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part1 part2 part3: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input.data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split.py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 ./split.py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input.data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out1: part1 mysim.exe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part1 &gt;out1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out2: part2 mysim.exe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part2 &gt;out2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out3: part3 mysim.exe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part3 &gt;out3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result: out1 out2 out3 join.py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43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SGE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http://www.nd.edu/~ccl/software/makeflow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11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553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[output files] </a:t>
            </a:r>
            <a:r>
              <a:rPr lang="en-US" sz="4000" b="1" smtClean="0">
                <a:solidFill>
                  <a:schemeClr val="bg1"/>
                </a:solidFill>
              </a:rPr>
              <a:t>:</a:t>
            </a:r>
            <a:r>
              <a:rPr lang="en-US" b="1" smtClean="0">
                <a:solidFill>
                  <a:schemeClr val="bg1"/>
                </a:solidFill>
              </a:rPr>
              <a:t> [input files]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		[command to run]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2982913"/>
            <a:ext cx="4191000" cy="1817687"/>
            <a:chOff x="2286000" y="2983468"/>
            <a:chExt cx="4191000" cy="1817132"/>
          </a:xfrm>
        </p:grpSpPr>
        <p:sp>
          <p:nvSpPr>
            <p:cNvPr id="18" name="Oval 17"/>
            <p:cNvSpPr/>
            <p:nvPr/>
          </p:nvSpPr>
          <p:spPr>
            <a:xfrm>
              <a:off x="3886200" y="3211998"/>
              <a:ext cx="1295400" cy="837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sim.exe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745235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in.dat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8" idx="2"/>
            </p:cNvCxnSpPr>
            <p:nvPr/>
          </p:nvCxnSpPr>
          <p:spPr>
            <a:xfrm flipV="1">
              <a:off x="3352800" y="3630970"/>
              <a:ext cx="533400" cy="418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286000" y="2983468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calib.dat</a:t>
              </a:r>
            </a:p>
          </p:txBody>
        </p:sp>
        <p:cxnSp>
          <p:nvCxnSpPr>
            <p:cNvPr id="22" name="Straight Arrow Connector 21"/>
            <p:cNvCxnSpPr>
              <a:stCxn id="21" idx="3"/>
              <a:endCxn id="18" idx="2"/>
            </p:cNvCxnSpPr>
            <p:nvPr/>
          </p:nvCxnSpPr>
          <p:spPr>
            <a:xfrm>
              <a:off x="3352800" y="3288175"/>
              <a:ext cx="533400" cy="342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364352"/>
              <a:ext cx="838200" cy="53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out.txt</a:t>
              </a:r>
            </a:p>
          </p:txBody>
        </p:sp>
        <p:cxnSp>
          <p:nvCxnSpPr>
            <p:cNvPr id="24" name="Straight Arrow Connector 23"/>
            <p:cNvCxnSpPr>
              <a:stCxn id="18" idx="6"/>
              <a:endCxn id="23" idx="1"/>
            </p:cNvCxnSpPr>
            <p:nvPr/>
          </p:nvCxnSpPr>
          <p:spPr>
            <a:xfrm>
              <a:off x="5181600" y="363097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7" name="TextBox 24"/>
            <p:cNvSpPr txBox="1">
              <a:spLocks noChangeArrowheads="1"/>
            </p:cNvSpPr>
            <p:nvPr/>
          </p:nvSpPr>
          <p:spPr bwMode="auto">
            <a:xfrm>
              <a:off x="2819400" y="4431268"/>
              <a:ext cx="3657600" cy="3693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sim.exe in.dat –p 50 &gt; out.txt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out.txt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50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out.txt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72325" y="1295400"/>
            <a:ext cx="2038350" cy="1371600"/>
            <a:chOff x="5867400" y="1143000"/>
            <a:chExt cx="2039716" cy="137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11430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1157" y="1143000"/>
              <a:ext cx="0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391958" y="1610380"/>
              <a:ext cx="15151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alibri" pitchFamily="34" charset="0"/>
                </a:rPr>
                <a:t>One Rule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67400" y="25146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14800" y="510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Not Quite Right!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out.txt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in.dat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calib.dat sim.exe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		sim.exe –p 50 in.data &gt; out.txt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all the files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1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sims.mf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in.dat calib.dat sim.exe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	sim.exe –p 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in.data</a:t>
            </a:r>
            <a:r>
              <a:rPr lang="en-US" sz="3200" b="1" dirty="0" smtClean="0">
                <a:solidFill>
                  <a:schemeClr val="bg1"/>
                </a:solidFill>
              </a:rPr>
              <a:t> &gt; out.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20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in.dat calib.dat sim.exe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	sim.exe –p </a:t>
            </a:r>
            <a:r>
              <a:rPr lang="en-US" sz="3200" b="1" dirty="0" smtClean="0">
                <a:solidFill>
                  <a:srgbClr val="FFFF00"/>
                </a:solidFill>
              </a:rPr>
              <a:t>20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in.data</a:t>
            </a:r>
            <a:r>
              <a:rPr lang="en-US" sz="3200" b="1" dirty="0" smtClean="0">
                <a:solidFill>
                  <a:schemeClr val="bg1"/>
                </a:solidFill>
              </a:rPr>
              <a:t> &gt; out.</a:t>
            </a:r>
            <a:r>
              <a:rPr lang="en-US" sz="3200" b="1" dirty="0" smtClean="0">
                <a:solidFill>
                  <a:srgbClr val="FFFF00"/>
                </a:solidFill>
              </a:rPr>
              <a:t>20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30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in.dat calib.dat sim.exe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	sim.exe –p </a:t>
            </a:r>
            <a:r>
              <a:rPr lang="en-US" sz="3200" b="1" dirty="0" smtClean="0">
                <a:solidFill>
                  <a:srgbClr val="FFFF00"/>
                </a:solidFill>
              </a:rPr>
              <a:t>30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in.data</a:t>
            </a:r>
            <a:r>
              <a:rPr lang="en-US" sz="3200" b="1" dirty="0" smtClean="0">
                <a:solidFill>
                  <a:schemeClr val="bg1"/>
                </a:solidFill>
              </a:rPr>
              <a:t> &gt; out.</a:t>
            </a:r>
            <a:r>
              <a:rPr lang="en-US" sz="3200" b="1" dirty="0" smtClean="0">
                <a:solidFill>
                  <a:srgbClr val="FFFF00"/>
                </a:solidFill>
              </a:rPr>
              <a:t>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54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CRC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094" y="2718137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304800"/>
            <a:ext cx="6039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Makeflow</a:t>
            </a:r>
            <a:r>
              <a:rPr lang="en-US" sz="4400" dirty="0" smtClean="0">
                <a:solidFill>
                  <a:srgbClr val="FFFF00"/>
                </a:solidFill>
              </a:rPr>
              <a:t> + Batch System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9763607">
            <a:off x="2266980" y="2648492"/>
            <a:ext cx="2209147" cy="681767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makeflow</a:t>
            </a:r>
            <a:r>
              <a:rPr lang="en-US" sz="1600" dirty="0" smtClean="0">
                <a:solidFill>
                  <a:schemeClr val="bg1"/>
                </a:solidFill>
              </a:rPr>
              <a:t> –T </a:t>
            </a:r>
            <a:r>
              <a:rPr lang="en-US" sz="1600" dirty="0" err="1" smtClean="0">
                <a:solidFill>
                  <a:schemeClr val="bg1"/>
                </a:solidFill>
              </a:rPr>
              <a:t>sge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772036">
            <a:off x="2310511" y="4228238"/>
            <a:ext cx="2209147" cy="681767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makeflow</a:t>
            </a:r>
            <a:r>
              <a:rPr lang="en-US" sz="1600" dirty="0" smtClean="0">
                <a:solidFill>
                  <a:schemeClr val="bg1"/>
                </a:solidFill>
              </a:rPr>
              <a:t> –T condor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20636885">
            <a:off x="2835842" y="2879248"/>
            <a:ext cx="3771129" cy="650661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m</a:t>
            </a:r>
            <a:r>
              <a:rPr lang="en-US" sz="1600" dirty="0" err="1" smtClean="0">
                <a:solidFill>
                  <a:schemeClr val="bg1"/>
                </a:solidFill>
              </a:rPr>
              <a:t>akeflow</a:t>
            </a:r>
            <a:r>
              <a:rPr lang="en-US" sz="1600" dirty="0" smtClean="0">
                <a:solidFill>
                  <a:schemeClr val="bg1"/>
                </a:solidFill>
              </a:rPr>
              <a:t> –T </a:t>
            </a:r>
            <a:r>
              <a:rPr lang="en-US" sz="1600" dirty="0" err="1" smtClean="0">
                <a:solidFill>
                  <a:schemeClr val="bg1"/>
                </a:solidFill>
              </a:rPr>
              <a:t>wq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745624">
            <a:off x="2769033" y="3827994"/>
            <a:ext cx="3771129" cy="650661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m</a:t>
            </a:r>
            <a:r>
              <a:rPr lang="en-US" sz="1600" dirty="0" err="1" smtClean="0">
                <a:solidFill>
                  <a:schemeClr val="bg1"/>
                </a:solidFill>
              </a:rPr>
              <a:t>akeflow</a:t>
            </a:r>
            <a:r>
              <a:rPr lang="en-US" sz="1600" dirty="0" smtClean="0">
                <a:solidFill>
                  <a:schemeClr val="bg1"/>
                </a:solidFill>
              </a:rPr>
              <a:t> –T </a:t>
            </a:r>
            <a:r>
              <a:rPr lang="en-US" sz="1600" dirty="0" err="1" smtClean="0">
                <a:solidFill>
                  <a:schemeClr val="bg1"/>
                </a:solidFill>
              </a:rPr>
              <a:t>wq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http://www.nd.edu/~ccl</a:t>
            </a:r>
          </a:p>
        </p:txBody>
      </p:sp>
    </p:spTree>
    <p:extLst>
      <p:ext uri="{BB962C8B-B14F-4D97-AF65-F5344CB8AC3E}">
        <p14:creationId xmlns:p14="http://schemas.microsoft.com/office/powerpoint/2010/main" val="317972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Drivers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</a:t>
            </a:r>
          </a:p>
          <a:p>
            <a:r>
              <a:rPr lang="en-US" dirty="0" smtClean="0"/>
              <a:t>Condor</a:t>
            </a:r>
          </a:p>
          <a:p>
            <a:r>
              <a:rPr lang="en-US" dirty="0" smtClean="0"/>
              <a:t>SGE</a:t>
            </a:r>
          </a:p>
          <a:p>
            <a:r>
              <a:rPr lang="en-US" dirty="0" smtClean="0"/>
              <a:t>Batch</a:t>
            </a:r>
          </a:p>
          <a:p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WorkQueue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Torque</a:t>
            </a:r>
          </a:p>
          <a:p>
            <a:r>
              <a:rPr lang="en-US" dirty="0" smtClean="0"/>
              <a:t>MPI-Queue</a:t>
            </a:r>
          </a:p>
          <a:p>
            <a:r>
              <a:rPr lang="en-US" dirty="0" err="1" smtClean="0"/>
              <a:t>XGrid</a:t>
            </a:r>
            <a:endParaRPr lang="en-US" dirty="0" smtClean="0"/>
          </a:p>
          <a:p>
            <a:r>
              <a:rPr lang="en-US" dirty="0" smtClean="0"/>
              <a:t>Moab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9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 workflow locally (</a:t>
            </a:r>
            <a:r>
              <a:rPr lang="en-US" dirty="0" err="1" smtClean="0"/>
              <a:t>multicore</a:t>
            </a:r>
            <a:r>
              <a:rPr lang="en-US" dirty="0" smtClean="0"/>
              <a:t>?)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 -T local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Clean up the workflow outputs: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–c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Run the workflow on SGE: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–T </a:t>
            </a:r>
            <a:r>
              <a:rPr lang="en-US" dirty="0" err="1" smtClean="0">
                <a:solidFill>
                  <a:srgbClr val="FFFF00"/>
                </a:solidFill>
              </a:rPr>
              <a:t>sge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Biocompute Portal</a:t>
            </a:r>
          </a:p>
        </p:txBody>
      </p:sp>
      <p:pic>
        <p:nvPicPr>
          <p:cNvPr id="3686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5"/>
          <a:stretch>
            <a:fillRect/>
          </a:stretch>
        </p:blipFill>
        <p:spPr>
          <a:xfrm>
            <a:off x="349250" y="1295400"/>
            <a:ext cx="5213350" cy="2286000"/>
          </a:xfrm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33800"/>
            <a:ext cx="2690813" cy="2697163"/>
            <a:chOff x="381000" y="3733800"/>
            <a:chExt cx="2690555" cy="2697103"/>
          </a:xfrm>
        </p:grpSpPr>
        <p:pic>
          <p:nvPicPr>
            <p:cNvPr id="36887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95800"/>
              <a:ext cx="2690555" cy="193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542" cy="685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9" name="TextBox 14"/>
            <p:cNvSpPr txBox="1">
              <a:spLocks noChangeArrowheads="1"/>
            </p:cNvSpPr>
            <p:nvPr/>
          </p:nvSpPr>
          <p:spPr bwMode="auto">
            <a:xfrm>
              <a:off x="990600" y="3897868"/>
              <a:ext cx="1919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Generate Makefile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71825" y="5181600"/>
            <a:ext cx="2238375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183" y="5791200"/>
              <a:ext cx="838364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0761" y="5562600"/>
              <a:ext cx="1219439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Make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flow</a:t>
              </a:r>
            </a:p>
          </p:txBody>
        </p:sp>
        <p:sp>
          <p:nvSpPr>
            <p:cNvPr id="36886" name="TextBox 20"/>
            <p:cNvSpPr txBox="1">
              <a:spLocks noChangeArrowheads="1"/>
            </p:cNvSpPr>
            <p:nvPr/>
          </p:nvSpPr>
          <p:spPr bwMode="auto">
            <a:xfrm>
              <a:off x="3171387" y="5181600"/>
              <a:ext cx="1095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Run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Workflow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495800" y="3581400"/>
            <a:ext cx="1592263" cy="722313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591" cy="686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3" name="TextBox 21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9826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Progress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38600" y="4343400"/>
            <a:ext cx="1905000" cy="1331913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Transaction Log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3100"/>
              <a:ext cx="609600" cy="685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1" name="TextBox 22"/>
            <p:cNvSpPr txBox="1">
              <a:spLocks noChangeArrowheads="1"/>
            </p:cNvSpPr>
            <p:nvPr/>
          </p:nvSpPr>
          <p:spPr bwMode="auto">
            <a:xfrm>
              <a:off x="5069450" y="5029200"/>
              <a:ext cx="87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Update</a:t>
              </a:r>
            </a:p>
            <a:p>
              <a:pPr algn="ctr"/>
              <a:r>
                <a:rPr lang="en-US">
                  <a:latin typeface="Calibri" pitchFamily="34" charset="0"/>
                </a:rPr>
                <a:t>Status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9250" y="4267200"/>
            <a:ext cx="356235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218" y="4267200"/>
              <a:ext cx="2667382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Pool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109" y="5791200"/>
              <a:ext cx="83832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8" name="TextBox 25"/>
            <p:cNvSpPr txBox="1">
              <a:spLocks noChangeArrowheads="1"/>
            </p:cNvSpPr>
            <p:nvPr/>
          </p:nvSpPr>
          <p:spPr bwMode="auto">
            <a:xfrm>
              <a:off x="5428740" y="6211669"/>
              <a:ext cx="848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Submit</a:t>
              </a:r>
            </a:p>
            <a:p>
              <a:pPr algn="ctr"/>
              <a:r>
                <a:rPr lang="en-US">
                  <a:latin typeface="Calibri" pitchFamily="34" charset="0"/>
                </a:rPr>
                <a:t>Tasks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38800" y="1522413"/>
            <a:ext cx="3371850" cy="1754187"/>
            <a:chOff x="5638800" y="1522274"/>
            <a:chExt cx="3371669" cy="1754326"/>
          </a:xfrm>
        </p:grpSpPr>
        <p:pic>
          <p:nvPicPr>
            <p:cNvPr id="36873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509"/>
              <a:ext cx="838155" cy="609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5" name="TextBox 28"/>
            <p:cNvSpPr txBox="1">
              <a:spLocks noChangeArrowheads="1"/>
            </p:cNvSpPr>
            <p:nvPr/>
          </p:nvSpPr>
          <p:spPr bwMode="auto">
            <a:xfrm>
              <a:off x="8077200" y="1522274"/>
              <a:ext cx="93326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BLAST</a:t>
              </a:r>
            </a:p>
            <a:p>
              <a:r>
                <a:rPr lang="en-US">
                  <a:latin typeface="Calibri" pitchFamily="34" charset="0"/>
                </a:rPr>
                <a:t>SSAHA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SHRIMP</a:t>
              </a:r>
            </a:p>
            <a:p>
              <a:r>
                <a:rPr lang="en-US">
                  <a:latin typeface="Calibri" pitchFamily="34" charset="0"/>
                </a:rPr>
                <a:t>EST</a:t>
              </a:r>
            </a:p>
            <a:p>
              <a:r>
                <a:rPr lang="en-US">
                  <a:latin typeface="Calibri" pitchFamily="34" charset="0"/>
                </a:rPr>
                <a:t>MAKER</a:t>
              </a:r>
            </a:p>
            <a:p>
              <a:r>
                <a:rPr lang="en-US">
                  <a:latin typeface="Calibri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56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5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39888" y="2717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Batch System</a:t>
            </a:r>
          </a:p>
        </p:txBody>
      </p:sp>
      <p:sp>
        <p:nvSpPr>
          <p:cNvPr id="56" name="Right Arrow 55"/>
          <p:cNvSpPr/>
          <p:nvPr/>
        </p:nvSpPr>
        <p:spPr>
          <a:xfrm rot="19763607">
            <a:off x="2295525" y="2705100"/>
            <a:ext cx="20574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Arial" charset="0"/>
              </a:rPr>
              <a:t>makeflow –T torque</a:t>
            </a:r>
          </a:p>
        </p:txBody>
      </p:sp>
      <p:sp>
        <p:nvSpPr>
          <p:cNvPr id="59" name="Right Arrow 58"/>
          <p:cNvSpPr/>
          <p:nvPr/>
        </p:nvSpPr>
        <p:spPr>
          <a:xfrm rot="1772036">
            <a:off x="2290763" y="4171950"/>
            <a:ext cx="21336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condor</a:t>
            </a:r>
          </a:p>
        </p:txBody>
      </p:sp>
      <p:sp>
        <p:nvSpPr>
          <p:cNvPr id="60" name="Right Arrow 59"/>
          <p:cNvSpPr/>
          <p:nvPr/>
        </p:nvSpPr>
        <p:spPr>
          <a:xfrm rot="20636885">
            <a:off x="2819400" y="2895600"/>
            <a:ext cx="37338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61" name="Right Arrow 60"/>
          <p:cNvSpPr/>
          <p:nvPr/>
        </p:nvSpPr>
        <p:spPr>
          <a:xfrm rot="745624">
            <a:off x="2743200" y="3810000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8788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296988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9973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4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5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39967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39967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9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0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1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2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39961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39961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63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39964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5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6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39956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8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59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60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17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Work Queue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  <p:extLst>
      <p:ext uri="{BB962C8B-B14F-4D97-AF65-F5344CB8AC3E}">
        <p14:creationId xmlns:p14="http://schemas.microsoft.com/office/powerpoint/2010/main" val="132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Makeflow and Work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the </a:t>
            </a:r>
            <a:r>
              <a:rPr lang="en-US" sz="3000" dirty="0" err="1" smtClean="0"/>
              <a:t>Makeflow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 </a:t>
            </a:r>
            <a:r>
              <a:rPr lang="en-US" sz="3000" dirty="0" err="1" smtClean="0"/>
              <a:t>sims.mf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Could not create </a:t>
            </a:r>
            <a:r>
              <a:rPr lang="en-US" sz="2400" dirty="0" err="1" smtClean="0">
                <a:solidFill>
                  <a:srgbClr val="FFFF00"/>
                </a:solidFill>
                <a:latin typeface="Courier New" pitchFamily="49" charset="0"/>
              </a:rPr>
              <a:t>work_queue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 on port 9123.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–p 0 </a:t>
            </a:r>
            <a:r>
              <a:rPr lang="en-US" sz="3000" dirty="0" err="1" smtClean="0"/>
              <a:t>sims.mf</a:t>
            </a: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</a:rPr>
              <a:t>Listening for workers on port 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8374</a:t>
            </a:r>
            <a:r>
              <a:rPr lang="en-US" sz="2400" dirty="0" smtClean="0">
                <a:latin typeface="Courier New" pitchFamily="49" charset="0"/>
              </a:rPr>
              <a:t>…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one worker: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work_queue_worker</a:t>
            </a:r>
            <a:r>
              <a:rPr lang="en-US" sz="3000" dirty="0" smtClean="0"/>
              <a:t>  </a:t>
            </a:r>
            <a:r>
              <a:rPr lang="en-US" sz="3000" dirty="0" err="1" smtClean="0"/>
              <a:t>newcell.crc.nd.edu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</a:p>
        </p:txBody>
      </p:sp>
    </p:spTree>
    <p:extLst>
      <p:ext uri="{BB962C8B-B14F-4D97-AF65-F5344CB8AC3E}">
        <p14:creationId xmlns:p14="http://schemas.microsoft.com/office/powerpoint/2010/main" val="35575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Workers Everywhere!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71" y="2153322"/>
            <a:ext cx="8229600" cy="3657618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/>
              <a:t>Submit workers to SGE: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FFFF00"/>
                </a:solidFill>
              </a:rPr>
              <a:t>sge</a:t>
            </a:r>
            <a:r>
              <a:rPr lang="en-US" sz="2800" dirty="0" err="1"/>
              <a:t>_submit_workers</a:t>
            </a:r>
            <a:r>
              <a:rPr lang="en-US" sz="2800" dirty="0"/>
              <a:t>  </a:t>
            </a:r>
            <a:r>
              <a:rPr lang="en-US" sz="2800" dirty="0" err="1" smtClean="0"/>
              <a:t>newcell.crc.nd.edu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</a:t>
            </a:r>
            <a:r>
              <a:rPr lang="en-US" sz="2800" dirty="0"/>
              <a:t>25</a:t>
            </a:r>
          </a:p>
          <a:p>
            <a:pPr eaLnBrk="1" hangingPunct="1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</a:t>
            </a:r>
            <a:r>
              <a:rPr lang="en-US" sz="2800" dirty="0" err="1" smtClean="0"/>
              <a:t>newcell.crc.nd.edu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444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1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Science Depends on Computing!</a:t>
            </a:r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0386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438"/>
            <a:ext cx="24431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6259513"/>
            <a:ext cx="399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AGTCCGTACGATGCTATTAGCGAGCGTGA…</a:t>
            </a:r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725" y="11430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7275"/>
            <a:ext cx="346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54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Project Names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638800" y="1676400"/>
            <a:ext cx="3016250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879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Worker</a:t>
              </a:r>
            </a:p>
          </p:txBody>
        </p:sp>
        <p:sp>
          <p:nvSpPr>
            <p:cNvPr id="71685" name="TextBox 17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2788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work_queue_worker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r"/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–M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429000" y="26670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89" name="TextBox 32"/>
            <p:cNvSpPr txBox="1">
              <a:spLocks noChangeArrowheads="1"/>
            </p:cNvSpPr>
            <p:nvPr/>
          </p:nvSpPr>
          <p:spPr bwMode="auto">
            <a:xfrm>
              <a:off x="3848107" y="2667000"/>
              <a:ext cx="14339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newcell:</a:t>
              </a:r>
              <a:r>
                <a:rPr lang="en-US" dirty="0">
                  <a:latin typeface="Calibri" pitchFamily="34" charset="0"/>
                </a:rPr>
                <a:t>4057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38400" y="3848100"/>
            <a:ext cx="1725613" cy="1206500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2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18227" y="6059488"/>
            <a:ext cx="1869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</a:t>
            </a:r>
            <a:r>
              <a:rPr lang="en-US" dirty="0" smtClean="0">
                <a:latin typeface="Calibri" pitchFamily="34" charset="0"/>
              </a:rPr>
              <a:t>newcell:</a:t>
            </a:r>
            <a:r>
              <a:rPr lang="en-US" dirty="0">
                <a:latin typeface="Calibri" pitchFamily="34" charset="0"/>
              </a:rPr>
              <a:t>4057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132388" y="3848100"/>
            <a:ext cx="1235075" cy="1206500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6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49325" y="16764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Makeflow</a:t>
              </a:r>
              <a:endParaRPr lang="en-US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(port 4057)</a:t>
              </a:r>
            </a:p>
          </p:txBody>
        </p:sp>
        <p:sp>
          <p:nvSpPr>
            <p:cNvPr id="71699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224189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makeflow …</a:t>
              </a:r>
            </a:p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–a –N myproject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28600" y="5253038"/>
            <a:ext cx="3733800" cy="614362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71703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02" name="TextBox 38"/>
            <p:cNvSpPr txBox="1">
              <a:spLocks noChangeArrowheads="1"/>
            </p:cNvSpPr>
            <p:nvPr/>
          </p:nvSpPr>
          <p:spPr bwMode="auto">
            <a:xfrm>
              <a:off x="3048000" y="5498068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1703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563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74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Makeflow</a:t>
            </a:r>
            <a:r>
              <a:rPr lang="en-US" dirty="0" smtClean="0"/>
              <a:t> with a  project name: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makeflow</a:t>
            </a:r>
            <a:r>
              <a:rPr lang="en-US" sz="3100" dirty="0" smtClean="0"/>
              <a:t> –T </a:t>
            </a:r>
            <a:r>
              <a:rPr lang="en-US" sz="3100" dirty="0" err="1" smtClean="0"/>
              <a:t>wq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–p 0 –a –N </a:t>
            </a:r>
            <a:r>
              <a:rPr lang="en-US" sz="3100" dirty="0" err="1" smtClean="0">
                <a:solidFill>
                  <a:srgbClr val="FFFF00"/>
                </a:solidFill>
              </a:rPr>
              <a:t>nd</a:t>
            </a:r>
            <a:r>
              <a:rPr lang="en-US" sz="3100" dirty="0" smtClean="0">
                <a:solidFill>
                  <a:srgbClr val="FFFF00"/>
                </a:solidFill>
              </a:rPr>
              <a:t>-class </a:t>
            </a:r>
            <a:r>
              <a:rPr lang="en-US" sz="3100" dirty="0" err="1" smtClean="0"/>
              <a:t>sims.mf</a:t>
            </a:r>
            <a:r>
              <a:rPr lang="en-US" sz="3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</a:rPr>
              <a:t>Listening for workers on port XYZ…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one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work_queue_worker</a:t>
            </a:r>
            <a:r>
              <a:rPr lang="en-US" sz="3100" dirty="0" smtClean="0"/>
              <a:t>  -a </a:t>
            </a:r>
            <a:r>
              <a:rPr lang="en-US" sz="3100" dirty="0" smtClean="0"/>
              <a:t>-M </a:t>
            </a:r>
            <a:r>
              <a:rPr lang="en-US" sz="3100" dirty="0" err="1" smtClean="0"/>
              <a:t>nd</a:t>
            </a:r>
            <a:r>
              <a:rPr lang="en-US" sz="3100" dirty="0" smtClean="0"/>
              <a:t>-class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many workers: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sge_submit_workers</a:t>
            </a:r>
            <a:r>
              <a:rPr lang="en-US" sz="3100" dirty="0" smtClean="0"/>
              <a:t> –a </a:t>
            </a:r>
            <a:r>
              <a:rPr lang="en-US" sz="3100" dirty="0" smtClean="0"/>
              <a:t>–M </a:t>
            </a:r>
            <a:r>
              <a:rPr lang="en-US" sz="3100" dirty="0" err="1" smtClean="0"/>
              <a:t>nd</a:t>
            </a:r>
            <a:r>
              <a:rPr lang="en-US" sz="3100" dirty="0" smtClean="0"/>
              <a:t>-class  </a:t>
            </a:r>
            <a:r>
              <a:rPr lang="en-US" sz="3100" dirty="0" smtClean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9438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work_queue_status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2190750"/>
            <a:ext cx="91963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43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Resilience and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MF +WQ is fault tolerant in many different ways: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killed) at any point, it will recover by reading the transaction log and continue where it left off.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keeps statistics on both network and task performance, so that excessively bad workers are avoided.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a worker crashes, the master will detect the failure and restart the task elsewhere.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Workers can be added and removed at any time during the execution of the workflow.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masters with the same project name can be added and removed while the workers remain.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Other parts of the </a:t>
            </a:r>
            <a:r>
              <a:rPr lang="en-US" dirty="0" err="1" smtClean="0"/>
              <a:t>CCTools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2348753"/>
            <a:ext cx="7467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Parrot Virtual File System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CVMFS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410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Chirp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iRODS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733800" y="5334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19050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Filesystem</a:t>
            </a:r>
            <a:r>
              <a:rPr lang="en-US" dirty="0" smtClean="0"/>
              <a:t> Interface: open/read/write/close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13716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0104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3200400" y="55626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</a:p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81600" y="5638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17" idx="1"/>
          </p:cNvCxnSpPr>
          <p:nvPr/>
        </p:nvCxnSpPr>
        <p:spPr>
          <a:xfrm flipH="1">
            <a:off x="2019300" y="4433047"/>
            <a:ext cx="10287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20" idx="1"/>
          </p:cNvCxnSpPr>
          <p:nvPr/>
        </p:nvCxnSpPr>
        <p:spPr>
          <a:xfrm flipH="1">
            <a:off x="3848100" y="4433047"/>
            <a:ext cx="723900" cy="1129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7" idx="1"/>
          </p:cNvCxnSpPr>
          <p:nvPr/>
        </p:nvCxnSpPr>
        <p:spPr>
          <a:xfrm flipH="1">
            <a:off x="5829300" y="4433047"/>
            <a:ext cx="266700" cy="1205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18" idx="1"/>
          </p:cNvCxnSpPr>
          <p:nvPr/>
        </p:nvCxnSpPr>
        <p:spPr>
          <a:xfrm>
            <a:off x="7620000" y="4433047"/>
            <a:ext cx="381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86015" y="221159"/>
            <a:ext cx="5957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Parrot Virtual File System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Parrot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parrot_run</a:t>
            </a:r>
            <a:r>
              <a:rPr lang="en-US" b="1" dirty="0" smtClean="0"/>
              <a:t> bash</a:t>
            </a:r>
          </a:p>
          <a:p>
            <a:pPr>
              <a:buNone/>
            </a:pPr>
            <a:r>
              <a:rPr lang="en-US" i="1" dirty="0" smtClean="0"/>
              <a:t>   [short pause]</a:t>
            </a:r>
          </a:p>
          <a:p>
            <a:pPr>
              <a:buNone/>
            </a:pPr>
            <a:r>
              <a:rPr lang="en-US" b="1" dirty="0" smtClean="0"/>
              <a:t>% cat /http/www.google.com/index.html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ls</a:t>
            </a:r>
            <a:r>
              <a:rPr lang="en-US" b="1" dirty="0" smtClean="0"/>
              <a:t> –la /</a:t>
            </a:r>
            <a:r>
              <a:rPr lang="en-US" b="1" dirty="0" err="1" smtClean="0"/>
              <a:t>anonftp</a:t>
            </a:r>
            <a:r>
              <a:rPr lang="en-US" b="1" dirty="0" smtClean="0"/>
              <a:t>/ftp.gnu.org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cd</a:t>
            </a:r>
            <a:r>
              <a:rPr lang="en-US" b="1" dirty="0" smtClean="0"/>
              <a:t> /</a:t>
            </a:r>
            <a:r>
              <a:rPr lang="en-US" b="1" dirty="0" err="1" smtClean="0"/>
              <a:t>irods</a:t>
            </a:r>
            <a:r>
              <a:rPr lang="en-US" b="1" dirty="0" smtClean="0"/>
              <a:t>/data.iplantcollaborative.org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cd</a:t>
            </a:r>
            <a:r>
              <a:rPr lang="en-US" b="1" dirty="0" smtClean="0"/>
              <a:t> </a:t>
            </a:r>
            <a:r>
              <a:rPr lang="en-US" b="1" dirty="0" err="1" smtClean="0"/>
              <a:t>iplant</a:t>
            </a:r>
            <a:r>
              <a:rPr lang="en-US" b="1" dirty="0" smtClean="0"/>
              <a:t>/home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ls</a:t>
            </a:r>
            <a:r>
              <a:rPr lang="en-US" b="1" dirty="0" smtClean="0"/>
              <a:t> –la</a:t>
            </a:r>
          </a:p>
          <a:p>
            <a:pPr>
              <a:buNone/>
            </a:pPr>
            <a:r>
              <a:rPr lang="en-US" i="1" dirty="0" smtClean="0"/>
              <a:t>collections  </a:t>
            </a:r>
            <a:r>
              <a:rPr lang="en-US" i="1" dirty="0" err="1" smtClean="0"/>
              <a:t>nirav</a:t>
            </a:r>
            <a:r>
              <a:rPr lang="en-US" i="1" dirty="0" smtClean="0"/>
              <a:t>  nirav_test1  </a:t>
            </a:r>
            <a:r>
              <a:rPr lang="en-US" i="1" dirty="0" err="1" smtClean="0"/>
              <a:t>rogerab</a:t>
            </a:r>
            <a:r>
              <a:rPr lang="en-US" i="1" dirty="0" smtClean="0"/>
              <a:t>  shared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 and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3810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5486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288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670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052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8288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1" name="AutoShape 11"/>
          <p:cNvCxnSpPr>
            <a:cxnSpLocks noChangeShapeType="1"/>
            <a:stCxn id="4" idx="3"/>
            <a:endCxn id="10" idx="2"/>
          </p:cNvCxnSpPr>
          <p:nvPr/>
        </p:nvCxnSpPr>
        <p:spPr bwMode="auto">
          <a:xfrm>
            <a:off x="1524000" y="4076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20955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146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528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528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528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5146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46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6764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6764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6764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22"/>
          <p:cNvCxnSpPr>
            <a:cxnSpLocks noChangeShapeType="1"/>
            <a:stCxn id="9" idx="2"/>
            <a:endCxn id="24" idx="0"/>
          </p:cNvCxnSpPr>
          <p:nvPr/>
        </p:nvCxnSpPr>
        <p:spPr bwMode="auto">
          <a:xfrm>
            <a:off x="37719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6670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35052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25" name="AutoShape 25"/>
          <p:cNvCxnSpPr>
            <a:cxnSpLocks noChangeShapeType="1"/>
            <a:stCxn id="8" idx="2"/>
            <a:endCxn id="23" idx="0"/>
          </p:cNvCxnSpPr>
          <p:nvPr/>
        </p:nvCxnSpPr>
        <p:spPr bwMode="auto">
          <a:xfrm>
            <a:off x="29337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18288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18288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6670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26670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35052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35052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32" name="AutoShape 40"/>
          <p:cNvCxnSpPr>
            <a:cxnSpLocks noChangeShapeType="1"/>
            <a:stCxn id="7" idx="2"/>
            <a:endCxn id="26" idx="0"/>
          </p:cNvCxnSpPr>
          <p:nvPr/>
        </p:nvCxnSpPr>
        <p:spPr bwMode="auto">
          <a:xfrm>
            <a:off x="20955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41"/>
          <p:cNvCxnSpPr>
            <a:cxnSpLocks noChangeShapeType="1"/>
            <a:stCxn id="7" idx="2"/>
            <a:endCxn id="27" idx="0"/>
          </p:cNvCxnSpPr>
          <p:nvPr/>
        </p:nvCxnSpPr>
        <p:spPr bwMode="auto">
          <a:xfrm>
            <a:off x="20955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42"/>
          <p:cNvCxnSpPr>
            <a:cxnSpLocks noChangeShapeType="1"/>
            <a:stCxn id="8" idx="2"/>
            <a:endCxn id="29" idx="0"/>
          </p:cNvCxnSpPr>
          <p:nvPr/>
        </p:nvCxnSpPr>
        <p:spPr bwMode="auto">
          <a:xfrm>
            <a:off x="29337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43"/>
          <p:cNvCxnSpPr>
            <a:cxnSpLocks noChangeShapeType="1"/>
            <a:stCxn id="8" idx="2"/>
            <a:endCxn id="28" idx="0"/>
          </p:cNvCxnSpPr>
          <p:nvPr/>
        </p:nvCxnSpPr>
        <p:spPr bwMode="auto">
          <a:xfrm>
            <a:off x="29337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44"/>
          <p:cNvCxnSpPr>
            <a:cxnSpLocks noChangeShapeType="1"/>
            <a:stCxn id="9" idx="2"/>
            <a:endCxn id="30" idx="0"/>
          </p:cNvCxnSpPr>
          <p:nvPr/>
        </p:nvCxnSpPr>
        <p:spPr bwMode="auto">
          <a:xfrm>
            <a:off x="37719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45"/>
          <p:cNvCxnSpPr>
            <a:cxnSpLocks noChangeShapeType="1"/>
            <a:stCxn id="9" idx="2"/>
            <a:endCxn id="31" idx="0"/>
          </p:cNvCxnSpPr>
          <p:nvPr/>
        </p:nvCxnSpPr>
        <p:spPr bwMode="auto">
          <a:xfrm>
            <a:off x="37719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46"/>
          <p:cNvCxnSpPr>
            <a:cxnSpLocks noChangeShapeType="1"/>
            <a:stCxn id="4" idx="3"/>
            <a:endCxn id="23" idx="2"/>
          </p:cNvCxnSpPr>
          <p:nvPr/>
        </p:nvCxnSpPr>
        <p:spPr bwMode="auto">
          <a:xfrm>
            <a:off x="1524000" y="4076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47"/>
          <p:cNvCxnSpPr>
            <a:cxnSpLocks noChangeShapeType="1"/>
            <a:stCxn id="4" idx="3"/>
            <a:endCxn id="24" idx="2"/>
          </p:cNvCxnSpPr>
          <p:nvPr/>
        </p:nvCxnSpPr>
        <p:spPr bwMode="auto">
          <a:xfrm>
            <a:off x="1524000" y="4076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48"/>
          <p:cNvCxnSpPr>
            <a:cxnSpLocks noChangeShapeType="1"/>
            <a:stCxn id="5" idx="3"/>
            <a:endCxn id="26" idx="2"/>
          </p:cNvCxnSpPr>
          <p:nvPr/>
        </p:nvCxnSpPr>
        <p:spPr bwMode="auto">
          <a:xfrm>
            <a:off x="1524000" y="4914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49"/>
          <p:cNvCxnSpPr>
            <a:cxnSpLocks noChangeShapeType="1"/>
            <a:stCxn id="5" idx="3"/>
            <a:endCxn id="30" idx="2"/>
          </p:cNvCxnSpPr>
          <p:nvPr/>
        </p:nvCxnSpPr>
        <p:spPr bwMode="auto">
          <a:xfrm>
            <a:off x="1524000" y="4914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50"/>
          <p:cNvCxnSpPr>
            <a:cxnSpLocks noChangeShapeType="1"/>
            <a:stCxn id="5" idx="3"/>
            <a:endCxn id="29" idx="2"/>
          </p:cNvCxnSpPr>
          <p:nvPr/>
        </p:nvCxnSpPr>
        <p:spPr bwMode="auto">
          <a:xfrm>
            <a:off x="1524000" y="4914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51"/>
          <p:cNvCxnSpPr>
            <a:cxnSpLocks noChangeShapeType="1"/>
            <a:stCxn id="6" idx="3"/>
            <a:endCxn id="27" idx="2"/>
          </p:cNvCxnSpPr>
          <p:nvPr/>
        </p:nvCxnSpPr>
        <p:spPr bwMode="auto">
          <a:xfrm>
            <a:off x="1524000" y="57531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52"/>
          <p:cNvCxnSpPr>
            <a:cxnSpLocks noChangeShapeType="1"/>
            <a:stCxn id="6" idx="3"/>
            <a:endCxn id="28" idx="2"/>
          </p:cNvCxnSpPr>
          <p:nvPr/>
        </p:nvCxnSpPr>
        <p:spPr bwMode="auto">
          <a:xfrm>
            <a:off x="1524000" y="57531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53"/>
          <p:cNvCxnSpPr>
            <a:cxnSpLocks noChangeShapeType="1"/>
            <a:stCxn id="6" idx="3"/>
            <a:endCxn id="31" idx="2"/>
          </p:cNvCxnSpPr>
          <p:nvPr/>
        </p:nvCxnSpPr>
        <p:spPr bwMode="auto">
          <a:xfrm>
            <a:off x="1524000" y="57531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4876800" y="2895600"/>
            <a:ext cx="3581400" cy="3276600"/>
            <a:chOff x="1392" y="1104"/>
            <a:chExt cx="2880" cy="2880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M[4,2]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M[3,2]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M[4,3]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M[4,4]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M[3,4]</a:t>
              </a: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M[2,4]</a:t>
              </a: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M[4,0]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M[3,0]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M[2,0]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M[1,0]</a:t>
              </a: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M[0,0]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M[0,1]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M[0,2]</a:t>
              </a: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M[0,3]</a:t>
              </a: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M[0,4]</a:t>
              </a:r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73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1931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2218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00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cxnSp>
          <p:nvCxnSpPr>
            <p:cNvPr id="80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46" name="Group 37"/>
            <p:cNvGrpSpPr>
              <a:grpSpLocks/>
            </p:cNvGrpSpPr>
            <p:nvPr/>
          </p:nvGrpSpPr>
          <p:grpSpPr bwMode="auto">
            <a:xfrm>
              <a:off x="2352" y="2393"/>
              <a:ext cx="642" cy="631"/>
              <a:chOff x="2352" y="2393"/>
              <a:chExt cx="642" cy="631"/>
            </a:xfrm>
          </p:grpSpPr>
          <p:sp>
            <p:nvSpPr>
              <p:cNvPr id="142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b="1"/>
                  <a:t>F</a:t>
                </a:r>
              </a:p>
            </p:txBody>
          </p:sp>
          <p:sp>
            <p:nvSpPr>
              <p:cNvPr id="143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 Box 42"/>
              <p:cNvSpPr txBox="1">
                <a:spLocks noChangeArrowheads="1"/>
              </p:cNvSpPr>
              <p:nvPr/>
            </p:nvSpPr>
            <p:spPr bwMode="auto">
              <a:xfrm>
                <a:off x="2506" y="2393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x</a:t>
                </a:r>
              </a:p>
            </p:txBody>
          </p:sp>
          <p:sp>
            <p:nvSpPr>
              <p:cNvPr id="147" name="Text Box 43"/>
              <p:cNvSpPr txBox="1">
                <a:spLocks noChangeArrowheads="1"/>
              </p:cNvSpPr>
              <p:nvPr/>
            </p:nvSpPr>
            <p:spPr bwMode="auto">
              <a:xfrm>
                <a:off x="2795" y="2710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y</a:t>
                </a:r>
              </a:p>
            </p:txBody>
          </p:sp>
          <p:sp>
            <p:nvSpPr>
              <p:cNvPr id="148" name="Text Box 44"/>
              <p:cNvSpPr txBox="1">
                <a:spLocks noChangeArrowheads="1"/>
              </p:cNvSpPr>
              <p:nvPr/>
            </p:nvSpPr>
            <p:spPr bwMode="auto">
              <a:xfrm>
                <a:off x="2574" y="2710"/>
                <a:ext cx="20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d</a:t>
                </a:r>
              </a:p>
            </p:txBody>
          </p:sp>
        </p:grpSp>
        <p:sp>
          <p:nvSpPr>
            <p:cNvPr id="82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83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50"/>
            <p:cNvSpPr txBox="1">
              <a:spLocks noChangeArrowheads="1"/>
            </p:cNvSpPr>
            <p:nvPr/>
          </p:nvSpPr>
          <p:spPr bwMode="auto">
            <a:xfrm>
              <a:off x="2506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88" name="Text Box 51"/>
            <p:cNvSpPr txBox="1">
              <a:spLocks noChangeArrowheads="1"/>
            </p:cNvSpPr>
            <p:nvPr/>
          </p:nvSpPr>
          <p:spPr bwMode="auto">
            <a:xfrm>
              <a:off x="2795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575" y="3286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92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58"/>
            <p:cNvSpPr txBox="1">
              <a:spLocks noChangeArrowheads="1"/>
            </p:cNvSpPr>
            <p:nvPr/>
          </p:nvSpPr>
          <p:spPr bwMode="auto">
            <a:xfrm>
              <a:off x="1931" y="2423"/>
              <a:ext cx="19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96" name="Text Box 59"/>
            <p:cNvSpPr txBox="1">
              <a:spLocks noChangeArrowheads="1"/>
            </p:cNvSpPr>
            <p:nvPr/>
          </p:nvSpPr>
          <p:spPr bwMode="auto">
            <a:xfrm>
              <a:off x="2240" y="271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97" name="Text Box 60"/>
            <p:cNvSpPr txBox="1">
              <a:spLocks noChangeArrowheads="1"/>
            </p:cNvSpPr>
            <p:nvPr/>
          </p:nvSpPr>
          <p:spPr bwMode="auto">
            <a:xfrm>
              <a:off x="2019" y="2710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98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99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>
              <a:off x="2506" y="1817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03" name="Text Box 66"/>
            <p:cNvSpPr txBox="1">
              <a:spLocks noChangeArrowheads="1"/>
            </p:cNvSpPr>
            <p:nvPr/>
          </p:nvSpPr>
          <p:spPr bwMode="auto">
            <a:xfrm>
              <a:off x="2795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>
              <a:off x="2575" y="2134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05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72"/>
            <p:cNvSpPr txBox="1">
              <a:spLocks noChangeArrowheads="1"/>
            </p:cNvSpPr>
            <p:nvPr/>
          </p:nvSpPr>
          <p:spPr bwMode="auto">
            <a:xfrm>
              <a:off x="3083" y="2374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10" name="Text Box 73"/>
            <p:cNvSpPr txBox="1">
              <a:spLocks noChangeArrowheads="1"/>
            </p:cNvSpPr>
            <p:nvPr/>
          </p:nvSpPr>
          <p:spPr bwMode="auto">
            <a:xfrm>
              <a:off x="3371" y="2692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11" name="Text Box 74"/>
            <p:cNvSpPr txBox="1">
              <a:spLocks noChangeArrowheads="1"/>
            </p:cNvSpPr>
            <p:nvPr/>
          </p:nvSpPr>
          <p:spPr bwMode="auto">
            <a:xfrm>
              <a:off x="3150" y="2692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12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13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78"/>
            <p:cNvSpPr txBox="1">
              <a:spLocks noChangeArrowheads="1"/>
            </p:cNvSpPr>
            <p:nvPr/>
          </p:nvSpPr>
          <p:spPr bwMode="auto">
            <a:xfrm>
              <a:off x="2240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16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Text Box 80"/>
            <p:cNvSpPr txBox="1">
              <a:spLocks noChangeArrowheads="1"/>
            </p:cNvSpPr>
            <p:nvPr/>
          </p:nvSpPr>
          <p:spPr bwMode="auto">
            <a:xfrm>
              <a:off x="2240" y="155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cxnSp>
          <p:nvCxnSpPr>
            <p:cNvPr id="118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83"/>
            <p:cNvSpPr txBox="1">
              <a:spLocks noChangeArrowheads="1"/>
            </p:cNvSpPr>
            <p:nvPr/>
          </p:nvSpPr>
          <p:spPr bwMode="auto">
            <a:xfrm>
              <a:off x="1931" y="184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cxnSp>
          <p:nvCxnSpPr>
            <p:cNvPr id="121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 Box 86"/>
            <p:cNvSpPr txBox="1">
              <a:spLocks noChangeArrowheads="1"/>
            </p:cNvSpPr>
            <p:nvPr/>
          </p:nvSpPr>
          <p:spPr bwMode="auto">
            <a:xfrm>
              <a:off x="1931" y="127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24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88"/>
            <p:cNvSpPr txBox="1">
              <a:spLocks noChangeArrowheads="1"/>
            </p:cNvSpPr>
            <p:nvPr/>
          </p:nvSpPr>
          <p:spPr bwMode="auto">
            <a:xfrm>
              <a:off x="2019" y="2134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26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90"/>
            <p:cNvSpPr txBox="1">
              <a:spLocks noChangeArrowheads="1"/>
            </p:cNvSpPr>
            <p:nvPr/>
          </p:nvSpPr>
          <p:spPr bwMode="auto">
            <a:xfrm>
              <a:off x="2019" y="1559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28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92"/>
            <p:cNvSpPr txBox="1">
              <a:spLocks noChangeArrowheads="1"/>
            </p:cNvSpPr>
            <p:nvPr/>
          </p:nvSpPr>
          <p:spPr bwMode="auto">
            <a:xfrm>
              <a:off x="3083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30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31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32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96"/>
            <p:cNvSpPr txBox="1">
              <a:spLocks noChangeArrowheads="1"/>
            </p:cNvSpPr>
            <p:nvPr/>
          </p:nvSpPr>
          <p:spPr bwMode="auto">
            <a:xfrm>
              <a:off x="3658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34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99"/>
            <p:cNvSpPr txBox="1">
              <a:spLocks noChangeArrowheads="1"/>
            </p:cNvSpPr>
            <p:nvPr/>
          </p:nvSpPr>
          <p:spPr bwMode="auto">
            <a:xfrm>
              <a:off x="3371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37" name="Text Box 100"/>
            <p:cNvSpPr txBox="1">
              <a:spLocks noChangeArrowheads="1"/>
            </p:cNvSpPr>
            <p:nvPr/>
          </p:nvSpPr>
          <p:spPr bwMode="auto">
            <a:xfrm>
              <a:off x="315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38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03"/>
            <p:cNvSpPr txBox="1">
              <a:spLocks noChangeArrowheads="1"/>
            </p:cNvSpPr>
            <p:nvPr/>
          </p:nvSpPr>
          <p:spPr bwMode="auto">
            <a:xfrm>
              <a:off x="3946" y="3286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41" name="Text Box 104"/>
            <p:cNvSpPr txBox="1">
              <a:spLocks noChangeArrowheads="1"/>
            </p:cNvSpPr>
            <p:nvPr/>
          </p:nvSpPr>
          <p:spPr bwMode="auto">
            <a:xfrm>
              <a:off x="3727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762000" y="21291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allpairs</a:t>
            </a:r>
            <a:r>
              <a:rPr lang="en-US" sz="2400" dirty="0" smtClean="0"/>
              <a:t> </a:t>
            </a:r>
            <a:r>
              <a:rPr lang="en-US" sz="2400" dirty="0" err="1" smtClean="0"/>
              <a:t>A.list</a:t>
            </a:r>
            <a:r>
              <a:rPr lang="en-US" sz="2400" dirty="0" smtClean="0"/>
              <a:t> </a:t>
            </a:r>
            <a:r>
              <a:rPr lang="en-US" sz="2400" dirty="0" err="1" smtClean="0"/>
              <a:t>B.list</a:t>
            </a:r>
            <a:r>
              <a:rPr lang="en-US" sz="2400" dirty="0" smtClean="0"/>
              <a:t> F.exe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724400" y="213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wavefront</a:t>
            </a:r>
            <a:r>
              <a:rPr lang="en-US" sz="2400" dirty="0" smtClean="0"/>
              <a:t> </a:t>
            </a:r>
            <a:r>
              <a:rPr lang="en-US" sz="2400" dirty="0" err="1" smtClean="0"/>
              <a:t>M.data</a:t>
            </a:r>
            <a:r>
              <a:rPr lang="en-US" sz="2400" dirty="0" smtClean="0"/>
              <a:t> F.exe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143000" y="1447800"/>
            <a:ext cx="678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Specialized tools for very specific  workflow patterns.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73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All-Pairs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% compare.exe A1 B1</a:t>
            </a:r>
          </a:p>
          <a:p>
            <a:pPr>
              <a:buNone/>
            </a:pPr>
            <a:r>
              <a:rPr lang="en-US" i="1" dirty="0" smtClean="0"/>
              <a:t>similarity 25.3% at position 65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allpairs_master</a:t>
            </a:r>
            <a:r>
              <a:rPr lang="en-US" b="1" dirty="0" smtClean="0"/>
              <a:t> </a:t>
            </a:r>
            <a:r>
              <a:rPr lang="en-US" b="1" dirty="0" err="1" smtClean="0"/>
              <a:t>A.list</a:t>
            </a:r>
            <a:r>
              <a:rPr lang="en-US" b="1" dirty="0" smtClean="0"/>
              <a:t> </a:t>
            </a:r>
            <a:r>
              <a:rPr lang="en-US" b="1" dirty="0" err="1" smtClean="0"/>
              <a:t>B.list</a:t>
            </a:r>
            <a:r>
              <a:rPr lang="en-US" b="1" dirty="0" smtClean="0"/>
              <a:t> compare.exe</a:t>
            </a:r>
          </a:p>
          <a:p>
            <a:pPr>
              <a:buNone/>
            </a:pPr>
            <a:r>
              <a:rPr lang="en-US" i="1" dirty="0" smtClean="0"/>
              <a:t>A1	B1	similarity 25.3% at position 65</a:t>
            </a:r>
          </a:p>
          <a:p>
            <a:pPr>
              <a:buNone/>
            </a:pPr>
            <a:r>
              <a:rPr lang="en-US" i="1" dirty="0" smtClean="0"/>
              <a:t>A2	B1	similarity 85.6% at position 10</a:t>
            </a:r>
          </a:p>
          <a:p>
            <a:pPr>
              <a:buNone/>
            </a:pPr>
            <a:r>
              <a:rPr lang="en-US" i="1" dirty="0" smtClean="0"/>
              <a:t>A3	B1	similarity 98.4% at position 48</a:t>
            </a:r>
          </a:p>
          <a:p>
            <a:pPr>
              <a:buNone/>
            </a:pPr>
            <a:r>
              <a:rPr lang="en-US" i="1" dirty="0" smtClean="0"/>
              <a:t>A1	B2	similarity 31.3% at position 91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86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0188" y="304800"/>
            <a:ext cx="630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Elastic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  <p:extLst>
      <p:ext uri="{BB962C8B-B14F-4D97-AF65-F5344CB8AC3E}">
        <p14:creationId xmlns:p14="http://schemas.microsoft.com/office/powerpoint/2010/main" val="41456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0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Hands-on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1706981"/>
          </a:xfrm>
        </p:spPr>
        <p:txBody>
          <a:bodyPr/>
          <a:lstStyle/>
          <a:p>
            <a:pPr eaLnBrk="1" hangingPunct="1"/>
            <a:r>
              <a:rPr lang="en-US" b="1" dirty="0" smtClean="0"/>
              <a:t>Tutorial:</a:t>
            </a:r>
            <a:r>
              <a:rPr lang="en-US" dirty="0" smtClean="0"/>
              <a:t> Basic examples of how to use </a:t>
            </a:r>
            <a:r>
              <a:rPr lang="en-US" dirty="0" err="1" smtClean="0"/>
              <a:t>Makeflow</a:t>
            </a:r>
            <a:r>
              <a:rPr lang="en-US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48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12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61"/>
            <a:ext cx="9144000" cy="599542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Go to: http://nd.edu/~ccl</a:t>
            </a:r>
            <a:endParaRPr lang="en-US" sz="3300" b="1" smtClean="0"/>
          </a:p>
        </p:txBody>
      </p:sp>
      <p:sp>
        <p:nvSpPr>
          <p:cNvPr id="4" name="Oval 3"/>
          <p:cNvSpPr/>
          <p:nvPr/>
        </p:nvSpPr>
        <p:spPr>
          <a:xfrm>
            <a:off x="2578723" y="2079930"/>
            <a:ext cx="3810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Click </a:t>
            </a:r>
            <a:r>
              <a:rPr lang="en-US" sz="2400" b="1" dirty="0" smtClean="0">
                <a:solidFill>
                  <a:srgbClr val="FFFF00"/>
                </a:solidFill>
              </a:rPr>
              <a:t>“Annual CCL Workshop”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4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-128290" y="0"/>
            <a:ext cx="5516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Click </a:t>
            </a:r>
            <a:r>
              <a:rPr lang="en-US" sz="2000" b="1" dirty="0" smtClean="0">
                <a:solidFill>
                  <a:srgbClr val="FFFF00"/>
                </a:solidFill>
              </a:rPr>
              <a:t>“Lecture and Tutorial on </a:t>
            </a:r>
            <a:r>
              <a:rPr lang="en-US" sz="2000" b="1" dirty="0" err="1" smtClean="0">
                <a:solidFill>
                  <a:srgbClr val="FFFF00"/>
                </a:solidFill>
              </a:rPr>
              <a:t>Makeflow</a:t>
            </a:r>
            <a:r>
              <a:rPr lang="en-US" sz="2000" b="1" dirty="0" smtClean="0">
                <a:solidFill>
                  <a:srgbClr val="FFFF00"/>
                </a:solidFill>
              </a:rPr>
              <a:t>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70466" y="6274846"/>
            <a:ext cx="5081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Click </a:t>
            </a:r>
            <a:r>
              <a:rPr lang="en-US" sz="2000" b="1" dirty="0" smtClean="0">
                <a:solidFill>
                  <a:srgbClr val="FFFF00"/>
                </a:solidFill>
              </a:rPr>
              <a:t>“Tutorial” on </a:t>
            </a:r>
            <a:r>
              <a:rPr lang="en-US" sz="2000" b="1" dirty="0" err="1" smtClean="0">
                <a:solidFill>
                  <a:srgbClr val="FFFF00"/>
                </a:solidFill>
              </a:rPr>
              <a:t>Makeflow</a:t>
            </a:r>
            <a:r>
              <a:rPr lang="en-US" sz="2000" b="1" dirty="0" smtClean="0">
                <a:solidFill>
                  <a:srgbClr val="FFFF00"/>
                </a:solidFill>
              </a:rPr>
              <a:t> Section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Screen Shot 2013-10-09 at 12.1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92" y="1269745"/>
            <a:ext cx="5141895" cy="5434324"/>
          </a:xfrm>
          <a:prstGeom prst="rect">
            <a:avLst/>
          </a:prstGeom>
        </p:spPr>
      </p:pic>
      <p:pic>
        <p:nvPicPr>
          <p:cNvPr id="8" name="Picture 7" descr="Screen Shot 2013-10-09 at 12.1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69" y="194517"/>
            <a:ext cx="5703140" cy="594994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3681976" y="3489130"/>
            <a:ext cx="833897" cy="24372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348896" y="4770367"/>
            <a:ext cx="833897" cy="24372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hlinkClick r:id="rId2"/>
              </a:rPr>
              <a:t>http://nd.edu/~</a:t>
            </a:r>
            <a:r>
              <a:rPr lang="en-US" sz="2600" dirty="0" smtClean="0">
                <a:hlinkClick r:id="rId2"/>
              </a:rPr>
              <a:t>ccl/software/tutorials/ndtut13/mf-hw.php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</a:t>
            </a:r>
            <a:r>
              <a:rPr lang="en-US" dirty="0" err="1"/>
              <a:t>Makeflow</a:t>
            </a:r>
            <a:r>
              <a:rPr lang="en-US" dirty="0"/>
              <a:t> to check if "Shakespeare speak" still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Launch the </a:t>
            </a:r>
            <a:r>
              <a:rPr lang="en-US" dirty="0" err="1" smtClean="0"/>
              <a:t>makeflow</a:t>
            </a:r>
            <a:r>
              <a:rPr lang="en-US" dirty="0" smtClean="0"/>
              <a:t> on both your laptop and SGE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ways you might use </a:t>
            </a:r>
            <a:r>
              <a:rPr lang="en-US" dirty="0" err="1" smtClean="0"/>
              <a:t>Makeflow</a:t>
            </a:r>
            <a:r>
              <a:rPr lang="en-US" dirty="0" smtClean="0"/>
              <a:t> for your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8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43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9960" t="12000" r="22261" b="9000"/>
          <a:stretch>
            <a:fillRect/>
          </a:stretch>
        </p:blipFill>
        <p:spPr bwMode="auto">
          <a:xfrm>
            <a:off x="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oogle.com/images?q=tbn:ANd9GcRgLJXoBN1VSLQFRqNiK0rfg7Y56PXJlMNKNkmUsI5jgRsou17v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5724" y="1664534"/>
            <a:ext cx="2063013" cy="140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encrypted-tbn3.google.com/images?q=tbn:ANd9GcQmn4kxJd4r77nqncVjDJ-15JfYj_2Vrri36mXjC-CykWvC378K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5056" y="2297870"/>
            <a:ext cx="2061970" cy="20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nimbusproject.org/images/nimbus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2090" y="5490248"/>
            <a:ext cx="2158337" cy="12139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058" name="Picture 10" descr="http://www.bananas-webconcept.com/tb/images/cloud/amazon-web-servic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2009" y="3454085"/>
            <a:ext cx="2620093" cy="9661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1.google.com/images?q=tbn:ANd9GcQ2Tv0ABev_5rOSMejJCt6-emOLzb2O9dgMV6aOLatq6JbCQsD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4079" y="906168"/>
            <a:ext cx="2056544" cy="116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cloudtweaks.com/wp-content/uploads/cloud-computing-provid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8114" y="4519548"/>
            <a:ext cx="2701104" cy="8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encrypted-tbn0.google.com/images?q=tbn:ANd9GcSdRrtw1SYX6GsohYK6quozWnL629RJIaU0KG0SBsTpe3KAVAQ-O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7383" y="5561029"/>
            <a:ext cx="1770427" cy="99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44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28600"/>
            <a:ext cx="8088313" cy="3013075"/>
            <a:chOff x="384" y="96"/>
            <a:chExt cx="5095" cy="1898"/>
          </a:xfrm>
        </p:grpSpPr>
        <p:pic>
          <p:nvPicPr>
            <p:cNvPr id="23562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I have a standard, debugged, trusted application that runs on my laptop.</a:t>
              </a:r>
            </a:p>
            <a:p>
              <a:r>
                <a:rPr lang="en-US" sz="2400">
                  <a:latin typeface="Calibri" pitchFamily="34" charset="0"/>
                </a:rPr>
                <a:t> </a:t>
              </a:r>
            </a:p>
            <a:p>
              <a:r>
                <a:rPr lang="en-US" sz="2400">
                  <a:latin typeface="Calibri" pitchFamily="34" charset="0"/>
                </a:rPr>
                <a:t>A toy problem completes in one hour.</a:t>
              </a:r>
            </a:p>
            <a:p>
              <a:r>
                <a:rPr lang="en-US" sz="2400">
                  <a:latin typeface="Calibri" pitchFamily="34" charset="0"/>
                </a:rPr>
                <a:t>A real problem will take a month (I think.)</a:t>
              </a:r>
            </a:p>
            <a:p>
              <a:endParaRPr lang="en-US" sz="2400">
                <a:latin typeface="Calibri" pitchFamily="34" charset="0"/>
              </a:endParaRPr>
            </a:p>
            <a:p>
              <a:r>
                <a:rPr lang="en-US" sz="2400">
                  <a:latin typeface="Calibri" pitchFamily="34" charset="0"/>
                </a:rPr>
                <a:t>Can I get a single result faster?</a:t>
              </a:r>
            </a:p>
            <a:p>
              <a:r>
                <a:rPr lang="en-US" sz="2400">
                  <a:latin typeface="Calibri" pitchFamily="34" charset="0"/>
                </a:rPr>
                <a:t>Can I get more results in the same time?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3600450"/>
            <a:ext cx="4114800" cy="2190750"/>
            <a:chOff x="533400" y="3600271"/>
            <a:chExt cx="4114800" cy="2190929"/>
          </a:xfrm>
        </p:grpSpPr>
        <p:pic>
          <p:nvPicPr>
            <p:cNvPr id="23560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5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Last year,</a:t>
              </a:r>
            </a:p>
            <a:p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r>
                <a:rPr lang="en-US" sz="2400">
                  <a:latin typeface="Calibri" pitchFamily="34" charset="0"/>
                </a:rPr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5525"/>
            <a:ext cx="3398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Calibri" pitchFamily="34" charset="0"/>
              </a:rPr>
              <a:t>What do I do next?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3429000"/>
            <a:ext cx="4086225" cy="2722563"/>
            <a:chOff x="4648200" y="3429000"/>
            <a:chExt cx="4086225" cy="2722145"/>
          </a:xfrm>
        </p:grpSpPr>
        <p:pic>
          <p:nvPicPr>
            <p:cNvPr id="23558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Calibri" pitchFamily="34" charset="0"/>
                </a:rPr>
                <a:t>This year,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this cloud thing.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3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649413"/>
            <a:ext cx="4114800" cy="11699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people want.</a:t>
            </a:r>
          </a:p>
        </p:txBody>
      </p:sp>
      <p:pic>
        <p:nvPicPr>
          <p:cNvPr id="24579" name="Picture 3" descr="j043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1371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48200" y="1600200"/>
            <a:ext cx="4114800" cy="5157788"/>
            <a:chOff x="4648200" y="1600200"/>
            <a:chExt cx="4114800" cy="515829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648200" y="1600200"/>
              <a:ext cx="4114800" cy="11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rPr>
                <a:t>What </a:t>
              </a:r>
              <a:r>
                <a:rPr lang="en-US" sz="32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rPr>
                <a:t>people get</a:t>
              </a:r>
              <a:r>
                <a:rPr lang="en-US" sz="32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rPr>
                <a:t>.</a:t>
              </a:r>
            </a:p>
          </p:txBody>
        </p:sp>
        <p:pic>
          <p:nvPicPr>
            <p:cNvPr id="24583" name="Picture 9" descr="datacente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2514599"/>
              <a:ext cx="3657600" cy="424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" descr="IBM%20Thinkpad%20X41%20Not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1600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38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79614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dirty="0" smtClean="0">
                <a:latin typeface="Calibri" pitchFamily="34" charset="0"/>
              </a:rPr>
              <a:t>Should I port my program to MPI or </a:t>
            </a:r>
            <a:r>
              <a:rPr lang="en-US" sz="3800" dirty="0" err="1" smtClean="0">
                <a:latin typeface="Calibri" pitchFamily="34" charset="0"/>
              </a:rPr>
              <a:t>Hadoop</a:t>
            </a:r>
            <a:r>
              <a:rPr lang="en-US" sz="3800" dirty="0" smtClean="0">
                <a:latin typeface="Calibri" pitchFamily="34" charset="0"/>
              </a:rPr>
              <a:t>?</a:t>
            </a:r>
            <a:endParaRPr lang="en-US" sz="3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253" y="2515227"/>
            <a:ext cx="3690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 C / Java</a:t>
            </a:r>
          </a:p>
          <a:p>
            <a:r>
              <a:rPr lang="en-US" sz="2800" dirty="0" smtClean="0"/>
              <a:t>Learn MPI / </a:t>
            </a:r>
            <a:r>
              <a:rPr lang="en-US" sz="2800" dirty="0" err="1" smtClean="0"/>
              <a:t>Hadoop</a:t>
            </a:r>
            <a:endParaRPr lang="en-US" sz="2800" dirty="0" smtClean="0"/>
          </a:p>
          <a:p>
            <a:r>
              <a:rPr lang="en-US" sz="2800" dirty="0" smtClean="0"/>
              <a:t>Re-architect</a:t>
            </a:r>
          </a:p>
          <a:p>
            <a:r>
              <a:rPr lang="en-US" sz="2800" dirty="0" smtClean="0"/>
              <a:t>Re-write</a:t>
            </a:r>
          </a:p>
          <a:p>
            <a:r>
              <a:rPr lang="en-US" sz="2800" dirty="0" smtClean="0"/>
              <a:t>Re-test</a:t>
            </a:r>
          </a:p>
          <a:p>
            <a:r>
              <a:rPr lang="en-US" sz="2800" dirty="0" smtClean="0"/>
              <a:t>Re-debug</a:t>
            </a:r>
          </a:p>
          <a:p>
            <a:r>
              <a:rPr lang="en-US" sz="2800" dirty="0" smtClean="0"/>
              <a:t>Re-certify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21972" y="1815797"/>
            <a:ext cx="1186543" cy="63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1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76"/>
            <a:ext cx="9144000" cy="44306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0307" y="308253"/>
            <a:ext cx="5829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Calibri" pitchFamily="34" charset="0"/>
              </a:rPr>
              <a:t>What if my application looks like this?</a:t>
            </a:r>
            <a:endParaRPr lang="en-US" sz="28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0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25212</TotalTime>
  <Words>1531</Words>
  <Application>Microsoft Macintosh PowerPoint</Application>
  <PresentationFormat>On-screen Show (4:3)</PresentationFormat>
  <Paragraphs>435</Paragraphs>
  <Slides>43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Introduction to Scalable Programming using Makeflow</vt:lpstr>
      <vt:lpstr>The Cooperative Computing Lab</vt:lpstr>
      <vt:lpstr>Science Depends on Computing!</vt:lpstr>
      <vt:lpstr>The Good News: Computing is Plentiful!</vt:lpstr>
      <vt:lpstr>PowerPoint Presentation</vt:lpstr>
      <vt:lpstr>PowerPoint Presentation</vt:lpstr>
      <vt:lpstr>What people want.</vt:lpstr>
      <vt:lpstr>PowerPoint Presentation</vt:lpstr>
      <vt:lpstr>PowerPoint Presentation</vt:lpstr>
      <vt:lpstr>I can get as many machines on the cloud as I want!  How do I organize my application to run on those machines?</vt:lpstr>
      <vt:lpstr>Our Philosophy:</vt:lpstr>
      <vt:lpstr>A Quick Tour of the CCTools</vt:lpstr>
      <vt:lpstr>Makeflow: A Portable Workflow System</vt:lpstr>
      <vt:lpstr>An Old Idea: Makefiles</vt:lpstr>
      <vt:lpstr>Makeflow = Make + Workflow</vt:lpstr>
      <vt:lpstr>Makeflow Syntax</vt:lpstr>
      <vt:lpstr>You must state all the files needed by the command.</vt:lpstr>
      <vt:lpstr>sims.mf</vt:lpstr>
      <vt:lpstr>PowerPoint Presentation</vt:lpstr>
      <vt:lpstr>PowerPoint Presentation</vt:lpstr>
      <vt:lpstr>How to run a Makeflow</vt:lpstr>
      <vt:lpstr>Example: Biocompute Portal</vt:lpstr>
      <vt:lpstr>Makeflow + Work Queue </vt:lpstr>
      <vt:lpstr>PowerPoint Presentation</vt:lpstr>
      <vt:lpstr>PowerPoint Presentation</vt:lpstr>
      <vt:lpstr>Advantages of Work Queue</vt:lpstr>
      <vt:lpstr>Makeflow and Work Queue</vt:lpstr>
      <vt:lpstr>Start Workers Everywhere!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Other parts of the CCTools…</vt:lpstr>
      <vt:lpstr>PowerPoint Presentation</vt:lpstr>
      <vt:lpstr>Example of Using Parrot</vt:lpstr>
      <vt:lpstr>All-Pairs and Wavefront</vt:lpstr>
      <vt:lpstr>Example of Using All-Pairs</vt:lpstr>
      <vt:lpstr>PowerPoint Presentation</vt:lpstr>
      <vt:lpstr>Hands-on</vt:lpstr>
      <vt:lpstr>Go to: http://nd.edu/~ccl</vt:lpstr>
      <vt:lpstr>PowerPoint Presentation</vt:lpstr>
      <vt:lpstr>Practice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Benjamin Tovar</cp:lastModifiedBy>
  <cp:revision>539</cp:revision>
  <dcterms:created xsi:type="dcterms:W3CDTF">2012-02-01T15:42:36Z</dcterms:created>
  <dcterms:modified xsi:type="dcterms:W3CDTF">2013-10-10T16:05:34Z</dcterms:modified>
</cp:coreProperties>
</file>