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3" r:id="rId2"/>
    <p:sldId id="401" r:id="rId3"/>
    <p:sldId id="432" r:id="rId4"/>
    <p:sldId id="433" r:id="rId5"/>
    <p:sldId id="434" r:id="rId6"/>
    <p:sldId id="435" r:id="rId7"/>
    <p:sldId id="411" r:id="rId8"/>
    <p:sldId id="387" r:id="rId9"/>
    <p:sldId id="422" r:id="rId10"/>
    <p:sldId id="423" r:id="rId11"/>
    <p:sldId id="426" r:id="rId12"/>
    <p:sldId id="427" r:id="rId13"/>
    <p:sldId id="424" r:id="rId14"/>
    <p:sldId id="425" r:id="rId15"/>
    <p:sldId id="428" r:id="rId16"/>
    <p:sldId id="389" r:id="rId17"/>
    <p:sldId id="388" r:id="rId18"/>
    <p:sldId id="442" r:id="rId19"/>
    <p:sldId id="443" r:id="rId20"/>
    <p:sldId id="444" r:id="rId21"/>
    <p:sldId id="445" r:id="rId22"/>
    <p:sldId id="446" r:id="rId23"/>
    <p:sldId id="447" r:id="rId24"/>
    <p:sldId id="394" r:id="rId25"/>
    <p:sldId id="436" r:id="rId26"/>
    <p:sldId id="415" r:id="rId27"/>
    <p:sldId id="437" r:id="rId28"/>
    <p:sldId id="429" r:id="rId29"/>
    <p:sldId id="438" r:id="rId30"/>
    <p:sldId id="439" r:id="rId31"/>
    <p:sldId id="448" r:id="rId32"/>
    <p:sldId id="440" r:id="rId33"/>
    <p:sldId id="441" r:id="rId34"/>
    <p:sldId id="449" r:id="rId35"/>
    <p:sldId id="466" r:id="rId36"/>
    <p:sldId id="467" r:id="rId37"/>
    <p:sldId id="468" r:id="rId38"/>
    <p:sldId id="469" r:id="rId39"/>
    <p:sldId id="470" r:id="rId40"/>
    <p:sldId id="471" r:id="rId41"/>
    <p:sldId id="450" r:id="rId42"/>
    <p:sldId id="451" r:id="rId43"/>
    <p:sldId id="452" r:id="rId44"/>
    <p:sldId id="453" r:id="rId45"/>
    <p:sldId id="454" r:id="rId46"/>
    <p:sldId id="461" r:id="rId47"/>
    <p:sldId id="463" r:id="rId48"/>
    <p:sldId id="462" r:id="rId49"/>
    <p:sldId id="464" r:id="rId50"/>
    <p:sldId id="465" r:id="rId51"/>
    <p:sldId id="400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CC4"/>
    <a:srgbClr val="FFFF00"/>
    <a:srgbClr val="FFDF9F"/>
    <a:srgbClr val="FFFF66"/>
    <a:srgbClr val="F538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477" autoAdjust="0"/>
  </p:normalViewPr>
  <p:slideViewPr>
    <p:cSldViewPr>
      <p:cViewPr varScale="1">
        <p:scale>
          <a:sx n="70" d="100"/>
          <a:sy n="70" d="100"/>
        </p:scale>
        <p:origin x="-8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A203E0-7776-48D9-92AD-C746887D8C66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3E35FB-BCB6-4A1F-96A6-641A42AC7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3E35FB-BCB6-4A1F-96A6-641A42AC7B3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5E53-77D1-4CBD-B23E-DDEDDF682CC0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A9FF9-A7E9-4775-8928-58D3F9CEE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8F6E-26FA-4BE0-9E51-A8B99FDFE2C9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DC40-7BEC-4D89-8D10-1DCB61CAE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9287-605E-4045-8A61-8C936B58AD29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E9C5-FB7B-47C0-8778-D23511626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F6EE-30A3-4311-BCF7-60050EF94C17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D573-A402-4652-A186-F15AD13D3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380D-5B55-417B-AB07-C7568E32EBBA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D0E3-6603-4A55-90A3-E63A586AD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C30F-DA20-4F4C-B82A-D23BAAF34E6A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E03F-3B6F-4638-858D-9E4114DF0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A8EF-E4D0-40EC-A698-0055B1F1ACDD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25B8-53B5-44DF-959C-BFA7C4442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E621-C6EE-4DFA-99F7-255C7DC3C19D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29A6-6EFD-4188-9F37-527292AF7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69FF-A211-4CCB-8817-1149BC353731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EC7-1009-4A9C-9F5E-BABF429C8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D29B-9B48-411D-A18F-53502DEA82A5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B104-A850-4AEA-8088-900DCF2E9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6A54E-FBB5-4932-8449-3331692002D6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4B4C-ADA5-4AE0-BFCC-DBCA456D6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1AA6E-C792-4E36-8A91-B34D18653E85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8BED7B-D427-46D4-9FC0-E885C7C7C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1470025"/>
          </a:xfrm>
        </p:spPr>
        <p:txBody>
          <a:bodyPr/>
          <a:lstStyle/>
          <a:p>
            <a:pPr eaLnBrk="1" hangingPunct="1"/>
            <a:r>
              <a:rPr lang="en-US" sz="4200" smtClean="0"/>
              <a:t>Introduction to Scalable Programming using Work Queue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100" smtClean="0">
                <a:solidFill>
                  <a:srgbClr val="FFFFFF"/>
                </a:solidFill>
              </a:rPr>
              <a:t>Dinesh Rajan and Ben Tovar</a:t>
            </a:r>
          </a:p>
          <a:p>
            <a:pPr eaLnBrk="1" hangingPunct="1">
              <a:lnSpc>
                <a:spcPct val="80000"/>
              </a:lnSpc>
            </a:pPr>
            <a:r>
              <a:rPr lang="en-US" sz="3100" smtClean="0">
                <a:solidFill>
                  <a:srgbClr val="FFFFFF"/>
                </a:solidFill>
              </a:rPr>
              <a:t>University of Notre Dame</a:t>
            </a:r>
          </a:p>
          <a:p>
            <a:pPr eaLnBrk="1" hangingPunct="1">
              <a:lnSpc>
                <a:spcPct val="80000"/>
              </a:lnSpc>
            </a:pPr>
            <a:endParaRPr lang="en-US" sz="31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100" smtClean="0">
                <a:solidFill>
                  <a:srgbClr val="FFFFFF"/>
                </a:solidFill>
              </a:rPr>
              <a:t>October 10,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24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DF773F-AF8C-45DC-8082-7511E215EED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458200" cy="990600"/>
          </a:xfrm>
        </p:spPr>
        <p:txBody>
          <a:bodyPr/>
          <a:lstStyle/>
          <a:p>
            <a:r>
              <a:rPr lang="en-US" sz="4000" smtClean="0"/>
              <a:t>Accelerated Weighted Ensemble (AWE)</a:t>
            </a:r>
          </a:p>
        </p:txBody>
      </p:sp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3429000" y="990600"/>
            <a:ext cx="22860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Create N simulations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4572000" y="152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Oval 21"/>
          <p:cNvSpPr>
            <a:spLocks noChangeArrowheads="1"/>
          </p:cNvSpPr>
          <p:nvPr/>
        </p:nvSpPr>
        <p:spPr bwMode="auto">
          <a:xfrm>
            <a:off x="20574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23622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26670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22"/>
          <p:cNvSpPr>
            <a:spLocks noChangeArrowheads="1"/>
          </p:cNvSpPr>
          <p:nvPr/>
        </p:nvSpPr>
        <p:spPr bwMode="auto">
          <a:xfrm>
            <a:off x="29718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23"/>
          <p:cNvSpPr>
            <a:spLocks noChangeArrowheads="1"/>
          </p:cNvSpPr>
          <p:nvPr/>
        </p:nvSpPr>
        <p:spPr bwMode="auto">
          <a:xfrm>
            <a:off x="32766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24"/>
          <p:cNvSpPr>
            <a:spLocks noChangeArrowheads="1"/>
          </p:cNvSpPr>
          <p:nvPr/>
        </p:nvSpPr>
        <p:spPr bwMode="auto">
          <a:xfrm>
            <a:off x="35814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25"/>
          <p:cNvSpPr>
            <a:spLocks noChangeArrowheads="1"/>
          </p:cNvSpPr>
          <p:nvPr/>
        </p:nvSpPr>
        <p:spPr bwMode="auto">
          <a:xfrm>
            <a:off x="54102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26"/>
          <p:cNvSpPr>
            <a:spLocks noChangeArrowheads="1"/>
          </p:cNvSpPr>
          <p:nvPr/>
        </p:nvSpPr>
        <p:spPr bwMode="auto">
          <a:xfrm>
            <a:off x="57150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27"/>
          <p:cNvSpPr>
            <a:spLocks noChangeArrowheads="1"/>
          </p:cNvSpPr>
          <p:nvPr/>
        </p:nvSpPr>
        <p:spPr bwMode="auto">
          <a:xfrm>
            <a:off x="60198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28"/>
          <p:cNvSpPr>
            <a:spLocks noChangeArrowheads="1"/>
          </p:cNvSpPr>
          <p:nvPr/>
        </p:nvSpPr>
        <p:spPr bwMode="auto">
          <a:xfrm>
            <a:off x="63246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29"/>
          <p:cNvSpPr>
            <a:spLocks noChangeArrowheads="1"/>
          </p:cNvSpPr>
          <p:nvPr/>
        </p:nvSpPr>
        <p:spPr bwMode="auto">
          <a:xfrm>
            <a:off x="66294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30"/>
          <p:cNvSpPr>
            <a:spLocks noChangeArrowheads="1"/>
          </p:cNvSpPr>
          <p:nvPr/>
        </p:nvSpPr>
        <p:spPr bwMode="auto">
          <a:xfrm>
            <a:off x="69342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31"/>
          <p:cNvSpPr>
            <a:spLocks noChangeArrowheads="1"/>
          </p:cNvSpPr>
          <p:nvPr/>
        </p:nvSpPr>
        <p:spPr bwMode="auto">
          <a:xfrm>
            <a:off x="41148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32"/>
          <p:cNvSpPr>
            <a:spLocks noChangeArrowheads="1"/>
          </p:cNvSpPr>
          <p:nvPr/>
        </p:nvSpPr>
        <p:spPr bwMode="auto">
          <a:xfrm>
            <a:off x="42672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5" name="Oval 33"/>
          <p:cNvSpPr>
            <a:spLocks noChangeArrowheads="1"/>
          </p:cNvSpPr>
          <p:nvPr/>
        </p:nvSpPr>
        <p:spPr bwMode="auto">
          <a:xfrm>
            <a:off x="44196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34"/>
          <p:cNvSpPr>
            <a:spLocks noChangeArrowheads="1"/>
          </p:cNvSpPr>
          <p:nvPr/>
        </p:nvSpPr>
        <p:spPr bwMode="auto">
          <a:xfrm>
            <a:off x="45720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7" name="Oval 35"/>
          <p:cNvSpPr>
            <a:spLocks noChangeArrowheads="1"/>
          </p:cNvSpPr>
          <p:nvPr/>
        </p:nvSpPr>
        <p:spPr bwMode="auto">
          <a:xfrm>
            <a:off x="47244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36"/>
          <p:cNvSpPr>
            <a:spLocks noChangeArrowheads="1"/>
          </p:cNvSpPr>
          <p:nvPr/>
        </p:nvSpPr>
        <p:spPr bwMode="auto">
          <a:xfrm>
            <a:off x="48768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9" name="Oval 37"/>
          <p:cNvSpPr>
            <a:spLocks noChangeArrowheads="1"/>
          </p:cNvSpPr>
          <p:nvPr/>
        </p:nvSpPr>
        <p:spPr bwMode="auto">
          <a:xfrm>
            <a:off x="50292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38"/>
          <p:cNvSpPr>
            <a:spLocks noChangeArrowheads="1"/>
          </p:cNvSpPr>
          <p:nvPr/>
        </p:nvSpPr>
        <p:spPr bwMode="auto">
          <a:xfrm>
            <a:off x="51816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1" name="Text Box 39"/>
          <p:cNvSpPr txBox="1">
            <a:spLocks noChangeArrowheads="1"/>
          </p:cNvSpPr>
          <p:nvPr/>
        </p:nvSpPr>
        <p:spPr bwMode="auto">
          <a:xfrm>
            <a:off x="1524000" y="22860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66"/>
                </a:solidFill>
              </a:rPr>
              <a:t>Run Simulations</a:t>
            </a:r>
          </a:p>
        </p:txBody>
      </p:sp>
      <p:sp>
        <p:nvSpPr>
          <p:cNvPr id="19482" name="Line 40"/>
          <p:cNvSpPr>
            <a:spLocks noChangeShapeType="1"/>
          </p:cNvSpPr>
          <p:nvPr/>
        </p:nvSpPr>
        <p:spPr bwMode="auto">
          <a:xfrm>
            <a:off x="4572000" y="2209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41"/>
          <p:cNvSpPr>
            <a:spLocks noChangeArrowheads="1"/>
          </p:cNvSpPr>
          <p:nvPr/>
        </p:nvSpPr>
        <p:spPr bwMode="auto">
          <a:xfrm>
            <a:off x="3429000" y="2590800"/>
            <a:ext cx="23622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Aggregate output of 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simulations</a:t>
            </a:r>
          </a:p>
        </p:txBody>
      </p:sp>
      <p:sp>
        <p:nvSpPr>
          <p:cNvPr id="19484" name="Line 42"/>
          <p:cNvSpPr>
            <a:spLocks noChangeShapeType="1"/>
          </p:cNvSpPr>
          <p:nvPr/>
        </p:nvSpPr>
        <p:spPr bwMode="auto">
          <a:xfrm>
            <a:off x="4572000" y="3276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43"/>
          <p:cNvSpPr>
            <a:spLocks noChangeArrowheads="1"/>
          </p:cNvSpPr>
          <p:nvPr/>
        </p:nvSpPr>
        <p:spPr bwMode="auto">
          <a:xfrm>
            <a:off x="3352800" y="3657600"/>
            <a:ext cx="2438400" cy="76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Compute distribution of 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state transitions</a:t>
            </a:r>
          </a:p>
        </p:txBody>
      </p:sp>
      <p:sp>
        <p:nvSpPr>
          <p:cNvPr id="19486" name="Line 44"/>
          <p:cNvSpPr>
            <a:spLocks noChangeShapeType="1"/>
          </p:cNvSpPr>
          <p:nvPr/>
        </p:nvSpPr>
        <p:spPr bwMode="auto">
          <a:xfrm flipH="1">
            <a:off x="1524000" y="4038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Line 45"/>
          <p:cNvSpPr>
            <a:spLocks noChangeShapeType="1"/>
          </p:cNvSpPr>
          <p:nvPr/>
        </p:nvSpPr>
        <p:spPr bwMode="auto">
          <a:xfrm>
            <a:off x="1524000" y="4038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46"/>
          <p:cNvSpPr>
            <a:spLocks noChangeArrowheads="1"/>
          </p:cNvSpPr>
          <p:nvPr/>
        </p:nvSpPr>
        <p:spPr bwMode="auto">
          <a:xfrm>
            <a:off x="304800" y="4419600"/>
            <a:ext cx="2438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Redistribute states</a:t>
            </a:r>
          </a:p>
        </p:txBody>
      </p:sp>
      <p:sp>
        <p:nvSpPr>
          <p:cNvPr id="19489" name="Text Box 47"/>
          <p:cNvSpPr txBox="1">
            <a:spLocks noChangeArrowheads="1"/>
          </p:cNvSpPr>
          <p:nvPr/>
        </p:nvSpPr>
        <p:spPr bwMode="auto">
          <a:xfrm>
            <a:off x="1676400" y="3657600"/>
            <a:ext cx="2743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66"/>
                </a:solidFill>
              </a:rPr>
              <a:t>if too many in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66"/>
                </a:solidFill>
              </a:rPr>
              <a:t>  one state</a:t>
            </a:r>
          </a:p>
        </p:txBody>
      </p:sp>
      <p:sp>
        <p:nvSpPr>
          <p:cNvPr id="19490" name="Line 48"/>
          <p:cNvSpPr>
            <a:spLocks noChangeShapeType="1"/>
          </p:cNvSpPr>
          <p:nvPr/>
        </p:nvSpPr>
        <p:spPr bwMode="auto">
          <a:xfrm>
            <a:off x="1524000" y="4953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Line 49"/>
          <p:cNvSpPr>
            <a:spLocks noChangeShapeType="1"/>
          </p:cNvSpPr>
          <p:nvPr/>
        </p:nvSpPr>
        <p:spPr bwMode="auto">
          <a:xfrm flipH="1">
            <a:off x="1524000" y="5257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50"/>
          <p:cNvSpPr>
            <a:spLocks noChangeArrowheads="1"/>
          </p:cNvSpPr>
          <p:nvPr/>
        </p:nvSpPr>
        <p:spPr bwMode="auto">
          <a:xfrm>
            <a:off x="3352800" y="4800600"/>
            <a:ext cx="2438400" cy="76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Enough data collected?</a:t>
            </a:r>
          </a:p>
        </p:txBody>
      </p:sp>
      <p:sp>
        <p:nvSpPr>
          <p:cNvPr id="19493" name="Line 51"/>
          <p:cNvSpPr>
            <a:spLocks noChangeShapeType="1"/>
          </p:cNvSpPr>
          <p:nvPr/>
        </p:nvSpPr>
        <p:spPr bwMode="auto">
          <a:xfrm flipH="1">
            <a:off x="5791200" y="51816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Line 52"/>
          <p:cNvSpPr>
            <a:spLocks noChangeShapeType="1"/>
          </p:cNvSpPr>
          <p:nvPr/>
        </p:nvSpPr>
        <p:spPr bwMode="auto">
          <a:xfrm>
            <a:off x="7924800" y="1219200"/>
            <a:ext cx="0" cy="396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Line 53"/>
          <p:cNvSpPr>
            <a:spLocks noChangeShapeType="1"/>
          </p:cNvSpPr>
          <p:nvPr/>
        </p:nvSpPr>
        <p:spPr bwMode="auto">
          <a:xfrm flipH="1">
            <a:off x="5715000" y="1219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Text Box 54"/>
          <p:cNvSpPr txBox="1">
            <a:spLocks noChangeArrowheads="1"/>
          </p:cNvSpPr>
          <p:nvPr/>
        </p:nvSpPr>
        <p:spPr bwMode="auto">
          <a:xfrm>
            <a:off x="6248400" y="4800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</a:rPr>
              <a:t>No</a:t>
            </a:r>
          </a:p>
        </p:txBody>
      </p:sp>
      <p:sp>
        <p:nvSpPr>
          <p:cNvPr id="19497" name="Line 55"/>
          <p:cNvSpPr>
            <a:spLocks noChangeShapeType="1"/>
          </p:cNvSpPr>
          <p:nvPr/>
        </p:nvSpPr>
        <p:spPr bwMode="auto">
          <a:xfrm>
            <a:off x="4572000" y="4419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Line 56"/>
          <p:cNvSpPr>
            <a:spLocks noChangeShapeType="1"/>
          </p:cNvSpPr>
          <p:nvPr/>
        </p:nvSpPr>
        <p:spPr bwMode="auto">
          <a:xfrm>
            <a:off x="4572000" y="5562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Text Box 57"/>
          <p:cNvSpPr txBox="1">
            <a:spLocks noChangeArrowheads="1"/>
          </p:cNvSpPr>
          <p:nvPr/>
        </p:nvSpPr>
        <p:spPr bwMode="auto">
          <a:xfrm>
            <a:off x="4572000" y="5867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</a:rPr>
              <a:t>YES</a:t>
            </a:r>
          </a:p>
        </p:txBody>
      </p:sp>
      <p:sp>
        <p:nvSpPr>
          <p:cNvPr id="19500" name="Oval 58"/>
          <p:cNvSpPr>
            <a:spLocks noChangeArrowheads="1"/>
          </p:cNvSpPr>
          <p:nvPr/>
        </p:nvSpPr>
        <p:spPr bwMode="auto">
          <a:xfrm>
            <a:off x="3429000" y="5943600"/>
            <a:ext cx="22860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Stop</a:t>
            </a:r>
          </a:p>
        </p:txBody>
      </p:sp>
      <p:sp>
        <p:nvSpPr>
          <p:cNvPr id="19501" name="Text Box 59"/>
          <p:cNvSpPr txBox="1">
            <a:spLocks noChangeArrowheads="1"/>
          </p:cNvSpPr>
          <p:nvPr/>
        </p:nvSpPr>
        <p:spPr bwMode="auto">
          <a:xfrm>
            <a:off x="4800600" y="5562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5A1FB6-3CF3-4DBF-8F47-F0F7DA8B077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5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~ 1 million simulations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5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Large scale of resources needed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Continuously run simulations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Lots of failures happen at large scales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Manage resources</a:t>
            </a:r>
          </a:p>
          <a:p>
            <a:pPr marL="1200150" lvl="2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-"/>
              <a:defRPr/>
            </a:pPr>
            <a:r>
              <a:rPr lang="en-US" sz="30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Add and remove resources as needed</a:t>
            </a:r>
          </a:p>
          <a:p>
            <a:pPr marL="1200150" lvl="2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-"/>
              <a:defRPr/>
            </a:pPr>
            <a:r>
              <a:rPr lang="en-US" sz="30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Avoid wastage of resources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5396B0-59BD-4220-9030-C87BDCEC15E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5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Used Work Queue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Aggregate resources from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defRPr/>
            </a:pP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ND CRC, Condor, Amazon EC2, Microsoft Azure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Use resources as they become available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Handle failures and errors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Efficiently use allocated resources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Used ~2500 CPU/GPUs over several </a:t>
            </a:r>
            <a:r>
              <a:rPr lang="en-US" sz="3200" b="1" dirty="0" smtClean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week</a:t>
            </a:r>
            <a:r>
              <a:rPr lang="en-US" sz="3200" b="1" dirty="0" smtClean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s</a:t>
            </a:r>
            <a:r>
              <a:rPr lang="en-US" sz="3200" b="1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!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defRPr/>
            </a:pPr>
            <a:endParaRPr lang="en-US" sz="3000" dirty="0"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How did we do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700" smtClean="0"/>
              <a:t>AWE on Clusters, Clouds, and Grids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11FB31-258A-4EE2-BA0D-CC1D890EFBA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2" name="Picture 6" descr="http://www.nd.edu/~dthain/awe/timel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392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New Pathway Found!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84EE4B-7E46-46A5-A278-5ACEAE8F1A1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3555" name="Picture 4" descr="http://www.nd.edu/~dthain/awe/ww-folding-pathw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002213" cy="3482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685800" y="57912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Joint work with computational biologists:</a:t>
            </a:r>
          </a:p>
          <a:p>
            <a:r>
              <a:rPr lang="en-US" b="1"/>
              <a:t>Folding Proteins at 500 ns/hour with Work Queue</a:t>
            </a:r>
            <a:r>
              <a:rPr lang="en-US" i="1"/>
              <a:t>,</a:t>
            </a:r>
            <a:r>
              <a:rPr lang="en-US"/>
              <a:t> </a:t>
            </a:r>
            <a:r>
              <a:rPr lang="en-US" i="1"/>
              <a:t>eScience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174625" y="3810000"/>
            <a:ext cx="3733800" cy="1828800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Genome Assembly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28600" y="6019800"/>
            <a:ext cx="7348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 Framework for Scalable Genome Assembly on Clusters, Clouds, and Grids</a:t>
            </a:r>
            <a:r>
              <a:rPr lang="en-US">
                <a:latin typeface="Calibri" pitchFamily="34" charset="0"/>
              </a:rPr>
              <a:t>,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IEEE Transactions on Parallel and Distributed Systems</a:t>
            </a:r>
            <a:r>
              <a:rPr lang="en-US">
                <a:latin typeface="Calibri" pitchFamily="34" charset="0"/>
              </a:rPr>
              <a:t>, 2012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28788"/>
            <a:ext cx="37052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953000" y="4114800"/>
            <a:ext cx="3810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Using </a:t>
            </a:r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Work Queue</a:t>
            </a:r>
            <a:r>
              <a:rPr lang="en-US" sz="2000">
                <a:latin typeface="Calibri" pitchFamily="34" charset="0"/>
              </a:rPr>
              <a:t>, we  assembled a human genome in 2.5 hours on a collection of clusters, clouds, and grids with a speedup of </a:t>
            </a:r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952x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 algn="ctr"/>
            <a:endParaRPr lang="en-US" sz="200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56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filter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master</a:t>
            </a:r>
          </a:p>
        </p:txBody>
      </p:sp>
      <p:sp>
        <p:nvSpPr>
          <p:cNvPr id="8" name="Oval 7"/>
          <p:cNvSpPr/>
          <p:nvPr/>
        </p:nvSpPr>
        <p:spPr>
          <a:xfrm>
            <a:off x="20034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align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master</a:t>
            </a:r>
          </a:p>
        </p:txBody>
      </p:sp>
      <p:sp>
        <p:nvSpPr>
          <p:cNvPr id="9" name="Oval 8"/>
          <p:cNvSpPr/>
          <p:nvPr/>
        </p:nvSpPr>
        <p:spPr>
          <a:xfrm>
            <a:off x="34512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Celera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Consensus</a:t>
            </a:r>
          </a:p>
        </p:txBody>
      </p:sp>
      <p:sp>
        <p:nvSpPr>
          <p:cNvPr id="10" name="Oval 9"/>
          <p:cNvSpPr/>
          <p:nvPr/>
        </p:nvSpPr>
        <p:spPr>
          <a:xfrm>
            <a:off x="555625" y="464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1165225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5" name="Oval 14"/>
          <p:cNvSpPr/>
          <p:nvPr/>
        </p:nvSpPr>
        <p:spPr>
          <a:xfrm>
            <a:off x="1622425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6" name="Oval 15"/>
          <p:cNvSpPr/>
          <p:nvPr/>
        </p:nvSpPr>
        <p:spPr>
          <a:xfrm>
            <a:off x="2155825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7" name="Oval 16"/>
          <p:cNvSpPr/>
          <p:nvPr/>
        </p:nvSpPr>
        <p:spPr>
          <a:xfrm>
            <a:off x="2155825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>
          <a:xfrm>
            <a:off x="2765425" y="4419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21" name="Oval 20"/>
          <p:cNvSpPr/>
          <p:nvPr/>
        </p:nvSpPr>
        <p:spPr>
          <a:xfrm>
            <a:off x="1165225" y="4800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1622425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070225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400" y="11430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Sequence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860425" y="17526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93825" y="34290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241425" y="35052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012825" y="35814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31825" y="34290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917825" y="33528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613025" y="34290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384425" y="34290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927225" y="33528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4" name="TextBox 58"/>
          <p:cNvSpPr txBox="1">
            <a:spLocks noChangeArrowheads="1"/>
          </p:cNvSpPr>
          <p:nvPr/>
        </p:nvSpPr>
        <p:spPr bwMode="auto">
          <a:xfrm>
            <a:off x="1927225" y="1828800"/>
            <a:ext cx="272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Modified Celera Assembler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2591FF-3974-4A8D-B1C6-42CD65163C2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47" name="Oval 2"/>
          <p:cNvSpPr>
            <a:spLocks noChangeArrowheads="1"/>
          </p:cNvSpPr>
          <p:nvPr/>
        </p:nvSpPr>
        <p:spPr bwMode="auto">
          <a:xfrm>
            <a:off x="6629400" y="381317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48768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50292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51816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53340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5486400" y="2133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5638800" y="2286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cxnSp>
        <p:nvCxnSpPr>
          <p:cNvPr id="31754" name="AutoShape 10"/>
          <p:cNvCxnSpPr>
            <a:cxnSpLocks noChangeShapeType="1"/>
            <a:endCxn id="31747" idx="2"/>
          </p:cNvCxnSpPr>
          <p:nvPr/>
        </p:nvCxnSpPr>
        <p:spPr bwMode="auto">
          <a:xfrm>
            <a:off x="3200400" y="4346575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6705600" y="5334000"/>
            <a:ext cx="990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Calibri" pitchFamily="34" charset="0"/>
              </a:rPr>
              <a:t>word-</a:t>
            </a:r>
          </a:p>
          <a:p>
            <a:pPr algn="ctr"/>
            <a:r>
              <a:rPr lang="en-US" sz="1600" b="1">
                <a:latin typeface="Calibri" pitchFamily="34" charset="0"/>
              </a:rPr>
              <a:t>compare</a:t>
            </a:r>
          </a:p>
        </p:txBody>
      </p:sp>
      <p:cxnSp>
        <p:nvCxnSpPr>
          <p:cNvPr id="31756" name="AutoShape 12"/>
          <p:cNvCxnSpPr>
            <a:cxnSpLocks noChangeShapeType="1"/>
          </p:cNvCxnSpPr>
          <p:nvPr/>
        </p:nvCxnSpPr>
        <p:spPr bwMode="auto">
          <a:xfrm>
            <a:off x="7177088" y="4876800"/>
            <a:ext cx="0" cy="454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729288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in.txt</a:t>
            </a:r>
          </a:p>
        </p:txBody>
      </p:sp>
      <p:cxnSp>
        <p:nvCxnSpPr>
          <p:cNvPr id="31758" name="AutoShape 14"/>
          <p:cNvCxnSpPr>
            <a:cxnSpLocks noChangeShapeType="1"/>
            <a:stCxn id="31757" idx="3"/>
            <a:endCxn id="31755" idx="2"/>
          </p:cNvCxnSpPr>
          <p:nvPr/>
        </p:nvCxnSpPr>
        <p:spPr bwMode="auto">
          <a:xfrm>
            <a:off x="6491288" y="5638800"/>
            <a:ext cx="2143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7924800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out.txt</a:t>
            </a:r>
          </a:p>
        </p:txBody>
      </p:sp>
      <p:cxnSp>
        <p:nvCxnSpPr>
          <p:cNvPr id="31760" name="AutoShape 16"/>
          <p:cNvCxnSpPr>
            <a:cxnSpLocks noChangeShapeType="1"/>
            <a:stCxn id="31755" idx="6"/>
            <a:endCxn id="31759" idx="1"/>
          </p:cNvCxnSpPr>
          <p:nvPr/>
        </p:nvCxnSpPr>
        <p:spPr bwMode="auto">
          <a:xfrm>
            <a:off x="7696200" y="56388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505200" y="3810000"/>
            <a:ext cx="3170238" cy="106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 put word-compare.py</a:t>
            </a:r>
          </a:p>
          <a:p>
            <a:r>
              <a:rPr lang="en-US" sz="1600" b="1">
                <a:latin typeface="Calibri" pitchFamily="34" charset="0"/>
              </a:rPr>
              <a:t> put in.txt</a:t>
            </a:r>
          </a:p>
          <a:p>
            <a:r>
              <a:rPr lang="en-US" sz="1600" b="1">
                <a:latin typeface="Calibri" pitchFamily="34" charset="0"/>
              </a:rPr>
              <a:t> exec word-compare in.txt &gt; out.txt</a:t>
            </a:r>
          </a:p>
          <a:p>
            <a:r>
              <a:rPr lang="en-US" sz="1600" b="1">
                <a:latin typeface="Calibri" pitchFamily="34" charset="0"/>
              </a:rPr>
              <a:t> get out.txt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6324600" y="762000"/>
            <a:ext cx="2624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1000s of workers</a:t>
            </a:r>
          </a:p>
          <a:p>
            <a:r>
              <a:rPr lang="en-US" sz="2400">
                <a:latin typeface="Calibri" pitchFamily="34" charset="0"/>
              </a:rPr>
              <a:t>dispatched to clusters, clouds, &amp; grids</a:t>
            </a:r>
          </a:p>
        </p:txBody>
      </p:sp>
      <p:cxnSp>
        <p:nvCxnSpPr>
          <p:cNvPr id="27666" name="AutoShape 19"/>
          <p:cNvCxnSpPr>
            <a:cxnSpLocks noChangeShapeType="1"/>
            <a:stCxn id="33" idx="3"/>
            <a:endCxn id="27652" idx="2"/>
          </p:cNvCxnSpPr>
          <p:nvPr/>
        </p:nvCxnSpPr>
        <p:spPr bwMode="auto">
          <a:xfrm flipV="1">
            <a:off x="3124200" y="2209800"/>
            <a:ext cx="1905000" cy="194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7" name="AutoShape 20"/>
          <p:cNvCxnSpPr>
            <a:cxnSpLocks noChangeShapeType="1"/>
          </p:cNvCxnSpPr>
          <p:nvPr/>
        </p:nvCxnSpPr>
        <p:spPr bwMode="auto">
          <a:xfrm flipV="1">
            <a:off x="3124200" y="3352800"/>
            <a:ext cx="3086100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8" name="AutoShape 21"/>
          <p:cNvCxnSpPr>
            <a:cxnSpLocks noChangeShapeType="1"/>
            <a:stCxn id="33" idx="3"/>
            <a:endCxn id="27654" idx="2"/>
          </p:cNvCxnSpPr>
          <p:nvPr/>
        </p:nvCxnSpPr>
        <p:spPr bwMode="auto">
          <a:xfrm flipV="1">
            <a:off x="3124200" y="2514600"/>
            <a:ext cx="22098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9" name="AutoShape 22"/>
          <p:cNvCxnSpPr>
            <a:cxnSpLocks noChangeShapeType="1"/>
            <a:stCxn id="33" idx="3"/>
            <a:endCxn id="27656" idx="2"/>
          </p:cNvCxnSpPr>
          <p:nvPr/>
        </p:nvCxnSpPr>
        <p:spPr bwMode="auto">
          <a:xfrm flipV="1">
            <a:off x="3124200" y="2819400"/>
            <a:ext cx="2514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8"/>
          <p:cNvCxnSpPr>
            <a:cxnSpLocks noChangeShapeType="1"/>
          </p:cNvCxnSpPr>
          <p:nvPr/>
        </p:nvCxnSpPr>
        <p:spPr bwMode="auto">
          <a:xfrm flipH="1">
            <a:off x="6072188" y="4724400"/>
            <a:ext cx="70008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8" name="AutoShape 29"/>
          <p:cNvCxnSpPr>
            <a:cxnSpLocks noChangeShapeType="1"/>
          </p:cNvCxnSpPr>
          <p:nvPr/>
        </p:nvCxnSpPr>
        <p:spPr bwMode="auto">
          <a:xfrm flipH="1" flipV="1">
            <a:off x="7620000" y="4724400"/>
            <a:ext cx="700088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24" name="TextBox 30"/>
          <p:cNvSpPr txBox="1">
            <a:spLocks noChangeArrowheads="1"/>
          </p:cNvSpPr>
          <p:nvPr/>
        </p:nvSpPr>
        <p:spPr bwMode="auto">
          <a:xfrm>
            <a:off x="304800" y="304800"/>
            <a:ext cx="6029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Calibri" pitchFamily="34" charset="0"/>
              </a:rPr>
              <a:t>Work Queue System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4800" y="3733800"/>
            <a:ext cx="2819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Work Queue Library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4800" y="2819400"/>
            <a:ext cx="281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Work Queue Master Program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(C / Python / Perl)</a:t>
            </a:r>
          </a:p>
        </p:txBody>
      </p:sp>
      <p:sp>
        <p:nvSpPr>
          <p:cNvPr id="31772" name="TextBox 28"/>
          <p:cNvSpPr txBox="1">
            <a:spLocks noChangeArrowheads="1"/>
          </p:cNvSpPr>
          <p:nvPr/>
        </p:nvSpPr>
        <p:spPr bwMode="auto">
          <a:xfrm>
            <a:off x="5943600" y="6096000"/>
            <a:ext cx="24987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cache recently used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27651" grpId="0" animBg="1"/>
      <p:bldP spid="27652" grpId="0" animBg="1"/>
      <p:bldP spid="27653" grpId="0" animBg="1"/>
      <p:bldP spid="27654" grpId="0" animBg="1"/>
      <p:bldP spid="27655" grpId="0" animBg="1"/>
      <p:bldP spid="27656" grpId="0" animBg="1"/>
      <p:bldP spid="31755" grpId="0" animBg="1"/>
      <p:bldP spid="31757" grpId="0" animBg="1"/>
      <p:bldP spid="31759" grpId="0" animBg="1"/>
      <p:bldP spid="27665" grpId="0"/>
      <p:bldP spid="317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E3008F-44E7-4727-8CF7-313DEFDD7C1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26" name="TextBox 30"/>
          <p:cNvSpPr txBox="1">
            <a:spLocks noChangeArrowheads="1"/>
          </p:cNvSpPr>
          <p:nvPr/>
        </p:nvSpPr>
        <p:spPr bwMode="auto">
          <a:xfrm>
            <a:off x="1828800" y="228600"/>
            <a:ext cx="6297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Calibri" pitchFamily="34" charset="0"/>
              </a:rPr>
              <a:t>Work Queue API Outline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95800" y="1600200"/>
            <a:ext cx="4267200" cy="42132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Calibri" pitchFamily="34" charset="0"/>
              </a:rPr>
              <a:t>use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work_queue;</a:t>
            </a:r>
            <a:endParaRPr lang="en-US">
              <a:latin typeface="Calibri" pitchFamily="34" charset="0"/>
            </a:endParaRPr>
          </a:p>
          <a:p>
            <a:pPr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queue =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work_queue_create</a:t>
            </a:r>
            <a:r>
              <a:rPr lang="en-US">
                <a:latin typeface="Calibri" pitchFamily="34" charset="0"/>
              </a:rPr>
              <a:t>();</a:t>
            </a:r>
          </a:p>
          <a:p>
            <a:pPr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while( work to be done ) {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            task =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work_queue_task_create</a:t>
            </a:r>
            <a:r>
              <a:rPr lang="en-US">
                <a:latin typeface="Calibri" pitchFamily="34" charset="0"/>
              </a:rPr>
              <a:t>();</a:t>
            </a:r>
          </a:p>
          <a:p>
            <a:pPr>
              <a:lnSpc>
                <a:spcPct val="40000"/>
              </a:lnSpc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            // specify details for the task</a:t>
            </a:r>
          </a:p>
          <a:p>
            <a:pPr>
              <a:lnSpc>
                <a:spcPct val="40000"/>
              </a:lnSpc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           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work_queue_submit</a:t>
            </a:r>
            <a:r>
              <a:rPr lang="en-US">
                <a:latin typeface="Calibri" pitchFamily="34" charset="0"/>
              </a:rPr>
              <a:t>(queue, task);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 }</a:t>
            </a:r>
          </a:p>
          <a:p>
            <a:pPr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 while ( tasks in queue ) {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      task =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work_queue_wait</a:t>
            </a:r>
            <a:r>
              <a:rPr lang="en-US">
                <a:latin typeface="Calibri" pitchFamily="34" charset="0"/>
              </a:rPr>
              <a:t>(queue);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      // process the completed task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}</a:t>
            </a:r>
          </a:p>
        </p:txBody>
      </p:sp>
      <p:sp>
        <p:nvSpPr>
          <p:cNvPr id="2" name="TextBox 37"/>
          <p:cNvSpPr txBox="1"/>
          <p:nvPr/>
        </p:nvSpPr>
        <p:spPr>
          <a:xfrm>
            <a:off x="381000" y="1905000"/>
            <a:ext cx="3352800" cy="36020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for ( all tasks ) {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    T  =  </a:t>
            </a:r>
            <a:r>
              <a:rPr lang="en-US" sz="1900" dirty="0" err="1">
                <a:latin typeface="Calibri" pitchFamily="34" charset="0"/>
              </a:rPr>
              <a:t>create_task</a:t>
            </a:r>
            <a:r>
              <a:rPr lang="en-US" sz="1900" dirty="0">
                <a:latin typeface="Calibri" pitchFamily="34" charset="0"/>
              </a:rPr>
              <a:t>();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    </a:t>
            </a:r>
            <a:r>
              <a:rPr lang="en-US" sz="1900" dirty="0" err="1">
                <a:latin typeface="Calibri" pitchFamily="34" charset="0"/>
              </a:rPr>
              <a:t>specify_task</a:t>
            </a:r>
            <a:r>
              <a:rPr lang="en-US" sz="1900" dirty="0">
                <a:latin typeface="Calibri" pitchFamily="34" charset="0"/>
              </a:rPr>
              <a:t>(T);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    </a:t>
            </a:r>
            <a:r>
              <a:rPr lang="en-US" sz="1900" dirty="0" err="1">
                <a:latin typeface="Calibri" pitchFamily="34" charset="0"/>
              </a:rPr>
              <a:t>submit_task</a:t>
            </a:r>
            <a:r>
              <a:rPr lang="en-US" sz="1900" dirty="0">
                <a:latin typeface="Calibri" pitchFamily="34" charset="0"/>
              </a:rPr>
              <a:t>(T);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}</a:t>
            </a:r>
          </a:p>
          <a:p>
            <a:pPr>
              <a:defRPr/>
            </a:pPr>
            <a:endParaRPr lang="en-US" sz="1900" dirty="0">
              <a:latin typeface="Calibri" pitchFamily="34" charset="0"/>
            </a:endParaRP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while ( not finished ) {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    T = </a:t>
            </a:r>
            <a:r>
              <a:rPr lang="en-US" sz="1900" dirty="0" err="1">
                <a:latin typeface="Calibri" pitchFamily="34" charset="0"/>
              </a:rPr>
              <a:t>wait_for_task</a:t>
            </a:r>
            <a:r>
              <a:rPr lang="en-US" sz="1900" dirty="0">
                <a:latin typeface="Calibri" pitchFamily="34" charset="0"/>
              </a:rPr>
              <a:t>();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    //process T’s output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}</a:t>
            </a:r>
          </a:p>
          <a:p>
            <a:pPr>
              <a:defRPr/>
            </a:pPr>
            <a:endParaRPr lang="en-US" sz="1900" dirty="0"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10000" y="3733800"/>
            <a:ext cx="6096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Python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b="1" smtClean="0">
                <a:solidFill>
                  <a:srgbClr val="FFFF00"/>
                </a:solidFill>
                <a:latin typeface="Lucida Console" pitchFamily="49" charset="0"/>
              </a:rPr>
              <a:t>from work_queue import *</a:t>
            </a:r>
          </a:p>
          <a:p>
            <a:pPr eaLnBrk="1" hangingPunct="1">
              <a:buFont typeface="Arial" charset="0"/>
              <a:buNone/>
            </a:pPr>
            <a:endParaRPr lang="en-US" sz="20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smtClean="0">
                <a:latin typeface="Lucida Console" pitchFamily="49" charset="0"/>
              </a:rPr>
              <a:t>queue = </a:t>
            </a:r>
            <a:r>
              <a:rPr lang="en-US" sz="2000" b="1" smtClean="0">
                <a:solidFill>
                  <a:srgbClr val="FFFF00"/>
                </a:solidFill>
                <a:latin typeface="Lucida Console" pitchFamily="49" charset="0"/>
              </a:rPr>
              <a:t>WorkQueue</a:t>
            </a:r>
            <a:r>
              <a:rPr lang="en-US" sz="2000" b="1" smtClean="0">
                <a:latin typeface="Lucida Console" pitchFamily="49" charset="0"/>
              </a:rPr>
              <a:t>( port = 0 )</a:t>
            </a:r>
          </a:p>
          <a:p>
            <a:pPr eaLnBrk="1" hangingPunct="1">
              <a:buFont typeface="Arial" charset="0"/>
              <a:buNone/>
            </a:pPr>
            <a:endParaRPr lang="en-US" sz="20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smtClean="0">
                <a:latin typeface="Lucida Console" pitchFamily="49" charset="0"/>
              </a:rPr>
              <a:t>task = </a:t>
            </a:r>
            <a:r>
              <a:rPr lang="en-US" sz="2000" b="1" smtClean="0">
                <a:solidFill>
                  <a:srgbClr val="FFFF00"/>
                </a:solidFill>
                <a:latin typeface="Lucida Console" pitchFamily="49" charset="0"/>
              </a:rPr>
              <a:t>Task</a:t>
            </a:r>
            <a:r>
              <a:rPr lang="en-US" sz="2000" b="1" smtClean="0">
                <a:latin typeface="Lucida Console" pitchFamily="49" charset="0"/>
              </a:rPr>
              <a:t>(“sim.exe –p 50 in.dat &gt;out.txt”)</a:t>
            </a:r>
          </a:p>
          <a:p>
            <a:pPr eaLnBrk="1" hangingPunct="1">
              <a:buFont typeface="Arial" charset="0"/>
              <a:buNone/>
            </a:pPr>
            <a:endParaRPr lang="en-US" sz="2000" b="1" smtClean="0">
              <a:solidFill>
                <a:schemeClr val="accent2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smtClean="0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2000" b="1" smtClean="0">
              <a:solidFill>
                <a:srgbClr val="F53819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smtClean="0">
                <a:latin typeface="Lucida Console" pitchFamily="49" charset="0"/>
              </a:rPr>
              <a:t>queue.</a:t>
            </a:r>
            <a:r>
              <a:rPr lang="en-US" sz="2000" b="1" smtClean="0">
                <a:solidFill>
                  <a:srgbClr val="FFFF00"/>
                </a:solidFill>
                <a:latin typeface="Lucida Console" pitchFamily="49" charset="0"/>
              </a:rPr>
              <a:t>submit( task )</a:t>
            </a:r>
          </a:p>
          <a:p>
            <a:pPr eaLnBrk="1" hangingPunct="1">
              <a:buFont typeface="Arial" charset="0"/>
              <a:buNone/>
            </a:pPr>
            <a:endParaRPr lang="en-US" sz="20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smtClean="0">
                <a:latin typeface="Lucida Console" pitchFamily="49" charset="0"/>
              </a:rPr>
              <a:t>While not </a:t>
            </a:r>
            <a:r>
              <a:rPr lang="en-US" sz="2000" b="1" smtClean="0">
                <a:solidFill>
                  <a:srgbClr val="FFFF00"/>
                </a:solidFill>
                <a:latin typeface="Lucida Console" pitchFamily="49" charset="0"/>
              </a:rPr>
              <a:t>queue.empty</a:t>
            </a:r>
            <a:r>
              <a:rPr lang="en-US" sz="2000" b="1" smtClean="0">
                <a:latin typeface="Lucida Console" pitchFamily="49" charset="0"/>
              </a:rPr>
              <a:t>():</a:t>
            </a:r>
          </a:p>
          <a:p>
            <a:pPr eaLnBrk="1" hangingPunct="1">
              <a:buFont typeface="Arial" charset="0"/>
              <a:buNone/>
            </a:pPr>
            <a:r>
              <a:rPr lang="en-US" sz="2000" b="1" smtClean="0">
                <a:latin typeface="Lucida Console" pitchFamily="49" charset="0"/>
              </a:rPr>
              <a:t>	task = </a:t>
            </a:r>
            <a:r>
              <a:rPr lang="en-US" sz="2000" b="1" smtClean="0">
                <a:solidFill>
                  <a:srgbClr val="FFFF00"/>
                </a:solidFill>
                <a:latin typeface="Lucida Console" pitchFamily="49" charset="0"/>
              </a:rPr>
              <a:t>queue.wait</a:t>
            </a:r>
            <a:r>
              <a:rPr lang="en-US" sz="2000" b="1" smtClean="0">
                <a:latin typeface="Lucida Console" pitchFamily="49" charset="0"/>
              </a:rPr>
              <a:t>(60)</a:t>
            </a:r>
          </a:p>
          <a:p>
            <a:pPr eaLnBrk="1" hangingPunct="1">
              <a:buFont typeface="Arial" charset="0"/>
              <a:buNone/>
            </a:pPr>
            <a:endParaRPr lang="en-US" sz="2000" b="1" smtClean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Perl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763000" cy="5181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use work_queue;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Lucida Console" pitchFamily="49" charset="0"/>
              </a:rPr>
              <a:t>$queue = </a:t>
            </a: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800" b="1" smtClean="0">
                <a:latin typeface="Lucida Console" pitchFamily="49" charset="0"/>
              </a:rPr>
              <a:t>( 0 );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Lucida Console" pitchFamily="49" charset="0"/>
              </a:rPr>
              <a:t>$task = </a:t>
            </a: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800" b="1" smtClean="0">
                <a:latin typeface="Lucida Console" pitchFamily="49" charset="0"/>
              </a:rPr>
              <a:t>(“sim.exe –p 50 in.dat &gt;out.txt”);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solidFill>
                <a:srgbClr val="F53819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800" b="1" smtClean="0">
                <a:latin typeface="Lucida Console" pitchFamily="49" charset="0"/>
              </a:rPr>
              <a:t>( $queue, $task );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Lucida Console" pitchFamily="49" charset="0"/>
              </a:rPr>
              <a:t>while(!</a:t>
            </a: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800" b="1" smtClean="0">
                <a:latin typeface="Lucida Console" pitchFamily="49" charset="0"/>
              </a:rPr>
              <a:t>($queue)) {</a:t>
            </a: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Lucida Console" pitchFamily="49" charset="0"/>
              </a:rPr>
              <a:t>	$task = </a:t>
            </a: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800" b="1" smtClean="0">
                <a:latin typeface="Lucida Console" pitchFamily="49" charset="0"/>
              </a:rPr>
              <a:t>( $queue, 60 );</a:t>
            </a: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Lucida Console" pitchFamily="49" charset="0"/>
              </a:rPr>
              <a:t>	if($task) </a:t>
            </a: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800" b="1" smtClean="0">
                <a:latin typeface="Lucida Console" pitchFamily="49" charset="0"/>
              </a:rPr>
              <a:t>( $task );</a:t>
            </a: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19175"/>
            <a:ext cx="88392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447800" y="4191000"/>
            <a:ext cx="1676400" cy="762000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66" name="Title 1"/>
          <p:cNvSpPr>
            <a:spLocks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Calibri" pitchFamily="34" charset="0"/>
              </a:rPr>
              <a:t>http://nd.edu/~ccl/software/tutorials/ndtut13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C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66800"/>
            <a:ext cx="86868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#include “work_queue.h”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struct work_queue *queue;</a:t>
            </a: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struct work_queue_task *task;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queue =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700" b="1" smtClean="0">
                <a:latin typeface="Lucida Console" pitchFamily="49" charset="0"/>
              </a:rPr>
              <a:t>( 0 );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task =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700" b="1" smtClean="0">
                <a:latin typeface="Lucida Console" pitchFamily="49" charset="0"/>
              </a:rPr>
              <a:t>(“sim.exe –p 50 in.dat &gt;out.txt”);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///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700" b="1" smtClean="0">
                <a:latin typeface="Lucida Console" pitchFamily="49" charset="0"/>
              </a:rPr>
              <a:t>( queue, task );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while(!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700" b="1" smtClean="0">
                <a:latin typeface="Lucida Console" pitchFamily="49" charset="0"/>
              </a:rPr>
              <a:t>(queue)) {</a:t>
            </a: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	task =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700" b="1" smtClean="0">
                <a:latin typeface="Lucida Console" pitchFamily="49" charset="0"/>
              </a:rPr>
              <a:t>( queue, 60 );</a:t>
            </a: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	if(task)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700" b="1" smtClean="0">
                <a:latin typeface="Lucida Console" pitchFamily="49" charset="0"/>
              </a:rPr>
              <a:t>( task );</a:t>
            </a: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Python: Specify Files for a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3124200"/>
            <a:ext cx="6400800" cy="35814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“in.dat”, ”in.dat”,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WORK_QUEUE_INPUT, cache = False 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“calib.dat”, ”calib.dat”,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WORK_QUEUE_INPUT, cache = False 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“out.txt”, ”out.txt”,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WORK_QUEUE_OUTPUT, cache = False 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“sim.exe”, ”sim.exe”,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 WORK_QUEUE_INPUT, cache = True )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7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 in.dat  –p 50  &gt;  out.txt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Perl: Specify Files for a Task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 in.dat  –p 50  &gt;  out.txt</a:t>
            </a:r>
          </a:p>
        </p:txBody>
      </p:sp>
      <p:sp>
        <p:nvSpPr>
          <p:cNvPr id="56331" name="Content Placeholder 2"/>
          <p:cNvSpPr>
            <a:spLocks/>
          </p:cNvSpPr>
          <p:nvPr/>
        </p:nvSpPr>
        <p:spPr bwMode="auto">
          <a:xfrm>
            <a:off x="838200" y="2971800"/>
            <a:ext cx="75438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solidFill>
                <a:srgbClr val="FFFF00"/>
              </a:solidFill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$task,“in.dat”,”in.dat”,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 $WORK_QUEUE_INPUT,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$task,“calib.dat”,”calib.dat”,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$WORK_QUEUE_INPUT,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$task,“out.txt”,”out.txt”,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$WORK_QUEUE_OUTPUT,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$task,“sim.exe”,”sim.exe”,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 $WORK_QUEUE_INPUT, $WORK_QUEUE_CACHE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C: Specify Files for a Task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762000" y="2971800"/>
            <a:ext cx="7696200" cy="37338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task,“in.dat”,”in.dat”,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 WORK_QUEUE_INPUT, WORK_QUEUE_NOCACHE );</a:t>
            </a:r>
          </a:p>
          <a:p>
            <a:pPr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task,“calib.dat”,”calib.dat”,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WORK_QUEUE_INPUT, WORK_QUEUE_CACHE );</a:t>
            </a:r>
          </a:p>
          <a:p>
            <a:pPr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task,“out.txt”,”out.txt”,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WORK_QUEUE_OUTPUT, WORK_QUEUE_NOCACHE );</a:t>
            </a:r>
          </a:p>
          <a:p>
            <a:pPr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task,“sim.exe”,”sim.exe”,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 WORK_QUEUE_INPUT, WORK_QUEUE_CACHE );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5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698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in.dat –p 50 &gt; out.txt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/>
              <a:t>all the files</a:t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688" y="4114800"/>
            <a:ext cx="9104312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2819400"/>
            <a:ext cx="9104313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676400"/>
            <a:ext cx="9104313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46082" name="Title 1"/>
          <p:cNvSpPr txBox="1">
            <a:spLocks/>
          </p:cNvSpPr>
          <p:nvPr/>
        </p:nvSpPr>
        <p:spPr bwMode="auto">
          <a:xfrm>
            <a:off x="685800" y="152400"/>
            <a:ext cx="83058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4000">
                <a:solidFill>
                  <a:srgbClr val="FFFF00"/>
                </a:solidFill>
              </a:rPr>
              <a:t>Running the Work Queue program</a:t>
            </a:r>
          </a:p>
        </p:txBody>
      </p:sp>
      <p:sp>
        <p:nvSpPr>
          <p:cNvPr id="46083" name="Content Placeholder 2"/>
          <p:cNvSpPr txBox="1">
            <a:spLocks/>
          </p:cNvSpPr>
          <p:nvPr/>
        </p:nvSpPr>
        <p:spPr bwMode="auto">
          <a:xfrm>
            <a:off x="152400" y="1185863"/>
            <a:ext cx="8991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Python: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      $  python  work_queue_example.py</a:t>
            </a:r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Perl:</a:t>
            </a:r>
          </a:p>
          <a:p>
            <a:pPr lvl="1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$  perl  work_queue_example.pl</a:t>
            </a:r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C: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pitchFamily="34" charset="0"/>
              </a:rPr>
              <a:t>     </a:t>
            </a:r>
            <a:r>
              <a:rPr lang="en-US" sz="2200">
                <a:solidFill>
                  <a:srgbClr val="FFFF00"/>
                </a:solidFill>
                <a:latin typeface="Calibri" pitchFamily="34" charset="0"/>
              </a:rPr>
              <a:t>$   gcc  work_queue_example.c   -o work_queue_example  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>
                <a:solidFill>
                  <a:srgbClr val="FFFF00"/>
                </a:solidFill>
                <a:latin typeface="Calibri" pitchFamily="34" charset="0"/>
              </a:rPr>
              <a:t>                                     -I~/cctools/include/cctools  -L~/cctools/lib  -ldttools  -lm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>
                <a:solidFill>
                  <a:srgbClr val="FFFF00"/>
                </a:solidFill>
                <a:latin typeface="Calibri" pitchFamily="34" charset="0"/>
              </a:rPr>
              <a:t>       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>
                <a:solidFill>
                  <a:srgbClr val="FFFF00"/>
                </a:solidFill>
                <a:latin typeface="Calibri" pitchFamily="34" charset="0"/>
              </a:rPr>
              <a:t>      $  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./work_queue_example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5562600"/>
            <a:ext cx="9104313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4038600"/>
            <a:ext cx="9104313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057400"/>
            <a:ext cx="9104313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Start workers for your </a:t>
            </a:r>
            <a:br>
              <a:rPr lang="en-US" sz="4000" smtClean="0"/>
            </a:br>
            <a:r>
              <a:rPr lang="en-US" sz="4000" smtClean="0"/>
              <a:t>Work Queue program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991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Start one local worker: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work_queue_worker</a:t>
            </a:r>
            <a:r>
              <a:rPr lang="en-US" sz="2800" smtClean="0"/>
              <a:t>  $MASTERHOST  $MASTERPORT</a:t>
            </a:r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endParaRPr lang="en-US" sz="2800" smtClean="0"/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Submit (10) workers to SGE: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sge</a:t>
            </a:r>
            <a:r>
              <a:rPr lang="en-US" sz="2800" smtClean="0"/>
              <a:t>_submit_workers  $MASTERHOST  $MASTERPORT  10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Submit (10) workers to Condor: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condor</a:t>
            </a:r>
            <a:r>
              <a:rPr lang="en-US" sz="2800" smtClean="0"/>
              <a:t>_submit_workers  $MASTERHOST  $MASTERPORT 10</a:t>
            </a:r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endParaRPr lang="en-US" sz="28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7432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i="1"/>
              <a:t>     $MASTERHOST =</a:t>
            </a:r>
            <a:r>
              <a:rPr lang="en-US" sz="1500" b="1" i="1"/>
              <a:t> </a:t>
            </a:r>
            <a:r>
              <a:rPr lang="en-US" sz="1500" i="1"/>
              <a:t>Name of machine where Work Queue program runs. </a:t>
            </a:r>
            <a:r>
              <a:rPr lang="en-US" sz="1500" b="1" i="1"/>
              <a:t>(e.g., opteron.crc.nd.edu)</a:t>
            </a:r>
          </a:p>
          <a:p>
            <a:r>
              <a:rPr lang="en-US" sz="1500" i="1"/>
              <a:t>     $MASTERPORT =</a:t>
            </a:r>
            <a:r>
              <a:rPr lang="en-US" sz="1500" b="1" i="1"/>
              <a:t> </a:t>
            </a:r>
            <a:r>
              <a:rPr lang="en-US" sz="1500" i="1"/>
              <a:t>Port on which Work Queue program is listening. </a:t>
            </a:r>
            <a:r>
              <a:rPr lang="en-US" sz="1500" b="1" i="1"/>
              <a:t>(e.g., 1024)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animBg="1"/>
      <p:bldP spid="5" grpId="0" animBg="1"/>
      <p:bldP spid="6" grpId="0" uiExpand="1" build="p"/>
      <p:bldP spid="4" grpId="0" uiExpan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7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3429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Work Queue Master</a:t>
            </a:r>
          </a:p>
        </p:txBody>
      </p:sp>
      <p:sp>
        <p:nvSpPr>
          <p:cNvPr id="47115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47116" name="Straight Arrow Connector 65"/>
          <p:cNvCxnSpPr>
            <a:cxnSpLocks noChangeShapeType="1"/>
            <a:stCxn id="21" idx="0"/>
            <a:endCxn id="20" idx="2"/>
          </p:cNvCxnSpPr>
          <p:nvPr/>
        </p:nvCxnSpPr>
        <p:spPr bwMode="auto">
          <a:xfrm flipH="1" flipV="1">
            <a:off x="1638300" y="4127500"/>
            <a:ext cx="1588" cy="558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17" name="TextBox 30"/>
          <p:cNvSpPr txBox="1">
            <a:spLocks noChangeArrowheads="1"/>
          </p:cNvSpPr>
          <p:nvPr/>
        </p:nvSpPr>
        <p:spPr bwMode="auto">
          <a:xfrm>
            <a:off x="381000" y="304800"/>
            <a:ext cx="85883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800">
                <a:solidFill>
                  <a:srgbClr val="FFFF00"/>
                </a:solidFill>
                <a:latin typeface="Calibri" pitchFamily="34" charset="0"/>
              </a:rPr>
              <a:t>Harness resources from multiple platforms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477000" y="1981200"/>
            <a:ext cx="1524000" cy="1524000"/>
            <a:chOff x="6477000" y="1981200"/>
            <a:chExt cx="1524000" cy="1524000"/>
          </a:xfrm>
        </p:grpSpPr>
        <p:sp>
          <p:nvSpPr>
            <p:cNvPr id="47119" name="Oval 31"/>
            <p:cNvSpPr>
              <a:spLocks noChangeArrowheads="1"/>
            </p:cNvSpPr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7120" name="Oval 32"/>
            <p:cNvSpPr>
              <a:spLocks noChangeArrowheads="1"/>
            </p:cNvSpPr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7121" name="Oval 38"/>
            <p:cNvSpPr>
              <a:spLocks noChangeArrowheads="1"/>
            </p:cNvSpPr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807075" y="4114800"/>
            <a:ext cx="2651125" cy="2590800"/>
            <a:chOff x="5806680" y="4114800"/>
            <a:chExt cx="2651520" cy="2590800"/>
          </a:xfrm>
        </p:grpSpPr>
        <p:sp>
          <p:nvSpPr>
            <p:cNvPr id="47123" name="TextBox 48"/>
            <p:cNvSpPr txBox="1">
              <a:spLocks noChangeArrowheads="1"/>
            </p:cNvSpPr>
            <p:nvPr/>
          </p:nvSpPr>
          <p:spPr bwMode="auto">
            <a:xfrm>
              <a:off x="5806680" y="63362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ssh</a:t>
              </a:r>
            </a:p>
          </p:txBody>
        </p:sp>
        <p:cxnSp>
          <p:nvCxnSpPr>
            <p:cNvPr id="50" name="Straight Arrow Connector 49"/>
            <p:cNvCxnSpPr>
              <a:stCxn id="47123" idx="0"/>
              <a:endCxn id="5" idx="2"/>
            </p:cNvCxnSpPr>
            <p:nvPr/>
          </p:nvCxnSpPr>
          <p:spPr>
            <a:xfrm rot="16200000" flipV="1">
              <a:off x="6937971" y="6141243"/>
              <a:ext cx="381000" cy="7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25" name="Oval 39"/>
            <p:cNvSpPr>
              <a:spLocks noChangeArrowheads="1"/>
            </p:cNvSpPr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7126" name="Oval 40"/>
            <p:cNvSpPr>
              <a:spLocks noChangeArrowheads="1"/>
            </p:cNvSpPr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7127" name="Oval 41"/>
            <p:cNvSpPr>
              <a:spLocks noChangeArrowheads="1"/>
            </p:cNvSpPr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7128" name="Oval 42"/>
            <p:cNvSpPr>
              <a:spLocks noChangeArrowheads="1"/>
            </p:cNvSpPr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Calibri" pitchFamily="34" charset="0"/>
                </a:rPr>
                <a:t>W</a:t>
              </a:r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0400" y="1066800"/>
            <a:ext cx="2590800" cy="2362200"/>
            <a:chOff x="3200400" y="1066800"/>
            <a:chExt cx="2590800" cy="2362200"/>
          </a:xfrm>
        </p:grpSpPr>
        <p:sp>
          <p:nvSpPr>
            <p:cNvPr id="47130" name="TextBox 9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torque_submit_workers </a:t>
              </a:r>
            </a:p>
          </p:txBody>
        </p:sp>
        <p:cxnSp>
          <p:nvCxnSpPr>
            <p:cNvPr id="13" name="Straight Arrow Connector 12"/>
            <p:cNvCxnSpPr>
              <a:stCxn id="47130" idx="2"/>
              <a:endCxn id="68" idx="0"/>
            </p:cNvCxnSpPr>
            <p:nvPr/>
          </p:nvCxnSpPr>
          <p:spPr>
            <a:xfrm>
              <a:off x="4495800" y="1436688"/>
              <a:ext cx="190500" cy="2508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132" name="Group 54"/>
            <p:cNvGrpSpPr>
              <a:grpSpLocks/>
            </p:cNvGrpSpPr>
            <p:nvPr/>
          </p:nvGrpSpPr>
          <p:grpSpPr bwMode="auto"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47133" name="Oval 45"/>
              <p:cNvSpPr>
                <a:spLocks noChangeArrowheads="1"/>
              </p:cNvSpPr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47134" name="Oval 46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47135" name="Oval 47"/>
              <p:cNvSpPr>
                <a:spLocks noChangeArrowheads="1"/>
              </p:cNvSpPr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</p:grp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352800" y="4038600"/>
            <a:ext cx="2651125" cy="2743200"/>
            <a:chOff x="3352800" y="4038600"/>
            <a:chExt cx="2651520" cy="2743200"/>
          </a:xfrm>
        </p:grpSpPr>
        <p:sp>
          <p:nvSpPr>
            <p:cNvPr id="47137" name="TextBox 10"/>
            <p:cNvSpPr txBox="1">
              <a:spLocks noChangeArrowheads="1"/>
            </p:cNvSpPr>
            <p:nvPr/>
          </p:nvSpPr>
          <p:spPr bwMode="auto">
            <a:xfrm>
              <a:off x="3352800" y="64124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condor_submit_workers </a:t>
              </a:r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830" y="6217443"/>
              <a:ext cx="5334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39" name="Oval 43"/>
            <p:cNvSpPr>
              <a:spLocks noChangeArrowheads="1"/>
            </p:cNvSpPr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7140" name="Oval 44"/>
            <p:cNvSpPr>
              <a:spLocks noChangeArrowheads="1"/>
            </p:cNvSpPr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7141" name="Oval 50"/>
            <p:cNvSpPr>
              <a:spLocks noChangeArrowheads="1"/>
            </p:cNvSpPr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Thousands of Workers in 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submit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tasks</a:t>
              </a:r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Using Work Queue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Harness multiple resources simultaneously.</a:t>
            </a:r>
          </a:p>
          <a:p>
            <a:pPr eaLnBrk="1" hangingPunct="1"/>
            <a:r>
              <a:rPr lang="en-US" smtClean="0"/>
              <a:t>Hold on to cluster nodes to execute multiple tasks rapidly.  (ms/task instead of min/task)</a:t>
            </a:r>
          </a:p>
          <a:p>
            <a:pPr eaLnBrk="1" hangingPunct="1"/>
            <a:r>
              <a:rPr lang="en-US" smtClean="0"/>
              <a:t>Scale resources up and down as needed.</a:t>
            </a:r>
          </a:p>
          <a:p>
            <a:pPr eaLnBrk="1" hangingPunct="1"/>
            <a:r>
              <a:rPr lang="en-US" smtClean="0"/>
              <a:t>Better management of data, with local caching for data intensive tasks.</a:t>
            </a:r>
          </a:p>
          <a:p>
            <a:pPr eaLnBrk="1" hangingPunct="1"/>
            <a:r>
              <a:rPr lang="en-US" smtClean="0"/>
              <a:t>Matching of tasks to nodes with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1905000" y="2743200"/>
            <a:ext cx="5486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Keeping track of port numbers gets old really fast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600" smtClean="0"/>
              <a:t>Recap: Makeflow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Project Names</a:t>
            </a:r>
          </a:p>
        </p:txBody>
      </p:sp>
      <p:sp>
        <p:nvSpPr>
          <p:cNvPr id="6" name="Oval 5"/>
          <p:cNvSpPr/>
          <p:nvPr/>
        </p:nvSpPr>
        <p:spPr>
          <a:xfrm>
            <a:off x="5638800" y="22860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Worker</a:t>
            </a:r>
          </a:p>
        </p:txBody>
      </p:sp>
      <p:sp>
        <p:nvSpPr>
          <p:cNvPr id="73733" name="TextBox 17"/>
          <p:cNvSpPr txBox="1">
            <a:spLocks noChangeArrowheads="1"/>
          </p:cNvSpPr>
          <p:nvPr/>
        </p:nvSpPr>
        <p:spPr bwMode="auto">
          <a:xfrm>
            <a:off x="5943600" y="1600200"/>
            <a:ext cx="2778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work_queue_worker</a:t>
            </a:r>
          </a:p>
          <a:p>
            <a:pPr algn="r"/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-a –N myproject</a:t>
            </a:r>
          </a:p>
        </p:txBody>
      </p:sp>
      <p:sp>
        <p:nvSpPr>
          <p:cNvPr id="20" name="Oval 19"/>
          <p:cNvSpPr/>
          <p:nvPr/>
        </p:nvSpPr>
        <p:spPr>
          <a:xfrm>
            <a:off x="3927475" y="44196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Catalog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394075" y="2209800"/>
            <a:ext cx="2209800" cy="723900"/>
            <a:chOff x="3429000" y="2667000"/>
            <a:chExt cx="2209800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60" name="TextBox 32"/>
            <p:cNvSpPr txBox="1">
              <a:spLocks noChangeArrowheads="1"/>
            </p:cNvSpPr>
            <p:nvPr/>
          </p:nvSpPr>
          <p:spPr bwMode="auto">
            <a:xfrm>
              <a:off x="3830638" y="2667000"/>
              <a:ext cx="14620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connect to</a:t>
              </a:r>
            </a:p>
            <a:p>
              <a:pPr algn="ctr"/>
              <a:r>
                <a:rPr lang="en-US">
                  <a:latin typeface="Calibri" pitchFamily="34" charset="0"/>
                </a:rPr>
                <a:t>opteron:9037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2406650" y="3390900"/>
            <a:ext cx="1722438" cy="1206500"/>
            <a:chOff x="2441574" y="3848893"/>
            <a:chExt cx="1721692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7526" y="3848893"/>
              <a:ext cx="9457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63" name="TextBox 33"/>
            <p:cNvSpPr txBox="1">
              <a:spLocks noChangeArrowheads="1"/>
            </p:cNvSpPr>
            <p:nvPr/>
          </p:nvSpPr>
          <p:spPr bwMode="auto">
            <a:xfrm>
              <a:off x="2441574" y="4344175"/>
              <a:ext cx="1042536" cy="366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advertise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641725" y="5638800"/>
            <a:ext cx="1893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“</a:t>
            </a:r>
            <a:r>
              <a:rPr lang="en-US" dirty="0" err="1">
                <a:latin typeface="Calibri" pitchFamily="34" charset="0"/>
              </a:rPr>
              <a:t>myproject</a:t>
            </a:r>
            <a:r>
              <a:rPr lang="en-US" dirty="0">
                <a:latin typeface="Calibri" pitchFamily="34" charset="0"/>
              </a:rPr>
              <a:t>”</a:t>
            </a:r>
          </a:p>
          <a:p>
            <a:pPr algn="ctr"/>
            <a:r>
              <a:rPr lang="en-US" dirty="0">
                <a:latin typeface="Calibri" pitchFamily="34" charset="0"/>
              </a:rPr>
              <a:t>is at opteron:9037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097463" y="3390900"/>
            <a:ext cx="1231900" cy="1206500"/>
            <a:chOff x="5133134" y="3848893"/>
            <a:chExt cx="1231730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133134" y="3848893"/>
              <a:ext cx="7063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67" name="TextBox 39"/>
            <p:cNvSpPr txBox="1">
              <a:spLocks noChangeArrowheads="1"/>
            </p:cNvSpPr>
            <p:nvPr/>
          </p:nvSpPr>
          <p:spPr bwMode="auto">
            <a:xfrm>
              <a:off x="5642651" y="4420372"/>
              <a:ext cx="722213" cy="366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</p:grpSp>
      <p:grpSp>
        <p:nvGrpSpPr>
          <p:cNvPr id="49168" name="Group 50"/>
          <p:cNvGrpSpPr>
            <a:grpSpLocks/>
          </p:cNvGrpSpPr>
          <p:nvPr/>
        </p:nvGrpSpPr>
        <p:grpSpPr bwMode="auto">
          <a:xfrm>
            <a:off x="914400" y="1219200"/>
            <a:ext cx="2479675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567" y="2743200"/>
              <a:ext cx="1447433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cs typeface="Arial" charset="0"/>
                </a:rPr>
                <a:t>Work Queue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FFFFFF"/>
                  </a:solidFill>
                  <a:cs typeface="Arial" charset="0"/>
                </a:rPr>
                <a:t>(port 9037)</a:t>
              </a:r>
            </a:p>
          </p:txBody>
        </p:sp>
        <p:sp>
          <p:nvSpPr>
            <p:cNvPr id="49170" name="TextBox 29"/>
            <p:cNvSpPr txBox="1">
              <a:spLocks noChangeArrowheads="1"/>
            </p:cNvSpPr>
            <p:nvPr/>
          </p:nvSpPr>
          <p:spPr bwMode="auto">
            <a:xfrm>
              <a:off x="949953" y="1676400"/>
              <a:ext cx="18410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193675" y="4795838"/>
            <a:ext cx="3733800" cy="611187"/>
            <a:chOff x="228600" y="5253335"/>
            <a:chExt cx="3733800" cy="610892"/>
          </a:xfrm>
        </p:grpSpPr>
        <p:cxnSp>
          <p:nvCxnSpPr>
            <p:cNvPr id="41" name="Straight Arrow Connector 40"/>
            <p:cNvCxnSpPr>
              <a:stCxn id="49174" idx="3"/>
              <a:endCxn id="20" idx="2"/>
            </p:cNvCxnSpPr>
            <p:nvPr/>
          </p:nvCxnSpPr>
          <p:spPr>
            <a:xfrm>
              <a:off x="2884488" y="5483411"/>
              <a:ext cx="1077912" cy="31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3" name="TextBox 38"/>
            <p:cNvSpPr txBox="1">
              <a:spLocks noChangeArrowheads="1"/>
            </p:cNvSpPr>
            <p:nvPr/>
          </p:nvSpPr>
          <p:spPr bwMode="auto">
            <a:xfrm>
              <a:off x="3051175" y="5497692"/>
              <a:ext cx="722313" cy="366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  <p:sp>
          <p:nvSpPr>
            <p:cNvPr id="49174" name="TextBox 41"/>
            <p:cNvSpPr txBox="1">
              <a:spLocks noChangeArrowheads="1"/>
            </p:cNvSpPr>
            <p:nvPr/>
          </p:nvSpPr>
          <p:spPr bwMode="auto">
            <a:xfrm>
              <a:off x="228600" y="5253335"/>
              <a:ext cx="2644775" cy="456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work_queue_status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81200" y="1905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“</a:t>
            </a:r>
            <a:r>
              <a:rPr lang="en-US" b="1" dirty="0" err="1" smtClean="0">
                <a:latin typeface="+mj-lt"/>
              </a:rPr>
              <a:t>myproject</a:t>
            </a:r>
            <a:r>
              <a:rPr lang="en-US" b="1" dirty="0" smtClean="0">
                <a:latin typeface="+mj-lt"/>
              </a:rPr>
              <a:t>”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3733" grpId="0"/>
      <p:bldP spid="20" grpId="0" animBg="1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447675" y="968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work_queue_status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1651000"/>
            <a:ext cx="892492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688" y="5486400"/>
            <a:ext cx="91043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9688" y="4038600"/>
            <a:ext cx="91043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2667000"/>
            <a:ext cx="9104313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50181" name="Title 1"/>
          <p:cNvSpPr txBox="1">
            <a:spLocks/>
          </p:cNvSpPr>
          <p:nvPr/>
        </p:nvSpPr>
        <p:spPr bwMode="auto">
          <a:xfrm>
            <a:off x="0" y="333375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Specify Project Names in Work Queue</a:t>
            </a:r>
          </a:p>
        </p:txBody>
      </p:sp>
      <p:sp>
        <p:nvSpPr>
          <p:cNvPr id="50182" name="Content Placeholder 2"/>
          <p:cNvSpPr txBox="1">
            <a:spLocks/>
          </p:cNvSpPr>
          <p:nvPr/>
        </p:nvSpPr>
        <p:spPr bwMode="auto">
          <a:xfrm>
            <a:off x="338138" y="1447800"/>
            <a:ext cx="86534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Specify Project Name for Work Queue master:</a:t>
            </a:r>
          </a:p>
        </p:txBody>
      </p: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533400" y="2133600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>
                <a:latin typeface="Calibri" pitchFamily="34" charset="0"/>
              </a:rPr>
              <a:t>Python:</a:t>
            </a:r>
          </a:p>
        </p:txBody>
      </p:sp>
      <p:sp>
        <p:nvSpPr>
          <p:cNvPr id="50184" name="TextBox 11"/>
          <p:cNvSpPr txBox="1">
            <a:spLocks noChangeArrowheads="1"/>
          </p:cNvSpPr>
          <p:nvPr/>
        </p:nvSpPr>
        <p:spPr bwMode="auto">
          <a:xfrm>
            <a:off x="534988" y="3548063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>
                <a:latin typeface="Calibri" pitchFamily="34" charset="0"/>
              </a:rPr>
              <a:t>Perl:</a:t>
            </a:r>
          </a:p>
        </p:txBody>
      </p:sp>
      <p:sp>
        <p:nvSpPr>
          <p:cNvPr id="50185" name="TextBox 12"/>
          <p:cNvSpPr txBox="1">
            <a:spLocks noChangeArrowheads="1"/>
          </p:cNvSpPr>
          <p:nvPr/>
        </p:nvSpPr>
        <p:spPr bwMode="auto">
          <a:xfrm>
            <a:off x="534988" y="4979988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>
                <a:latin typeface="Calibri" pitchFamily="34" charset="0"/>
              </a:rPr>
              <a:t> C:</a:t>
            </a:r>
          </a:p>
        </p:txBody>
      </p:sp>
      <p:sp>
        <p:nvSpPr>
          <p:cNvPr id="50186" name="Content Placeholder 2"/>
          <p:cNvSpPr txBox="1">
            <a:spLocks/>
          </p:cNvSpPr>
          <p:nvPr/>
        </p:nvSpPr>
        <p:spPr bwMode="auto">
          <a:xfrm>
            <a:off x="838200" y="2667000"/>
            <a:ext cx="61531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>
                <a:solidFill>
                  <a:srgbClr val="FFFF00"/>
                </a:solidFill>
                <a:latin typeface="Calibri" pitchFamily="34" charset="0"/>
              </a:rPr>
              <a:t>q.specify_name (“ccl-tutorial”) </a:t>
            </a:r>
          </a:p>
        </p:txBody>
      </p:sp>
      <p:sp>
        <p:nvSpPr>
          <p:cNvPr id="50187" name="Content Placeholder 2"/>
          <p:cNvSpPr txBox="1">
            <a:spLocks/>
          </p:cNvSpPr>
          <p:nvPr/>
        </p:nvSpPr>
        <p:spPr bwMode="auto">
          <a:xfrm>
            <a:off x="762000" y="4038600"/>
            <a:ext cx="83820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>
                <a:solidFill>
                  <a:srgbClr val="FFFF00"/>
                </a:solidFill>
                <a:latin typeface="Calibri" pitchFamily="34" charset="0"/>
              </a:rPr>
              <a:t>work_queue_specify_name ($q, “ccl-tutorial”); </a:t>
            </a:r>
          </a:p>
        </p:txBody>
      </p:sp>
      <p:sp>
        <p:nvSpPr>
          <p:cNvPr id="50188" name="Content Placeholder 2"/>
          <p:cNvSpPr txBox="1">
            <a:spLocks/>
          </p:cNvSpPr>
          <p:nvPr/>
        </p:nvSpPr>
        <p:spPr bwMode="auto">
          <a:xfrm>
            <a:off x="762000" y="5486400"/>
            <a:ext cx="80724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>
                <a:solidFill>
                  <a:srgbClr val="FFFF00"/>
                </a:solidFill>
                <a:latin typeface="Calibri" pitchFamily="34" charset="0"/>
              </a:rPr>
              <a:t>work_queue_specify_name (q, “ccl-tutorial”);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5029200"/>
            <a:ext cx="9104313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4038600"/>
            <a:ext cx="9104313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2286000"/>
            <a:ext cx="9104313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51202" name="Title 1"/>
          <p:cNvSpPr txBox="1">
            <a:spLocks/>
          </p:cNvSpPr>
          <p:nvPr/>
        </p:nvSpPr>
        <p:spPr bwMode="auto">
          <a:xfrm>
            <a:off x="376238" y="333375"/>
            <a:ext cx="83867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Start Workers with Project Names</a:t>
            </a:r>
          </a:p>
        </p:txBody>
      </p:sp>
      <p:sp>
        <p:nvSpPr>
          <p:cNvPr id="51203" name="Content Placeholder 2"/>
          <p:cNvSpPr txBox="1">
            <a:spLocks/>
          </p:cNvSpPr>
          <p:nvPr/>
        </p:nvSpPr>
        <p:spPr bwMode="auto">
          <a:xfrm>
            <a:off x="457200" y="1066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Start one worker: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$ work_queue_worker  -N ccl-tutorial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Start many workers: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$ sge_submit_workers  -N ccl-tutorial  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5</a:t>
            </a:r>
          </a:p>
          <a:p>
            <a:pPr marL="342900" indent="-342900" defTabSz="457200">
              <a:lnSpc>
                <a:spcPct val="65000"/>
              </a:lnSpc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$ condor_submit_workers  -N ccl-tutorial  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5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/>
          </p:cNvSpPr>
          <p:nvPr/>
        </p:nvSpPr>
        <p:spPr bwMode="auto">
          <a:xfrm>
            <a:off x="555625" y="2560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Advanced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 txBox="1">
            <a:spLocks/>
          </p:cNvSpPr>
          <p:nvPr/>
        </p:nvSpPr>
        <p:spPr bwMode="auto">
          <a:xfrm>
            <a:off x="0" y="5638800"/>
            <a:ext cx="9129713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5539" name="Content Placeholder 2"/>
          <p:cNvSpPr txBox="1">
            <a:spLocks/>
          </p:cNvSpPr>
          <p:nvPr/>
        </p:nvSpPr>
        <p:spPr bwMode="auto">
          <a:xfrm>
            <a:off x="14288" y="4495800"/>
            <a:ext cx="9129712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5540" name="Content Placeholder 2"/>
          <p:cNvSpPr txBox="1">
            <a:spLocks/>
          </p:cNvSpPr>
          <p:nvPr/>
        </p:nvSpPr>
        <p:spPr bwMode="auto">
          <a:xfrm>
            <a:off x="14288" y="3276600"/>
            <a:ext cx="91297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5541" name="Title 1"/>
          <p:cNvSpPr txBox="1">
            <a:spLocks/>
          </p:cNvSpPr>
          <p:nvPr/>
        </p:nvSpPr>
        <p:spPr bwMode="auto">
          <a:xfrm>
            <a:off x="0" y="152400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Tag a Work Queue task</a:t>
            </a:r>
          </a:p>
        </p:txBody>
      </p:sp>
      <p:sp>
        <p:nvSpPr>
          <p:cNvPr id="65542" name="Content Placeholder 2"/>
          <p:cNvSpPr txBox="1">
            <a:spLocks/>
          </p:cNvSpPr>
          <p:nvPr/>
        </p:nvSpPr>
        <p:spPr bwMode="auto">
          <a:xfrm>
            <a:off x="381000" y="9906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You can specify a tag for a task 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600">
                <a:latin typeface="Calibri" pitchFamily="34" charset="0"/>
              </a:rPr>
              <a:t>Batch together related tasks with a tag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600">
                <a:latin typeface="Calibri" pitchFamily="34" charset="0"/>
              </a:rPr>
              <a:t>Add a unique identifier as tag to quickly identify on completed.</a:t>
            </a:r>
            <a:r>
              <a:rPr lang="en-US" sz="2200">
                <a:latin typeface="Calibri" pitchFamily="34" charset="0"/>
              </a:rPr>
              <a:t> </a:t>
            </a:r>
            <a:endParaRPr lang="en-US" sz="28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65543" name="TextBox 5"/>
          <p:cNvSpPr txBox="1">
            <a:spLocks noChangeArrowheads="1"/>
          </p:cNvSpPr>
          <p:nvPr/>
        </p:nvSpPr>
        <p:spPr bwMode="auto">
          <a:xfrm>
            <a:off x="838200" y="3352800"/>
            <a:ext cx="6965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     t.specify_tag(“iteration_1”) 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5544" name="TextBox 6"/>
          <p:cNvSpPr txBox="1">
            <a:spLocks noChangeArrowheads="1"/>
          </p:cNvSpPr>
          <p:nvPr/>
        </p:nvSpPr>
        <p:spPr bwMode="auto">
          <a:xfrm>
            <a:off x="762000" y="28956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65545" name="TextBox 8"/>
          <p:cNvSpPr txBox="1">
            <a:spLocks noChangeArrowheads="1"/>
          </p:cNvSpPr>
          <p:nvPr/>
        </p:nvSpPr>
        <p:spPr bwMode="auto">
          <a:xfrm>
            <a:off x="696913" y="4495800"/>
            <a:ext cx="8447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work_queue_task_specify_tag($t, “iteration_1”);</a:t>
            </a: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5546" name="TextBox 9"/>
          <p:cNvSpPr txBox="1">
            <a:spLocks noChangeArrowheads="1"/>
          </p:cNvSpPr>
          <p:nvPr/>
        </p:nvSpPr>
        <p:spPr bwMode="auto">
          <a:xfrm>
            <a:off x="803275" y="41148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65547" name="TextBox 10"/>
          <p:cNvSpPr txBox="1">
            <a:spLocks noChangeArrowheads="1"/>
          </p:cNvSpPr>
          <p:nvPr/>
        </p:nvSpPr>
        <p:spPr bwMode="auto">
          <a:xfrm>
            <a:off x="914400" y="52578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C:</a:t>
            </a:r>
          </a:p>
        </p:txBody>
      </p:sp>
      <p:sp>
        <p:nvSpPr>
          <p:cNvPr id="65548" name="TextBox 12"/>
          <p:cNvSpPr txBox="1">
            <a:spLocks noChangeArrowheads="1"/>
          </p:cNvSpPr>
          <p:nvPr/>
        </p:nvSpPr>
        <p:spPr bwMode="auto">
          <a:xfrm>
            <a:off x="677863" y="5602288"/>
            <a:ext cx="800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work_queue_task_specify_tag(t, “iteration_1”);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 txBox="1">
            <a:spLocks/>
          </p:cNvSpPr>
          <p:nvPr/>
        </p:nvSpPr>
        <p:spPr bwMode="auto">
          <a:xfrm>
            <a:off x="14288" y="5410200"/>
            <a:ext cx="9129712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6563" name="Content Placeholder 2"/>
          <p:cNvSpPr txBox="1">
            <a:spLocks/>
          </p:cNvSpPr>
          <p:nvPr/>
        </p:nvSpPr>
        <p:spPr bwMode="auto">
          <a:xfrm>
            <a:off x="0" y="4038600"/>
            <a:ext cx="9129713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6564" name="Content Placeholder 2"/>
          <p:cNvSpPr txBox="1">
            <a:spLocks/>
          </p:cNvSpPr>
          <p:nvPr/>
        </p:nvSpPr>
        <p:spPr bwMode="auto">
          <a:xfrm>
            <a:off x="14288" y="2590800"/>
            <a:ext cx="9129712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6565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Cancel Work Queue task</a:t>
            </a:r>
          </a:p>
        </p:txBody>
      </p:sp>
      <p:sp>
        <p:nvSpPr>
          <p:cNvPr id="66566" name="Content Placeholder 2"/>
          <p:cNvSpPr txBox="1">
            <a:spLocks/>
          </p:cNvSpPr>
          <p:nvPr/>
        </p:nvSpPr>
        <p:spPr bwMode="auto">
          <a:xfrm>
            <a:off x="476250" y="1143000"/>
            <a:ext cx="81978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You can cancel any task anytime after it has been submitted to Work Queue as follows: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66567" name="TextBox 5"/>
          <p:cNvSpPr txBox="1">
            <a:spLocks noChangeArrowheads="1"/>
          </p:cNvSpPr>
          <p:nvPr/>
        </p:nvSpPr>
        <p:spPr bwMode="auto">
          <a:xfrm>
            <a:off x="762000" y="2514600"/>
            <a:ext cx="6788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q.cancel_by_taskid(q, cancel_taskid) 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q.cancel_by_tasktag(q, “redudant_task”)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6568" name="TextBox 6"/>
          <p:cNvSpPr txBox="1">
            <a:spLocks noChangeArrowheads="1"/>
          </p:cNvSpPr>
          <p:nvPr/>
        </p:nvSpPr>
        <p:spPr bwMode="auto">
          <a:xfrm>
            <a:off x="685800" y="22098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66569" name="TextBox 8"/>
          <p:cNvSpPr txBox="1">
            <a:spLocks noChangeArrowheads="1"/>
          </p:cNvSpPr>
          <p:nvPr/>
        </p:nvSpPr>
        <p:spPr bwMode="auto">
          <a:xfrm>
            <a:off x="762000" y="3962400"/>
            <a:ext cx="838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work_queue_cancel_by_taskid($q, $cancel_taskid); 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work_queue_cancel_by_tasktag($q, “redudant_task”);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6570" name="TextBox 9"/>
          <p:cNvSpPr txBox="1">
            <a:spLocks noChangeArrowheads="1"/>
          </p:cNvSpPr>
          <p:nvPr/>
        </p:nvSpPr>
        <p:spPr bwMode="auto">
          <a:xfrm>
            <a:off x="685800" y="36576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66571" name="TextBox 11"/>
          <p:cNvSpPr txBox="1">
            <a:spLocks noChangeArrowheads="1"/>
          </p:cNvSpPr>
          <p:nvPr/>
        </p:nvSpPr>
        <p:spPr bwMode="auto">
          <a:xfrm>
            <a:off x="762000" y="53340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work_queue_cancel_by_taskid(q, cancel_taskid); 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work_queue_cancel_by_tasktag(q, “redudant_task”);</a:t>
            </a:r>
          </a:p>
          <a:p>
            <a:pPr defTabSz="457200"/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6572" name="TextBox 12"/>
          <p:cNvSpPr txBox="1">
            <a:spLocks noChangeArrowheads="1"/>
          </p:cNvSpPr>
          <p:nvPr/>
        </p:nvSpPr>
        <p:spPr bwMode="auto">
          <a:xfrm>
            <a:off x="685800" y="50292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 txBox="1">
            <a:spLocks/>
          </p:cNvSpPr>
          <p:nvPr/>
        </p:nvSpPr>
        <p:spPr bwMode="auto">
          <a:xfrm>
            <a:off x="152400" y="333375"/>
            <a:ext cx="8991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Retry “slow” Work Queue tasks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128713"/>
            <a:ext cx="88249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Running on large number of resources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High probability of stragglers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These stragglers slow down completion of your computation</a:t>
            </a:r>
          </a:p>
          <a:p>
            <a:pPr marL="342900" indent="-342900" defTabSz="4572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Work Queue has a “fast abort” feature to detect stragglers and migrate tasks to other available resources.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It keeps running average of the task execution times.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Activate fast abort by specifying a multiple of the average task execution time 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Work Queue will abort any task executing beyond the specified multiple of the task execution time.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The aborted task will then be retried for execution on another available machine.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 txBox="1">
            <a:spLocks/>
          </p:cNvSpPr>
          <p:nvPr/>
        </p:nvSpPr>
        <p:spPr bwMode="auto">
          <a:xfrm>
            <a:off x="14288" y="5105400"/>
            <a:ext cx="91297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8611" name="Content Placeholder 2"/>
          <p:cNvSpPr txBox="1">
            <a:spLocks/>
          </p:cNvSpPr>
          <p:nvPr/>
        </p:nvSpPr>
        <p:spPr bwMode="auto">
          <a:xfrm>
            <a:off x="14288" y="3581400"/>
            <a:ext cx="91297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8612" name="Content Placeholder 2"/>
          <p:cNvSpPr txBox="1">
            <a:spLocks/>
          </p:cNvSpPr>
          <p:nvPr/>
        </p:nvSpPr>
        <p:spPr bwMode="auto">
          <a:xfrm>
            <a:off x="14288" y="2057400"/>
            <a:ext cx="9129712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8613" name="Title 1"/>
          <p:cNvSpPr txBox="1">
            <a:spLocks/>
          </p:cNvSpPr>
          <p:nvPr/>
        </p:nvSpPr>
        <p:spPr bwMode="auto">
          <a:xfrm>
            <a:off x="0" y="333375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Activating fast abort in Work Queue</a:t>
            </a:r>
          </a:p>
        </p:txBody>
      </p:sp>
      <p:sp>
        <p:nvSpPr>
          <p:cNvPr id="68614" name="TextBox 4"/>
          <p:cNvSpPr txBox="1">
            <a:spLocks noChangeArrowheads="1"/>
          </p:cNvSpPr>
          <p:nvPr/>
        </p:nvSpPr>
        <p:spPr bwMode="auto">
          <a:xfrm>
            <a:off x="1312863" y="1973263"/>
            <a:ext cx="7831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400"/>
              <a:t>#abort if task exceeds 2.5 * avg execution time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q.activate_fast_abort (2.5)</a:t>
            </a: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  </a:t>
            </a:r>
          </a:p>
          <a:p>
            <a:pPr defTabSz="457200"/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615" name="TextBox 5"/>
          <p:cNvSpPr txBox="1">
            <a:spLocks noChangeArrowheads="1"/>
          </p:cNvSpPr>
          <p:nvPr/>
        </p:nvSpPr>
        <p:spPr bwMode="auto">
          <a:xfrm>
            <a:off x="603250" y="1541463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68616" name="TextBox 7"/>
          <p:cNvSpPr txBox="1">
            <a:spLocks noChangeArrowheads="1"/>
          </p:cNvSpPr>
          <p:nvPr/>
        </p:nvSpPr>
        <p:spPr bwMode="auto">
          <a:xfrm>
            <a:off x="1317625" y="3651250"/>
            <a:ext cx="7345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work_queue_activate_fast_abort ($q, 2.5); 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8617" name="TextBox 8"/>
          <p:cNvSpPr txBox="1">
            <a:spLocks noChangeArrowheads="1"/>
          </p:cNvSpPr>
          <p:nvPr/>
        </p:nvSpPr>
        <p:spPr bwMode="auto">
          <a:xfrm>
            <a:off x="679450" y="3144838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68618" name="TextBox 10"/>
          <p:cNvSpPr txBox="1">
            <a:spLocks noChangeArrowheads="1"/>
          </p:cNvSpPr>
          <p:nvPr/>
        </p:nvSpPr>
        <p:spPr bwMode="auto">
          <a:xfrm>
            <a:off x="1328738" y="5097463"/>
            <a:ext cx="69516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work_queue_activate_fast_abort (q, 2.5); 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8619" name="TextBox 11"/>
          <p:cNvSpPr txBox="1">
            <a:spLocks noChangeArrowheads="1"/>
          </p:cNvSpPr>
          <p:nvPr/>
        </p:nvSpPr>
        <p:spPr bwMode="auto">
          <a:xfrm>
            <a:off x="679450" y="4591050"/>
            <a:ext cx="3181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288" y="3962400"/>
            <a:ext cx="9129712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9635" name="Title 1"/>
          <p:cNvSpPr txBox="1">
            <a:spLocks/>
          </p:cNvSpPr>
          <p:nvPr/>
        </p:nvSpPr>
        <p:spPr bwMode="auto">
          <a:xfrm>
            <a:off x="0" y="152400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Send intermediate buffer data as input file for Work Queue Task</a:t>
            </a:r>
          </a:p>
        </p:txBody>
      </p:sp>
      <p:sp>
        <p:nvSpPr>
          <p:cNvPr id="69636" name="Content Placeholder 2"/>
          <p:cNvSpPr txBox="1">
            <a:spLocks/>
          </p:cNvSpPr>
          <p:nvPr/>
        </p:nvSpPr>
        <p:spPr bwMode="auto">
          <a:xfrm>
            <a:off x="277813" y="1676400"/>
            <a:ext cx="8653462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You may have data stored in a buffer (e.g., output of a computation) that will serve as input for a work queue task.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To send buffer data as input to a task: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962400"/>
            <a:ext cx="89916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buffer = “This is intermediate data” </a:t>
            </a:r>
          </a:p>
          <a:p>
            <a:pPr defTabSz="457200"/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t.specify_buffer(buffer, input.txt, WORK_QUEUE_INPUT, cache=True)</a:t>
            </a:r>
            <a:r>
              <a:rPr lang="en-US" sz="220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defTabSz="457200"/>
            <a:endParaRPr lang="en-US" sz="2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34290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Python: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7BE53D-1BE5-4385-9C25-63C9E762960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 Old Idea: Makefiles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41148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 Unicode MS"/>
              </a:rPr>
              <a:t>part1 part2 part3: input.data split.py</a:t>
            </a:r>
          </a:p>
          <a:p>
            <a:r>
              <a:rPr lang="en-US" b="1">
                <a:latin typeface="Arial Unicode MS"/>
              </a:rPr>
              <a:t>     ./split.py input.data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out1: part1 mysim.exe</a:t>
            </a:r>
          </a:p>
          <a:p>
            <a:r>
              <a:rPr lang="en-US" b="1">
                <a:latin typeface="Arial Unicode MS"/>
              </a:rPr>
              <a:t>    ./mysim.exe part1 &gt; out1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out2: part2 mysim.exe</a:t>
            </a:r>
          </a:p>
          <a:p>
            <a:r>
              <a:rPr lang="en-US" b="1">
                <a:latin typeface="Arial Unicode MS"/>
              </a:rPr>
              <a:t>    ./mysim.exe part2 &gt; out2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out3: part3 mysim.exe</a:t>
            </a:r>
          </a:p>
          <a:p>
            <a:r>
              <a:rPr lang="en-US" b="1">
                <a:latin typeface="Arial Unicode MS"/>
              </a:rPr>
              <a:t>    ./mysim.exe part3 &gt; out3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result: out1 out2 out3 join.py</a:t>
            </a:r>
          </a:p>
          <a:p>
            <a:r>
              <a:rPr lang="en-US" b="1">
                <a:latin typeface="Arial Unicode MS"/>
              </a:rPr>
              <a:t>    ./join.py out1 out2 out3 &gt; result </a:t>
            </a:r>
          </a:p>
        </p:txBody>
      </p:sp>
      <p:pic>
        <p:nvPicPr>
          <p:cNvPr id="43013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3248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 txBox="1">
            <a:spLocks/>
          </p:cNvSpPr>
          <p:nvPr/>
        </p:nvSpPr>
        <p:spPr bwMode="auto">
          <a:xfrm>
            <a:off x="0" y="4267200"/>
            <a:ext cx="9129713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70659" name="Content Placeholder 2"/>
          <p:cNvSpPr txBox="1">
            <a:spLocks/>
          </p:cNvSpPr>
          <p:nvPr/>
        </p:nvSpPr>
        <p:spPr bwMode="auto">
          <a:xfrm>
            <a:off x="0" y="2362200"/>
            <a:ext cx="9129713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70660" name="Title 1"/>
          <p:cNvSpPr txBox="1">
            <a:spLocks/>
          </p:cNvSpPr>
          <p:nvPr/>
        </p:nvSpPr>
        <p:spPr bwMode="auto">
          <a:xfrm>
            <a:off x="0" y="152400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Send intermediate buffer data as input file for Work Queue Task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0" y="4267200"/>
            <a:ext cx="94265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const char * buffer = “This is intermediate buffer data”;</a:t>
            </a:r>
          </a:p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int buff_len = strlen(buffer);</a:t>
            </a:r>
          </a:p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work_queue_task_specify_buffer(t, buffer, buff_len,  “input.txt”, WORK_QUEUE_CACHE); </a:t>
            </a:r>
          </a:p>
          <a:p>
            <a:pPr defTabSz="457200"/>
            <a:endParaRPr lang="en-US" sz="19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0" y="2362200"/>
            <a:ext cx="9464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my $buffer = “This is intermediate buffer data”</a:t>
            </a:r>
          </a:p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my $buff_len = length($buffer); </a:t>
            </a:r>
          </a:p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work_queue_task_specify_buffer($t,$buffer,$buf_len, “input.txt”, $WORK_QUEUE_CACHE); </a:t>
            </a:r>
          </a:p>
        </p:txBody>
      </p:sp>
      <p:sp>
        <p:nvSpPr>
          <p:cNvPr id="70663" name="TextBox 11"/>
          <p:cNvSpPr txBox="1">
            <a:spLocks noChangeArrowheads="1"/>
          </p:cNvSpPr>
          <p:nvPr/>
        </p:nvSpPr>
        <p:spPr bwMode="auto">
          <a:xfrm>
            <a:off x="376238" y="1911350"/>
            <a:ext cx="3276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70664" name="TextBox 12"/>
          <p:cNvSpPr txBox="1">
            <a:spLocks noChangeArrowheads="1"/>
          </p:cNvSpPr>
          <p:nvPr/>
        </p:nvSpPr>
        <p:spPr bwMode="auto">
          <a:xfrm>
            <a:off x="376238" y="3816350"/>
            <a:ext cx="3276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 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 txBox="1">
            <a:spLocks/>
          </p:cNvSpPr>
          <p:nvPr/>
        </p:nvSpPr>
        <p:spPr bwMode="auto">
          <a:xfrm>
            <a:off x="533400" y="228600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Work Queue Task Structure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44563"/>
            <a:ext cx="8305800" cy="5251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 smtClean="0"/>
              <a:t>The Work Queue task structure contains information about the task and its execution.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dirty="0" smtClean="0"/>
              <a:t>The following information is available in the task structure: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command (command line arguments)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output (</a:t>
            </a:r>
            <a:r>
              <a:rPr lang="en-US" dirty="0" err="1" smtClean="0"/>
              <a:t>stdout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return status (exit code of command)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host (hostname and port on which it ran)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submit time, Task completion time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execution time (command)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And more..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5257800"/>
            <a:ext cx="9104313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1443" name="Title 1"/>
          <p:cNvSpPr txBox="1">
            <a:spLocks/>
          </p:cNvSpPr>
          <p:nvPr/>
        </p:nvSpPr>
        <p:spPr bwMode="auto">
          <a:xfrm>
            <a:off x="376238" y="333375"/>
            <a:ext cx="86391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600" b="1">
                <a:solidFill>
                  <a:srgbClr val="FFFF00"/>
                </a:solidFill>
              </a:rPr>
              <a:t>Accessing Work Queue Task structure</a:t>
            </a:r>
          </a:p>
        </p:txBody>
      </p:sp>
      <p:sp>
        <p:nvSpPr>
          <p:cNvPr id="61444" name="Content Placeholder 2"/>
          <p:cNvSpPr txBox="1">
            <a:spLocks/>
          </p:cNvSpPr>
          <p:nvPr/>
        </p:nvSpPr>
        <p:spPr bwMode="auto">
          <a:xfrm>
            <a:off x="438150" y="1371600"/>
            <a:ext cx="8197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" y="1516063"/>
            <a:ext cx="9086850" cy="1116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33475" y="1525588"/>
            <a:ext cx="6807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 # After ‘t’  has been retrieved through q.wait()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 print % t.output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 print  % t.host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2775" y="1084263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3352800"/>
            <a:ext cx="9104313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35075" y="3451225"/>
            <a:ext cx="6921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# After ‘t’ has been retrieved through work_queue_wait()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print “$t-&gt;{output}\n”;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print “$t-&gt;{host})\n”: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2968625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44600" y="5224463"/>
            <a:ext cx="6673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// After ‘t’ has been retrieved through work_queue_wait()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printf (“%s\n”, t-&gt;output);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printf (“%s\n”, t-&gt;host):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4213" y="4835525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/>
      <p:bldP spid="2" grpId="0" animBg="1"/>
      <p:bldP spid="10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 txBox="1">
            <a:spLocks/>
          </p:cNvSpPr>
          <p:nvPr/>
        </p:nvSpPr>
        <p:spPr bwMode="auto">
          <a:xfrm>
            <a:off x="0" y="228600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Work Queue Statistics</a:t>
            </a:r>
          </a:p>
        </p:txBody>
      </p:sp>
      <p:sp>
        <p:nvSpPr>
          <p:cNvPr id="62467" name="Content Placeholder 2"/>
          <p:cNvSpPr txBox="1">
            <a:spLocks/>
          </p:cNvSpPr>
          <p:nvPr/>
        </p:nvSpPr>
        <p:spPr bwMode="auto">
          <a:xfrm>
            <a:off x="152400" y="1016000"/>
            <a:ext cx="88249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Collects statistics on tasks &amp; workers during run time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The statistics can be retrieved anytime during run time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rgbClr val="FFFF00"/>
                </a:solidFill>
                <a:latin typeface="Calibri" pitchFamily="34" charset="0"/>
              </a:rPr>
              <a:t>Global statistics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bytes sent, Total send time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bytes received, Total receive time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tasks dispatched, Total tasks complete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workers joined, Total workers removed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rgbClr val="FFFF00"/>
                </a:solidFill>
                <a:latin typeface="Calibri" pitchFamily="34" charset="0"/>
              </a:rPr>
              <a:t>Statistics on Tasks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Tasks running, Tasks complete, Tasks waiting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rgbClr val="FFFF00"/>
                </a:solidFill>
                <a:latin typeface="Calibri" pitchFamily="34" charset="0"/>
              </a:rPr>
              <a:t>Statistics on Workers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Workers ready, workers busy, workers cancelling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And more…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 txBox="1">
            <a:spLocks/>
          </p:cNvSpPr>
          <p:nvPr/>
        </p:nvSpPr>
        <p:spPr bwMode="auto">
          <a:xfrm>
            <a:off x="14288" y="4724400"/>
            <a:ext cx="9129712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3491" name="Content Placeholder 2"/>
          <p:cNvSpPr txBox="1">
            <a:spLocks/>
          </p:cNvSpPr>
          <p:nvPr/>
        </p:nvSpPr>
        <p:spPr bwMode="auto">
          <a:xfrm>
            <a:off x="14288" y="2895600"/>
            <a:ext cx="9129712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3492" name="Title 1"/>
          <p:cNvSpPr txBox="1">
            <a:spLocks/>
          </p:cNvSpPr>
          <p:nvPr/>
        </p:nvSpPr>
        <p:spPr bwMode="auto">
          <a:xfrm>
            <a:off x="152400" y="152400"/>
            <a:ext cx="8991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Accessing Work Queue Statistics</a:t>
            </a:r>
          </a:p>
        </p:txBody>
      </p:sp>
      <p:sp>
        <p:nvSpPr>
          <p:cNvPr id="63493" name="Content Placeholder 2"/>
          <p:cNvSpPr txBox="1">
            <a:spLocks/>
          </p:cNvSpPr>
          <p:nvPr/>
        </p:nvSpPr>
        <p:spPr bwMode="auto">
          <a:xfrm>
            <a:off x="457200" y="1371600"/>
            <a:ext cx="8197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You can access the Work Queue statistics anytime during run time as follows: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0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1235075" y="2938463"/>
            <a:ext cx="58737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print  q.stats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print  q.stats.tasks_running</a:t>
            </a:r>
          </a:p>
          <a:p>
            <a:pPr defTabSz="457200"/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609600" y="2438400"/>
            <a:ext cx="3181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600" b="1">
                <a:latin typeface="Calibri" pitchFamily="34" charset="0"/>
              </a:rPr>
              <a:t>Python:</a:t>
            </a:r>
          </a:p>
        </p:txBody>
      </p:sp>
      <p:sp>
        <p:nvSpPr>
          <p:cNvPr id="63496" name="TextBox 9"/>
          <p:cNvSpPr txBox="1">
            <a:spLocks noChangeArrowheads="1"/>
          </p:cNvSpPr>
          <p:nvPr/>
        </p:nvSpPr>
        <p:spPr bwMode="auto">
          <a:xfrm>
            <a:off x="1143000" y="4648200"/>
            <a:ext cx="8001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my $work_queue_stats = work_queue_stats-&gt;new();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work_queue_get_stats ($q, $work_queue_stats);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print “$work_queue_stats-&gt;{tasks_running}”;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3497" name="TextBox 10"/>
          <p:cNvSpPr txBox="1">
            <a:spLocks noChangeArrowheads="1"/>
          </p:cNvSpPr>
          <p:nvPr/>
        </p:nvSpPr>
        <p:spPr bwMode="auto">
          <a:xfrm>
            <a:off x="685800" y="4267200"/>
            <a:ext cx="3181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600" b="1">
                <a:latin typeface="Calibri" pitchFamily="34" charset="0"/>
              </a:rPr>
              <a:t>Perl: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Accessing Work Queue Statistics</a:t>
            </a:r>
          </a:p>
        </p:txBody>
      </p:sp>
      <p:sp>
        <p:nvSpPr>
          <p:cNvPr id="64515" name="Content Placeholder 2"/>
          <p:cNvSpPr txBox="1">
            <a:spLocks/>
          </p:cNvSpPr>
          <p:nvPr/>
        </p:nvSpPr>
        <p:spPr bwMode="auto">
          <a:xfrm>
            <a:off x="457200" y="1371600"/>
            <a:ext cx="8197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You can access the Work Queue statistics anytime during run time as follows: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0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288" y="3048000"/>
            <a:ext cx="9129712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3048000"/>
            <a:ext cx="79454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struct work_queue_stats *wq_stats;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work_queue_get_stats (q, wq_stats);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printf (“%d”, work_queue_stats-&gt;tasks_running);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514600"/>
            <a:ext cx="3181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 </a:t>
            </a:r>
            <a:r>
              <a:rPr lang="en-US" sz="3000" b="1">
                <a:latin typeface="Calibri" pitchFamily="34" charset="0"/>
              </a:rPr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Password Authentication</a:t>
            </a: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185738" y="1676400"/>
            <a:ext cx="88709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Authentication between Work Queue master (Makeflow) and Work Queue workers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Set password to use at master 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Only workers started with the same password will be accepted by master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Challenge-response authentication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Password not sent out in the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 txBox="1">
            <a:spLocks/>
          </p:cNvSpPr>
          <p:nvPr/>
        </p:nvSpPr>
        <p:spPr bwMode="auto">
          <a:xfrm>
            <a:off x="0" y="152400"/>
            <a:ext cx="9753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Hierarchical Work Queue</a:t>
            </a:r>
          </a:p>
        </p:txBody>
      </p:sp>
      <p:sp>
        <p:nvSpPr>
          <p:cNvPr id="73731" name="Content Placeholder 2"/>
          <p:cNvSpPr txBox="1">
            <a:spLocks/>
          </p:cNvSpPr>
          <p:nvPr/>
        </p:nvSpPr>
        <p:spPr bwMode="auto">
          <a:xfrm>
            <a:off x="98425" y="1016000"/>
            <a:ext cx="88249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Hierarchy in Work Queue: </a:t>
            </a:r>
            <a:r>
              <a:rPr lang="en-US" sz="2600" b="1">
                <a:latin typeface="Calibri" pitchFamily="34" charset="0"/>
              </a:rPr>
              <a:t>Master, Foremen, Workers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 b="1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3733800" y="1524000"/>
            <a:ext cx="1447800" cy="685800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99CCFF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Master</a:t>
            </a: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304800" y="2667000"/>
            <a:ext cx="1676400" cy="6858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Foreman</a:t>
            </a:r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2562225" y="2652713"/>
            <a:ext cx="1676400" cy="6858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Foreman</a:t>
            </a:r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4876800" y="2667000"/>
            <a:ext cx="1676400" cy="6858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Foreman</a:t>
            </a:r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7162800" y="2652713"/>
            <a:ext cx="1676400" cy="6858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Foreman</a:t>
            </a:r>
          </a:p>
        </p:txBody>
      </p:sp>
      <p:cxnSp>
        <p:nvCxnSpPr>
          <p:cNvPr id="10" name="Straight Arrow Connector 9"/>
          <p:cNvCxnSpPr>
            <a:stCxn id="73732" idx="4"/>
            <a:endCxn id="73734" idx="0"/>
          </p:cNvCxnSpPr>
          <p:nvPr/>
        </p:nvCxnSpPr>
        <p:spPr>
          <a:xfrm flipH="1">
            <a:off x="3400425" y="2222500"/>
            <a:ext cx="1057275" cy="417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73732" idx="4"/>
            <a:endCxn id="73735" idx="0"/>
          </p:cNvCxnSpPr>
          <p:nvPr/>
        </p:nvCxnSpPr>
        <p:spPr>
          <a:xfrm>
            <a:off x="4495800" y="2209800"/>
            <a:ext cx="121920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73732" idx="4"/>
            <a:endCxn id="73736" idx="0"/>
          </p:cNvCxnSpPr>
          <p:nvPr/>
        </p:nvCxnSpPr>
        <p:spPr>
          <a:xfrm>
            <a:off x="4457700" y="2222500"/>
            <a:ext cx="3543300" cy="417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73733" idx="4"/>
          </p:cNvCxnSpPr>
          <p:nvPr/>
        </p:nvCxnSpPr>
        <p:spPr>
          <a:xfrm flipH="1">
            <a:off x="304800" y="3365500"/>
            <a:ext cx="838200" cy="892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3733" idx="4"/>
          </p:cNvCxnSpPr>
          <p:nvPr/>
        </p:nvCxnSpPr>
        <p:spPr>
          <a:xfrm flipH="1">
            <a:off x="846138" y="3365500"/>
            <a:ext cx="296862" cy="6683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3733" idx="4"/>
          </p:cNvCxnSpPr>
          <p:nvPr/>
        </p:nvCxnSpPr>
        <p:spPr>
          <a:xfrm>
            <a:off x="1143000" y="3365500"/>
            <a:ext cx="541338" cy="6048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3732" idx="4"/>
            <a:endCxn id="73733" idx="0"/>
          </p:cNvCxnSpPr>
          <p:nvPr/>
        </p:nvCxnSpPr>
        <p:spPr>
          <a:xfrm flipH="1">
            <a:off x="1143000" y="2222500"/>
            <a:ext cx="331470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7800" y="3338513"/>
            <a:ext cx="509588" cy="6762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67600" y="3328988"/>
            <a:ext cx="53340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878763" y="3328988"/>
            <a:ext cx="122237" cy="5953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23813" y="3924300"/>
            <a:ext cx="2185987" cy="215423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>
                <a:solidFill>
                  <a:srgbClr val="C00000"/>
                </a:solidFill>
              </a:rPr>
              <a:t>XSEDE</a:t>
            </a:r>
          </a:p>
        </p:txBody>
      </p:sp>
      <p:sp>
        <p:nvSpPr>
          <p:cNvPr id="21" name="Cloud 20"/>
          <p:cNvSpPr/>
          <p:nvPr/>
        </p:nvSpPr>
        <p:spPr>
          <a:xfrm>
            <a:off x="2362200" y="3792538"/>
            <a:ext cx="2233613" cy="2286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 err="1">
                <a:solidFill>
                  <a:srgbClr val="C00000"/>
                </a:solidFill>
              </a:rPr>
              <a:t>FutureGrid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73734" idx="4"/>
          </p:cNvCxnSpPr>
          <p:nvPr/>
        </p:nvCxnSpPr>
        <p:spPr>
          <a:xfrm flipH="1">
            <a:off x="2779713" y="3338513"/>
            <a:ext cx="620712" cy="8239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3734" idx="4"/>
          </p:cNvCxnSpPr>
          <p:nvPr/>
        </p:nvCxnSpPr>
        <p:spPr>
          <a:xfrm>
            <a:off x="3400425" y="3338513"/>
            <a:ext cx="263525" cy="5857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3734" idx="4"/>
          </p:cNvCxnSpPr>
          <p:nvPr/>
        </p:nvCxnSpPr>
        <p:spPr>
          <a:xfrm flipH="1">
            <a:off x="3276600" y="3338513"/>
            <a:ext cx="123825" cy="6762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/>
          <p:cNvSpPr/>
          <p:nvPr/>
        </p:nvSpPr>
        <p:spPr>
          <a:xfrm>
            <a:off x="4800600" y="3816350"/>
            <a:ext cx="2201863" cy="22621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>
                <a:solidFill>
                  <a:srgbClr val="C00000"/>
                </a:solidFill>
              </a:rPr>
              <a:t>Condor</a:t>
            </a:r>
          </a:p>
        </p:txBody>
      </p:sp>
      <p:cxnSp>
        <p:nvCxnSpPr>
          <p:cNvPr id="26" name="Straight Arrow Connector 25"/>
          <p:cNvCxnSpPr>
            <a:stCxn id="73734" idx="4"/>
          </p:cNvCxnSpPr>
          <p:nvPr/>
        </p:nvCxnSpPr>
        <p:spPr>
          <a:xfrm>
            <a:off x="3400425" y="3338513"/>
            <a:ext cx="638175" cy="5857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3733" idx="4"/>
          </p:cNvCxnSpPr>
          <p:nvPr/>
        </p:nvCxnSpPr>
        <p:spPr>
          <a:xfrm>
            <a:off x="1143000" y="3365500"/>
            <a:ext cx="195263" cy="6683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67388" y="3338513"/>
            <a:ext cx="376237" cy="4778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645150" y="3338513"/>
            <a:ext cx="122238" cy="6016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67388" y="3338513"/>
            <a:ext cx="785812" cy="4778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 30"/>
          <p:cNvSpPr/>
          <p:nvPr/>
        </p:nvSpPr>
        <p:spPr>
          <a:xfrm>
            <a:off x="7069138" y="3816350"/>
            <a:ext cx="2044700" cy="22621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>
                <a:solidFill>
                  <a:srgbClr val="C00000"/>
                </a:solidFill>
              </a:rPr>
              <a:t>SGE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001000" y="3328988"/>
            <a:ext cx="376238" cy="6667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001000" y="3328988"/>
            <a:ext cx="685800" cy="5953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74" name="Group 42"/>
          <p:cNvGrpSpPr>
            <a:grpSpLocks/>
          </p:cNvGrpSpPr>
          <p:nvPr/>
        </p:nvGrpSpPr>
        <p:grpSpPr bwMode="auto">
          <a:xfrm>
            <a:off x="5943600" y="4495800"/>
            <a:ext cx="2820988" cy="1433513"/>
            <a:chOff x="3696" y="2880"/>
            <a:chExt cx="1777" cy="903"/>
          </a:xfrm>
        </p:grpSpPr>
        <p:sp>
          <p:nvSpPr>
            <p:cNvPr id="2" name="Oval 24"/>
            <p:cNvSpPr/>
            <p:nvPr/>
          </p:nvSpPr>
          <p:spPr>
            <a:xfrm>
              <a:off x="4176" y="2880"/>
              <a:ext cx="768" cy="7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WQ</a:t>
              </a:r>
            </a:p>
            <a:p>
              <a:pPr algn="ctr" defTabSz="457200">
                <a:defRPr/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Pool</a:t>
              </a:r>
            </a:p>
          </p:txBody>
        </p:sp>
        <p:sp>
          <p:nvSpPr>
            <p:cNvPr id="3" name="Rectangle 25"/>
            <p:cNvSpPr/>
            <p:nvPr/>
          </p:nvSpPr>
          <p:spPr>
            <a:xfrm>
              <a:off x="5040" y="3024"/>
              <a:ext cx="433" cy="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200</a:t>
              </a:r>
            </a:p>
          </p:txBody>
        </p:sp>
        <p:sp>
          <p:nvSpPr>
            <p:cNvPr id="9" name="Right Arrow 26"/>
            <p:cNvSpPr/>
            <p:nvPr/>
          </p:nvSpPr>
          <p:spPr>
            <a:xfrm flipH="1">
              <a:off x="3696" y="3072"/>
              <a:ext cx="432" cy="38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710" name="TextBox 27"/>
            <p:cNvSpPr txBox="1">
              <a:spLocks noChangeArrowheads="1"/>
            </p:cNvSpPr>
            <p:nvPr/>
          </p:nvSpPr>
          <p:spPr bwMode="auto">
            <a:xfrm>
              <a:off x="3792" y="3552"/>
              <a:ext cx="1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>
                  <a:latin typeface="Calibri" pitchFamily="34" charset="0"/>
                </a:rPr>
                <a:t>work_queue_pool –T sge</a:t>
              </a:r>
            </a:p>
          </p:txBody>
        </p:sp>
      </p:grpSp>
      <p:sp>
        <p:nvSpPr>
          <p:cNvPr id="72711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Managing Your Workforce</a:t>
            </a:r>
          </a:p>
        </p:txBody>
      </p:sp>
      <p:sp>
        <p:nvSpPr>
          <p:cNvPr id="72712" name="Cloud 3"/>
          <p:cNvSpPr>
            <a:spLocks noChangeArrowheads="1"/>
          </p:cNvSpPr>
          <p:nvPr/>
        </p:nvSpPr>
        <p:spPr bwMode="auto">
          <a:xfrm>
            <a:off x="3657600" y="4038600"/>
            <a:ext cx="2209800" cy="1981200"/>
          </a:xfrm>
          <a:custGeom>
            <a:avLst/>
            <a:gdLst>
              <a:gd name="T0" fmla="*/ 112943195 w 43200"/>
              <a:gd name="T1" fmla="*/ 45430012 h 43200"/>
              <a:gd name="T2" fmla="*/ 56518709 w 43200"/>
              <a:gd name="T3" fmla="*/ 90763256 h 43200"/>
              <a:gd name="T4" fmla="*/ 350601 w 43200"/>
              <a:gd name="T5" fmla="*/ 45430012 h 43200"/>
              <a:gd name="T6" fmla="*/ 56518709 w 43200"/>
              <a:gd name="T7" fmla="*/ 5195009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CCFFCC"/>
          </a:solidFill>
          <a:ln w="25400" algn="ctr">
            <a:solidFill>
              <a:srgbClr val="6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SGE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   Cluster</a:t>
            </a:r>
          </a:p>
        </p:txBody>
      </p:sp>
      <p:sp>
        <p:nvSpPr>
          <p:cNvPr id="72713" name="Oval 4"/>
          <p:cNvSpPr>
            <a:spLocks noChangeArrowheads="1"/>
          </p:cNvSpPr>
          <p:nvPr/>
        </p:nvSpPr>
        <p:spPr bwMode="auto">
          <a:xfrm>
            <a:off x="1219200" y="1524000"/>
            <a:ext cx="1219200" cy="1143000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6F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72714" name="Oval 5"/>
          <p:cNvSpPr>
            <a:spLocks noChangeArrowheads="1"/>
          </p:cNvSpPr>
          <p:nvPr/>
        </p:nvSpPr>
        <p:spPr bwMode="auto">
          <a:xfrm>
            <a:off x="1203325" y="3206750"/>
            <a:ext cx="1219200" cy="1143000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6F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72715" name="Oval 6"/>
          <p:cNvSpPr>
            <a:spLocks noChangeArrowheads="1"/>
          </p:cNvSpPr>
          <p:nvPr/>
        </p:nvSpPr>
        <p:spPr bwMode="auto">
          <a:xfrm>
            <a:off x="1203325" y="4883150"/>
            <a:ext cx="1219200" cy="1143000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6F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72716" name="Cloud 7"/>
          <p:cNvSpPr>
            <a:spLocks noChangeArrowheads="1"/>
          </p:cNvSpPr>
          <p:nvPr/>
        </p:nvSpPr>
        <p:spPr bwMode="auto">
          <a:xfrm>
            <a:off x="3581400" y="1600200"/>
            <a:ext cx="2209800" cy="1981200"/>
          </a:xfrm>
          <a:custGeom>
            <a:avLst/>
            <a:gdLst>
              <a:gd name="T0" fmla="*/ 112943195 w 43200"/>
              <a:gd name="T1" fmla="*/ 45430012 h 43200"/>
              <a:gd name="T2" fmla="*/ 56518709 w 43200"/>
              <a:gd name="T3" fmla="*/ 90763256 h 43200"/>
              <a:gd name="T4" fmla="*/ 350601 w 43200"/>
              <a:gd name="T5" fmla="*/ 45430012 h 43200"/>
              <a:gd name="T6" fmla="*/ 56518709 w 43200"/>
              <a:gd name="T7" fmla="*/ 5195009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CCFFCC"/>
          </a:solidFill>
          <a:ln w="25400" algn="ctr">
            <a:solidFill>
              <a:srgbClr val="6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    Condor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Pool</a:t>
            </a:r>
          </a:p>
        </p:txBody>
      </p:sp>
      <p:grpSp>
        <p:nvGrpSpPr>
          <p:cNvPr id="72717" name="Group 35"/>
          <p:cNvGrpSpPr>
            <a:grpSpLocks/>
          </p:cNvGrpSpPr>
          <p:nvPr/>
        </p:nvGrpSpPr>
        <p:grpSpPr bwMode="auto">
          <a:xfrm>
            <a:off x="2212975" y="1905000"/>
            <a:ext cx="2740025" cy="3109913"/>
            <a:chOff x="1394" y="1200"/>
            <a:chExt cx="1726" cy="1959"/>
          </a:xfrm>
        </p:grpSpPr>
        <p:sp>
          <p:nvSpPr>
            <p:cNvPr id="10" name="Oval 9"/>
            <p:cNvSpPr/>
            <p:nvPr/>
          </p:nvSpPr>
          <p:spPr>
            <a:xfrm>
              <a:off x="2400" y="1632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592" y="1200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832" y="1872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cxnSp>
          <p:nvCxnSpPr>
            <p:cNvPr id="72721" name="Straight Arrow Connector 12"/>
            <p:cNvCxnSpPr>
              <a:cxnSpLocks noChangeShapeType="1"/>
            </p:cNvCxnSpPr>
            <p:nvPr/>
          </p:nvCxnSpPr>
          <p:spPr bwMode="auto">
            <a:xfrm flipH="1" flipV="1">
              <a:off x="1540" y="1326"/>
              <a:ext cx="848" cy="456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  <p:cxnSp>
          <p:nvCxnSpPr>
            <p:cNvPr id="72722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532" y="1460"/>
              <a:ext cx="1100" cy="926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  <p:cxnSp>
          <p:nvCxnSpPr>
            <p:cNvPr id="72723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1394" y="2112"/>
              <a:ext cx="1460" cy="1047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2724" name="Group 36"/>
          <p:cNvGrpSpPr>
            <a:grpSpLocks/>
          </p:cNvGrpSpPr>
          <p:nvPr/>
        </p:nvGrpSpPr>
        <p:grpSpPr bwMode="auto">
          <a:xfrm>
            <a:off x="2254250" y="2546350"/>
            <a:ext cx="2774950" cy="3094038"/>
            <a:chOff x="1420" y="1604"/>
            <a:chExt cx="1748" cy="1949"/>
          </a:xfrm>
        </p:grpSpPr>
        <p:sp>
          <p:nvSpPr>
            <p:cNvPr id="17" name="Oval 16"/>
            <p:cNvSpPr/>
            <p:nvPr/>
          </p:nvSpPr>
          <p:spPr>
            <a:xfrm>
              <a:off x="2656" y="3265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880" y="2688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416" y="2881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cxnSp>
          <p:nvCxnSpPr>
            <p:cNvPr id="72728" name="Straight Arrow Connector 19"/>
            <p:cNvCxnSpPr>
              <a:cxnSpLocks noChangeShapeType="1"/>
            </p:cNvCxnSpPr>
            <p:nvPr/>
          </p:nvCxnSpPr>
          <p:spPr bwMode="auto">
            <a:xfrm flipH="1" flipV="1">
              <a:off x="1420" y="1604"/>
              <a:ext cx="1034" cy="1332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  <p:cxnSp>
          <p:nvCxnSpPr>
            <p:cNvPr id="72729" name="Straight Arrow Connector 20"/>
            <p:cNvCxnSpPr>
              <a:cxnSpLocks noChangeShapeType="1"/>
            </p:cNvCxnSpPr>
            <p:nvPr/>
          </p:nvCxnSpPr>
          <p:spPr bwMode="auto">
            <a:xfrm flipH="1" flipV="1">
              <a:off x="1516" y="2400"/>
              <a:ext cx="1388" cy="342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  <p:cxnSp>
          <p:nvCxnSpPr>
            <p:cNvPr id="72730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1536" y="3408"/>
              <a:ext cx="1114" cy="27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9800" y="3352800"/>
            <a:ext cx="2889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itchFamily="34" charset="0"/>
              </a:rPr>
              <a:t>Submits new workers.</a:t>
            </a:r>
          </a:p>
          <a:p>
            <a:pPr defTabSz="457200"/>
            <a:r>
              <a:rPr lang="en-US">
                <a:latin typeface="Calibri" pitchFamily="34" charset="0"/>
              </a:rPr>
              <a:t>Restarts failed workers.</a:t>
            </a:r>
          </a:p>
          <a:p>
            <a:pPr defTabSz="457200"/>
            <a:r>
              <a:rPr lang="en-US">
                <a:latin typeface="Calibri" pitchFamily="34" charset="0"/>
              </a:rPr>
              <a:t>Removes unneeded workers.</a:t>
            </a:r>
          </a:p>
        </p:txBody>
      </p:sp>
      <p:grpSp>
        <p:nvGrpSpPr>
          <p:cNvPr id="69676" name="Group 44"/>
          <p:cNvGrpSpPr>
            <a:grpSpLocks/>
          </p:cNvGrpSpPr>
          <p:nvPr/>
        </p:nvGrpSpPr>
        <p:grpSpPr bwMode="auto">
          <a:xfrm>
            <a:off x="5943600" y="1447800"/>
            <a:ext cx="2909888" cy="1600200"/>
            <a:chOff x="3744" y="912"/>
            <a:chExt cx="1833" cy="1008"/>
          </a:xfrm>
        </p:grpSpPr>
        <p:sp>
          <p:nvSpPr>
            <p:cNvPr id="25" name="Oval 24"/>
            <p:cNvSpPr/>
            <p:nvPr/>
          </p:nvSpPr>
          <p:spPr>
            <a:xfrm>
              <a:off x="4224" y="1200"/>
              <a:ext cx="768" cy="7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WQ</a:t>
              </a:r>
            </a:p>
            <a:p>
              <a:pPr algn="ctr" defTabSz="457200">
                <a:defRPr/>
              </a:pPr>
              <a:r>
                <a:rPr lang="en-US">
                  <a:solidFill>
                    <a:schemeClr val="bg1"/>
                  </a:solidFill>
                  <a:cs typeface="Arial" charset="0"/>
                </a:rPr>
                <a:t>Pool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8" y="1344"/>
              <a:ext cx="433" cy="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200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 flipH="1">
              <a:off x="3744" y="1392"/>
              <a:ext cx="432" cy="38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736" name="TextBox 27"/>
            <p:cNvSpPr txBox="1">
              <a:spLocks noChangeArrowheads="1"/>
            </p:cNvSpPr>
            <p:nvPr/>
          </p:nvSpPr>
          <p:spPr bwMode="auto">
            <a:xfrm>
              <a:off x="3744" y="912"/>
              <a:ext cx="18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>
                  <a:latin typeface="Calibri" pitchFamily="34" charset="0"/>
                </a:rPr>
                <a:t>work_queue_pool –T condor</a:t>
              </a:r>
            </a:p>
          </p:txBody>
        </p:sp>
      </p:grp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077200" y="2133600"/>
            <a:ext cx="685800" cy="685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6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F53819"/>
                </a:solidFill>
                <a:latin typeface="Calibri" pitchFamily="34" charset="0"/>
              </a:rPr>
              <a:t>500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077200" y="4724400"/>
            <a:ext cx="685800" cy="685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6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F53819"/>
                </a:solidFill>
                <a:latin typeface="Calibri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 txBox="1">
            <a:spLocks/>
          </p:cNvSpPr>
          <p:nvPr/>
        </p:nvSpPr>
        <p:spPr bwMode="auto">
          <a:xfrm>
            <a:off x="376238" y="333375"/>
            <a:ext cx="85963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000" b="1">
                <a:solidFill>
                  <a:srgbClr val="FFFF00"/>
                </a:solidFill>
              </a:rPr>
              <a:t>Work Queue Documentation</a:t>
            </a:r>
          </a:p>
          <a:p>
            <a:pPr algn="ctr" defTabSz="457200"/>
            <a:r>
              <a:rPr lang="en-US" sz="3400" b="1">
                <a:solidFill>
                  <a:srgbClr val="FFFF00"/>
                </a:solidFill>
              </a:rPr>
              <a:t>www.nd.edu/~ccl/software/workqueue/</a:t>
            </a:r>
          </a:p>
          <a:p>
            <a:pPr algn="ctr" defTabSz="457200"/>
            <a:endParaRPr lang="en-US" sz="3000" b="1">
              <a:solidFill>
                <a:srgbClr val="FFFF00"/>
              </a:solidFill>
            </a:endParaRPr>
          </a:p>
        </p:txBody>
      </p:sp>
      <p:pic>
        <p:nvPicPr>
          <p:cNvPr id="7475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90362F-98C8-4423-8D81-5FE75F0BB87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 = Make + Workflow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800" y="397986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Local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Condor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95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Torque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9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Queue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057400" y="321786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42" name="Content Placeholder 2"/>
          <p:cNvSpPr>
            <a:spLocks noGrp="1"/>
          </p:cNvSpPr>
          <p:nvPr>
            <p:ph idx="4294967295"/>
          </p:nvPr>
        </p:nvSpPr>
        <p:spPr>
          <a:xfrm>
            <a:off x="3352800" y="1752600"/>
            <a:ext cx="5334000" cy="2819400"/>
          </a:xfrm>
        </p:spPr>
        <p:txBody>
          <a:bodyPr/>
          <a:lstStyle/>
          <a:p>
            <a:pPr eaLnBrk="1" hangingPunct="1"/>
            <a:r>
              <a:rPr lang="en-US" sz="2000" smtClean="0"/>
              <a:t>Provides portability across batch systems.</a:t>
            </a:r>
          </a:p>
          <a:p>
            <a:pPr eaLnBrk="1" hangingPunct="1"/>
            <a:r>
              <a:rPr lang="en-US" sz="2000" smtClean="0"/>
              <a:t>Enable parallelism (but not too much!)</a:t>
            </a:r>
          </a:p>
          <a:p>
            <a:pPr eaLnBrk="1" hangingPunct="1"/>
            <a:r>
              <a:rPr lang="en-US" sz="2000" smtClean="0"/>
              <a:t>Fault tolerance at multiple scales.</a:t>
            </a:r>
          </a:p>
          <a:p>
            <a:pPr eaLnBrk="1" hangingPunct="1"/>
            <a:r>
              <a:rPr lang="en-US" sz="2000" smtClean="0"/>
              <a:t>Data and resource management.</a:t>
            </a:r>
          </a:p>
          <a:p>
            <a:pPr eaLnBrk="1" hangingPunct="1">
              <a:buFont typeface="Arial" charset="0"/>
              <a:buNone/>
            </a:pPr>
            <a:endParaRPr lang="en-US" sz="200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http://www.nd.edu/~ccl/software/makeflow</a:t>
            </a:r>
          </a:p>
        </p:txBody>
      </p:sp>
      <p:pic>
        <p:nvPicPr>
          <p:cNvPr id="44044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36688"/>
            <a:ext cx="15240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19175"/>
            <a:ext cx="88392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9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smtClean="0"/>
              <a:t>http://nd.edu/~ccl/software/tutorials/ndtut13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447800" y="4191000"/>
            <a:ext cx="1676400" cy="762000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Next Steps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Tutorial: Basic examples of how to write and use Work Queue.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Practice problems to try on completion of tutorial.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7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6044" y="3061494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9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1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5881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Work Queue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477000" y="1981200"/>
            <a:ext cx="1524000" cy="1524000"/>
            <a:chOff x="6477000" y="1981200"/>
            <a:chExt cx="1524000" cy="1524000"/>
          </a:xfrm>
        </p:grpSpPr>
        <p:sp>
          <p:nvSpPr>
            <p:cNvPr id="45073" name="Oval 31"/>
            <p:cNvSpPr>
              <a:spLocks noChangeArrowheads="1"/>
            </p:cNvSpPr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5074" name="Oval 32"/>
            <p:cNvSpPr>
              <a:spLocks noChangeArrowheads="1"/>
            </p:cNvSpPr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5075" name="Oval 38"/>
            <p:cNvSpPr>
              <a:spLocks noChangeArrowheads="1"/>
            </p:cNvSpPr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807075" y="4114800"/>
            <a:ext cx="2651125" cy="2590800"/>
            <a:chOff x="5806680" y="4114800"/>
            <a:chExt cx="2651520" cy="2590800"/>
          </a:xfrm>
        </p:grpSpPr>
        <p:sp>
          <p:nvSpPr>
            <p:cNvPr id="45077" name="TextBox 48"/>
            <p:cNvSpPr txBox="1">
              <a:spLocks noChangeArrowheads="1"/>
            </p:cNvSpPr>
            <p:nvPr/>
          </p:nvSpPr>
          <p:spPr bwMode="auto">
            <a:xfrm>
              <a:off x="5806680" y="63362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ssh</a:t>
              </a:r>
            </a:p>
          </p:txBody>
        </p:sp>
        <p:cxnSp>
          <p:nvCxnSpPr>
            <p:cNvPr id="50" name="Straight Arrow Connector 49"/>
            <p:cNvCxnSpPr>
              <a:stCxn id="45077" idx="0"/>
              <a:endCxn id="5" idx="2"/>
            </p:cNvCxnSpPr>
            <p:nvPr/>
          </p:nvCxnSpPr>
          <p:spPr>
            <a:xfrm rot="16200000" flipV="1">
              <a:off x="6937971" y="6141243"/>
              <a:ext cx="381000" cy="7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79" name="Oval 39"/>
            <p:cNvSpPr>
              <a:spLocks noChangeArrowheads="1"/>
            </p:cNvSpPr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5080" name="Oval 40"/>
            <p:cNvSpPr>
              <a:spLocks noChangeArrowheads="1"/>
            </p:cNvSpPr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5081" name="Oval 41"/>
            <p:cNvSpPr>
              <a:spLocks noChangeArrowheads="1"/>
            </p:cNvSpPr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5082" name="Oval 42"/>
            <p:cNvSpPr>
              <a:spLocks noChangeArrowheads="1"/>
            </p:cNvSpPr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Calibri" pitchFamily="34" charset="0"/>
                </a:rPr>
                <a:t>W</a:t>
              </a:r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0400" y="1066800"/>
            <a:ext cx="2590800" cy="2362200"/>
            <a:chOff x="3200400" y="1066800"/>
            <a:chExt cx="2590800" cy="2362200"/>
          </a:xfrm>
        </p:grpSpPr>
        <p:sp>
          <p:nvSpPr>
            <p:cNvPr id="45084" name="TextBox 9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torque_submit_workers </a:t>
              </a:r>
            </a:p>
          </p:txBody>
        </p:sp>
        <p:cxnSp>
          <p:nvCxnSpPr>
            <p:cNvPr id="13" name="Straight Arrow Connector 12"/>
            <p:cNvCxnSpPr>
              <a:stCxn id="45084" idx="2"/>
              <a:endCxn id="68" idx="0"/>
            </p:cNvCxnSpPr>
            <p:nvPr/>
          </p:nvCxnSpPr>
          <p:spPr>
            <a:xfrm>
              <a:off x="4495800" y="1436688"/>
              <a:ext cx="190500" cy="2508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086" name="Group 54"/>
            <p:cNvGrpSpPr>
              <a:grpSpLocks/>
            </p:cNvGrpSpPr>
            <p:nvPr/>
          </p:nvGrpSpPr>
          <p:grpSpPr bwMode="auto"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45087" name="Oval 45"/>
              <p:cNvSpPr>
                <a:spLocks noChangeArrowheads="1"/>
              </p:cNvSpPr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45088" name="Oval 46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45089" name="Oval 47"/>
              <p:cNvSpPr>
                <a:spLocks noChangeArrowheads="1"/>
              </p:cNvSpPr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</p:grp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352800" y="4038600"/>
            <a:ext cx="2651125" cy="2743200"/>
            <a:chOff x="3352800" y="4038600"/>
            <a:chExt cx="2651520" cy="2743200"/>
          </a:xfrm>
        </p:grpSpPr>
        <p:sp>
          <p:nvSpPr>
            <p:cNvPr id="45091" name="TextBox 10"/>
            <p:cNvSpPr txBox="1">
              <a:spLocks noChangeArrowheads="1"/>
            </p:cNvSpPr>
            <p:nvPr/>
          </p:nvSpPr>
          <p:spPr bwMode="auto">
            <a:xfrm>
              <a:off x="3352800" y="64124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condor_submit_workers </a:t>
              </a:r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830" y="6217443"/>
              <a:ext cx="5334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93" name="Oval 43"/>
            <p:cNvSpPr>
              <a:spLocks noChangeArrowheads="1"/>
            </p:cNvSpPr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5094" name="Oval 44"/>
            <p:cNvSpPr>
              <a:spLocks noChangeArrowheads="1"/>
            </p:cNvSpPr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45095" name="Oval 50"/>
            <p:cNvSpPr>
              <a:spLocks noChangeArrowheads="1"/>
            </p:cNvSpPr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Thousands of Workers in 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submit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tasks</a:t>
              </a:r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Makeflow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382000" cy="579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3000" smtClean="0"/>
          </a:p>
          <a:p>
            <a:pPr eaLnBrk="1" hangingPunct="1">
              <a:buFont typeface="Arial" charset="0"/>
              <a:buNone/>
            </a:pPr>
            <a:r>
              <a:rPr lang="en-US" sz="3400" smtClean="0"/>
              <a:t>Great for static workflows!</a:t>
            </a:r>
          </a:p>
          <a:p>
            <a:pPr eaLnBrk="1" hangingPunct="1">
              <a:buFont typeface="Arial" charset="0"/>
              <a:buNone/>
            </a:pPr>
            <a:r>
              <a:rPr lang="en-US" sz="3000" smtClean="0">
                <a:solidFill>
                  <a:srgbClr val="FFFF00"/>
                </a:solidFill>
              </a:rPr>
              <a:t> - </a:t>
            </a:r>
            <a:r>
              <a:rPr lang="en-US" smtClean="0">
                <a:solidFill>
                  <a:srgbClr val="FFFF00"/>
                </a:solidFill>
              </a:rPr>
              <a:t>Tasks/dependencies are known beforehand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 - Directed Acyclic Graphs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3400" smtClean="0"/>
              <a:t>Great for file-based workflows!</a:t>
            </a:r>
          </a:p>
          <a:p>
            <a:pPr eaLnBrk="1" hangingPunct="1">
              <a:buFontTx/>
              <a:buChar char="-"/>
            </a:pPr>
            <a:r>
              <a:rPr lang="en-US" smtClean="0">
                <a:solidFill>
                  <a:srgbClr val="FFFF00"/>
                </a:solidFill>
              </a:rPr>
              <a:t>Input: files, Output: files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buFontTx/>
              <a:buNone/>
            </a:pPr>
            <a:r>
              <a:rPr lang="en-US" sz="3400" b="1" smtClean="0"/>
              <a:t>What if my workflow isn’t any of the above?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381000" y="2209800"/>
            <a:ext cx="8305800" cy="1828800"/>
          </a:xfrm>
        </p:spPr>
        <p:txBody>
          <a:bodyPr/>
          <a:lstStyle/>
          <a:p>
            <a:pPr eaLnBrk="1" hangingPunct="1"/>
            <a:r>
              <a:rPr lang="en-US" sz="4000" smtClean="0"/>
              <a:t>Use Work Queue!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76600" y="312420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API in: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sz="2400" b="1" dirty="0"/>
              <a:t>  Python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sz="2400" b="1" dirty="0"/>
              <a:t>  C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sz="2400" b="1" dirty="0"/>
              <a:t>  Perl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smtClean="0"/>
              <a:t>Protein Folding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E1F94D-4F80-41F4-AFEB-92A1891E8C6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435" name="Picture 2" descr="http://www.nd.edu/~dthain/awe/awe-net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http://protomol.sourceforge.net/mmp_v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3"/>
          <p:cNvSpPr txBox="1">
            <a:spLocks noChangeArrowheads="1"/>
          </p:cNvSpPr>
          <p:nvPr/>
        </p:nvSpPr>
        <p:spPr bwMode="auto">
          <a:xfrm>
            <a:off x="1447800" y="13716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Calibri" pitchFamily="34" charset="0"/>
              </a:rPr>
              <a:t>Proteins fold into a number of distinctive states, each of which affects its function in the organism.</a:t>
            </a:r>
          </a:p>
        </p:txBody>
      </p:sp>
      <p:sp>
        <p:nvSpPr>
          <p:cNvPr id="18438" name="TextBox 14"/>
          <p:cNvSpPr txBox="1">
            <a:spLocks noChangeArrowheads="1"/>
          </p:cNvSpPr>
          <p:nvPr/>
        </p:nvSpPr>
        <p:spPr bwMode="auto">
          <a:xfrm>
            <a:off x="1752600" y="5638800"/>
            <a:ext cx="5400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How common is each state?</a:t>
            </a:r>
          </a:p>
          <a:p>
            <a:pPr algn="ctr"/>
            <a:r>
              <a:rPr lang="en-US" sz="2000">
                <a:latin typeface="Calibri" pitchFamily="34" charset="0"/>
              </a:rPr>
              <a:t>How does the protein transition between states?</a:t>
            </a:r>
          </a:p>
          <a:p>
            <a:pPr algn="ctr"/>
            <a:r>
              <a:rPr lang="en-US" sz="2000">
                <a:latin typeface="Calibri" pitchFamily="34" charset="0"/>
              </a:rPr>
              <a:t>How common are those transitions?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26258</TotalTime>
  <Words>2245</Words>
  <Application>Microsoft Office PowerPoint</Application>
  <PresentationFormat>On-screen Show (4:3)</PresentationFormat>
  <Paragraphs>586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Introduction to Scalable Programming using Work Queue</vt:lpstr>
      <vt:lpstr>Slide 2</vt:lpstr>
      <vt:lpstr>Recap: Makeflow</vt:lpstr>
      <vt:lpstr>An Old Idea: Makefiles</vt:lpstr>
      <vt:lpstr>Makeflow = Make + Workflow</vt:lpstr>
      <vt:lpstr>Slide 6</vt:lpstr>
      <vt:lpstr>Makeflow</vt:lpstr>
      <vt:lpstr>Use Work Queue!  </vt:lpstr>
      <vt:lpstr>Protein Folding</vt:lpstr>
      <vt:lpstr>Accelerated Weighted Ensemble (AWE)</vt:lpstr>
      <vt:lpstr>Challenges</vt:lpstr>
      <vt:lpstr>How did we do it?</vt:lpstr>
      <vt:lpstr>AWE on Clusters, Clouds, and Grids</vt:lpstr>
      <vt:lpstr>New Pathway Found!</vt:lpstr>
      <vt:lpstr>Genome Assembly</vt:lpstr>
      <vt:lpstr>Slide 16</vt:lpstr>
      <vt:lpstr>Slide 17</vt:lpstr>
      <vt:lpstr>Run One Task in Python</vt:lpstr>
      <vt:lpstr>Run One Task in Perl</vt:lpstr>
      <vt:lpstr>Run One Task in C</vt:lpstr>
      <vt:lpstr>Python: Specify Files for a Task</vt:lpstr>
      <vt:lpstr>Perl: Specify Files for a Task</vt:lpstr>
      <vt:lpstr>C: Specify Files for a Task</vt:lpstr>
      <vt:lpstr>You must state all the files needed by the command.</vt:lpstr>
      <vt:lpstr>Slide 25</vt:lpstr>
      <vt:lpstr>Start workers for your  Work Queue program</vt:lpstr>
      <vt:lpstr>Slide 27</vt:lpstr>
      <vt:lpstr>Advantages of Using Work Queue</vt:lpstr>
      <vt:lpstr>Keeping track of port numbers gets old really fast</vt:lpstr>
      <vt:lpstr>Use Project Names</vt:lpstr>
      <vt:lpstr>work_queue_status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http://nd.edu/~ccl/software/tutorials/ndtut13</vt:lpstr>
      <vt:lpstr>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Department of Computer Science and Engineering College of Engineering University of Notre Dame</dc:title>
  <dc:creator>Douglas Thain</dc:creator>
  <cp:lastModifiedBy>Dinesh Rajan</cp:lastModifiedBy>
  <cp:revision>678</cp:revision>
  <dcterms:created xsi:type="dcterms:W3CDTF">2012-02-01T15:42:36Z</dcterms:created>
  <dcterms:modified xsi:type="dcterms:W3CDTF">2013-10-10T02:33:24Z</dcterms:modified>
</cp:coreProperties>
</file>