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9" r:id="rId2"/>
    <p:sldId id="267" r:id="rId3"/>
    <p:sldId id="306" r:id="rId4"/>
    <p:sldId id="307" r:id="rId5"/>
    <p:sldId id="281" r:id="rId6"/>
    <p:sldId id="314" r:id="rId7"/>
    <p:sldId id="308" r:id="rId8"/>
    <p:sldId id="261" r:id="rId9"/>
    <p:sldId id="313" r:id="rId10"/>
    <p:sldId id="283" r:id="rId11"/>
    <p:sldId id="301" r:id="rId12"/>
    <p:sldId id="309" r:id="rId13"/>
    <p:sldId id="311" r:id="rId14"/>
    <p:sldId id="312" r:id="rId15"/>
    <p:sldId id="310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8D221F"/>
    <a:srgbClr val="FF3300"/>
    <a:srgbClr val="FF9966"/>
    <a:srgbClr val="C42D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9" d="100"/>
          <a:sy n="79" d="100"/>
        </p:scale>
        <p:origin x="-282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D853580-65F7-4028-926C-E0EDA58978A1}" type="datetimeFigureOut">
              <a:rPr lang="en-US"/>
              <a:pPr>
                <a:defRPr/>
              </a:pPr>
              <a:t>7/18/2013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A94272B-9AD1-4F98-B66E-1CDC58F36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6AD1AC-6AB6-4FC1-B21B-CCCB5ACF99C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X13_ppt_graphic.jp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0" y="600075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0" y="1252538"/>
            <a:ext cx="9144000" cy="2043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5400" smtClean="0"/>
              <a:t>Demonstration of Scalable Scientific Applications</a:t>
            </a:r>
            <a:endParaRPr lang="en-US" sz="5400" b="1" smtClean="0">
              <a:solidFill>
                <a:srgbClr val="C42D2B"/>
              </a:solidFill>
              <a:latin typeface="Arial" charset="0"/>
              <a:cs typeface="Arial" charset="0"/>
            </a:endParaRPr>
          </a:p>
        </p:txBody>
      </p:sp>
      <p:sp>
        <p:nvSpPr>
          <p:cNvPr id="6146" name="Subtitle 2"/>
          <p:cNvSpPr>
            <a:spLocks noGrp="1"/>
          </p:cNvSpPr>
          <p:nvPr/>
        </p:nvSpPr>
        <p:spPr bwMode="auto">
          <a:xfrm>
            <a:off x="1233488" y="3614738"/>
            <a:ext cx="6678612" cy="2057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>
              <a:spcBef>
                <a:spcPct val="20000"/>
              </a:spcBef>
              <a:buFont typeface="Arial" charset="0"/>
              <a:buNone/>
            </a:pPr>
            <a:r>
              <a:rPr lang="en-US" sz="3500">
                <a:solidFill>
                  <a:srgbClr val="C00000"/>
                </a:solidFill>
                <a:latin typeface="Calibri" pitchFamily="34" charset="0"/>
              </a:rPr>
              <a:t>Peter Sempolinski and Dinesh Rajan University of Notre Dame</a:t>
            </a:r>
          </a:p>
          <a:p>
            <a:pPr algn="ctr" defTabSz="914400">
              <a:spcBef>
                <a:spcPct val="20000"/>
              </a:spcBef>
              <a:buFont typeface="Arial" charset="0"/>
              <a:buNone/>
            </a:pPr>
            <a:endParaRPr lang="en-US" sz="3500">
              <a:solidFill>
                <a:srgbClr val="0033CC"/>
              </a:solidFill>
              <a:latin typeface="Calibri" pitchFamily="34" charset="0"/>
            </a:endParaRPr>
          </a:p>
          <a:p>
            <a:pPr algn="ctr" defTabSz="914400">
              <a:spcBef>
                <a:spcPct val="20000"/>
              </a:spcBef>
              <a:buFont typeface="Arial" charset="0"/>
              <a:buNone/>
            </a:pPr>
            <a:endParaRPr lang="en-US" sz="350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 txBox="1">
            <a:spLocks/>
          </p:cNvSpPr>
          <p:nvPr/>
        </p:nvSpPr>
        <p:spPr bwMode="auto">
          <a:xfrm>
            <a:off x="376238" y="333375"/>
            <a:ext cx="8001000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 b="1">
                <a:solidFill>
                  <a:srgbClr val="C42D2B"/>
                </a:solidFill>
              </a:rPr>
              <a:t>Project Names in Work Queue</a:t>
            </a:r>
          </a:p>
        </p:txBody>
      </p:sp>
      <p:sp>
        <p:nvSpPr>
          <p:cNvPr id="21" name="Oval 20"/>
          <p:cNvSpPr/>
          <p:nvPr/>
        </p:nvSpPr>
        <p:spPr>
          <a:xfrm>
            <a:off x="5578475" y="2047875"/>
            <a:ext cx="1371600" cy="1295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Worker</a:t>
            </a:r>
          </a:p>
        </p:txBody>
      </p:sp>
      <p:sp>
        <p:nvSpPr>
          <p:cNvPr id="22" name="Oval 21"/>
          <p:cNvSpPr/>
          <p:nvPr/>
        </p:nvSpPr>
        <p:spPr>
          <a:xfrm>
            <a:off x="3902075" y="4181475"/>
            <a:ext cx="1371600" cy="1219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Catalog</a:t>
            </a:r>
          </a:p>
        </p:txBody>
      </p:sp>
      <p:grpSp>
        <p:nvGrpSpPr>
          <p:cNvPr id="23" name="Group 55"/>
          <p:cNvGrpSpPr>
            <a:grpSpLocks/>
          </p:cNvGrpSpPr>
          <p:nvPr/>
        </p:nvGrpSpPr>
        <p:grpSpPr bwMode="auto">
          <a:xfrm>
            <a:off x="3368675" y="1971675"/>
            <a:ext cx="2209800" cy="723900"/>
            <a:chOff x="3429000" y="2667000"/>
            <a:chExt cx="2209890" cy="723900"/>
          </a:xfrm>
        </p:grpSpPr>
        <p:cxnSp>
          <p:nvCxnSpPr>
            <p:cNvPr id="24" name="Straight Arrow Connector 23"/>
            <p:cNvCxnSpPr>
              <a:stCxn id="21" idx="2"/>
              <a:endCxn id="34" idx="6"/>
            </p:cNvCxnSpPr>
            <p:nvPr/>
          </p:nvCxnSpPr>
          <p:spPr>
            <a:xfrm flipH="1">
              <a:off x="3429000" y="3390900"/>
              <a:ext cx="220989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03" name="TextBox 32"/>
            <p:cNvSpPr txBox="1">
              <a:spLocks noChangeArrowheads="1"/>
            </p:cNvSpPr>
            <p:nvPr/>
          </p:nvSpPr>
          <p:spPr bwMode="auto">
            <a:xfrm>
              <a:off x="3552830" y="2667000"/>
              <a:ext cx="2024145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Calibri" pitchFamily="34" charset="0"/>
                </a:rPr>
                <a:t>connect to</a:t>
              </a:r>
            </a:p>
            <a:p>
              <a:pPr algn="ctr"/>
              <a:r>
                <a:rPr lang="en-US">
                  <a:latin typeface="Calibri" pitchFamily="34" charset="0"/>
                </a:rPr>
                <a:t>ccl.cse.nd.edu:9037</a:t>
              </a:r>
            </a:p>
          </p:txBody>
        </p:sp>
      </p:grpSp>
      <p:grpSp>
        <p:nvGrpSpPr>
          <p:cNvPr id="26" name="Group 51"/>
          <p:cNvGrpSpPr>
            <a:grpSpLocks/>
          </p:cNvGrpSpPr>
          <p:nvPr/>
        </p:nvGrpSpPr>
        <p:grpSpPr bwMode="auto">
          <a:xfrm>
            <a:off x="2381250" y="3152775"/>
            <a:ext cx="1722438" cy="1206500"/>
            <a:chOff x="2441575" y="3849687"/>
            <a:chExt cx="1722531" cy="1206410"/>
          </a:xfrm>
        </p:grpSpPr>
        <p:cxnSp>
          <p:nvCxnSpPr>
            <p:cNvPr id="27" name="Straight Arrow Connector 26"/>
            <p:cNvCxnSpPr>
              <a:stCxn id="34" idx="5"/>
              <a:endCxn id="22" idx="1"/>
            </p:cNvCxnSpPr>
            <p:nvPr/>
          </p:nvCxnSpPr>
          <p:spPr>
            <a:xfrm>
              <a:off x="3217905" y="3849687"/>
              <a:ext cx="946201" cy="120641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01" name="TextBox 33"/>
            <p:cNvSpPr txBox="1">
              <a:spLocks noChangeArrowheads="1"/>
            </p:cNvSpPr>
            <p:nvPr/>
          </p:nvSpPr>
          <p:spPr bwMode="auto">
            <a:xfrm>
              <a:off x="2441575" y="4343363"/>
              <a:ext cx="1043044" cy="366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Calibri" pitchFamily="34" charset="0"/>
                </a:rPr>
                <a:t>advertise</a:t>
              </a:r>
            </a:p>
          </p:txBody>
        </p:sp>
      </p:grpSp>
      <p:sp>
        <p:nvSpPr>
          <p:cNvPr id="16390" name="TextBox 34"/>
          <p:cNvSpPr txBox="1">
            <a:spLocks noChangeArrowheads="1"/>
          </p:cNvSpPr>
          <p:nvPr/>
        </p:nvSpPr>
        <p:spPr bwMode="auto">
          <a:xfrm>
            <a:off x="3363913" y="5364163"/>
            <a:ext cx="24558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“myproject”</a:t>
            </a:r>
          </a:p>
          <a:p>
            <a:pPr algn="ctr"/>
            <a:r>
              <a:rPr lang="en-US">
                <a:latin typeface="Calibri" pitchFamily="34" charset="0"/>
              </a:rPr>
              <a:t>is at ccl.cse.nd.edu:9037</a:t>
            </a:r>
          </a:p>
        </p:txBody>
      </p:sp>
      <p:grpSp>
        <p:nvGrpSpPr>
          <p:cNvPr id="30" name="Group 54"/>
          <p:cNvGrpSpPr>
            <a:grpSpLocks/>
          </p:cNvGrpSpPr>
          <p:nvPr/>
        </p:nvGrpSpPr>
        <p:grpSpPr bwMode="auto">
          <a:xfrm>
            <a:off x="5072063" y="3138488"/>
            <a:ext cx="1230312" cy="1206500"/>
            <a:chOff x="5133710" y="3834621"/>
            <a:chExt cx="1229569" cy="1206410"/>
          </a:xfrm>
        </p:grpSpPr>
        <p:cxnSp>
          <p:nvCxnSpPr>
            <p:cNvPr id="31" name="Straight Arrow Connector 30"/>
            <p:cNvCxnSpPr>
              <a:stCxn id="21" idx="3"/>
              <a:endCxn id="22" idx="7"/>
            </p:cNvCxnSpPr>
            <p:nvPr/>
          </p:nvCxnSpPr>
          <p:spPr>
            <a:xfrm flipH="1">
              <a:off x="5133710" y="3834621"/>
              <a:ext cx="706010" cy="120641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99" name="TextBox 39"/>
            <p:cNvSpPr txBox="1">
              <a:spLocks noChangeArrowheads="1"/>
            </p:cNvSpPr>
            <p:nvPr/>
          </p:nvSpPr>
          <p:spPr bwMode="auto">
            <a:xfrm>
              <a:off x="5641403" y="4420365"/>
              <a:ext cx="721876" cy="366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Calibri" pitchFamily="34" charset="0"/>
                </a:rPr>
                <a:t>query</a:t>
              </a:r>
            </a:p>
          </p:txBody>
        </p:sp>
      </p:grpSp>
      <p:grpSp>
        <p:nvGrpSpPr>
          <p:cNvPr id="33" name="Group 50"/>
          <p:cNvGrpSpPr>
            <a:grpSpLocks/>
          </p:cNvGrpSpPr>
          <p:nvPr/>
        </p:nvGrpSpPr>
        <p:grpSpPr bwMode="auto">
          <a:xfrm>
            <a:off x="889000" y="981072"/>
            <a:ext cx="2479675" cy="2362200"/>
            <a:chOff x="949953" y="1676400"/>
            <a:chExt cx="2479047" cy="236220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4" name="Oval 33"/>
            <p:cNvSpPr/>
            <p:nvPr/>
          </p:nvSpPr>
          <p:spPr>
            <a:xfrm>
              <a:off x="1981567" y="2743200"/>
              <a:ext cx="1447433" cy="12954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Work Queue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(port 9037)</a:t>
              </a:r>
            </a:p>
          </p:txBody>
        </p:sp>
        <p:sp>
          <p:nvSpPr>
            <p:cNvPr id="35" name="TextBox 29"/>
            <p:cNvSpPr txBox="1">
              <a:spLocks noChangeArrowheads="1"/>
            </p:cNvSpPr>
            <p:nvPr/>
          </p:nvSpPr>
          <p:spPr bwMode="auto">
            <a:xfrm>
              <a:off x="949953" y="1676400"/>
              <a:ext cx="184731" cy="4616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solidFill>
                  <a:srgbClr val="FFFF00"/>
                </a:solidFill>
                <a:latin typeface="+mn-lt"/>
                <a:cs typeface="+mn-cs"/>
              </a:endParaRPr>
            </a:p>
          </p:txBody>
        </p:sp>
      </p:grpSp>
      <p:cxnSp>
        <p:nvCxnSpPr>
          <p:cNvPr id="36" name="Straight Arrow Connector 35"/>
          <p:cNvCxnSpPr>
            <a:endCxn id="22" idx="2"/>
          </p:cNvCxnSpPr>
          <p:nvPr/>
        </p:nvCxnSpPr>
        <p:spPr>
          <a:xfrm>
            <a:off x="2974975" y="4787900"/>
            <a:ext cx="914400" cy="31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990850" y="4802188"/>
            <a:ext cx="722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query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68275" y="4557713"/>
            <a:ext cx="2644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1"/>
                </a:solidFill>
                <a:latin typeface="Calibri" pitchFamily="34" charset="0"/>
              </a:rPr>
              <a:t>work_queue_status</a:t>
            </a:r>
          </a:p>
        </p:txBody>
      </p:sp>
      <p:sp>
        <p:nvSpPr>
          <p:cNvPr id="16396" name="TextBox 11"/>
          <p:cNvSpPr txBox="1">
            <a:spLocks noChangeArrowheads="1"/>
          </p:cNvSpPr>
          <p:nvPr/>
        </p:nvSpPr>
        <p:spPr bwMode="auto">
          <a:xfrm>
            <a:off x="4206875" y="1133475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en-US">
              <a:solidFill>
                <a:srgbClr val="FFFF00"/>
              </a:solidFill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6397" name="TextBox 12"/>
          <p:cNvSpPr txBox="1">
            <a:spLocks noChangeArrowheads="1"/>
          </p:cNvSpPr>
          <p:nvPr/>
        </p:nvSpPr>
        <p:spPr bwMode="auto">
          <a:xfrm>
            <a:off x="5095875" y="1595438"/>
            <a:ext cx="4038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Calibri" pitchFamily="34" charset="0"/>
              </a:rPr>
              <a:t> work_queue_worker –a –N myproject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 txBox="1">
            <a:spLocks/>
          </p:cNvSpPr>
          <p:nvPr/>
        </p:nvSpPr>
        <p:spPr bwMode="auto">
          <a:xfrm>
            <a:off x="376238" y="333375"/>
            <a:ext cx="9753600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3600" b="1">
                <a:solidFill>
                  <a:srgbClr val="C42D2B"/>
                </a:solidFill>
              </a:rPr>
              <a:t>Hierarchical Work Queue</a:t>
            </a:r>
          </a:p>
        </p:txBody>
      </p:sp>
      <p:sp>
        <p:nvSpPr>
          <p:cNvPr id="17410" name="Content Placeholder 2"/>
          <p:cNvSpPr txBox="1">
            <a:spLocks/>
          </p:cNvSpPr>
          <p:nvPr/>
        </p:nvSpPr>
        <p:spPr bwMode="auto">
          <a:xfrm>
            <a:off x="98425" y="1016000"/>
            <a:ext cx="8824913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600">
                <a:latin typeface="Calibri" pitchFamily="34" charset="0"/>
              </a:rPr>
              <a:t>Hierarchy in Work Queue: Master, Foremen, Workers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2600"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2600"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2600"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2600">
              <a:latin typeface="Calibri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700463" y="1528763"/>
            <a:ext cx="1447800" cy="6858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C00000"/>
                </a:solidFill>
              </a:rPr>
              <a:t>Master</a:t>
            </a:r>
          </a:p>
        </p:txBody>
      </p:sp>
      <p:sp>
        <p:nvSpPr>
          <p:cNvPr id="6" name="Oval 5"/>
          <p:cNvSpPr/>
          <p:nvPr/>
        </p:nvSpPr>
        <p:spPr>
          <a:xfrm>
            <a:off x="296863" y="2660650"/>
            <a:ext cx="16764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C00000"/>
                </a:solidFill>
              </a:rPr>
              <a:t>Foreman</a:t>
            </a:r>
          </a:p>
        </p:txBody>
      </p:sp>
      <p:sp>
        <p:nvSpPr>
          <p:cNvPr id="7" name="Oval 6"/>
          <p:cNvSpPr/>
          <p:nvPr/>
        </p:nvSpPr>
        <p:spPr>
          <a:xfrm>
            <a:off x="2562225" y="2652713"/>
            <a:ext cx="16764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C00000"/>
                </a:solidFill>
              </a:rPr>
              <a:t>Foreman</a:t>
            </a:r>
          </a:p>
        </p:txBody>
      </p:sp>
      <p:sp>
        <p:nvSpPr>
          <p:cNvPr id="8" name="Oval 7"/>
          <p:cNvSpPr/>
          <p:nvPr/>
        </p:nvSpPr>
        <p:spPr>
          <a:xfrm>
            <a:off x="4876800" y="2652713"/>
            <a:ext cx="16764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C00000"/>
                </a:solidFill>
              </a:rPr>
              <a:t>Foreman</a:t>
            </a:r>
          </a:p>
        </p:txBody>
      </p:sp>
      <p:sp>
        <p:nvSpPr>
          <p:cNvPr id="9" name="Oval 8"/>
          <p:cNvSpPr/>
          <p:nvPr/>
        </p:nvSpPr>
        <p:spPr>
          <a:xfrm>
            <a:off x="7162800" y="2652713"/>
            <a:ext cx="16764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C00000"/>
                </a:solidFill>
              </a:rPr>
              <a:t>Foreman</a:t>
            </a:r>
          </a:p>
        </p:txBody>
      </p:sp>
      <p:cxnSp>
        <p:nvCxnSpPr>
          <p:cNvPr id="10" name="Straight Arrow Connector 9"/>
          <p:cNvCxnSpPr>
            <a:stCxn id="5" idx="4"/>
            <a:endCxn id="7" idx="0"/>
          </p:cNvCxnSpPr>
          <p:nvPr/>
        </p:nvCxnSpPr>
        <p:spPr>
          <a:xfrm flipH="1">
            <a:off x="3400425" y="2214563"/>
            <a:ext cx="1023938" cy="438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11" name="Straight Arrow Connector 10"/>
          <p:cNvCxnSpPr>
            <a:stCxn id="5" idx="4"/>
          </p:cNvCxnSpPr>
          <p:nvPr/>
        </p:nvCxnSpPr>
        <p:spPr>
          <a:xfrm>
            <a:off x="4424363" y="2214563"/>
            <a:ext cx="1101725" cy="387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12" name="Straight Arrow Connector 11"/>
          <p:cNvCxnSpPr>
            <a:stCxn id="5" idx="4"/>
            <a:endCxn id="9" idx="0"/>
          </p:cNvCxnSpPr>
          <p:nvPr/>
        </p:nvCxnSpPr>
        <p:spPr>
          <a:xfrm>
            <a:off x="4424363" y="2214563"/>
            <a:ext cx="3576637" cy="438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13" name="Straight Arrow Connector 12"/>
          <p:cNvCxnSpPr>
            <a:stCxn id="6" idx="4"/>
          </p:cNvCxnSpPr>
          <p:nvPr/>
        </p:nvCxnSpPr>
        <p:spPr>
          <a:xfrm flipH="1">
            <a:off x="296863" y="3346450"/>
            <a:ext cx="838200" cy="892175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4"/>
          </p:cNvCxnSpPr>
          <p:nvPr/>
        </p:nvCxnSpPr>
        <p:spPr>
          <a:xfrm flipH="1">
            <a:off x="838200" y="3346450"/>
            <a:ext cx="296863" cy="66833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4"/>
          </p:cNvCxnSpPr>
          <p:nvPr/>
        </p:nvCxnSpPr>
        <p:spPr>
          <a:xfrm>
            <a:off x="1135063" y="3346450"/>
            <a:ext cx="541337" cy="60483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4"/>
            <a:endCxn id="6" idx="0"/>
          </p:cNvCxnSpPr>
          <p:nvPr/>
        </p:nvCxnSpPr>
        <p:spPr>
          <a:xfrm flipH="1">
            <a:off x="1135063" y="2214563"/>
            <a:ext cx="3289300" cy="4460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257800" y="3338513"/>
            <a:ext cx="509588" cy="676275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7467600" y="3328988"/>
            <a:ext cx="533400" cy="6858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878763" y="3328988"/>
            <a:ext cx="122237" cy="59531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loud 19"/>
          <p:cNvSpPr/>
          <p:nvPr/>
        </p:nvSpPr>
        <p:spPr>
          <a:xfrm>
            <a:off x="23813" y="3924300"/>
            <a:ext cx="2185987" cy="2154238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C00000"/>
                </a:solidFill>
              </a:rPr>
              <a:t>Thousands of Workers in </a:t>
            </a:r>
            <a:r>
              <a:rPr lang="en-US" b="1" dirty="0">
                <a:solidFill>
                  <a:srgbClr val="C00000"/>
                </a:solidFill>
              </a:rPr>
              <a:t>XSEDE</a:t>
            </a:r>
          </a:p>
        </p:txBody>
      </p:sp>
      <p:sp>
        <p:nvSpPr>
          <p:cNvPr id="21" name="Cloud 20"/>
          <p:cNvSpPr/>
          <p:nvPr/>
        </p:nvSpPr>
        <p:spPr>
          <a:xfrm>
            <a:off x="2362200" y="3792538"/>
            <a:ext cx="2233613" cy="2286000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C00000"/>
                </a:solidFill>
              </a:rPr>
              <a:t>Thousands of Workers in </a:t>
            </a:r>
            <a:r>
              <a:rPr lang="en-US" b="1" dirty="0" err="1">
                <a:solidFill>
                  <a:srgbClr val="C00000"/>
                </a:solidFill>
              </a:rPr>
              <a:t>FutureGrid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22" name="Straight Arrow Connector 21"/>
          <p:cNvCxnSpPr>
            <a:stCxn id="7" idx="4"/>
          </p:cNvCxnSpPr>
          <p:nvPr/>
        </p:nvCxnSpPr>
        <p:spPr>
          <a:xfrm flipH="1">
            <a:off x="2779713" y="3338513"/>
            <a:ext cx="620712" cy="82391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4"/>
          </p:cNvCxnSpPr>
          <p:nvPr/>
        </p:nvCxnSpPr>
        <p:spPr>
          <a:xfrm>
            <a:off x="3400425" y="3338513"/>
            <a:ext cx="263525" cy="585787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4"/>
          </p:cNvCxnSpPr>
          <p:nvPr/>
        </p:nvCxnSpPr>
        <p:spPr>
          <a:xfrm flipH="1">
            <a:off x="3276600" y="3338513"/>
            <a:ext cx="123825" cy="676275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loud 24"/>
          <p:cNvSpPr/>
          <p:nvPr/>
        </p:nvSpPr>
        <p:spPr>
          <a:xfrm>
            <a:off x="4800600" y="3816350"/>
            <a:ext cx="2201863" cy="2262188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C00000"/>
                </a:solidFill>
              </a:rPr>
              <a:t>Thousands of Workers in </a:t>
            </a:r>
            <a:r>
              <a:rPr lang="en-US" b="1" dirty="0">
                <a:solidFill>
                  <a:srgbClr val="C00000"/>
                </a:solidFill>
              </a:rPr>
              <a:t>Condor</a:t>
            </a:r>
          </a:p>
        </p:txBody>
      </p:sp>
      <p:cxnSp>
        <p:nvCxnSpPr>
          <p:cNvPr id="26" name="Straight Arrow Connector 25"/>
          <p:cNvCxnSpPr>
            <a:stCxn id="7" idx="4"/>
          </p:cNvCxnSpPr>
          <p:nvPr/>
        </p:nvCxnSpPr>
        <p:spPr>
          <a:xfrm>
            <a:off x="3400425" y="3338513"/>
            <a:ext cx="638175" cy="585787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" idx="4"/>
          </p:cNvCxnSpPr>
          <p:nvPr/>
        </p:nvCxnSpPr>
        <p:spPr>
          <a:xfrm>
            <a:off x="1135063" y="3346450"/>
            <a:ext cx="195262" cy="66833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767388" y="3338513"/>
            <a:ext cx="376237" cy="477837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5645150" y="3338513"/>
            <a:ext cx="122238" cy="60166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767388" y="3338513"/>
            <a:ext cx="785812" cy="477837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loud 30"/>
          <p:cNvSpPr/>
          <p:nvPr/>
        </p:nvSpPr>
        <p:spPr>
          <a:xfrm>
            <a:off x="7069138" y="3816350"/>
            <a:ext cx="2044700" cy="2262188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C00000"/>
                </a:solidFill>
              </a:rPr>
              <a:t>Thousands of Workers in </a:t>
            </a:r>
            <a:r>
              <a:rPr lang="en-US" b="1" dirty="0">
                <a:solidFill>
                  <a:srgbClr val="C00000"/>
                </a:solidFill>
              </a:rPr>
              <a:t>SGE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8001000" y="3328988"/>
            <a:ext cx="376238" cy="66675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001000" y="3328988"/>
            <a:ext cx="685800" cy="59531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5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447675" y="968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mtClean="0">
                <a:solidFill>
                  <a:srgbClr val="C00000"/>
                </a:solidFill>
              </a:rPr>
              <a:t>work_queue_status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363" y="1651000"/>
            <a:ext cx="8924925" cy="314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8175"/>
            <a:ext cx="9144000" cy="559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9563" y="0"/>
            <a:ext cx="8534400" cy="1143000"/>
          </a:xfrm>
        </p:spPr>
        <p:txBody>
          <a:bodyPr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/>
                </a:solidFill>
              </a:rPr>
              <a:t>http</a:t>
            </a:r>
            <a:r>
              <a:rPr lang="en-US" sz="4000" dirty="0">
                <a:solidFill>
                  <a:schemeClr val="accent1"/>
                </a:solidFill>
              </a:rPr>
              <a:t>://www.nd.edu/~ccl</a:t>
            </a:r>
            <a:br>
              <a:rPr lang="en-US" sz="4000" dirty="0">
                <a:solidFill>
                  <a:schemeClr val="accent1"/>
                </a:solidFill>
              </a:rPr>
            </a:b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19459" name="Oval 4"/>
          <p:cNvSpPr>
            <a:spLocks noChangeArrowheads="1"/>
          </p:cNvSpPr>
          <p:nvPr/>
        </p:nvSpPr>
        <p:spPr bwMode="auto">
          <a:xfrm>
            <a:off x="3297238" y="1624013"/>
            <a:ext cx="1828800" cy="709612"/>
          </a:xfrm>
          <a:prstGeom prst="ellipse">
            <a:avLst/>
          </a:prstGeom>
          <a:noFill/>
          <a:ln w="57150">
            <a:solidFill>
              <a:srgbClr val="C42D2B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5" descr="demo_screensho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463"/>
            <a:ext cx="9144000" cy="599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Oval 6"/>
          <p:cNvSpPr>
            <a:spLocks noChangeArrowheads="1"/>
          </p:cNvSpPr>
          <p:nvPr/>
        </p:nvSpPr>
        <p:spPr bwMode="auto">
          <a:xfrm>
            <a:off x="1166813" y="4138613"/>
            <a:ext cx="1828800" cy="709612"/>
          </a:xfrm>
          <a:prstGeom prst="ellipse">
            <a:avLst/>
          </a:prstGeom>
          <a:noFill/>
          <a:ln w="57150">
            <a:solidFill>
              <a:srgbClr val="C42D2B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8175"/>
            <a:ext cx="9144000" cy="559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9563" y="0"/>
            <a:ext cx="8534400" cy="1143000"/>
          </a:xfrm>
        </p:spPr>
        <p:txBody>
          <a:bodyPr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/>
                </a:solidFill>
              </a:rPr>
              <a:t>http</a:t>
            </a:r>
            <a:r>
              <a:rPr lang="en-US" sz="4000" dirty="0">
                <a:solidFill>
                  <a:schemeClr val="accent1"/>
                </a:solidFill>
              </a:rPr>
              <a:t>://www.nd.edu/~ccl</a:t>
            </a:r>
            <a:br>
              <a:rPr lang="en-US" sz="4000" dirty="0">
                <a:solidFill>
                  <a:schemeClr val="accent1"/>
                </a:solidFill>
              </a:rPr>
            </a:br>
            <a:endParaRPr lang="en-US" sz="4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 txBox="1">
            <a:spLocks/>
          </p:cNvSpPr>
          <p:nvPr/>
        </p:nvSpPr>
        <p:spPr bwMode="auto">
          <a:xfrm>
            <a:off x="376238" y="333375"/>
            <a:ext cx="8001000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 b="1">
                <a:solidFill>
                  <a:srgbClr val="C42D2B"/>
                </a:solidFill>
              </a:rPr>
              <a:t>Makeflow</a:t>
            </a:r>
          </a:p>
          <a:p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7170" name="Content Placeholder 2"/>
          <p:cNvSpPr txBox="1">
            <a:spLocks/>
          </p:cNvSpPr>
          <p:nvPr/>
        </p:nvSpPr>
        <p:spPr bwMode="auto">
          <a:xfrm>
            <a:off x="376238" y="1416050"/>
            <a:ext cx="838200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3400">
                <a:latin typeface="Calibri" pitchFamily="34" charset="0"/>
              </a:rPr>
              <a:t>Great for static workflows!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srgbClr val="FF0000"/>
                </a:solidFill>
                <a:latin typeface="Calibri" pitchFamily="34" charset="0"/>
              </a:rPr>
              <a:t>Tasks/dependencies are known beforehand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srgbClr val="FF0000"/>
                </a:solidFill>
                <a:latin typeface="Calibri" pitchFamily="34" charset="0"/>
              </a:rPr>
              <a:t>Directed Acyclic Graphs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3400">
                <a:latin typeface="Calibri" pitchFamily="34" charset="0"/>
              </a:rPr>
              <a:t>Great for file-based workflows!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srgbClr val="FF0000"/>
                </a:solidFill>
                <a:latin typeface="Calibri" pitchFamily="34" charset="0"/>
              </a:rPr>
              <a:t>Input: files, Output: files</a:t>
            </a:r>
          </a:p>
          <a:p>
            <a:pPr marL="342900" indent="-342900">
              <a:lnSpc>
                <a:spcPct val="95000"/>
              </a:lnSpc>
              <a:spcBef>
                <a:spcPct val="20000"/>
              </a:spcBef>
            </a:pPr>
            <a:endParaRPr lang="en-US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mtClean="0">
                <a:solidFill>
                  <a:srgbClr val="C00000"/>
                </a:solidFill>
              </a:rPr>
              <a:t>An Old Idea: Makefiles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625DC53-BCFB-4573-A3A5-BD9D7C692153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46787" name="Rectangle 3"/>
          <p:cNvSpPr>
            <a:spLocks noChangeArrowheads="1"/>
          </p:cNvSpPr>
          <p:nvPr/>
        </p:nvSpPr>
        <p:spPr bwMode="auto">
          <a:xfrm>
            <a:off x="4648200" y="1458913"/>
            <a:ext cx="4140200" cy="44084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 Unicode MS"/>
                <a:cs typeface="+mn-cs"/>
              </a:rPr>
              <a:t>part1 part2 part3: </a:t>
            </a:r>
            <a:r>
              <a:rPr lang="en-US" b="1" dirty="0" err="1">
                <a:latin typeface="Arial Unicode MS"/>
                <a:cs typeface="+mn-cs"/>
              </a:rPr>
              <a:t>input.data</a:t>
            </a:r>
            <a:r>
              <a:rPr lang="en-US" b="1" dirty="0">
                <a:latin typeface="Arial Unicode MS"/>
                <a:cs typeface="+mn-cs"/>
              </a:rPr>
              <a:t> split.py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 Unicode MS"/>
                <a:cs typeface="+mn-cs"/>
              </a:rPr>
              <a:t>     ./split.py </a:t>
            </a:r>
            <a:r>
              <a:rPr lang="en-US" b="1" dirty="0" err="1">
                <a:latin typeface="Arial Unicode MS"/>
                <a:cs typeface="+mn-cs"/>
              </a:rPr>
              <a:t>input.data</a:t>
            </a:r>
            <a:endParaRPr lang="en-US" b="1" dirty="0">
              <a:latin typeface="Arial Unicode MS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Arial Unicode MS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 Unicode MS"/>
                <a:cs typeface="+mn-cs"/>
              </a:rPr>
              <a:t>out1: part1 mysim.exe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 Unicode MS"/>
                <a:cs typeface="+mn-cs"/>
              </a:rPr>
              <a:t>    ./mysim.exe part1 &gt;out1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Arial Unicode MS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 Unicode MS"/>
                <a:cs typeface="+mn-cs"/>
              </a:rPr>
              <a:t>out2: part2 mysim.exe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 Unicode MS"/>
                <a:cs typeface="+mn-cs"/>
              </a:rPr>
              <a:t>    ./mysim.exe part2 &gt;out2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Arial Unicode MS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 Unicode MS"/>
                <a:cs typeface="+mn-cs"/>
              </a:rPr>
              <a:t>out3: part3 mysim.exe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 Unicode MS"/>
                <a:cs typeface="+mn-cs"/>
              </a:rPr>
              <a:t>    ./mysim.exe part3 &gt;out3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Arial Unicode MS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 Unicode MS"/>
                <a:cs typeface="+mn-cs"/>
              </a:rPr>
              <a:t>result: out1 out2 out3 join.py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 Unicode MS"/>
                <a:cs typeface="+mn-cs"/>
              </a:rPr>
              <a:t>    ./join.py out1 out2 out3 &gt; result </a:t>
            </a:r>
          </a:p>
        </p:txBody>
      </p:sp>
      <p:pic>
        <p:nvPicPr>
          <p:cNvPr id="8196" name="Picture 4" descr="examp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371600"/>
            <a:ext cx="32480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 txBox="1">
            <a:spLocks/>
          </p:cNvSpPr>
          <p:nvPr/>
        </p:nvSpPr>
        <p:spPr bwMode="auto">
          <a:xfrm>
            <a:off x="495300" y="214313"/>
            <a:ext cx="8001000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 b="1">
                <a:solidFill>
                  <a:srgbClr val="C42D2B"/>
                </a:solidFill>
              </a:rPr>
              <a:t>Work Queue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95800" y="1600200"/>
            <a:ext cx="4267200" cy="42132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libri" pitchFamily="34" charset="0"/>
                <a:cs typeface="+mn-cs"/>
              </a:rPr>
              <a:t>use </a:t>
            </a:r>
            <a:r>
              <a:rPr lang="en-US" dirty="0" err="1">
                <a:solidFill>
                  <a:srgbClr val="FF0000"/>
                </a:solidFill>
                <a:latin typeface="Calibri" pitchFamily="34" charset="0"/>
                <a:cs typeface="+mn-cs"/>
              </a:rPr>
              <a:t>work_queue</a:t>
            </a:r>
            <a:r>
              <a:rPr lang="en-US" dirty="0">
                <a:solidFill>
                  <a:srgbClr val="FFFF00"/>
                </a:solidFill>
                <a:latin typeface="Calibri" pitchFamily="34" charset="0"/>
                <a:cs typeface="+mn-cs"/>
              </a:rPr>
              <a:t>;</a:t>
            </a:r>
            <a:endParaRPr lang="en-US" dirty="0">
              <a:latin typeface="Calibri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libri" pitchFamily="34" charset="0"/>
                <a:cs typeface="+mn-cs"/>
              </a:rPr>
              <a:t>queue = </a:t>
            </a:r>
            <a:r>
              <a:rPr lang="en-US" dirty="0" err="1">
                <a:solidFill>
                  <a:srgbClr val="FF0000"/>
                </a:solidFill>
                <a:latin typeface="Calibri" pitchFamily="34" charset="0"/>
                <a:cs typeface="+mn-cs"/>
              </a:rPr>
              <a:t>work_queue_create</a:t>
            </a:r>
            <a:r>
              <a:rPr lang="en-US" dirty="0">
                <a:latin typeface="Calibri" pitchFamily="34" charset="0"/>
                <a:cs typeface="+mn-cs"/>
              </a:rPr>
              <a:t>();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libri" pitchFamily="34" charset="0"/>
                <a:cs typeface="+mn-cs"/>
              </a:rPr>
              <a:t>while( work to be done 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libri" pitchFamily="34" charset="0"/>
                <a:cs typeface="+mn-cs"/>
              </a:rPr>
              <a:t>            task = </a:t>
            </a:r>
            <a:r>
              <a:rPr lang="en-US" dirty="0" err="1">
                <a:solidFill>
                  <a:srgbClr val="FF0000"/>
                </a:solidFill>
                <a:latin typeface="Calibri" pitchFamily="34" charset="0"/>
                <a:cs typeface="+mn-cs"/>
              </a:rPr>
              <a:t>work_queue_task_create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+mn-cs"/>
              </a:rPr>
              <a:t>();</a:t>
            </a:r>
          </a:p>
          <a:p>
            <a:pPr fontAlgn="auto">
              <a:lnSpc>
                <a:spcPct val="4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libri" pitchFamily="34" charset="0"/>
                <a:cs typeface="+mn-cs"/>
              </a:rPr>
              <a:t>            // specify details for the task</a:t>
            </a:r>
          </a:p>
          <a:p>
            <a:pPr fontAlgn="auto">
              <a:lnSpc>
                <a:spcPct val="4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libri" pitchFamily="34" charset="0"/>
                <a:cs typeface="+mn-cs"/>
              </a:rPr>
              <a:t>            </a:t>
            </a:r>
            <a:r>
              <a:rPr lang="en-US" dirty="0" err="1">
                <a:solidFill>
                  <a:srgbClr val="FF0000"/>
                </a:solidFill>
                <a:latin typeface="Calibri" pitchFamily="34" charset="0"/>
                <a:cs typeface="+mn-cs"/>
              </a:rPr>
              <a:t>work_queue_submit</a:t>
            </a:r>
            <a:r>
              <a:rPr lang="en-US" dirty="0">
                <a:latin typeface="Calibri" pitchFamily="34" charset="0"/>
                <a:cs typeface="+mn-cs"/>
              </a:rPr>
              <a:t>(queue, task);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libri" pitchFamily="34" charset="0"/>
                <a:cs typeface="+mn-cs"/>
              </a:rPr>
              <a:t> 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libri" pitchFamily="34" charset="0"/>
                <a:cs typeface="+mn-cs"/>
              </a:rPr>
              <a:t> while ( tasks in queue 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libri" pitchFamily="34" charset="0"/>
                <a:cs typeface="+mn-cs"/>
              </a:rPr>
              <a:t>      task = </a:t>
            </a:r>
            <a:r>
              <a:rPr lang="en-US" dirty="0" err="1">
                <a:solidFill>
                  <a:srgbClr val="FF0000"/>
                </a:solidFill>
                <a:latin typeface="Calibri" pitchFamily="34" charset="0"/>
                <a:cs typeface="+mn-cs"/>
              </a:rPr>
              <a:t>work_queue_wait</a:t>
            </a:r>
            <a:r>
              <a:rPr lang="en-US" dirty="0">
                <a:latin typeface="Calibri" pitchFamily="34" charset="0"/>
                <a:cs typeface="+mn-cs"/>
              </a:rPr>
              <a:t>(queue);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  <a:cs typeface="+mn-cs"/>
              </a:rPr>
              <a:t>      </a:t>
            </a:r>
            <a:r>
              <a:rPr lang="en-US" dirty="0">
                <a:latin typeface="Calibri" pitchFamily="34" charset="0"/>
                <a:cs typeface="+mn-cs"/>
              </a:rPr>
              <a:t>// process the completed task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libri" pitchFamily="34" charset="0"/>
                <a:cs typeface="+mn-cs"/>
              </a:rPr>
              <a:t>}</a:t>
            </a:r>
          </a:p>
        </p:txBody>
      </p:sp>
      <p:sp>
        <p:nvSpPr>
          <p:cNvPr id="5" name="TextBox 37"/>
          <p:cNvSpPr txBox="1"/>
          <p:nvPr/>
        </p:nvSpPr>
        <p:spPr>
          <a:xfrm>
            <a:off x="381000" y="1905000"/>
            <a:ext cx="3352800" cy="3462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2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for ( all tasks 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    T  =  </a:t>
            </a:r>
            <a:r>
              <a:rPr lang="en-US" dirty="0" err="1">
                <a:latin typeface="+mn-lt"/>
                <a:cs typeface="+mn-cs"/>
              </a:rPr>
              <a:t>create_task</a:t>
            </a:r>
            <a:r>
              <a:rPr lang="en-US" dirty="0">
                <a:latin typeface="+mn-lt"/>
                <a:cs typeface="+mn-cs"/>
              </a:rPr>
              <a:t>();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    </a:t>
            </a:r>
            <a:r>
              <a:rPr lang="en-US" dirty="0" err="1">
                <a:latin typeface="+mn-lt"/>
                <a:cs typeface="+mn-cs"/>
              </a:rPr>
              <a:t>specify_task</a:t>
            </a:r>
            <a:r>
              <a:rPr lang="en-US" dirty="0">
                <a:latin typeface="+mn-lt"/>
                <a:cs typeface="+mn-cs"/>
              </a:rPr>
              <a:t>(T);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    </a:t>
            </a:r>
            <a:r>
              <a:rPr lang="en-US" dirty="0" err="1">
                <a:latin typeface="+mn-lt"/>
                <a:cs typeface="+mn-cs"/>
              </a:rPr>
              <a:t>submit_task</a:t>
            </a:r>
            <a:r>
              <a:rPr lang="en-US" dirty="0">
                <a:latin typeface="+mn-lt"/>
                <a:cs typeface="+mn-cs"/>
              </a:rPr>
              <a:t>(T);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while ( not finished 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    T = </a:t>
            </a:r>
            <a:r>
              <a:rPr lang="en-US" dirty="0" err="1">
                <a:latin typeface="+mn-lt"/>
                <a:cs typeface="+mn-cs"/>
              </a:rPr>
              <a:t>wait_for_task</a:t>
            </a:r>
            <a:r>
              <a:rPr lang="en-US" dirty="0">
                <a:latin typeface="+mn-lt"/>
                <a:cs typeface="+mn-cs"/>
              </a:rPr>
              <a:t>();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    //process T’s output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latin typeface="Calibri" pitchFamily="34" charset="0"/>
              <a:cs typeface="+mn-c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810000" y="3733800"/>
            <a:ext cx="60960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381000" y="2133600"/>
            <a:ext cx="2362200" cy="1600200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495800" y="2667000"/>
            <a:ext cx="4038600" cy="1752600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81000" y="3810000"/>
            <a:ext cx="2362200" cy="1447800"/>
          </a:xfrm>
          <a:prstGeom prst="roundRect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495800" y="4572000"/>
            <a:ext cx="4038600" cy="1219200"/>
          </a:xfrm>
          <a:prstGeom prst="roundRect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25" name="Content Placeholder 2"/>
          <p:cNvSpPr txBox="1">
            <a:spLocks/>
          </p:cNvSpPr>
          <p:nvPr/>
        </p:nvSpPr>
        <p:spPr bwMode="auto">
          <a:xfrm>
            <a:off x="304800" y="896938"/>
            <a:ext cx="838200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srgbClr val="FF0000"/>
                </a:solidFill>
                <a:latin typeface="Calibri" pitchFamily="34" charset="0"/>
              </a:rPr>
              <a:t>Iterative, dynamic applications</a:t>
            </a:r>
          </a:p>
          <a:p>
            <a:pPr marL="342900" indent="-342900">
              <a:lnSpc>
                <a:spcPct val="95000"/>
              </a:lnSpc>
              <a:spcBef>
                <a:spcPct val="20000"/>
              </a:spcBef>
            </a:pPr>
            <a:endParaRPr lang="en-US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 txBox="1">
            <a:spLocks/>
          </p:cNvSpPr>
          <p:nvPr/>
        </p:nvSpPr>
        <p:spPr bwMode="auto">
          <a:xfrm>
            <a:off x="376238" y="0"/>
            <a:ext cx="8001000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 b="1">
                <a:solidFill>
                  <a:srgbClr val="C42D2B"/>
                </a:solidFill>
              </a:rPr>
              <a:t>Harness resources from multiple platforms to achieve scale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657600" y="1881188"/>
            <a:ext cx="2057400" cy="17748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XSEDE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Cluster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657600" y="3856038"/>
            <a:ext cx="2057400" cy="17002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Campus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Condor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Pool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096000" y="3856038"/>
            <a:ext cx="2057400" cy="17002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Public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Cloud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Provider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096000" y="1881188"/>
            <a:ext cx="2057400" cy="18161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Private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Cluster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1373188" y="4699000"/>
            <a:ext cx="533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5588" y="4851400"/>
            <a:ext cx="533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77988" y="5003800"/>
            <a:ext cx="533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30388" y="5156200"/>
            <a:ext cx="533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11188" y="2159000"/>
            <a:ext cx="2057400" cy="685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Work Queue Application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11188" y="3530600"/>
            <a:ext cx="2057400" cy="685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Work Queue Library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1366044" y="3186906"/>
            <a:ext cx="6858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3" name="TextBox 14"/>
          <p:cNvSpPr txBox="1">
            <a:spLocks noChangeArrowheads="1"/>
          </p:cNvSpPr>
          <p:nvPr/>
        </p:nvSpPr>
        <p:spPr bwMode="auto">
          <a:xfrm>
            <a:off x="736600" y="5478463"/>
            <a:ext cx="2362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Local Files and Programs</a:t>
            </a:r>
          </a:p>
        </p:txBody>
      </p:sp>
      <p:cxnSp>
        <p:nvCxnSpPr>
          <p:cNvPr id="16" name="Straight Arrow Connector 15"/>
          <p:cNvCxnSpPr>
            <a:stCxn id="8" idx="0"/>
            <a:endCxn id="13" idx="2"/>
          </p:cNvCxnSpPr>
          <p:nvPr/>
        </p:nvCxnSpPr>
        <p:spPr>
          <a:xfrm flipV="1">
            <a:off x="1639888" y="4216400"/>
            <a:ext cx="0" cy="482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54"/>
          <p:cNvGrpSpPr>
            <a:grpSpLocks/>
          </p:cNvGrpSpPr>
          <p:nvPr/>
        </p:nvGrpSpPr>
        <p:grpSpPr bwMode="auto">
          <a:xfrm>
            <a:off x="6477000" y="2108200"/>
            <a:ext cx="1524000" cy="1524000"/>
            <a:chOff x="6477000" y="1981200"/>
            <a:chExt cx="1524000" cy="1524000"/>
          </a:xfrm>
        </p:grpSpPr>
        <p:sp>
          <p:nvSpPr>
            <p:cNvPr id="18" name="Oval 17"/>
            <p:cNvSpPr/>
            <p:nvPr/>
          </p:nvSpPr>
          <p:spPr bwMode="auto">
            <a:xfrm>
              <a:off x="6477000" y="1981200"/>
              <a:ext cx="533400" cy="5334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eaLnBrk="0" hangingPunct="0">
                <a:defRPr/>
              </a:pPr>
              <a:r>
                <a:rPr lang="en-US" dirty="0">
                  <a:cs typeface="+mn-cs"/>
                </a:rPr>
                <a:t>W</a:t>
              </a: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6477000" y="2971800"/>
              <a:ext cx="533400" cy="5334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eaLnBrk="0" hangingPunct="0">
                <a:defRPr/>
              </a:pPr>
              <a:r>
                <a:rPr lang="en-US" dirty="0">
                  <a:cs typeface="+mn-cs"/>
                </a:rPr>
                <a:t>W</a:t>
              </a: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7467600" y="2514600"/>
              <a:ext cx="533400" cy="5334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eaLnBrk="0" hangingPunct="0">
                <a:defRPr/>
              </a:pPr>
              <a:r>
                <a:rPr lang="en-US" dirty="0">
                  <a:cs typeface="+mn-cs"/>
                </a:rPr>
                <a:t>W</a:t>
              </a:r>
            </a:p>
          </p:txBody>
        </p:sp>
      </p:grpSp>
      <p:grpSp>
        <p:nvGrpSpPr>
          <p:cNvPr id="21" name="Group 52"/>
          <p:cNvGrpSpPr>
            <a:grpSpLocks/>
          </p:cNvGrpSpPr>
          <p:nvPr/>
        </p:nvGrpSpPr>
        <p:grpSpPr bwMode="auto">
          <a:xfrm>
            <a:off x="5807075" y="3943350"/>
            <a:ext cx="2651125" cy="2157413"/>
            <a:chOff x="5806680" y="4114800"/>
            <a:chExt cx="2651520" cy="2324052"/>
          </a:xfrm>
        </p:grpSpPr>
        <p:sp>
          <p:nvSpPr>
            <p:cNvPr id="10271" name="TextBox 21"/>
            <p:cNvSpPr txBox="1">
              <a:spLocks noChangeArrowheads="1"/>
            </p:cNvSpPr>
            <p:nvPr/>
          </p:nvSpPr>
          <p:spPr bwMode="auto">
            <a:xfrm>
              <a:off x="5806680" y="6069520"/>
              <a:ext cx="26515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Calibri" pitchFamily="34" charset="0"/>
                </a:rPr>
                <a:t>ssh</a:t>
              </a:r>
            </a:p>
          </p:txBody>
        </p:sp>
        <p:cxnSp>
          <p:nvCxnSpPr>
            <p:cNvPr id="23" name="Straight Arrow Connector 22"/>
            <p:cNvCxnSpPr>
              <a:stCxn id="10271" idx="0"/>
              <a:endCxn id="6" idx="2"/>
            </p:cNvCxnSpPr>
            <p:nvPr/>
          </p:nvCxnSpPr>
          <p:spPr>
            <a:xfrm flipH="1" flipV="1">
              <a:off x="7124501" y="5852281"/>
              <a:ext cx="7939" cy="21718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 bwMode="auto">
            <a:xfrm>
              <a:off x="7391241" y="4114800"/>
              <a:ext cx="533479" cy="533557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eaLnBrk="0" hangingPunct="0">
                <a:defRPr/>
              </a:pPr>
              <a:r>
                <a:rPr lang="en-US" dirty="0">
                  <a:cs typeface="+mn-cs"/>
                </a:rPr>
                <a:t>W</a:t>
              </a: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6324282" y="4114800"/>
              <a:ext cx="533479" cy="533557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eaLnBrk="0" hangingPunct="0">
                <a:defRPr/>
              </a:pPr>
              <a:r>
                <a:rPr lang="en-US" dirty="0">
                  <a:cs typeface="+mn-cs"/>
                </a:rPr>
                <a:t>W</a:t>
              </a: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7391241" y="5181914"/>
              <a:ext cx="533479" cy="533557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eaLnBrk="0" hangingPunct="0">
                <a:defRPr/>
              </a:pPr>
              <a:r>
                <a:rPr lang="en-US" dirty="0">
                  <a:cs typeface="+mn-cs"/>
                </a:rPr>
                <a:t>W</a:t>
              </a: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6324282" y="5181914"/>
              <a:ext cx="533479" cy="533557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eaLnBrk="0" hangingPunct="0">
                <a:defRPr/>
              </a:pPr>
              <a:r>
                <a:rPr lang="en-US" dirty="0">
                  <a:latin typeface="+mn-lt"/>
                  <a:cs typeface="+mn-cs"/>
                </a:rPr>
                <a:t>W</a:t>
              </a:r>
              <a:endParaRPr lang="en-US" dirty="0">
                <a:cs typeface="+mn-cs"/>
              </a:endParaRPr>
            </a:p>
          </p:txBody>
        </p:sp>
      </p:grpSp>
      <p:grpSp>
        <p:nvGrpSpPr>
          <p:cNvPr id="28" name="Group 53"/>
          <p:cNvGrpSpPr>
            <a:grpSpLocks/>
          </p:cNvGrpSpPr>
          <p:nvPr/>
        </p:nvGrpSpPr>
        <p:grpSpPr bwMode="auto">
          <a:xfrm>
            <a:off x="3216275" y="1336675"/>
            <a:ext cx="2590800" cy="2224088"/>
            <a:chOff x="3200400" y="910950"/>
            <a:chExt cx="2590800" cy="2223133"/>
          </a:xfrm>
        </p:grpSpPr>
        <p:sp>
          <p:nvSpPr>
            <p:cNvPr id="10265" name="TextBox 28"/>
            <p:cNvSpPr txBox="1">
              <a:spLocks noChangeArrowheads="1"/>
            </p:cNvSpPr>
            <p:nvPr/>
          </p:nvSpPr>
          <p:spPr bwMode="auto">
            <a:xfrm>
              <a:off x="3200400" y="910950"/>
              <a:ext cx="2590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SGE_submit_workers </a:t>
              </a:r>
            </a:p>
          </p:txBody>
        </p:sp>
        <p:cxnSp>
          <p:nvCxnSpPr>
            <p:cNvPr id="30" name="Straight Arrow Connector 29"/>
            <p:cNvCxnSpPr>
              <a:stCxn id="10265" idx="2"/>
              <a:endCxn id="4" idx="0"/>
            </p:cNvCxnSpPr>
            <p:nvPr/>
          </p:nvCxnSpPr>
          <p:spPr>
            <a:xfrm>
              <a:off x="4495800" y="1280679"/>
              <a:ext cx="174625" cy="17455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67" name="Group 54"/>
            <p:cNvGrpSpPr>
              <a:grpSpLocks/>
            </p:cNvGrpSpPr>
            <p:nvPr/>
          </p:nvGrpSpPr>
          <p:grpSpPr bwMode="auto">
            <a:xfrm>
              <a:off x="3828387" y="1541789"/>
              <a:ext cx="1658013" cy="1592294"/>
              <a:chOff x="3828387" y="1541789"/>
              <a:chExt cx="1658013" cy="1592294"/>
            </a:xfrm>
          </p:grpSpPr>
          <p:sp>
            <p:nvSpPr>
              <p:cNvPr id="32" name="Oval 31"/>
              <p:cNvSpPr/>
              <p:nvPr/>
            </p:nvSpPr>
            <p:spPr bwMode="auto">
              <a:xfrm>
                <a:off x="4937125" y="2564415"/>
                <a:ext cx="533400" cy="53317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914400" eaLnBrk="0" hangingPunct="0">
                  <a:defRPr/>
                </a:pPr>
                <a:r>
                  <a:rPr lang="en-US" dirty="0">
                    <a:cs typeface="+mn-cs"/>
                  </a:rPr>
                  <a:t>W</a:t>
                </a:r>
              </a:p>
            </p:txBody>
          </p:sp>
          <p:sp>
            <p:nvSpPr>
              <p:cNvPr id="33" name="Oval 32"/>
              <p:cNvSpPr/>
              <p:nvPr/>
            </p:nvSpPr>
            <p:spPr bwMode="auto">
              <a:xfrm>
                <a:off x="4953000" y="1542504"/>
                <a:ext cx="533400" cy="53317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914400" eaLnBrk="0" hangingPunct="0">
                  <a:defRPr/>
                </a:pPr>
                <a:r>
                  <a:rPr lang="en-US" dirty="0">
                    <a:cs typeface="+mn-cs"/>
                  </a:rPr>
                  <a:t>W</a:t>
                </a:r>
              </a:p>
            </p:txBody>
          </p:sp>
          <p:sp>
            <p:nvSpPr>
              <p:cNvPr id="34" name="Oval 33"/>
              <p:cNvSpPr/>
              <p:nvPr/>
            </p:nvSpPr>
            <p:spPr bwMode="auto">
              <a:xfrm>
                <a:off x="3829050" y="2600912"/>
                <a:ext cx="533400" cy="53317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914400" eaLnBrk="0" hangingPunct="0">
                  <a:defRPr/>
                </a:pPr>
                <a:r>
                  <a:rPr lang="en-US" dirty="0">
                    <a:cs typeface="+mn-cs"/>
                  </a:rPr>
                  <a:t>W</a:t>
                </a:r>
              </a:p>
            </p:txBody>
          </p:sp>
        </p:grp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063875" y="3919538"/>
            <a:ext cx="2651125" cy="2301875"/>
            <a:chOff x="3063480" y="3919906"/>
            <a:chExt cx="2651520" cy="2301231"/>
          </a:xfrm>
        </p:grpSpPr>
        <p:sp>
          <p:nvSpPr>
            <p:cNvPr id="10260" name="TextBox 34"/>
            <p:cNvSpPr txBox="1">
              <a:spLocks noChangeArrowheads="1"/>
            </p:cNvSpPr>
            <p:nvPr/>
          </p:nvSpPr>
          <p:spPr bwMode="auto">
            <a:xfrm>
              <a:off x="3063480" y="5851805"/>
              <a:ext cx="26515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condor_submit_workers </a:t>
              </a: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4328907" y="5556160"/>
              <a:ext cx="90500" cy="4047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 bwMode="auto">
            <a:xfrm>
              <a:off x="4968764" y="4926099"/>
              <a:ext cx="533479" cy="533251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eaLnBrk="0" hangingPunct="0">
                <a:defRPr/>
              </a:pPr>
              <a:r>
                <a:rPr lang="en-US" dirty="0">
                  <a:cs typeface="+mn-cs"/>
                </a:rPr>
                <a:t>W</a:t>
              </a: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4419407" y="3919906"/>
              <a:ext cx="533479" cy="533251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eaLnBrk="0" hangingPunct="0">
                <a:defRPr/>
              </a:pPr>
              <a:r>
                <a:rPr lang="en-US" dirty="0">
                  <a:cs typeface="+mn-cs"/>
                </a:rPr>
                <a:t>W</a:t>
              </a: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3809716" y="4911815"/>
              <a:ext cx="533479" cy="533251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eaLnBrk="0" hangingPunct="0">
                <a:defRPr/>
              </a:pPr>
              <a:r>
                <a:rPr lang="en-US" dirty="0">
                  <a:cs typeface="+mn-cs"/>
                </a:rPr>
                <a:t>W</a:t>
              </a:r>
            </a:p>
          </p:txBody>
        </p:sp>
      </p:grpSp>
      <p:grpSp>
        <p:nvGrpSpPr>
          <p:cNvPr id="40" name="Group 29"/>
          <p:cNvGrpSpPr/>
          <p:nvPr/>
        </p:nvGrpSpPr>
        <p:grpSpPr>
          <a:xfrm>
            <a:off x="2670518" y="2577763"/>
            <a:ext cx="4410075" cy="2590800"/>
            <a:chOff x="2667000" y="2577763"/>
            <a:chExt cx="4410075" cy="2590800"/>
          </a:xfrm>
          <a:solidFill>
            <a:schemeClr val="tx1">
              <a:lumMod val="65000"/>
            </a:schemeClr>
          </a:solidFill>
        </p:grpSpPr>
        <p:sp>
          <p:nvSpPr>
            <p:cNvPr id="41" name="Cloud 40"/>
            <p:cNvSpPr/>
            <p:nvPr/>
          </p:nvSpPr>
          <p:spPr>
            <a:xfrm>
              <a:off x="4486275" y="2577763"/>
              <a:ext cx="2590800" cy="2590800"/>
            </a:xfrm>
            <a:prstGeom prst="cloud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Thousands of Workers in a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Personal Cloud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667000" y="3109124"/>
              <a:ext cx="864339" cy="6463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  <a:cs typeface="+mn-cs"/>
                </a:rPr>
                <a:t>submit</a:t>
              </a: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  <a:cs typeface="+mn-cs"/>
                </a:rPr>
                <a:t>tasks</a:t>
              </a:r>
            </a:p>
          </p:txBody>
        </p:sp>
        <p:cxnSp>
          <p:nvCxnSpPr>
            <p:cNvPr id="43" name="Straight Arrow Connector 42"/>
            <p:cNvCxnSpPr>
              <a:stCxn id="13" idx="3"/>
            </p:cNvCxnSpPr>
            <p:nvPr/>
          </p:nvCxnSpPr>
          <p:spPr>
            <a:xfrm flipV="1">
              <a:off x="2667794" y="3414594"/>
              <a:ext cx="1980406" cy="458569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3" idx="3"/>
            </p:cNvCxnSpPr>
            <p:nvPr/>
          </p:nvCxnSpPr>
          <p:spPr>
            <a:xfrm flipV="1">
              <a:off x="2667794" y="3719394"/>
              <a:ext cx="1828006" cy="153769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3" idx="3"/>
            </p:cNvCxnSpPr>
            <p:nvPr/>
          </p:nvCxnSpPr>
          <p:spPr>
            <a:xfrm>
              <a:off x="2667794" y="3873163"/>
              <a:ext cx="1904206" cy="608231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13" idx="3"/>
            </p:cNvCxnSpPr>
            <p:nvPr/>
          </p:nvCxnSpPr>
          <p:spPr>
            <a:xfrm>
              <a:off x="2667794" y="3873163"/>
              <a:ext cx="1904206" cy="303431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3" idx="3"/>
            </p:cNvCxnSpPr>
            <p:nvPr/>
          </p:nvCxnSpPr>
          <p:spPr>
            <a:xfrm>
              <a:off x="2667794" y="3873163"/>
              <a:ext cx="1828006" cy="74831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 txBox="1">
            <a:spLocks/>
          </p:cNvSpPr>
          <p:nvPr/>
        </p:nvSpPr>
        <p:spPr bwMode="auto">
          <a:xfrm>
            <a:off x="376238" y="177800"/>
            <a:ext cx="8001000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 b="1">
                <a:solidFill>
                  <a:srgbClr val="C42D2B"/>
                </a:solidFill>
              </a:rPr>
              <a:t>Gene Alignment</a:t>
            </a:r>
          </a:p>
        </p:txBody>
      </p:sp>
      <p:pic>
        <p:nvPicPr>
          <p:cNvPr id="23559" name="Picture 7" descr="Ge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963" y="1312863"/>
            <a:ext cx="3979862" cy="3822700"/>
          </a:xfrm>
          <a:prstGeom prst="rect">
            <a:avLst/>
          </a:prstGeom>
          <a:noFill/>
        </p:spPr>
      </p:pic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4403725" y="2095500"/>
            <a:ext cx="4787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/>
            <a:r>
              <a:rPr lang="en-US">
                <a:solidFill>
                  <a:srgbClr val="8D221F"/>
                </a:solidFill>
              </a:rPr>
              <a:t>TCTGGCTGGAT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4356100" y="3206750"/>
            <a:ext cx="4787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GATGGGGCGATTCAGGC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4403725" y="1728788"/>
            <a:ext cx="3236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/>
              <a:t>Sequence 1: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4356100" y="2838450"/>
            <a:ext cx="3236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Sequence 2: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4356100" y="3892550"/>
            <a:ext cx="3236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Aligned Sequence: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4356100" y="4265613"/>
            <a:ext cx="4787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8D221F"/>
                </a:solidFill>
              </a:rPr>
              <a:t>TCTGGCTGGAT</a:t>
            </a:r>
            <a:r>
              <a:rPr lang="en-US">
                <a:solidFill>
                  <a:srgbClr val="FF3300"/>
                </a:solidFill>
              </a:rPr>
              <a:t>GATGGGGCGATTCAGGC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 txBox="1">
            <a:spLocks/>
          </p:cNvSpPr>
          <p:nvPr/>
        </p:nvSpPr>
        <p:spPr bwMode="auto">
          <a:xfrm>
            <a:off x="376238" y="0"/>
            <a:ext cx="8767762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 b="1">
                <a:solidFill>
                  <a:srgbClr val="C42D2B"/>
                </a:solidFill>
              </a:rPr>
              <a:t>BWA (Makeflow)</a:t>
            </a:r>
          </a:p>
        </p:txBody>
      </p:sp>
      <p:pic>
        <p:nvPicPr>
          <p:cNvPr id="11266" name="Picture 3" descr="bwa_workflo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663" y="782638"/>
            <a:ext cx="8923337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 txBox="1">
            <a:spLocks/>
          </p:cNvSpPr>
          <p:nvPr/>
        </p:nvSpPr>
        <p:spPr bwMode="auto">
          <a:xfrm>
            <a:off x="376238" y="177800"/>
            <a:ext cx="8001000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 b="1">
                <a:solidFill>
                  <a:srgbClr val="C42D2B"/>
                </a:solidFill>
              </a:rPr>
              <a:t>Protein Folding</a:t>
            </a:r>
          </a:p>
        </p:txBody>
      </p:sp>
      <p:sp>
        <p:nvSpPr>
          <p:cNvPr id="13314" name="TextBox 13"/>
          <p:cNvSpPr txBox="1">
            <a:spLocks noChangeArrowheads="1"/>
          </p:cNvSpPr>
          <p:nvPr/>
        </p:nvSpPr>
        <p:spPr bwMode="auto">
          <a:xfrm>
            <a:off x="1447800" y="1016000"/>
            <a:ext cx="662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>
                <a:latin typeface="Calibri" pitchFamily="34" charset="0"/>
              </a:rPr>
              <a:t>Proteins fold into a number of distinctive states, each of which affects its function in the organism.</a:t>
            </a:r>
          </a:p>
        </p:txBody>
      </p:sp>
      <p:pic>
        <p:nvPicPr>
          <p:cNvPr id="13315" name="Picture 2" descr="http://www.nd.edu/~dthain/awe/awe-networ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778000"/>
            <a:ext cx="4368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8" descr="http://protomol.sourceforge.net/mmp_vm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778000"/>
            <a:ext cx="3200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Box 14"/>
          <p:cNvSpPr txBox="1">
            <a:spLocks noChangeArrowheads="1"/>
          </p:cNvSpPr>
          <p:nvPr/>
        </p:nvSpPr>
        <p:spPr bwMode="auto">
          <a:xfrm>
            <a:off x="1752600" y="5145088"/>
            <a:ext cx="54006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alibri" pitchFamily="34" charset="0"/>
              </a:rPr>
              <a:t>How common is each state?</a:t>
            </a:r>
          </a:p>
          <a:p>
            <a:pPr algn="ctr"/>
            <a:r>
              <a:rPr lang="en-US" sz="2000">
                <a:latin typeface="Calibri" pitchFamily="34" charset="0"/>
              </a:rPr>
              <a:t>How does the protein transition between states?</a:t>
            </a:r>
          </a:p>
          <a:p>
            <a:pPr algn="ctr"/>
            <a:r>
              <a:rPr lang="en-US" sz="2000">
                <a:latin typeface="Calibri" pitchFamily="34" charset="0"/>
              </a:rPr>
              <a:t>How common are those transitions?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Oval 16"/>
          <p:cNvSpPr>
            <a:spLocks noChangeArrowheads="1"/>
          </p:cNvSpPr>
          <p:nvPr/>
        </p:nvSpPr>
        <p:spPr bwMode="auto">
          <a:xfrm>
            <a:off x="3621088" y="706438"/>
            <a:ext cx="1504950" cy="60325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/>
            <a:r>
              <a:rPr lang="en-US" sz="1200"/>
              <a:t>Work Queue Master</a:t>
            </a:r>
          </a:p>
        </p:txBody>
      </p:sp>
      <p:sp>
        <p:nvSpPr>
          <p:cNvPr id="22533" name="Oval 17"/>
          <p:cNvSpPr>
            <a:spLocks noChangeArrowheads="1"/>
          </p:cNvSpPr>
          <p:nvPr/>
        </p:nvSpPr>
        <p:spPr bwMode="auto">
          <a:xfrm>
            <a:off x="1873250" y="706438"/>
            <a:ext cx="1212850" cy="60325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/>
            <a:r>
              <a:rPr lang="en-US" sz="1200"/>
              <a:t> Protein Molecule </a:t>
            </a:r>
          </a:p>
          <a:p>
            <a:pPr algn="ctr" defTabSz="914400"/>
            <a:r>
              <a:rPr lang="en-US" sz="1200"/>
              <a:t>Inputs</a:t>
            </a:r>
          </a:p>
        </p:txBody>
      </p:sp>
      <p:sp>
        <p:nvSpPr>
          <p:cNvPr id="22534" name="Line 18"/>
          <p:cNvSpPr>
            <a:spLocks noChangeShapeType="1"/>
          </p:cNvSpPr>
          <p:nvPr/>
        </p:nvSpPr>
        <p:spPr bwMode="auto">
          <a:xfrm>
            <a:off x="3078163" y="1011238"/>
            <a:ext cx="5349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>
            <a:off x="4349750" y="1309688"/>
            <a:ext cx="1588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2" name="Oval 20"/>
          <p:cNvSpPr>
            <a:spLocks noChangeArrowheads="1"/>
          </p:cNvSpPr>
          <p:nvPr/>
        </p:nvSpPr>
        <p:spPr bwMode="auto">
          <a:xfrm>
            <a:off x="3670300" y="1779588"/>
            <a:ext cx="1406525" cy="73660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/>
            <a:r>
              <a:rPr lang="en-US" sz="1100"/>
              <a:t>Create configurations </a:t>
            </a:r>
          </a:p>
          <a:p>
            <a:pPr algn="ctr" defTabSz="914400"/>
            <a:r>
              <a:rPr lang="en-US" sz="1100"/>
              <a:t>for each replica</a:t>
            </a:r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4349750" y="2516188"/>
            <a:ext cx="1588" cy="468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4" name="Oval 22"/>
          <p:cNvSpPr>
            <a:spLocks noChangeArrowheads="1"/>
          </p:cNvSpPr>
          <p:nvPr/>
        </p:nvSpPr>
        <p:spPr bwMode="auto">
          <a:xfrm>
            <a:off x="3475038" y="2984500"/>
            <a:ext cx="1747837" cy="536575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/>
            <a:r>
              <a:rPr lang="en-US" sz="1100"/>
              <a:t>Transfer inputs for replicas</a:t>
            </a:r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 flipH="1">
            <a:off x="2990850" y="3454400"/>
            <a:ext cx="823913" cy="938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 flipH="1">
            <a:off x="3475038" y="3521075"/>
            <a:ext cx="534987" cy="871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4689475" y="3521075"/>
            <a:ext cx="582613" cy="871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>
            <a:off x="4446588" y="3521075"/>
            <a:ext cx="388937" cy="871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9" name="Line 27"/>
          <p:cNvSpPr>
            <a:spLocks noChangeShapeType="1"/>
          </p:cNvSpPr>
          <p:nvPr/>
        </p:nvSpPr>
        <p:spPr bwMode="auto">
          <a:xfrm>
            <a:off x="4932363" y="3454400"/>
            <a:ext cx="823912" cy="938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 flipH="1">
            <a:off x="4349750" y="3521075"/>
            <a:ext cx="1588" cy="871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 flipH="1">
            <a:off x="3911600" y="3521075"/>
            <a:ext cx="339725" cy="871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9" name="Line 37"/>
          <p:cNvSpPr>
            <a:spLocks noChangeShapeType="1"/>
          </p:cNvSpPr>
          <p:nvPr/>
        </p:nvSpPr>
        <p:spPr bwMode="auto">
          <a:xfrm>
            <a:off x="2892425" y="4995863"/>
            <a:ext cx="438150" cy="73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30" name="Line 38"/>
          <p:cNvSpPr>
            <a:spLocks noChangeShapeType="1"/>
          </p:cNvSpPr>
          <p:nvPr/>
        </p:nvSpPr>
        <p:spPr bwMode="auto">
          <a:xfrm>
            <a:off x="3378200" y="4995863"/>
            <a:ext cx="339725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31" name="Oval 39"/>
          <p:cNvSpPr>
            <a:spLocks noChangeArrowheads="1"/>
          </p:cNvSpPr>
          <p:nvPr/>
        </p:nvSpPr>
        <p:spPr bwMode="auto">
          <a:xfrm>
            <a:off x="3135313" y="5599113"/>
            <a:ext cx="2379662" cy="536575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/>
            <a:r>
              <a:rPr lang="en-US" sz="1200"/>
              <a:t>Transfer output to master</a:t>
            </a:r>
          </a:p>
        </p:txBody>
      </p:sp>
      <p:sp>
        <p:nvSpPr>
          <p:cNvPr id="33832" name="Line 40"/>
          <p:cNvSpPr>
            <a:spLocks noChangeShapeType="1"/>
          </p:cNvSpPr>
          <p:nvPr/>
        </p:nvSpPr>
        <p:spPr bwMode="auto">
          <a:xfrm>
            <a:off x="3863975" y="4995863"/>
            <a:ext cx="242888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33" name="Line 41"/>
          <p:cNvSpPr>
            <a:spLocks noChangeShapeType="1"/>
          </p:cNvSpPr>
          <p:nvPr/>
        </p:nvSpPr>
        <p:spPr bwMode="auto">
          <a:xfrm>
            <a:off x="4349750" y="4995863"/>
            <a:ext cx="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34" name="Line 42"/>
          <p:cNvSpPr>
            <a:spLocks noChangeShapeType="1"/>
          </p:cNvSpPr>
          <p:nvPr/>
        </p:nvSpPr>
        <p:spPr bwMode="auto">
          <a:xfrm flipH="1">
            <a:off x="4591050" y="4995863"/>
            <a:ext cx="29210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35" name="Line 43"/>
          <p:cNvSpPr>
            <a:spLocks noChangeShapeType="1"/>
          </p:cNvSpPr>
          <p:nvPr/>
        </p:nvSpPr>
        <p:spPr bwMode="auto">
          <a:xfrm flipH="1">
            <a:off x="4932363" y="4995863"/>
            <a:ext cx="388937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36" name="Line 44"/>
          <p:cNvSpPr>
            <a:spLocks noChangeShapeType="1"/>
          </p:cNvSpPr>
          <p:nvPr/>
        </p:nvSpPr>
        <p:spPr bwMode="auto">
          <a:xfrm flipH="1">
            <a:off x="5321300" y="4897438"/>
            <a:ext cx="484188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37" name="Line 45"/>
          <p:cNvSpPr>
            <a:spLocks noChangeShapeType="1"/>
          </p:cNvSpPr>
          <p:nvPr/>
        </p:nvSpPr>
        <p:spPr bwMode="auto">
          <a:xfrm>
            <a:off x="5368925" y="5999163"/>
            <a:ext cx="13589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38" name="Line 46"/>
          <p:cNvSpPr>
            <a:spLocks noChangeShapeType="1"/>
          </p:cNvSpPr>
          <p:nvPr/>
        </p:nvSpPr>
        <p:spPr bwMode="auto">
          <a:xfrm flipV="1">
            <a:off x="6727825" y="1041400"/>
            <a:ext cx="1588" cy="4959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39" name="Line 47"/>
          <p:cNvSpPr>
            <a:spLocks noChangeShapeType="1"/>
          </p:cNvSpPr>
          <p:nvPr/>
        </p:nvSpPr>
        <p:spPr bwMode="auto">
          <a:xfrm>
            <a:off x="5126038" y="1041400"/>
            <a:ext cx="16017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41" name="Text Box 49"/>
          <p:cNvSpPr txBox="1">
            <a:spLocks noChangeArrowheads="1"/>
          </p:cNvSpPr>
          <p:nvPr/>
        </p:nvSpPr>
        <p:spPr bwMode="auto">
          <a:xfrm>
            <a:off x="1249363" y="4440238"/>
            <a:ext cx="1519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US" sz="1200" b="1"/>
              <a:t>Workers running simulations</a:t>
            </a:r>
          </a:p>
        </p:txBody>
      </p:sp>
      <p:grpSp>
        <p:nvGrpSpPr>
          <p:cNvPr id="22580" name="Group 52"/>
          <p:cNvGrpSpPr>
            <a:grpSpLocks/>
          </p:cNvGrpSpPr>
          <p:nvPr/>
        </p:nvGrpSpPr>
        <p:grpSpPr bwMode="auto">
          <a:xfrm>
            <a:off x="2651125" y="4392613"/>
            <a:ext cx="3689350" cy="603250"/>
            <a:chOff x="1670" y="2767"/>
            <a:chExt cx="2324" cy="380"/>
          </a:xfrm>
        </p:grpSpPr>
        <p:sp>
          <p:nvSpPr>
            <p:cNvPr id="22559" name="AutoShape 29"/>
            <p:cNvSpPr>
              <a:spLocks noChangeArrowheads="1"/>
            </p:cNvSpPr>
            <p:nvPr/>
          </p:nvSpPr>
          <p:spPr bwMode="auto">
            <a:xfrm>
              <a:off x="1730" y="2767"/>
              <a:ext cx="245" cy="380"/>
            </a:xfrm>
            <a:prstGeom prst="can">
              <a:avLst>
                <a:gd name="adj" fmla="val 38776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914400"/>
              <a:endParaRPr lang="en-US"/>
            </a:p>
          </p:txBody>
        </p:sp>
        <p:sp>
          <p:nvSpPr>
            <p:cNvPr id="22560" name="AutoShape 31"/>
            <p:cNvSpPr>
              <a:spLocks noChangeArrowheads="1"/>
            </p:cNvSpPr>
            <p:nvPr/>
          </p:nvSpPr>
          <p:spPr bwMode="auto">
            <a:xfrm>
              <a:off x="2036" y="2767"/>
              <a:ext cx="245" cy="380"/>
            </a:xfrm>
            <a:prstGeom prst="can">
              <a:avLst>
                <a:gd name="adj" fmla="val 38776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914400"/>
              <a:endParaRPr lang="en-US"/>
            </a:p>
          </p:txBody>
        </p:sp>
        <p:sp>
          <p:nvSpPr>
            <p:cNvPr id="22561" name="AutoShape 32"/>
            <p:cNvSpPr>
              <a:spLocks noChangeArrowheads="1"/>
            </p:cNvSpPr>
            <p:nvPr/>
          </p:nvSpPr>
          <p:spPr bwMode="auto">
            <a:xfrm>
              <a:off x="2342" y="2767"/>
              <a:ext cx="245" cy="380"/>
            </a:xfrm>
            <a:prstGeom prst="can">
              <a:avLst>
                <a:gd name="adj" fmla="val 38776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914400"/>
              <a:endParaRPr lang="en-US"/>
            </a:p>
          </p:txBody>
        </p:sp>
        <p:sp>
          <p:nvSpPr>
            <p:cNvPr id="22562" name="AutoShape 33"/>
            <p:cNvSpPr>
              <a:spLocks noChangeArrowheads="1"/>
            </p:cNvSpPr>
            <p:nvPr/>
          </p:nvSpPr>
          <p:spPr bwMode="auto">
            <a:xfrm>
              <a:off x="2648" y="2767"/>
              <a:ext cx="244" cy="380"/>
            </a:xfrm>
            <a:prstGeom prst="can">
              <a:avLst>
                <a:gd name="adj" fmla="val 38934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914400"/>
              <a:endParaRPr lang="en-US"/>
            </a:p>
          </p:txBody>
        </p:sp>
        <p:sp>
          <p:nvSpPr>
            <p:cNvPr id="22563" name="AutoShape 34"/>
            <p:cNvSpPr>
              <a:spLocks noChangeArrowheads="1"/>
            </p:cNvSpPr>
            <p:nvPr/>
          </p:nvSpPr>
          <p:spPr bwMode="auto">
            <a:xfrm>
              <a:off x="2954" y="2767"/>
              <a:ext cx="244" cy="380"/>
            </a:xfrm>
            <a:prstGeom prst="can">
              <a:avLst>
                <a:gd name="adj" fmla="val 38934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/>
              <a:endParaRPr lang="en-US" b="1"/>
            </a:p>
          </p:txBody>
        </p:sp>
        <p:sp>
          <p:nvSpPr>
            <p:cNvPr id="22564" name="AutoShape 35"/>
            <p:cNvSpPr>
              <a:spLocks noChangeArrowheads="1"/>
            </p:cNvSpPr>
            <p:nvPr/>
          </p:nvSpPr>
          <p:spPr bwMode="auto">
            <a:xfrm>
              <a:off x="3260" y="2767"/>
              <a:ext cx="244" cy="380"/>
            </a:xfrm>
            <a:prstGeom prst="can">
              <a:avLst>
                <a:gd name="adj" fmla="val 38934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/>
              <a:endParaRPr lang="en-US" b="1"/>
            </a:p>
          </p:txBody>
        </p:sp>
        <p:sp>
          <p:nvSpPr>
            <p:cNvPr id="22565" name="AutoShape 36"/>
            <p:cNvSpPr>
              <a:spLocks noChangeArrowheads="1"/>
            </p:cNvSpPr>
            <p:nvPr/>
          </p:nvSpPr>
          <p:spPr bwMode="auto">
            <a:xfrm>
              <a:off x="3566" y="2767"/>
              <a:ext cx="244" cy="380"/>
            </a:xfrm>
            <a:prstGeom prst="can">
              <a:avLst>
                <a:gd name="adj" fmla="val 38934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/>
              <a:endParaRPr lang="en-US" b="1"/>
            </a:p>
          </p:txBody>
        </p:sp>
        <p:sp>
          <p:nvSpPr>
            <p:cNvPr id="22566" name="Text Box 50"/>
            <p:cNvSpPr txBox="1">
              <a:spLocks noChangeArrowheads="1"/>
            </p:cNvSpPr>
            <p:nvPr/>
          </p:nvSpPr>
          <p:spPr bwMode="auto">
            <a:xfrm>
              <a:off x="1700" y="2894"/>
              <a:ext cx="458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endParaRPr lang="en-US" sz="800" b="1"/>
            </a:p>
          </p:txBody>
        </p:sp>
        <p:sp>
          <p:nvSpPr>
            <p:cNvPr id="22567" name="Text Box 51"/>
            <p:cNvSpPr txBox="1">
              <a:spLocks noChangeArrowheads="1"/>
            </p:cNvSpPr>
            <p:nvPr/>
          </p:nvSpPr>
          <p:spPr bwMode="auto">
            <a:xfrm>
              <a:off x="1670" y="2894"/>
              <a:ext cx="458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sz="800" b="1"/>
                <a:t>Replica 1</a:t>
              </a:r>
            </a:p>
          </p:txBody>
        </p:sp>
        <p:sp>
          <p:nvSpPr>
            <p:cNvPr id="22572" name="Text Box 56"/>
            <p:cNvSpPr txBox="1">
              <a:spLocks noChangeArrowheads="1"/>
            </p:cNvSpPr>
            <p:nvPr/>
          </p:nvSpPr>
          <p:spPr bwMode="auto">
            <a:xfrm>
              <a:off x="3535" y="2894"/>
              <a:ext cx="459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sz="800" b="1"/>
                <a:t>Replica N</a:t>
              </a:r>
            </a:p>
          </p:txBody>
        </p:sp>
      </p:grpSp>
      <p:sp>
        <p:nvSpPr>
          <p:cNvPr id="33849" name="Text Box 57"/>
          <p:cNvSpPr txBox="1">
            <a:spLocks noChangeArrowheads="1"/>
          </p:cNvSpPr>
          <p:nvPr/>
        </p:nvSpPr>
        <p:spPr bwMode="auto">
          <a:xfrm>
            <a:off x="5287963" y="630238"/>
            <a:ext cx="23622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sz="1200" b="1"/>
              <a:t>Attempt exchange</a:t>
            </a:r>
          </a:p>
          <a:p>
            <a:pPr defTabSz="914400">
              <a:lnSpc>
                <a:spcPct val="30000"/>
              </a:lnSpc>
              <a:spcBef>
                <a:spcPct val="50000"/>
              </a:spcBef>
            </a:pPr>
            <a:r>
              <a:rPr lang="en-US" sz="1200" b="1"/>
              <a:t>between 2 replicas</a:t>
            </a:r>
          </a:p>
        </p:txBody>
      </p:sp>
      <p:sp>
        <p:nvSpPr>
          <p:cNvPr id="22574" name="Rectangle 46"/>
          <p:cNvSpPr>
            <a:spLocks noChangeArrowheads="1"/>
          </p:cNvSpPr>
          <p:nvPr/>
        </p:nvSpPr>
        <p:spPr bwMode="auto">
          <a:xfrm>
            <a:off x="4297363" y="1392238"/>
            <a:ext cx="207327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 b="1"/>
              <a:t>Create replicas of protein</a:t>
            </a:r>
          </a:p>
        </p:txBody>
      </p:sp>
      <p:sp>
        <p:nvSpPr>
          <p:cNvPr id="22575" name="Rectangle 47"/>
          <p:cNvSpPr>
            <a:spLocks noChangeArrowheads="1"/>
          </p:cNvSpPr>
          <p:nvPr/>
        </p:nvSpPr>
        <p:spPr bwMode="auto">
          <a:xfrm>
            <a:off x="1782763" y="1925638"/>
            <a:ext cx="1981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 b="1"/>
              <a:t> Assign temperature to  each replica</a:t>
            </a:r>
          </a:p>
        </p:txBody>
      </p:sp>
      <p:sp>
        <p:nvSpPr>
          <p:cNvPr id="22576" name="Rectangle 48"/>
          <p:cNvSpPr>
            <a:spLocks noChangeArrowheads="1"/>
          </p:cNvSpPr>
          <p:nvPr/>
        </p:nvSpPr>
        <p:spPr bwMode="auto">
          <a:xfrm>
            <a:off x="1325563" y="3525838"/>
            <a:ext cx="2362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 b="1"/>
              <a:t>Simulate replicas for given Monte Carlo step</a:t>
            </a:r>
          </a:p>
        </p:txBody>
      </p:sp>
      <p:sp>
        <p:nvSpPr>
          <p:cNvPr id="22577" name="Rectangle 49"/>
          <p:cNvSpPr>
            <a:spLocks noChangeArrowheads="1"/>
          </p:cNvSpPr>
          <p:nvPr/>
        </p:nvSpPr>
        <p:spPr bwMode="auto">
          <a:xfrm>
            <a:off x="6659563" y="3068638"/>
            <a:ext cx="12827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After each step</a:t>
            </a:r>
          </a:p>
        </p:txBody>
      </p:sp>
      <p:sp>
        <p:nvSpPr>
          <p:cNvPr id="22578" name="Title 1"/>
          <p:cNvSpPr txBox="1">
            <a:spLocks/>
          </p:cNvSpPr>
          <p:nvPr/>
        </p:nvSpPr>
        <p:spPr bwMode="auto">
          <a:xfrm>
            <a:off x="350838" y="47625"/>
            <a:ext cx="8767762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 b="1">
                <a:solidFill>
                  <a:srgbClr val="C42D2B"/>
                </a:solidFill>
              </a:rPr>
              <a:t>Elastic Replica Exchange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333</Words>
  <Application>Microsoft Office PowerPoint</Application>
  <PresentationFormat>On-screen Show (4:3)</PresentationFormat>
  <Paragraphs>142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Arial Unicode MS</vt:lpstr>
      <vt:lpstr>Office Theme</vt:lpstr>
      <vt:lpstr>Demonstration of Scalable Scientific Applications</vt:lpstr>
      <vt:lpstr>Slide 2</vt:lpstr>
      <vt:lpstr>An Old Idea: Makefiles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work_queue_status</vt:lpstr>
      <vt:lpstr>http://www.nd.edu/~ccl </vt:lpstr>
      <vt:lpstr>Slide 14</vt:lpstr>
      <vt:lpstr>http://www.nd.edu/~ccl </vt:lpstr>
    </vt:vector>
  </TitlesOfParts>
  <Company>Univ of Ill\NCSA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McKenna</dc:creator>
  <cp:lastModifiedBy>dpandiar</cp:lastModifiedBy>
  <cp:revision>73</cp:revision>
  <dcterms:created xsi:type="dcterms:W3CDTF">2012-11-30T15:55:31Z</dcterms:created>
  <dcterms:modified xsi:type="dcterms:W3CDTF">2013-07-18T17:22:50Z</dcterms:modified>
</cp:coreProperties>
</file>