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56" r:id="rId2"/>
    <p:sldId id="278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3" r:id="rId17"/>
    <p:sldId id="269" r:id="rId18"/>
    <p:sldId id="274" r:id="rId19"/>
    <p:sldId id="275" r:id="rId20"/>
    <p:sldId id="276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4" d="100"/>
          <a:sy n="124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DF5AC-6B77-2C4A-B139-15A74972BA6C}" type="datetimeFigureOut">
              <a:rPr lang="en-US" smtClean="0"/>
              <a:t>6/10/12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4657-C6F3-AF46-84D0-B916778000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Bovine spongiform encephalopathy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4657-C6F3-AF46-84D0-B9167780003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4657-C6F3-AF46-84D0-B9167780003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4657-C6F3-AF46-84D0-B9167780003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65EE-4092-B14C-803E-6B0043C7B60F}" type="datetimeFigureOut">
              <a:rPr lang="en-US" smtClean="0"/>
              <a:t>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2814-6391-F248-BD4A-4CF3A0D6C7F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Massively Parallel Ensemble Methods Using Work Queue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Badi’ Abdul-Wahid</a:t>
            </a:r>
          </a:p>
          <a:p>
            <a:endParaRPr lang="en-US" dirty="0" smtClean="0"/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Notre Dame</a:t>
            </a:r>
          </a:p>
          <a:p>
            <a:r>
              <a:rPr lang="en-US" dirty="0" smtClean="0"/>
              <a:t>CCL Workshop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Folding@Work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Data dependencies/organization</a:t>
            </a:r>
            <a:endParaRPr lang="en-US" dirty="0"/>
          </a:p>
        </p:txBody>
      </p:sp>
      <p:pic>
        <p:nvPicPr>
          <p:cNvPr id="6" name="Content Placeholder 5" descr="faw-data-dependencie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74322"/>
            <a:ext cx="4040188" cy="2552394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Simulation lifetime</a:t>
            </a:r>
            <a:endParaRPr lang="en-US" dirty="0"/>
          </a:p>
        </p:txBody>
      </p:sp>
      <p:pic>
        <p:nvPicPr>
          <p:cNvPr id="7" name="Content Placeholder 6" descr="faw_workflow.eps"/>
          <p:cNvPicPr>
            <a:picLocks noGrp="1" noChangeAspect="1"/>
          </p:cNvPicPr>
          <p:nvPr>
            <p:ph sz="quarter" idx="4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45025" y="2945590"/>
            <a:ext cx="4041775" cy="2409857"/>
          </a:xfrm>
        </p:spPr>
      </p:pic>
      <p:sp>
        <p:nvSpPr>
          <p:cNvPr id="10" name="Oval 9"/>
          <p:cNvSpPr/>
          <p:nvPr/>
        </p:nvSpPr>
        <p:spPr>
          <a:xfrm>
            <a:off x="4953000" y="4038600"/>
            <a:ext cx="762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000" y="4572000"/>
            <a:ext cx="762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0" y="3505200"/>
            <a:ext cx="762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we-sch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686800" cy="4244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Weighted Ensemble</a:t>
            </a:r>
            <a:endParaRPr lang="en-US" dirty="0"/>
          </a:p>
        </p:txBody>
      </p:sp>
      <p:pic>
        <p:nvPicPr>
          <p:cNvPr id="6" name="Content Placeholder 5" descr="cellw-ram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352800"/>
            <a:ext cx="3605293" cy="2666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Fip35</a:t>
            </a:r>
            <a:endParaRPr lang="en-US" dirty="0"/>
          </a:p>
        </p:txBody>
      </p:sp>
      <p:pic>
        <p:nvPicPr>
          <p:cNvPr id="16" name="Content Placeholder 15" descr="rmsd-enriching-transition-regions-500ns-fix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962400"/>
            <a:ext cx="4038600" cy="195828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Prep. Simulation</a:t>
            </a:r>
          </a:p>
          <a:p>
            <a:pPr lvl="1"/>
            <a:r>
              <a:rPr lang="en-US" dirty="0" smtClean="0"/>
              <a:t>200+ us</a:t>
            </a:r>
          </a:p>
          <a:p>
            <a:pPr lvl="1"/>
            <a:r>
              <a:rPr lang="en-US" dirty="0" smtClean="0"/>
              <a:t>Amber96</a:t>
            </a:r>
          </a:p>
          <a:p>
            <a:pPr lvl="1"/>
            <a:r>
              <a:rPr lang="en-US" dirty="0" smtClean="0"/>
              <a:t>Generalized Born</a:t>
            </a:r>
          </a:p>
          <a:p>
            <a:pPr lvl="1"/>
            <a:r>
              <a:rPr lang="en-US" dirty="0" err="1" smtClean="0"/>
              <a:t>Timestep</a:t>
            </a:r>
            <a:r>
              <a:rPr lang="en-US" dirty="0" smtClean="0"/>
              <a:t> of 2fs</a:t>
            </a:r>
          </a:p>
          <a:p>
            <a:pPr lvl="1"/>
            <a:r>
              <a:rPr lang="en-US" dirty="0" smtClean="0"/>
              <a:t>Gamma of 1/ps</a:t>
            </a:r>
            <a:endParaRPr lang="en-US" baseline="30000" dirty="0" smtClean="0"/>
          </a:p>
          <a:p>
            <a:pPr lvl="1"/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GeForce</a:t>
            </a:r>
            <a:r>
              <a:rPr lang="en-US" dirty="0" smtClean="0"/>
              <a:t> GTX 480</a:t>
            </a:r>
          </a:p>
          <a:p>
            <a:pPr lvl="1"/>
            <a:r>
              <a:rPr lang="en-US" dirty="0" err="1" smtClean="0"/>
              <a:t>OpenMM</a:t>
            </a:r>
            <a:endParaRPr lang="en-US" dirty="0" smtClean="0"/>
          </a:p>
          <a:p>
            <a:r>
              <a:rPr lang="en-US" dirty="0" err="1" smtClean="0"/>
              <a:t>MSMBuilder</a:t>
            </a:r>
            <a:endParaRPr lang="en-US" dirty="0" smtClean="0"/>
          </a:p>
        </p:txBody>
      </p:sp>
      <p:pic>
        <p:nvPicPr>
          <p:cNvPr id="14" name="Content Placeholder 12" descr="nat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 Resources</a:t>
            </a:r>
            <a:endParaRPr lang="en-US" dirty="0"/>
          </a:p>
        </p:txBody>
      </p:sp>
      <p:pic>
        <p:nvPicPr>
          <p:cNvPr id="9" name="Content Placeholder 8" descr="architecture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092836"/>
            <a:ext cx="4038600" cy="354069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Multiple masters</a:t>
            </a:r>
          </a:p>
          <a:p>
            <a:r>
              <a:rPr lang="en-US" dirty="0" smtClean="0"/>
              <a:t>…sharing several pools</a:t>
            </a:r>
          </a:p>
          <a:p>
            <a:r>
              <a:rPr lang="en-US" dirty="0" smtClean="0"/>
              <a:t>…from different sources:</a:t>
            </a:r>
          </a:p>
          <a:p>
            <a:pPr lvl="1"/>
            <a:r>
              <a:rPr lang="en-US" dirty="0" smtClean="0"/>
              <a:t>ND GRID: CPUs</a:t>
            </a:r>
          </a:p>
          <a:p>
            <a:pPr lvl="1"/>
            <a:r>
              <a:rPr lang="en-US" dirty="0" smtClean="0"/>
              <a:t>Condor: ND + Purdue + U. </a:t>
            </a:r>
            <a:r>
              <a:rPr lang="en-US" dirty="0" smtClean="0"/>
              <a:t>Wisc</a:t>
            </a:r>
            <a:r>
              <a:rPr lang="en-US" dirty="0" smtClean="0"/>
              <a:t>. Madison. CPUs</a:t>
            </a:r>
          </a:p>
          <a:p>
            <a:pPr lvl="1"/>
            <a:r>
              <a:rPr lang="en-US" dirty="0" smtClean="0"/>
              <a:t>Stanford ICME: GPUs</a:t>
            </a:r>
          </a:p>
          <a:p>
            <a:pPr lvl="1"/>
            <a:r>
              <a:rPr lang="en-US" dirty="0" smtClean="0"/>
              <a:t>Amazon EC2: High CPU XL instances</a:t>
            </a:r>
          </a:p>
          <a:p>
            <a:pPr lvl="1"/>
            <a:r>
              <a:rPr lang="en-US" dirty="0" smtClean="0"/>
              <a:t>Windows Azure: Large CPU instances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allocation for WQ masters</a:t>
            </a:r>
            <a:endParaRPr lang="en-US" dirty="0"/>
          </a:p>
        </p:txBody>
      </p:sp>
      <p:pic>
        <p:nvPicPr>
          <p:cNvPr id="7" name="Content Placeholder 6" descr="timeli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1273"/>
            <a:ext cx="8229600" cy="4423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Times</a:t>
            </a:r>
            <a:endParaRPr lang="en-US" dirty="0"/>
          </a:p>
        </p:txBody>
      </p:sp>
      <p:pic>
        <p:nvPicPr>
          <p:cNvPr id="5" name="Content Placeholder 4" descr="task-exec-times-distribu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157" y="1600200"/>
            <a:ext cx="60876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Bottlenecks: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6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data is sent through Work Queue</a:t>
            </a:r>
          </a:p>
          <a:p>
            <a:r>
              <a:rPr lang="en-US" dirty="0" smtClean="0"/>
              <a:t>Initialization cost: 34MB</a:t>
            </a:r>
          </a:p>
          <a:p>
            <a:r>
              <a:rPr lang="en-US" dirty="0" smtClean="0"/>
              <a:t>Payloads (to/from): 100KB</a:t>
            </a:r>
          </a:p>
          <a:p>
            <a:r>
              <a:rPr lang="en-US" dirty="0" smtClean="0"/>
              <a:t>Architecture-depend files specified via WQ-exposed $OS and $ARCH variables</a:t>
            </a:r>
            <a:endParaRPr lang="en-US" dirty="0" smtClean="0"/>
          </a:p>
          <a:p>
            <a:r>
              <a:rPr lang="en-US" dirty="0" smtClean="0"/>
              <a:t>2% of tasks required initialization</a:t>
            </a:r>
          </a:p>
          <a:p>
            <a:r>
              <a:rPr lang="en-US" dirty="0" smtClean="0"/>
              <a:t>&lt; 1s average communication time</a:t>
            </a:r>
          </a:p>
          <a:p>
            <a:r>
              <a:rPr lang="en-US" dirty="0" smtClean="0"/>
              <a:t>&lt; 1% of master execution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567065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</a:rPr>
              <a:t>wq.specify_input_file("binaries/$OS-$ARCH/mdrun</a:t>
            </a:r>
            <a:r>
              <a:rPr lang="en-US" dirty="0" smtClean="0">
                <a:latin typeface="Courier New"/>
              </a:rPr>
              <a:t>")</a:t>
            </a:r>
          </a:p>
          <a:p>
            <a:r>
              <a:rPr lang="en-US" dirty="0" smtClean="0">
                <a:latin typeface="Courier New"/>
              </a:rPr>
              <a:t>wq.specify_input_file("binaries</a:t>
            </a:r>
            <a:r>
              <a:rPr lang="en-US" dirty="0" smtClean="0">
                <a:latin typeface="Courier New"/>
              </a:rPr>
              <a:t>/$OS-$ARCH/assign")</a:t>
            </a:r>
          </a:p>
          <a:p>
            <a:r>
              <a:rPr lang="en-US" dirty="0" smtClean="0">
                <a:latin typeface="Courier New"/>
              </a:rPr>
              <a:t>wq.specify_input_file("binaries/$OS-$ARCH/g_rms</a:t>
            </a:r>
            <a:r>
              <a:rPr lang="en-US" dirty="0" smtClean="0">
                <a:latin typeface="Courier New"/>
              </a:rPr>
              <a:t>")</a:t>
            </a:r>
          </a:p>
          <a:p>
            <a:endParaRPr lang="en-US" dirty="0">
              <a:latin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Bottlenecks: straggling workers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50% of the time to complete an iteration was due to certain workers taking overlong.</a:t>
            </a:r>
          </a:p>
          <a:p>
            <a:pPr lvl="1"/>
            <a:r>
              <a:rPr lang="en-US" dirty="0" smtClean="0"/>
              <a:t>WORK_QUEUE_SCHEDULE_TIME</a:t>
            </a:r>
          </a:p>
          <a:p>
            <a:pPr lvl="1"/>
            <a:r>
              <a:rPr lang="en-US" dirty="0" smtClean="0"/>
              <a:t>Fast abort multiplier = 3</a:t>
            </a:r>
          </a:p>
          <a:p>
            <a:r>
              <a:rPr lang="en-US" dirty="0" smtClean="0"/>
              <a:t>Recently implemented WQ Cancel Task allows task replication to overcome this</a:t>
            </a:r>
            <a:endParaRPr lang="en-US" dirty="0"/>
          </a:p>
        </p:txBody>
      </p:sp>
      <p:pic>
        <p:nvPicPr>
          <p:cNvPr id="12" name="Content Placeholder 6" descr="long-master-work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58" y="3863181"/>
            <a:ext cx="6593483" cy="283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network from AWE</a:t>
            </a:r>
            <a:endParaRPr lang="en-US" dirty="0"/>
          </a:p>
        </p:txBody>
      </p:sp>
      <p:pic>
        <p:nvPicPr>
          <p:cNvPr id="12" name="Content Placeholder 11" descr="awe-network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folding pathways</a:t>
            </a:r>
            <a:endParaRPr lang="en-US" dirty="0"/>
          </a:p>
        </p:txBody>
      </p:sp>
      <p:pic>
        <p:nvPicPr>
          <p:cNvPr id="13" name="Content Placeholder 12" descr="ww-folding-pathway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743452"/>
            <a:ext cx="4041775" cy="2814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Queue allows Folding@Home style applications to easily be run using Folding@Work</a:t>
            </a:r>
          </a:p>
          <a:p>
            <a:r>
              <a:rPr lang="en-US" dirty="0" smtClean="0"/>
              <a:t>Work Queue allowed the first application of the AWE algorithm to a large biomolecular system</a:t>
            </a:r>
          </a:p>
          <a:p>
            <a:pPr lvl="1"/>
            <a:r>
              <a:rPr lang="en-US" dirty="0" smtClean="0"/>
              <a:t>An important aspect was usage of different resources: CPU + GPU on Cloud + Grid + Dedicated</a:t>
            </a:r>
          </a:p>
          <a:p>
            <a:r>
              <a:rPr lang="en-US" dirty="0" smtClean="0"/>
              <a:t>The synchronization barrier in AWE allows straggling workers to have a large impact</a:t>
            </a:r>
          </a:p>
          <a:p>
            <a:pPr lvl="1"/>
            <a:r>
              <a:rPr lang="en-US" dirty="0" smtClean="0"/>
              <a:t>Currently testing solution using new WQ features</a:t>
            </a:r>
          </a:p>
          <a:p>
            <a:r>
              <a:rPr lang="en-US" dirty="0" smtClean="0"/>
              <a:t>These preliminary results (AWE) are promising, but further validations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Challenges and approaches</a:t>
            </a:r>
          </a:p>
          <a:p>
            <a:r>
              <a:rPr lang="en-US" dirty="0" smtClean="0"/>
              <a:t>Our Work Queue software</a:t>
            </a:r>
          </a:p>
          <a:p>
            <a:pPr lvl="1"/>
            <a:r>
              <a:rPr lang="en-US" dirty="0" smtClean="0"/>
              <a:t>Folding@Work (F@W)</a:t>
            </a:r>
          </a:p>
          <a:p>
            <a:pPr lvl="1"/>
            <a:r>
              <a:rPr lang="en-US" dirty="0" smtClean="0"/>
              <a:t>Accelerated Weighted Ensemble (AWE)</a:t>
            </a:r>
          </a:p>
          <a:p>
            <a:r>
              <a:rPr lang="en-US" dirty="0" smtClean="0"/>
              <a:t>Discussion and usage of F@W and AWE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Prof. </a:t>
            </a:r>
            <a:r>
              <a:rPr dirty="0" smtClean="0"/>
              <a:t>Jesús </a:t>
            </a:r>
            <a:r>
              <a:rPr dirty="0"/>
              <a:t>A. </a:t>
            </a:r>
            <a:r>
              <a:rPr dirty="0" smtClean="0"/>
              <a:t>Izaguirre</a:t>
            </a:r>
            <a:r>
              <a:rPr lang="en-US" dirty="0" smtClean="0"/>
              <a:t> (Notre Dame)</a:t>
            </a:r>
          </a:p>
          <a:p>
            <a:r>
              <a:rPr lang="en-US" dirty="0" smtClean="0"/>
              <a:t>Prof. Douglas Thain (Notre Dame)</a:t>
            </a:r>
          </a:p>
          <a:p>
            <a:r>
              <a:rPr lang="en-US" dirty="0" smtClean="0"/>
              <a:t>Prof. Eric Darve (Stanford)</a:t>
            </a:r>
          </a:p>
          <a:p>
            <a:r>
              <a:rPr lang="en-US" dirty="0" smtClean="0"/>
              <a:t>Prof. Vijay S. Pande (Stanford)</a:t>
            </a:r>
          </a:p>
          <a:p>
            <a:endParaRPr lang="en-US" dirty="0" smtClean="0"/>
          </a:p>
          <a:p>
            <a:r>
              <a:rPr lang="en-US" dirty="0" smtClean="0"/>
              <a:t>Li Yu, Dinesh Rajan, Peter Bui</a:t>
            </a:r>
          </a:p>
          <a:p>
            <a:r>
              <a:rPr lang="en-US" dirty="0" smtClean="0"/>
              <a:t>Haoyun Feng, RJ </a:t>
            </a:r>
            <a:r>
              <a:rPr lang="en-US" dirty="0" err="1" smtClean="0"/>
              <a:t>Nowling</a:t>
            </a:r>
            <a:r>
              <a:rPr lang="en-US" dirty="0" smtClean="0"/>
              <a:t>, James Sweet</a:t>
            </a:r>
          </a:p>
          <a:p>
            <a:r>
              <a:rPr lang="en-US" dirty="0" smtClean="0"/>
              <a:t>CCL</a:t>
            </a:r>
          </a:p>
          <a:p>
            <a:r>
              <a:rPr lang="en-US" dirty="0" smtClean="0"/>
              <a:t>Izaguirre Group</a:t>
            </a:r>
          </a:p>
          <a:p>
            <a:r>
              <a:rPr lang="en-US" dirty="0" smtClean="0"/>
              <a:t>Pande Group</a:t>
            </a:r>
          </a:p>
          <a:p>
            <a:r>
              <a:rPr dirty="0" smtClean="0"/>
              <a:t>NSF</a:t>
            </a:r>
            <a:endParaRPr lang="en-US" dirty="0"/>
          </a:p>
          <a:p>
            <a:r>
              <a:rPr lang="en-US" dirty="0" smtClean="0"/>
              <a:t>NIH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Proteins can be thought of as strings of molecules that adopt 3D conformations through folding.</a:t>
            </a:r>
          </a:p>
          <a:p>
            <a:r>
              <a:rPr lang="en-US" dirty="0" smtClean="0"/>
              <a:t>Many diseases are believed to be caused by protein misfolding</a:t>
            </a:r>
          </a:p>
          <a:p>
            <a:pPr lvl="1"/>
            <a:r>
              <a:rPr lang="en-US" dirty="0" smtClean="0"/>
              <a:t>Alzheimer’s: </a:t>
            </a:r>
            <a:r>
              <a:rPr lang="en-US" dirty="0" err="1" smtClean="0"/>
              <a:t>amyloid</a:t>
            </a:r>
            <a:r>
              <a:rPr lang="en-US" dirty="0" smtClean="0"/>
              <a:t> beta aggregation </a:t>
            </a:r>
          </a:p>
          <a:p>
            <a:pPr lvl="1"/>
            <a:r>
              <a:rPr lang="en-US" dirty="0" smtClean="0"/>
              <a:t>BSE (Mad Cow): </a:t>
            </a:r>
            <a:r>
              <a:rPr lang="en-US" dirty="0" err="1" smtClean="0"/>
              <a:t>prion</a:t>
            </a:r>
            <a:r>
              <a:rPr lang="en-US" dirty="0" smtClean="0"/>
              <a:t> misfolding</a:t>
            </a:r>
          </a:p>
          <a:p>
            <a:r>
              <a:rPr lang="en-US" b="1" dirty="0" smtClean="0"/>
              <a:t>Understanding protein folding allows us to better understand disease and develop and test treatments.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MD</a:t>
            </a:r>
            <a:endParaRPr lang="en-US" dirty="0"/>
          </a:p>
        </p:txBody>
      </p:sp>
      <p:pic>
        <p:nvPicPr>
          <p:cNvPr id="4" name="Content Placeholder 3" descr="md-time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91211"/>
            <a:ext cx="4038600" cy="2343940"/>
          </a:xfrm>
        </p:spPr>
      </p:pic>
      <p:pic>
        <p:nvPicPr>
          <p:cNvPr id="6" name="Content Placeholder 5" descr="folding-times.tif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4140"/>
            <a:ext cx="4038600" cy="2878083"/>
          </a:xfrm>
        </p:spPr>
      </p:pic>
      <p:sp>
        <p:nvSpPr>
          <p:cNvPr id="7" name="TextBox 6"/>
          <p:cNvSpPr txBox="1"/>
          <p:nvPr/>
        </p:nvSpPr>
        <p:spPr>
          <a:xfrm>
            <a:off x="5105400" y="5867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Bowman, G. R., Voelz, V. A., &amp; Pande, V. S. (2010</a:t>
            </a:r>
            <a:r>
              <a:rPr lang="en-US" sz="1000" dirty="0" smtClean="0"/>
              <a:t>). </a:t>
            </a:r>
            <a:r>
              <a:rPr lang="en-US" sz="1000" i="1" dirty="0"/>
              <a:t>Current Opinion in Structural Biology, 21(1), 4–</a:t>
            </a:r>
            <a:r>
              <a:rPr lang="en-US" sz="1000" i="1" dirty="0" smtClean="0"/>
              <a:t>11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687226" y="5867399"/>
            <a:ext cx="1545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Greg Bowman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Approach: Specialized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Anton</a:t>
            </a:r>
          </a:p>
          <a:p>
            <a:pPr lvl="1"/>
            <a:r>
              <a:rPr lang="en-US" dirty="0" smtClean="0"/>
              <a:t>Developed by D.E. Shaw Research</a:t>
            </a:r>
          </a:p>
          <a:p>
            <a:pPr lvl="1"/>
            <a:r>
              <a:rPr lang="en-US" dirty="0" smtClean="0"/>
              <a:t>1000x speedup</a:t>
            </a:r>
          </a:p>
          <a:p>
            <a:pPr lvl="1"/>
            <a:r>
              <a:rPr lang="en-US" dirty="0" smtClean="0"/>
              <a:t>Expensive and limited access</a:t>
            </a:r>
          </a:p>
          <a:p>
            <a:r>
              <a:rPr lang="en-US" dirty="0" smtClean="0"/>
              <a:t>GPUs</a:t>
            </a:r>
          </a:p>
          <a:p>
            <a:pPr lvl="1"/>
            <a:r>
              <a:rPr lang="en-US" dirty="0" smtClean="0"/>
              <a:t>Requires a programming paradigm shift</a:t>
            </a:r>
          </a:p>
          <a:p>
            <a:pPr lvl="1"/>
            <a:r>
              <a:rPr lang="en-US" dirty="0" err="1" smtClean="0"/>
              <a:t>OpenMM</a:t>
            </a:r>
            <a:r>
              <a:rPr lang="en-US" dirty="0" smtClean="0"/>
              <a:t> allows MD to run on GPUs</a:t>
            </a:r>
          </a:p>
          <a:p>
            <a:pPr lvl="1"/>
            <a:r>
              <a:rPr lang="en-US" dirty="0" smtClean="0"/>
              <a:t>More accessible, but still limited capabilities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certain features present on CPU MD software are not yet provided for GPU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Approach: Massive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Folding@Home (Vijay Pande at Stanford)</a:t>
            </a:r>
          </a:p>
          <a:p>
            <a:pPr lvl="1"/>
            <a:r>
              <a:rPr lang="en-US" dirty="0" smtClean="0"/>
              <a:t>Crowd sources the computation</a:t>
            </a:r>
          </a:p>
          <a:p>
            <a:pPr lvl="1"/>
            <a:r>
              <a:rPr lang="en-US" dirty="0" smtClean="0"/>
              <a:t>Donors allow simulations to be run on their computers</a:t>
            </a:r>
          </a:p>
          <a:p>
            <a:pPr lvl="1"/>
            <a:r>
              <a:rPr lang="en-US" dirty="0" smtClean="0"/>
              <a:t>300,000+ active users</a:t>
            </a:r>
          </a:p>
          <a:p>
            <a:pPr lvl="2"/>
            <a:r>
              <a:rPr lang="en-US" dirty="0" smtClean="0"/>
              <a:t>CPUs &amp; GPUs</a:t>
            </a:r>
          </a:p>
          <a:p>
            <a:pPr lvl="2"/>
            <a:r>
              <a:rPr lang="en-US" dirty="0" smtClean="0"/>
              <a:t>6800 </a:t>
            </a:r>
            <a:r>
              <a:rPr lang="en-US" dirty="0" err="1" smtClean="0"/>
              <a:t>TFLOPs</a:t>
            </a:r>
            <a:r>
              <a:rPr lang="en-US" dirty="0" smtClean="0"/>
              <a:t> (x86)</a:t>
            </a:r>
          </a:p>
          <a:p>
            <a:endParaRPr lang="en-US" dirty="0" smtClean="0"/>
          </a:p>
        </p:txBody>
      </p:sp>
      <p:pic>
        <p:nvPicPr>
          <p:cNvPr id="4" name="Picture 3" descr="fah-web-p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3186142"/>
            <a:ext cx="4114800" cy="367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Sample Rare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through transition regions</a:t>
            </a:r>
          </a:p>
          <a:p>
            <a:r>
              <a:rPr lang="en-US" dirty="0" smtClean="0"/>
              <a:t>Difficult to capture experimentally</a:t>
            </a:r>
          </a:p>
          <a:p>
            <a:r>
              <a:rPr lang="en-US" dirty="0" smtClean="0"/>
              <a:t>High computational complexity</a:t>
            </a:r>
          </a:p>
          <a:p>
            <a:r>
              <a:rPr lang="en-US" dirty="0" smtClean="0"/>
              <a:t>High potential for parallelism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Traditional methods: Poor sampling of unstable regions</a:t>
            </a:r>
          </a:p>
          <a:p>
            <a:r>
              <a:rPr lang="en-US" dirty="0" smtClean="0"/>
              <a:t>Adapt sampling procedure to enrich these areas</a:t>
            </a:r>
            <a:endParaRPr lang="en-US" dirty="0"/>
          </a:p>
        </p:txBody>
      </p:sp>
      <p:pic>
        <p:nvPicPr>
          <p:cNvPr id="4" name="Picture 3" descr="rxn coordina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3962400" cy="3654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003052"/>
            <a:ext cx="1178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UC Davis </a:t>
            </a:r>
            <a:r>
              <a:rPr lang="en-US" sz="1000" dirty="0" err="1" smtClean="0"/>
              <a:t>Chemwiki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Folding@Work</a:t>
            </a:r>
          </a:p>
          <a:p>
            <a:r>
              <a:rPr lang="en-US" dirty="0" smtClean="0"/>
              <a:t>Accelerated Weighted Ensemble</a:t>
            </a:r>
          </a:p>
          <a:p>
            <a:pPr lvl="1"/>
            <a:r>
              <a:rPr lang="en-US" dirty="0" smtClean="0"/>
              <a:t>Written with Haoyun Feng</a:t>
            </a:r>
          </a:p>
          <a:p>
            <a:r>
              <a:rPr lang="en-US" dirty="0" smtClean="0"/>
              <a:t>Both are built on top of Work Queue</a:t>
            </a:r>
          </a:p>
          <a:p>
            <a:r>
              <a:rPr lang="en-US" dirty="0" smtClean="0"/>
              <a:t>Use the Python bindings to Work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701</Words>
  <Application>Microsoft Macintosh PowerPoint</Application>
  <PresentationFormat>On-screen Show (4:3)</PresentationFormat>
  <Paragraphs>123</Paragraphs>
  <Slides>21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Massively Parallel Ensemble Methods Using Work Queue</vt:lpstr>
      <vt:lpstr>Overview</vt:lpstr>
      <vt:lpstr>Background: Molecular Dynamics</vt:lpstr>
      <vt:lpstr>Challenges for MD</vt:lpstr>
      <vt:lpstr>One Approach: Specialized Hardware</vt:lpstr>
      <vt:lpstr>Another Approach: Massive Sampling</vt:lpstr>
      <vt:lpstr>Goal: Sample Rare Events</vt:lpstr>
      <vt:lpstr>Adaptive Sampling</vt:lpstr>
      <vt:lpstr>Products</vt:lpstr>
      <vt:lpstr>Folding@Work</vt:lpstr>
      <vt:lpstr>Accelerated Weighted Ensemble</vt:lpstr>
      <vt:lpstr>WW Fip35</vt:lpstr>
      <vt:lpstr>AWE Resources</vt:lpstr>
      <vt:lpstr>Pool allocation for WQ masters</vt:lpstr>
      <vt:lpstr>Execution Times</vt:lpstr>
      <vt:lpstr>Bottlenecks: communication</vt:lpstr>
      <vt:lpstr>Bottlenecks: straggling workers</vt:lpstr>
      <vt:lpstr>Preliminary results</vt:lpstr>
      <vt:lpstr>Conclusions</vt:lpstr>
      <vt:lpstr>Acknowledgements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Massively Parallel Ensemble Methods Using Work Queue</dc:title>
  <dc:creator>Badi' Abdul-Wahid</dc:creator>
  <cp:lastModifiedBy>Badi' Abdul-Wahid</cp:lastModifiedBy>
  <cp:revision>90</cp:revision>
  <dcterms:created xsi:type="dcterms:W3CDTF">2012-06-10T20:13:14Z</dcterms:created>
  <dcterms:modified xsi:type="dcterms:W3CDTF">2012-06-11T03:47:16Z</dcterms:modified>
</cp:coreProperties>
</file>