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422" r:id="rId2"/>
    <p:sldId id="899" r:id="rId3"/>
    <p:sldId id="890" r:id="rId4"/>
    <p:sldId id="907" r:id="rId5"/>
    <p:sldId id="910" r:id="rId6"/>
    <p:sldId id="891" r:id="rId7"/>
    <p:sldId id="892" r:id="rId8"/>
    <p:sldId id="893" r:id="rId9"/>
    <p:sldId id="903" r:id="rId10"/>
    <p:sldId id="894" r:id="rId11"/>
    <p:sldId id="644" r:id="rId12"/>
    <p:sldId id="900" r:id="rId13"/>
    <p:sldId id="909" r:id="rId14"/>
    <p:sldId id="895" r:id="rId15"/>
    <p:sldId id="896" r:id="rId16"/>
    <p:sldId id="897" r:id="rId17"/>
    <p:sldId id="898" r:id="rId18"/>
    <p:sldId id="904" r:id="rId19"/>
    <p:sldId id="905" r:id="rId20"/>
    <p:sldId id="906" r:id="rId21"/>
    <p:sldId id="908" r:id="rId22"/>
    <p:sldId id="889" r:id="rId23"/>
  </p:sldIdLst>
  <p:sldSz cx="9144000" cy="6858000" type="screen4x3"/>
  <p:notesSz cx="6985000" cy="9271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 baseline="30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 baseline="30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 baseline="30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 baseline="30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 baseline="30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 baseline="30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 baseline="30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 baseline="30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 baseline="30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00"/>
    <a:srgbClr val="00A700"/>
    <a:srgbClr val="04348B"/>
    <a:srgbClr val="E2FF75"/>
    <a:srgbClr val="4D4D4D"/>
    <a:srgbClr val="6600CC"/>
    <a:srgbClr val="66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1576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88" y="-84"/>
      </p:cViewPr>
      <p:guideLst>
        <p:guide orient="horz" pos="2920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Sequencing Cost</c:v>
                </c:pt>
              </c:strCache>
            </c:strRef>
          </c:tx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2008</c:v>
                </c:pt>
                <c:pt idx="1">
                  <c:v>2010</c:v>
                </c:pt>
                <c:pt idx="2">
                  <c:v>2012</c:v>
                </c:pt>
                <c:pt idx="3">
                  <c:v>2014</c:v>
                </c:pt>
                <c:pt idx="4">
                  <c:v>???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100000.0</c:v>
                </c:pt>
                <c:pt idx="1">
                  <c:v>10000.0</c:v>
                </c:pt>
                <c:pt idx="2">
                  <c:v>1000.0</c:v>
                </c:pt>
                <c:pt idx="3">
                  <c:v>100.0</c:v>
                </c:pt>
                <c:pt idx="4">
                  <c:v>10.0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Analysis Cost</c:v>
                </c:pt>
              </c:strCache>
            </c:strRef>
          </c:tx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2008</c:v>
                </c:pt>
                <c:pt idx="1">
                  <c:v>2010</c:v>
                </c:pt>
                <c:pt idx="2">
                  <c:v>2012</c:v>
                </c:pt>
                <c:pt idx="3">
                  <c:v>2014</c:v>
                </c:pt>
                <c:pt idx="4">
                  <c:v>???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40.0</c:v>
                </c:pt>
                <c:pt idx="1">
                  <c:v>400.0</c:v>
                </c:pt>
                <c:pt idx="2">
                  <c:v>4000.0</c:v>
                </c:pt>
                <c:pt idx="3">
                  <c:v>20000.0</c:v>
                </c:pt>
                <c:pt idx="4">
                  <c:v>100000.0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0221592"/>
        <c:axId val="2090224568"/>
      </c:lineChart>
      <c:catAx>
        <c:axId val="2090221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90224568"/>
        <c:crosses val="autoZero"/>
        <c:auto val="1"/>
        <c:lblAlgn val="ctr"/>
        <c:lblOffset val="100"/>
        <c:noMultiLvlLbl val="0"/>
      </c:catAx>
      <c:valAx>
        <c:axId val="20902245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9022159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defTabSz="928688">
              <a:defRPr sz="1200" baseline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605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 baseline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5863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defTabSz="928688">
              <a:defRPr sz="1200" baseline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6050" y="8805863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 baseline="0"/>
            </a:lvl1pPr>
          </a:lstStyle>
          <a:p>
            <a:fld id="{26E44ED8-371A-2C41-98E4-2074A052FE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4578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defTabSz="928688">
              <a:defRPr sz="1200" baseline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605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 baseline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475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8500" y="4403725"/>
            <a:ext cx="55880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5863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defTabSz="928688">
              <a:defRPr sz="1200" baseline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6050" y="8805863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 baseline="0"/>
            </a:lvl1pPr>
          </a:lstStyle>
          <a:p>
            <a:fld id="{09E784DC-7D7F-D14A-8DCD-342856116F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427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" charset="-128"/>
        <a:cs typeface="ＭＳ Ｐゴシック" pitchFamily="-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957638" y="8805863"/>
            <a:ext cx="30257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71" tIns="46435" rIns="92871" bIns="46435" anchor="b"/>
          <a:lstStyle>
            <a:lvl1pPr defTabSz="928688"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28688"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CB18FA9E-8655-3445-8455-BC5717B07B15}" type="slidenum">
              <a:rPr lang="en-AU" sz="1200" baseline="0">
                <a:cs typeface="Arial" charset="0"/>
              </a:rPr>
              <a:pPr algn="r" eaLnBrk="1" hangingPunct="1"/>
              <a:t>11</a:t>
            </a:fld>
            <a:endParaRPr lang="en-AU" sz="1200" baseline="0">
              <a:cs typeface="Arial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2871" tIns="46435" rIns="92871" bIns="46435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784DC-7D7F-D14A-8DCD-342856116F2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663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COCOON 2007</a:t>
            </a:r>
          </a:p>
        </p:txBody>
      </p:sp>
    </p:spTree>
    <p:extLst>
      <p:ext uri="{BB962C8B-B14F-4D97-AF65-F5344CB8AC3E}">
        <p14:creationId xmlns:p14="http://schemas.microsoft.com/office/powerpoint/2010/main" val="614895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/>
          <p:cNvSpPr>
            <a:spLocks noChangeArrowheads="1"/>
          </p:cNvSpPr>
          <p:nvPr userDrawn="1"/>
        </p:nvSpPr>
        <p:spPr bwMode="auto">
          <a:xfrm>
            <a:off x="0" y="1143000"/>
            <a:ext cx="9144000" cy="762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4" name="Picture 15" descr="(MAGI)templat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99" b="-3297"/>
          <a:stretch>
            <a:fillRect/>
          </a:stretch>
        </p:blipFill>
        <p:spPr bwMode="auto">
          <a:xfrm>
            <a:off x="420688" y="76200"/>
            <a:ext cx="140811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3505200" y="64770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400" baseline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 userDrawn="1"/>
        </p:nvSpPr>
        <p:spPr bwMode="auto">
          <a:xfrm>
            <a:off x="6781800" y="6553200"/>
            <a:ext cx="1981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9ACC8D27-51B2-C243-B879-64D2A54A3ABC}" type="slidenum">
              <a:rPr lang="en-US" sz="1800"/>
              <a:pPr algn="r" eaLnBrk="1" hangingPunct="1">
                <a:spcBef>
                  <a:spcPct val="50000"/>
                </a:spcBef>
              </a:pPr>
              <a:t>‹#›</a:t>
            </a:fld>
            <a:endParaRPr lang="en-US" sz="1800"/>
          </a:p>
        </p:txBody>
      </p:sp>
      <p:sp>
        <p:nvSpPr>
          <p:cNvPr id="7" name="Text Box 20"/>
          <p:cNvSpPr txBox="1">
            <a:spLocks noChangeArrowheads="1"/>
          </p:cNvSpPr>
          <p:nvPr userDrawn="1"/>
        </p:nvSpPr>
        <p:spPr bwMode="auto">
          <a:xfrm>
            <a:off x="381000" y="6583363"/>
            <a:ext cx="1447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FD85D57C-48E9-804A-AAA4-D8BE5C027964}" type="datetime4">
              <a:rPr lang="en-US" sz="1800"/>
              <a:pPr eaLnBrk="1" hangingPunct="1">
                <a:spcBef>
                  <a:spcPct val="50000"/>
                </a:spcBef>
              </a:pPr>
              <a:t>June 10, 2012</a:t>
            </a:fld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Iowa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647659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28600"/>
            <a:ext cx="67818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447800"/>
            <a:ext cx="8229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COCOON 2007</a:t>
            </a:r>
          </a:p>
        </p:txBody>
      </p:sp>
    </p:spTree>
    <p:extLst>
      <p:ext uri="{BB962C8B-B14F-4D97-AF65-F5344CB8AC3E}">
        <p14:creationId xmlns:p14="http://schemas.microsoft.com/office/powerpoint/2010/main" val="2169717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COCOON 2007</a:t>
            </a:r>
          </a:p>
        </p:txBody>
      </p:sp>
    </p:spTree>
    <p:extLst>
      <p:ext uri="{BB962C8B-B14F-4D97-AF65-F5344CB8AC3E}">
        <p14:creationId xmlns:p14="http://schemas.microsoft.com/office/powerpoint/2010/main" val="409671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COCOON 2007</a:t>
            </a:r>
          </a:p>
        </p:txBody>
      </p:sp>
    </p:spTree>
    <p:extLst>
      <p:ext uri="{BB962C8B-B14F-4D97-AF65-F5344CB8AC3E}">
        <p14:creationId xmlns:p14="http://schemas.microsoft.com/office/powerpoint/2010/main" val="3663650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6781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COCOON 2007</a:t>
            </a:r>
          </a:p>
        </p:txBody>
      </p:sp>
    </p:spTree>
    <p:extLst>
      <p:ext uri="{BB962C8B-B14F-4D97-AF65-F5344CB8AC3E}">
        <p14:creationId xmlns:p14="http://schemas.microsoft.com/office/powerpoint/2010/main" val="3252077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6781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100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COCOON 2007</a:t>
            </a:r>
          </a:p>
        </p:txBody>
      </p:sp>
    </p:spTree>
    <p:extLst>
      <p:ext uri="{BB962C8B-B14F-4D97-AF65-F5344CB8AC3E}">
        <p14:creationId xmlns:p14="http://schemas.microsoft.com/office/powerpoint/2010/main" val="2860499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6781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COCOON 2007</a:t>
            </a:r>
          </a:p>
        </p:txBody>
      </p:sp>
    </p:spTree>
    <p:extLst>
      <p:ext uri="{BB962C8B-B14F-4D97-AF65-F5344CB8AC3E}">
        <p14:creationId xmlns:p14="http://schemas.microsoft.com/office/powerpoint/2010/main" val="1352145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228600"/>
            <a:ext cx="6781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478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6" name="Rectangle 12"/>
          <p:cNvSpPr>
            <a:spLocks noChangeArrowheads="1"/>
          </p:cNvSpPr>
          <p:nvPr userDrawn="1"/>
        </p:nvSpPr>
        <p:spPr bwMode="auto">
          <a:xfrm>
            <a:off x="0" y="1143000"/>
            <a:ext cx="9144000" cy="762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3505200" y="64770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400" baseline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5795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COCOON 2007</a:t>
            </a:r>
          </a:p>
        </p:txBody>
      </p:sp>
      <p:sp>
        <p:nvSpPr>
          <p:cNvPr id="1043" name="Text Box 19"/>
          <p:cNvSpPr txBox="1">
            <a:spLocks noChangeArrowheads="1"/>
          </p:cNvSpPr>
          <p:nvPr userDrawn="1"/>
        </p:nvSpPr>
        <p:spPr bwMode="auto">
          <a:xfrm>
            <a:off x="6781800" y="6553200"/>
            <a:ext cx="1981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380CFCFB-7F51-594B-BBBF-F95FBC76EA4E}" type="slidenum">
              <a:rPr lang="en-US" sz="1800"/>
              <a:pPr algn="r" eaLnBrk="1" hangingPunct="1">
                <a:spcBef>
                  <a:spcPct val="50000"/>
                </a:spcBef>
              </a:pPr>
              <a:t>‹#›</a:t>
            </a:fld>
            <a:endParaRPr lang="en-US" sz="1800"/>
          </a:p>
        </p:txBody>
      </p:sp>
      <p:sp>
        <p:nvSpPr>
          <p:cNvPr id="1044" name="Text Box 20"/>
          <p:cNvSpPr txBox="1">
            <a:spLocks noChangeArrowheads="1"/>
          </p:cNvSpPr>
          <p:nvPr userDrawn="1"/>
        </p:nvSpPr>
        <p:spPr bwMode="auto">
          <a:xfrm>
            <a:off x="381000" y="6583363"/>
            <a:ext cx="1447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FA889AE0-CDB0-514E-AD64-FBD7245EAA86}" type="datetime4">
              <a:rPr lang="en-US" sz="1800"/>
              <a:pPr eaLnBrk="1" hangingPunct="1">
                <a:spcBef>
                  <a:spcPct val="50000"/>
                </a:spcBef>
              </a:pPr>
              <a:t>June 10, 2012</a:t>
            </a:fld>
            <a:endParaRPr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9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6C00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6C00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6C00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6C00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6C00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006C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006C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006C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006C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0"/>
        </a:buBlip>
        <a:defRPr sz="2800">
          <a:solidFill>
            <a:schemeClr val="tx1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 pitchFamily="18" charset="0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inf.ed.ac.uk/systems/AFS/topten.html%23Tip13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609600" y="2819400"/>
            <a:ext cx="7924800" cy="32766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US" sz="3400" b="1" dirty="0">
                <a:latin typeface="Arial" charset="0"/>
                <a:ea typeface="ＭＳ Ｐゴシック" charset="0"/>
                <a:cs typeface="ＭＳ Ｐゴシック" charset="0"/>
              </a:rPr>
              <a:t>Scott Emrich</a:t>
            </a:r>
          </a:p>
          <a:p>
            <a:pPr marL="0" indent="0" algn="ctr" eaLnBrk="1" hangingPunct="1">
              <a:buFontTx/>
              <a:buNone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 algn="ctr" eaLnBrk="1" hangingPunct="1">
              <a:buFontTx/>
              <a:buNone/>
            </a:pPr>
            <a:r>
              <a:rPr lang="en-US" sz="2400" dirty="0">
                <a:solidFill>
                  <a:srgbClr val="2E2E2E"/>
                </a:solidFill>
                <a:latin typeface="Gill Sans" charset="0"/>
                <a:ea typeface="ＭＳ Ｐゴシック" charset="0"/>
                <a:cs typeface="ＭＳ Ｐゴシック" charset="0"/>
              </a:rPr>
              <a:t>Computer Science and </a:t>
            </a:r>
            <a:r>
              <a:rPr lang="en-US" sz="2400" dirty="0" smtClean="0">
                <a:solidFill>
                  <a:srgbClr val="2E2E2E"/>
                </a:solidFill>
                <a:latin typeface="Gill Sans" charset="0"/>
                <a:ea typeface="ＭＳ Ｐゴシック" charset="0"/>
                <a:cs typeface="ＭＳ Ｐゴシック" charset="0"/>
              </a:rPr>
              <a:t>Engineering</a:t>
            </a:r>
          </a:p>
          <a:p>
            <a:pPr marL="0" indent="0" algn="ctr" eaLnBrk="1" hangingPunct="1">
              <a:buFontTx/>
              <a:buNone/>
            </a:pPr>
            <a:endParaRPr lang="en-US" sz="2400" dirty="0" smtClean="0">
              <a:solidFill>
                <a:srgbClr val="2E2E2E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pPr marL="0" indent="0" algn="ctr" eaLnBrk="1" hangingPunct="1">
              <a:buFontTx/>
              <a:buNone/>
            </a:pPr>
            <a:r>
              <a:rPr lang="en-US" sz="2400" dirty="0" smtClean="0">
                <a:solidFill>
                  <a:srgbClr val="2E2E2E"/>
                </a:solidFill>
                <a:latin typeface="Gill Sans" charset="0"/>
                <a:ea typeface="ＭＳ Ｐゴシック" charset="0"/>
                <a:cs typeface="ＭＳ Ｐゴシック" charset="0"/>
              </a:rPr>
              <a:t>Scientific manager, NIH/NIAID VectorBase</a:t>
            </a:r>
            <a:endParaRPr lang="en-US" sz="2400" dirty="0" smtClean="0">
              <a:solidFill>
                <a:srgbClr val="2E2E2E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pPr marL="0" indent="0" algn="ctr" eaLnBrk="1" hangingPunct="1">
              <a:buFontTx/>
              <a:buNone/>
            </a:pPr>
            <a:r>
              <a:rPr lang="en-US" sz="2400" dirty="0" smtClean="0">
                <a:solidFill>
                  <a:srgbClr val="2E2E2E"/>
                </a:solidFill>
                <a:latin typeface="Gill Sans" charset="0"/>
                <a:ea typeface="ＭＳ Ｐゴシック" charset="0"/>
                <a:cs typeface="ＭＳ Ｐゴシック" charset="0"/>
              </a:rPr>
              <a:t>Co-director, Notre Dame Genomics and Bioinformatics</a:t>
            </a:r>
            <a:endParaRPr lang="en-US" sz="2400" dirty="0">
              <a:solidFill>
                <a:srgbClr val="2E2E2E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pPr marL="0" indent="0" algn="ctr" eaLnBrk="1" hangingPunct="1">
              <a:buFontTx/>
              <a:buNone/>
            </a:pPr>
            <a:r>
              <a:rPr lang="en-US" sz="2400" dirty="0">
                <a:solidFill>
                  <a:srgbClr val="2E2E2E"/>
                </a:solidFill>
                <a:latin typeface="Gill Sans" charset="0"/>
                <a:ea typeface="ＭＳ Ｐゴシック" charset="0"/>
                <a:cs typeface="ＭＳ Ｐゴシック" charset="0"/>
              </a:rPr>
              <a:t>University of Notre Dame</a:t>
            </a:r>
          </a:p>
          <a:p>
            <a:pPr marL="0" indent="0" algn="ctr" eaLnBrk="1" hangingPunct="1">
              <a:buFontTx/>
              <a:buNone/>
            </a:pPr>
            <a:endParaRPr lang="en-US" sz="2400" dirty="0">
              <a:latin typeface="Gill Sans" charset="0"/>
              <a:ea typeface="ＭＳ Ｐゴシック" charset="0"/>
              <a:cs typeface="ＭＳ Ｐゴシック" charset="0"/>
            </a:endParaRPr>
          </a:p>
          <a:p>
            <a:pPr marL="0" indent="0" algn="ctr" eaLnBrk="1" hangingPunct="1">
              <a:buFontTx/>
              <a:buNone/>
            </a:pPr>
            <a:endParaRPr lang="en-US" sz="3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 algn="ctr" eaLnBrk="1" hangingPunct="1">
              <a:buFontTx/>
              <a:buNone/>
            </a:pPr>
            <a:endParaRPr lang="en-US" sz="3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0"/>
            <a:ext cx="9144000" cy="2362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baseline="0"/>
          </a:p>
          <a:p>
            <a:pPr algn="ctr"/>
            <a:endParaRPr lang="en-US" baseline="0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5943600"/>
            <a:ext cx="91440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ctrTitle" idx="4294967295"/>
          </p:nvPr>
        </p:nvSpPr>
        <p:spPr>
          <a:xfrm>
            <a:off x="609600" y="358775"/>
            <a:ext cx="80772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Why I finally </a:t>
            </a:r>
            <a:r>
              <a:rPr lang="en-US" dirty="0" err="1" smtClean="0"/>
              <a:t>BLASTed</a:t>
            </a:r>
            <a:r>
              <a:rPr lang="en-US" dirty="0" smtClean="0"/>
              <a:t> five </a:t>
            </a:r>
            <a:br>
              <a:rPr lang="en-US" dirty="0" smtClean="0"/>
            </a:br>
            <a:r>
              <a:rPr lang="en-US" dirty="0" smtClean="0"/>
              <a:t>hundred million sequences </a:t>
            </a:r>
            <a:br>
              <a:rPr lang="en-US" dirty="0" smtClean="0"/>
            </a:br>
            <a:r>
              <a:rPr lang="en-US" dirty="0" smtClean="0"/>
              <a:t>(and the many ways it failed)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**REAL** cost</a:t>
            </a:r>
            <a:r>
              <a:rPr lang="en-US" dirty="0" smtClean="0"/>
              <a:t>? (software challenges part 1)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“Thinking doesn’t scale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Not every tool works “out of the box”</a:t>
            </a:r>
          </a:p>
          <a:p>
            <a:pPr lvl="1"/>
            <a:r>
              <a:rPr lang="en-US" dirty="0" smtClean="0"/>
              <a:t>Sequencing doesn’t solve everything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Sometimes, even scaling does not </a:t>
            </a:r>
            <a:r>
              <a:rPr lang="en-US" dirty="0" smtClean="0"/>
              <a:t>scale</a:t>
            </a:r>
          </a:p>
          <a:p>
            <a:pPr lvl="1"/>
            <a:r>
              <a:rPr lang="en-US" dirty="0" smtClean="0"/>
              <a:t>“conveniently” parallel doesn’t mean convenient to program</a:t>
            </a:r>
          </a:p>
          <a:p>
            <a:pPr lvl="1"/>
            <a:r>
              <a:rPr lang="en-US" dirty="0" smtClean="0"/>
              <a:t>Just like on HPC systems, there are limits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743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 txBox="1">
            <a:spLocks noGrp="1"/>
          </p:cNvSpPr>
          <p:nvPr/>
        </p:nvSpPr>
        <p:spPr bwMode="black">
          <a:xfrm>
            <a:off x="153988" y="6500813"/>
            <a:ext cx="10064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DB571F95-8752-6D4B-88B3-5D2F920195AB}" type="slidenum">
              <a:rPr lang="en-US" sz="1000" b="1" baseline="0">
                <a:solidFill>
                  <a:srgbClr val="FFFFFF"/>
                </a:solidFill>
                <a:cs typeface="Arial" charset="0"/>
              </a:rPr>
              <a:pPr eaLnBrk="1" hangingPunct="1">
                <a:spcBef>
                  <a:spcPct val="50000"/>
                </a:spcBef>
              </a:pPr>
              <a:t>11</a:t>
            </a:fld>
            <a:endParaRPr lang="en-US" sz="1000" b="1" baseline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1507" name="Footer Placeholder 4"/>
          <p:cNvSpPr txBox="1">
            <a:spLocks noGrp="1"/>
          </p:cNvSpPr>
          <p:nvPr/>
        </p:nvSpPr>
        <p:spPr bwMode="auto">
          <a:xfrm>
            <a:off x="1065213" y="6500813"/>
            <a:ext cx="38115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baseline="0">
                <a:solidFill>
                  <a:srgbClr val="FFFFFF"/>
                </a:solidFill>
                <a:cs typeface="Arial" charset="0"/>
              </a:rPr>
              <a:t>ISMB 2007</a:t>
            </a:r>
          </a:p>
        </p:txBody>
      </p:sp>
      <p:sp>
        <p:nvSpPr>
          <p:cNvPr id="2150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Sequence Assembly Required!</a:t>
            </a:r>
          </a:p>
        </p:txBody>
      </p:sp>
      <p:pic>
        <p:nvPicPr>
          <p:cNvPr id="21509" name="Picture 3" descr="shenemangen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47800"/>
            <a:ext cx="6005513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391400" cy="762000"/>
          </a:xfrm>
        </p:spPr>
        <p:txBody>
          <a:bodyPr lIns="0" tIns="0" rIns="0" bIns="0" anchor="t"/>
          <a:lstStyle/>
          <a:p>
            <a:pPr algn="l">
              <a:lnSpc>
                <a:spcPct val="95000"/>
              </a:lnSpc>
            </a:pPr>
            <a:r>
              <a:rPr lang="en-US" sz="3900" dirty="0" err="1" smtClean="0">
                <a:solidFill>
                  <a:srgbClr val="009400"/>
                </a:solidFill>
                <a:latin typeface="Arial" charset="0"/>
              </a:rPr>
              <a:t>Makeflow</a:t>
            </a:r>
            <a:r>
              <a:rPr lang="en-US" sz="3900" dirty="0" smtClean="0">
                <a:solidFill>
                  <a:srgbClr val="009400"/>
                </a:solidFill>
                <a:latin typeface="Arial" charset="0"/>
              </a:rPr>
              <a:t> </a:t>
            </a:r>
            <a:r>
              <a:rPr lang="en-US" sz="3900" dirty="0">
                <a:solidFill>
                  <a:srgbClr val="009400"/>
                </a:solidFill>
                <a:latin typeface="Arial" charset="0"/>
              </a:rPr>
              <a:t>for</a:t>
            </a:r>
            <a:r>
              <a:rPr lang="en-US" sz="3900" dirty="0" smtClean="0">
                <a:solidFill>
                  <a:srgbClr val="009400"/>
                </a:solidFill>
                <a:latin typeface="Arial" charset="0"/>
              </a:rPr>
              <a:t> a BLAST workflow</a:t>
            </a:r>
            <a:endParaRPr lang="en-US" sz="3900" dirty="0">
              <a:solidFill>
                <a:srgbClr val="009400"/>
              </a:solidFill>
              <a:latin typeface="Arial" charset="0"/>
            </a:endParaRPr>
          </a:p>
        </p:txBody>
      </p:sp>
      <p:sp>
        <p:nvSpPr>
          <p:cNvPr id="1843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3962400" cy="4572000"/>
          </a:xfrm>
        </p:spPr>
        <p:txBody>
          <a:bodyPr lIns="0" tIns="0" rIns="0" bIns="0">
            <a:normAutofit/>
          </a:bodyPr>
          <a:lstStyle/>
          <a:p>
            <a:pPr marL="411480" lvl="1" indent="-308610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Arial" charset="0"/>
              </a:rPr>
              <a:t>Makeflow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 uses make syntax to describe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job dependencies</a:t>
            </a:r>
          </a:p>
          <a:p>
            <a:pPr marL="411480" lvl="1" indent="-308610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endParaRPr lang="en-US" sz="2400" dirty="0" smtClean="0"/>
          </a:p>
          <a:p>
            <a:pPr marL="411480" lvl="1" indent="-308610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Interfaces with many batch computing systems such as SGE, Condor,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</a:rPr>
              <a:t>XGrid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, and Work 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Queue (we have tools running on all 4 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systems)</a:t>
            </a:r>
            <a:endParaRPr lang="en-US" sz="2400" dirty="0" smtClean="0">
              <a:solidFill>
                <a:srgbClr val="000000"/>
              </a:solidFill>
              <a:latin typeface="Arial" charset="0"/>
            </a:endParaRPr>
          </a:p>
          <a:p>
            <a:pPr marL="411480" lvl="1" indent="-308610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endParaRPr lang="en-US" sz="2400" dirty="0" smtClean="0">
              <a:solidFill>
                <a:srgbClr val="000000"/>
              </a:solidFill>
              <a:latin typeface="Arial" charset="0"/>
            </a:endParaRPr>
          </a:p>
          <a:p>
            <a:pPr marL="411480" lvl="1" indent="-308610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Increases 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fault tolerance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665797"/>
            <a:ext cx="5209223" cy="64208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5171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Biocompute</a:t>
            </a:r>
            <a:endParaRPr lang="en-US" dirty="0"/>
          </a:p>
        </p:txBody>
      </p:sp>
      <p:pic>
        <p:nvPicPr>
          <p:cNvPr id="6" name="Picture 5" descr="Screen Shot 2012-06-11 at 8.52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2200"/>
            <a:ext cx="9144000" cy="466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57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Meta-analysis of genomes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47800"/>
            <a:ext cx="4419600" cy="45720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We are involved in a USDA grant to look at genomic underpinnings of dormancy.</a:t>
            </a:r>
          </a:p>
          <a:p>
            <a:endParaRPr lang="en-US" dirty="0"/>
          </a:p>
          <a:p>
            <a:r>
              <a:rPr lang="en-US" dirty="0" smtClean="0"/>
              <a:t>One common approach is generating spores.</a:t>
            </a:r>
            <a:endParaRPr lang="en-US" dirty="0"/>
          </a:p>
        </p:txBody>
      </p:sp>
      <p:pic>
        <p:nvPicPr>
          <p:cNvPr id="7" name="Picture 6" descr="C0035164-Clostridium_Difficile-SP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279650"/>
            <a:ext cx="3365500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69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study: soil genomes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endospore-forming bacteria live in soil</a:t>
            </a:r>
          </a:p>
          <a:p>
            <a:endParaRPr lang="en-US" dirty="0"/>
          </a:p>
          <a:p>
            <a:r>
              <a:rPr lang="en-US" dirty="0" smtClean="0"/>
              <a:t>We obtained 97 genomes from the NCBI</a:t>
            </a:r>
          </a:p>
          <a:p>
            <a:pPr lvl="1"/>
            <a:r>
              <a:rPr lang="en-US" dirty="0" smtClean="0"/>
              <a:t>Based on literature, 45 of these form spores</a:t>
            </a:r>
          </a:p>
          <a:p>
            <a:pPr lvl="1"/>
            <a:endParaRPr lang="en-US" dirty="0"/>
          </a:p>
          <a:p>
            <a:r>
              <a:rPr lang="en-US" dirty="0" smtClean="0"/>
              <a:t>There were ~500K genes total that were processed into 43,975 “related gene ” clusters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92849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OrthoMCL clustering overview</a:t>
            </a:r>
            <a:endParaRPr lang="en-US" dirty="0"/>
          </a:p>
        </p:txBody>
      </p:sp>
      <p:pic>
        <p:nvPicPr>
          <p:cNvPr id="7" name="Picture 6" descr="F1.mediu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24000"/>
            <a:ext cx="3143250" cy="4191000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 bwMode="auto">
          <a:xfrm>
            <a:off x="4495800" y="2286000"/>
            <a:ext cx="609600" cy="2286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30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Left Arrow 8"/>
          <p:cNvSpPr/>
          <p:nvPr/>
        </p:nvSpPr>
        <p:spPr bwMode="auto">
          <a:xfrm>
            <a:off x="4191000" y="4572000"/>
            <a:ext cx="609600" cy="2286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30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5867400"/>
            <a:ext cx="359767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aseline="0" dirty="0" smtClean="0"/>
              <a:t>Li et al (2001) Genome Research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34000" y="2209800"/>
            <a:ext cx="2943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/>
              <a:t>Can be run on grids/clouds</a:t>
            </a:r>
          </a:p>
          <a:p>
            <a:r>
              <a:rPr lang="en-US" baseline="0" dirty="0" smtClean="0"/>
              <a:t>“Conveniently” parallel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876800" y="4431268"/>
            <a:ext cx="435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/>
              <a:t>Serial step; uses </a:t>
            </a:r>
            <a:r>
              <a:rPr lang="en-US" baseline="0" dirty="0" err="1" smtClean="0"/>
              <a:t>mySQL</a:t>
            </a:r>
            <a:r>
              <a:rPr lang="en-US" baseline="0" dirty="0" smtClean="0"/>
              <a:t> to help scaling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747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Success! (for now…)</a:t>
            </a:r>
            <a:endParaRPr lang="en-US" dirty="0"/>
          </a:p>
        </p:txBody>
      </p:sp>
      <p:pic>
        <p:nvPicPr>
          <p:cNvPr id="6" name="Picture 5" descr="Screen Shot 2012-06-10 at 2.28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327150"/>
            <a:ext cx="3467100" cy="4845050"/>
          </a:xfrm>
          <a:prstGeom prst="rect">
            <a:avLst/>
          </a:prstGeom>
        </p:spPr>
      </p:pic>
      <p:pic>
        <p:nvPicPr>
          <p:cNvPr id="7" name="Picture 6" descr="Screen Shot 2012-06-10 at 2.30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600200"/>
            <a:ext cx="5289550" cy="4462780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 bwMode="auto">
          <a:xfrm>
            <a:off x="3657600" y="3505200"/>
            <a:ext cx="685800" cy="4572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30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360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environments</a:t>
            </a:r>
            <a:endParaRPr lang="en-US" dirty="0"/>
          </a:p>
        </p:txBody>
      </p:sp>
      <p:pic>
        <p:nvPicPr>
          <p:cNvPr id="6" name="Picture 5" descr="Soi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47800"/>
            <a:ext cx="3308466" cy="2481349"/>
          </a:xfrm>
          <a:prstGeom prst="rect">
            <a:avLst/>
          </a:prstGeom>
        </p:spPr>
      </p:pic>
      <p:pic>
        <p:nvPicPr>
          <p:cNvPr id="7" name="Picture 6" descr="intestinal-microflora-41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600200"/>
            <a:ext cx="2603500" cy="2228850"/>
          </a:xfrm>
          <a:prstGeom prst="rect">
            <a:avLst/>
          </a:prstGeom>
        </p:spPr>
      </p:pic>
      <p:pic>
        <p:nvPicPr>
          <p:cNvPr id="8" name="Picture 7" descr="GOPR034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038600"/>
            <a:ext cx="3251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06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 data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2,275,997 proteins from 580 genomes</a:t>
            </a:r>
          </a:p>
          <a:p>
            <a:endParaRPr lang="en-US" dirty="0"/>
          </a:p>
          <a:p>
            <a:r>
              <a:rPr lang="en-US" dirty="0" smtClean="0"/>
              <a:t>Finally took ~2 days on 500 cores with 7000 jobs submitted</a:t>
            </a:r>
          </a:p>
          <a:p>
            <a:endParaRPr lang="en-US" dirty="0"/>
          </a:p>
          <a:p>
            <a:r>
              <a:rPr lang="en-US" dirty="0" smtClean="0"/>
              <a:t>Issues:</a:t>
            </a:r>
          </a:p>
          <a:p>
            <a:pPr lvl="1"/>
            <a:r>
              <a:rPr lang="en-US" dirty="0" smtClean="0"/>
              <a:t>50 jobs never finished on Condor pool</a:t>
            </a:r>
          </a:p>
          <a:p>
            <a:pPr lvl="1"/>
            <a:r>
              <a:rPr lang="en-US" dirty="0" smtClean="0"/>
              <a:t>Disk ran out of space, required cleanup</a:t>
            </a:r>
          </a:p>
          <a:p>
            <a:pPr lvl="1"/>
            <a:r>
              <a:rPr lang="en-US" dirty="0" err="1" smtClean="0"/>
              <a:t>mySQL</a:t>
            </a:r>
            <a:r>
              <a:rPr lang="en-US" dirty="0" smtClean="0"/>
              <a:t> did not scale; required reworking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850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Talk overview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Genomics “data deluge”</a:t>
            </a:r>
          </a:p>
          <a:p>
            <a:endParaRPr lang="en-US" dirty="0"/>
          </a:p>
          <a:p>
            <a:r>
              <a:rPr lang="en-US" dirty="0" smtClean="0"/>
              <a:t>“Real” cost of genome sequencing, analysis</a:t>
            </a:r>
          </a:p>
          <a:p>
            <a:endParaRPr lang="en-US" dirty="0"/>
          </a:p>
          <a:p>
            <a:r>
              <a:rPr lang="en-US" dirty="0" smtClean="0"/>
              <a:t>Case study:</a:t>
            </a:r>
          </a:p>
          <a:p>
            <a:pPr lvl="1"/>
            <a:r>
              <a:rPr lang="en-US" dirty="0" smtClean="0"/>
              <a:t>97 soil genomes</a:t>
            </a:r>
          </a:p>
          <a:p>
            <a:pPr lvl="1"/>
            <a:r>
              <a:rPr lang="en-US" dirty="0" smtClean="0"/>
              <a:t>~500 genomes from three environments</a:t>
            </a:r>
          </a:p>
          <a:p>
            <a:endParaRPr lang="en-US" dirty="0"/>
          </a:p>
          <a:p>
            <a:r>
              <a:rPr lang="en-US" dirty="0" smtClean="0"/>
              <a:t>Lessons learned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344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challenges 2 (aka </a:t>
            </a:r>
            <a:br>
              <a:rPr lang="en-US" dirty="0" smtClean="0"/>
            </a:br>
            <a:r>
              <a:rPr lang="en-US" dirty="0" smtClean="0"/>
              <a:t>other lessons learned)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400" b="1" dirty="0"/>
              <a:t>AFS file-in-folder maximum</a:t>
            </a:r>
            <a:r>
              <a:rPr lang="pl-PL" sz="2400" dirty="0" smtClean="0"/>
              <a:t>:</a:t>
            </a:r>
          </a:p>
          <a:p>
            <a:pPr lvl="1"/>
            <a:r>
              <a:rPr lang="en-US" sz="2400" dirty="0"/>
              <a:t>64,000 files (directory entries) in an AFS directory </a:t>
            </a:r>
            <a:r>
              <a:rPr lang="en-US" sz="2400" i="1" dirty="0"/>
              <a:t>if</a:t>
            </a:r>
            <a:r>
              <a:rPr lang="en-US" sz="2400" dirty="0"/>
              <a:t> the filenames are all less than 16 characters long</a:t>
            </a:r>
            <a:r>
              <a:rPr lang="pl-PL" sz="2400" dirty="0"/>
              <a:t> </a:t>
            </a:r>
            <a:endParaRPr lang="pl-PL" sz="2400" u="sng" dirty="0">
              <a:hlinkClick r:id="rId2"/>
            </a:endParaRPr>
          </a:p>
          <a:p>
            <a:r>
              <a:rPr lang="en-US" sz="2400" b="1" dirty="0"/>
              <a:t>Open files per user</a:t>
            </a:r>
            <a:r>
              <a:rPr lang="en-US" sz="2400" dirty="0"/>
              <a:t>: </a:t>
            </a:r>
            <a:endParaRPr lang="en-US" sz="2400" dirty="0" smtClean="0"/>
          </a:p>
          <a:p>
            <a:pPr lvl="1"/>
            <a:r>
              <a:rPr lang="en-US" sz="2400" dirty="0" smtClean="0"/>
              <a:t>1024 </a:t>
            </a:r>
            <a:r>
              <a:rPr lang="en-US" sz="2400" dirty="0"/>
              <a:t>default on </a:t>
            </a:r>
            <a:r>
              <a:rPr lang="en-US" sz="2400" dirty="0" err="1"/>
              <a:t>linux</a:t>
            </a:r>
            <a:r>
              <a:rPr lang="en-US" sz="2400" dirty="0"/>
              <a:t>, can check it (and many other built in limits) with the `limit` command</a:t>
            </a:r>
          </a:p>
          <a:p>
            <a:r>
              <a:rPr lang="en-US" sz="2400" b="1" dirty="0"/>
              <a:t>Bytes in path and command line (combined): </a:t>
            </a:r>
            <a:endParaRPr lang="en-US" sz="2400" b="1" dirty="0" smtClean="0"/>
          </a:p>
          <a:p>
            <a:pPr lvl="1"/>
            <a:r>
              <a:rPr lang="en-US" sz="2400" dirty="0" smtClean="0"/>
              <a:t>131072 </a:t>
            </a:r>
            <a:r>
              <a:rPr lang="en-US" sz="2400" dirty="0"/>
              <a:t>on beagle, check-able with </a:t>
            </a:r>
            <a:r>
              <a:rPr lang="en-US" sz="2400" dirty="0" err="1" smtClean="0"/>
              <a:t>getconf</a:t>
            </a:r>
            <a:endParaRPr lang="en-US" sz="2400" dirty="0" smtClean="0"/>
          </a:p>
          <a:p>
            <a:r>
              <a:rPr lang="en-US" sz="2400" b="1" dirty="0" err="1" smtClean="0"/>
              <a:t>Scalibility</a:t>
            </a:r>
            <a:r>
              <a:rPr lang="en-US" sz="2400" b="1" dirty="0" smtClean="0"/>
              <a:t> of native OS tools:</a:t>
            </a:r>
          </a:p>
          <a:p>
            <a:pPr lvl="1"/>
            <a:r>
              <a:rPr lang="en-US" sz="2400" dirty="0" smtClean="0"/>
              <a:t>Basic tools have failed with long command lines (see above) or other issues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Iowa State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562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free lunches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Iowa State University</a:t>
            </a:r>
            <a:endParaRPr lang="en-US"/>
          </a:p>
        </p:txBody>
      </p:sp>
      <p:pic>
        <p:nvPicPr>
          <p:cNvPr id="6" name="Picture 5" descr="Screen Shot 2012-06-11 at 8.28.0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1066800"/>
            <a:ext cx="9029700" cy="5029200"/>
          </a:xfrm>
          <a:prstGeom prst="rect">
            <a:avLst/>
          </a:prstGeom>
        </p:spPr>
      </p:pic>
      <p:pic>
        <p:nvPicPr>
          <p:cNvPr id="7" name="Picture 6" descr="Screen Shot 2012-06-11 at 8.28.2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495800"/>
            <a:ext cx="589788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50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2438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72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Acknowledgements</a:t>
            </a:r>
          </a:p>
        </p:txBody>
      </p:sp>
      <p:sp>
        <p:nvSpPr>
          <p:cNvPr id="44036" name="Text Box 6"/>
          <p:cNvSpPr txBox="1">
            <a:spLocks noChangeArrowheads="1"/>
          </p:cNvSpPr>
          <p:nvPr/>
        </p:nvSpPr>
        <p:spPr bwMode="auto">
          <a:xfrm>
            <a:off x="6553200" y="747713"/>
            <a:ext cx="1333658" cy="16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None/>
              <a:defRPr/>
            </a:pPr>
            <a:r>
              <a:rPr lang="en-US" sz="2200" u="sng" dirty="0" smtClean="0">
                <a:latin typeface="Calibri"/>
                <a:ea typeface="+mn-ea"/>
                <a:cs typeface="Calibri"/>
              </a:rPr>
              <a:t>Soil dormancy</a:t>
            </a:r>
            <a:endParaRPr lang="en-US" sz="2200" dirty="0">
              <a:latin typeface="Calibri"/>
              <a:ea typeface="+mn-ea"/>
              <a:cs typeface="Calibri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200" dirty="0" smtClean="0">
                <a:latin typeface="Calibri"/>
                <a:ea typeface="+mn-ea"/>
                <a:cs typeface="Calibri"/>
              </a:rPr>
              <a:t>Stuart Jones</a:t>
            </a:r>
            <a:endParaRPr lang="en-US" sz="2200" dirty="0">
              <a:latin typeface="Calibri"/>
              <a:ea typeface="+mn-ea"/>
              <a:cs typeface="Calibri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200" dirty="0" smtClean="0">
                <a:latin typeface="Calibri"/>
                <a:ea typeface="+mn-ea"/>
                <a:cs typeface="Calibri"/>
              </a:rPr>
              <a:t>Dan Yu</a:t>
            </a:r>
            <a:endParaRPr lang="en-US" sz="2200" dirty="0">
              <a:latin typeface="Calibri"/>
              <a:ea typeface="+mn-ea"/>
              <a:cs typeface="Calibri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200" dirty="0" smtClean="0">
                <a:latin typeface="Calibri"/>
                <a:ea typeface="+mn-ea"/>
                <a:cs typeface="Calibri"/>
              </a:rPr>
              <a:t>Wei Zhang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200" dirty="0" smtClean="0">
                <a:latin typeface="Calibri"/>
                <a:ea typeface="+mn-ea"/>
                <a:cs typeface="Calibri"/>
              </a:rPr>
              <a:t>Josh Livermore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200" dirty="0" err="1" smtClean="0">
                <a:latin typeface="Calibri"/>
                <a:ea typeface="+mn-ea"/>
                <a:cs typeface="Calibri"/>
              </a:rPr>
              <a:t>Erliang</a:t>
            </a:r>
            <a:r>
              <a:rPr lang="en-US" sz="2200" dirty="0" smtClean="0">
                <a:latin typeface="Calibri"/>
                <a:ea typeface="+mn-ea"/>
                <a:cs typeface="Calibri"/>
              </a:rPr>
              <a:t> Zhang</a:t>
            </a:r>
            <a:endParaRPr lang="en-US" sz="2200" dirty="0">
              <a:latin typeface="Calibri"/>
              <a:ea typeface="+mn-ea"/>
              <a:cs typeface="Calibri"/>
            </a:endParaRPr>
          </a:p>
        </p:txBody>
      </p:sp>
      <p:sp>
        <p:nvSpPr>
          <p:cNvPr id="97285" name="Text Box 6"/>
          <p:cNvSpPr txBox="1">
            <a:spLocks noChangeArrowheads="1"/>
          </p:cNvSpPr>
          <p:nvPr/>
        </p:nvSpPr>
        <p:spPr bwMode="auto">
          <a:xfrm>
            <a:off x="3657600" y="762000"/>
            <a:ext cx="1954381" cy="167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charset="0"/>
              <a:buNone/>
            </a:pPr>
            <a:r>
              <a:rPr lang="en-US" sz="2200" u="sng" dirty="0" smtClean="0">
                <a:latin typeface="Calibri" charset="0"/>
                <a:cs typeface="Calibri" charset="0"/>
              </a:rPr>
              <a:t>CCL</a:t>
            </a:r>
            <a:endParaRPr lang="en-US" sz="2200" u="sng" dirty="0">
              <a:latin typeface="Calibri" charset="0"/>
              <a:cs typeface="Calibri" charset="0"/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charset="0"/>
              <a:buNone/>
            </a:pPr>
            <a:r>
              <a:rPr lang="en-US" sz="2200" dirty="0" smtClean="0">
                <a:latin typeface="Calibri" charset="0"/>
                <a:cs typeface="Calibri" charset="0"/>
              </a:rPr>
              <a:t>Doug </a:t>
            </a:r>
            <a:r>
              <a:rPr lang="en-US" sz="2200" dirty="0" err="1" smtClean="0">
                <a:latin typeface="Calibri" charset="0"/>
                <a:cs typeface="Calibri" charset="0"/>
              </a:rPr>
              <a:t>Thain</a:t>
            </a:r>
            <a:endParaRPr lang="en-US" sz="2200" dirty="0">
              <a:latin typeface="Calibri" charset="0"/>
              <a:cs typeface="Calibri" charset="0"/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charset="0"/>
              <a:buNone/>
            </a:pPr>
            <a:r>
              <a:rPr lang="en-US" sz="2200" dirty="0">
                <a:latin typeface="Calibri" charset="0"/>
                <a:cs typeface="Calibri" charset="0"/>
              </a:rPr>
              <a:t>C</a:t>
            </a:r>
            <a:r>
              <a:rPr lang="en-US" sz="2200" dirty="0" smtClean="0">
                <a:latin typeface="Calibri" charset="0"/>
                <a:cs typeface="Calibri" charset="0"/>
              </a:rPr>
              <a:t>hris </a:t>
            </a:r>
            <a:r>
              <a:rPr lang="en-US" sz="2200" dirty="0" err="1" smtClean="0">
                <a:latin typeface="Calibri" charset="0"/>
                <a:cs typeface="Calibri" charset="0"/>
              </a:rPr>
              <a:t>Moretti</a:t>
            </a:r>
            <a:endParaRPr lang="en-US" sz="2200" dirty="0" smtClean="0">
              <a:latin typeface="Calibri" charset="0"/>
              <a:cs typeface="Calibri" charset="0"/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charset="0"/>
              <a:buNone/>
            </a:pPr>
            <a:r>
              <a:rPr lang="en-US" sz="2200" dirty="0" smtClean="0">
                <a:latin typeface="Calibri" charset="0"/>
                <a:cs typeface="Calibri" charset="0"/>
              </a:rPr>
              <a:t>Mike Olson</a:t>
            </a:r>
            <a:endParaRPr lang="en-US" sz="2200" dirty="0">
              <a:latin typeface="Calibri" charset="0"/>
              <a:cs typeface="Calibri" charset="0"/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charset="0"/>
              <a:buNone/>
            </a:pPr>
            <a:r>
              <a:rPr lang="en-US" sz="2200" dirty="0" smtClean="0">
                <a:latin typeface="Calibri" charset="0"/>
                <a:cs typeface="Calibri" charset="0"/>
              </a:rPr>
              <a:t>Li Yu, Andrew Thrasher</a:t>
            </a:r>
            <a:endParaRPr lang="en-US" sz="2200" dirty="0">
              <a:latin typeface="Calibri" charset="0"/>
              <a:cs typeface="Calibri" charset="0"/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charset="0"/>
              <a:buNone/>
            </a:pPr>
            <a:r>
              <a:rPr lang="en-US" sz="2200" dirty="0" smtClean="0">
                <a:latin typeface="Calibri" charset="0"/>
                <a:cs typeface="Calibri" charset="0"/>
              </a:rPr>
              <a:t>REUs</a:t>
            </a:r>
            <a:endParaRPr lang="en-US" sz="2200" dirty="0">
              <a:latin typeface="Calibri" charset="0"/>
              <a:cs typeface="Calibri" charset="0"/>
            </a:endParaRPr>
          </a:p>
        </p:txBody>
      </p:sp>
      <p:sp>
        <p:nvSpPr>
          <p:cNvPr id="97286" name="Text Box 6"/>
          <p:cNvSpPr txBox="1">
            <a:spLocks noChangeArrowheads="1"/>
          </p:cNvSpPr>
          <p:nvPr/>
        </p:nvSpPr>
        <p:spPr bwMode="auto">
          <a:xfrm>
            <a:off x="152400" y="747713"/>
            <a:ext cx="2270962" cy="1943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charset="0"/>
              <a:buNone/>
            </a:pPr>
            <a:r>
              <a:rPr lang="en-US" sz="2200" u="sng" dirty="0">
                <a:latin typeface="Calibri" charset="0"/>
                <a:cs typeface="Calibri" charset="0"/>
              </a:rPr>
              <a:t>Notre Dame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55000"/>
            </a:pPr>
            <a:r>
              <a:rPr lang="en-US" sz="2200" dirty="0">
                <a:latin typeface="Calibri" charset="0"/>
                <a:cs typeface="Calibri" charset="0"/>
              </a:rPr>
              <a:t>NDBL (below)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55000"/>
            </a:pPr>
            <a:r>
              <a:rPr lang="en-US" sz="2200" dirty="0">
                <a:latin typeface="Calibri" charset="0"/>
                <a:cs typeface="Calibri" charset="0"/>
              </a:rPr>
              <a:t>Frank Collins (VectorBase)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55000"/>
            </a:pPr>
            <a:r>
              <a:rPr lang="en-US" sz="2200" dirty="0">
                <a:latin typeface="Calibri" charset="0"/>
                <a:cs typeface="Calibri" charset="0"/>
              </a:rPr>
              <a:t>Nora </a:t>
            </a:r>
            <a:r>
              <a:rPr lang="en-US" sz="2200" dirty="0" err="1">
                <a:latin typeface="Calibri" charset="0"/>
                <a:cs typeface="Calibri" charset="0"/>
              </a:rPr>
              <a:t>Besansky</a:t>
            </a:r>
            <a:r>
              <a:rPr lang="en-US" sz="2200" dirty="0">
                <a:latin typeface="Calibri" charset="0"/>
                <a:cs typeface="Calibri" charset="0"/>
              </a:rPr>
              <a:t> (Anopheles)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55000"/>
            </a:pPr>
            <a:r>
              <a:rPr lang="en-US" sz="2200" dirty="0">
                <a:latin typeface="Calibri" charset="0"/>
                <a:cs typeface="Calibri" charset="0"/>
              </a:rPr>
              <a:t>Jeff </a:t>
            </a:r>
            <a:r>
              <a:rPr lang="en-US" sz="2200" dirty="0" err="1">
                <a:latin typeface="Calibri" charset="0"/>
                <a:cs typeface="Calibri" charset="0"/>
              </a:rPr>
              <a:t>Feder</a:t>
            </a:r>
            <a:r>
              <a:rPr lang="en-US" sz="2200" dirty="0">
                <a:latin typeface="Calibri" charset="0"/>
                <a:cs typeface="Calibri" charset="0"/>
              </a:rPr>
              <a:t> (</a:t>
            </a:r>
            <a:r>
              <a:rPr lang="en-US" sz="2200" dirty="0" err="1">
                <a:latin typeface="Calibri" charset="0"/>
                <a:cs typeface="Calibri" charset="0"/>
              </a:rPr>
              <a:t>Rhagaletis</a:t>
            </a:r>
            <a:r>
              <a:rPr lang="en-US" sz="2200" dirty="0" smtClean="0">
                <a:latin typeface="Calibri" charset="0"/>
                <a:cs typeface="Calibri" charset="0"/>
              </a:rPr>
              <a:t>)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55000"/>
            </a:pPr>
            <a:r>
              <a:rPr lang="en-US" sz="2200" dirty="0" smtClean="0">
                <a:latin typeface="Calibri" charset="0"/>
                <a:cs typeface="Calibri" charset="0"/>
              </a:rPr>
              <a:t>Mike </a:t>
            </a:r>
            <a:r>
              <a:rPr lang="en-US" sz="2200" dirty="0" err="1" smtClean="0">
                <a:latin typeface="Calibri" charset="0"/>
                <a:cs typeface="Calibri" charset="0"/>
              </a:rPr>
              <a:t>Pfrender</a:t>
            </a:r>
            <a:r>
              <a:rPr lang="en-US" sz="2200" dirty="0" smtClean="0">
                <a:latin typeface="Calibri" charset="0"/>
                <a:cs typeface="Calibri" charset="0"/>
              </a:rPr>
              <a:t> (Daphnia)</a:t>
            </a:r>
            <a:endParaRPr lang="en-US" sz="2200" dirty="0">
              <a:latin typeface="Calibri" charset="0"/>
              <a:cs typeface="Calibri" charset="0"/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55000"/>
            </a:pPr>
            <a:endParaRPr lang="en-US" sz="2200" dirty="0">
              <a:latin typeface="Calibri" charset="0"/>
              <a:cs typeface="Calibri" charset="0"/>
            </a:endParaRPr>
          </a:p>
        </p:txBody>
      </p:sp>
      <p:pic>
        <p:nvPicPr>
          <p:cNvPr id="97287" name="Picture 11" descr="bioinform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468562"/>
            <a:ext cx="4572000" cy="423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COCOON 2007</a:t>
            </a:r>
            <a:endParaRPr lang="en-US"/>
          </a:p>
        </p:txBody>
      </p:sp>
      <p:pic>
        <p:nvPicPr>
          <p:cNvPr id="6" name="Picture 5" descr="genbankgrow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064" y="0"/>
            <a:ext cx="668553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0" y="1066800"/>
            <a:ext cx="17526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30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8077200" y="990600"/>
            <a:ext cx="1066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30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984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555_0c14c89358f601bf50214c08d38b9df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050" cy="686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82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222885" y="274320"/>
            <a:ext cx="8698230" cy="822960"/>
          </a:xfrm>
        </p:spPr>
        <p:txBody>
          <a:bodyPr lIns="0" tIns="0" rIns="0" bIns="0" anchor="t"/>
          <a:lstStyle/>
          <a:p>
            <a:pPr algn="l">
              <a:lnSpc>
                <a:spcPct val="95000"/>
              </a:lnSpc>
            </a:pPr>
            <a:r>
              <a:rPr lang="en-US" sz="3900" dirty="0">
                <a:solidFill>
                  <a:srgbClr val="000000"/>
                </a:solidFill>
                <a:latin typeface="Arial" charset="0"/>
              </a:rPr>
              <a:t>What's Going </a:t>
            </a:r>
            <a:r>
              <a:rPr lang="en-US" sz="3900" dirty="0" smtClean="0">
                <a:solidFill>
                  <a:srgbClr val="000000"/>
                </a:solidFill>
                <a:latin typeface="Arial" charset="0"/>
              </a:rPr>
              <a:t>in my Lab (</a:t>
            </a:r>
            <a:r>
              <a:rPr lang="en-US" sz="3900" dirty="0" err="1" smtClean="0">
                <a:solidFill>
                  <a:srgbClr val="000000"/>
                </a:solidFill>
                <a:latin typeface="Arial" charset="0"/>
              </a:rPr>
              <a:t>fav</a:t>
            </a:r>
            <a:r>
              <a:rPr lang="en-US" sz="3900" dirty="0" smtClean="0">
                <a:solidFill>
                  <a:srgbClr val="000000"/>
                </a:solidFill>
                <a:latin typeface="Arial" charset="0"/>
              </a:rPr>
              <a:t> critters)</a:t>
            </a:r>
            <a:endParaRPr lang="en-US" sz="39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9544" y="1541704"/>
            <a:ext cx="3001803" cy="428625"/>
          </a:xfrm>
        </p:spPr>
        <p:txBody>
          <a:bodyPr lIns="0" tIns="0" rIns="0" bIns="0"/>
          <a:lstStyle/>
          <a:p>
            <a:pPr marL="0" indent="0">
              <a:lnSpc>
                <a:spcPct val="95000"/>
              </a:lnSpc>
              <a:spcBef>
                <a:spcPct val="0"/>
              </a:spcBef>
              <a:buNone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Ecological Research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69280" y="1322070"/>
            <a:ext cx="2514600" cy="2868930"/>
          </a:xfrm>
          <a:prstGeom prst="rect">
            <a:avLst/>
          </a:prstGeom>
          <a:noFill/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72402" y="2159764"/>
            <a:ext cx="5237798" cy="1269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2600" dirty="0">
                <a:solidFill>
                  <a:srgbClr val="000000"/>
                </a:solidFill>
              </a:rPr>
              <a:t>Daphnia</a:t>
            </a:r>
            <a:endParaRPr lang="en-US" sz="2600" dirty="0"/>
          </a:p>
          <a:p>
            <a:pPr lvl="1" indent="-308610">
              <a:lnSpc>
                <a:spcPct val="95000"/>
              </a:lnSpc>
              <a:buClr>
                <a:srgbClr val="000000"/>
              </a:buClr>
              <a:buSzPct val="100000"/>
              <a:buFontTx/>
              <a:buChar char="•"/>
            </a:pPr>
            <a:r>
              <a:rPr lang="en-US" sz="2600" dirty="0">
                <a:solidFill>
                  <a:srgbClr val="000000"/>
                </a:solidFill>
              </a:rPr>
              <a:t>Early warning for pollution in bodies of water</a:t>
            </a:r>
            <a:endParaRPr lang="en-US" sz="2600" dirty="0"/>
          </a:p>
          <a:p>
            <a:pPr>
              <a:lnSpc>
                <a:spcPct val="95000"/>
              </a:lnSpc>
            </a:pPr>
            <a:endParaRPr lang="en-US" sz="2600" dirty="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r>
              <a:rPr lang="en-US" sz="2600" dirty="0">
                <a:solidFill>
                  <a:srgbClr val="000000"/>
                </a:solidFill>
              </a:rPr>
              <a:t>Swallowtail</a:t>
            </a:r>
            <a:r>
              <a:rPr lang="en-US" sz="2600" dirty="0" smtClean="0">
                <a:solidFill>
                  <a:srgbClr val="000000"/>
                </a:solidFill>
              </a:rPr>
              <a:t> and Duskywing Butterflies</a:t>
            </a:r>
            <a:endParaRPr lang="en-US" sz="2600" dirty="0" smtClean="0"/>
          </a:p>
          <a:p>
            <a:pPr lvl="1" indent="-308610">
              <a:lnSpc>
                <a:spcPct val="95000"/>
              </a:lnSpc>
              <a:buClr>
                <a:srgbClr val="000000"/>
              </a:buClr>
              <a:buSzPct val="100000"/>
              <a:buFontTx/>
              <a:buChar char="•"/>
            </a:pPr>
            <a:r>
              <a:rPr lang="en-US" sz="2600" dirty="0">
                <a:solidFill>
                  <a:srgbClr val="000000"/>
                </a:solidFill>
              </a:rPr>
              <a:t>Climate change study system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" y="3882390"/>
            <a:ext cx="2857500" cy="1908810"/>
          </a:xfrm>
          <a:prstGeom prst="rect">
            <a:avLst/>
          </a:prstGeom>
          <a:noFill/>
        </p:spPr>
      </p:pic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3429000" y="4876369"/>
            <a:ext cx="5865018" cy="76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2600" i="1" dirty="0" smtClean="0">
                <a:solidFill>
                  <a:srgbClr val="000000"/>
                </a:solidFill>
              </a:rPr>
              <a:t>Anopheles gambiae</a:t>
            </a:r>
            <a:endParaRPr lang="en-US" sz="2600" i="1" dirty="0" smtClean="0"/>
          </a:p>
          <a:p>
            <a:pPr lvl="1" indent="-308610">
              <a:lnSpc>
                <a:spcPct val="95000"/>
              </a:lnSpc>
              <a:buClr>
                <a:srgbClr val="000000"/>
              </a:buClr>
              <a:buSzPct val="100000"/>
              <a:buFontTx/>
              <a:buChar char="•"/>
            </a:pPr>
            <a:r>
              <a:rPr lang="en-US" sz="2600" dirty="0" smtClean="0">
                <a:solidFill>
                  <a:srgbClr val="000000"/>
                </a:solidFill>
              </a:rPr>
              <a:t>Major vector of malaria</a:t>
            </a:r>
          </a:p>
          <a:p>
            <a:pPr lvl="1" indent="-308610">
              <a:lnSpc>
                <a:spcPct val="95000"/>
              </a:lnSpc>
              <a:buClr>
                <a:srgbClr val="000000"/>
              </a:buClr>
              <a:buSzPct val="100000"/>
            </a:pPr>
            <a:endParaRPr lang="en-US" sz="2600" dirty="0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4302679"/>
            <a:ext cx="1505712" cy="232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282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BLASTing 500 million seqs?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BLAST is a common sequence search tool that is ubiquitous in bioinformatics and has been used in many different ways.</a:t>
            </a:r>
          </a:p>
          <a:p>
            <a:endParaRPr lang="en-US" dirty="0" smtClean="0"/>
          </a:p>
          <a:p>
            <a:r>
              <a:rPr lang="en-US" dirty="0" smtClean="0"/>
              <a:t>At a conference about a year ago, a colleague showed hypothetical Amazon EC2 results of </a:t>
            </a:r>
            <a:r>
              <a:rPr lang="en-US" dirty="0" smtClean="0"/>
              <a:t>BLASTing roughly </a:t>
            </a:r>
            <a:r>
              <a:rPr lang="en-US" dirty="0" smtClean="0"/>
              <a:t>~500 million </a:t>
            </a:r>
            <a:r>
              <a:rPr lang="en-US" dirty="0" smtClean="0"/>
              <a:t>reads.</a:t>
            </a:r>
          </a:p>
          <a:p>
            <a:pPr lvl="1"/>
            <a:r>
              <a:rPr lang="en-US" dirty="0" smtClean="0"/>
              <a:t>Goal was to show cost of informatics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07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848600" cy="762000"/>
          </a:xfrm>
        </p:spPr>
        <p:txBody>
          <a:bodyPr/>
          <a:lstStyle/>
          <a:p>
            <a:r>
              <a:rPr lang="en-US" dirty="0" smtClean="0"/>
              <a:t>Made up slide with </a:t>
            </a:r>
            <a:r>
              <a:rPr lang="en-US" dirty="0" smtClean="0"/>
              <a:t>similar conclusion</a:t>
            </a:r>
            <a:endParaRPr lang="en-US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4148028274"/>
              </p:ext>
            </p:extLst>
          </p:nvPr>
        </p:nvGraphicFramePr>
        <p:xfrm>
          <a:off x="1295400" y="1447800"/>
          <a:ext cx="67818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Down Arrow 4"/>
          <p:cNvSpPr/>
          <p:nvPr/>
        </p:nvSpPr>
        <p:spPr bwMode="auto">
          <a:xfrm>
            <a:off x="3810000" y="5486400"/>
            <a:ext cx="228600" cy="2286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30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6200" y="5791200"/>
            <a:ext cx="4256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$1000 human genome, w/ $4000 in analysis!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99019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28600"/>
            <a:ext cx="8077200" cy="762000"/>
          </a:xfrm>
        </p:spPr>
        <p:txBody>
          <a:bodyPr/>
          <a:lstStyle/>
          <a:p>
            <a:r>
              <a:rPr lang="en-US" dirty="0" smtClean="0"/>
              <a:t>What is the </a:t>
            </a:r>
            <a:r>
              <a:rPr lang="en-US" dirty="0" smtClean="0"/>
              <a:t>computing cost, </a:t>
            </a:r>
            <a:r>
              <a:rPr lang="en-US" dirty="0" smtClean="0"/>
              <a:t>though?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100" dirty="0" smtClean="0"/>
              <a:t>NSF/NIH can pay</a:t>
            </a:r>
          </a:p>
          <a:p>
            <a:pPr lvl="1"/>
            <a:r>
              <a:rPr lang="en-US" sz="2100" dirty="0" err="1" smtClean="0"/>
              <a:t>iPlant</a:t>
            </a:r>
            <a:endParaRPr lang="en-US" sz="2100" dirty="0" smtClean="0"/>
          </a:p>
          <a:p>
            <a:pPr lvl="1"/>
            <a:r>
              <a:rPr lang="en-US" sz="2100" dirty="0" smtClean="0"/>
              <a:t>XCEDE (Galaxy link planned @Pitt)</a:t>
            </a:r>
          </a:p>
          <a:p>
            <a:pPr lvl="1"/>
            <a:r>
              <a:rPr lang="en-US" sz="2100" dirty="0" smtClean="0"/>
              <a:t>National Center for Genome Analysis Support @IU</a:t>
            </a:r>
          </a:p>
          <a:p>
            <a:pPr lvl="1"/>
            <a:r>
              <a:rPr lang="en-US" sz="2100" dirty="0" smtClean="0"/>
              <a:t>Bioinformatics Resource Centers (VB@ND)</a:t>
            </a:r>
          </a:p>
          <a:p>
            <a:pPr lvl="1"/>
            <a:endParaRPr lang="en-US" sz="2100" dirty="0" smtClean="0"/>
          </a:p>
          <a:p>
            <a:r>
              <a:rPr lang="en-US" sz="2100" dirty="0" smtClean="0"/>
              <a:t>Your university can pay</a:t>
            </a:r>
          </a:p>
          <a:p>
            <a:pPr lvl="1"/>
            <a:r>
              <a:rPr lang="en-US" sz="2100" dirty="0" smtClean="0"/>
              <a:t>Condor/SGE</a:t>
            </a:r>
          </a:p>
          <a:p>
            <a:pPr lvl="1"/>
            <a:r>
              <a:rPr lang="en-US" sz="2100" dirty="0" smtClean="0"/>
              <a:t>Web portals to the above</a:t>
            </a:r>
          </a:p>
          <a:p>
            <a:pPr lvl="1"/>
            <a:endParaRPr lang="en-US" sz="2100" dirty="0" smtClean="0"/>
          </a:p>
          <a:p>
            <a:r>
              <a:rPr lang="en-US" sz="2100" dirty="0" smtClean="0"/>
              <a:t>Your credit card can pay</a:t>
            </a:r>
          </a:p>
          <a:p>
            <a:pPr lvl="1"/>
            <a:r>
              <a:rPr lang="en-US" sz="2100" dirty="0" smtClean="0"/>
              <a:t>Amazon EC2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2031144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Screen shot 2010-06-11 at 12.27.13 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1348" y="3524687"/>
            <a:ext cx="7369175" cy="281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4" descr="Screen shot 2010-06-11 at 12.28.09 A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300726"/>
            <a:ext cx="7535862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 bwMode="auto">
          <a:xfrm>
            <a:off x="0" y="990600"/>
            <a:ext cx="533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30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8077200" y="1066800"/>
            <a:ext cx="12192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30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29035" y="3276600"/>
            <a:ext cx="13051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Makeflow</a:t>
            </a:r>
            <a:r>
              <a:rPr lang="en-US" dirty="0" smtClean="0"/>
              <a:t>-based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62600" y="6477000"/>
            <a:ext cx="1482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Work queue-based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959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16480</TotalTime>
  <Words>559</Words>
  <Application>Microsoft Macintosh PowerPoint</Application>
  <PresentationFormat>On-screen Show (4:3)</PresentationFormat>
  <Paragraphs>131</Paragraphs>
  <Slides>22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Default Design</vt:lpstr>
      <vt:lpstr>Why I finally BLASTed five  hundred million sequences  (and the many ways it failed)</vt:lpstr>
      <vt:lpstr>Talk overview</vt:lpstr>
      <vt:lpstr>PowerPoint Presentation</vt:lpstr>
      <vt:lpstr>PowerPoint Presentation</vt:lpstr>
      <vt:lpstr>What's Going in my Lab (fav critters)</vt:lpstr>
      <vt:lpstr>BLASTing 500 million seqs?</vt:lpstr>
      <vt:lpstr>Made up slide with similar conclusion</vt:lpstr>
      <vt:lpstr>What is the computing cost, though?</vt:lpstr>
      <vt:lpstr>PowerPoint Presentation</vt:lpstr>
      <vt:lpstr>What is the **REAL** cost? (software challenges part 1)</vt:lpstr>
      <vt:lpstr>Sequence Assembly Required!</vt:lpstr>
      <vt:lpstr>Makeflow for a BLAST workflow</vt:lpstr>
      <vt:lpstr>Biocompute</vt:lpstr>
      <vt:lpstr>Meta-analysis of genomes</vt:lpstr>
      <vt:lpstr>Initial study: soil genomes</vt:lpstr>
      <vt:lpstr>OrthoMCL clustering overview</vt:lpstr>
      <vt:lpstr>Success! (for now…)</vt:lpstr>
      <vt:lpstr>Three environments</vt:lpstr>
      <vt:lpstr>Environmental data</vt:lpstr>
      <vt:lpstr>Software challenges 2 (aka  other lessons learned)</vt:lpstr>
      <vt:lpstr>No free lunches</vt:lpstr>
      <vt:lpstr>Acknowledgements</vt:lpstr>
    </vt:vector>
  </TitlesOfParts>
  <Company>Iowa State University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Scott Emrich</dc:creator>
  <cp:lastModifiedBy>Scott Emrich</cp:lastModifiedBy>
  <cp:revision>334</cp:revision>
  <cp:lastPrinted>2008-08-26T16:49:54Z</cp:lastPrinted>
  <dcterms:created xsi:type="dcterms:W3CDTF">2012-05-19T19:47:07Z</dcterms:created>
  <dcterms:modified xsi:type="dcterms:W3CDTF">2012-06-11T13:09:14Z</dcterms:modified>
</cp:coreProperties>
</file>