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7" r:id="rId2"/>
    <p:sldId id="287" r:id="rId3"/>
    <p:sldId id="258" r:id="rId4"/>
    <p:sldId id="260" r:id="rId5"/>
    <p:sldId id="264" r:id="rId6"/>
    <p:sldId id="266" r:id="rId7"/>
    <p:sldId id="280" r:id="rId8"/>
    <p:sldId id="291" r:id="rId9"/>
    <p:sldId id="292" r:id="rId10"/>
    <p:sldId id="293" r:id="rId11"/>
    <p:sldId id="282" r:id="rId12"/>
    <p:sldId id="281" r:id="rId13"/>
    <p:sldId id="268" r:id="rId14"/>
    <p:sldId id="283" r:id="rId15"/>
    <p:sldId id="284" r:id="rId16"/>
    <p:sldId id="269" r:id="rId17"/>
    <p:sldId id="270" r:id="rId18"/>
    <p:sldId id="271" r:id="rId19"/>
    <p:sldId id="272" r:id="rId20"/>
    <p:sldId id="285" r:id="rId21"/>
    <p:sldId id="286" r:id="rId22"/>
    <p:sldId id="289" r:id="rId23"/>
    <p:sldId id="273" r:id="rId24"/>
    <p:sldId id="275" r:id="rId25"/>
    <p:sldId id="274" r:id="rId26"/>
    <p:sldId id="276" r:id="rId27"/>
    <p:sldId id="277" r:id="rId28"/>
    <p:sldId id="279" r:id="rId29"/>
    <p:sldId id="288" r:id="rId30"/>
    <p:sldId id="296" r:id="rId31"/>
    <p:sldId id="259" r:id="rId32"/>
    <p:sldId id="300" r:id="rId33"/>
    <p:sldId id="301" r:id="rId34"/>
    <p:sldId id="294" r:id="rId35"/>
    <p:sldId id="295" r:id="rId36"/>
    <p:sldId id="297" r:id="rId37"/>
    <p:sldId id="298" r:id="rId38"/>
    <p:sldId id="278" r:id="rId39"/>
    <p:sldId id="290" r:id="rId40"/>
    <p:sldId id="299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E5ACB-B861-3D48-B632-31856526B4BB}" type="doc">
      <dgm:prSet loTypeId="urn:microsoft.com/office/officeart/2005/8/layout/process1" loCatId="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6A01A7-9EE1-FC47-A2B8-43B7CD75191F}">
      <dgm:prSet phldrT="[Text]"/>
      <dgm:spPr/>
      <dgm:t>
        <a:bodyPr/>
        <a:lstStyle/>
        <a:p>
          <a:r>
            <a:rPr lang="en-US" dirty="0" smtClean="0"/>
            <a:t>Data Acquisition and Modeling</a:t>
          </a:r>
          <a:endParaRPr lang="en-US" dirty="0"/>
        </a:p>
      </dgm:t>
    </dgm:pt>
    <dgm:pt modelId="{67CE9DEE-ED87-3048-A65D-656251F6D9A1}" type="parTrans" cxnId="{E44F772A-4A90-094F-A09E-613F4F09C65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1A4DE4-B83F-3540-8285-5C80C00FFB55}" type="sibTrans" cxnId="{E44F772A-4A90-094F-A09E-613F4F09C65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A8C731-9E34-5C40-A602-DD76CCB999B6}">
      <dgm:prSet phldrT="[Text]"/>
      <dgm:spPr/>
      <dgm:t>
        <a:bodyPr/>
        <a:lstStyle/>
        <a:p>
          <a:r>
            <a:rPr lang="en-US" smtClean="0"/>
            <a:t>Collaboration and Visualization</a:t>
          </a:r>
          <a:endParaRPr lang="en-US" dirty="0"/>
        </a:p>
      </dgm:t>
    </dgm:pt>
    <dgm:pt modelId="{0F496417-DF2F-3747-8C04-87E10E252E68}" type="parTrans" cxnId="{4DD9BEBA-0001-FC4D-9971-3AA228AC6D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DF524C-E73A-9845-947B-F65C22E0B82B}" type="sibTrans" cxnId="{4DD9BEBA-0001-FC4D-9971-3AA228AC6D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0BF32E-8F63-3249-BE10-02CEEF3F2429}">
      <dgm:prSet phldrT="[Text]"/>
      <dgm:spPr/>
      <dgm:t>
        <a:bodyPr/>
        <a:lstStyle/>
        <a:p>
          <a:r>
            <a:rPr lang="en-US" smtClean="0"/>
            <a:t>Analysis and Data Mining</a:t>
          </a:r>
          <a:endParaRPr lang="en-US" dirty="0"/>
        </a:p>
      </dgm:t>
    </dgm:pt>
    <dgm:pt modelId="{D72B093E-817A-7B48-8D02-260F40F097CD}" type="parTrans" cxnId="{F2C03695-7163-724C-ABB1-19E0BA664E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F6515D-56EC-AF4A-B366-7E20A9DDB402}" type="sibTrans" cxnId="{F2C03695-7163-724C-ABB1-19E0BA664E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64A831C-9931-A94B-B646-E1C923F90925}">
      <dgm:prSet phldrT="[Text]"/>
      <dgm:spPr/>
      <dgm:t>
        <a:bodyPr/>
        <a:lstStyle/>
        <a:p>
          <a:r>
            <a:rPr lang="en-US" dirty="0" smtClean="0"/>
            <a:t>Dissemination and Sharing</a:t>
          </a:r>
          <a:endParaRPr lang="en-US" dirty="0"/>
        </a:p>
      </dgm:t>
    </dgm:pt>
    <dgm:pt modelId="{3D17789A-5B5C-A448-AC77-FF7C4F560D51}" type="parTrans" cxnId="{0604A6DB-C3F9-3348-B4A5-178EA84288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36CE10-0D11-FA45-9B83-E32E5A9CBB6D}" type="sibTrans" cxnId="{0604A6DB-C3F9-3348-B4A5-178EA84288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C75F4C-E4CD-1148-903F-E02B82BECC88}">
      <dgm:prSet/>
      <dgm:spPr/>
      <dgm:t>
        <a:bodyPr/>
        <a:lstStyle/>
        <a:p>
          <a:r>
            <a:rPr lang="en-US" dirty="0" smtClean="0"/>
            <a:t>Archive and Presentation</a:t>
          </a:r>
        </a:p>
      </dgm:t>
    </dgm:pt>
    <dgm:pt modelId="{1FB3588F-D5E3-364E-82AC-A89C5AAC31D7}" type="parTrans" cxnId="{06507FC7-4F45-7344-A343-C94E7BD9F998}">
      <dgm:prSet/>
      <dgm:spPr/>
      <dgm:t>
        <a:bodyPr/>
        <a:lstStyle/>
        <a:p>
          <a:endParaRPr lang="en-US"/>
        </a:p>
      </dgm:t>
    </dgm:pt>
    <dgm:pt modelId="{AB8672E1-5F62-4640-BF16-6A1BC46354F8}" type="sibTrans" cxnId="{06507FC7-4F45-7344-A343-C94E7BD9F998}">
      <dgm:prSet/>
      <dgm:spPr/>
      <dgm:t>
        <a:bodyPr/>
        <a:lstStyle/>
        <a:p>
          <a:endParaRPr lang="en-US"/>
        </a:p>
      </dgm:t>
    </dgm:pt>
    <dgm:pt modelId="{FEFDE83F-29A4-E84F-8B66-8169E72D94A6}" type="pres">
      <dgm:prSet presAssocID="{FB6E5ACB-B861-3D48-B632-31856526B4BB}" presName="Name0" presStyleCnt="0">
        <dgm:presLayoutVars>
          <dgm:dir/>
          <dgm:resizeHandles val="exact"/>
        </dgm:presLayoutVars>
      </dgm:prSet>
      <dgm:spPr/>
    </dgm:pt>
    <dgm:pt modelId="{3D08DD76-11F3-9643-A8EE-B6A37E4ECDA4}" type="pres">
      <dgm:prSet presAssocID="{876A01A7-9EE1-FC47-A2B8-43B7CD75191F}" presName="node" presStyleLbl="node1" presStyleIdx="0" presStyleCnt="5">
        <dgm:presLayoutVars>
          <dgm:bulletEnabled val="1"/>
        </dgm:presLayoutVars>
      </dgm:prSet>
      <dgm:spPr/>
    </dgm:pt>
    <dgm:pt modelId="{6FB276F7-01D7-834F-8410-5B3F43CA6445}" type="pres">
      <dgm:prSet presAssocID="{D41A4DE4-B83F-3540-8285-5C80C00FFB55}" presName="sibTrans" presStyleLbl="sibTrans2D1" presStyleIdx="0" presStyleCnt="4"/>
      <dgm:spPr/>
    </dgm:pt>
    <dgm:pt modelId="{5D6617CF-E716-704B-A2F7-C0DC3BA76E20}" type="pres">
      <dgm:prSet presAssocID="{D41A4DE4-B83F-3540-8285-5C80C00FFB55}" presName="connectorText" presStyleLbl="sibTrans2D1" presStyleIdx="0" presStyleCnt="4"/>
      <dgm:spPr/>
    </dgm:pt>
    <dgm:pt modelId="{FC4C1996-B92E-6D43-8CD7-A6B1058CA6A9}" type="pres">
      <dgm:prSet presAssocID="{65A8C731-9E34-5C40-A602-DD76CCB999B6}" presName="node" presStyleLbl="node1" presStyleIdx="1" presStyleCnt="5">
        <dgm:presLayoutVars>
          <dgm:bulletEnabled val="1"/>
        </dgm:presLayoutVars>
      </dgm:prSet>
      <dgm:spPr/>
    </dgm:pt>
    <dgm:pt modelId="{12D7E2C2-764E-3D4F-80D0-2E9F9AF8ED83}" type="pres">
      <dgm:prSet presAssocID="{CEDF524C-E73A-9845-947B-F65C22E0B82B}" presName="sibTrans" presStyleLbl="sibTrans2D1" presStyleIdx="1" presStyleCnt="4"/>
      <dgm:spPr/>
    </dgm:pt>
    <dgm:pt modelId="{ED8DE33C-38FA-344C-9DD9-B820A868A750}" type="pres">
      <dgm:prSet presAssocID="{CEDF524C-E73A-9845-947B-F65C22E0B82B}" presName="connectorText" presStyleLbl="sibTrans2D1" presStyleIdx="1" presStyleCnt="4"/>
      <dgm:spPr/>
    </dgm:pt>
    <dgm:pt modelId="{282BFD51-BA5E-744A-B228-9FE2E0F02BC9}" type="pres">
      <dgm:prSet presAssocID="{CA0BF32E-8F63-3249-BE10-02CEEF3F2429}" presName="node" presStyleLbl="node1" presStyleIdx="2" presStyleCnt="5">
        <dgm:presLayoutVars>
          <dgm:bulletEnabled val="1"/>
        </dgm:presLayoutVars>
      </dgm:prSet>
      <dgm:spPr/>
    </dgm:pt>
    <dgm:pt modelId="{69F28075-BB0F-054B-8169-156453C79FF4}" type="pres">
      <dgm:prSet presAssocID="{A7F6515D-56EC-AF4A-B366-7E20A9DDB402}" presName="sibTrans" presStyleLbl="sibTrans2D1" presStyleIdx="2" presStyleCnt="4"/>
      <dgm:spPr/>
    </dgm:pt>
    <dgm:pt modelId="{485196D0-9675-8A4E-9C3B-7956F8F92CAC}" type="pres">
      <dgm:prSet presAssocID="{A7F6515D-56EC-AF4A-B366-7E20A9DDB402}" presName="connectorText" presStyleLbl="sibTrans2D1" presStyleIdx="2" presStyleCnt="4"/>
      <dgm:spPr/>
    </dgm:pt>
    <dgm:pt modelId="{8AB05B35-9B39-0A4F-A0B6-CF3F187357E1}" type="pres">
      <dgm:prSet presAssocID="{D64A831C-9931-A94B-B646-E1C923F90925}" presName="node" presStyleLbl="node1" presStyleIdx="3" presStyleCnt="5">
        <dgm:presLayoutVars>
          <dgm:bulletEnabled val="1"/>
        </dgm:presLayoutVars>
      </dgm:prSet>
      <dgm:spPr/>
    </dgm:pt>
    <dgm:pt modelId="{44555C95-7591-6649-AE32-3D3291FA892B}" type="pres">
      <dgm:prSet presAssocID="{2536CE10-0D11-FA45-9B83-E32E5A9CBB6D}" presName="sibTrans" presStyleLbl="sibTrans2D1" presStyleIdx="3" presStyleCnt="4"/>
      <dgm:spPr/>
    </dgm:pt>
    <dgm:pt modelId="{0004A1AE-BE66-8641-A169-5F5253255366}" type="pres">
      <dgm:prSet presAssocID="{2536CE10-0D11-FA45-9B83-E32E5A9CBB6D}" presName="connectorText" presStyleLbl="sibTrans2D1" presStyleIdx="3" presStyleCnt="4"/>
      <dgm:spPr/>
    </dgm:pt>
    <dgm:pt modelId="{EB315A37-DE9B-3640-87C6-D28300A71D36}" type="pres">
      <dgm:prSet presAssocID="{E7C75F4C-E4CD-1148-903F-E02B82BECC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4F772A-4A90-094F-A09E-613F4F09C652}" srcId="{FB6E5ACB-B861-3D48-B632-31856526B4BB}" destId="{876A01A7-9EE1-FC47-A2B8-43B7CD75191F}" srcOrd="0" destOrd="0" parTransId="{67CE9DEE-ED87-3048-A65D-656251F6D9A1}" sibTransId="{D41A4DE4-B83F-3540-8285-5C80C00FFB55}"/>
    <dgm:cxn modelId="{1AF47FB0-6537-2B49-93D1-15CBBBF0C860}" type="presOf" srcId="{2536CE10-0D11-FA45-9B83-E32E5A9CBB6D}" destId="{0004A1AE-BE66-8641-A169-5F5253255366}" srcOrd="1" destOrd="0" presId="urn:microsoft.com/office/officeart/2005/8/layout/process1"/>
    <dgm:cxn modelId="{94426A64-9E3B-144B-A688-7E601FE6248E}" type="presOf" srcId="{CA0BF32E-8F63-3249-BE10-02CEEF3F2429}" destId="{282BFD51-BA5E-744A-B228-9FE2E0F02BC9}" srcOrd="0" destOrd="0" presId="urn:microsoft.com/office/officeart/2005/8/layout/process1"/>
    <dgm:cxn modelId="{CFEB416A-4763-7F4A-B4C4-23A8E27204BB}" type="presOf" srcId="{E7C75F4C-E4CD-1148-903F-E02B82BECC88}" destId="{EB315A37-DE9B-3640-87C6-D28300A71D36}" srcOrd="0" destOrd="0" presId="urn:microsoft.com/office/officeart/2005/8/layout/process1"/>
    <dgm:cxn modelId="{F2C03695-7163-724C-ABB1-19E0BA664EA1}" srcId="{FB6E5ACB-B861-3D48-B632-31856526B4BB}" destId="{CA0BF32E-8F63-3249-BE10-02CEEF3F2429}" srcOrd="2" destOrd="0" parTransId="{D72B093E-817A-7B48-8D02-260F40F097CD}" sibTransId="{A7F6515D-56EC-AF4A-B366-7E20A9DDB402}"/>
    <dgm:cxn modelId="{50B87BCD-1809-EF42-9665-743F6433B091}" type="presOf" srcId="{A7F6515D-56EC-AF4A-B366-7E20A9DDB402}" destId="{485196D0-9675-8A4E-9C3B-7956F8F92CAC}" srcOrd="1" destOrd="0" presId="urn:microsoft.com/office/officeart/2005/8/layout/process1"/>
    <dgm:cxn modelId="{4DD9BEBA-0001-FC4D-9971-3AA228AC6D7D}" srcId="{FB6E5ACB-B861-3D48-B632-31856526B4BB}" destId="{65A8C731-9E34-5C40-A602-DD76CCB999B6}" srcOrd="1" destOrd="0" parTransId="{0F496417-DF2F-3747-8C04-87E10E252E68}" sibTransId="{CEDF524C-E73A-9845-947B-F65C22E0B82B}"/>
    <dgm:cxn modelId="{2F5B22C5-17C9-A14D-9C99-5685C5563A1F}" type="presOf" srcId="{D41A4DE4-B83F-3540-8285-5C80C00FFB55}" destId="{6FB276F7-01D7-834F-8410-5B3F43CA6445}" srcOrd="0" destOrd="0" presId="urn:microsoft.com/office/officeart/2005/8/layout/process1"/>
    <dgm:cxn modelId="{62C7EC42-64D4-F547-856B-88AE378A2E1E}" type="presOf" srcId="{876A01A7-9EE1-FC47-A2B8-43B7CD75191F}" destId="{3D08DD76-11F3-9643-A8EE-B6A37E4ECDA4}" srcOrd="0" destOrd="0" presId="urn:microsoft.com/office/officeart/2005/8/layout/process1"/>
    <dgm:cxn modelId="{BEF78C09-AD84-D440-BB69-3C681F1F3705}" type="presOf" srcId="{CEDF524C-E73A-9845-947B-F65C22E0B82B}" destId="{12D7E2C2-764E-3D4F-80D0-2E9F9AF8ED83}" srcOrd="0" destOrd="0" presId="urn:microsoft.com/office/officeart/2005/8/layout/process1"/>
    <dgm:cxn modelId="{D6B11940-C8FA-7D4A-8221-4BBD58235BF6}" type="presOf" srcId="{2536CE10-0D11-FA45-9B83-E32E5A9CBB6D}" destId="{44555C95-7591-6649-AE32-3D3291FA892B}" srcOrd="0" destOrd="0" presId="urn:microsoft.com/office/officeart/2005/8/layout/process1"/>
    <dgm:cxn modelId="{0604A6DB-C3F9-3348-B4A5-178EA84288A3}" srcId="{FB6E5ACB-B861-3D48-B632-31856526B4BB}" destId="{D64A831C-9931-A94B-B646-E1C923F90925}" srcOrd="3" destOrd="0" parTransId="{3D17789A-5B5C-A448-AC77-FF7C4F560D51}" sibTransId="{2536CE10-0D11-FA45-9B83-E32E5A9CBB6D}"/>
    <dgm:cxn modelId="{C176E9F1-DF20-BE4D-8D66-5026D29AD83C}" type="presOf" srcId="{D41A4DE4-B83F-3540-8285-5C80C00FFB55}" destId="{5D6617CF-E716-704B-A2F7-C0DC3BA76E20}" srcOrd="1" destOrd="0" presId="urn:microsoft.com/office/officeart/2005/8/layout/process1"/>
    <dgm:cxn modelId="{9D415AE8-5EEE-6A41-A92F-A1984B14DB7B}" type="presOf" srcId="{FB6E5ACB-B861-3D48-B632-31856526B4BB}" destId="{FEFDE83F-29A4-E84F-8B66-8169E72D94A6}" srcOrd="0" destOrd="0" presId="urn:microsoft.com/office/officeart/2005/8/layout/process1"/>
    <dgm:cxn modelId="{7B795394-BECA-EA41-8E2F-57CD724E0C85}" type="presOf" srcId="{D64A831C-9931-A94B-B646-E1C923F90925}" destId="{8AB05B35-9B39-0A4F-A0B6-CF3F187357E1}" srcOrd="0" destOrd="0" presId="urn:microsoft.com/office/officeart/2005/8/layout/process1"/>
    <dgm:cxn modelId="{06507FC7-4F45-7344-A343-C94E7BD9F998}" srcId="{FB6E5ACB-B861-3D48-B632-31856526B4BB}" destId="{E7C75F4C-E4CD-1148-903F-E02B82BECC88}" srcOrd="4" destOrd="0" parTransId="{1FB3588F-D5E3-364E-82AC-A89C5AAC31D7}" sibTransId="{AB8672E1-5F62-4640-BF16-6A1BC46354F8}"/>
    <dgm:cxn modelId="{A418FD23-C063-1E45-86ED-F900188D79DF}" type="presOf" srcId="{65A8C731-9E34-5C40-A602-DD76CCB999B6}" destId="{FC4C1996-B92E-6D43-8CD7-A6B1058CA6A9}" srcOrd="0" destOrd="0" presId="urn:microsoft.com/office/officeart/2005/8/layout/process1"/>
    <dgm:cxn modelId="{A7940038-CC4D-0945-9881-61EA46459A31}" type="presOf" srcId="{CEDF524C-E73A-9845-947B-F65C22E0B82B}" destId="{ED8DE33C-38FA-344C-9DD9-B820A868A750}" srcOrd="1" destOrd="0" presId="urn:microsoft.com/office/officeart/2005/8/layout/process1"/>
    <dgm:cxn modelId="{3D12BD31-B6CA-E542-B6EA-4951A7A3D521}" type="presOf" srcId="{A7F6515D-56EC-AF4A-B366-7E20A9DDB402}" destId="{69F28075-BB0F-054B-8169-156453C79FF4}" srcOrd="0" destOrd="0" presId="urn:microsoft.com/office/officeart/2005/8/layout/process1"/>
    <dgm:cxn modelId="{E2106E3B-97AA-874E-AF70-895EDB841C85}" type="presParOf" srcId="{FEFDE83F-29A4-E84F-8B66-8169E72D94A6}" destId="{3D08DD76-11F3-9643-A8EE-B6A37E4ECDA4}" srcOrd="0" destOrd="0" presId="urn:microsoft.com/office/officeart/2005/8/layout/process1"/>
    <dgm:cxn modelId="{66141A5A-3A43-0E47-9313-DC67F8D993D0}" type="presParOf" srcId="{FEFDE83F-29A4-E84F-8B66-8169E72D94A6}" destId="{6FB276F7-01D7-834F-8410-5B3F43CA6445}" srcOrd="1" destOrd="0" presId="urn:microsoft.com/office/officeart/2005/8/layout/process1"/>
    <dgm:cxn modelId="{D89628C1-EAFE-8A4C-8858-ACC89D98AB5C}" type="presParOf" srcId="{6FB276F7-01D7-834F-8410-5B3F43CA6445}" destId="{5D6617CF-E716-704B-A2F7-C0DC3BA76E20}" srcOrd="0" destOrd="0" presId="urn:microsoft.com/office/officeart/2005/8/layout/process1"/>
    <dgm:cxn modelId="{8D6982E4-4415-BA49-8747-16EE69DD8A7C}" type="presParOf" srcId="{FEFDE83F-29A4-E84F-8B66-8169E72D94A6}" destId="{FC4C1996-B92E-6D43-8CD7-A6B1058CA6A9}" srcOrd="2" destOrd="0" presId="urn:microsoft.com/office/officeart/2005/8/layout/process1"/>
    <dgm:cxn modelId="{4CAA61E6-CDE1-554F-B06C-91CCD251F8A1}" type="presParOf" srcId="{FEFDE83F-29A4-E84F-8B66-8169E72D94A6}" destId="{12D7E2C2-764E-3D4F-80D0-2E9F9AF8ED83}" srcOrd="3" destOrd="0" presId="urn:microsoft.com/office/officeart/2005/8/layout/process1"/>
    <dgm:cxn modelId="{CEB21539-D805-6249-91BE-063A37AD1358}" type="presParOf" srcId="{12D7E2C2-764E-3D4F-80D0-2E9F9AF8ED83}" destId="{ED8DE33C-38FA-344C-9DD9-B820A868A750}" srcOrd="0" destOrd="0" presId="urn:microsoft.com/office/officeart/2005/8/layout/process1"/>
    <dgm:cxn modelId="{DD76011C-E493-994A-84F6-C90DA3F27F16}" type="presParOf" srcId="{FEFDE83F-29A4-E84F-8B66-8169E72D94A6}" destId="{282BFD51-BA5E-744A-B228-9FE2E0F02BC9}" srcOrd="4" destOrd="0" presId="urn:microsoft.com/office/officeart/2005/8/layout/process1"/>
    <dgm:cxn modelId="{1187A6AB-7D3A-944D-A439-36E33F68049F}" type="presParOf" srcId="{FEFDE83F-29A4-E84F-8B66-8169E72D94A6}" destId="{69F28075-BB0F-054B-8169-156453C79FF4}" srcOrd="5" destOrd="0" presId="urn:microsoft.com/office/officeart/2005/8/layout/process1"/>
    <dgm:cxn modelId="{53F58C74-2851-C64B-94FA-62700A47355A}" type="presParOf" srcId="{69F28075-BB0F-054B-8169-156453C79FF4}" destId="{485196D0-9675-8A4E-9C3B-7956F8F92CAC}" srcOrd="0" destOrd="0" presId="urn:microsoft.com/office/officeart/2005/8/layout/process1"/>
    <dgm:cxn modelId="{E1D1915B-C27F-E246-8C16-C9965E5C95C3}" type="presParOf" srcId="{FEFDE83F-29A4-E84F-8B66-8169E72D94A6}" destId="{8AB05B35-9B39-0A4F-A0B6-CF3F187357E1}" srcOrd="6" destOrd="0" presId="urn:microsoft.com/office/officeart/2005/8/layout/process1"/>
    <dgm:cxn modelId="{6580522F-B1E5-704C-A0B0-648E49BDF478}" type="presParOf" srcId="{FEFDE83F-29A4-E84F-8B66-8169E72D94A6}" destId="{44555C95-7591-6649-AE32-3D3291FA892B}" srcOrd="7" destOrd="0" presId="urn:microsoft.com/office/officeart/2005/8/layout/process1"/>
    <dgm:cxn modelId="{A5D15A6B-64BB-9148-925F-620BDBD8F37E}" type="presParOf" srcId="{44555C95-7591-6649-AE32-3D3291FA892B}" destId="{0004A1AE-BE66-8641-A169-5F5253255366}" srcOrd="0" destOrd="0" presId="urn:microsoft.com/office/officeart/2005/8/layout/process1"/>
    <dgm:cxn modelId="{A3C53423-DABD-A641-99BF-1C527C4154EA}" type="presParOf" srcId="{FEFDE83F-29A4-E84F-8B66-8169E72D94A6}" destId="{EB315A37-DE9B-3640-87C6-D28300A71D36}" srcOrd="8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8DD76-11F3-9643-A8EE-B6A37E4ECDA4}">
      <dsp:nvSpPr>
        <dsp:cNvPr id="0" name=""/>
        <dsp:cNvSpPr/>
      </dsp:nvSpPr>
      <dsp:spPr>
        <a:xfrm>
          <a:off x="4303" y="2438250"/>
          <a:ext cx="1334090" cy="800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Acquisition and Modeling</a:t>
          </a:r>
          <a:endParaRPr lang="en-US" sz="1500" kern="1200" dirty="0"/>
        </a:p>
      </dsp:txBody>
      <dsp:txXfrm>
        <a:off x="27747" y="2461694"/>
        <a:ext cx="1287202" cy="753566"/>
      </dsp:txXfrm>
    </dsp:sp>
    <dsp:sp modelId="{6FB276F7-01D7-834F-8410-5B3F43CA6445}">
      <dsp:nvSpPr>
        <dsp:cNvPr id="0" name=""/>
        <dsp:cNvSpPr/>
      </dsp:nvSpPr>
      <dsp:spPr>
        <a:xfrm>
          <a:off x="1471802" y="2673050"/>
          <a:ext cx="282827" cy="33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bg1"/>
            </a:solidFill>
          </a:endParaRPr>
        </a:p>
      </dsp:txBody>
      <dsp:txXfrm>
        <a:off x="1471802" y="2739221"/>
        <a:ext cx="197979" cy="198512"/>
      </dsp:txXfrm>
    </dsp:sp>
    <dsp:sp modelId="{FC4C1996-B92E-6D43-8CD7-A6B1058CA6A9}">
      <dsp:nvSpPr>
        <dsp:cNvPr id="0" name=""/>
        <dsp:cNvSpPr/>
      </dsp:nvSpPr>
      <dsp:spPr>
        <a:xfrm>
          <a:off x="1872029" y="2438250"/>
          <a:ext cx="1334090" cy="800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Collaboration and Visualization</a:t>
          </a:r>
          <a:endParaRPr lang="en-US" sz="1500" kern="1200" dirty="0"/>
        </a:p>
      </dsp:txBody>
      <dsp:txXfrm>
        <a:off x="1895473" y="2461694"/>
        <a:ext cx="1287202" cy="753566"/>
      </dsp:txXfrm>
    </dsp:sp>
    <dsp:sp modelId="{12D7E2C2-764E-3D4F-80D0-2E9F9AF8ED83}">
      <dsp:nvSpPr>
        <dsp:cNvPr id="0" name=""/>
        <dsp:cNvSpPr/>
      </dsp:nvSpPr>
      <dsp:spPr>
        <a:xfrm>
          <a:off x="3339528" y="2673050"/>
          <a:ext cx="282827" cy="33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bg1"/>
            </a:solidFill>
          </a:endParaRPr>
        </a:p>
      </dsp:txBody>
      <dsp:txXfrm>
        <a:off x="3339528" y="2739221"/>
        <a:ext cx="197979" cy="198512"/>
      </dsp:txXfrm>
    </dsp:sp>
    <dsp:sp modelId="{282BFD51-BA5E-744A-B228-9FE2E0F02BC9}">
      <dsp:nvSpPr>
        <dsp:cNvPr id="0" name=""/>
        <dsp:cNvSpPr/>
      </dsp:nvSpPr>
      <dsp:spPr>
        <a:xfrm>
          <a:off x="3739755" y="2438250"/>
          <a:ext cx="1334090" cy="800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Analysis and Data Mining</a:t>
          </a:r>
          <a:endParaRPr lang="en-US" sz="1500" kern="1200" dirty="0"/>
        </a:p>
      </dsp:txBody>
      <dsp:txXfrm>
        <a:off x="3763199" y="2461694"/>
        <a:ext cx="1287202" cy="753566"/>
      </dsp:txXfrm>
    </dsp:sp>
    <dsp:sp modelId="{69F28075-BB0F-054B-8169-156453C79FF4}">
      <dsp:nvSpPr>
        <dsp:cNvPr id="0" name=""/>
        <dsp:cNvSpPr/>
      </dsp:nvSpPr>
      <dsp:spPr>
        <a:xfrm>
          <a:off x="5207255" y="2673050"/>
          <a:ext cx="282827" cy="33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bg1"/>
            </a:solidFill>
          </a:endParaRPr>
        </a:p>
      </dsp:txBody>
      <dsp:txXfrm>
        <a:off x="5207255" y="2739221"/>
        <a:ext cx="197979" cy="198512"/>
      </dsp:txXfrm>
    </dsp:sp>
    <dsp:sp modelId="{8AB05B35-9B39-0A4F-A0B6-CF3F187357E1}">
      <dsp:nvSpPr>
        <dsp:cNvPr id="0" name=""/>
        <dsp:cNvSpPr/>
      </dsp:nvSpPr>
      <dsp:spPr>
        <a:xfrm>
          <a:off x="5607482" y="2438250"/>
          <a:ext cx="1334090" cy="800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Dissemination and Sharing</a:t>
          </a:r>
          <a:endParaRPr lang="en-US" sz="1500" kern="1200" dirty="0"/>
        </a:p>
      </dsp:txBody>
      <dsp:txXfrm>
        <a:off x="5630926" y="2461694"/>
        <a:ext cx="1287202" cy="753566"/>
      </dsp:txXfrm>
    </dsp:sp>
    <dsp:sp modelId="{44555C95-7591-6649-AE32-3D3291FA892B}">
      <dsp:nvSpPr>
        <dsp:cNvPr id="0" name=""/>
        <dsp:cNvSpPr/>
      </dsp:nvSpPr>
      <dsp:spPr>
        <a:xfrm>
          <a:off x="7074981" y="2673050"/>
          <a:ext cx="282827" cy="33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chemeClr val="bg1"/>
            </a:solidFill>
          </a:endParaRPr>
        </a:p>
      </dsp:txBody>
      <dsp:txXfrm>
        <a:off x="7074981" y="2739221"/>
        <a:ext cx="197979" cy="198512"/>
      </dsp:txXfrm>
    </dsp:sp>
    <dsp:sp modelId="{EB315A37-DE9B-3640-87C6-D28300A71D36}">
      <dsp:nvSpPr>
        <dsp:cNvPr id="0" name=""/>
        <dsp:cNvSpPr/>
      </dsp:nvSpPr>
      <dsp:spPr>
        <a:xfrm>
          <a:off x="7475208" y="2438250"/>
          <a:ext cx="1334090" cy="8004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Archive and Presentation</a:t>
          </a:r>
        </a:p>
      </dsp:txBody>
      <dsp:txXfrm>
        <a:off x="7498652" y="2461694"/>
        <a:ext cx="1287202" cy="75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E164A-2498-9F46-989E-173CB1681EE6}" type="datetimeFigureOut">
              <a:rPr lang="en-US" smtClean="0"/>
              <a:t>6/11/12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12E14-346D-E146-97E8-96791E259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5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is iPlant’s contribution to the problems of Big Data?</a:t>
            </a:r>
          </a:p>
          <a:p>
            <a:r>
              <a:rPr lang="en-US" dirty="0" smtClean="0"/>
              <a:t>iPlant</a:t>
            </a:r>
            <a:r>
              <a:rPr lang="en-US" baseline="0" dirty="0" smtClean="0"/>
              <a:t> is not “Take it or leave it” there are many component that you can customize for your own research.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why having this workshop</a:t>
            </a:r>
            <a:r>
              <a:rPr lang="en-US" baseline="0" dirty="0" smtClean="0"/>
              <a:t> is important. Learning how to use iPlant as a platform is knowledge that will exceed the lifetime of its component pieces.</a:t>
            </a:r>
          </a:p>
          <a:p>
            <a:r>
              <a:rPr lang="en-US" baseline="0" dirty="0" err="1" smtClean="0"/>
              <a:t>Trunnel</a:t>
            </a:r>
            <a:r>
              <a:rPr lang="en-US" baseline="0" dirty="0" smtClean="0"/>
              <a:t> is IT director at Broad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1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iPlant layer cake of resources and services.  </a:t>
            </a:r>
          </a:p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Bottom-&gt;Up: Hardware-&gt;low-services/middleware-&gt;APIs</a:t>
            </a:r>
          </a:p>
          <a:p>
            <a:pPr>
              <a:spcBef>
                <a:spcPts val="425"/>
              </a:spcBef>
            </a:pPr>
            <a:endParaRPr lang="en-US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5685" y="685221"/>
            <a:ext cx="498663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1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DFC73-3915-3C42-884B-59C5306807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539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B4D51-094C-1545-8F42-82E552BEE2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4597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4207" y="964406"/>
            <a:ext cx="1986855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641" y="964406"/>
            <a:ext cx="585341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1C951-3A29-0746-AC20-429AA296C8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737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4DBC6-0750-7D4D-89A0-03B0CB5023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0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D455C-68DC-EA49-9C51-E68EAADA62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144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641" y="3420070"/>
            <a:ext cx="3920133" cy="21163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30" y="3420070"/>
            <a:ext cx="3920133" cy="211633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52CC-50FA-A440-947A-306AAECAF2E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0813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D2A99-B8FB-544D-8CEC-32439A07E1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9196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C7B36-93A0-F640-A140-166C2B18E5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5838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EA9E1-5058-6D48-A065-A88DBD0E48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17311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E43B7-28BD-A543-B2FD-2DCA29E38B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017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Neue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00CBD-3D7E-AD42-9FF5-3E2C4A2777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685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53641" y="179588"/>
            <a:ext cx="7947422" cy="9235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3641" y="1534401"/>
            <a:ext cx="7947422" cy="5011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dirty="0">
                <a:sym typeface="Helvetica Neue Light" charset="0"/>
              </a:rPr>
              <a:t>Second level</a:t>
            </a:r>
          </a:p>
          <a:p>
            <a:pPr lvl="2"/>
            <a:r>
              <a:rPr lang="en-US" dirty="0">
                <a:sym typeface="Helvetica Neue Light" charset="0"/>
              </a:rPr>
              <a:t>Third level</a:t>
            </a:r>
          </a:p>
          <a:p>
            <a:pPr lvl="3"/>
            <a:r>
              <a:rPr lang="en-US" dirty="0">
                <a:sym typeface="Helvetica Neue Light" charset="0"/>
              </a:rPr>
              <a:t>Fourth level</a:t>
            </a:r>
          </a:p>
          <a:p>
            <a:pPr lvl="4"/>
            <a:r>
              <a:rPr lang="en-US" dirty="0">
                <a:sym typeface="Helvetica Neue Light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813602" y="6545461"/>
            <a:ext cx="21989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1"/>
                </a:solidFill>
                <a:effectLst/>
                <a:latin typeface="Helvetica Neue" charset="0"/>
                <a:cs typeface="Helvetica Neue" charset="0"/>
                <a:sym typeface="Helvetica Neue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061F79A-E798-864E-9EED-CA4615979824}" type="slidenum">
              <a:rPr lang="en-US">
                <a:solidFill>
                  <a:srgbClr val="FFFFFF"/>
                </a:solidFill>
                <a:ea typeface="ヒラギノ角ゴ ProN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38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457200" indent="-457200" algn="l" rtl="0" eaLnBrk="0" fontAlgn="base" hangingPunct="0">
        <a:spcBef>
          <a:spcPts val="844"/>
        </a:spcBef>
        <a:spcAft>
          <a:spcPct val="0"/>
        </a:spcAft>
        <a:buFont typeface="Wingdings" charset="2"/>
        <a:buChar char="²"/>
        <a:defRPr sz="3000">
          <a:solidFill>
            <a:schemeClr val="accent1"/>
          </a:solidFill>
          <a:effectLst/>
          <a:latin typeface="+mn-lt"/>
          <a:ea typeface="+mn-ea"/>
          <a:cs typeface="+mn-cs"/>
          <a:sym typeface="Helvetica Neue Light" charset="0"/>
        </a:defRPr>
      </a:lvl1pPr>
      <a:lvl2pPr marL="778657" indent="-457200" algn="l" rtl="0" eaLnBrk="0" fontAlgn="base" hangingPunct="0">
        <a:spcBef>
          <a:spcPts val="844"/>
        </a:spcBef>
        <a:spcAft>
          <a:spcPct val="0"/>
        </a:spcAft>
        <a:buFont typeface="Wingdings" charset="2"/>
        <a:buChar char="²"/>
        <a:defRPr sz="3000">
          <a:solidFill>
            <a:schemeClr val="accent1"/>
          </a:solidFill>
          <a:effectLst/>
          <a:latin typeface="+mn-lt"/>
          <a:ea typeface="+mn-ea"/>
          <a:cs typeface="+mn-cs"/>
          <a:sym typeface="Helvetica Neue Light" charset="0"/>
        </a:defRPr>
      </a:lvl2pPr>
      <a:lvl3pPr marL="1100114" indent="-457200" algn="l" rtl="0" eaLnBrk="0" fontAlgn="base" hangingPunct="0">
        <a:spcBef>
          <a:spcPts val="844"/>
        </a:spcBef>
        <a:spcAft>
          <a:spcPct val="0"/>
        </a:spcAft>
        <a:buFont typeface="Wingdings" charset="2"/>
        <a:buChar char="²"/>
        <a:defRPr sz="3000">
          <a:solidFill>
            <a:schemeClr val="accent1"/>
          </a:solidFill>
          <a:effectLst/>
          <a:latin typeface="+mn-lt"/>
          <a:ea typeface="+mn-ea"/>
          <a:cs typeface="+mn-cs"/>
          <a:sym typeface="Helvetica Neue Light" charset="0"/>
        </a:defRPr>
      </a:lvl3pPr>
      <a:lvl4pPr marL="1421572" indent="-457200" algn="l" rtl="0" eaLnBrk="0" fontAlgn="base" hangingPunct="0">
        <a:spcBef>
          <a:spcPts val="844"/>
        </a:spcBef>
        <a:spcAft>
          <a:spcPct val="0"/>
        </a:spcAft>
        <a:buFont typeface="Wingdings" charset="2"/>
        <a:buChar char="²"/>
        <a:defRPr sz="3000">
          <a:solidFill>
            <a:schemeClr val="accent1"/>
          </a:solidFill>
          <a:effectLst/>
          <a:latin typeface="+mn-lt"/>
          <a:ea typeface="+mn-ea"/>
          <a:cs typeface="+mn-cs"/>
          <a:sym typeface="Helvetica Neue Light" charset="0"/>
        </a:defRPr>
      </a:lvl4pPr>
      <a:lvl5pPr marL="1743029" indent="-457200" algn="l" rtl="0" eaLnBrk="0" fontAlgn="base" hangingPunct="0">
        <a:spcBef>
          <a:spcPts val="844"/>
        </a:spcBef>
        <a:spcAft>
          <a:spcPct val="0"/>
        </a:spcAft>
        <a:buFont typeface="Wingdings" charset="2"/>
        <a:buChar char="²"/>
        <a:defRPr sz="3000">
          <a:solidFill>
            <a:schemeClr val="accent1"/>
          </a:solidFill>
          <a:effectLst/>
          <a:latin typeface="+mn-lt"/>
          <a:ea typeface="+mn-ea"/>
          <a:cs typeface="+mn-cs"/>
          <a:sym typeface="Helvetica Neue Light" charset="0"/>
        </a:defRPr>
      </a:lvl5pPr>
      <a:lvl6pPr marL="321457" algn="l" rtl="0" fontAlgn="base">
        <a:spcBef>
          <a:spcPts val="844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642915" algn="l" rtl="0" fontAlgn="base">
        <a:spcBef>
          <a:spcPts val="844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964372" algn="l" rtl="0" fontAlgn="base">
        <a:spcBef>
          <a:spcPts val="844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285829" algn="l" rtl="0" fontAlgn="base">
        <a:spcBef>
          <a:spcPts val="844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9.png"/><Relationship Id="rId5" Type="http://schemas.microsoft.com/office/2007/relationships/hdphoto" Target="../media/hdphoto4.wdp"/><Relationship Id="rId6" Type="http://schemas.openxmlformats.org/officeDocument/2006/relationships/image" Target="../media/image10.png"/><Relationship Id="rId7" Type="http://schemas.microsoft.com/office/2007/relationships/hdphoto" Target="../media/hdphoto5.wdp"/><Relationship Id="rId8" Type="http://schemas.openxmlformats.org/officeDocument/2006/relationships/image" Target="../media/image7.png"/><Relationship Id="rId9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gbovine.net/cde.html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2.wdp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26668431" indent="-26346991"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32144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64288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96432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285763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CBBA320D-F378-1948-931D-E415C3908AD2}" type="slidenum">
              <a:rPr lang="en-US" sz="1000"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</a:t>
            </a:fld>
            <a:endParaRPr lang="en-US" sz="1000"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83489" y="524856"/>
            <a:ext cx="8822531" cy="1044773"/>
          </a:xfrm>
        </p:spPr>
        <p:txBody>
          <a:bodyPr/>
          <a:lstStyle/>
          <a:p>
            <a:pPr eaLnBrk="1" hangingPunct="1"/>
            <a:r>
              <a:rPr lang="en-US" sz="5600" b="1" dirty="0">
                <a:latin typeface="Helvetica Neue" charset="0"/>
                <a:ea typeface="ヒラギノ角ゴ ProN W3" charset="0"/>
                <a:cs typeface="Helvetica Neue" charset="0"/>
                <a:sym typeface="Helvetica Neue" charset="0"/>
              </a:rPr>
              <a:t>Is there an </a:t>
            </a:r>
            <a:r>
              <a:rPr lang="en-US" sz="5600" b="1" dirty="0">
                <a:solidFill>
                  <a:srgbClr val="6D82FB"/>
                </a:solidFill>
                <a:effectLst/>
                <a:latin typeface="Helvetica Neue" charset="0"/>
                <a:ea typeface="ヒラギノ角ゴ ProN W3" charset="0"/>
                <a:cs typeface="Helvetica Neue" charset="0"/>
                <a:sym typeface="Helvetica Neue" charset="0"/>
              </a:rPr>
              <a:t>app for that </a:t>
            </a:r>
            <a:r>
              <a:rPr lang="en-US" sz="5600" b="1" dirty="0">
                <a:latin typeface="Helvetica Neue" charset="0"/>
                <a:ea typeface="ヒラギノ角ゴ ProN W3" charset="0"/>
                <a:cs typeface="Helvetica Neue" charset="0"/>
                <a:sym typeface="Helvetica Neue" charset="0"/>
              </a:rPr>
              <a:t>?</a:t>
            </a:r>
            <a:endParaRPr lang="en-US" sz="5600" b="1" dirty="0"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96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9879" y="1796403"/>
            <a:ext cx="7863040" cy="138410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400" b="1" dirty="0" smtClean="0">
                <a:solidFill>
                  <a:srgbClr val="FF8000"/>
                </a:solidFill>
                <a:effectLst/>
                <a:latin typeface="Helvetica Neue Medium" charset="0"/>
                <a:ea typeface="ヒラギノ角ゴ ProN W3" charset="0"/>
                <a:cs typeface="Helvetica Neue Medium" charset="0"/>
                <a:sym typeface="Helvetica Neue Medium" charset="0"/>
              </a:rPr>
              <a:t>Challenges in scalable analysis for Life sciences</a:t>
            </a:r>
            <a:endParaRPr lang="en-US" sz="4400" b="1" dirty="0">
              <a:solidFill>
                <a:srgbClr val="FF8000"/>
              </a:solidFill>
              <a:effectLst/>
              <a:latin typeface="Helvetica Neue Medium" charset="0"/>
              <a:ea typeface="ヒラギノ角ゴ ProN W3" charset="0"/>
              <a:cs typeface="ヒラギノ角ゴ ProN W3" charset="0"/>
              <a:sym typeface="Helvetica Neue Medium" charset="0"/>
            </a:endParaRPr>
          </a:p>
        </p:txBody>
      </p:sp>
      <p:pic>
        <p:nvPicPr>
          <p:cNvPr id="29696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477" y="3509368"/>
            <a:ext cx="3598664" cy="33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6" name="Text Box 4"/>
          <p:cNvSpPr txBox="1">
            <a:spLocks noChangeArrowheads="1"/>
          </p:cNvSpPr>
          <p:nvPr/>
        </p:nvSpPr>
        <p:spPr bwMode="auto">
          <a:xfrm>
            <a:off x="8813602" y="6545461"/>
            <a:ext cx="219894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88" tIns="32144" rIns="64288" bIns="32144"/>
          <a:lstStyle>
            <a:lvl1pPr eaLnBrk="0" hangingPunct="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eaLnBrk="0" hangingPunct="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eaLnBrk="0" hangingPunct="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eaLnBrk="0" hangingPunct="0"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defTabSz="642915" eaLnBrk="1" fontAlgn="base" hangingPunct="1">
              <a:spcBef>
                <a:spcPct val="0"/>
              </a:spcBef>
              <a:spcAft>
                <a:spcPct val="0"/>
              </a:spcAft>
            </a:pPr>
            <a:fld id="{94AFD8F8-D8EE-5346-A78E-250BCD78CFD3}" type="slidenum">
              <a:rPr lang="en-US" sz="1000" b="1">
                <a:latin typeface="Helvetica Neue" charset="0"/>
                <a:cs typeface="Helvetica Neue" charset="0"/>
                <a:sym typeface="Helvetica Neue" charset="0"/>
              </a:rPr>
              <a:pPr algn="r" defTabSz="642915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00" b="1"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296967" name="Rectangle 5"/>
          <p:cNvSpPr>
            <a:spLocks/>
          </p:cNvSpPr>
          <p:nvPr/>
        </p:nvSpPr>
        <p:spPr bwMode="auto">
          <a:xfrm>
            <a:off x="232173" y="4656450"/>
            <a:ext cx="4598788" cy="186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87" tIns="26787" rIns="26787" bIns="26787"/>
          <a:lstStyle/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Nirav Merchant</a:t>
            </a:r>
            <a:endParaRPr lang="en-US" sz="3200" b="1" dirty="0">
              <a:solidFill>
                <a:srgbClr val="FFFFFF"/>
              </a:solidFill>
              <a:latin typeface="Corbel" charset="0"/>
              <a:ea typeface="ヒラギノ角ゴ ProN W3" charset="0"/>
              <a:cs typeface="Corbel" charset="0"/>
              <a:sym typeface="Corbel" charset="0"/>
            </a:endParaRP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UA </a:t>
            </a:r>
            <a:r>
              <a:rPr lang="en-US" sz="2400" b="1" dirty="0" err="1" smtClean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BioComputing</a:t>
            </a:r>
            <a:r>
              <a:rPr lang="en-US" sz="2400" b="1" dirty="0" smtClean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 + </a:t>
            </a:r>
            <a:r>
              <a:rPr lang="en-US" sz="2400" b="1" dirty="0" err="1" smtClean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iPlant</a:t>
            </a:r>
            <a:endParaRPr lang="en-US" sz="3200" b="1" dirty="0">
              <a:solidFill>
                <a:srgbClr val="FFFFFF"/>
              </a:solidFill>
              <a:latin typeface="Corbel" charset="0"/>
              <a:ea typeface="ヒラギノ角ゴ ProN W3" charset="0"/>
              <a:cs typeface="Corbel" charset="0"/>
              <a:sym typeface="Corbel" charset="0"/>
            </a:endParaRP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Arizona Research Laboratories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University of Arizona</a:t>
            </a:r>
            <a:endParaRPr lang="en-US" sz="3200" b="1" dirty="0">
              <a:solidFill>
                <a:srgbClr val="FFFFFF"/>
              </a:solidFill>
              <a:latin typeface="Corbel" charset="0"/>
              <a:ea typeface="ヒラギノ角ゴ ProN W3" charset="0"/>
              <a:cs typeface="Corbel" charset="0"/>
              <a:sym typeface="Corbel" charset="0"/>
            </a:endParaRP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http://</a:t>
            </a:r>
            <a:r>
              <a:rPr lang="en-US" sz="2400" b="1" dirty="0" err="1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bcf.arl.arizona.edu</a:t>
            </a:r>
            <a:r>
              <a:rPr lang="en-US" sz="2400" b="1" dirty="0">
                <a:solidFill>
                  <a:srgbClr val="FFFFFF"/>
                </a:solidFill>
                <a:latin typeface="Corbel" charset="0"/>
                <a:ea typeface="ヒラギノ角ゴ ProN W3" charset="0"/>
                <a:cs typeface="Corbel" charset="0"/>
                <a:sym typeface="Corbel" charset="0"/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07" b="96161" l="10277" r="89921">
                        <a14:foregroundMark x1="12451" y1="43570" x2="12451" y2="43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775" y="5027956"/>
            <a:ext cx="1777357" cy="18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3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14969" y="6024342"/>
            <a:ext cx="645170" cy="638473"/>
            <a:chOff x="0" y="0"/>
            <a:chExt cx="578" cy="571"/>
          </a:xfrm>
        </p:grpSpPr>
        <p:sp>
          <p:nvSpPr>
            <p:cNvPr id="32769" name="Oval 1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307" y="1514326"/>
            <a:ext cx="5272552" cy="4797918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/>
          </p:cNvSpPr>
          <p:nvPr/>
        </p:nvSpPr>
        <p:spPr bwMode="auto">
          <a:xfrm>
            <a:off x="7391400" y="1884908"/>
            <a:ext cx="6936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  <a:cs typeface="Calibri" pitchFamily="34" charset="0"/>
                <a:sym typeface="Arial" charset="0"/>
              </a:rPr>
              <a:t>End</a:t>
            </a:r>
          </a:p>
          <a:p>
            <a:pPr algn="ctr"/>
            <a:r>
              <a:rPr lang="en-US" sz="2400" dirty="0">
                <a:latin typeface="Calibri" pitchFamily="34" charset="0"/>
                <a:cs typeface="Calibri" pitchFamily="34" charset="0"/>
                <a:sym typeface="Arial" charset="0"/>
              </a:rPr>
              <a:t>Users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6858000" y="3926573"/>
            <a:ext cx="18528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  <a:cs typeface="Calibri" pitchFamily="34" charset="0"/>
                <a:sym typeface="Arial" charset="0"/>
              </a:rPr>
              <a:t>Computational</a:t>
            </a:r>
          </a:p>
          <a:p>
            <a:pPr algn="ctr"/>
            <a:r>
              <a:rPr lang="en-US" sz="2400" dirty="0">
                <a:latin typeface="Calibri" pitchFamily="34" charset="0"/>
                <a:cs typeface="Calibri" pitchFamily="34" charset="0"/>
                <a:sym typeface="Arial" charset="0"/>
              </a:rPr>
              <a:t>Users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5638800" y="3908554"/>
            <a:ext cx="557845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Teragrid</a:t>
            </a:r>
            <a:endParaRPr lang="en-US" sz="1000" dirty="0" smtClean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  <a:p>
            <a:pPr algn="ctr"/>
            <a:r>
              <a:rPr lang="en-US" sz="1000" dirty="0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XSEDE</a:t>
            </a:r>
            <a:endParaRPr lang="en-US" sz="1000" dirty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6592" y="228600"/>
            <a:ext cx="6240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Cyberinfrastructure for the Plant Sciences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7696200" cy="6858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Calibri" pitchFamily="34" charset="0"/>
              </a:rPr>
              <a:t>BioInformation</a:t>
            </a:r>
            <a:r>
              <a:rPr lang="en-US" sz="4000" dirty="0" smtClean="0">
                <a:latin typeface="Calibri" pitchFamily="34" charset="0"/>
              </a:rPr>
              <a:t> :: Data Flavors</a:t>
            </a:r>
          </a:p>
        </p:txBody>
      </p:sp>
      <p:sp>
        <p:nvSpPr>
          <p:cNvPr id="105475" name="Rectangle 3"/>
          <p:cNvSpPr>
            <a:spLocks noGrp="1"/>
          </p:cNvSpPr>
          <p:nvPr>
            <p:ph idx="1"/>
          </p:nvPr>
        </p:nvSpPr>
        <p:spPr>
          <a:xfrm>
            <a:off x="533400" y="1203446"/>
            <a:ext cx="8001000" cy="4953000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Sequences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Structures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Images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Video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Audio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Pathways (graphs)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Text (Publications)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Traces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Combination (</a:t>
            </a:r>
            <a:r>
              <a:rPr lang="en-US" sz="3200" dirty="0" err="1" smtClean="0">
                <a:latin typeface="Calibri" pitchFamily="34" charset="0"/>
              </a:rPr>
              <a:t>eg</a:t>
            </a:r>
            <a:r>
              <a:rPr lang="en-US" sz="3200" dirty="0" smtClean="0">
                <a:latin typeface="Calibri" pitchFamily="34" charset="0"/>
              </a:rPr>
              <a:t> Video &amp; Traces)</a:t>
            </a:r>
          </a:p>
          <a:p>
            <a:pPr marL="342900" indent="-342900">
              <a:lnSpc>
                <a:spcPct val="90000"/>
              </a:lnSpc>
            </a:pPr>
            <a:r>
              <a:rPr lang="en-US" sz="3200" dirty="0" smtClean="0">
                <a:latin typeface="Calibri" pitchFamily="34" charset="0"/>
              </a:rPr>
              <a:t>And much more …</a:t>
            </a:r>
            <a:endParaRPr lang="en-US" sz="3200" b="1" dirty="0" smtClean="0">
              <a:solidFill>
                <a:srgbClr val="FFFF66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Wingdings 2" pitchFamily="18" charset="2"/>
              <a:buNone/>
            </a:pPr>
            <a:endParaRPr lang="en-US" sz="32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02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Life scientist :: Data Wrestler</a:t>
            </a:r>
          </a:p>
        </p:txBody>
      </p:sp>
      <p:sp>
        <p:nvSpPr>
          <p:cNvPr id="10957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419600" y="1676400"/>
            <a:ext cx="4724400" cy="518160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>
                <a:latin typeface="Calibri" pitchFamily="34" charset="0"/>
              </a:rPr>
              <a:t>Volume of data is increasing</a:t>
            </a:r>
          </a:p>
          <a:p>
            <a:pPr marL="342900" indent="-342900"/>
            <a:r>
              <a:rPr lang="en-US" sz="2400" dirty="0" smtClean="0">
                <a:latin typeface="Calibri" pitchFamily="34" charset="0"/>
              </a:rPr>
              <a:t>Resolution of data is increasing</a:t>
            </a:r>
          </a:p>
          <a:p>
            <a:pPr marL="342900" indent="-342900"/>
            <a:r>
              <a:rPr lang="en-US" sz="2400" dirty="0" smtClean="0">
                <a:latin typeface="Calibri" pitchFamily="34" charset="0"/>
              </a:rPr>
              <a:t>Number of data repositories is increasing</a:t>
            </a:r>
          </a:p>
          <a:p>
            <a:pPr marL="342900" indent="-342900"/>
            <a:r>
              <a:rPr lang="en-US" sz="2400" dirty="0" smtClean="0">
                <a:latin typeface="Calibri" pitchFamily="34" charset="0"/>
              </a:rPr>
              <a:t>Ever increasing analysis options</a:t>
            </a:r>
          </a:p>
          <a:p>
            <a:pPr marL="342900" indent="-342900"/>
            <a:r>
              <a:rPr lang="en-US" sz="2400" dirty="0" smtClean="0">
                <a:latin typeface="Calibri" pitchFamily="34" charset="0"/>
              </a:rPr>
              <a:t>Demands to share, collaborate data (team science)</a:t>
            </a:r>
          </a:p>
          <a:p>
            <a:pPr marL="342900" indent="-342900"/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</a:rPr>
              <a:t>Do you know where your data is </a:t>
            </a:r>
            <a:r>
              <a:rPr lang="en-US" sz="2400" dirty="0" smtClean="0">
                <a:latin typeface="Calibri" pitchFamily="34" charset="0"/>
              </a:rPr>
              <a:t>? 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(and your collaborators data !)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810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047689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Freeform 6"/>
          <p:cNvSpPr>
            <a:spLocks/>
          </p:cNvSpPr>
          <p:nvPr/>
        </p:nvSpPr>
        <p:spPr bwMode="auto">
          <a:xfrm>
            <a:off x="1312392" y="881870"/>
            <a:ext cx="3979862" cy="2668860"/>
          </a:xfrm>
          <a:custGeom>
            <a:avLst/>
            <a:gdLst/>
            <a:ahLst/>
            <a:cxnLst>
              <a:cxn ang="0">
                <a:pos x="17543" y="9874"/>
              </a:cxn>
              <a:cxn ang="0">
                <a:pos x="17223" y="8267"/>
              </a:cxn>
              <a:cxn ang="0">
                <a:pos x="16618" y="6763"/>
              </a:cxn>
              <a:cxn ang="0">
                <a:pos x="15747" y="5417"/>
              </a:cxn>
              <a:cxn ang="0">
                <a:pos x="14650" y="4283"/>
              </a:cxn>
              <a:cxn ang="0">
                <a:pos x="13365" y="3410"/>
              </a:cxn>
              <a:cxn ang="0">
                <a:pos x="11946" y="2828"/>
              </a:cxn>
              <a:cxn ang="0">
                <a:pos x="10450" y="2559"/>
              </a:cxn>
              <a:cxn ang="0">
                <a:pos x="8937" y="2620"/>
              </a:cxn>
              <a:cxn ang="0">
                <a:pos x="7461" y="3005"/>
              </a:cxn>
              <a:cxn ang="0">
                <a:pos x="6087" y="3697"/>
              </a:cxn>
              <a:cxn ang="0">
                <a:pos x="4865" y="4672"/>
              </a:cxn>
              <a:cxn ang="0">
                <a:pos x="3846" y="5886"/>
              </a:cxn>
              <a:cxn ang="0">
                <a:pos x="3069" y="7300"/>
              </a:cxn>
              <a:cxn ang="0">
                <a:pos x="2567" y="8846"/>
              </a:cxn>
              <a:cxn ang="0">
                <a:pos x="2356" y="10475"/>
              </a:cxn>
              <a:cxn ang="0">
                <a:pos x="2447" y="12116"/>
              </a:cxn>
              <a:cxn ang="0">
                <a:pos x="2835" y="13703"/>
              </a:cxn>
              <a:cxn ang="0">
                <a:pos x="3506" y="15174"/>
              </a:cxn>
              <a:cxn ang="0">
                <a:pos x="4434" y="16474"/>
              </a:cxn>
              <a:cxn ang="0">
                <a:pos x="5582" y="17548"/>
              </a:cxn>
              <a:cxn ang="0">
                <a:pos x="6901" y="18357"/>
              </a:cxn>
              <a:cxn ang="0">
                <a:pos x="8343" y="18867"/>
              </a:cxn>
              <a:cxn ang="0">
                <a:pos x="9851" y="19056"/>
              </a:cxn>
              <a:cxn ang="0">
                <a:pos x="11361" y="18916"/>
              </a:cxn>
              <a:cxn ang="0">
                <a:pos x="12817" y="18459"/>
              </a:cxn>
              <a:cxn ang="0">
                <a:pos x="14153" y="20606"/>
              </a:cxn>
              <a:cxn ang="0">
                <a:pos x="12278" y="21309"/>
              </a:cxn>
              <a:cxn ang="0">
                <a:pos x="10310" y="21592"/>
              </a:cxn>
              <a:cxn ang="0">
                <a:pos x="8332" y="21453"/>
              </a:cxn>
              <a:cxn ang="0">
                <a:pos x="6416" y="20889"/>
              </a:cxn>
              <a:cxn ang="0">
                <a:pos x="4643" y="19929"/>
              </a:cxn>
              <a:cxn ang="0">
                <a:pos x="3078" y="18602"/>
              </a:cxn>
              <a:cxn ang="0">
                <a:pos x="1787" y="16973"/>
              </a:cxn>
              <a:cxn ang="0">
                <a:pos x="822" y="15094"/>
              </a:cxn>
              <a:cxn ang="0">
                <a:pos x="220" y="13049"/>
              </a:cxn>
              <a:cxn ang="0">
                <a:pos x="0" y="10913"/>
              </a:cxn>
              <a:cxn ang="0">
                <a:pos x="177" y="8774"/>
              </a:cxn>
              <a:cxn ang="0">
                <a:pos x="742" y="6714"/>
              </a:cxn>
              <a:cxn ang="0">
                <a:pos x="1673" y="4816"/>
              </a:cxn>
              <a:cxn ang="0">
                <a:pos x="2929" y="3153"/>
              </a:cxn>
              <a:cxn ang="0">
                <a:pos x="4468" y="1796"/>
              </a:cxn>
              <a:cxn ang="0">
                <a:pos x="6222" y="794"/>
              </a:cxn>
              <a:cxn ang="0">
                <a:pos x="8126" y="185"/>
              </a:cxn>
              <a:cxn ang="0">
                <a:pos x="10102" y="0"/>
              </a:cxn>
              <a:cxn ang="0">
                <a:pos x="12075" y="242"/>
              </a:cxn>
              <a:cxn ang="0">
                <a:pos x="13962" y="903"/>
              </a:cxn>
              <a:cxn ang="0">
                <a:pos x="15692" y="1954"/>
              </a:cxn>
              <a:cxn ang="0">
                <a:pos x="17197" y="3353"/>
              </a:cxn>
              <a:cxn ang="0">
                <a:pos x="18416" y="5050"/>
              </a:cxn>
              <a:cxn ang="0">
                <a:pos x="19299" y="6974"/>
              </a:cxn>
              <a:cxn ang="0">
                <a:pos x="19815" y="9050"/>
              </a:cxn>
              <a:cxn ang="0">
                <a:pos x="19941" y="11193"/>
              </a:cxn>
              <a:cxn ang="0">
                <a:pos x="17586" y="11106"/>
              </a:cxn>
            </a:cxnLst>
            <a:rect l="0" t="0" r="r" b="b"/>
            <a:pathLst>
              <a:path w="21600" h="21600">
                <a:moveTo>
                  <a:pt x="17586" y="11106"/>
                </a:moveTo>
                <a:lnTo>
                  <a:pt x="17591" y="10694"/>
                </a:lnTo>
                <a:lnTo>
                  <a:pt x="17577" y="10282"/>
                </a:lnTo>
                <a:lnTo>
                  <a:pt x="17543" y="9874"/>
                </a:lnTo>
                <a:lnTo>
                  <a:pt x="17491" y="9466"/>
                </a:lnTo>
                <a:lnTo>
                  <a:pt x="17420" y="9061"/>
                </a:lnTo>
                <a:lnTo>
                  <a:pt x="17331" y="8660"/>
                </a:lnTo>
                <a:lnTo>
                  <a:pt x="17223" y="8267"/>
                </a:lnTo>
                <a:lnTo>
                  <a:pt x="17097" y="7878"/>
                </a:lnTo>
                <a:lnTo>
                  <a:pt x="16955" y="7496"/>
                </a:lnTo>
                <a:lnTo>
                  <a:pt x="16795" y="7126"/>
                </a:lnTo>
                <a:lnTo>
                  <a:pt x="16618" y="6763"/>
                </a:lnTo>
                <a:lnTo>
                  <a:pt x="16423" y="6407"/>
                </a:lnTo>
                <a:lnTo>
                  <a:pt x="16212" y="6063"/>
                </a:lnTo>
                <a:lnTo>
                  <a:pt x="15987" y="5735"/>
                </a:lnTo>
                <a:lnTo>
                  <a:pt x="15747" y="5417"/>
                </a:lnTo>
                <a:lnTo>
                  <a:pt x="15493" y="5111"/>
                </a:lnTo>
                <a:lnTo>
                  <a:pt x="15224" y="4820"/>
                </a:lnTo>
                <a:lnTo>
                  <a:pt x="14942" y="4544"/>
                </a:lnTo>
                <a:lnTo>
                  <a:pt x="14650" y="4283"/>
                </a:lnTo>
                <a:lnTo>
                  <a:pt x="14345" y="4037"/>
                </a:lnTo>
                <a:lnTo>
                  <a:pt x="14028" y="3810"/>
                </a:lnTo>
                <a:lnTo>
                  <a:pt x="13702" y="3603"/>
                </a:lnTo>
                <a:lnTo>
                  <a:pt x="13365" y="3410"/>
                </a:lnTo>
                <a:lnTo>
                  <a:pt x="13023" y="3236"/>
                </a:lnTo>
                <a:lnTo>
                  <a:pt x="12669" y="3081"/>
                </a:lnTo>
                <a:lnTo>
                  <a:pt x="12312" y="2945"/>
                </a:lnTo>
                <a:lnTo>
                  <a:pt x="11946" y="2828"/>
                </a:lnTo>
                <a:lnTo>
                  <a:pt x="11578" y="2729"/>
                </a:lnTo>
                <a:lnTo>
                  <a:pt x="11207" y="2654"/>
                </a:lnTo>
                <a:lnTo>
                  <a:pt x="10830" y="2597"/>
                </a:lnTo>
                <a:lnTo>
                  <a:pt x="10450" y="2559"/>
                </a:lnTo>
                <a:lnTo>
                  <a:pt x="10070" y="2544"/>
                </a:lnTo>
                <a:lnTo>
                  <a:pt x="9691" y="2548"/>
                </a:lnTo>
                <a:lnTo>
                  <a:pt x="9314" y="2574"/>
                </a:lnTo>
                <a:lnTo>
                  <a:pt x="8937" y="2620"/>
                </a:lnTo>
                <a:lnTo>
                  <a:pt x="8560" y="2688"/>
                </a:lnTo>
                <a:lnTo>
                  <a:pt x="8189" y="2771"/>
                </a:lnTo>
                <a:lnTo>
                  <a:pt x="7823" y="2881"/>
                </a:lnTo>
                <a:lnTo>
                  <a:pt x="7461" y="3005"/>
                </a:lnTo>
                <a:lnTo>
                  <a:pt x="7107" y="3149"/>
                </a:lnTo>
                <a:lnTo>
                  <a:pt x="6758" y="3315"/>
                </a:lnTo>
                <a:lnTo>
                  <a:pt x="6419" y="3497"/>
                </a:lnTo>
                <a:lnTo>
                  <a:pt x="6087" y="3697"/>
                </a:lnTo>
                <a:lnTo>
                  <a:pt x="5765" y="3916"/>
                </a:lnTo>
                <a:lnTo>
                  <a:pt x="5454" y="4151"/>
                </a:lnTo>
                <a:lnTo>
                  <a:pt x="5154" y="4404"/>
                </a:lnTo>
                <a:lnTo>
                  <a:pt x="4865" y="4672"/>
                </a:lnTo>
                <a:lnTo>
                  <a:pt x="4588" y="4952"/>
                </a:lnTo>
                <a:lnTo>
                  <a:pt x="4329" y="5251"/>
                </a:lnTo>
                <a:lnTo>
                  <a:pt x="4080" y="5564"/>
                </a:lnTo>
                <a:lnTo>
                  <a:pt x="3846" y="5886"/>
                </a:lnTo>
                <a:lnTo>
                  <a:pt x="3629" y="6222"/>
                </a:lnTo>
                <a:lnTo>
                  <a:pt x="3426" y="6570"/>
                </a:lnTo>
                <a:lnTo>
                  <a:pt x="3238" y="6929"/>
                </a:lnTo>
                <a:lnTo>
                  <a:pt x="3069" y="7300"/>
                </a:lnTo>
                <a:lnTo>
                  <a:pt x="2918" y="7674"/>
                </a:lnTo>
                <a:lnTo>
                  <a:pt x="2781" y="8059"/>
                </a:lnTo>
                <a:lnTo>
                  <a:pt x="2664" y="8449"/>
                </a:lnTo>
                <a:lnTo>
                  <a:pt x="2567" y="8846"/>
                </a:lnTo>
                <a:lnTo>
                  <a:pt x="2484" y="9250"/>
                </a:lnTo>
                <a:lnTo>
                  <a:pt x="2424" y="9655"/>
                </a:lnTo>
                <a:lnTo>
                  <a:pt x="2381" y="10063"/>
                </a:lnTo>
                <a:lnTo>
                  <a:pt x="2356" y="10475"/>
                </a:lnTo>
                <a:lnTo>
                  <a:pt x="2350" y="10887"/>
                </a:lnTo>
                <a:lnTo>
                  <a:pt x="2364" y="11295"/>
                </a:lnTo>
                <a:lnTo>
                  <a:pt x="2396" y="11707"/>
                </a:lnTo>
                <a:lnTo>
                  <a:pt x="2447" y="12116"/>
                </a:lnTo>
                <a:lnTo>
                  <a:pt x="2515" y="12520"/>
                </a:lnTo>
                <a:lnTo>
                  <a:pt x="2604" y="12917"/>
                </a:lnTo>
                <a:lnTo>
                  <a:pt x="2712" y="13314"/>
                </a:lnTo>
                <a:lnTo>
                  <a:pt x="2835" y="13703"/>
                </a:lnTo>
                <a:lnTo>
                  <a:pt x="2978" y="14085"/>
                </a:lnTo>
                <a:lnTo>
                  <a:pt x="3138" y="14455"/>
                </a:lnTo>
                <a:lnTo>
                  <a:pt x="3315" y="14822"/>
                </a:lnTo>
                <a:lnTo>
                  <a:pt x="3506" y="15174"/>
                </a:lnTo>
                <a:lnTo>
                  <a:pt x="3718" y="15518"/>
                </a:lnTo>
                <a:lnTo>
                  <a:pt x="3940" y="15850"/>
                </a:lnTo>
                <a:lnTo>
                  <a:pt x="4180" y="16168"/>
                </a:lnTo>
                <a:lnTo>
                  <a:pt x="4434" y="16474"/>
                </a:lnTo>
                <a:lnTo>
                  <a:pt x="4703" y="16765"/>
                </a:lnTo>
                <a:lnTo>
                  <a:pt x="4982" y="17041"/>
                </a:lnTo>
                <a:lnTo>
                  <a:pt x="5277" y="17306"/>
                </a:lnTo>
                <a:lnTo>
                  <a:pt x="5582" y="17548"/>
                </a:lnTo>
                <a:lnTo>
                  <a:pt x="5896" y="17778"/>
                </a:lnTo>
                <a:lnTo>
                  <a:pt x="6224" y="17990"/>
                </a:lnTo>
                <a:lnTo>
                  <a:pt x="6559" y="18183"/>
                </a:lnTo>
                <a:lnTo>
                  <a:pt x="6901" y="18357"/>
                </a:lnTo>
                <a:lnTo>
                  <a:pt x="7252" y="18512"/>
                </a:lnTo>
                <a:lnTo>
                  <a:pt x="7612" y="18651"/>
                </a:lnTo>
                <a:lnTo>
                  <a:pt x="7975" y="18769"/>
                </a:lnTo>
                <a:lnTo>
                  <a:pt x="8343" y="18867"/>
                </a:lnTo>
                <a:lnTo>
                  <a:pt x="8717" y="18943"/>
                </a:lnTo>
                <a:lnTo>
                  <a:pt x="9091" y="18999"/>
                </a:lnTo>
                <a:lnTo>
                  <a:pt x="9471" y="19037"/>
                </a:lnTo>
                <a:lnTo>
                  <a:pt x="9851" y="19056"/>
                </a:lnTo>
                <a:lnTo>
                  <a:pt x="10230" y="19052"/>
                </a:lnTo>
                <a:lnTo>
                  <a:pt x="10607" y="19026"/>
                </a:lnTo>
                <a:lnTo>
                  <a:pt x="10987" y="18984"/>
                </a:lnTo>
                <a:lnTo>
                  <a:pt x="11361" y="18916"/>
                </a:lnTo>
                <a:lnTo>
                  <a:pt x="11732" y="18833"/>
                </a:lnTo>
                <a:lnTo>
                  <a:pt x="12101" y="18727"/>
                </a:lnTo>
                <a:lnTo>
                  <a:pt x="12460" y="18602"/>
                </a:lnTo>
                <a:lnTo>
                  <a:pt x="12817" y="18459"/>
                </a:lnTo>
                <a:lnTo>
                  <a:pt x="13166" y="18296"/>
                </a:lnTo>
                <a:lnTo>
                  <a:pt x="13505" y="18115"/>
                </a:lnTo>
                <a:lnTo>
                  <a:pt x="14599" y="20368"/>
                </a:lnTo>
                <a:lnTo>
                  <a:pt x="14153" y="20606"/>
                </a:lnTo>
                <a:lnTo>
                  <a:pt x="13697" y="20818"/>
                </a:lnTo>
                <a:lnTo>
                  <a:pt x="13231" y="21007"/>
                </a:lnTo>
                <a:lnTo>
                  <a:pt x="12757" y="21169"/>
                </a:lnTo>
                <a:lnTo>
                  <a:pt x="12278" y="21309"/>
                </a:lnTo>
                <a:lnTo>
                  <a:pt x="11792" y="21419"/>
                </a:lnTo>
                <a:lnTo>
                  <a:pt x="11301" y="21506"/>
                </a:lnTo>
                <a:lnTo>
                  <a:pt x="10807" y="21562"/>
                </a:lnTo>
                <a:lnTo>
                  <a:pt x="10310" y="21592"/>
                </a:lnTo>
                <a:lnTo>
                  <a:pt x="9814" y="21600"/>
                </a:lnTo>
                <a:lnTo>
                  <a:pt x="9317" y="21577"/>
                </a:lnTo>
                <a:lnTo>
                  <a:pt x="8823" y="21528"/>
                </a:lnTo>
                <a:lnTo>
                  <a:pt x="8332" y="21453"/>
                </a:lnTo>
                <a:lnTo>
                  <a:pt x="7843" y="21351"/>
                </a:lnTo>
                <a:lnTo>
                  <a:pt x="7361" y="21222"/>
                </a:lnTo>
                <a:lnTo>
                  <a:pt x="6884" y="21071"/>
                </a:lnTo>
                <a:lnTo>
                  <a:pt x="6416" y="20889"/>
                </a:lnTo>
                <a:lnTo>
                  <a:pt x="5956" y="20685"/>
                </a:lnTo>
                <a:lnTo>
                  <a:pt x="5508" y="20455"/>
                </a:lnTo>
                <a:lnTo>
                  <a:pt x="5068" y="20205"/>
                </a:lnTo>
                <a:lnTo>
                  <a:pt x="4643" y="19929"/>
                </a:lnTo>
                <a:lnTo>
                  <a:pt x="4229" y="19627"/>
                </a:lnTo>
                <a:lnTo>
                  <a:pt x="3829" y="19309"/>
                </a:lnTo>
                <a:lnTo>
                  <a:pt x="3446" y="18965"/>
                </a:lnTo>
                <a:lnTo>
                  <a:pt x="3078" y="18602"/>
                </a:lnTo>
                <a:lnTo>
                  <a:pt x="2730" y="18221"/>
                </a:lnTo>
                <a:lnTo>
                  <a:pt x="2396" y="17824"/>
                </a:lnTo>
                <a:lnTo>
                  <a:pt x="2081" y="17404"/>
                </a:lnTo>
                <a:lnTo>
                  <a:pt x="1787" y="16973"/>
                </a:lnTo>
                <a:lnTo>
                  <a:pt x="1516" y="16523"/>
                </a:lnTo>
                <a:lnTo>
                  <a:pt x="1262" y="16058"/>
                </a:lnTo>
                <a:lnTo>
                  <a:pt x="1031" y="15582"/>
                </a:lnTo>
                <a:lnTo>
                  <a:pt x="822" y="15094"/>
                </a:lnTo>
                <a:lnTo>
                  <a:pt x="637" y="14595"/>
                </a:lnTo>
                <a:lnTo>
                  <a:pt x="474" y="14089"/>
                </a:lnTo>
                <a:lnTo>
                  <a:pt x="334" y="13571"/>
                </a:lnTo>
                <a:lnTo>
                  <a:pt x="220" y="13049"/>
                </a:lnTo>
                <a:lnTo>
                  <a:pt x="128" y="12520"/>
                </a:lnTo>
                <a:lnTo>
                  <a:pt x="60" y="11987"/>
                </a:lnTo>
                <a:lnTo>
                  <a:pt x="17" y="11450"/>
                </a:lnTo>
                <a:lnTo>
                  <a:pt x="0" y="10913"/>
                </a:lnTo>
                <a:lnTo>
                  <a:pt x="9" y="10373"/>
                </a:lnTo>
                <a:lnTo>
                  <a:pt x="40" y="9836"/>
                </a:lnTo>
                <a:lnTo>
                  <a:pt x="97" y="9303"/>
                </a:lnTo>
                <a:lnTo>
                  <a:pt x="177" y="8774"/>
                </a:lnTo>
                <a:lnTo>
                  <a:pt x="283" y="8248"/>
                </a:lnTo>
                <a:lnTo>
                  <a:pt x="411" y="7727"/>
                </a:lnTo>
                <a:lnTo>
                  <a:pt x="565" y="7216"/>
                </a:lnTo>
                <a:lnTo>
                  <a:pt x="742" y="6714"/>
                </a:lnTo>
                <a:lnTo>
                  <a:pt x="942" y="6218"/>
                </a:lnTo>
                <a:lnTo>
                  <a:pt x="1162" y="5738"/>
                </a:lnTo>
                <a:lnTo>
                  <a:pt x="1408" y="5270"/>
                </a:lnTo>
                <a:lnTo>
                  <a:pt x="1673" y="4816"/>
                </a:lnTo>
                <a:lnTo>
                  <a:pt x="1959" y="4374"/>
                </a:lnTo>
                <a:lnTo>
                  <a:pt x="2261" y="3950"/>
                </a:lnTo>
                <a:lnTo>
                  <a:pt x="2587" y="3542"/>
                </a:lnTo>
                <a:lnTo>
                  <a:pt x="2929" y="3153"/>
                </a:lnTo>
                <a:lnTo>
                  <a:pt x="3289" y="2782"/>
                </a:lnTo>
                <a:lnTo>
                  <a:pt x="3669" y="2434"/>
                </a:lnTo>
                <a:lnTo>
                  <a:pt x="4060" y="2102"/>
                </a:lnTo>
                <a:lnTo>
                  <a:pt x="4468" y="1796"/>
                </a:lnTo>
                <a:lnTo>
                  <a:pt x="4888" y="1508"/>
                </a:lnTo>
                <a:lnTo>
                  <a:pt x="5322" y="1247"/>
                </a:lnTo>
                <a:lnTo>
                  <a:pt x="5768" y="1009"/>
                </a:lnTo>
                <a:lnTo>
                  <a:pt x="6222" y="794"/>
                </a:lnTo>
                <a:lnTo>
                  <a:pt x="6687" y="605"/>
                </a:lnTo>
                <a:lnTo>
                  <a:pt x="7161" y="439"/>
                </a:lnTo>
                <a:lnTo>
                  <a:pt x="7641" y="299"/>
                </a:lnTo>
                <a:lnTo>
                  <a:pt x="8126" y="185"/>
                </a:lnTo>
                <a:lnTo>
                  <a:pt x="8617" y="102"/>
                </a:lnTo>
                <a:lnTo>
                  <a:pt x="9111" y="42"/>
                </a:lnTo>
                <a:lnTo>
                  <a:pt x="9605" y="8"/>
                </a:lnTo>
                <a:lnTo>
                  <a:pt x="10102" y="0"/>
                </a:lnTo>
                <a:lnTo>
                  <a:pt x="10599" y="23"/>
                </a:lnTo>
                <a:lnTo>
                  <a:pt x="11096" y="68"/>
                </a:lnTo>
                <a:lnTo>
                  <a:pt x="11587" y="144"/>
                </a:lnTo>
                <a:lnTo>
                  <a:pt x="12075" y="242"/>
                </a:lnTo>
                <a:lnTo>
                  <a:pt x="12557" y="370"/>
                </a:lnTo>
                <a:lnTo>
                  <a:pt x="13034" y="522"/>
                </a:lnTo>
                <a:lnTo>
                  <a:pt x="13503" y="699"/>
                </a:lnTo>
                <a:lnTo>
                  <a:pt x="13962" y="903"/>
                </a:lnTo>
                <a:lnTo>
                  <a:pt x="14413" y="1130"/>
                </a:lnTo>
                <a:lnTo>
                  <a:pt x="14853" y="1380"/>
                </a:lnTo>
                <a:lnTo>
                  <a:pt x="15278" y="1656"/>
                </a:lnTo>
                <a:lnTo>
                  <a:pt x="15692" y="1954"/>
                </a:lnTo>
                <a:lnTo>
                  <a:pt x="16092" y="2272"/>
                </a:lnTo>
                <a:lnTo>
                  <a:pt x="16478" y="2612"/>
                </a:lnTo>
                <a:lnTo>
                  <a:pt x="16846" y="2975"/>
                </a:lnTo>
                <a:lnTo>
                  <a:pt x="17197" y="3353"/>
                </a:lnTo>
                <a:lnTo>
                  <a:pt x="17531" y="3754"/>
                </a:lnTo>
                <a:lnTo>
                  <a:pt x="17845" y="4170"/>
                </a:lnTo>
                <a:lnTo>
                  <a:pt x="18142" y="4600"/>
                </a:lnTo>
                <a:lnTo>
                  <a:pt x="18416" y="5050"/>
                </a:lnTo>
                <a:lnTo>
                  <a:pt x="18671" y="5512"/>
                </a:lnTo>
                <a:lnTo>
                  <a:pt x="18902" y="5988"/>
                </a:lnTo>
                <a:lnTo>
                  <a:pt x="19113" y="6475"/>
                </a:lnTo>
                <a:lnTo>
                  <a:pt x="19299" y="6974"/>
                </a:lnTo>
                <a:lnTo>
                  <a:pt x="19464" y="7481"/>
                </a:lnTo>
                <a:lnTo>
                  <a:pt x="19604" y="7999"/>
                </a:lnTo>
                <a:lnTo>
                  <a:pt x="19721" y="8521"/>
                </a:lnTo>
                <a:lnTo>
                  <a:pt x="19815" y="9050"/>
                </a:lnTo>
                <a:lnTo>
                  <a:pt x="19884" y="9583"/>
                </a:lnTo>
                <a:lnTo>
                  <a:pt x="19927" y="10116"/>
                </a:lnTo>
                <a:lnTo>
                  <a:pt x="19947" y="10656"/>
                </a:lnTo>
                <a:lnTo>
                  <a:pt x="19941" y="11193"/>
                </a:lnTo>
                <a:lnTo>
                  <a:pt x="21600" y="11261"/>
                </a:lnTo>
                <a:lnTo>
                  <a:pt x="18222" y="14111"/>
                </a:lnTo>
                <a:lnTo>
                  <a:pt x="15929" y="11038"/>
                </a:lnTo>
                <a:lnTo>
                  <a:pt x="17586" y="11106"/>
                </a:lnTo>
              </a:path>
            </a:pathLst>
          </a:custGeom>
          <a:solidFill>
            <a:srgbClr val="9933FF"/>
          </a:solidFill>
          <a:ln w="936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07933" dir="2700000" algn="ctr" rotWithShape="0">
              <a:srgbClr val="80808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07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26669796" indent="-26348339"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eaLnBrk="0" hangingPunct="0"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321457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64291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96437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12858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DFDDE1C5-E6D4-CA44-BED6-C89F69098541}" type="slidenum">
              <a:rPr lang="en-US" sz="1000">
                <a:solidFill>
                  <a:schemeClr val="tx1"/>
                </a:solidFill>
                <a:latin typeface="Helvetica Neue" charset="0"/>
                <a:cs typeface="Helvetica Neue" charset="0"/>
                <a:sym typeface="Helvetica Neue" charset="0"/>
              </a:rPr>
              <a:pPr eaLnBrk="1" hangingPunct="1"/>
              <a:t>13</a:t>
            </a:fld>
            <a:endParaRPr lang="en-US" sz="1000">
              <a:solidFill>
                <a:schemeClr val="tx1"/>
              </a:solidFill>
              <a:latin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887388" y="2450084"/>
            <a:ext cx="4032870" cy="3422303"/>
          </a:xfrm>
          <a:custGeom>
            <a:avLst/>
            <a:gdLst/>
            <a:ahLst/>
            <a:cxnLst>
              <a:cxn ang="0">
                <a:pos x="10136" y="3134"/>
              </a:cxn>
              <a:cxn ang="0">
                <a:pos x="7513" y="3683"/>
              </a:cxn>
              <a:cxn ang="0">
                <a:pos x="5178" y="4928"/>
              </a:cxn>
              <a:cxn ang="0">
                <a:pos x="3339" y="6753"/>
              </a:cxn>
              <a:cxn ang="0">
                <a:pos x="2157" y="9002"/>
              </a:cxn>
              <a:cxn ang="0">
                <a:pos x="1735" y="11474"/>
              </a:cxn>
              <a:cxn ang="0">
                <a:pos x="2111" y="13953"/>
              </a:cxn>
              <a:cxn ang="0">
                <a:pos x="3253" y="16217"/>
              </a:cxn>
              <a:cxn ang="0">
                <a:pos x="5058" y="18073"/>
              </a:cxn>
              <a:cxn ang="0">
                <a:pos x="7369" y="19354"/>
              </a:cxn>
              <a:cxn ang="0">
                <a:pos x="9982" y="19947"/>
              </a:cxn>
              <a:cxn ang="0">
                <a:pos x="12667" y="19798"/>
              </a:cxn>
              <a:cxn ang="0">
                <a:pos x="15188" y="18925"/>
              </a:cxn>
              <a:cxn ang="0">
                <a:pos x="17320" y="17401"/>
              </a:cxn>
              <a:cxn ang="0">
                <a:pos x="18881" y="15363"/>
              </a:cxn>
              <a:cxn ang="0">
                <a:pos x="19727" y="12986"/>
              </a:cxn>
              <a:cxn ang="0">
                <a:pos x="19789" y="10486"/>
              </a:cxn>
              <a:cxn ang="0">
                <a:pos x="19059" y="8075"/>
              </a:cxn>
              <a:cxn ang="0">
                <a:pos x="19721" y="5883"/>
              </a:cxn>
              <a:cxn ang="0">
                <a:pos x="20524" y="7172"/>
              </a:cxn>
              <a:cxn ang="0">
                <a:pos x="21112" y="8558"/>
              </a:cxn>
              <a:cxn ang="0">
                <a:pos x="21472" y="10008"/>
              </a:cxn>
              <a:cxn ang="0">
                <a:pos x="21600" y="11492"/>
              </a:cxn>
              <a:cxn ang="0">
                <a:pos x="21490" y="12978"/>
              </a:cxn>
              <a:cxn ang="0">
                <a:pos x="21146" y="14431"/>
              </a:cxn>
              <a:cxn ang="0">
                <a:pos x="20576" y="15822"/>
              </a:cxn>
              <a:cxn ang="0">
                <a:pos x="19789" y="17118"/>
              </a:cxn>
              <a:cxn ang="0">
                <a:pos x="18807" y="18294"/>
              </a:cxn>
              <a:cxn ang="0">
                <a:pos x="17649" y="19321"/>
              </a:cxn>
              <a:cxn ang="0">
                <a:pos x="16340" y="20175"/>
              </a:cxn>
              <a:cxn ang="0">
                <a:pos x="14912" y="20843"/>
              </a:cxn>
              <a:cxn ang="0">
                <a:pos x="13391" y="21307"/>
              </a:cxn>
              <a:cxn ang="0">
                <a:pos x="11814" y="21556"/>
              </a:cxn>
              <a:cxn ang="0">
                <a:pos x="10214" y="21585"/>
              </a:cxn>
              <a:cxn ang="0">
                <a:pos x="8627" y="21395"/>
              </a:cxn>
              <a:cxn ang="0">
                <a:pos x="7089" y="20989"/>
              </a:cxn>
              <a:cxn ang="0">
                <a:pos x="5632" y="20376"/>
              </a:cxn>
              <a:cxn ang="0">
                <a:pos x="4288" y="19567"/>
              </a:cxn>
              <a:cxn ang="0">
                <a:pos x="3087" y="18584"/>
              </a:cxn>
              <a:cxn ang="0">
                <a:pos x="2055" y="17447"/>
              </a:cxn>
              <a:cxn ang="0">
                <a:pos x="1214" y="16179"/>
              </a:cxn>
              <a:cxn ang="0">
                <a:pos x="584" y="14811"/>
              </a:cxn>
              <a:cxn ang="0">
                <a:pos x="178" y="13371"/>
              </a:cxn>
              <a:cxn ang="0">
                <a:pos x="6" y="11892"/>
              </a:cxn>
              <a:cxn ang="0">
                <a:pos x="70" y="10403"/>
              </a:cxn>
              <a:cxn ang="0">
                <a:pos x="370" y="8940"/>
              </a:cxn>
              <a:cxn ang="0">
                <a:pos x="898" y="7536"/>
              </a:cxn>
              <a:cxn ang="0">
                <a:pos x="1643" y="6219"/>
              </a:cxn>
              <a:cxn ang="0">
                <a:pos x="2589" y="5018"/>
              </a:cxn>
              <a:cxn ang="0">
                <a:pos x="3715" y="3961"/>
              </a:cxn>
              <a:cxn ang="0">
                <a:pos x="4998" y="3070"/>
              </a:cxn>
              <a:cxn ang="0">
                <a:pos x="6406" y="2367"/>
              </a:cxn>
              <a:cxn ang="0">
                <a:pos x="7913" y="1864"/>
              </a:cxn>
              <a:cxn ang="0">
                <a:pos x="9482" y="1571"/>
              </a:cxn>
              <a:cxn ang="0">
                <a:pos x="11078" y="1499"/>
              </a:cxn>
              <a:cxn ang="0">
                <a:pos x="12671" y="1648"/>
              </a:cxn>
            </a:cxnLst>
            <a:rect l="0" t="0" r="r" b="b"/>
            <a:pathLst>
              <a:path w="21600" h="21600">
                <a:moveTo>
                  <a:pt x="12377" y="3239"/>
                </a:moveTo>
                <a:lnTo>
                  <a:pt x="11932" y="3178"/>
                </a:lnTo>
                <a:lnTo>
                  <a:pt x="11484" y="3134"/>
                </a:lnTo>
                <a:lnTo>
                  <a:pt x="11036" y="3114"/>
                </a:lnTo>
                <a:lnTo>
                  <a:pt x="10586" y="3114"/>
                </a:lnTo>
                <a:lnTo>
                  <a:pt x="10136" y="3134"/>
                </a:lnTo>
                <a:lnTo>
                  <a:pt x="9688" y="3175"/>
                </a:lnTo>
                <a:lnTo>
                  <a:pt x="9243" y="3237"/>
                </a:lnTo>
                <a:lnTo>
                  <a:pt x="8803" y="3319"/>
                </a:lnTo>
                <a:lnTo>
                  <a:pt x="8365" y="3422"/>
                </a:lnTo>
                <a:lnTo>
                  <a:pt x="7935" y="3542"/>
                </a:lnTo>
                <a:lnTo>
                  <a:pt x="7513" y="3683"/>
                </a:lnTo>
                <a:lnTo>
                  <a:pt x="7097" y="3845"/>
                </a:lnTo>
                <a:lnTo>
                  <a:pt x="6692" y="4027"/>
                </a:lnTo>
                <a:lnTo>
                  <a:pt x="6296" y="4225"/>
                </a:lnTo>
                <a:lnTo>
                  <a:pt x="5910" y="4443"/>
                </a:lnTo>
                <a:lnTo>
                  <a:pt x="5538" y="4677"/>
                </a:lnTo>
                <a:lnTo>
                  <a:pt x="5178" y="4928"/>
                </a:lnTo>
                <a:lnTo>
                  <a:pt x="4832" y="5195"/>
                </a:lnTo>
                <a:lnTo>
                  <a:pt x="4502" y="5478"/>
                </a:lnTo>
                <a:lnTo>
                  <a:pt x="4186" y="5778"/>
                </a:lnTo>
                <a:lnTo>
                  <a:pt x="3885" y="6089"/>
                </a:lnTo>
                <a:lnTo>
                  <a:pt x="3603" y="6415"/>
                </a:lnTo>
                <a:lnTo>
                  <a:pt x="3339" y="6753"/>
                </a:lnTo>
                <a:lnTo>
                  <a:pt x="3093" y="7105"/>
                </a:lnTo>
                <a:lnTo>
                  <a:pt x="2865" y="7464"/>
                </a:lnTo>
                <a:lnTo>
                  <a:pt x="2657" y="7837"/>
                </a:lnTo>
                <a:lnTo>
                  <a:pt x="2471" y="8216"/>
                </a:lnTo>
                <a:lnTo>
                  <a:pt x="2303" y="8607"/>
                </a:lnTo>
                <a:lnTo>
                  <a:pt x="2157" y="9002"/>
                </a:lnTo>
                <a:lnTo>
                  <a:pt x="2031" y="9405"/>
                </a:lnTo>
                <a:lnTo>
                  <a:pt x="1929" y="9810"/>
                </a:lnTo>
                <a:lnTo>
                  <a:pt x="1847" y="10224"/>
                </a:lnTo>
                <a:lnTo>
                  <a:pt x="1787" y="10637"/>
                </a:lnTo>
                <a:lnTo>
                  <a:pt x="1751" y="11055"/>
                </a:lnTo>
                <a:lnTo>
                  <a:pt x="1735" y="11474"/>
                </a:lnTo>
                <a:lnTo>
                  <a:pt x="1743" y="11892"/>
                </a:lnTo>
                <a:lnTo>
                  <a:pt x="1773" y="12311"/>
                </a:lnTo>
                <a:lnTo>
                  <a:pt x="1825" y="12726"/>
                </a:lnTo>
                <a:lnTo>
                  <a:pt x="1899" y="13140"/>
                </a:lnTo>
                <a:lnTo>
                  <a:pt x="1995" y="13548"/>
                </a:lnTo>
                <a:lnTo>
                  <a:pt x="2111" y="13953"/>
                </a:lnTo>
                <a:lnTo>
                  <a:pt x="2251" y="14351"/>
                </a:lnTo>
                <a:lnTo>
                  <a:pt x="2411" y="14741"/>
                </a:lnTo>
                <a:lnTo>
                  <a:pt x="2591" y="15124"/>
                </a:lnTo>
                <a:lnTo>
                  <a:pt x="2793" y="15499"/>
                </a:lnTo>
                <a:lnTo>
                  <a:pt x="3013" y="15863"/>
                </a:lnTo>
                <a:lnTo>
                  <a:pt x="3253" y="16217"/>
                </a:lnTo>
                <a:lnTo>
                  <a:pt x="3511" y="16561"/>
                </a:lnTo>
                <a:lnTo>
                  <a:pt x="3787" y="16892"/>
                </a:lnTo>
                <a:lnTo>
                  <a:pt x="4082" y="17208"/>
                </a:lnTo>
                <a:lnTo>
                  <a:pt x="4392" y="17511"/>
                </a:lnTo>
                <a:lnTo>
                  <a:pt x="4718" y="17801"/>
                </a:lnTo>
                <a:lnTo>
                  <a:pt x="5058" y="18073"/>
                </a:lnTo>
                <a:lnTo>
                  <a:pt x="5414" y="18330"/>
                </a:lnTo>
                <a:lnTo>
                  <a:pt x="5782" y="18571"/>
                </a:lnTo>
                <a:lnTo>
                  <a:pt x="6162" y="18794"/>
                </a:lnTo>
                <a:lnTo>
                  <a:pt x="6554" y="19000"/>
                </a:lnTo>
                <a:lnTo>
                  <a:pt x="6957" y="19185"/>
                </a:lnTo>
                <a:lnTo>
                  <a:pt x="7369" y="19354"/>
                </a:lnTo>
                <a:lnTo>
                  <a:pt x="7791" y="19503"/>
                </a:lnTo>
                <a:lnTo>
                  <a:pt x="8217" y="19631"/>
                </a:lnTo>
                <a:lnTo>
                  <a:pt x="8651" y="19742"/>
                </a:lnTo>
                <a:lnTo>
                  <a:pt x="9091" y="19829"/>
                </a:lnTo>
                <a:lnTo>
                  <a:pt x="9536" y="19898"/>
                </a:lnTo>
                <a:lnTo>
                  <a:pt x="9982" y="19947"/>
                </a:lnTo>
                <a:lnTo>
                  <a:pt x="10432" y="19973"/>
                </a:lnTo>
                <a:lnTo>
                  <a:pt x="10882" y="19980"/>
                </a:lnTo>
                <a:lnTo>
                  <a:pt x="11330" y="19965"/>
                </a:lnTo>
                <a:lnTo>
                  <a:pt x="11778" y="19932"/>
                </a:lnTo>
                <a:lnTo>
                  <a:pt x="12225" y="19875"/>
                </a:lnTo>
                <a:lnTo>
                  <a:pt x="12667" y="19798"/>
                </a:lnTo>
                <a:lnTo>
                  <a:pt x="13105" y="19703"/>
                </a:lnTo>
                <a:lnTo>
                  <a:pt x="13537" y="19585"/>
                </a:lnTo>
                <a:lnTo>
                  <a:pt x="13963" y="19449"/>
                </a:lnTo>
                <a:lnTo>
                  <a:pt x="14379" y="19292"/>
                </a:lnTo>
                <a:lnTo>
                  <a:pt x="14789" y="19118"/>
                </a:lnTo>
                <a:lnTo>
                  <a:pt x="15188" y="18925"/>
                </a:lnTo>
                <a:lnTo>
                  <a:pt x="15576" y="18712"/>
                </a:lnTo>
                <a:lnTo>
                  <a:pt x="15952" y="18484"/>
                </a:lnTo>
                <a:lnTo>
                  <a:pt x="16316" y="18237"/>
                </a:lnTo>
                <a:lnTo>
                  <a:pt x="16666" y="17976"/>
                </a:lnTo>
                <a:lnTo>
                  <a:pt x="17000" y="17696"/>
                </a:lnTo>
                <a:lnTo>
                  <a:pt x="17320" y="17401"/>
                </a:lnTo>
                <a:lnTo>
                  <a:pt x="17625" y="17093"/>
                </a:lnTo>
                <a:lnTo>
                  <a:pt x="17913" y="16772"/>
                </a:lnTo>
                <a:lnTo>
                  <a:pt x="18183" y="16436"/>
                </a:lnTo>
                <a:lnTo>
                  <a:pt x="18435" y="16089"/>
                </a:lnTo>
                <a:lnTo>
                  <a:pt x="18667" y="15730"/>
                </a:lnTo>
                <a:lnTo>
                  <a:pt x="18881" y="15363"/>
                </a:lnTo>
                <a:lnTo>
                  <a:pt x="19073" y="14985"/>
                </a:lnTo>
                <a:lnTo>
                  <a:pt x="19247" y="14598"/>
                </a:lnTo>
                <a:lnTo>
                  <a:pt x="19399" y="14205"/>
                </a:lnTo>
                <a:lnTo>
                  <a:pt x="19531" y="13804"/>
                </a:lnTo>
                <a:lnTo>
                  <a:pt x="19639" y="13396"/>
                </a:lnTo>
                <a:lnTo>
                  <a:pt x="19727" y="12986"/>
                </a:lnTo>
                <a:lnTo>
                  <a:pt x="19793" y="12572"/>
                </a:lnTo>
                <a:lnTo>
                  <a:pt x="19837" y="12157"/>
                </a:lnTo>
                <a:lnTo>
                  <a:pt x="19859" y="11738"/>
                </a:lnTo>
                <a:lnTo>
                  <a:pt x="19857" y="11320"/>
                </a:lnTo>
                <a:lnTo>
                  <a:pt x="19835" y="10901"/>
                </a:lnTo>
                <a:lnTo>
                  <a:pt x="19789" y="10486"/>
                </a:lnTo>
                <a:lnTo>
                  <a:pt x="19721" y="10070"/>
                </a:lnTo>
                <a:lnTo>
                  <a:pt x="19631" y="9662"/>
                </a:lnTo>
                <a:lnTo>
                  <a:pt x="19521" y="9256"/>
                </a:lnTo>
                <a:lnTo>
                  <a:pt x="19387" y="8856"/>
                </a:lnTo>
                <a:lnTo>
                  <a:pt x="19233" y="8460"/>
                </a:lnTo>
                <a:lnTo>
                  <a:pt x="19059" y="8075"/>
                </a:lnTo>
                <a:lnTo>
                  <a:pt x="18863" y="7698"/>
                </a:lnTo>
                <a:lnTo>
                  <a:pt x="18649" y="7331"/>
                </a:lnTo>
                <a:lnTo>
                  <a:pt x="18415" y="6974"/>
                </a:lnTo>
                <a:lnTo>
                  <a:pt x="18161" y="6628"/>
                </a:lnTo>
                <a:lnTo>
                  <a:pt x="19569" y="5680"/>
                </a:lnTo>
                <a:lnTo>
                  <a:pt x="19721" y="5883"/>
                </a:lnTo>
                <a:lnTo>
                  <a:pt x="19869" y="6091"/>
                </a:lnTo>
                <a:lnTo>
                  <a:pt x="20011" y="6302"/>
                </a:lnTo>
                <a:lnTo>
                  <a:pt x="20147" y="6515"/>
                </a:lnTo>
                <a:lnTo>
                  <a:pt x="20280" y="6730"/>
                </a:lnTo>
                <a:lnTo>
                  <a:pt x="20404" y="6951"/>
                </a:lnTo>
                <a:lnTo>
                  <a:pt x="20524" y="7172"/>
                </a:lnTo>
                <a:lnTo>
                  <a:pt x="20636" y="7398"/>
                </a:lnTo>
                <a:lnTo>
                  <a:pt x="20744" y="7626"/>
                </a:lnTo>
                <a:lnTo>
                  <a:pt x="20844" y="7855"/>
                </a:lnTo>
                <a:lnTo>
                  <a:pt x="20940" y="8088"/>
                </a:lnTo>
                <a:lnTo>
                  <a:pt x="21028" y="8322"/>
                </a:lnTo>
                <a:lnTo>
                  <a:pt x="21112" y="8558"/>
                </a:lnTo>
                <a:lnTo>
                  <a:pt x="21188" y="8797"/>
                </a:lnTo>
                <a:lnTo>
                  <a:pt x="21258" y="9035"/>
                </a:lnTo>
                <a:lnTo>
                  <a:pt x="21320" y="9277"/>
                </a:lnTo>
                <a:lnTo>
                  <a:pt x="21378" y="9518"/>
                </a:lnTo>
                <a:lnTo>
                  <a:pt x="21428" y="9762"/>
                </a:lnTo>
                <a:lnTo>
                  <a:pt x="21472" y="10008"/>
                </a:lnTo>
                <a:lnTo>
                  <a:pt x="21510" y="10255"/>
                </a:lnTo>
                <a:lnTo>
                  <a:pt x="21542" y="10501"/>
                </a:lnTo>
                <a:lnTo>
                  <a:pt x="21566" y="10747"/>
                </a:lnTo>
                <a:lnTo>
                  <a:pt x="21584" y="10996"/>
                </a:lnTo>
                <a:lnTo>
                  <a:pt x="21596" y="11243"/>
                </a:lnTo>
                <a:lnTo>
                  <a:pt x="21600" y="11492"/>
                </a:lnTo>
                <a:lnTo>
                  <a:pt x="21598" y="11741"/>
                </a:lnTo>
                <a:lnTo>
                  <a:pt x="21590" y="11987"/>
                </a:lnTo>
                <a:lnTo>
                  <a:pt x="21574" y="12236"/>
                </a:lnTo>
                <a:lnTo>
                  <a:pt x="21554" y="12483"/>
                </a:lnTo>
                <a:lnTo>
                  <a:pt x="21526" y="12732"/>
                </a:lnTo>
                <a:lnTo>
                  <a:pt x="21490" y="12978"/>
                </a:lnTo>
                <a:lnTo>
                  <a:pt x="21450" y="13222"/>
                </a:lnTo>
                <a:lnTo>
                  <a:pt x="21402" y="13466"/>
                </a:lnTo>
                <a:lnTo>
                  <a:pt x="21348" y="13710"/>
                </a:lnTo>
                <a:lnTo>
                  <a:pt x="21286" y="13951"/>
                </a:lnTo>
                <a:lnTo>
                  <a:pt x="21220" y="14192"/>
                </a:lnTo>
                <a:lnTo>
                  <a:pt x="21146" y="14431"/>
                </a:lnTo>
                <a:lnTo>
                  <a:pt x="21066" y="14667"/>
                </a:lnTo>
                <a:lnTo>
                  <a:pt x="20980" y="14903"/>
                </a:lnTo>
                <a:lnTo>
                  <a:pt x="20888" y="15137"/>
                </a:lnTo>
                <a:lnTo>
                  <a:pt x="20790" y="15368"/>
                </a:lnTo>
                <a:lnTo>
                  <a:pt x="20686" y="15596"/>
                </a:lnTo>
                <a:lnTo>
                  <a:pt x="20576" y="15822"/>
                </a:lnTo>
                <a:lnTo>
                  <a:pt x="20460" y="16045"/>
                </a:lnTo>
                <a:lnTo>
                  <a:pt x="20338" y="16266"/>
                </a:lnTo>
                <a:lnTo>
                  <a:pt x="20209" y="16484"/>
                </a:lnTo>
                <a:lnTo>
                  <a:pt x="20075" y="16697"/>
                </a:lnTo>
                <a:lnTo>
                  <a:pt x="19935" y="16910"/>
                </a:lnTo>
                <a:lnTo>
                  <a:pt x="19789" y="17118"/>
                </a:lnTo>
                <a:lnTo>
                  <a:pt x="19639" y="17324"/>
                </a:lnTo>
                <a:lnTo>
                  <a:pt x="19483" y="17524"/>
                </a:lnTo>
                <a:lnTo>
                  <a:pt x="19321" y="17724"/>
                </a:lnTo>
                <a:lnTo>
                  <a:pt x="19155" y="17917"/>
                </a:lnTo>
                <a:lnTo>
                  <a:pt x="18983" y="18107"/>
                </a:lnTo>
                <a:lnTo>
                  <a:pt x="18807" y="18294"/>
                </a:lnTo>
                <a:lnTo>
                  <a:pt x="18627" y="18476"/>
                </a:lnTo>
                <a:lnTo>
                  <a:pt x="18439" y="18653"/>
                </a:lnTo>
                <a:lnTo>
                  <a:pt x="18249" y="18828"/>
                </a:lnTo>
                <a:lnTo>
                  <a:pt x="18053" y="18995"/>
                </a:lnTo>
                <a:lnTo>
                  <a:pt x="17853" y="19162"/>
                </a:lnTo>
                <a:lnTo>
                  <a:pt x="17649" y="19321"/>
                </a:lnTo>
                <a:lnTo>
                  <a:pt x="17440" y="19475"/>
                </a:lnTo>
                <a:lnTo>
                  <a:pt x="17228" y="19626"/>
                </a:lnTo>
                <a:lnTo>
                  <a:pt x="17012" y="19770"/>
                </a:lnTo>
                <a:lnTo>
                  <a:pt x="16792" y="19911"/>
                </a:lnTo>
                <a:lnTo>
                  <a:pt x="16568" y="20047"/>
                </a:lnTo>
                <a:lnTo>
                  <a:pt x="16340" y="20175"/>
                </a:lnTo>
                <a:lnTo>
                  <a:pt x="16110" y="20301"/>
                </a:lnTo>
                <a:lnTo>
                  <a:pt x="15876" y="20422"/>
                </a:lnTo>
                <a:lnTo>
                  <a:pt x="15640" y="20535"/>
                </a:lnTo>
                <a:lnTo>
                  <a:pt x="15400" y="20643"/>
                </a:lnTo>
                <a:lnTo>
                  <a:pt x="15156" y="20745"/>
                </a:lnTo>
                <a:lnTo>
                  <a:pt x="14912" y="20843"/>
                </a:lnTo>
                <a:lnTo>
                  <a:pt x="14663" y="20935"/>
                </a:lnTo>
                <a:lnTo>
                  <a:pt x="14413" y="21020"/>
                </a:lnTo>
                <a:lnTo>
                  <a:pt x="14159" y="21102"/>
                </a:lnTo>
                <a:lnTo>
                  <a:pt x="13905" y="21176"/>
                </a:lnTo>
                <a:lnTo>
                  <a:pt x="13649" y="21243"/>
                </a:lnTo>
                <a:lnTo>
                  <a:pt x="13391" y="21307"/>
                </a:lnTo>
                <a:lnTo>
                  <a:pt x="13131" y="21364"/>
                </a:lnTo>
                <a:lnTo>
                  <a:pt x="12869" y="21413"/>
                </a:lnTo>
                <a:lnTo>
                  <a:pt x="12607" y="21459"/>
                </a:lnTo>
                <a:lnTo>
                  <a:pt x="12343" y="21497"/>
                </a:lnTo>
                <a:lnTo>
                  <a:pt x="12078" y="21528"/>
                </a:lnTo>
                <a:lnTo>
                  <a:pt x="11814" y="21556"/>
                </a:lnTo>
                <a:lnTo>
                  <a:pt x="11548" y="21577"/>
                </a:lnTo>
                <a:lnTo>
                  <a:pt x="11280" y="21590"/>
                </a:lnTo>
                <a:lnTo>
                  <a:pt x="11014" y="21597"/>
                </a:lnTo>
                <a:lnTo>
                  <a:pt x="10748" y="21600"/>
                </a:lnTo>
                <a:lnTo>
                  <a:pt x="10480" y="21595"/>
                </a:lnTo>
                <a:lnTo>
                  <a:pt x="10214" y="21585"/>
                </a:lnTo>
                <a:lnTo>
                  <a:pt x="9948" y="21569"/>
                </a:lnTo>
                <a:lnTo>
                  <a:pt x="9682" y="21546"/>
                </a:lnTo>
                <a:lnTo>
                  <a:pt x="9417" y="21518"/>
                </a:lnTo>
                <a:lnTo>
                  <a:pt x="9153" y="21482"/>
                </a:lnTo>
                <a:lnTo>
                  <a:pt x="8889" y="21441"/>
                </a:lnTo>
                <a:lnTo>
                  <a:pt x="8627" y="21395"/>
                </a:lnTo>
                <a:lnTo>
                  <a:pt x="8367" y="21341"/>
                </a:lnTo>
                <a:lnTo>
                  <a:pt x="8107" y="21282"/>
                </a:lnTo>
                <a:lnTo>
                  <a:pt x="7851" y="21218"/>
                </a:lnTo>
                <a:lnTo>
                  <a:pt x="7595" y="21148"/>
                </a:lnTo>
                <a:lnTo>
                  <a:pt x="7341" y="21071"/>
                </a:lnTo>
                <a:lnTo>
                  <a:pt x="7089" y="20989"/>
                </a:lnTo>
                <a:lnTo>
                  <a:pt x="6841" y="20899"/>
                </a:lnTo>
                <a:lnTo>
                  <a:pt x="6592" y="20807"/>
                </a:lnTo>
                <a:lnTo>
                  <a:pt x="6348" y="20707"/>
                </a:lnTo>
                <a:lnTo>
                  <a:pt x="6106" y="20602"/>
                </a:lnTo>
                <a:lnTo>
                  <a:pt x="5868" y="20491"/>
                </a:lnTo>
                <a:lnTo>
                  <a:pt x="5632" y="20376"/>
                </a:lnTo>
                <a:lnTo>
                  <a:pt x="5400" y="20252"/>
                </a:lnTo>
                <a:lnTo>
                  <a:pt x="5170" y="20127"/>
                </a:lnTo>
                <a:lnTo>
                  <a:pt x="4944" y="19993"/>
                </a:lnTo>
                <a:lnTo>
                  <a:pt x="4722" y="19857"/>
                </a:lnTo>
                <a:lnTo>
                  <a:pt x="4502" y="19713"/>
                </a:lnTo>
                <a:lnTo>
                  <a:pt x="4288" y="19567"/>
                </a:lnTo>
                <a:lnTo>
                  <a:pt x="4078" y="19416"/>
                </a:lnTo>
                <a:lnTo>
                  <a:pt x="3869" y="19259"/>
                </a:lnTo>
                <a:lnTo>
                  <a:pt x="3667" y="19097"/>
                </a:lnTo>
                <a:lnTo>
                  <a:pt x="3469" y="18930"/>
                </a:lnTo>
                <a:lnTo>
                  <a:pt x="3275" y="18759"/>
                </a:lnTo>
                <a:lnTo>
                  <a:pt x="3087" y="18584"/>
                </a:lnTo>
                <a:lnTo>
                  <a:pt x="2903" y="18404"/>
                </a:lnTo>
                <a:lnTo>
                  <a:pt x="2723" y="18219"/>
                </a:lnTo>
                <a:lnTo>
                  <a:pt x="2549" y="18032"/>
                </a:lnTo>
                <a:lnTo>
                  <a:pt x="2379" y="17842"/>
                </a:lnTo>
                <a:lnTo>
                  <a:pt x="2215" y="17644"/>
                </a:lnTo>
                <a:lnTo>
                  <a:pt x="2055" y="17447"/>
                </a:lnTo>
                <a:lnTo>
                  <a:pt x="1901" y="17244"/>
                </a:lnTo>
                <a:lnTo>
                  <a:pt x="1753" y="17036"/>
                </a:lnTo>
                <a:lnTo>
                  <a:pt x="1609" y="16828"/>
                </a:lnTo>
                <a:lnTo>
                  <a:pt x="1473" y="16615"/>
                </a:lnTo>
                <a:lnTo>
                  <a:pt x="1340" y="16400"/>
                </a:lnTo>
                <a:lnTo>
                  <a:pt x="1214" y="16179"/>
                </a:lnTo>
                <a:lnTo>
                  <a:pt x="1094" y="15958"/>
                </a:lnTo>
                <a:lnTo>
                  <a:pt x="980" y="15732"/>
                </a:lnTo>
                <a:lnTo>
                  <a:pt x="872" y="15506"/>
                </a:lnTo>
                <a:lnTo>
                  <a:pt x="770" y="15278"/>
                </a:lnTo>
                <a:lnTo>
                  <a:pt x="674" y="15044"/>
                </a:lnTo>
                <a:lnTo>
                  <a:pt x="584" y="14811"/>
                </a:lnTo>
                <a:lnTo>
                  <a:pt x="502" y="14575"/>
                </a:lnTo>
                <a:lnTo>
                  <a:pt x="424" y="14338"/>
                </a:lnTo>
                <a:lnTo>
                  <a:pt x="354" y="14097"/>
                </a:lnTo>
                <a:lnTo>
                  <a:pt x="288" y="13856"/>
                </a:lnTo>
                <a:lnTo>
                  <a:pt x="230" y="13615"/>
                </a:lnTo>
                <a:lnTo>
                  <a:pt x="178" y="13371"/>
                </a:lnTo>
                <a:lnTo>
                  <a:pt x="134" y="13127"/>
                </a:lnTo>
                <a:lnTo>
                  <a:pt x="96" y="12880"/>
                </a:lnTo>
                <a:lnTo>
                  <a:pt x="64" y="12634"/>
                </a:lnTo>
                <a:lnTo>
                  <a:pt x="38" y="12388"/>
                </a:lnTo>
                <a:lnTo>
                  <a:pt x="18" y="12139"/>
                </a:lnTo>
                <a:lnTo>
                  <a:pt x="6" y="11892"/>
                </a:lnTo>
                <a:lnTo>
                  <a:pt x="0" y="11643"/>
                </a:lnTo>
                <a:lnTo>
                  <a:pt x="2" y="11394"/>
                </a:lnTo>
                <a:lnTo>
                  <a:pt x="8" y="11145"/>
                </a:lnTo>
                <a:lnTo>
                  <a:pt x="22" y="10899"/>
                </a:lnTo>
                <a:lnTo>
                  <a:pt x="44" y="10650"/>
                </a:lnTo>
                <a:lnTo>
                  <a:pt x="70" y="10403"/>
                </a:lnTo>
                <a:lnTo>
                  <a:pt x="104" y="10157"/>
                </a:lnTo>
                <a:lnTo>
                  <a:pt x="144" y="9911"/>
                </a:lnTo>
                <a:lnTo>
                  <a:pt x="190" y="9667"/>
                </a:lnTo>
                <a:lnTo>
                  <a:pt x="244" y="9423"/>
                </a:lnTo>
                <a:lnTo>
                  <a:pt x="304" y="9182"/>
                </a:lnTo>
                <a:lnTo>
                  <a:pt x="370" y="8940"/>
                </a:lnTo>
                <a:lnTo>
                  <a:pt x="442" y="8702"/>
                </a:lnTo>
                <a:lnTo>
                  <a:pt x="520" y="8465"/>
                </a:lnTo>
                <a:lnTo>
                  <a:pt x="606" y="8229"/>
                </a:lnTo>
                <a:lnTo>
                  <a:pt x="696" y="7996"/>
                </a:lnTo>
                <a:lnTo>
                  <a:pt x="794" y="7765"/>
                </a:lnTo>
                <a:lnTo>
                  <a:pt x="898" y="7536"/>
                </a:lnTo>
                <a:lnTo>
                  <a:pt x="1006" y="7310"/>
                </a:lnTo>
                <a:lnTo>
                  <a:pt x="1122" y="7084"/>
                </a:lnTo>
                <a:lnTo>
                  <a:pt x="1244" y="6864"/>
                </a:lnTo>
                <a:lnTo>
                  <a:pt x="1373" y="6646"/>
                </a:lnTo>
                <a:lnTo>
                  <a:pt x="1505" y="6430"/>
                </a:lnTo>
                <a:lnTo>
                  <a:pt x="1643" y="6219"/>
                </a:lnTo>
                <a:lnTo>
                  <a:pt x="1787" y="6009"/>
                </a:lnTo>
                <a:lnTo>
                  <a:pt x="1937" y="5804"/>
                </a:lnTo>
                <a:lnTo>
                  <a:pt x="2093" y="5601"/>
                </a:lnTo>
                <a:lnTo>
                  <a:pt x="2253" y="5403"/>
                </a:lnTo>
                <a:lnTo>
                  <a:pt x="2419" y="5208"/>
                </a:lnTo>
                <a:lnTo>
                  <a:pt x="2589" y="5018"/>
                </a:lnTo>
                <a:lnTo>
                  <a:pt x="2765" y="4831"/>
                </a:lnTo>
                <a:lnTo>
                  <a:pt x="2945" y="4649"/>
                </a:lnTo>
                <a:lnTo>
                  <a:pt x="3131" y="4471"/>
                </a:lnTo>
                <a:lnTo>
                  <a:pt x="3321" y="4297"/>
                </a:lnTo>
                <a:lnTo>
                  <a:pt x="3517" y="4127"/>
                </a:lnTo>
                <a:lnTo>
                  <a:pt x="3715" y="3961"/>
                </a:lnTo>
                <a:lnTo>
                  <a:pt x="3919" y="3801"/>
                </a:lnTo>
                <a:lnTo>
                  <a:pt x="4128" y="3645"/>
                </a:lnTo>
                <a:lnTo>
                  <a:pt x="4340" y="3493"/>
                </a:lnTo>
                <a:lnTo>
                  <a:pt x="4554" y="3347"/>
                </a:lnTo>
                <a:lnTo>
                  <a:pt x="4774" y="3206"/>
                </a:lnTo>
                <a:lnTo>
                  <a:pt x="4998" y="3070"/>
                </a:lnTo>
                <a:lnTo>
                  <a:pt x="5224" y="2939"/>
                </a:lnTo>
                <a:lnTo>
                  <a:pt x="5454" y="2813"/>
                </a:lnTo>
                <a:lnTo>
                  <a:pt x="5688" y="2693"/>
                </a:lnTo>
                <a:lnTo>
                  <a:pt x="5924" y="2580"/>
                </a:lnTo>
                <a:lnTo>
                  <a:pt x="6164" y="2469"/>
                </a:lnTo>
                <a:lnTo>
                  <a:pt x="6406" y="2367"/>
                </a:lnTo>
                <a:lnTo>
                  <a:pt x="6652" y="2267"/>
                </a:lnTo>
                <a:lnTo>
                  <a:pt x="6899" y="2174"/>
                </a:lnTo>
                <a:lnTo>
                  <a:pt x="7149" y="2089"/>
                </a:lnTo>
                <a:lnTo>
                  <a:pt x="7401" y="2007"/>
                </a:lnTo>
                <a:lnTo>
                  <a:pt x="7655" y="1933"/>
                </a:lnTo>
                <a:lnTo>
                  <a:pt x="7913" y="1864"/>
                </a:lnTo>
                <a:lnTo>
                  <a:pt x="8169" y="1799"/>
                </a:lnTo>
                <a:lnTo>
                  <a:pt x="8429" y="1740"/>
                </a:lnTo>
                <a:lnTo>
                  <a:pt x="8691" y="1689"/>
                </a:lnTo>
                <a:lnTo>
                  <a:pt x="8953" y="1645"/>
                </a:lnTo>
                <a:lnTo>
                  <a:pt x="9215" y="1604"/>
                </a:lnTo>
                <a:lnTo>
                  <a:pt x="9482" y="1571"/>
                </a:lnTo>
                <a:lnTo>
                  <a:pt x="9746" y="1545"/>
                </a:lnTo>
                <a:lnTo>
                  <a:pt x="10012" y="1522"/>
                </a:lnTo>
                <a:lnTo>
                  <a:pt x="10278" y="1509"/>
                </a:lnTo>
                <a:lnTo>
                  <a:pt x="10544" y="1499"/>
                </a:lnTo>
                <a:lnTo>
                  <a:pt x="10812" y="1496"/>
                </a:lnTo>
                <a:lnTo>
                  <a:pt x="11078" y="1499"/>
                </a:lnTo>
                <a:lnTo>
                  <a:pt x="11344" y="1509"/>
                </a:lnTo>
                <a:lnTo>
                  <a:pt x="11612" y="1525"/>
                </a:lnTo>
                <a:lnTo>
                  <a:pt x="11876" y="1548"/>
                </a:lnTo>
                <a:lnTo>
                  <a:pt x="12142" y="1573"/>
                </a:lnTo>
                <a:lnTo>
                  <a:pt x="12407" y="1609"/>
                </a:lnTo>
                <a:lnTo>
                  <a:pt x="12671" y="1648"/>
                </a:lnTo>
                <a:lnTo>
                  <a:pt x="12983" y="0"/>
                </a:lnTo>
                <a:lnTo>
                  <a:pt x="15092" y="3211"/>
                </a:lnTo>
                <a:lnTo>
                  <a:pt x="12058" y="4887"/>
                </a:lnTo>
                <a:lnTo>
                  <a:pt x="12377" y="3239"/>
                </a:lnTo>
              </a:path>
            </a:pathLst>
          </a:custGeom>
          <a:solidFill>
            <a:schemeClr val="accent1"/>
          </a:solidFill>
          <a:ln w="936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07933" dir="2700000" algn="ctr" rotWithShape="0">
              <a:srgbClr val="80808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3732485" y="1083172"/>
            <a:ext cx="4032870" cy="2356321"/>
          </a:xfrm>
          <a:custGeom>
            <a:avLst/>
            <a:gdLst/>
            <a:ahLst/>
            <a:cxnLst>
              <a:cxn ang="0">
                <a:pos x="16678" y="17630"/>
              </a:cxn>
              <a:cxn ang="0">
                <a:pos x="18245" y="15978"/>
              </a:cxn>
              <a:cxn ang="0">
                <a:pos x="19349" y="13991"/>
              </a:cxn>
              <a:cxn ang="0">
                <a:pos x="19921" y="11803"/>
              </a:cxn>
              <a:cxn ang="0">
                <a:pos x="19925" y="9540"/>
              </a:cxn>
              <a:cxn ang="0">
                <a:pos x="19363" y="7344"/>
              </a:cxn>
              <a:cxn ang="0">
                <a:pos x="18267" y="5357"/>
              </a:cxn>
              <a:cxn ang="0">
                <a:pos x="16706" y="3698"/>
              </a:cxn>
              <a:cxn ang="0">
                <a:pos x="14779" y="2472"/>
              </a:cxn>
              <a:cxn ang="0">
                <a:pos x="12605" y="1752"/>
              </a:cxn>
              <a:cxn ang="0">
                <a:pos x="10316" y="1588"/>
              </a:cxn>
              <a:cxn ang="0">
                <a:pos x="8059" y="1991"/>
              </a:cxn>
              <a:cxn ang="0">
                <a:pos x="5970" y="2926"/>
              </a:cxn>
              <a:cxn ang="0">
                <a:pos x="4184" y="4347"/>
              </a:cxn>
              <a:cxn ang="0">
                <a:pos x="2807" y="6155"/>
              </a:cxn>
              <a:cxn ang="0">
                <a:pos x="1929" y="8246"/>
              </a:cxn>
              <a:cxn ang="0">
                <a:pos x="1603" y="10487"/>
              </a:cxn>
              <a:cxn ang="0">
                <a:pos x="1847" y="12739"/>
              </a:cxn>
              <a:cxn ang="0">
                <a:pos x="676" y="14360"/>
              </a:cxn>
              <a:cxn ang="0">
                <a:pos x="290" y="13104"/>
              </a:cxn>
              <a:cxn ang="0">
                <a:pos x="64" y="11807"/>
              </a:cxn>
              <a:cxn ang="0">
                <a:pos x="2" y="10491"/>
              </a:cxn>
              <a:cxn ang="0">
                <a:pos x="104" y="9178"/>
              </a:cxn>
              <a:cxn ang="0">
                <a:pos x="370" y="7888"/>
              </a:cxn>
              <a:cxn ang="0">
                <a:pos x="794" y="6643"/>
              </a:cxn>
              <a:cxn ang="0">
                <a:pos x="1373" y="5454"/>
              </a:cxn>
              <a:cxn ang="0">
                <a:pos x="2095" y="4347"/>
              </a:cxn>
              <a:cxn ang="0">
                <a:pos x="2949" y="3337"/>
              </a:cxn>
              <a:cxn ang="0">
                <a:pos x="3923" y="2438"/>
              </a:cxn>
              <a:cxn ang="0">
                <a:pos x="5002" y="1666"/>
              </a:cxn>
              <a:cxn ang="0">
                <a:pos x="6170" y="1029"/>
              </a:cxn>
              <a:cxn ang="0">
                <a:pos x="7409" y="537"/>
              </a:cxn>
              <a:cxn ang="0">
                <a:pos x="8699" y="205"/>
              </a:cxn>
              <a:cxn ang="0">
                <a:pos x="10022" y="26"/>
              </a:cxn>
              <a:cxn ang="0">
                <a:pos x="11356" y="15"/>
              </a:cxn>
              <a:cxn ang="0">
                <a:pos x="12683" y="164"/>
              </a:cxn>
              <a:cxn ang="0">
                <a:pos x="13979" y="473"/>
              </a:cxn>
              <a:cxn ang="0">
                <a:pos x="15228" y="936"/>
              </a:cxn>
              <a:cxn ang="0">
                <a:pos x="16410" y="1551"/>
              </a:cxn>
              <a:cxn ang="0">
                <a:pos x="17504" y="2300"/>
              </a:cxn>
              <a:cxn ang="0">
                <a:pos x="18497" y="3180"/>
              </a:cxn>
              <a:cxn ang="0">
                <a:pos x="19373" y="4172"/>
              </a:cxn>
              <a:cxn ang="0">
                <a:pos x="20117" y="5264"/>
              </a:cxn>
              <a:cxn ang="0">
                <a:pos x="20720" y="6438"/>
              </a:cxn>
              <a:cxn ang="0">
                <a:pos x="21172" y="7680"/>
              </a:cxn>
              <a:cxn ang="0">
                <a:pos x="21464" y="8962"/>
              </a:cxn>
              <a:cxn ang="0">
                <a:pos x="21594" y="10271"/>
              </a:cxn>
              <a:cxn ang="0">
                <a:pos x="21558" y="11587"/>
              </a:cxn>
              <a:cxn ang="0">
                <a:pos x="21358" y="12888"/>
              </a:cxn>
              <a:cxn ang="0">
                <a:pos x="20998" y="14155"/>
              </a:cxn>
              <a:cxn ang="0">
                <a:pos x="20482" y="15371"/>
              </a:cxn>
              <a:cxn ang="0">
                <a:pos x="19817" y="16511"/>
              </a:cxn>
              <a:cxn ang="0">
                <a:pos x="19017" y="17563"/>
              </a:cxn>
              <a:cxn ang="0">
                <a:pos x="18089" y="18509"/>
              </a:cxn>
              <a:cxn ang="0">
                <a:pos x="17050" y="19337"/>
              </a:cxn>
              <a:cxn ang="0">
                <a:pos x="15918" y="20031"/>
              </a:cxn>
            </a:cxnLst>
            <a:rect l="0" t="0" r="r" b="b"/>
            <a:pathLst>
              <a:path w="21600" h="21600">
                <a:moveTo>
                  <a:pt x="15156" y="18644"/>
                </a:moveTo>
                <a:lnTo>
                  <a:pt x="15554" y="18416"/>
                </a:lnTo>
                <a:lnTo>
                  <a:pt x="15942" y="18174"/>
                </a:lnTo>
                <a:lnTo>
                  <a:pt x="16316" y="17909"/>
                </a:lnTo>
                <a:lnTo>
                  <a:pt x="16678" y="17630"/>
                </a:lnTo>
                <a:lnTo>
                  <a:pt x="17024" y="17331"/>
                </a:lnTo>
                <a:lnTo>
                  <a:pt x="17354" y="17015"/>
                </a:lnTo>
                <a:lnTo>
                  <a:pt x="17669" y="16683"/>
                </a:lnTo>
                <a:lnTo>
                  <a:pt x="17965" y="16336"/>
                </a:lnTo>
                <a:lnTo>
                  <a:pt x="18245" y="15978"/>
                </a:lnTo>
                <a:lnTo>
                  <a:pt x="18505" y="15602"/>
                </a:lnTo>
                <a:lnTo>
                  <a:pt x="18747" y="15218"/>
                </a:lnTo>
                <a:lnTo>
                  <a:pt x="18967" y="14819"/>
                </a:lnTo>
                <a:lnTo>
                  <a:pt x="19169" y="14409"/>
                </a:lnTo>
                <a:lnTo>
                  <a:pt x="19349" y="13991"/>
                </a:lnTo>
                <a:lnTo>
                  <a:pt x="19507" y="13566"/>
                </a:lnTo>
                <a:lnTo>
                  <a:pt x="19645" y="13134"/>
                </a:lnTo>
                <a:lnTo>
                  <a:pt x="19759" y="12694"/>
                </a:lnTo>
                <a:lnTo>
                  <a:pt x="19851" y="12250"/>
                </a:lnTo>
                <a:lnTo>
                  <a:pt x="19921" y="11803"/>
                </a:lnTo>
                <a:lnTo>
                  <a:pt x="19967" y="11352"/>
                </a:lnTo>
                <a:lnTo>
                  <a:pt x="19991" y="10897"/>
                </a:lnTo>
                <a:lnTo>
                  <a:pt x="19993" y="10442"/>
                </a:lnTo>
                <a:lnTo>
                  <a:pt x="19971" y="9991"/>
                </a:lnTo>
                <a:lnTo>
                  <a:pt x="19925" y="9540"/>
                </a:lnTo>
                <a:lnTo>
                  <a:pt x="19857" y="9089"/>
                </a:lnTo>
                <a:lnTo>
                  <a:pt x="19767" y="8645"/>
                </a:lnTo>
                <a:lnTo>
                  <a:pt x="19655" y="8205"/>
                </a:lnTo>
                <a:lnTo>
                  <a:pt x="19519" y="7773"/>
                </a:lnTo>
                <a:lnTo>
                  <a:pt x="19363" y="7344"/>
                </a:lnTo>
                <a:lnTo>
                  <a:pt x="19185" y="6927"/>
                </a:lnTo>
                <a:lnTo>
                  <a:pt x="18985" y="6517"/>
                </a:lnTo>
                <a:lnTo>
                  <a:pt x="18765" y="6118"/>
                </a:lnTo>
                <a:lnTo>
                  <a:pt x="18527" y="5730"/>
                </a:lnTo>
                <a:lnTo>
                  <a:pt x="18267" y="5357"/>
                </a:lnTo>
                <a:lnTo>
                  <a:pt x="17991" y="4996"/>
                </a:lnTo>
                <a:lnTo>
                  <a:pt x="17695" y="4645"/>
                </a:lnTo>
                <a:lnTo>
                  <a:pt x="17380" y="4313"/>
                </a:lnTo>
                <a:lnTo>
                  <a:pt x="17052" y="3996"/>
                </a:lnTo>
                <a:lnTo>
                  <a:pt x="16706" y="3698"/>
                </a:lnTo>
                <a:lnTo>
                  <a:pt x="16348" y="3415"/>
                </a:lnTo>
                <a:lnTo>
                  <a:pt x="15974" y="3150"/>
                </a:lnTo>
                <a:lnTo>
                  <a:pt x="15588" y="2904"/>
                </a:lnTo>
                <a:lnTo>
                  <a:pt x="15190" y="2677"/>
                </a:lnTo>
                <a:lnTo>
                  <a:pt x="14779" y="2472"/>
                </a:lnTo>
                <a:lnTo>
                  <a:pt x="14359" y="2285"/>
                </a:lnTo>
                <a:lnTo>
                  <a:pt x="13931" y="2121"/>
                </a:lnTo>
                <a:lnTo>
                  <a:pt x="13495" y="1976"/>
                </a:lnTo>
                <a:lnTo>
                  <a:pt x="13053" y="1853"/>
                </a:lnTo>
                <a:lnTo>
                  <a:pt x="12605" y="1752"/>
                </a:lnTo>
                <a:lnTo>
                  <a:pt x="12150" y="1674"/>
                </a:lnTo>
                <a:lnTo>
                  <a:pt x="11694" y="1622"/>
                </a:lnTo>
                <a:lnTo>
                  <a:pt x="11236" y="1588"/>
                </a:lnTo>
                <a:lnTo>
                  <a:pt x="10776" y="1577"/>
                </a:lnTo>
                <a:lnTo>
                  <a:pt x="10316" y="1588"/>
                </a:lnTo>
                <a:lnTo>
                  <a:pt x="9858" y="1625"/>
                </a:lnTo>
                <a:lnTo>
                  <a:pt x="9401" y="1681"/>
                </a:lnTo>
                <a:lnTo>
                  <a:pt x="8949" y="1763"/>
                </a:lnTo>
                <a:lnTo>
                  <a:pt x="8501" y="1864"/>
                </a:lnTo>
                <a:lnTo>
                  <a:pt x="8059" y="1991"/>
                </a:lnTo>
                <a:lnTo>
                  <a:pt x="7623" y="2136"/>
                </a:lnTo>
                <a:lnTo>
                  <a:pt x="7195" y="2304"/>
                </a:lnTo>
                <a:lnTo>
                  <a:pt x="6777" y="2490"/>
                </a:lnTo>
                <a:lnTo>
                  <a:pt x="6368" y="2699"/>
                </a:lnTo>
                <a:lnTo>
                  <a:pt x="5970" y="2926"/>
                </a:lnTo>
                <a:lnTo>
                  <a:pt x="5586" y="3176"/>
                </a:lnTo>
                <a:lnTo>
                  <a:pt x="5214" y="3441"/>
                </a:lnTo>
                <a:lnTo>
                  <a:pt x="4856" y="3724"/>
                </a:lnTo>
                <a:lnTo>
                  <a:pt x="4512" y="4026"/>
                </a:lnTo>
                <a:lnTo>
                  <a:pt x="4184" y="4347"/>
                </a:lnTo>
                <a:lnTo>
                  <a:pt x="3873" y="4679"/>
                </a:lnTo>
                <a:lnTo>
                  <a:pt x="3579" y="5029"/>
                </a:lnTo>
                <a:lnTo>
                  <a:pt x="3303" y="5391"/>
                </a:lnTo>
                <a:lnTo>
                  <a:pt x="3045" y="5767"/>
                </a:lnTo>
                <a:lnTo>
                  <a:pt x="2807" y="6155"/>
                </a:lnTo>
                <a:lnTo>
                  <a:pt x="2591" y="6558"/>
                </a:lnTo>
                <a:lnTo>
                  <a:pt x="2393" y="6968"/>
                </a:lnTo>
                <a:lnTo>
                  <a:pt x="2217" y="7385"/>
                </a:lnTo>
                <a:lnTo>
                  <a:pt x="2063" y="7814"/>
                </a:lnTo>
                <a:lnTo>
                  <a:pt x="1929" y="8246"/>
                </a:lnTo>
                <a:lnTo>
                  <a:pt x="1819" y="8686"/>
                </a:lnTo>
                <a:lnTo>
                  <a:pt x="1731" y="9134"/>
                </a:lnTo>
                <a:lnTo>
                  <a:pt x="1665" y="9581"/>
                </a:lnTo>
                <a:lnTo>
                  <a:pt x="1623" y="10032"/>
                </a:lnTo>
                <a:lnTo>
                  <a:pt x="1603" y="10487"/>
                </a:lnTo>
                <a:lnTo>
                  <a:pt x="1605" y="10942"/>
                </a:lnTo>
                <a:lnTo>
                  <a:pt x="1631" y="11393"/>
                </a:lnTo>
                <a:lnTo>
                  <a:pt x="1681" y="11844"/>
                </a:lnTo>
                <a:lnTo>
                  <a:pt x="1753" y="12291"/>
                </a:lnTo>
                <a:lnTo>
                  <a:pt x="1847" y="12739"/>
                </a:lnTo>
                <a:lnTo>
                  <a:pt x="1965" y="13175"/>
                </a:lnTo>
                <a:lnTo>
                  <a:pt x="2103" y="13607"/>
                </a:lnTo>
                <a:lnTo>
                  <a:pt x="2263" y="14032"/>
                </a:lnTo>
                <a:lnTo>
                  <a:pt x="772" y="14606"/>
                </a:lnTo>
                <a:lnTo>
                  <a:pt x="676" y="14360"/>
                </a:lnTo>
                <a:lnTo>
                  <a:pt x="586" y="14114"/>
                </a:lnTo>
                <a:lnTo>
                  <a:pt x="502" y="13864"/>
                </a:lnTo>
                <a:lnTo>
                  <a:pt x="426" y="13611"/>
                </a:lnTo>
                <a:lnTo>
                  <a:pt x="354" y="13357"/>
                </a:lnTo>
                <a:lnTo>
                  <a:pt x="290" y="13104"/>
                </a:lnTo>
                <a:lnTo>
                  <a:pt x="232" y="12847"/>
                </a:lnTo>
                <a:lnTo>
                  <a:pt x="180" y="12586"/>
                </a:lnTo>
                <a:lnTo>
                  <a:pt x="134" y="12328"/>
                </a:lnTo>
                <a:lnTo>
                  <a:pt x="96" y="12068"/>
                </a:lnTo>
                <a:lnTo>
                  <a:pt x="64" y="11807"/>
                </a:lnTo>
                <a:lnTo>
                  <a:pt x="38" y="11542"/>
                </a:lnTo>
                <a:lnTo>
                  <a:pt x="18" y="11281"/>
                </a:lnTo>
                <a:lnTo>
                  <a:pt x="6" y="11016"/>
                </a:lnTo>
                <a:lnTo>
                  <a:pt x="0" y="10755"/>
                </a:lnTo>
                <a:lnTo>
                  <a:pt x="2" y="10491"/>
                </a:lnTo>
                <a:lnTo>
                  <a:pt x="8" y="10226"/>
                </a:lnTo>
                <a:lnTo>
                  <a:pt x="22" y="9965"/>
                </a:lnTo>
                <a:lnTo>
                  <a:pt x="42" y="9700"/>
                </a:lnTo>
                <a:lnTo>
                  <a:pt x="70" y="9439"/>
                </a:lnTo>
                <a:lnTo>
                  <a:pt x="104" y="9178"/>
                </a:lnTo>
                <a:lnTo>
                  <a:pt x="144" y="8917"/>
                </a:lnTo>
                <a:lnTo>
                  <a:pt x="190" y="8660"/>
                </a:lnTo>
                <a:lnTo>
                  <a:pt x="244" y="8399"/>
                </a:lnTo>
                <a:lnTo>
                  <a:pt x="304" y="8146"/>
                </a:lnTo>
                <a:lnTo>
                  <a:pt x="370" y="7888"/>
                </a:lnTo>
                <a:lnTo>
                  <a:pt x="442" y="7635"/>
                </a:lnTo>
                <a:lnTo>
                  <a:pt x="520" y="7385"/>
                </a:lnTo>
                <a:lnTo>
                  <a:pt x="606" y="7135"/>
                </a:lnTo>
                <a:lnTo>
                  <a:pt x="696" y="6886"/>
                </a:lnTo>
                <a:lnTo>
                  <a:pt x="794" y="6643"/>
                </a:lnTo>
                <a:lnTo>
                  <a:pt x="898" y="6397"/>
                </a:lnTo>
                <a:lnTo>
                  <a:pt x="1008" y="6159"/>
                </a:lnTo>
                <a:lnTo>
                  <a:pt x="1122" y="5920"/>
                </a:lnTo>
                <a:lnTo>
                  <a:pt x="1244" y="5685"/>
                </a:lnTo>
                <a:lnTo>
                  <a:pt x="1373" y="5454"/>
                </a:lnTo>
                <a:lnTo>
                  <a:pt x="1505" y="5227"/>
                </a:lnTo>
                <a:lnTo>
                  <a:pt x="1645" y="5003"/>
                </a:lnTo>
                <a:lnTo>
                  <a:pt x="1789" y="4779"/>
                </a:lnTo>
                <a:lnTo>
                  <a:pt x="1939" y="4563"/>
                </a:lnTo>
                <a:lnTo>
                  <a:pt x="2095" y="4347"/>
                </a:lnTo>
                <a:lnTo>
                  <a:pt x="2255" y="4138"/>
                </a:lnTo>
                <a:lnTo>
                  <a:pt x="2421" y="3933"/>
                </a:lnTo>
                <a:lnTo>
                  <a:pt x="2591" y="3728"/>
                </a:lnTo>
                <a:lnTo>
                  <a:pt x="2767" y="3530"/>
                </a:lnTo>
                <a:lnTo>
                  <a:pt x="2949" y="3337"/>
                </a:lnTo>
                <a:lnTo>
                  <a:pt x="3135" y="3146"/>
                </a:lnTo>
                <a:lnTo>
                  <a:pt x="3325" y="2964"/>
                </a:lnTo>
                <a:lnTo>
                  <a:pt x="3519" y="2785"/>
                </a:lnTo>
                <a:lnTo>
                  <a:pt x="3719" y="2610"/>
                </a:lnTo>
                <a:lnTo>
                  <a:pt x="3923" y="2438"/>
                </a:lnTo>
                <a:lnTo>
                  <a:pt x="4132" y="2274"/>
                </a:lnTo>
                <a:lnTo>
                  <a:pt x="4344" y="2114"/>
                </a:lnTo>
                <a:lnTo>
                  <a:pt x="4560" y="1957"/>
                </a:lnTo>
                <a:lnTo>
                  <a:pt x="4780" y="1808"/>
                </a:lnTo>
                <a:lnTo>
                  <a:pt x="5002" y="1666"/>
                </a:lnTo>
                <a:lnTo>
                  <a:pt x="5230" y="1525"/>
                </a:lnTo>
                <a:lnTo>
                  <a:pt x="5460" y="1394"/>
                </a:lnTo>
                <a:lnTo>
                  <a:pt x="5694" y="1264"/>
                </a:lnTo>
                <a:lnTo>
                  <a:pt x="5930" y="1144"/>
                </a:lnTo>
                <a:lnTo>
                  <a:pt x="6170" y="1029"/>
                </a:lnTo>
                <a:lnTo>
                  <a:pt x="6412" y="917"/>
                </a:lnTo>
                <a:lnTo>
                  <a:pt x="6658" y="813"/>
                </a:lnTo>
                <a:lnTo>
                  <a:pt x="6907" y="716"/>
                </a:lnTo>
                <a:lnTo>
                  <a:pt x="7157" y="623"/>
                </a:lnTo>
                <a:lnTo>
                  <a:pt x="7409" y="537"/>
                </a:lnTo>
                <a:lnTo>
                  <a:pt x="7663" y="459"/>
                </a:lnTo>
                <a:lnTo>
                  <a:pt x="7921" y="384"/>
                </a:lnTo>
                <a:lnTo>
                  <a:pt x="8179" y="317"/>
                </a:lnTo>
                <a:lnTo>
                  <a:pt x="8439" y="257"/>
                </a:lnTo>
                <a:lnTo>
                  <a:pt x="8699" y="205"/>
                </a:lnTo>
                <a:lnTo>
                  <a:pt x="8961" y="157"/>
                </a:lnTo>
                <a:lnTo>
                  <a:pt x="9225" y="116"/>
                </a:lnTo>
                <a:lnTo>
                  <a:pt x="9492" y="78"/>
                </a:lnTo>
                <a:lnTo>
                  <a:pt x="9756" y="48"/>
                </a:lnTo>
                <a:lnTo>
                  <a:pt x="10022" y="26"/>
                </a:lnTo>
                <a:lnTo>
                  <a:pt x="10288" y="11"/>
                </a:lnTo>
                <a:lnTo>
                  <a:pt x="10556" y="4"/>
                </a:lnTo>
                <a:lnTo>
                  <a:pt x="10822" y="0"/>
                </a:lnTo>
                <a:lnTo>
                  <a:pt x="11090" y="4"/>
                </a:lnTo>
                <a:lnTo>
                  <a:pt x="11356" y="15"/>
                </a:lnTo>
                <a:lnTo>
                  <a:pt x="11622" y="30"/>
                </a:lnTo>
                <a:lnTo>
                  <a:pt x="11888" y="56"/>
                </a:lnTo>
                <a:lnTo>
                  <a:pt x="12155" y="86"/>
                </a:lnTo>
                <a:lnTo>
                  <a:pt x="12419" y="119"/>
                </a:lnTo>
                <a:lnTo>
                  <a:pt x="12683" y="164"/>
                </a:lnTo>
                <a:lnTo>
                  <a:pt x="12945" y="212"/>
                </a:lnTo>
                <a:lnTo>
                  <a:pt x="13205" y="268"/>
                </a:lnTo>
                <a:lnTo>
                  <a:pt x="13465" y="328"/>
                </a:lnTo>
                <a:lnTo>
                  <a:pt x="13723" y="399"/>
                </a:lnTo>
                <a:lnTo>
                  <a:pt x="13979" y="473"/>
                </a:lnTo>
                <a:lnTo>
                  <a:pt x="14233" y="552"/>
                </a:lnTo>
                <a:lnTo>
                  <a:pt x="14485" y="641"/>
                </a:lnTo>
                <a:lnTo>
                  <a:pt x="14735" y="731"/>
                </a:lnTo>
                <a:lnTo>
                  <a:pt x="14984" y="831"/>
                </a:lnTo>
                <a:lnTo>
                  <a:pt x="15228" y="936"/>
                </a:lnTo>
                <a:lnTo>
                  <a:pt x="15470" y="1048"/>
                </a:lnTo>
                <a:lnTo>
                  <a:pt x="15710" y="1163"/>
                </a:lnTo>
                <a:lnTo>
                  <a:pt x="15946" y="1286"/>
                </a:lnTo>
                <a:lnTo>
                  <a:pt x="16180" y="1417"/>
                </a:lnTo>
                <a:lnTo>
                  <a:pt x="16410" y="1551"/>
                </a:lnTo>
                <a:lnTo>
                  <a:pt x="16636" y="1689"/>
                </a:lnTo>
                <a:lnTo>
                  <a:pt x="16858" y="1834"/>
                </a:lnTo>
                <a:lnTo>
                  <a:pt x="17078" y="1983"/>
                </a:lnTo>
                <a:lnTo>
                  <a:pt x="17292" y="2140"/>
                </a:lnTo>
                <a:lnTo>
                  <a:pt x="17504" y="2300"/>
                </a:lnTo>
                <a:lnTo>
                  <a:pt x="17713" y="2468"/>
                </a:lnTo>
                <a:lnTo>
                  <a:pt x="17915" y="2639"/>
                </a:lnTo>
                <a:lnTo>
                  <a:pt x="18113" y="2815"/>
                </a:lnTo>
                <a:lnTo>
                  <a:pt x="18309" y="2994"/>
                </a:lnTo>
                <a:lnTo>
                  <a:pt x="18497" y="3180"/>
                </a:lnTo>
                <a:lnTo>
                  <a:pt x="18683" y="3370"/>
                </a:lnTo>
                <a:lnTo>
                  <a:pt x="18863" y="3564"/>
                </a:lnTo>
                <a:lnTo>
                  <a:pt x="19037" y="3762"/>
                </a:lnTo>
                <a:lnTo>
                  <a:pt x="19207" y="3967"/>
                </a:lnTo>
                <a:lnTo>
                  <a:pt x="19373" y="4172"/>
                </a:lnTo>
                <a:lnTo>
                  <a:pt x="19533" y="4384"/>
                </a:lnTo>
                <a:lnTo>
                  <a:pt x="19687" y="4600"/>
                </a:lnTo>
                <a:lnTo>
                  <a:pt x="19835" y="4817"/>
                </a:lnTo>
                <a:lnTo>
                  <a:pt x="19979" y="5040"/>
                </a:lnTo>
                <a:lnTo>
                  <a:pt x="20117" y="5264"/>
                </a:lnTo>
                <a:lnTo>
                  <a:pt x="20249" y="5495"/>
                </a:lnTo>
                <a:lnTo>
                  <a:pt x="20376" y="5726"/>
                </a:lnTo>
                <a:lnTo>
                  <a:pt x="20498" y="5961"/>
                </a:lnTo>
                <a:lnTo>
                  <a:pt x="20612" y="6200"/>
                </a:lnTo>
                <a:lnTo>
                  <a:pt x="20720" y="6438"/>
                </a:lnTo>
                <a:lnTo>
                  <a:pt x="20822" y="6684"/>
                </a:lnTo>
                <a:lnTo>
                  <a:pt x="20920" y="6930"/>
                </a:lnTo>
                <a:lnTo>
                  <a:pt x="21010" y="7176"/>
                </a:lnTo>
                <a:lnTo>
                  <a:pt x="21094" y="7426"/>
                </a:lnTo>
                <a:lnTo>
                  <a:pt x="21172" y="7680"/>
                </a:lnTo>
                <a:lnTo>
                  <a:pt x="21242" y="7933"/>
                </a:lnTo>
                <a:lnTo>
                  <a:pt x="21308" y="8187"/>
                </a:lnTo>
                <a:lnTo>
                  <a:pt x="21366" y="8444"/>
                </a:lnTo>
                <a:lnTo>
                  <a:pt x="21418" y="8701"/>
                </a:lnTo>
                <a:lnTo>
                  <a:pt x="21464" y="8962"/>
                </a:lnTo>
                <a:lnTo>
                  <a:pt x="21502" y="9223"/>
                </a:lnTo>
                <a:lnTo>
                  <a:pt x="21536" y="9484"/>
                </a:lnTo>
                <a:lnTo>
                  <a:pt x="21562" y="9745"/>
                </a:lnTo>
                <a:lnTo>
                  <a:pt x="21580" y="10010"/>
                </a:lnTo>
                <a:lnTo>
                  <a:pt x="21594" y="10271"/>
                </a:lnTo>
                <a:lnTo>
                  <a:pt x="21600" y="10535"/>
                </a:lnTo>
                <a:lnTo>
                  <a:pt x="21598" y="10800"/>
                </a:lnTo>
                <a:lnTo>
                  <a:pt x="21592" y="11061"/>
                </a:lnTo>
                <a:lnTo>
                  <a:pt x="21578" y="11326"/>
                </a:lnTo>
                <a:lnTo>
                  <a:pt x="21558" y="11587"/>
                </a:lnTo>
                <a:lnTo>
                  <a:pt x="21532" y="11851"/>
                </a:lnTo>
                <a:lnTo>
                  <a:pt x="21498" y="12112"/>
                </a:lnTo>
                <a:lnTo>
                  <a:pt x="21458" y="12373"/>
                </a:lnTo>
                <a:lnTo>
                  <a:pt x="21412" y="12630"/>
                </a:lnTo>
                <a:lnTo>
                  <a:pt x="21358" y="12888"/>
                </a:lnTo>
                <a:lnTo>
                  <a:pt x="21300" y="13145"/>
                </a:lnTo>
                <a:lnTo>
                  <a:pt x="21234" y="13402"/>
                </a:lnTo>
                <a:lnTo>
                  <a:pt x="21162" y="13656"/>
                </a:lnTo>
                <a:lnTo>
                  <a:pt x="21084" y="13905"/>
                </a:lnTo>
                <a:lnTo>
                  <a:pt x="20998" y="14155"/>
                </a:lnTo>
                <a:lnTo>
                  <a:pt x="20908" y="14405"/>
                </a:lnTo>
                <a:lnTo>
                  <a:pt x="20810" y="14647"/>
                </a:lnTo>
                <a:lnTo>
                  <a:pt x="20708" y="14893"/>
                </a:lnTo>
                <a:lnTo>
                  <a:pt x="20598" y="15132"/>
                </a:lnTo>
                <a:lnTo>
                  <a:pt x="20482" y="15371"/>
                </a:lnTo>
                <a:lnTo>
                  <a:pt x="20362" y="15605"/>
                </a:lnTo>
                <a:lnTo>
                  <a:pt x="20233" y="15837"/>
                </a:lnTo>
                <a:lnTo>
                  <a:pt x="20101" y="16064"/>
                </a:lnTo>
                <a:lnTo>
                  <a:pt x="19961" y="16291"/>
                </a:lnTo>
                <a:lnTo>
                  <a:pt x="19817" y="16511"/>
                </a:lnTo>
                <a:lnTo>
                  <a:pt x="19669" y="16731"/>
                </a:lnTo>
                <a:lnTo>
                  <a:pt x="19513" y="16944"/>
                </a:lnTo>
                <a:lnTo>
                  <a:pt x="19353" y="17156"/>
                </a:lnTo>
                <a:lnTo>
                  <a:pt x="19187" y="17361"/>
                </a:lnTo>
                <a:lnTo>
                  <a:pt x="19017" y="17563"/>
                </a:lnTo>
                <a:lnTo>
                  <a:pt x="18841" y="17760"/>
                </a:lnTo>
                <a:lnTo>
                  <a:pt x="18659" y="17954"/>
                </a:lnTo>
                <a:lnTo>
                  <a:pt x="18475" y="18144"/>
                </a:lnTo>
                <a:lnTo>
                  <a:pt x="18285" y="18331"/>
                </a:lnTo>
                <a:lnTo>
                  <a:pt x="18089" y="18509"/>
                </a:lnTo>
                <a:lnTo>
                  <a:pt x="17891" y="18685"/>
                </a:lnTo>
                <a:lnTo>
                  <a:pt x="17687" y="18856"/>
                </a:lnTo>
                <a:lnTo>
                  <a:pt x="17478" y="19020"/>
                </a:lnTo>
                <a:lnTo>
                  <a:pt x="17266" y="19181"/>
                </a:lnTo>
                <a:lnTo>
                  <a:pt x="17050" y="19337"/>
                </a:lnTo>
                <a:lnTo>
                  <a:pt x="16830" y="19486"/>
                </a:lnTo>
                <a:lnTo>
                  <a:pt x="16608" y="19632"/>
                </a:lnTo>
                <a:lnTo>
                  <a:pt x="16380" y="19770"/>
                </a:lnTo>
                <a:lnTo>
                  <a:pt x="16150" y="19904"/>
                </a:lnTo>
                <a:lnTo>
                  <a:pt x="15918" y="20031"/>
                </a:lnTo>
                <a:lnTo>
                  <a:pt x="16770" y="21600"/>
                </a:lnTo>
                <a:lnTo>
                  <a:pt x="13065" y="20262"/>
                </a:lnTo>
                <a:lnTo>
                  <a:pt x="14305" y="17078"/>
                </a:lnTo>
                <a:lnTo>
                  <a:pt x="15156" y="18644"/>
                </a:lnTo>
              </a:path>
            </a:pathLst>
          </a:custGeom>
          <a:solidFill>
            <a:srgbClr val="CC6600"/>
          </a:solidFill>
          <a:ln w="936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07933" dir="2700000" algn="ctr" rotWithShape="0">
              <a:srgbClr val="80808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3992687" y="3554016"/>
            <a:ext cx="3853160" cy="2317254"/>
          </a:xfrm>
          <a:custGeom>
            <a:avLst/>
            <a:gdLst/>
            <a:ahLst/>
            <a:cxnLst>
              <a:cxn ang="0">
                <a:pos x="3916" y="11736"/>
              </a:cxn>
              <a:cxn ang="0">
                <a:pos x="4247" y="13378"/>
              </a:cxn>
              <a:cxn ang="0">
                <a:pos x="4869" y="14917"/>
              </a:cxn>
              <a:cxn ang="0">
                <a:pos x="5759" y="16289"/>
              </a:cxn>
              <a:cxn ang="0">
                <a:pos x="6883" y="17441"/>
              </a:cxn>
              <a:cxn ang="0">
                <a:pos x="8194" y="18332"/>
              </a:cxn>
              <a:cxn ang="0">
                <a:pos x="9643" y="18920"/>
              </a:cxn>
              <a:cxn ang="0">
                <a:pos x="11170" y="19185"/>
              </a:cxn>
              <a:cxn ang="0">
                <a:pos x="12715" y="19117"/>
              </a:cxn>
              <a:cxn ang="0">
                <a:pos x="14216" y="18715"/>
              </a:cxn>
              <a:cxn ang="0">
                <a:pos x="15615" y="18003"/>
              </a:cxn>
              <a:cxn ang="0">
                <a:pos x="16855" y="16998"/>
              </a:cxn>
              <a:cxn ang="0">
                <a:pos x="17889" y="15747"/>
              </a:cxn>
              <a:cxn ang="0">
                <a:pos x="18673" y="14303"/>
              </a:cxn>
              <a:cxn ang="0">
                <a:pos x="19177" y="12714"/>
              </a:cxn>
              <a:cxn ang="0">
                <a:pos x="19382" y="11050"/>
              </a:cxn>
              <a:cxn ang="0">
                <a:pos x="19280" y="9371"/>
              </a:cxn>
              <a:cxn ang="0">
                <a:pos x="18871" y="7752"/>
              </a:cxn>
              <a:cxn ang="0">
                <a:pos x="18178" y="6251"/>
              </a:cxn>
              <a:cxn ang="0">
                <a:pos x="17223" y="4932"/>
              </a:cxn>
              <a:cxn ang="0">
                <a:pos x="16047" y="3840"/>
              </a:cxn>
              <a:cxn ang="0">
                <a:pos x="14694" y="3025"/>
              </a:cxn>
              <a:cxn ang="0">
                <a:pos x="13220" y="2517"/>
              </a:cxn>
              <a:cxn ang="0">
                <a:pos x="13184" y="72"/>
              </a:cxn>
              <a:cxn ang="0">
                <a:pos x="15106" y="618"/>
              </a:cxn>
              <a:cxn ang="0">
                <a:pos x="16891" y="1569"/>
              </a:cxn>
              <a:cxn ang="0">
                <a:pos x="18467" y="2885"/>
              </a:cxn>
              <a:cxn ang="0">
                <a:pos x="19770" y="4515"/>
              </a:cxn>
              <a:cxn ang="0">
                <a:pos x="20752" y="6391"/>
              </a:cxn>
              <a:cxn ang="0">
                <a:pos x="21370" y="8442"/>
              </a:cxn>
              <a:cxn ang="0">
                <a:pos x="21600" y="10588"/>
              </a:cxn>
              <a:cxn ang="0">
                <a:pos x="21437" y="12737"/>
              </a:cxn>
              <a:cxn ang="0">
                <a:pos x="20882" y="14811"/>
              </a:cxn>
              <a:cxn ang="0">
                <a:pos x="19960" y="16725"/>
              </a:cxn>
              <a:cxn ang="0">
                <a:pos x="18706" y="18401"/>
              </a:cxn>
              <a:cxn ang="0">
                <a:pos x="17173" y="19773"/>
              </a:cxn>
              <a:cxn ang="0">
                <a:pos x="15418" y="20789"/>
              </a:cxn>
              <a:cxn ang="0">
                <a:pos x="13515" y="21403"/>
              </a:cxn>
              <a:cxn ang="0">
                <a:pos x="11534" y="21600"/>
              </a:cxn>
              <a:cxn ang="0">
                <a:pos x="9559" y="21365"/>
              </a:cxn>
              <a:cxn ang="0">
                <a:pos x="7664" y="20709"/>
              </a:cxn>
              <a:cxn ang="0">
                <a:pos x="5928" y="19659"/>
              </a:cxn>
              <a:cxn ang="0">
                <a:pos x="4418" y="18253"/>
              </a:cxn>
              <a:cxn ang="0">
                <a:pos x="3196" y="16551"/>
              </a:cxn>
              <a:cxn ang="0">
                <a:pos x="2306" y="14621"/>
              </a:cxn>
              <a:cxn ang="0">
                <a:pos x="1788" y="12536"/>
              </a:cxn>
              <a:cxn ang="0">
                <a:pos x="1661" y="10383"/>
              </a:cxn>
              <a:cxn ang="0">
                <a:pos x="3870" y="10478"/>
              </a:cxn>
            </a:cxnLst>
            <a:rect l="0" t="0" r="r" b="b"/>
            <a:pathLst>
              <a:path w="21600" h="21600">
                <a:moveTo>
                  <a:pt x="3870" y="10478"/>
                </a:moveTo>
                <a:lnTo>
                  <a:pt x="3866" y="10899"/>
                </a:lnTo>
                <a:lnTo>
                  <a:pt x="3882" y="11319"/>
                </a:lnTo>
                <a:lnTo>
                  <a:pt x="3916" y="11736"/>
                </a:lnTo>
                <a:lnTo>
                  <a:pt x="3970" y="12153"/>
                </a:lnTo>
                <a:lnTo>
                  <a:pt x="4044" y="12567"/>
                </a:lnTo>
                <a:lnTo>
                  <a:pt x="4136" y="12976"/>
                </a:lnTo>
                <a:lnTo>
                  <a:pt x="4247" y="13378"/>
                </a:lnTo>
                <a:lnTo>
                  <a:pt x="4374" y="13776"/>
                </a:lnTo>
                <a:lnTo>
                  <a:pt x="4523" y="14162"/>
                </a:lnTo>
                <a:lnTo>
                  <a:pt x="4686" y="14545"/>
                </a:lnTo>
                <a:lnTo>
                  <a:pt x="4869" y="14917"/>
                </a:lnTo>
                <a:lnTo>
                  <a:pt x="5068" y="15277"/>
                </a:lnTo>
                <a:lnTo>
                  <a:pt x="5283" y="15626"/>
                </a:lnTo>
                <a:lnTo>
                  <a:pt x="5514" y="15963"/>
                </a:lnTo>
                <a:lnTo>
                  <a:pt x="5759" y="16289"/>
                </a:lnTo>
                <a:lnTo>
                  <a:pt x="6020" y="16600"/>
                </a:lnTo>
                <a:lnTo>
                  <a:pt x="6295" y="16896"/>
                </a:lnTo>
                <a:lnTo>
                  <a:pt x="6584" y="17176"/>
                </a:lnTo>
                <a:lnTo>
                  <a:pt x="6883" y="17441"/>
                </a:lnTo>
                <a:lnTo>
                  <a:pt x="7195" y="17692"/>
                </a:lnTo>
                <a:lnTo>
                  <a:pt x="7518" y="17923"/>
                </a:lnTo>
                <a:lnTo>
                  <a:pt x="7853" y="18135"/>
                </a:lnTo>
                <a:lnTo>
                  <a:pt x="8194" y="18332"/>
                </a:lnTo>
                <a:lnTo>
                  <a:pt x="8546" y="18507"/>
                </a:lnTo>
                <a:lnTo>
                  <a:pt x="8906" y="18666"/>
                </a:lnTo>
                <a:lnTo>
                  <a:pt x="9270" y="18802"/>
                </a:lnTo>
                <a:lnTo>
                  <a:pt x="9643" y="18920"/>
                </a:lnTo>
                <a:lnTo>
                  <a:pt x="10020" y="19018"/>
                </a:lnTo>
                <a:lnTo>
                  <a:pt x="10401" y="19094"/>
                </a:lnTo>
                <a:lnTo>
                  <a:pt x="10784" y="19151"/>
                </a:lnTo>
                <a:lnTo>
                  <a:pt x="11170" y="19185"/>
                </a:lnTo>
                <a:lnTo>
                  <a:pt x="11557" y="19200"/>
                </a:lnTo>
                <a:lnTo>
                  <a:pt x="11944" y="19193"/>
                </a:lnTo>
                <a:lnTo>
                  <a:pt x="12330" y="19166"/>
                </a:lnTo>
                <a:lnTo>
                  <a:pt x="12715" y="19117"/>
                </a:lnTo>
                <a:lnTo>
                  <a:pt x="13096" y="19049"/>
                </a:lnTo>
                <a:lnTo>
                  <a:pt x="13475" y="18958"/>
                </a:lnTo>
                <a:lnTo>
                  <a:pt x="13848" y="18848"/>
                </a:lnTo>
                <a:lnTo>
                  <a:pt x="14216" y="18715"/>
                </a:lnTo>
                <a:lnTo>
                  <a:pt x="14579" y="18567"/>
                </a:lnTo>
                <a:lnTo>
                  <a:pt x="14933" y="18397"/>
                </a:lnTo>
                <a:lnTo>
                  <a:pt x="15278" y="18207"/>
                </a:lnTo>
                <a:lnTo>
                  <a:pt x="15615" y="18003"/>
                </a:lnTo>
                <a:lnTo>
                  <a:pt x="15942" y="17775"/>
                </a:lnTo>
                <a:lnTo>
                  <a:pt x="16258" y="17532"/>
                </a:lnTo>
                <a:lnTo>
                  <a:pt x="16564" y="17275"/>
                </a:lnTo>
                <a:lnTo>
                  <a:pt x="16855" y="16998"/>
                </a:lnTo>
                <a:lnTo>
                  <a:pt x="17136" y="16706"/>
                </a:lnTo>
                <a:lnTo>
                  <a:pt x="17401" y="16403"/>
                </a:lnTo>
                <a:lnTo>
                  <a:pt x="17653" y="16081"/>
                </a:lnTo>
                <a:lnTo>
                  <a:pt x="17889" y="15747"/>
                </a:lnTo>
                <a:lnTo>
                  <a:pt x="18109" y="15402"/>
                </a:lnTo>
                <a:lnTo>
                  <a:pt x="18314" y="15046"/>
                </a:lnTo>
                <a:lnTo>
                  <a:pt x="18503" y="14678"/>
                </a:lnTo>
                <a:lnTo>
                  <a:pt x="18673" y="14303"/>
                </a:lnTo>
                <a:lnTo>
                  <a:pt x="18825" y="13916"/>
                </a:lnTo>
                <a:lnTo>
                  <a:pt x="18962" y="13522"/>
                </a:lnTo>
                <a:lnTo>
                  <a:pt x="19079" y="13120"/>
                </a:lnTo>
                <a:lnTo>
                  <a:pt x="19177" y="12714"/>
                </a:lnTo>
                <a:lnTo>
                  <a:pt x="19257" y="12301"/>
                </a:lnTo>
                <a:lnTo>
                  <a:pt x="19317" y="11888"/>
                </a:lnTo>
                <a:lnTo>
                  <a:pt x="19359" y="11467"/>
                </a:lnTo>
                <a:lnTo>
                  <a:pt x="19382" y="11050"/>
                </a:lnTo>
                <a:lnTo>
                  <a:pt x="19385" y="10629"/>
                </a:lnTo>
                <a:lnTo>
                  <a:pt x="19370" y="10209"/>
                </a:lnTo>
                <a:lnTo>
                  <a:pt x="19334" y="9788"/>
                </a:lnTo>
                <a:lnTo>
                  <a:pt x="19280" y="9371"/>
                </a:lnTo>
                <a:lnTo>
                  <a:pt x="19207" y="8961"/>
                </a:lnTo>
                <a:lnTo>
                  <a:pt x="19112" y="8552"/>
                </a:lnTo>
                <a:lnTo>
                  <a:pt x="19001" y="8150"/>
                </a:lnTo>
                <a:lnTo>
                  <a:pt x="18871" y="7752"/>
                </a:lnTo>
                <a:lnTo>
                  <a:pt x="18725" y="7362"/>
                </a:lnTo>
                <a:lnTo>
                  <a:pt x="18559" y="6983"/>
                </a:lnTo>
                <a:lnTo>
                  <a:pt x="18377" y="6611"/>
                </a:lnTo>
                <a:lnTo>
                  <a:pt x="18178" y="6251"/>
                </a:lnTo>
                <a:lnTo>
                  <a:pt x="17963" y="5902"/>
                </a:lnTo>
                <a:lnTo>
                  <a:pt x="17730" y="5565"/>
                </a:lnTo>
                <a:lnTo>
                  <a:pt x="17485" y="5239"/>
                </a:lnTo>
                <a:lnTo>
                  <a:pt x="17223" y="4932"/>
                </a:lnTo>
                <a:lnTo>
                  <a:pt x="16949" y="4632"/>
                </a:lnTo>
                <a:lnTo>
                  <a:pt x="16660" y="4352"/>
                </a:lnTo>
                <a:lnTo>
                  <a:pt x="16359" y="4090"/>
                </a:lnTo>
                <a:lnTo>
                  <a:pt x="16047" y="3840"/>
                </a:lnTo>
                <a:lnTo>
                  <a:pt x="15724" y="3609"/>
                </a:lnTo>
                <a:lnTo>
                  <a:pt x="15389" y="3397"/>
                </a:lnTo>
                <a:lnTo>
                  <a:pt x="15046" y="3203"/>
                </a:lnTo>
                <a:lnTo>
                  <a:pt x="14694" y="3025"/>
                </a:lnTo>
                <a:lnTo>
                  <a:pt x="14336" y="2870"/>
                </a:lnTo>
                <a:lnTo>
                  <a:pt x="13969" y="2733"/>
                </a:lnTo>
                <a:lnTo>
                  <a:pt x="13597" y="2616"/>
                </a:lnTo>
                <a:lnTo>
                  <a:pt x="13220" y="2517"/>
                </a:lnTo>
                <a:lnTo>
                  <a:pt x="12841" y="2441"/>
                </a:lnTo>
                <a:lnTo>
                  <a:pt x="12455" y="2388"/>
                </a:lnTo>
                <a:lnTo>
                  <a:pt x="12690" y="0"/>
                </a:lnTo>
                <a:lnTo>
                  <a:pt x="13184" y="72"/>
                </a:lnTo>
                <a:lnTo>
                  <a:pt x="13672" y="171"/>
                </a:lnTo>
                <a:lnTo>
                  <a:pt x="14158" y="292"/>
                </a:lnTo>
                <a:lnTo>
                  <a:pt x="14635" y="444"/>
                </a:lnTo>
                <a:lnTo>
                  <a:pt x="15106" y="618"/>
                </a:lnTo>
                <a:lnTo>
                  <a:pt x="15567" y="819"/>
                </a:lnTo>
                <a:lnTo>
                  <a:pt x="16019" y="1046"/>
                </a:lnTo>
                <a:lnTo>
                  <a:pt x="16461" y="1296"/>
                </a:lnTo>
                <a:lnTo>
                  <a:pt x="16891" y="1569"/>
                </a:lnTo>
                <a:lnTo>
                  <a:pt x="17307" y="1865"/>
                </a:lnTo>
                <a:lnTo>
                  <a:pt x="17709" y="2184"/>
                </a:lnTo>
                <a:lnTo>
                  <a:pt x="18095" y="2525"/>
                </a:lnTo>
                <a:lnTo>
                  <a:pt x="18467" y="2885"/>
                </a:lnTo>
                <a:lnTo>
                  <a:pt x="18819" y="3264"/>
                </a:lnTo>
                <a:lnTo>
                  <a:pt x="19156" y="3666"/>
                </a:lnTo>
                <a:lnTo>
                  <a:pt x="19472" y="4083"/>
                </a:lnTo>
                <a:lnTo>
                  <a:pt x="19770" y="4515"/>
                </a:lnTo>
                <a:lnTo>
                  <a:pt x="20048" y="4962"/>
                </a:lnTo>
                <a:lnTo>
                  <a:pt x="20304" y="5428"/>
                </a:lnTo>
                <a:lnTo>
                  <a:pt x="20538" y="5902"/>
                </a:lnTo>
                <a:lnTo>
                  <a:pt x="20752" y="6391"/>
                </a:lnTo>
                <a:lnTo>
                  <a:pt x="20940" y="6892"/>
                </a:lnTo>
                <a:lnTo>
                  <a:pt x="21108" y="7400"/>
                </a:lnTo>
                <a:lnTo>
                  <a:pt x="21250" y="7919"/>
                </a:lnTo>
                <a:lnTo>
                  <a:pt x="21370" y="8442"/>
                </a:lnTo>
                <a:lnTo>
                  <a:pt x="21464" y="8973"/>
                </a:lnTo>
                <a:lnTo>
                  <a:pt x="21535" y="9507"/>
                </a:lnTo>
                <a:lnTo>
                  <a:pt x="21579" y="10046"/>
                </a:lnTo>
                <a:lnTo>
                  <a:pt x="21600" y="10588"/>
                </a:lnTo>
                <a:lnTo>
                  <a:pt x="21596" y="11126"/>
                </a:lnTo>
                <a:lnTo>
                  <a:pt x="21569" y="11668"/>
                </a:lnTo>
                <a:lnTo>
                  <a:pt x="21514" y="12206"/>
                </a:lnTo>
                <a:lnTo>
                  <a:pt x="21437" y="12737"/>
                </a:lnTo>
                <a:lnTo>
                  <a:pt x="21334" y="13268"/>
                </a:lnTo>
                <a:lnTo>
                  <a:pt x="21206" y="13791"/>
                </a:lnTo>
                <a:lnTo>
                  <a:pt x="21056" y="14306"/>
                </a:lnTo>
                <a:lnTo>
                  <a:pt x="20882" y="14811"/>
                </a:lnTo>
                <a:lnTo>
                  <a:pt x="20685" y="15307"/>
                </a:lnTo>
                <a:lnTo>
                  <a:pt x="20465" y="15792"/>
                </a:lnTo>
                <a:lnTo>
                  <a:pt x="20222" y="16266"/>
                </a:lnTo>
                <a:lnTo>
                  <a:pt x="19960" y="16725"/>
                </a:lnTo>
                <a:lnTo>
                  <a:pt x="19676" y="17169"/>
                </a:lnTo>
                <a:lnTo>
                  <a:pt x="19372" y="17597"/>
                </a:lnTo>
                <a:lnTo>
                  <a:pt x="19049" y="18006"/>
                </a:lnTo>
                <a:lnTo>
                  <a:pt x="18706" y="18401"/>
                </a:lnTo>
                <a:lnTo>
                  <a:pt x="18348" y="18772"/>
                </a:lnTo>
                <a:lnTo>
                  <a:pt x="17971" y="19128"/>
                </a:lnTo>
                <a:lnTo>
                  <a:pt x="17579" y="19462"/>
                </a:lnTo>
                <a:lnTo>
                  <a:pt x="17173" y="19773"/>
                </a:lnTo>
                <a:lnTo>
                  <a:pt x="16752" y="20061"/>
                </a:lnTo>
                <a:lnTo>
                  <a:pt x="16319" y="20326"/>
                </a:lnTo>
                <a:lnTo>
                  <a:pt x="15875" y="20569"/>
                </a:lnTo>
                <a:lnTo>
                  <a:pt x="15418" y="20789"/>
                </a:lnTo>
                <a:lnTo>
                  <a:pt x="14954" y="20978"/>
                </a:lnTo>
                <a:lnTo>
                  <a:pt x="14480" y="21149"/>
                </a:lnTo>
                <a:lnTo>
                  <a:pt x="14001" y="21289"/>
                </a:lnTo>
                <a:lnTo>
                  <a:pt x="13515" y="21403"/>
                </a:lnTo>
                <a:lnTo>
                  <a:pt x="13023" y="21494"/>
                </a:lnTo>
                <a:lnTo>
                  <a:pt x="12529" y="21555"/>
                </a:lnTo>
                <a:lnTo>
                  <a:pt x="12032" y="21592"/>
                </a:lnTo>
                <a:lnTo>
                  <a:pt x="11534" y="21600"/>
                </a:lnTo>
                <a:lnTo>
                  <a:pt x="11038" y="21581"/>
                </a:lnTo>
                <a:lnTo>
                  <a:pt x="10541" y="21536"/>
                </a:lnTo>
                <a:lnTo>
                  <a:pt x="10047" y="21464"/>
                </a:lnTo>
                <a:lnTo>
                  <a:pt x="9559" y="21365"/>
                </a:lnTo>
                <a:lnTo>
                  <a:pt x="9073" y="21240"/>
                </a:lnTo>
                <a:lnTo>
                  <a:pt x="8596" y="21088"/>
                </a:lnTo>
                <a:lnTo>
                  <a:pt x="8127" y="20910"/>
                </a:lnTo>
                <a:lnTo>
                  <a:pt x="7664" y="20709"/>
                </a:lnTo>
                <a:lnTo>
                  <a:pt x="7214" y="20482"/>
                </a:lnTo>
                <a:lnTo>
                  <a:pt x="6772" y="20232"/>
                </a:lnTo>
                <a:lnTo>
                  <a:pt x="6343" y="19955"/>
                </a:lnTo>
                <a:lnTo>
                  <a:pt x="5928" y="19659"/>
                </a:lnTo>
                <a:lnTo>
                  <a:pt x="5526" y="19337"/>
                </a:lnTo>
                <a:lnTo>
                  <a:pt x="5141" y="18996"/>
                </a:lnTo>
                <a:lnTo>
                  <a:pt x="4772" y="18636"/>
                </a:lnTo>
                <a:lnTo>
                  <a:pt x="4418" y="18253"/>
                </a:lnTo>
                <a:lnTo>
                  <a:pt x="4083" y="17855"/>
                </a:lnTo>
                <a:lnTo>
                  <a:pt x="3767" y="17438"/>
                </a:lnTo>
                <a:lnTo>
                  <a:pt x="3472" y="17002"/>
                </a:lnTo>
                <a:lnTo>
                  <a:pt x="3196" y="16551"/>
                </a:lnTo>
                <a:lnTo>
                  <a:pt x="2940" y="16088"/>
                </a:lnTo>
                <a:lnTo>
                  <a:pt x="2705" y="15611"/>
                </a:lnTo>
                <a:lnTo>
                  <a:pt x="2494" y="15122"/>
                </a:lnTo>
                <a:lnTo>
                  <a:pt x="2306" y="14621"/>
                </a:lnTo>
                <a:lnTo>
                  <a:pt x="2140" y="14113"/>
                </a:lnTo>
                <a:lnTo>
                  <a:pt x="2000" y="13594"/>
                </a:lnTo>
                <a:lnTo>
                  <a:pt x="1883" y="13067"/>
                </a:lnTo>
                <a:lnTo>
                  <a:pt x="1788" y="12536"/>
                </a:lnTo>
                <a:lnTo>
                  <a:pt x="1719" y="12002"/>
                </a:lnTo>
                <a:lnTo>
                  <a:pt x="1675" y="11463"/>
                </a:lnTo>
                <a:lnTo>
                  <a:pt x="1654" y="10925"/>
                </a:lnTo>
                <a:lnTo>
                  <a:pt x="1661" y="10383"/>
                </a:lnTo>
                <a:lnTo>
                  <a:pt x="0" y="10319"/>
                </a:lnTo>
                <a:lnTo>
                  <a:pt x="3283" y="7506"/>
                </a:lnTo>
                <a:lnTo>
                  <a:pt x="5530" y="10535"/>
                </a:lnTo>
                <a:lnTo>
                  <a:pt x="3870" y="10478"/>
                </a:lnTo>
              </a:path>
            </a:pathLst>
          </a:custGeom>
          <a:solidFill>
            <a:srgbClr val="FFFF00"/>
          </a:solidFill>
          <a:ln w="936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" dist="107933" dir="2700000" algn="ctr" rotWithShape="0">
              <a:srgbClr val="80808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Abadi MT Condensed Extra Bold"/>
              <a:cs typeface="Abadi MT Condensed Extra Bold"/>
            </a:endParaRPr>
          </a:p>
        </p:txBody>
      </p:sp>
      <p:grpSp>
        <p:nvGrpSpPr>
          <p:cNvPr id="307209" name="Group 7"/>
          <p:cNvGrpSpPr>
            <a:grpSpLocks/>
          </p:cNvGrpSpPr>
          <p:nvPr/>
        </p:nvGrpSpPr>
        <p:grpSpPr bwMode="auto">
          <a:xfrm>
            <a:off x="3302323" y="2487168"/>
            <a:ext cx="2875443" cy="1984941"/>
            <a:chOff x="0" y="0"/>
            <a:chExt cx="2420" cy="1670"/>
          </a:xfrm>
        </p:grpSpPr>
        <p:grpSp>
          <p:nvGrpSpPr>
            <p:cNvPr id="307234" name="Group 8"/>
            <p:cNvGrpSpPr>
              <a:grpSpLocks/>
            </p:cNvGrpSpPr>
            <p:nvPr/>
          </p:nvGrpSpPr>
          <p:grpSpPr bwMode="auto">
            <a:xfrm>
              <a:off x="0" y="0"/>
              <a:ext cx="2420" cy="1607"/>
              <a:chOff x="0" y="0"/>
              <a:chExt cx="2420" cy="1607"/>
            </a:xfrm>
          </p:grpSpPr>
          <p:sp>
            <p:nvSpPr>
              <p:cNvPr id="35849" name="Freeform 9"/>
              <p:cNvSpPr>
                <a:spLocks/>
              </p:cNvSpPr>
              <p:nvPr/>
            </p:nvSpPr>
            <p:spPr bwMode="auto">
              <a:xfrm>
                <a:off x="0" y="0"/>
                <a:ext cx="2420" cy="1607"/>
              </a:xfrm>
              <a:custGeom>
                <a:avLst/>
                <a:gdLst/>
                <a:ahLst/>
                <a:cxnLst>
                  <a:cxn ang="0">
                    <a:pos x="10799" y="0"/>
                  </a:cxn>
                  <a:cxn ang="0">
                    <a:pos x="0" y="2698"/>
                  </a:cxn>
                  <a:cxn ang="0">
                    <a:pos x="0" y="18897"/>
                  </a:cxn>
                  <a:cxn ang="0">
                    <a:pos x="10799" y="21600"/>
                  </a:cxn>
                  <a:cxn ang="0">
                    <a:pos x="21600" y="18897"/>
                  </a:cxn>
                  <a:cxn ang="0">
                    <a:pos x="21600" y="2698"/>
                  </a:cxn>
                  <a:cxn ang="0">
                    <a:pos x="10799" y="0"/>
                  </a:cxn>
                  <a:cxn ang="0">
                    <a:pos x="10799" y="0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907" y="0"/>
                      <a:pt x="0" y="1224"/>
                      <a:pt x="0" y="2698"/>
                    </a:cubicBezTo>
                    <a:lnTo>
                      <a:pt x="0" y="18897"/>
                    </a:lnTo>
                    <a:cubicBezTo>
                      <a:pt x="0" y="20371"/>
                      <a:pt x="4907" y="21600"/>
                      <a:pt x="10799" y="21600"/>
                    </a:cubicBezTo>
                    <a:cubicBezTo>
                      <a:pt x="16691" y="21600"/>
                      <a:pt x="21600" y="20371"/>
                      <a:pt x="21600" y="18897"/>
                    </a:cubicBezTo>
                    <a:lnTo>
                      <a:pt x="21600" y="2698"/>
                    </a:lnTo>
                    <a:cubicBezTo>
                      <a:pt x="21600" y="1224"/>
                      <a:pt x="16691" y="0"/>
                      <a:pt x="10799" y="0"/>
                    </a:cubicBezTo>
                  </a:path>
                </a:pathLst>
              </a:custGeom>
              <a:solidFill>
                <a:srgbClr val="FF0000"/>
              </a:solidFill>
              <a:ln w="126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" dist="53965" dir="2700000" algn="ctr" rotWithShape="0">
                  <a:srgbClr val="000046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auto">
              <a:xfrm>
                <a:off x="0" y="0"/>
                <a:ext cx="2420" cy="401"/>
              </a:xfrm>
              <a:custGeom>
                <a:avLst/>
                <a:gdLst/>
                <a:ahLst/>
                <a:cxnLst>
                  <a:cxn ang="0">
                    <a:pos x="10799" y="0"/>
                  </a:cxn>
                  <a:cxn ang="0">
                    <a:pos x="0" y="10800"/>
                  </a:cxn>
                  <a:cxn ang="0">
                    <a:pos x="10799" y="21600"/>
                  </a:cxn>
                  <a:cxn ang="0">
                    <a:pos x="21600" y="10800"/>
                  </a:cxn>
                  <a:cxn ang="0">
                    <a:pos x="10799" y="0"/>
                  </a:cxn>
                  <a:cxn ang="0">
                    <a:pos x="10799" y="0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907" y="0"/>
                      <a:pt x="0" y="4900"/>
                      <a:pt x="0" y="10800"/>
                    </a:cubicBezTo>
                    <a:cubicBezTo>
                      <a:pt x="0" y="16700"/>
                      <a:pt x="4907" y="21600"/>
                      <a:pt x="10799" y="21600"/>
                    </a:cubicBezTo>
                    <a:cubicBezTo>
                      <a:pt x="16691" y="21600"/>
                      <a:pt x="21600" y="16700"/>
                      <a:pt x="21600" y="10800"/>
                    </a:cubicBezTo>
                    <a:cubicBezTo>
                      <a:pt x="21600" y="4900"/>
                      <a:pt x="16691" y="0"/>
                      <a:pt x="10799" y="0"/>
                    </a:cubicBezTo>
                  </a:path>
                </a:pathLst>
              </a:custGeom>
              <a:solidFill>
                <a:srgbClr val="FF0000"/>
              </a:solidFill>
              <a:ln w="126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12700" dist="53965" dir="2700000" algn="ctr" rotWithShape="0">
                  <a:srgbClr val="000046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 sz="3200"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/>
                  <a:cs typeface="Abadi MT Condensed Extra Bold"/>
                </a:endParaRPr>
              </a:p>
            </p:txBody>
          </p:sp>
        </p:grpSp>
        <p:sp>
          <p:nvSpPr>
            <p:cNvPr id="35851" name="Rectangle 11"/>
            <p:cNvSpPr>
              <a:spLocks/>
            </p:cNvSpPr>
            <p:nvPr/>
          </p:nvSpPr>
          <p:spPr bwMode="auto">
            <a:xfrm>
              <a:off x="425" y="115"/>
              <a:ext cx="1789" cy="1555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4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/>
                  <a:cs typeface="Abadi MT Condensed Extra Bold"/>
                  <a:sym typeface="Corbel Bold" charset="0"/>
                </a:rPr>
                <a:t>Systems</a:t>
              </a:r>
              <a:endParaRPr lang="en-US" sz="4800" dirty="0">
                <a:solidFill>
                  <a:srgbClr val="000000"/>
                </a:solidFill>
                <a:latin typeface="Abadi MT Condensed Extra Bold"/>
                <a:cs typeface="Abadi MT Condensed Extra Bold"/>
                <a:sym typeface="Corbel" charset="0"/>
              </a:endParaRPr>
            </a:p>
            <a:p>
              <a:pPr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4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badi MT Condensed Extra Bold"/>
                  <a:cs typeface="Abadi MT Condensed Extra Bold"/>
                  <a:sym typeface="Corbel Bold" charset="0"/>
                </a:rPr>
                <a:t>Biology</a:t>
              </a:r>
            </a:p>
          </p:txBody>
        </p:sp>
      </p:grpSp>
      <p:grpSp>
        <p:nvGrpSpPr>
          <p:cNvPr id="307210" name="Group 12"/>
          <p:cNvGrpSpPr>
            <a:grpSpLocks/>
          </p:cNvGrpSpPr>
          <p:nvPr/>
        </p:nvGrpSpPr>
        <p:grpSpPr bwMode="auto">
          <a:xfrm>
            <a:off x="1562150" y="634271"/>
            <a:ext cx="1740173" cy="1032495"/>
            <a:chOff x="0" y="0"/>
            <a:chExt cx="1558" cy="925"/>
          </a:xfrm>
        </p:grpSpPr>
        <p:sp>
          <p:nvSpPr>
            <p:cNvPr id="35853" name="AutoShape 13"/>
            <p:cNvSpPr>
              <a:spLocks/>
            </p:cNvSpPr>
            <p:nvPr/>
          </p:nvSpPr>
          <p:spPr bwMode="auto">
            <a:xfrm>
              <a:off x="0" y="0"/>
              <a:ext cx="1558" cy="925"/>
            </a:xfrm>
            <a:prstGeom prst="roundRect">
              <a:avLst>
                <a:gd name="adj" fmla="val 10370"/>
              </a:avLst>
            </a:prstGeom>
            <a:solidFill>
              <a:srgbClr val="99CCFF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33" name="Rectangle 14"/>
            <p:cNvSpPr>
              <a:spLocks/>
            </p:cNvSpPr>
            <p:nvPr/>
          </p:nvSpPr>
          <p:spPr bwMode="auto">
            <a:xfrm>
              <a:off x="47" y="237"/>
              <a:ext cx="147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Genomics</a:t>
              </a:r>
            </a:p>
          </p:txBody>
        </p:sp>
      </p:grpSp>
      <p:grpSp>
        <p:nvGrpSpPr>
          <p:cNvPr id="307211" name="Group 15"/>
          <p:cNvGrpSpPr>
            <a:grpSpLocks/>
          </p:cNvGrpSpPr>
          <p:nvPr/>
        </p:nvGrpSpPr>
        <p:grpSpPr bwMode="auto">
          <a:xfrm>
            <a:off x="2231306" y="5182568"/>
            <a:ext cx="1820540" cy="1032495"/>
            <a:chOff x="0" y="0"/>
            <a:chExt cx="1630" cy="925"/>
          </a:xfrm>
        </p:grpSpPr>
        <p:sp>
          <p:nvSpPr>
            <p:cNvPr id="35856" name="AutoShape 16"/>
            <p:cNvSpPr>
              <a:spLocks/>
            </p:cNvSpPr>
            <p:nvPr/>
          </p:nvSpPr>
          <p:spPr bwMode="auto">
            <a:xfrm>
              <a:off x="0" y="0"/>
              <a:ext cx="1630" cy="925"/>
            </a:xfrm>
            <a:prstGeom prst="roundRect">
              <a:avLst>
                <a:gd name="adj" fmla="val 10370"/>
              </a:avLst>
            </a:prstGeom>
            <a:solidFill>
              <a:srgbClr val="CCFFCC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31" name="Rectangle 17"/>
            <p:cNvSpPr>
              <a:spLocks/>
            </p:cNvSpPr>
            <p:nvPr/>
          </p:nvSpPr>
          <p:spPr bwMode="auto">
            <a:xfrm>
              <a:off x="48" y="64"/>
              <a:ext cx="1546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Functional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Genomics</a:t>
              </a:r>
            </a:p>
          </p:txBody>
        </p:sp>
      </p:grpSp>
      <p:grpSp>
        <p:nvGrpSpPr>
          <p:cNvPr id="307212" name="Group 18"/>
          <p:cNvGrpSpPr>
            <a:grpSpLocks/>
          </p:cNvGrpSpPr>
          <p:nvPr/>
        </p:nvGrpSpPr>
        <p:grpSpPr bwMode="auto">
          <a:xfrm>
            <a:off x="5236145" y="5096619"/>
            <a:ext cx="2451199" cy="1032495"/>
            <a:chOff x="0" y="0"/>
            <a:chExt cx="1558" cy="925"/>
          </a:xfrm>
        </p:grpSpPr>
        <p:sp>
          <p:nvSpPr>
            <p:cNvPr id="35859" name="AutoShape 19"/>
            <p:cNvSpPr>
              <a:spLocks/>
            </p:cNvSpPr>
            <p:nvPr/>
          </p:nvSpPr>
          <p:spPr bwMode="auto">
            <a:xfrm>
              <a:off x="0" y="0"/>
              <a:ext cx="1558" cy="925"/>
            </a:xfrm>
            <a:prstGeom prst="roundRect">
              <a:avLst>
                <a:gd name="adj" fmla="val 10370"/>
              </a:avLst>
            </a:prstGeom>
            <a:solidFill>
              <a:srgbClr val="FF99CC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29" name="Rectangle 20"/>
            <p:cNvSpPr>
              <a:spLocks/>
            </p:cNvSpPr>
            <p:nvPr/>
          </p:nvSpPr>
          <p:spPr bwMode="auto">
            <a:xfrm>
              <a:off x="47" y="83"/>
              <a:ext cx="1476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Metabolomics</a:t>
              </a:r>
            </a:p>
          </p:txBody>
        </p:sp>
      </p:grpSp>
      <p:grpSp>
        <p:nvGrpSpPr>
          <p:cNvPr id="307213" name="Group 21"/>
          <p:cNvGrpSpPr>
            <a:grpSpLocks/>
          </p:cNvGrpSpPr>
          <p:nvPr/>
        </p:nvGrpSpPr>
        <p:grpSpPr bwMode="auto">
          <a:xfrm>
            <a:off x="4949949" y="566924"/>
            <a:ext cx="1977926" cy="1032495"/>
            <a:chOff x="0" y="0"/>
            <a:chExt cx="1772" cy="925"/>
          </a:xfrm>
        </p:grpSpPr>
        <p:sp>
          <p:nvSpPr>
            <p:cNvPr id="35862" name="AutoShape 22"/>
            <p:cNvSpPr>
              <a:spLocks/>
            </p:cNvSpPr>
            <p:nvPr/>
          </p:nvSpPr>
          <p:spPr bwMode="auto">
            <a:xfrm>
              <a:off x="0" y="0"/>
              <a:ext cx="1772" cy="925"/>
            </a:xfrm>
            <a:prstGeom prst="roundRect">
              <a:avLst>
                <a:gd name="adj" fmla="val 10370"/>
              </a:avLst>
            </a:prstGeom>
            <a:solidFill>
              <a:srgbClr val="FFFF99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27" name="Rectangle 23"/>
            <p:cNvSpPr>
              <a:spLocks/>
            </p:cNvSpPr>
            <p:nvPr/>
          </p:nvSpPr>
          <p:spPr bwMode="auto">
            <a:xfrm>
              <a:off x="53" y="250"/>
              <a:ext cx="167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Proteomics</a:t>
              </a:r>
            </a:p>
          </p:txBody>
        </p:sp>
      </p:grpSp>
      <p:grpSp>
        <p:nvGrpSpPr>
          <p:cNvPr id="307214" name="Group 24"/>
          <p:cNvGrpSpPr>
            <a:grpSpLocks/>
          </p:cNvGrpSpPr>
          <p:nvPr/>
        </p:nvGrpSpPr>
        <p:grpSpPr bwMode="auto">
          <a:xfrm>
            <a:off x="6501929" y="3633267"/>
            <a:ext cx="2312040" cy="1032495"/>
            <a:chOff x="0" y="0"/>
            <a:chExt cx="2070" cy="925"/>
          </a:xfrm>
        </p:grpSpPr>
        <p:sp>
          <p:nvSpPr>
            <p:cNvPr id="35865" name="AutoShape 25"/>
            <p:cNvSpPr>
              <a:spLocks/>
            </p:cNvSpPr>
            <p:nvPr/>
          </p:nvSpPr>
          <p:spPr bwMode="auto">
            <a:xfrm>
              <a:off x="0" y="0"/>
              <a:ext cx="1558" cy="925"/>
            </a:xfrm>
            <a:prstGeom prst="roundRect">
              <a:avLst>
                <a:gd name="adj" fmla="val 10370"/>
              </a:avLst>
            </a:prstGeom>
            <a:solidFill>
              <a:srgbClr val="FFCC00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25" name="Rectangle 26"/>
            <p:cNvSpPr>
              <a:spLocks/>
            </p:cNvSpPr>
            <p:nvPr/>
          </p:nvSpPr>
          <p:spPr bwMode="auto">
            <a:xfrm>
              <a:off x="47" y="70"/>
              <a:ext cx="202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 dirty="0" err="1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Pharmaco</a:t>
              </a:r>
              <a:r>
                <a:rPr lang="en-US" sz="3200" dirty="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-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genomics</a:t>
              </a:r>
            </a:p>
          </p:txBody>
        </p:sp>
      </p:grpSp>
      <p:grpSp>
        <p:nvGrpSpPr>
          <p:cNvPr id="307215" name="Group 27"/>
          <p:cNvGrpSpPr>
            <a:grpSpLocks/>
          </p:cNvGrpSpPr>
          <p:nvPr/>
        </p:nvGrpSpPr>
        <p:grpSpPr bwMode="auto">
          <a:xfrm>
            <a:off x="966639" y="2255863"/>
            <a:ext cx="1739057" cy="1033611"/>
            <a:chOff x="0" y="0"/>
            <a:chExt cx="1558" cy="925"/>
          </a:xfrm>
        </p:grpSpPr>
        <p:sp>
          <p:nvSpPr>
            <p:cNvPr id="35868" name="AutoShape 28"/>
            <p:cNvSpPr>
              <a:spLocks/>
            </p:cNvSpPr>
            <p:nvPr/>
          </p:nvSpPr>
          <p:spPr bwMode="auto">
            <a:xfrm>
              <a:off x="0" y="0"/>
              <a:ext cx="1558" cy="925"/>
            </a:xfrm>
            <a:prstGeom prst="roundRect">
              <a:avLst>
                <a:gd name="adj" fmla="val 10370"/>
              </a:avLst>
            </a:prstGeom>
            <a:solidFill>
              <a:srgbClr val="FF9900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23" name="Rectangle 29"/>
            <p:cNvSpPr>
              <a:spLocks/>
            </p:cNvSpPr>
            <p:nvPr/>
          </p:nvSpPr>
          <p:spPr bwMode="auto">
            <a:xfrm>
              <a:off x="47" y="237"/>
              <a:ext cx="147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Modeling</a:t>
              </a:r>
            </a:p>
          </p:txBody>
        </p:sp>
      </p:grpSp>
      <p:grpSp>
        <p:nvGrpSpPr>
          <p:cNvPr id="307216" name="Group 30"/>
          <p:cNvGrpSpPr>
            <a:grpSpLocks/>
          </p:cNvGrpSpPr>
          <p:nvPr/>
        </p:nvGrpSpPr>
        <p:grpSpPr bwMode="auto">
          <a:xfrm>
            <a:off x="571500" y="3978176"/>
            <a:ext cx="1739057" cy="1032495"/>
            <a:chOff x="0" y="0"/>
            <a:chExt cx="1558" cy="925"/>
          </a:xfrm>
        </p:grpSpPr>
        <p:sp>
          <p:nvSpPr>
            <p:cNvPr id="35871" name="AutoShape 31"/>
            <p:cNvSpPr>
              <a:spLocks/>
            </p:cNvSpPr>
            <p:nvPr/>
          </p:nvSpPr>
          <p:spPr bwMode="auto">
            <a:xfrm>
              <a:off x="0" y="0"/>
              <a:ext cx="1558" cy="925"/>
            </a:xfrm>
            <a:prstGeom prst="roundRect">
              <a:avLst>
                <a:gd name="adj" fmla="val 10370"/>
              </a:avLst>
            </a:prstGeom>
            <a:solidFill>
              <a:srgbClr val="6699FF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21" name="Rectangle 32"/>
            <p:cNvSpPr>
              <a:spLocks/>
            </p:cNvSpPr>
            <p:nvPr/>
          </p:nvSpPr>
          <p:spPr bwMode="auto">
            <a:xfrm>
              <a:off x="47" y="64"/>
              <a:ext cx="1476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Clinical</a:t>
              </a:r>
            </a:p>
          </p:txBody>
        </p:sp>
      </p:grpSp>
      <p:grpSp>
        <p:nvGrpSpPr>
          <p:cNvPr id="307217" name="Group 33"/>
          <p:cNvGrpSpPr>
            <a:grpSpLocks/>
          </p:cNvGrpSpPr>
          <p:nvPr/>
        </p:nvGrpSpPr>
        <p:grpSpPr bwMode="auto">
          <a:xfrm>
            <a:off x="6762192" y="1675794"/>
            <a:ext cx="1740173" cy="1033611"/>
            <a:chOff x="0" y="0"/>
            <a:chExt cx="1558" cy="925"/>
          </a:xfrm>
        </p:grpSpPr>
        <p:sp>
          <p:nvSpPr>
            <p:cNvPr id="35874" name="AutoShape 34"/>
            <p:cNvSpPr>
              <a:spLocks/>
            </p:cNvSpPr>
            <p:nvPr/>
          </p:nvSpPr>
          <p:spPr bwMode="auto">
            <a:xfrm>
              <a:off x="0" y="0"/>
              <a:ext cx="1558" cy="925"/>
            </a:xfrm>
            <a:prstGeom prst="roundRect">
              <a:avLst>
                <a:gd name="adj" fmla="val 10370"/>
              </a:avLst>
            </a:prstGeom>
            <a:solidFill>
              <a:srgbClr val="FFCC99"/>
            </a:solidFill>
            <a:ln w="9525" cap="flat">
              <a:noFill/>
              <a:round/>
              <a:headEnd type="none" w="med" len="med"/>
              <a:tailEnd type="none" w="med" len="med"/>
            </a:ln>
            <a:effectLst>
              <a:outerShdw blurRad="12700" dist="107933" dir="2700000" algn="ctr" rotWithShape="0">
                <a:srgbClr val="80808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Extra Bold"/>
                <a:cs typeface="Abadi MT Condensed Extra Bold"/>
              </a:endParaRPr>
            </a:p>
          </p:txBody>
        </p:sp>
        <p:sp>
          <p:nvSpPr>
            <p:cNvPr id="307219" name="Rectangle 35"/>
            <p:cNvSpPr>
              <a:spLocks/>
            </p:cNvSpPr>
            <p:nvPr/>
          </p:nvSpPr>
          <p:spPr bwMode="auto">
            <a:xfrm>
              <a:off x="47" y="237"/>
              <a:ext cx="1476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>
                <a:lnSpc>
                  <a:spcPct val="93000"/>
                </a:lnSpc>
                <a:tabLst>
                  <a:tab pos="0" algn="l"/>
                  <a:tab pos="642915" algn="l"/>
                  <a:tab pos="1285829" algn="l"/>
                  <a:tab pos="1928744" algn="l"/>
                  <a:tab pos="2571659" algn="l"/>
                  <a:tab pos="3214573" algn="l"/>
                  <a:tab pos="3857488" algn="l"/>
                  <a:tab pos="4500402" algn="l"/>
                  <a:tab pos="5143317" algn="l"/>
                  <a:tab pos="5786232" algn="l"/>
                  <a:tab pos="6429146" algn="l"/>
                  <a:tab pos="7072061" algn="l"/>
                </a:tabLst>
              </a:pPr>
              <a:r>
                <a:rPr lang="en-US" sz="3200">
                  <a:solidFill>
                    <a:srgbClr val="000000"/>
                  </a:solidFill>
                  <a:latin typeface="Abadi MT Condensed Extra Bold"/>
                  <a:cs typeface="Abadi MT Condensed Extra Bold"/>
                  <a:sym typeface="Corbel" charset="0"/>
                </a:rPr>
                <a:t>Pathways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890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prize for sequencing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289C4416-6421-42D9-9BFF-4F16BB98FD5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286324"/>
            <a:ext cx="4508500" cy="4547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549" y="6164494"/>
            <a:ext cx="575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guidelines are different, this is graphics dated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43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prize for analyzing it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444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4400" dirty="0" smtClean="0"/>
              <a:t>?</a:t>
            </a:r>
            <a:endParaRPr lang="en-US" sz="3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289C4416-6421-42D9-9BFF-4F16BB98FD5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49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Lifecycle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1243"/>
              </p:ext>
            </p:extLst>
          </p:nvPr>
        </p:nvGraphicFramePr>
        <p:xfrm>
          <a:off x="0" y="0"/>
          <a:ext cx="8813602" cy="567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641" y="5676955"/>
            <a:ext cx="742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Fourth Paradigm: Data-Intensive Scientific Discovery</a:t>
            </a:r>
          </a:p>
        </p:txBody>
      </p:sp>
    </p:spTree>
    <p:extLst>
      <p:ext uri="{BB962C8B-B14F-4D97-AF65-F5344CB8AC3E}">
        <p14:creationId xmlns:p14="http://schemas.microsoft.com/office/powerpoint/2010/main" val="3925557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3" y="283566"/>
            <a:ext cx="8259961" cy="633857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748223" y="530147"/>
            <a:ext cx="4561982" cy="573034"/>
          </a:xfrm>
          <a:prstGeom prst="roundRect">
            <a:avLst/>
          </a:prstGeom>
          <a:noFill/>
          <a:ln w="38100" cmpd="sng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7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76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is this hard when we have 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41" y="1121115"/>
            <a:ext cx="7947422" cy="542434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Pegasus</a:t>
            </a:r>
          </a:p>
          <a:p>
            <a:r>
              <a:rPr lang="en-US" dirty="0" err="1" smtClean="0"/>
              <a:t>Taverna</a:t>
            </a:r>
            <a:endParaRPr lang="en-US" dirty="0" smtClean="0"/>
          </a:p>
          <a:p>
            <a:r>
              <a:rPr lang="en-US" dirty="0" err="1" smtClean="0"/>
              <a:t>Kepler</a:t>
            </a:r>
            <a:endParaRPr lang="en-US" dirty="0" smtClean="0"/>
          </a:p>
          <a:p>
            <a:r>
              <a:rPr lang="en-US" dirty="0" smtClean="0"/>
              <a:t>Condor (</a:t>
            </a:r>
            <a:r>
              <a:rPr lang="en-US" dirty="0" err="1" smtClean="0"/>
              <a:t>DAGman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Gearman</a:t>
            </a:r>
            <a:endParaRPr lang="en-US" dirty="0" smtClean="0"/>
          </a:p>
          <a:p>
            <a:r>
              <a:rPr lang="en-US" dirty="0" err="1" smtClean="0"/>
              <a:t>Makeflow</a:t>
            </a:r>
            <a:endParaRPr lang="en-US" dirty="0" smtClean="0"/>
          </a:p>
          <a:p>
            <a:r>
              <a:rPr lang="en-US" dirty="0" err="1" smtClean="0">
                <a:solidFill>
                  <a:srgbClr val="FF6600"/>
                </a:solidFill>
              </a:rPr>
              <a:t>myExperiment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Science pipes</a:t>
            </a:r>
          </a:p>
          <a:p>
            <a:r>
              <a:rPr lang="en-US" dirty="0" smtClean="0"/>
              <a:t>We have X (take your pick)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4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 for success (and failure)</a:t>
            </a:r>
          </a:p>
          <a:p>
            <a:r>
              <a:rPr lang="en-US" dirty="0" smtClean="0"/>
              <a:t>Flavors of Bio-information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iPlant</a:t>
            </a:r>
            <a:r>
              <a:rPr lang="en-US" dirty="0" smtClean="0"/>
              <a:t> ?</a:t>
            </a:r>
          </a:p>
          <a:p>
            <a:r>
              <a:rPr lang="en-US" dirty="0" smtClean="0"/>
              <a:t>Typical </a:t>
            </a:r>
            <a:r>
              <a:rPr lang="en-US" b="1" u="sng" dirty="0" smtClean="0"/>
              <a:t>Non-NGS </a:t>
            </a:r>
            <a:r>
              <a:rPr lang="en-US" dirty="0" smtClean="0"/>
              <a:t>workflow </a:t>
            </a:r>
            <a:endParaRPr lang="en-US" dirty="0"/>
          </a:p>
          <a:p>
            <a:r>
              <a:rPr lang="en-US" dirty="0" smtClean="0"/>
              <a:t>Data life cycle issues (some)</a:t>
            </a:r>
          </a:p>
          <a:p>
            <a:r>
              <a:rPr lang="en-US" dirty="0" smtClean="0"/>
              <a:t>Application life cycle issues (some)</a:t>
            </a:r>
          </a:p>
          <a:p>
            <a:r>
              <a:rPr lang="en-US" dirty="0" smtClean="0"/>
              <a:t>Why “app”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12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scientists do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355"/>
            <a:ext cx="9144000" cy="2498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055" y="4179527"/>
            <a:ext cx="6682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Used the “parametric launcher”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Essentially </a:t>
            </a:r>
            <a:r>
              <a:rPr lang="en-US" dirty="0"/>
              <a:t>its a very functional “submit” script </a:t>
            </a:r>
            <a:r>
              <a:rPr lang="en-US" dirty="0" smtClean="0"/>
              <a:t>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Why use it 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Dir</a:t>
            </a:r>
            <a:r>
              <a:rPr lang="en-US" dirty="0" smtClean="0"/>
              <a:t> of full of files and one executable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Simple linear flow (no branching)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Needed results “yesterday” for conference/working group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Need to be run ONCE every year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 sexy but functional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Serial runs are important </a:t>
            </a:r>
          </a:p>
        </p:txBody>
      </p:sp>
    </p:spTree>
    <p:extLst>
      <p:ext uri="{BB962C8B-B14F-4D97-AF65-F5344CB8AC3E}">
        <p14:creationId xmlns:p14="http://schemas.microsoft.com/office/powerpoint/2010/main" val="107688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in HPC : OMG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84873"/>
            <a:ext cx="87757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63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940" y="2793333"/>
            <a:ext cx="5623528" cy="923593"/>
          </a:xfrm>
        </p:spPr>
        <p:txBody>
          <a:bodyPr/>
          <a:lstStyle/>
          <a:p>
            <a:r>
              <a:rPr lang="en-US" dirty="0" smtClean="0"/>
              <a:t>Data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00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DLM: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6" y="1250834"/>
            <a:ext cx="8665645" cy="5011060"/>
          </a:xfrm>
        </p:spPr>
        <p:txBody>
          <a:bodyPr/>
          <a:lstStyle/>
          <a:p>
            <a:r>
              <a:rPr lang="en-US" dirty="0" smtClean="0"/>
              <a:t>Most “pipelines/analysis” are Data intensive</a:t>
            </a:r>
            <a:br>
              <a:rPr lang="en-US" dirty="0" smtClean="0"/>
            </a:br>
            <a:r>
              <a:rPr lang="en-US" dirty="0" smtClean="0"/>
              <a:t>Sadly data originates from slow desktops, external hard drives, file servers using ftp, http </a:t>
            </a:r>
            <a:r>
              <a:rPr lang="en-US" dirty="0" err="1" smtClean="0"/>
              <a:t>etc</a:t>
            </a:r>
            <a:r>
              <a:rPr lang="en-US" dirty="0" smtClean="0"/>
              <a:t> (and ends up there)</a:t>
            </a:r>
          </a:p>
          <a:p>
            <a:r>
              <a:rPr lang="en-US" dirty="0" smtClean="0"/>
              <a:t>Hard to stage data to begin computation !</a:t>
            </a:r>
            <a:br>
              <a:rPr lang="en-US" dirty="0" smtClean="0"/>
            </a:br>
            <a:r>
              <a:rPr lang="en-US" dirty="0" smtClean="0"/>
              <a:t>No place to bring things together (quickly)</a:t>
            </a:r>
          </a:p>
          <a:p>
            <a:r>
              <a:rPr lang="en-US" dirty="0" smtClean="0"/>
              <a:t>Data needs substantial pre and post processing</a:t>
            </a:r>
            <a:br>
              <a:rPr lang="en-US" dirty="0" smtClean="0"/>
            </a:br>
            <a:r>
              <a:rPr lang="en-US" dirty="0" smtClean="0"/>
              <a:t>Meta data is usually not adequate</a:t>
            </a:r>
          </a:p>
          <a:p>
            <a:r>
              <a:rPr lang="en-US" dirty="0" smtClean="0"/>
              <a:t>RDBMS are part of workflows  </a:t>
            </a:r>
            <a:br>
              <a:rPr lang="en-US" dirty="0" smtClean="0"/>
            </a:br>
            <a:r>
              <a:rPr lang="en-US" dirty="0" smtClean="0"/>
              <a:t>Do you need better indexing of flat files ?</a:t>
            </a:r>
          </a:p>
          <a:p>
            <a:r>
              <a:rPr lang="en-US" dirty="0" smtClean="0"/>
              <a:t>It does not have to be this way 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35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1" y="454432"/>
            <a:ext cx="8335773" cy="62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86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Lifecycle: Our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8" y="1269886"/>
            <a:ext cx="6344721" cy="549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4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users do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80" y="1496331"/>
            <a:ext cx="8310205" cy="42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346798"/>
            <a:ext cx="7761940" cy="606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35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46" y="109353"/>
            <a:ext cx="7947422" cy="598219"/>
          </a:xfrm>
        </p:spPr>
        <p:txBody>
          <a:bodyPr/>
          <a:lstStyle/>
          <a:p>
            <a:r>
              <a:rPr lang="en-US" dirty="0" smtClean="0"/>
              <a:t>But I don’t get throughput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46" y="719901"/>
            <a:ext cx="6645067" cy="54618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208309" y="4253501"/>
            <a:ext cx="1528880" cy="715081"/>
          </a:xfrm>
          <a:prstGeom prst="rect">
            <a:avLst/>
          </a:prstGeom>
          <a:noFill/>
          <a:ln w="57150" cmpd="sng">
            <a:solidFill>
              <a:srgbClr val="660066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346" y="6361758"/>
            <a:ext cx="664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Networking is huge BLACK BOX and too much finger pointing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163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80" y="2657715"/>
            <a:ext cx="7947422" cy="923593"/>
          </a:xfrm>
        </p:spPr>
        <p:txBody>
          <a:bodyPr/>
          <a:lstStyle/>
          <a:p>
            <a:r>
              <a:rPr lang="en-US" dirty="0" smtClean="0"/>
              <a:t>Compute Issues: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89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9" y="2665750"/>
            <a:ext cx="1417831" cy="1408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66" y="340577"/>
            <a:ext cx="2110709" cy="2771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66" y="3553277"/>
            <a:ext cx="2110709" cy="280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676400" y="2713827"/>
            <a:ext cx="692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9819" y="2665750"/>
            <a:ext cx="692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53641" y="179588"/>
            <a:ext cx="7947422" cy="923593"/>
          </a:xfrm>
        </p:spPr>
        <p:txBody>
          <a:bodyPr/>
          <a:lstStyle/>
          <a:p>
            <a:r>
              <a:rPr lang="en-US" dirty="0" smtClean="0"/>
              <a:t>Simple </a:t>
            </a:r>
            <a:r>
              <a:rPr lang="en-US" dirty="0" smtClean="0"/>
              <a:t>Formula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02" b="85938" l="10625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061" t="16086" r="8826" b="14444"/>
          <a:stretch/>
        </p:blipFill>
        <p:spPr>
          <a:xfrm>
            <a:off x="2539268" y="2362658"/>
            <a:ext cx="2896803" cy="19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91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87">
                        <a14:foregroundMark x1="27497" y1="52859" x2="27497" y2="52859"/>
                        <a14:backgroundMark x1="17734" y1="31427" x2="17734" y2="31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6" b="1895"/>
          <a:stretch/>
        </p:blipFill>
        <p:spPr>
          <a:xfrm>
            <a:off x="1315677" y="747824"/>
            <a:ext cx="6819921" cy="5802399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9108"/>
            <a:ext cx="8229600" cy="6987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cloud computing 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24141" y="6550223"/>
            <a:ext cx="8368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geekandpoke.typepad.com</a:t>
            </a:r>
            <a:r>
              <a:rPr lang="en-US" sz="1400" dirty="0"/>
              <a:t>/</a:t>
            </a:r>
            <a:r>
              <a:rPr lang="en-US" sz="1400" dirty="0" err="1"/>
              <a:t>geekandpoke</a:t>
            </a:r>
            <a:r>
              <a:rPr lang="en-US" sz="1400" dirty="0"/>
              <a:t>/2009/03/let-the-clouds-make-your-life-</a:t>
            </a:r>
            <a:r>
              <a:rPr lang="en-US" sz="1400" dirty="0" err="1"/>
              <a:t>easier.html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1445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41" y="-38483"/>
            <a:ext cx="7947422" cy="9235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application lifecycle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" r="432"/>
          <a:stretch>
            <a:fillRect/>
          </a:stretch>
        </p:blipFill>
        <p:spPr>
          <a:xfrm>
            <a:off x="219153" y="1182339"/>
            <a:ext cx="8697081" cy="5483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13844" y="5413282"/>
            <a:ext cx="7299758" cy="487452"/>
          </a:xfrm>
          <a:prstGeom prst="rect">
            <a:avLst/>
          </a:prstGeom>
          <a:solidFill>
            <a:srgbClr val="FFFF00">
              <a:alpha val="3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 w="57150" cmpd="sng">
                <a:solidFill>
                  <a:schemeClr val="tx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ヒラギノ角ゴ ProN W3" charset="-128"/>
              <a:cs typeface="ヒラギノ角ゴ ProN W3" charset="-128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69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633" y="1676400"/>
            <a:ext cx="4312132" cy="3392323"/>
          </a:xfrm>
        </p:spPr>
        <p:txBody>
          <a:bodyPr/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 rich web client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Provides a consistent interface to a range of bioinformatics tools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Provides a portal to users not wishing to interact with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level infrastructure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An integrated, extensible system of applications and services </a:t>
            </a:r>
          </a:p>
          <a:p>
            <a:pPr lvl="1"/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Provides additional intelligence above low level APIs – Provenance, Collaboration, etc.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492" y="1885890"/>
            <a:ext cx="4882548" cy="355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5636716-92CE-6446-8DCE-A892796C477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82122" y="228600"/>
            <a:ext cx="47494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iPlant Discovery Environment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65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70037"/>
            <a:ext cx="577364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API-compatible implementation of Amazon EC2/S3 interfaces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Virtualize the execution environment for applications and services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Get Up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 12 core / 48 GB instances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Access to Cloud Storage +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EBS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1008 users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167 users launched 657 instances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May 2012)</a:t>
            </a:r>
          </a:p>
          <a:p>
            <a:r>
              <a:rPr lang="en-US" sz="2400" dirty="0">
                <a:latin typeface="Calibri"/>
                <a:cs typeface="Calibri"/>
              </a:rPr>
              <a:t>227 were terminated outside the of </a:t>
            </a:r>
            <a:r>
              <a:rPr lang="en-US" sz="2400" dirty="0" smtClean="0">
                <a:latin typeface="Calibri"/>
                <a:cs typeface="Calibri"/>
              </a:rPr>
              <a:t>Atmosphere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due </a:t>
            </a:r>
            <a:r>
              <a:rPr lang="en-US" sz="2400" dirty="0">
                <a:latin typeface="Calibri"/>
                <a:cs typeface="Calibri"/>
              </a:rPr>
              <a:t>to idleness (per user's request</a:t>
            </a:r>
            <a:r>
              <a:rPr lang="en-US" sz="2400" dirty="0" smtClean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430 </a:t>
            </a:r>
            <a:r>
              <a:rPr lang="en-US" sz="2400" dirty="0">
                <a:latin typeface="Calibri"/>
                <a:cs typeface="Calibri"/>
              </a:rPr>
              <a:t>instances </a:t>
            </a:r>
            <a:r>
              <a:rPr lang="en-US" sz="2400" dirty="0" smtClean="0">
                <a:latin typeface="Calibri"/>
                <a:cs typeface="Calibri"/>
              </a:rPr>
              <a:t>average </a:t>
            </a:r>
            <a:r>
              <a:rPr lang="en-US" sz="2400" dirty="0">
                <a:latin typeface="Calibri"/>
                <a:cs typeface="Calibri"/>
              </a:rPr>
              <a:t>time was 1 day, 16 hours, and 13 </a:t>
            </a:r>
            <a:r>
              <a:rPr lang="en-US" sz="2400" dirty="0" smtClean="0">
                <a:latin typeface="Calibri"/>
                <a:cs typeface="Calibri"/>
              </a:rPr>
              <a:t>minutes. Longest running was 30 days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Run servers,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CloudBurst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desktop use cases. Big data and the desktop are co-local again!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login_mainima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996" y="2103727"/>
            <a:ext cx="3516584" cy="1380204"/>
          </a:xfrm>
          <a:prstGeom prst="rect">
            <a:avLst/>
          </a:prstGeom>
          <a:ln>
            <a:solidFill>
              <a:srgbClr val="8080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26042" y="4020649"/>
            <a:ext cx="2924541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defTabSz="45720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&gt;60 hosted applications in Atmosphere today, including users from USDA, Forest Service,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providers, etc.</a:t>
            </a:r>
          </a:p>
          <a:p>
            <a:pPr algn="just" defTabSz="457200"/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720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30+ private images for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postdocs and grad students for training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classes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086" y="228600"/>
            <a:ext cx="72635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Project Atmosphere™: Custom Cloud Computing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69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Atmosphere: Collaboration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602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601" y="3727238"/>
            <a:ext cx="197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iPlant</a:t>
            </a:r>
            <a:r>
              <a:rPr lang="en-US" dirty="0" smtClean="0">
                <a:solidFill>
                  <a:schemeClr val="bg1"/>
                </a:solidFill>
              </a:rPr>
              <a:t> Data Store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1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1782" y="1600200"/>
            <a:ext cx="8771593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39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458"/>
            <a:ext cx="9114958" cy="5681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Connect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9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9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42" y="696845"/>
            <a:ext cx="9144000" cy="5511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042" y="696845"/>
            <a:ext cx="9144000" cy="5859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899127" y="3430484"/>
            <a:ext cx="1994083" cy="367976"/>
          </a:xfrm>
          <a:prstGeom prst="ellipse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1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Ways to Log in to VMs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3" b="2263"/>
          <a:stretch>
            <a:fillRect/>
          </a:stretch>
        </p:blipFill>
        <p:spPr>
          <a:xfrm>
            <a:off x="457200" y="1196614"/>
            <a:ext cx="8229600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2429706"/>
            <a:ext cx="6870700" cy="4051300"/>
          </a:xfrm>
          <a:prstGeom prst="rect">
            <a:avLst/>
          </a:prstGeom>
        </p:spPr>
      </p:pic>
      <p:pic>
        <p:nvPicPr>
          <p:cNvPr id="6" name="Picture 5" descr="Screen Shot 2012-03-12 at 1.36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96614"/>
            <a:ext cx="7253356" cy="492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071466"/>
            <a:ext cx="6348784" cy="478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4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get started 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07" y="367975"/>
            <a:ext cx="5960528" cy="625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74" y="805828"/>
            <a:ext cx="6974840" cy="624113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 cmpd="sng">
            <a:solidFill>
              <a:schemeClr val="tx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12" y="1133581"/>
            <a:ext cx="7495394" cy="542652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794" y="1417638"/>
            <a:ext cx="6509106" cy="5283458"/>
          </a:xfrm>
          <a:prstGeom prst="rect">
            <a:avLst/>
          </a:prstGeom>
          <a:ln>
            <a:solidFill>
              <a:srgbClr val="558ED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8"/>
          <a:stretch/>
        </p:blipFill>
        <p:spPr>
          <a:xfrm>
            <a:off x="1827036" y="1940102"/>
            <a:ext cx="4237427" cy="4715145"/>
          </a:xfrm>
          <a:prstGeom prst="rect">
            <a:avLst/>
          </a:prstGeom>
          <a:ln w="38100" cmpd="sng">
            <a:solidFill>
              <a:srgbClr val="558ED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298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wish list for CCL (parrot)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performance for </a:t>
            </a:r>
            <a:r>
              <a:rPr lang="en-US" dirty="0" err="1" smtClean="0"/>
              <a:t>iRODS</a:t>
            </a:r>
            <a:r>
              <a:rPr lang="en-US" dirty="0" smtClean="0"/>
              <a:t> transfers</a:t>
            </a:r>
            <a:br>
              <a:rPr lang="en-US" dirty="0" smtClean="0"/>
            </a:br>
            <a:r>
              <a:rPr lang="en-US" dirty="0" smtClean="0"/>
              <a:t>(parallel transfers ?)</a:t>
            </a:r>
          </a:p>
          <a:p>
            <a:r>
              <a:rPr lang="en-US" dirty="0" smtClean="0"/>
              <a:t>File permission calls (</a:t>
            </a:r>
            <a:r>
              <a:rPr lang="en-US" dirty="0" err="1" smtClean="0"/>
              <a:t>iRODS</a:t>
            </a:r>
            <a:r>
              <a:rPr lang="en-US" dirty="0" smtClean="0"/>
              <a:t> ACL)*</a:t>
            </a:r>
          </a:p>
          <a:p>
            <a:r>
              <a:rPr lang="en-US" dirty="0" smtClean="0"/>
              <a:t>Ability to provide throughput/transfer stats</a:t>
            </a:r>
          </a:p>
          <a:p>
            <a:r>
              <a:rPr lang="en-US" dirty="0" smtClean="0"/>
              <a:t> Thanks for updating </a:t>
            </a:r>
            <a:r>
              <a:rPr lang="en-US" dirty="0" err="1" smtClean="0"/>
              <a:t>iRODS</a:t>
            </a:r>
            <a:r>
              <a:rPr lang="en-US" dirty="0" smtClean="0"/>
              <a:t> support to 3.1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4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37" y="2822"/>
            <a:ext cx="7947422" cy="923593"/>
          </a:xfrm>
        </p:spPr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3" b="95853" l="2874" r="94828">
                        <a14:foregroundMark x1="60345" y1="11521" x2="60345" y2="11521"/>
                        <a14:foregroundMark x1="40230" y1="90323" x2="40230" y2="90323"/>
                        <a14:foregroundMark x1="79885" y1="55760" x2="79885" y2="55760"/>
                        <a14:foregroundMark x1="78736" y1="52074" x2="78736" y2="52074"/>
                        <a14:foregroundMark x1="5747" y1="67281" x2="5747" y2="67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077" y="2600452"/>
            <a:ext cx="866449" cy="1080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72470" y="2970550"/>
            <a:ext cx="692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98" l="0" r="100000">
                        <a14:backgroundMark x1="12422" y1="11801" x2="12422" y2="11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077" y="3656350"/>
            <a:ext cx="982865" cy="9795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5086" y="2970550"/>
            <a:ext cx="692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26237" y="2201850"/>
            <a:ext cx="3869480" cy="25545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PERL Python</a:t>
            </a:r>
          </a:p>
          <a:p>
            <a:r>
              <a:rPr lang="en-US" sz="3200" dirty="0" smtClean="0"/>
              <a:t>Java Ruby</a:t>
            </a:r>
          </a:p>
          <a:p>
            <a:r>
              <a:rPr lang="en-US" sz="3200" dirty="0" smtClean="0"/>
              <a:t>Fortran C C# C++</a:t>
            </a:r>
          </a:p>
          <a:p>
            <a:r>
              <a:rPr lang="en-US" sz="3200" dirty="0" smtClean="0"/>
              <a:t>R </a:t>
            </a:r>
            <a:r>
              <a:rPr lang="en-US" sz="3200" dirty="0" err="1" smtClean="0"/>
              <a:t>Matlab</a:t>
            </a:r>
            <a:endParaRPr lang="en-US" sz="3200" dirty="0" smtClean="0"/>
          </a:p>
          <a:p>
            <a:r>
              <a:rPr lang="en-US" sz="3200" dirty="0"/>
              <a:t>e</a:t>
            </a:r>
            <a:r>
              <a:rPr lang="en-US" sz="3200" dirty="0" smtClean="0"/>
              <a:t>tc.</a:t>
            </a:r>
            <a:endParaRPr lang="en-US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315" y="4635939"/>
            <a:ext cx="1998861" cy="199886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7576" y="2308831"/>
            <a:ext cx="2615920" cy="304698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Amazon</a:t>
            </a:r>
          </a:p>
          <a:p>
            <a:r>
              <a:rPr lang="en-US" sz="3200" dirty="0" smtClean="0"/>
              <a:t>Azure</a:t>
            </a:r>
          </a:p>
          <a:p>
            <a:r>
              <a:rPr lang="en-US" sz="3200" dirty="0" smtClean="0"/>
              <a:t>Rackspace</a:t>
            </a:r>
          </a:p>
          <a:p>
            <a:r>
              <a:rPr lang="en-US" sz="3200" dirty="0" smtClean="0"/>
              <a:t>Campus HPC</a:t>
            </a:r>
          </a:p>
          <a:p>
            <a:r>
              <a:rPr lang="en-US" sz="3200" dirty="0" smtClean="0"/>
              <a:t>XSEDE</a:t>
            </a:r>
          </a:p>
          <a:p>
            <a:r>
              <a:rPr lang="en-US" sz="3200" dirty="0" smtClean="0"/>
              <a:t>Etc.</a:t>
            </a:r>
            <a:endParaRPr lang="en-US" sz="3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602" b="85938" l="10625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061" t="16133" r="8826" b="14245"/>
          <a:stretch/>
        </p:blipFill>
        <p:spPr>
          <a:xfrm>
            <a:off x="2893977" y="2822"/>
            <a:ext cx="4880894" cy="3351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7999" y="6045200"/>
            <a:ext cx="282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a</a:t>
            </a:r>
            <a:r>
              <a:rPr lang="en-US" sz="2400" dirty="0" smtClean="0">
                <a:solidFill>
                  <a:srgbClr val="FF6600"/>
                </a:solidFill>
              </a:rPr>
              <a:t>nd lots of glue…..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9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10" y="179588"/>
            <a:ext cx="8825086" cy="923593"/>
          </a:xfrm>
        </p:spPr>
        <p:txBody>
          <a:bodyPr/>
          <a:lstStyle/>
          <a:p>
            <a:r>
              <a:rPr lang="en-US" sz="4000" dirty="0"/>
              <a:t>My wish list for CCL </a:t>
            </a:r>
            <a:r>
              <a:rPr lang="en-US" sz="4000" dirty="0" smtClean="0"/>
              <a:t>(</a:t>
            </a:r>
            <a:r>
              <a:rPr lang="en-US" sz="4000" dirty="0" err="1" smtClean="0"/>
              <a:t>makeflow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*Bundle dependencies along with script and binaries e.g.</a:t>
            </a:r>
            <a:br>
              <a:rPr lang="en-US" dirty="0" smtClean="0"/>
            </a:br>
            <a:r>
              <a:rPr lang="en-US" dirty="0" smtClean="0"/>
              <a:t>CDE</a:t>
            </a:r>
            <a:r>
              <a:rPr lang="en-US" dirty="0"/>
              <a:t>: Automatically create portable Linux applications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://www.pgbovine.net/</a:t>
            </a:r>
            <a:r>
              <a:rPr lang="pl-PL" dirty="0" smtClean="0">
                <a:hlinkClick r:id="rId2"/>
              </a:rPr>
              <a:t>cde.html</a:t>
            </a:r>
            <a:endParaRPr lang="pl-PL" dirty="0" smtClean="0"/>
          </a:p>
          <a:p>
            <a:r>
              <a:rPr lang="pl-PL" dirty="0" smtClean="0"/>
              <a:t>Progress </a:t>
            </a:r>
            <a:r>
              <a:rPr lang="pl-PL" dirty="0" err="1" smtClean="0"/>
              <a:t>reporting</a:t>
            </a:r>
            <a:r>
              <a:rPr lang="pl-PL" dirty="0" smtClean="0"/>
              <a:t>, </a:t>
            </a:r>
            <a:r>
              <a:rPr lang="pl-PL" dirty="0" err="1" smtClean="0"/>
              <a:t>profiling</a:t>
            </a:r>
            <a:r>
              <a:rPr lang="pl-PL" dirty="0" smtClean="0"/>
              <a:t> of performance </a:t>
            </a:r>
            <a:r>
              <a:rPr lang="pl-PL" dirty="0" err="1" smtClean="0"/>
              <a:t>e.g</a:t>
            </a:r>
            <a:r>
              <a:rPr lang="pl-PL" dirty="0" smtClean="0"/>
              <a:t> </a:t>
            </a:r>
            <a:r>
              <a:rPr lang="pl-PL" dirty="0" err="1" smtClean="0"/>
              <a:t>equivalent</a:t>
            </a:r>
            <a:r>
              <a:rPr lang="pl-PL" dirty="0" smtClean="0"/>
              <a:t> </a:t>
            </a:r>
            <a:r>
              <a:rPr lang="pl-PL" dirty="0" err="1" smtClean="0"/>
              <a:t>progress</a:t>
            </a:r>
            <a:r>
              <a:rPr lang="pl-PL" dirty="0" smtClean="0"/>
              <a:t> bar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100" y="5942573"/>
            <a:ext cx="45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*Not a </a:t>
            </a:r>
            <a:r>
              <a:rPr lang="en-US" dirty="0" err="1" smtClean="0"/>
              <a:t>makeflow</a:t>
            </a:r>
            <a:r>
              <a:rPr lang="en-US" dirty="0" smtClean="0"/>
              <a:t> issue but a good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571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3356446" y="3393281"/>
            <a:ext cx="1553766" cy="32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8000"/>
                </a:solidFill>
                <a:cs typeface="Helvetica" charset="0"/>
                <a:sym typeface="Helvetica" charset="0"/>
              </a:rPr>
              <a:t>Staff:</a:t>
            </a:r>
            <a:endParaRPr lang="en-US" sz="11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Greg Abram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Sonali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Aditya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Roger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Barthelson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Brad Boyle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Todd Bryan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Gordon Burleigh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John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Cazes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Mike Conway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Karen Cranston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Rion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Doodey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Andy Edmonds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Dmitry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Fedorov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Michael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Gatto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Utkarsh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Gaur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Cornel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Ghiban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Michael Gonzales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Hariolf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Häfele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Matthew Hanlon</a:t>
            </a: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6239620"/>
            <a:ext cx="645170" cy="638473"/>
            <a:chOff x="0" y="0"/>
            <a:chExt cx="578" cy="571"/>
          </a:xfrm>
        </p:grpSpPr>
        <p:sp>
          <p:nvSpPr>
            <p:cNvPr id="57346" name="Oval 2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1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245" y="6390309"/>
            <a:ext cx="165868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Group 8"/>
          <p:cNvGrpSpPr>
            <a:grpSpLocks/>
          </p:cNvGrpSpPr>
          <p:nvPr/>
        </p:nvGrpSpPr>
        <p:grpSpPr bwMode="auto">
          <a:xfrm>
            <a:off x="0" y="6239620"/>
            <a:ext cx="645170" cy="638473"/>
            <a:chOff x="0" y="0"/>
            <a:chExt cx="578" cy="572"/>
          </a:xfrm>
        </p:grpSpPr>
        <p:sp>
          <p:nvSpPr>
            <p:cNvPr id="57350" name="Oval 6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rgbClr val="00CC99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10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pic>
          <p:nvPicPr>
            <p:cNvPr id="57351" name="Picture 7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245" y="6390309"/>
            <a:ext cx="165868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Rectangle 11"/>
          <p:cNvSpPr>
            <a:spLocks/>
          </p:cNvSpPr>
          <p:nvPr/>
        </p:nvSpPr>
        <p:spPr bwMode="auto">
          <a:xfrm>
            <a:off x="8897665" y="6595691"/>
            <a:ext cx="177131" cy="1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17858" tIns="17858" rIns="17858" bIns="17858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74</a:t>
            </a:r>
          </a:p>
        </p:txBody>
      </p:sp>
      <p:sp>
        <p:nvSpPr>
          <p:cNvPr id="57356" name="Freeform 12"/>
          <p:cNvSpPr>
            <a:spLocks/>
          </p:cNvSpPr>
          <p:nvPr/>
        </p:nvSpPr>
        <p:spPr bwMode="auto">
          <a:xfrm flipH="1">
            <a:off x="375048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57" name="Freeform 13"/>
          <p:cNvSpPr>
            <a:spLocks/>
          </p:cNvSpPr>
          <p:nvPr/>
        </p:nvSpPr>
        <p:spPr bwMode="auto">
          <a:xfrm rot="10800000">
            <a:off x="375048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58" name="Freeform 14"/>
          <p:cNvSpPr>
            <a:spLocks/>
          </p:cNvSpPr>
          <p:nvPr/>
        </p:nvSpPr>
        <p:spPr bwMode="auto">
          <a:xfrm flipH="1">
            <a:off x="2052712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59" name="Freeform 15"/>
          <p:cNvSpPr>
            <a:spLocks/>
          </p:cNvSpPr>
          <p:nvPr/>
        </p:nvSpPr>
        <p:spPr bwMode="auto">
          <a:xfrm rot="10800000">
            <a:off x="2052712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0" name="Freeform 16"/>
          <p:cNvSpPr>
            <a:spLocks/>
          </p:cNvSpPr>
          <p:nvPr/>
        </p:nvSpPr>
        <p:spPr bwMode="auto">
          <a:xfrm flipH="1">
            <a:off x="3732610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1" name="Freeform 17"/>
          <p:cNvSpPr>
            <a:spLocks/>
          </p:cNvSpPr>
          <p:nvPr/>
        </p:nvSpPr>
        <p:spPr bwMode="auto">
          <a:xfrm rot="10800000">
            <a:off x="3732610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2" name="Freeform 18"/>
          <p:cNvSpPr>
            <a:spLocks/>
          </p:cNvSpPr>
          <p:nvPr/>
        </p:nvSpPr>
        <p:spPr bwMode="auto">
          <a:xfrm flipH="1">
            <a:off x="5411391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3" name="Freeform 19"/>
          <p:cNvSpPr>
            <a:spLocks/>
          </p:cNvSpPr>
          <p:nvPr/>
        </p:nvSpPr>
        <p:spPr bwMode="auto">
          <a:xfrm rot="10800000">
            <a:off x="5411391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 flipH="1">
            <a:off x="7090173" y="2759274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5" name="Freeform 21"/>
          <p:cNvSpPr>
            <a:spLocks/>
          </p:cNvSpPr>
          <p:nvPr/>
        </p:nvSpPr>
        <p:spPr bwMode="auto">
          <a:xfrm rot="10800000">
            <a:off x="7090173" y="3013771"/>
            <a:ext cx="1678781" cy="262310"/>
          </a:xfrm>
          <a:custGeom>
            <a:avLst/>
            <a:gdLst>
              <a:gd name="T0" fmla="*/ 5400 w 21600"/>
              <a:gd name="T1" fmla="*/ 0 h 21600"/>
              <a:gd name="T2" fmla="*/ 0 w 21600"/>
              <a:gd name="T3" fmla="*/ 21600 h 21600"/>
              <a:gd name="T4" fmla="*/ 16200 w 21600"/>
              <a:gd name="T5" fmla="*/ 21600 h 21600"/>
              <a:gd name="T6" fmla="*/ 21600 w 21600"/>
              <a:gd name="T7" fmla="*/ 0 h 21600"/>
              <a:gd name="T8" fmla="*/ 5400 w 21600"/>
              <a:gd name="T9" fmla="*/ 0 h 21600"/>
              <a:gd name="T10" fmla="*/ 5400 w 21600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5400" y="0"/>
                </a:moveTo>
                <a:lnTo>
                  <a:pt x="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5400" y="0"/>
                </a:lnTo>
                <a:close/>
                <a:moveTo>
                  <a:pt x="5400" y="0"/>
                </a:moveTo>
              </a:path>
            </a:pathLst>
          </a:custGeom>
          <a:solidFill>
            <a:srgbClr val="00FF02">
              <a:alpha val="41568"/>
            </a:srgbClr>
          </a:solidFill>
          <a:ln>
            <a:noFill/>
          </a:ln>
          <a:effectLst>
            <a:outerShdw blurRad="12700" dist="25398" dir="5400000" algn="ctr" rotWithShape="0">
              <a:srgbClr val="80808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10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698700" y="2847455"/>
            <a:ext cx="1069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Metadata</a:t>
            </a:r>
          </a:p>
        </p:txBody>
      </p:sp>
      <p:sp>
        <p:nvSpPr>
          <p:cNvPr id="57367" name="Rectangle 23"/>
          <p:cNvSpPr>
            <a:spLocks/>
          </p:cNvSpPr>
          <p:nvPr/>
        </p:nvSpPr>
        <p:spPr bwMode="auto">
          <a:xfrm>
            <a:off x="2536032" y="2847455"/>
            <a:ext cx="5417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Data</a:t>
            </a:r>
          </a:p>
        </p:txBody>
      </p:sp>
      <p:sp>
        <p:nvSpPr>
          <p:cNvPr id="57368" name="Rectangle 24"/>
          <p:cNvSpPr>
            <a:spLocks/>
          </p:cNvSpPr>
          <p:nvPr/>
        </p:nvSpPr>
        <p:spPr bwMode="auto">
          <a:xfrm>
            <a:off x="4188025" y="2847455"/>
            <a:ext cx="5987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Tools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69" name="Rectangle 25"/>
          <p:cNvSpPr>
            <a:spLocks/>
          </p:cNvSpPr>
          <p:nvPr/>
        </p:nvSpPr>
        <p:spPr bwMode="auto">
          <a:xfrm>
            <a:off x="5753488" y="2847455"/>
            <a:ext cx="1178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Workflows</a:t>
            </a:r>
          </a:p>
        </p:txBody>
      </p:sp>
      <p:sp>
        <p:nvSpPr>
          <p:cNvPr id="57370" name="Rectangle 26"/>
          <p:cNvSpPr>
            <a:spLocks/>
          </p:cNvSpPr>
          <p:nvPr/>
        </p:nvSpPr>
        <p:spPr bwMode="auto">
          <a:xfrm>
            <a:off x="7688462" y="2847455"/>
            <a:ext cx="364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Viz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71" name="Rectangle 27"/>
          <p:cNvSpPr>
            <a:spLocks/>
          </p:cNvSpPr>
          <p:nvPr/>
        </p:nvSpPr>
        <p:spPr bwMode="auto">
          <a:xfrm>
            <a:off x="2668861" y="1177603"/>
            <a:ext cx="188080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8000"/>
                </a:solidFill>
                <a:cs typeface="Helvetica" charset="0"/>
                <a:sym typeface="Helvetica" charset="0"/>
              </a:rPr>
              <a:t>Executive Team:</a:t>
            </a:r>
            <a:endParaRPr lang="en-US" sz="24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cs typeface="Helvetica" charset="0"/>
                <a:sym typeface="Helvetica" charset="0"/>
              </a:rPr>
              <a:t>Steve Goff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cs typeface="Helvetica" charset="0"/>
                <a:sym typeface="Helvetica" charset="0"/>
              </a:rPr>
              <a:t>Dan </a:t>
            </a:r>
            <a:r>
              <a:rPr lang="en-US" sz="2100" dirty="0" err="1">
                <a:solidFill>
                  <a:schemeClr val="tx1">
                    <a:lumMod val="75000"/>
                  </a:schemeClr>
                </a:solidFill>
                <a:cs typeface="Helvetica" charset="0"/>
                <a:sym typeface="Helvetica" charset="0"/>
              </a:rPr>
              <a:t>Stanzione</a:t>
            </a:r>
            <a:endParaRPr lang="en-US" sz="2100" dirty="0">
              <a:solidFill>
                <a:schemeClr val="tx1">
                  <a:lumMod val="75000"/>
                </a:schemeClr>
              </a:solidFill>
              <a:cs typeface="Helvetica" charset="0"/>
              <a:sym typeface="Helvetica" charset="0"/>
            </a:endParaRPr>
          </a:p>
        </p:txBody>
      </p:sp>
      <p:sp>
        <p:nvSpPr>
          <p:cNvPr id="57372" name="Rectangle 28"/>
          <p:cNvSpPr>
            <a:spLocks/>
          </p:cNvSpPr>
          <p:nvPr/>
        </p:nvSpPr>
        <p:spPr bwMode="auto">
          <a:xfrm>
            <a:off x="348258" y="3375423"/>
            <a:ext cx="3116461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8000"/>
                </a:solidFill>
                <a:cs typeface="Helvetica" charset="0"/>
                <a:sym typeface="Helvetica" charset="0"/>
              </a:rPr>
              <a:t>Faculty Advisors &amp; Collaborators:</a:t>
            </a:r>
            <a:endParaRPr lang="en-US" sz="11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Ali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Akoglu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Greg Andrews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Kobus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Barnard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Sue Brown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Thomas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Brutnell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Michael Donoghue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Casey Dunn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Brian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Enquist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Damian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Gessler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Ruth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Grene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John Hartman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Matthew Hudson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Dan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Kliebenstein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Jim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Leebens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-Mack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David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Lowenthal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Robert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Martienssen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</p:txBody>
      </p:sp>
      <p:sp>
        <p:nvSpPr>
          <p:cNvPr id="57373" name="Rectangle 29"/>
          <p:cNvSpPr>
            <a:spLocks/>
          </p:cNvSpPr>
          <p:nvPr/>
        </p:nvSpPr>
        <p:spPr bwMode="auto">
          <a:xfrm>
            <a:off x="5767461" y="830462"/>
            <a:ext cx="1384995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8000"/>
                </a:solidFill>
                <a:cs typeface="Helvetica" charset="0"/>
                <a:sym typeface="Helvetica" charset="0"/>
              </a:rPr>
              <a:t>Students:</a:t>
            </a:r>
            <a:endParaRPr lang="en-US" sz="11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Peter Bailey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Jeremy Beaulieu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Devi Bhattacharya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Storme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Briscoe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Ya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-Di Chen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John Donoghue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Steven Gregory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Yekatarina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Khartianova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Monica Lent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Amgad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Madkour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74" name="Rectangle 30"/>
          <p:cNvSpPr>
            <a:spLocks/>
          </p:cNvSpPr>
          <p:nvPr/>
        </p:nvSpPr>
        <p:spPr bwMode="auto">
          <a:xfrm>
            <a:off x="1768078" y="3545086"/>
            <a:ext cx="1723430" cy="308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B.S.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Manjunath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Nirav Merchant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David Neale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Brian O’Meara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Sudha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David Salt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Mark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Schildhauer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Doug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Soltis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Pam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Soltis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Edgar Spalding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Alexis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Stamatakis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Ann Stapleton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Lincoln 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Val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Tannen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Todd Vision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Doreen Ware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Steve Welch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Mark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Westneat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</p:txBody>
      </p:sp>
      <p:sp>
        <p:nvSpPr>
          <p:cNvPr id="57375" name="Rectangle 31"/>
          <p:cNvSpPr>
            <a:spLocks/>
          </p:cNvSpPr>
          <p:nvPr/>
        </p:nvSpPr>
        <p:spPr bwMode="auto">
          <a:xfrm>
            <a:off x="6134695" y="3384352"/>
            <a:ext cx="2107406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Andrew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Lenards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Zhenyuan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Lu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Eric Lyons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Naim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Matasci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Sheldon McKay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Robert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McLay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Angel Mercer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Dave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Micklos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Nathan Miller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Steve Mock 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Martha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Narro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Praveen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Nuthulapati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Shannon Oliver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Shiran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Pasternak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William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Peil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Titus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Purdin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J.A.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Raygoza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Garay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Dennis Roberts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Jerry Schneider</a:t>
            </a:r>
          </a:p>
        </p:txBody>
      </p:sp>
      <p:sp>
        <p:nvSpPr>
          <p:cNvPr id="57376" name="Rectangle 32"/>
          <p:cNvSpPr>
            <a:spLocks/>
          </p:cNvSpPr>
          <p:nvPr/>
        </p:nvSpPr>
        <p:spPr bwMode="auto">
          <a:xfrm>
            <a:off x="4572000" y="3384352"/>
            <a:ext cx="1589484" cy="325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Anthony Heath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Barbara Heath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Matthew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Helmke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Natalie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Henriques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Uwe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Hilgert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Nicole Hopkins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Eun-Sook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Jeong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Logan Johnson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Chris Jordan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B.D. Kim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Kathleen Kennedy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Mohammed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Khalfan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Seung-jin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Kim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Lars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Koersterk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Sangeeta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Kuchimanchi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Kristian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Kvilekval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Aruna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Lakshm</a:t>
            </a:r>
            <a:r>
              <a:rPr lang="en-US" sz="1100" dirty="0" err="1">
                <a:solidFill>
                  <a:srgbClr val="000000"/>
                </a:solidFill>
                <a:cs typeface="Helvetica" charset="0"/>
                <a:sym typeface="Helvetica" charset="0"/>
              </a:rPr>
              <a:t>anan</a:t>
            </a:r>
            <a:endParaRPr lang="en-US" sz="1100" dirty="0">
              <a:solidFill>
                <a:srgbClr val="000000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Sue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Lauter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Tina Lee</a:t>
            </a:r>
          </a:p>
        </p:txBody>
      </p:sp>
      <p:sp>
        <p:nvSpPr>
          <p:cNvPr id="57377" name="Rectangle 33"/>
          <p:cNvSpPr>
            <a:spLocks/>
          </p:cNvSpPr>
          <p:nvPr/>
        </p:nvSpPr>
        <p:spPr bwMode="auto">
          <a:xfrm>
            <a:off x="7536656" y="3384352"/>
            <a:ext cx="220563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7858" tIns="17858" rIns="17858" bIns="178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Bruce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Schumaker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Sriramu</a:t>
            </a: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Singaram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Edwin Skidmore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Brandon Smith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Mary Margaret Sprinkle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Sriram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Srinivasan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Josh Stein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Lisa Stillwell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Kris </a:t>
            </a:r>
            <a:r>
              <a:rPr lang="en-US" sz="1100" dirty="0" err="1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Urie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Peter Van Buren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latin typeface="Arial" charset="0"/>
                <a:ea typeface="Lucida Grande" charset="0"/>
                <a:cs typeface="Lucida Grande" charset="0"/>
                <a:sym typeface="Arial" charset="0"/>
              </a:rPr>
              <a:t>Hans Vasquez-Gross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Matthew Vaughn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Fusheng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Wei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Jason Williams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John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Wregglesworth</a:t>
            </a:r>
            <a:endParaRPr lang="en-US" sz="1100" dirty="0">
              <a:solidFill>
                <a:srgbClr val="FFFFFF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Weijia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Xu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Jill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Yarmchuk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</p:txBody>
      </p:sp>
      <p:sp>
        <p:nvSpPr>
          <p:cNvPr id="57378" name="Rectangle 34"/>
          <p:cNvSpPr>
            <a:spLocks/>
          </p:cNvSpPr>
          <p:nvPr/>
        </p:nvSpPr>
        <p:spPr bwMode="auto">
          <a:xfrm>
            <a:off x="7340203" y="982266"/>
            <a:ext cx="1660922" cy="16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Aniruddha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Marathe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Kurt Michaels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Dhanesh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Prasad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Andrew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Predoehl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Jose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Salcedo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Shalini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Sasidharan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Gregory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Striemer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Jason </a:t>
            </a: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Vandeventer</a:t>
            </a:r>
            <a:endParaRPr lang="en-US" sz="1100" dirty="0">
              <a:solidFill>
                <a:srgbClr val="FFFFFF"/>
              </a:solidFill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solidFill>
                  <a:srgbClr val="FFFFFF"/>
                </a:solidFill>
                <a:cs typeface="Helvetica" charset="0"/>
                <a:sym typeface="Helvetica" charset="0"/>
              </a:rPr>
              <a:t>Kuan</a:t>
            </a:r>
            <a:r>
              <a:rPr lang="en-US" sz="1100" dirty="0">
                <a:solidFill>
                  <a:srgbClr val="FFFFFF"/>
                </a:solidFill>
                <a:cs typeface="Helvetica" charset="0"/>
                <a:sym typeface="Helvetica" charset="0"/>
              </a:rPr>
              <a:t> Yang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7379" name="Rectangle 35"/>
          <p:cNvSpPr>
            <a:spLocks/>
          </p:cNvSpPr>
          <p:nvPr/>
        </p:nvSpPr>
        <p:spPr bwMode="auto">
          <a:xfrm>
            <a:off x="339329" y="767954"/>
            <a:ext cx="1464469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8000"/>
                </a:solidFill>
                <a:cs typeface="Helvetica" charset="0"/>
                <a:sym typeface="Helvetica" charset="0"/>
              </a:rPr>
              <a:t>Postdocs:</a:t>
            </a:r>
            <a:endParaRPr lang="en-US" sz="1100" dirty="0">
              <a:solidFill>
                <a:srgbClr val="000000"/>
              </a:solidFill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Barbara </a:t>
            </a:r>
            <a:r>
              <a:rPr lang="en-US" sz="1100" dirty="0" err="1">
                <a:cs typeface="Helvetica" charset="0"/>
                <a:sym typeface="Helvetica" charset="0"/>
              </a:rPr>
              <a:t>Banbury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Jamie Estill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cs typeface="Helvetica" charset="0"/>
                <a:sym typeface="Helvetica" charset="0"/>
              </a:rPr>
              <a:t>Bindu</a:t>
            </a:r>
            <a:r>
              <a:rPr lang="en-US" sz="1100" dirty="0">
                <a:cs typeface="Helvetica" charset="0"/>
                <a:sym typeface="Helvetica" charset="0"/>
              </a:rPr>
              <a:t> Joseph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Christos </a:t>
            </a:r>
            <a:r>
              <a:rPr lang="en-US" sz="1100" dirty="0" err="1">
                <a:cs typeface="Helvetica" charset="0"/>
                <a:sym typeface="Helvetica" charset="0"/>
              </a:rPr>
              <a:t>Noutsos</a:t>
            </a:r>
            <a:r>
              <a:rPr lang="en-US" sz="1100" dirty="0">
                <a:cs typeface="Helvetica" charset="0"/>
                <a:sym typeface="Helvetica" charset="0"/>
              </a:rPr>
              <a:t>    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Brad </a:t>
            </a:r>
            <a:r>
              <a:rPr lang="en-US" sz="1100" dirty="0" err="1">
                <a:cs typeface="Helvetica" charset="0"/>
                <a:sym typeface="Helvetica" charset="0"/>
              </a:rPr>
              <a:t>Ruhfel</a:t>
            </a:r>
            <a:endParaRPr lang="en-US" sz="1100" dirty="0">
              <a:cs typeface="Helvetica" charset="0"/>
              <a:sym typeface="Helvetic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Stephen A. Smith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cs typeface="Helvetica" charset="0"/>
                <a:sym typeface="Helvetica" charset="0"/>
              </a:rPr>
              <a:t>Chunlao</a:t>
            </a:r>
            <a:r>
              <a:rPr lang="en-US" sz="1100" dirty="0">
                <a:cs typeface="Helvetica" charset="0"/>
                <a:sym typeface="Helvetica" charset="0"/>
              </a:rPr>
              <a:t> Tang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Lin Wang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>
                <a:cs typeface="Helvetica" charset="0"/>
                <a:sym typeface="Helvetica" charset="0"/>
              </a:rPr>
              <a:t>Liya</a:t>
            </a:r>
            <a:r>
              <a:rPr lang="en-US" sz="1100" dirty="0">
                <a:cs typeface="Helvetica" charset="0"/>
                <a:sym typeface="Helvetica" charset="0"/>
              </a:rPr>
              <a:t> Wang</a:t>
            </a:r>
            <a:endParaRPr lang="en-US" sz="1100" dirty="0">
              <a:latin typeface="Arial" charset="0"/>
              <a:ea typeface="Lucida Grande" charset="0"/>
              <a:cs typeface="Lucida Grande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cs typeface="Helvetica" charset="0"/>
                <a:sym typeface="Helvetica" charset="0"/>
              </a:rPr>
              <a:t>Norman </a:t>
            </a:r>
            <a:r>
              <a:rPr lang="en-US" sz="1100" dirty="0" err="1">
                <a:cs typeface="Helvetica" charset="0"/>
                <a:sym typeface="Helvetica" charset="0"/>
              </a:rPr>
              <a:t>Wickett</a:t>
            </a:r>
            <a:endParaRPr lang="en-US" sz="1100" dirty="0">
              <a:cs typeface="Helvetica" charset="0"/>
              <a:sym typeface="Helvetic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82128" y="228600"/>
            <a:ext cx="474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9242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9" y="2665750"/>
            <a:ext cx="1417831" cy="14086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400" y="2713827"/>
            <a:ext cx="692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9819" y="2665750"/>
            <a:ext cx="6924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/>
              <a:t>=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53641" y="179588"/>
            <a:ext cx="7947422" cy="923593"/>
          </a:xfrm>
        </p:spPr>
        <p:txBody>
          <a:bodyPr/>
          <a:lstStyle/>
          <a:p>
            <a:r>
              <a:rPr lang="en-US" dirty="0" smtClean="0"/>
              <a:t>Simple </a:t>
            </a:r>
            <a:r>
              <a:rPr lang="en-US" dirty="0" smtClean="0"/>
              <a:t>Formula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02" b="85938" l="10625" r="90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061" t="16086" r="8826" b="14444"/>
          <a:stretch/>
        </p:blipFill>
        <p:spPr>
          <a:xfrm>
            <a:off x="2539268" y="2362658"/>
            <a:ext cx="2896803" cy="1984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500" y="1905458"/>
            <a:ext cx="2984500" cy="311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917" y="179588"/>
            <a:ext cx="4732209" cy="630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797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9033496" cy="593393"/>
          </a:xfrm>
        </p:spPr>
        <p:txBody>
          <a:bodyPr/>
          <a:lstStyle/>
          <a:p>
            <a:r>
              <a:rPr lang="en-US" dirty="0" smtClean="0"/>
              <a:t>Life science: Going across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4DBC6-0750-7D4D-89A0-03B0CB5023BA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 descr="screen-capture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610" y="771193"/>
            <a:ext cx="6315812" cy="58415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61521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Putting it all to work</a:t>
            </a:r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828800"/>
            <a:ext cx="6705600" cy="414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038600" y="6400800"/>
            <a:ext cx="441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Wayne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Stayskal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  <a:latin typeface="Verdana" pitchFamily="34" charset="0"/>
              </a:rPr>
              <a:t>, The Tampa Tribune</a:t>
            </a:r>
          </a:p>
        </p:txBody>
      </p:sp>
    </p:spTree>
    <p:extLst>
      <p:ext uri="{BB962C8B-B14F-4D97-AF65-F5344CB8AC3E}">
        <p14:creationId xmlns:p14="http://schemas.microsoft.com/office/powerpoint/2010/main" val="15318554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6592" y="228600"/>
            <a:ext cx="6240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Cyberinfrastructure for the Plant Sciences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763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The iPlant CI is designed as infrastructure.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means it is a platform upon which other projects can build.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Use of the iPlant infrastructure can take one of several forms: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Storage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Computation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Hosting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Web Services</a:t>
            </a:r>
          </a:p>
          <a:p>
            <a:pPr marL="1371600" lvl="2" indent="-457200">
              <a:buFont typeface="Wingdings" pitchFamily="2" charset="2"/>
              <a:buChar char="ü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Scalability</a:t>
            </a:r>
          </a:p>
          <a:p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4969" y="6024342"/>
            <a:ext cx="645170" cy="638473"/>
            <a:chOff x="0" y="0"/>
            <a:chExt cx="578" cy="571"/>
          </a:xfrm>
        </p:grpSpPr>
        <p:sp>
          <p:nvSpPr>
            <p:cNvPr id="6" name="Oval 1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939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493837"/>
            <a:ext cx="8224838" cy="4525963"/>
          </a:xfrm>
        </p:spPr>
        <p:txBody>
          <a:bodyPr/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For a challenge as broad as “plant science,” focus on specific applications/tools is a moving target, and never enough.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Most important to build a </a:t>
            </a: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platform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that can support diverse and </a:t>
            </a:r>
            <a:r>
              <a:rPr lang="en-US" sz="2400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constantly evolving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needs.  “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Cyberinfrastructure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 is, in fact, infrastructure. The platform can  lift all the apps, not select winners and losers.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  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The useful lifetime of our analysis </a:t>
            </a:r>
            <a:r>
              <a:rPr lang="en-US" sz="2000" i="1" dirty="0" err="1" smtClean="0">
                <a:latin typeface="Calibri" pitchFamily="34" charset="0"/>
                <a:cs typeface="Calibri" pitchFamily="34" charset="0"/>
              </a:rPr>
              <a:t>toolchains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is now 6 months”</a:t>
            </a:r>
          </a:p>
          <a:p>
            <a:pPr marL="0" indent="0">
              <a:buNone/>
            </a:pPr>
            <a:r>
              <a:rPr lang="en-US" sz="2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                    -Matthew </a:t>
            </a:r>
            <a:r>
              <a:rPr lang="en-US" sz="2000" i="1" dirty="0" err="1" smtClean="0">
                <a:latin typeface="Calibri" pitchFamily="34" charset="0"/>
                <a:cs typeface="Calibri" pitchFamily="34" charset="0"/>
              </a:rPr>
              <a:t>Trunnel</a:t>
            </a: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,  Broad Institute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592" y="228600"/>
            <a:ext cx="6240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The iPlant Collaborative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Cyberinfrastructure for the Plant Sciences</a:t>
            </a:r>
            <a:endParaRPr lang="en-US" sz="28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969" y="6024342"/>
            <a:ext cx="645170" cy="638473"/>
            <a:chOff x="0" y="0"/>
            <a:chExt cx="578" cy="571"/>
          </a:xfrm>
        </p:grpSpPr>
        <p:sp>
          <p:nvSpPr>
            <p:cNvPr id="5" name="Oval 1"/>
            <p:cNvSpPr>
              <a:spLocks/>
            </p:cNvSpPr>
            <p:nvPr/>
          </p:nvSpPr>
          <p:spPr bwMode="auto">
            <a:xfrm>
              <a:off x="167" y="192"/>
              <a:ext cx="225" cy="220"/>
            </a:xfrm>
            <a:prstGeom prst="ellipse">
              <a:avLst/>
            </a:prstGeom>
            <a:solidFill>
              <a:schemeClr val="accent1"/>
            </a:solidFill>
            <a:ln w="12600" cap="flat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65649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1276</Words>
  <Application>Microsoft Macintosh PowerPoint</Application>
  <PresentationFormat>On-screen Show (4:3)</PresentationFormat>
  <Paragraphs>363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Title &amp; Subtitle</vt:lpstr>
      <vt:lpstr>Is there an app for that ?</vt:lpstr>
      <vt:lpstr>Topic Coverage</vt:lpstr>
      <vt:lpstr>Simple Formula</vt:lpstr>
      <vt:lpstr>The Reality</vt:lpstr>
      <vt:lpstr>Simple Formula</vt:lpstr>
      <vt:lpstr>Life science: Going across scales</vt:lpstr>
      <vt:lpstr>Putting it all to work</vt:lpstr>
      <vt:lpstr>PowerPoint Presentation</vt:lpstr>
      <vt:lpstr>PowerPoint Presentation</vt:lpstr>
      <vt:lpstr>PowerPoint Presentation</vt:lpstr>
      <vt:lpstr>BioInformation :: Data Flavors</vt:lpstr>
      <vt:lpstr>Life scientist :: Data Wrestler</vt:lpstr>
      <vt:lpstr>PowerPoint Presentation</vt:lpstr>
      <vt:lpstr>X prize for sequencing</vt:lpstr>
      <vt:lpstr>X prize for analyzing it ?</vt:lpstr>
      <vt:lpstr>The Lifecycle</vt:lpstr>
      <vt:lpstr>PowerPoint Presentation</vt:lpstr>
      <vt:lpstr>PowerPoint Presentation</vt:lpstr>
      <vt:lpstr>Why is this hard when we have …</vt:lpstr>
      <vt:lpstr>What did the scientists do ?</vt:lpstr>
      <vt:lpstr>Python in HPC : OMG</vt:lpstr>
      <vt:lpstr>Data issues</vt:lpstr>
      <vt:lpstr>DLM: Issues</vt:lpstr>
      <vt:lpstr>PowerPoint Presentation</vt:lpstr>
      <vt:lpstr>Data Lifecycle: Our effort</vt:lpstr>
      <vt:lpstr>What can users do ?</vt:lpstr>
      <vt:lpstr>PowerPoint Presentation</vt:lpstr>
      <vt:lpstr>But I don’t get throughput </vt:lpstr>
      <vt:lpstr>Compute Issues: Cloud</vt:lpstr>
      <vt:lpstr>What is cloud computing ?</vt:lpstr>
      <vt:lpstr>The application lifecycle</vt:lpstr>
      <vt:lpstr>PowerPoint Presentation</vt:lpstr>
      <vt:lpstr>PowerPoint Presentation</vt:lpstr>
      <vt:lpstr>Atmosphere: Collaboration</vt:lpstr>
      <vt:lpstr>Lifecycle</vt:lpstr>
      <vt:lpstr>How to Connect</vt:lpstr>
      <vt:lpstr>Different Ways to Log in to VMs</vt:lpstr>
      <vt:lpstr>Steps to get started !</vt:lpstr>
      <vt:lpstr>My wish list for CCL (parrot)</vt:lpstr>
      <vt:lpstr>My wish list for CCL (makeflow)</vt:lpstr>
      <vt:lpstr>PowerPoint Presentation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an app for that ?</dc:title>
  <dc:creator>Nirav Merchant</dc:creator>
  <cp:lastModifiedBy>Nirav Merchant</cp:lastModifiedBy>
  <cp:revision>54</cp:revision>
  <dcterms:created xsi:type="dcterms:W3CDTF">2012-05-01T13:29:38Z</dcterms:created>
  <dcterms:modified xsi:type="dcterms:W3CDTF">2012-06-13T14:38:39Z</dcterms:modified>
</cp:coreProperties>
</file>