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25"/>
  </p:notesMasterIdLst>
  <p:sldIdLst>
    <p:sldId id="313" r:id="rId2"/>
    <p:sldId id="314" r:id="rId3"/>
    <p:sldId id="315" r:id="rId4"/>
    <p:sldId id="316" r:id="rId5"/>
    <p:sldId id="317" r:id="rId6"/>
    <p:sldId id="318" r:id="rId7"/>
    <p:sldId id="320" r:id="rId8"/>
    <p:sldId id="321" r:id="rId9"/>
    <p:sldId id="323" r:id="rId10"/>
    <p:sldId id="324" r:id="rId11"/>
    <p:sldId id="325" r:id="rId12"/>
    <p:sldId id="327" r:id="rId13"/>
    <p:sldId id="328" r:id="rId14"/>
    <p:sldId id="329" r:id="rId15"/>
    <p:sldId id="339" r:id="rId16"/>
    <p:sldId id="340" r:id="rId17"/>
    <p:sldId id="337" r:id="rId18"/>
    <p:sldId id="338" r:id="rId19"/>
    <p:sldId id="332" r:id="rId20"/>
    <p:sldId id="330" r:id="rId21"/>
    <p:sldId id="331" r:id="rId22"/>
    <p:sldId id="333" r:id="rId23"/>
    <p:sldId id="334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66"/>
    <a:srgbClr val="FFB871"/>
    <a:srgbClr val="FCFAF2"/>
    <a:srgbClr val="F5ECCB"/>
    <a:srgbClr val="FFC285"/>
    <a:srgbClr val="66FF33"/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3" autoAdjust="0"/>
    <p:restoredTop sz="93537" autoAdjust="0"/>
  </p:normalViewPr>
  <p:slideViewPr>
    <p:cSldViewPr>
      <p:cViewPr varScale="1">
        <p:scale>
          <a:sx n="69" d="100"/>
          <a:sy n="69" d="100"/>
        </p:scale>
        <p:origin x="-4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DA82579-AB28-4D77-8829-71762FB1F73A}" type="datetimeFigureOut">
              <a:rPr lang="en-US"/>
              <a:pPr>
                <a:defRPr/>
              </a:pPr>
              <a:t>6/13/2012</a:t>
            </a:fld>
            <a:endParaRPr lang="en-US"/>
          </a:p>
        </p:txBody>
      </p:sp>
      <p:sp>
        <p:nvSpPr>
          <p:cNvPr id="307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8ACB45-8DAA-4544-AE5E-16279FC5C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1A19DFB-13DC-4E8E-B6C3-153E047C7B8D}" type="slidenum">
              <a:rPr lang="en-US" sz="1200"/>
              <a:pPr algn="r"/>
              <a:t>1</a:t>
            </a:fld>
            <a:endParaRPr lang="en-US" sz="1200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1EF1E9F-7679-48C8-A5C1-A40228F624FA}" type="slidenum">
              <a:rPr lang="en-US" sz="1200"/>
              <a:pPr algn="r"/>
              <a:t>10</a:t>
            </a:fld>
            <a:endParaRPr lang="en-US" sz="1200"/>
          </a:p>
        </p:txBody>
      </p:sp>
      <p:sp>
        <p:nvSpPr>
          <p:cNvPr id="2355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617E28-1E8A-4961-8F82-FA9E3C8D470B}" type="slidenum">
              <a:rPr lang="en-US" sz="1200"/>
              <a:pPr algn="r"/>
              <a:t>12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687CCAB-77E8-4BF1-B5F3-E1F9DD1627A6}" type="slidenum">
              <a:rPr lang="en-US" sz="1200"/>
              <a:pPr algn="r"/>
              <a:t>13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D900E33-9F25-485D-8ED0-774468347638}" type="slidenum">
              <a:rPr lang="en-US" sz="1200"/>
              <a:pPr algn="r"/>
              <a:t>14</a:t>
            </a:fld>
            <a:endParaRPr lang="en-US" sz="1200"/>
          </a:p>
        </p:txBody>
      </p:sp>
      <p:sp>
        <p:nvSpPr>
          <p:cNvPr id="3072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30DF960-05EC-46DC-9B58-4D6085B3DCBC}" type="slidenum">
              <a:rPr lang="en-US" sz="1200"/>
              <a:pPr algn="r"/>
              <a:t>19</a:t>
            </a:fld>
            <a:endParaRPr lang="en-US" sz="1200"/>
          </a:p>
        </p:txBody>
      </p:sp>
      <p:sp>
        <p:nvSpPr>
          <p:cNvPr id="4096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A8D4BB9-5DBA-4152-98E1-609B7CFA8549}" type="slidenum">
              <a:rPr lang="en-US" sz="1200"/>
              <a:pPr algn="r"/>
              <a:t>2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F8D87A7-4A66-4AF9-B26C-4F360337B38B}" type="slidenum">
              <a:rPr lang="en-US" sz="1200"/>
              <a:pPr algn="r"/>
              <a:t>21</a:t>
            </a:fld>
            <a:endParaRPr lang="en-US" sz="1200"/>
          </a:p>
        </p:txBody>
      </p:sp>
      <p:sp>
        <p:nvSpPr>
          <p:cNvPr id="4505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267AB94-82F7-4F08-BACC-0D3AC18C04B2}" type="slidenum">
              <a:rPr lang="en-US" sz="1200"/>
              <a:pPr algn="r"/>
              <a:t>23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859DD2F-D19A-469D-B545-007CBBB2521B}" type="slidenum">
              <a:rPr lang="en-US" sz="1200"/>
              <a:pPr algn="r"/>
              <a:t>3</a:t>
            </a:fld>
            <a:endParaRPr lang="en-US" sz="1200"/>
          </a:p>
        </p:txBody>
      </p:sp>
      <p:sp>
        <p:nvSpPr>
          <p:cNvPr id="921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ADE88C5-93E5-43A8-B0C3-40F40F43DB6D}" type="slidenum">
              <a:rPr lang="en-US" sz="1200"/>
              <a:pPr algn="r"/>
              <a:t>4</a:t>
            </a:fld>
            <a:endParaRPr lang="en-US" sz="1200"/>
          </a:p>
        </p:txBody>
      </p:sp>
      <p:sp>
        <p:nvSpPr>
          <p:cNvPr id="1126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F3D1DFF-907C-43FF-8F6F-3D84D86E7096}" type="slidenum">
              <a:rPr lang="en-US" sz="1200"/>
              <a:pPr algn="r"/>
              <a:t>5</a:t>
            </a:fld>
            <a:endParaRPr lang="en-US" sz="1200"/>
          </a:p>
        </p:txBody>
      </p:sp>
      <p:sp>
        <p:nvSpPr>
          <p:cNvPr id="1331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D635DBB-903B-480B-85EB-41799815CA5A}" type="slidenum">
              <a:rPr lang="en-US" sz="1200"/>
              <a:pPr algn="r"/>
              <a:t>6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0E8565F-084E-4261-A0BD-8F9FA0536EDB}" type="slidenum">
              <a:rPr lang="en-US" sz="1200"/>
              <a:pPr algn="r"/>
              <a:t>7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16E9941-29CA-4F94-B95C-0586B0E4A02D}" type="slidenum">
              <a:rPr lang="en-US" sz="1200"/>
              <a:pPr algn="r"/>
              <a:t>8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1165FDA-ED26-43A1-9E09-751A8F271920}" type="slidenum">
              <a:rPr lang="en-US" sz="1200"/>
              <a:pPr algn="r"/>
              <a:t>9</a:t>
            </a:fld>
            <a:endParaRPr lang="en-US" sz="1200"/>
          </a:p>
        </p:txBody>
      </p:sp>
      <p:sp>
        <p:nvSpPr>
          <p:cNvPr id="2150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609600"/>
            <a:ext cx="7315200" cy="2301240"/>
          </a:xfrm>
        </p:spPr>
        <p:txBody>
          <a:bodyPr/>
          <a:lstStyle>
            <a:lvl1pPr algn="ctr">
              <a:defRPr lang="en-US" b="1" cap="none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368552" y="3200400"/>
            <a:ext cx="6480048" cy="1752600"/>
          </a:xfrm>
        </p:spPr>
        <p:txBody>
          <a:bodyPr tIns="0" rIns="45720" bIns="0" anchor="ctr"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EBF3C-DC3A-426D-BB0C-604117460D4E}" type="datetimeFigureOut">
              <a:rPr lang="en-US"/>
              <a:pPr>
                <a:defRPr/>
              </a:pPr>
              <a:t>6/13/2012</a:t>
            </a:fld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92548-6AEB-40F5-B765-0945DCE44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2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3AFF94-47ED-44FA-8EB1-DD8EF742BAE5}" type="datetimeFigureOut">
              <a:rPr lang="en-US"/>
              <a:pPr>
                <a:defRPr/>
              </a:pPr>
              <a:t>6/13/2012</a:t>
            </a:fld>
            <a:endParaRPr lang="en-US"/>
          </a:p>
        </p:txBody>
      </p:sp>
      <p:sp>
        <p:nvSpPr>
          <p:cNvPr id="15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952F89-F817-48D4-9416-A7BE5B1CC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FFFF00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rgbClr val="FFFF00"/>
          </a:solidFill>
          <a:latin typeface="Franklin Gothic Book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rgbClr val="FFFF00"/>
          </a:solidFill>
          <a:latin typeface="Franklin Gothic Book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rgbClr val="FFFF00"/>
          </a:solidFill>
          <a:latin typeface="Franklin Gothic Book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rgbClr val="FFFF00"/>
          </a:solidFill>
          <a:latin typeface="Franklin Gothic Book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6.jpeg"/><Relationship Id="rId5" Type="http://schemas.openxmlformats.org/officeDocument/2006/relationships/image" Target="../media/image11.jpeg"/><Relationship Id="rId15" Type="http://schemas.openxmlformats.org/officeDocument/2006/relationships/image" Target="../media/image18.png"/><Relationship Id="rId10" Type="http://schemas.openxmlformats.org/officeDocument/2006/relationships/image" Target="../media/image15.jpeg"/><Relationship Id="rId4" Type="http://schemas.openxmlformats.org/officeDocument/2006/relationships/image" Target="../media/image10.png"/><Relationship Id="rId9" Type="http://schemas.openxmlformats.org/officeDocument/2006/relationships/image" Target="../media/image14.jpeg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2"/>
          <p:cNvSpPr txBox="1">
            <a:spLocks noChangeArrowheads="1"/>
          </p:cNvSpPr>
          <p:nvPr/>
        </p:nvSpPr>
        <p:spPr bwMode="auto">
          <a:xfrm>
            <a:off x="152400" y="1905000"/>
            <a:ext cx="8839200" cy="2084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457200">
              <a:lnSpc>
                <a:spcPct val="95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800" b="1">
                <a:solidFill>
                  <a:srgbClr val="FFFF00"/>
                </a:solidFill>
              </a:rPr>
              <a:t>Elastic Applications in the Cloud</a:t>
            </a:r>
          </a:p>
        </p:txBody>
      </p:sp>
      <p:sp>
        <p:nvSpPr>
          <p:cNvPr id="4098" name="Subtitle 2"/>
          <p:cNvSpPr>
            <a:spLocks/>
          </p:cNvSpPr>
          <p:nvPr/>
        </p:nvSpPr>
        <p:spPr bwMode="auto">
          <a:xfrm>
            <a:off x="990600" y="3124200"/>
            <a:ext cx="64801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45720" bIns="0"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400"/>
              <a:t>Dinesh Rajan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400"/>
              <a:t>University of Notre Dame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400"/>
          </a:p>
          <a:p>
            <a:pPr algn="ctr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400"/>
              <a:t>CCL Workshop, June 2012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19712F0-C9DD-42F3-9407-BAABE60436B4}" type="slidenum">
              <a:rPr lang="en-US" sz="1400"/>
              <a:pPr algn="r"/>
              <a:t>10</a:t>
            </a:fld>
            <a:endParaRPr lang="en-US" sz="140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31188" cy="1144588"/>
          </a:xfrm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smtClean="0">
                <a:latin typeface="Franklin Gothic Book" pitchFamily="34" charset="0"/>
              </a:rPr>
              <a:t>Example Elastic Application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90600"/>
            <a:ext cx="8763000" cy="5181600"/>
          </a:xfrm>
        </p:spPr>
        <p:txBody>
          <a:bodyPr lIns="90000" tIns="46800" rIns="90000" bIns="46800"/>
          <a:lstStyle/>
          <a:p>
            <a:pPr marL="741363" lvl="1" indent="-284163" defTabSz="457200" eaLnBrk="1" hangingPunct="1">
              <a:spcBef>
                <a:spcPts val="650"/>
              </a:spcBef>
              <a:buClr>
                <a:schemeClr val="tx1"/>
              </a:buClr>
              <a:buSzTx/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smtClean="0"/>
          </a:p>
          <a:p>
            <a:pPr marL="342900" indent="-342900" defTabSz="457200" eaLnBrk="1" hangingPunct="1">
              <a:spcBef>
                <a:spcPts val="650"/>
              </a:spcBef>
              <a:buClr>
                <a:schemeClr val="tx1"/>
              </a:buClr>
              <a:buSzTx/>
              <a:buFont typeface="Wingdings 2" pitchFamily="18" charset="2"/>
              <a:buChar char="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  Replica Exchange</a:t>
            </a:r>
          </a:p>
          <a:p>
            <a:pPr marL="741363" lvl="1" indent="-284163" defTabSz="457200" eaLnBrk="1" hangingPunct="1">
              <a:lnSpc>
                <a:spcPct val="90000"/>
              </a:lnSpc>
              <a:spcBef>
                <a:spcPts val="2400"/>
              </a:spcBef>
              <a:spcAft>
                <a:spcPts val="1700"/>
              </a:spcAft>
              <a:buClr>
                <a:schemeClr val="tx1"/>
              </a:buClr>
              <a:buSzTx/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Molecular dynamics application</a:t>
            </a:r>
            <a:r>
              <a:rPr lang="en-US" sz="2400" smtClean="0"/>
              <a:t> </a:t>
            </a:r>
          </a:p>
          <a:p>
            <a:pPr marL="741363" lvl="1" indent="-284163" defTabSz="457200" eaLnBrk="1" hangingPunct="1">
              <a:lnSpc>
                <a:spcPct val="60000"/>
              </a:lnSpc>
              <a:spcBef>
                <a:spcPts val="2400"/>
              </a:spcBef>
              <a:spcAft>
                <a:spcPts val="1700"/>
              </a:spcAft>
              <a:buClr>
                <a:schemeClr val="tx1"/>
              </a:buClr>
              <a:buSzTx/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Used in study of Protein Folding</a:t>
            </a:r>
          </a:p>
          <a:p>
            <a:pPr marL="342900" indent="-342900" defTabSz="457200" eaLnBrk="1" hangingPunct="1">
              <a:lnSpc>
                <a:spcPct val="160000"/>
              </a:lnSpc>
              <a:spcBef>
                <a:spcPts val="650"/>
              </a:spcBef>
              <a:buClr>
                <a:schemeClr val="tx1"/>
              </a:buClr>
              <a:buSzTx/>
              <a:buFont typeface="Wingdings 2" pitchFamily="18" charset="2"/>
              <a:buChar char="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  Convert to </a:t>
            </a:r>
            <a:r>
              <a:rPr lang="en-US" sz="2800" smtClean="0">
                <a:solidFill>
                  <a:srgbClr val="FFC285"/>
                </a:solidFill>
              </a:rPr>
              <a:t>Elastic Replica Exchange</a:t>
            </a:r>
          </a:p>
          <a:p>
            <a:pPr marL="741363" lvl="1" indent="-284163" defTabSz="457200" eaLnBrk="1" hangingPunct="1">
              <a:lnSpc>
                <a:spcPct val="90000"/>
              </a:lnSpc>
              <a:spcBef>
                <a:spcPts val="2400"/>
              </a:spcBef>
              <a:spcAft>
                <a:spcPts val="1700"/>
              </a:spcAft>
              <a:buClr>
                <a:schemeClr val="tx1"/>
              </a:buClr>
              <a:buSzTx/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Using Work Queue	</a:t>
            </a:r>
          </a:p>
        </p:txBody>
      </p:sp>
      <p:pic>
        <p:nvPicPr>
          <p:cNvPr id="22532" name="Picture 5" descr="protein_foldi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1981200"/>
            <a:ext cx="2286000" cy="14779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B9238D3-4170-490F-ACD2-426705C8C38B}" type="slidenum">
              <a:rPr lang="en-US" sz="1400"/>
              <a:pPr algn="r"/>
              <a:t>11</a:t>
            </a:fld>
            <a:endParaRPr lang="en-US" sz="140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228600" y="0"/>
            <a:ext cx="9372600" cy="1066800"/>
          </a:xfrm>
        </p:spPr>
        <p:txBody>
          <a:bodyPr lIns="91440" rIns="91440"/>
          <a:lstStyle/>
          <a:p>
            <a:pPr eaLnBrk="1" hangingPunct="1"/>
            <a:r>
              <a:rPr lang="en-US" sz="3800" smtClean="0">
                <a:solidFill>
                  <a:schemeClr val="accent2"/>
                </a:solidFill>
                <a:latin typeface="Franklin Gothic Book" pitchFamily="34" charset="0"/>
              </a:rPr>
              <a:t> </a:t>
            </a:r>
            <a:r>
              <a:rPr lang="en-US" sz="3800" smtClean="0">
                <a:latin typeface="Franklin Gothic Book" pitchFamily="34" charset="0"/>
              </a:rPr>
              <a:t>Elastic Replica Exchange</a:t>
            </a:r>
          </a:p>
        </p:txBody>
      </p:sp>
      <p:sp>
        <p:nvSpPr>
          <p:cNvPr id="24579" name="Oval 16"/>
          <p:cNvSpPr>
            <a:spLocks noChangeArrowheads="1"/>
          </p:cNvSpPr>
          <p:nvPr/>
        </p:nvSpPr>
        <p:spPr bwMode="auto">
          <a:xfrm>
            <a:off x="3678238" y="1038225"/>
            <a:ext cx="1504950" cy="603250"/>
          </a:xfrm>
          <a:prstGeom prst="ellipse">
            <a:avLst/>
          </a:prstGeom>
          <a:solidFill>
            <a:srgbClr val="F5ECC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Work Queue Master</a:t>
            </a:r>
          </a:p>
        </p:txBody>
      </p:sp>
      <p:sp>
        <p:nvSpPr>
          <p:cNvPr id="24580" name="Oval 17"/>
          <p:cNvSpPr>
            <a:spLocks noChangeArrowheads="1"/>
          </p:cNvSpPr>
          <p:nvPr/>
        </p:nvSpPr>
        <p:spPr bwMode="auto">
          <a:xfrm>
            <a:off x="1919288" y="1066800"/>
            <a:ext cx="1212850" cy="603250"/>
          </a:xfrm>
          <a:prstGeom prst="ellipse">
            <a:avLst/>
          </a:prstGeom>
          <a:solidFill>
            <a:srgbClr val="F5ECCB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/>
              <a:t> </a:t>
            </a:r>
            <a:r>
              <a:rPr lang="en-US" sz="1200">
                <a:solidFill>
                  <a:schemeClr val="bg1"/>
                </a:solidFill>
              </a:rPr>
              <a:t>Protein Molecule </a:t>
            </a:r>
          </a:p>
          <a:p>
            <a:pPr algn="ctr"/>
            <a:r>
              <a:rPr lang="en-US" sz="1200">
                <a:solidFill>
                  <a:schemeClr val="bg1"/>
                </a:solidFill>
              </a:rPr>
              <a:t>Inputs</a:t>
            </a:r>
          </a:p>
        </p:txBody>
      </p:sp>
      <p:sp>
        <p:nvSpPr>
          <p:cNvPr id="24581" name="Line 18"/>
          <p:cNvSpPr>
            <a:spLocks noChangeShapeType="1"/>
          </p:cNvSpPr>
          <p:nvPr/>
        </p:nvSpPr>
        <p:spPr bwMode="auto">
          <a:xfrm>
            <a:off x="3124200" y="1371600"/>
            <a:ext cx="534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>
            <a:off x="4395788" y="1670050"/>
            <a:ext cx="0" cy="469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12" name="Oval 20"/>
          <p:cNvSpPr>
            <a:spLocks noChangeArrowheads="1"/>
          </p:cNvSpPr>
          <p:nvPr/>
        </p:nvSpPr>
        <p:spPr bwMode="auto">
          <a:xfrm>
            <a:off x="3736975" y="2105025"/>
            <a:ext cx="1406525" cy="736600"/>
          </a:xfrm>
          <a:prstGeom prst="ellipse">
            <a:avLst/>
          </a:prstGeom>
          <a:solidFill>
            <a:srgbClr val="F5ECC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>
                <a:solidFill>
                  <a:schemeClr val="bg1"/>
                </a:solidFill>
              </a:rPr>
              <a:t>Create configurations </a:t>
            </a:r>
          </a:p>
          <a:p>
            <a:pPr algn="ctr"/>
            <a:r>
              <a:rPr lang="en-US" sz="1100">
                <a:solidFill>
                  <a:schemeClr val="bg1"/>
                </a:solidFill>
              </a:rPr>
              <a:t>for each replica</a:t>
            </a:r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>
            <a:off x="4395788" y="28765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14" name="Oval 22"/>
          <p:cNvSpPr>
            <a:spLocks noChangeArrowheads="1"/>
          </p:cNvSpPr>
          <p:nvPr/>
        </p:nvSpPr>
        <p:spPr bwMode="auto">
          <a:xfrm>
            <a:off x="3524250" y="3324225"/>
            <a:ext cx="1747838" cy="536575"/>
          </a:xfrm>
          <a:prstGeom prst="ellipse">
            <a:avLst/>
          </a:prstGeom>
          <a:solidFill>
            <a:srgbClr val="F5ECC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>
                <a:solidFill>
                  <a:schemeClr val="bg1"/>
                </a:solidFill>
              </a:rPr>
              <a:t>Transfer</a:t>
            </a:r>
            <a:r>
              <a:rPr lang="en-US" sz="1100"/>
              <a:t> </a:t>
            </a:r>
            <a:r>
              <a:rPr lang="en-US" sz="1100">
                <a:solidFill>
                  <a:schemeClr val="bg1"/>
                </a:solidFill>
              </a:rPr>
              <a:t>inputs for replicas</a:t>
            </a:r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 flipH="1">
            <a:off x="3036888" y="3814763"/>
            <a:ext cx="823912" cy="938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 flipH="1">
            <a:off x="3521075" y="3881438"/>
            <a:ext cx="534988" cy="871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17" name="Line 25"/>
          <p:cNvSpPr>
            <a:spLocks noChangeShapeType="1"/>
          </p:cNvSpPr>
          <p:nvPr/>
        </p:nvSpPr>
        <p:spPr bwMode="auto">
          <a:xfrm>
            <a:off x="4735513" y="3881438"/>
            <a:ext cx="582612" cy="871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>
            <a:off x="4492625" y="3881438"/>
            <a:ext cx="388938" cy="871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19" name="Line 27"/>
          <p:cNvSpPr>
            <a:spLocks noChangeShapeType="1"/>
          </p:cNvSpPr>
          <p:nvPr/>
        </p:nvSpPr>
        <p:spPr bwMode="auto">
          <a:xfrm>
            <a:off x="4978400" y="3814763"/>
            <a:ext cx="823913" cy="938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20" name="Line 28"/>
          <p:cNvSpPr>
            <a:spLocks noChangeShapeType="1"/>
          </p:cNvSpPr>
          <p:nvPr/>
        </p:nvSpPr>
        <p:spPr bwMode="auto">
          <a:xfrm flipH="1">
            <a:off x="4395788" y="3881438"/>
            <a:ext cx="0" cy="871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22" name="Line 30"/>
          <p:cNvSpPr>
            <a:spLocks noChangeShapeType="1"/>
          </p:cNvSpPr>
          <p:nvPr/>
        </p:nvSpPr>
        <p:spPr bwMode="auto">
          <a:xfrm flipH="1">
            <a:off x="3957638" y="3881438"/>
            <a:ext cx="339725" cy="871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29" name="Line 37"/>
          <p:cNvSpPr>
            <a:spLocks noChangeShapeType="1"/>
          </p:cNvSpPr>
          <p:nvPr/>
        </p:nvSpPr>
        <p:spPr bwMode="auto">
          <a:xfrm>
            <a:off x="2938463" y="5356225"/>
            <a:ext cx="438150" cy="871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30" name="Line 38"/>
          <p:cNvSpPr>
            <a:spLocks noChangeShapeType="1"/>
          </p:cNvSpPr>
          <p:nvPr/>
        </p:nvSpPr>
        <p:spPr bwMode="auto">
          <a:xfrm>
            <a:off x="3424238" y="5356225"/>
            <a:ext cx="388937" cy="73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31" name="Oval 39"/>
          <p:cNvSpPr>
            <a:spLocks noChangeArrowheads="1"/>
          </p:cNvSpPr>
          <p:nvPr/>
        </p:nvSpPr>
        <p:spPr bwMode="auto">
          <a:xfrm>
            <a:off x="3200400" y="6067425"/>
            <a:ext cx="2379663" cy="536575"/>
          </a:xfrm>
          <a:prstGeom prst="ellipse">
            <a:avLst/>
          </a:prstGeom>
          <a:solidFill>
            <a:srgbClr val="F5ECC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Transfer output to master</a:t>
            </a:r>
          </a:p>
        </p:txBody>
      </p:sp>
      <p:sp>
        <p:nvSpPr>
          <p:cNvPr id="33832" name="Line 40"/>
          <p:cNvSpPr>
            <a:spLocks noChangeShapeType="1"/>
          </p:cNvSpPr>
          <p:nvPr/>
        </p:nvSpPr>
        <p:spPr bwMode="auto">
          <a:xfrm>
            <a:off x="3910013" y="5356225"/>
            <a:ext cx="339725" cy="73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33" name="Line 41"/>
          <p:cNvSpPr>
            <a:spLocks noChangeShapeType="1"/>
          </p:cNvSpPr>
          <p:nvPr/>
        </p:nvSpPr>
        <p:spPr bwMode="auto">
          <a:xfrm>
            <a:off x="4395788" y="5356225"/>
            <a:ext cx="0" cy="73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34" name="Line 42"/>
          <p:cNvSpPr>
            <a:spLocks noChangeShapeType="1"/>
          </p:cNvSpPr>
          <p:nvPr/>
        </p:nvSpPr>
        <p:spPr bwMode="auto">
          <a:xfrm flipH="1">
            <a:off x="4541838" y="5356225"/>
            <a:ext cx="387350" cy="73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35" name="Line 43"/>
          <p:cNvSpPr>
            <a:spLocks noChangeShapeType="1"/>
          </p:cNvSpPr>
          <p:nvPr/>
        </p:nvSpPr>
        <p:spPr bwMode="auto">
          <a:xfrm flipH="1">
            <a:off x="4978400" y="5356225"/>
            <a:ext cx="388938" cy="73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36" name="Line 44"/>
          <p:cNvSpPr>
            <a:spLocks noChangeShapeType="1"/>
          </p:cNvSpPr>
          <p:nvPr/>
        </p:nvSpPr>
        <p:spPr bwMode="auto">
          <a:xfrm flipH="1">
            <a:off x="5367338" y="5356225"/>
            <a:ext cx="484187" cy="871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37" name="Line 45"/>
          <p:cNvSpPr>
            <a:spLocks noChangeShapeType="1"/>
          </p:cNvSpPr>
          <p:nvPr/>
        </p:nvSpPr>
        <p:spPr bwMode="auto">
          <a:xfrm>
            <a:off x="5561013" y="6361113"/>
            <a:ext cx="1212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8" name="Line 46"/>
          <p:cNvSpPr>
            <a:spLocks noChangeShapeType="1"/>
          </p:cNvSpPr>
          <p:nvPr/>
        </p:nvSpPr>
        <p:spPr bwMode="auto">
          <a:xfrm flipV="1">
            <a:off x="6773863" y="1401763"/>
            <a:ext cx="0" cy="495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9" name="Line 47"/>
          <p:cNvSpPr>
            <a:spLocks noChangeShapeType="1"/>
          </p:cNvSpPr>
          <p:nvPr/>
        </p:nvSpPr>
        <p:spPr bwMode="auto">
          <a:xfrm>
            <a:off x="5172075" y="1401763"/>
            <a:ext cx="1601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1" name="Text Box 49"/>
          <p:cNvSpPr txBox="1">
            <a:spLocks noChangeArrowheads="1"/>
          </p:cNvSpPr>
          <p:nvPr/>
        </p:nvSpPr>
        <p:spPr bwMode="auto">
          <a:xfrm>
            <a:off x="1295400" y="4800600"/>
            <a:ext cx="1519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/>
              <a:t>Workers running simulations</a:t>
            </a:r>
          </a:p>
        </p:txBody>
      </p:sp>
      <p:grpSp>
        <p:nvGrpSpPr>
          <p:cNvPr id="33851" name="Group 59"/>
          <p:cNvGrpSpPr>
            <a:grpSpLocks/>
          </p:cNvGrpSpPr>
          <p:nvPr/>
        </p:nvGrpSpPr>
        <p:grpSpPr bwMode="auto">
          <a:xfrm>
            <a:off x="2743200" y="4724400"/>
            <a:ext cx="3641725" cy="603250"/>
            <a:chOff x="1729" y="2994"/>
            <a:chExt cx="2294" cy="380"/>
          </a:xfrm>
        </p:grpSpPr>
        <p:sp>
          <p:nvSpPr>
            <p:cNvPr id="24611" name="AutoShape 29"/>
            <p:cNvSpPr>
              <a:spLocks noChangeArrowheads="1"/>
            </p:cNvSpPr>
            <p:nvPr/>
          </p:nvSpPr>
          <p:spPr bwMode="auto">
            <a:xfrm>
              <a:off x="1759" y="2994"/>
              <a:ext cx="245" cy="380"/>
            </a:xfrm>
            <a:prstGeom prst="can">
              <a:avLst>
                <a:gd name="adj" fmla="val 38776"/>
              </a:avLst>
            </a:prstGeom>
            <a:solidFill>
              <a:srgbClr val="F5ECCB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2" name="AutoShape 31"/>
            <p:cNvSpPr>
              <a:spLocks noChangeArrowheads="1"/>
            </p:cNvSpPr>
            <p:nvPr/>
          </p:nvSpPr>
          <p:spPr bwMode="auto">
            <a:xfrm>
              <a:off x="2065" y="2994"/>
              <a:ext cx="245" cy="380"/>
            </a:xfrm>
            <a:prstGeom prst="can">
              <a:avLst>
                <a:gd name="adj" fmla="val 38776"/>
              </a:avLst>
            </a:prstGeom>
            <a:solidFill>
              <a:srgbClr val="F5ECCB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3" name="AutoShape 32"/>
            <p:cNvSpPr>
              <a:spLocks noChangeArrowheads="1"/>
            </p:cNvSpPr>
            <p:nvPr/>
          </p:nvSpPr>
          <p:spPr bwMode="auto">
            <a:xfrm>
              <a:off x="2371" y="2994"/>
              <a:ext cx="245" cy="380"/>
            </a:xfrm>
            <a:prstGeom prst="can">
              <a:avLst>
                <a:gd name="adj" fmla="val 38776"/>
              </a:avLst>
            </a:prstGeom>
            <a:solidFill>
              <a:srgbClr val="F5ECCB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4" name="AutoShape 33"/>
            <p:cNvSpPr>
              <a:spLocks noChangeArrowheads="1"/>
            </p:cNvSpPr>
            <p:nvPr/>
          </p:nvSpPr>
          <p:spPr bwMode="auto">
            <a:xfrm>
              <a:off x="2677" y="2994"/>
              <a:ext cx="244" cy="380"/>
            </a:xfrm>
            <a:prstGeom prst="can">
              <a:avLst>
                <a:gd name="adj" fmla="val 38934"/>
              </a:avLst>
            </a:prstGeom>
            <a:solidFill>
              <a:srgbClr val="F5ECCB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5" name="AutoShape 34"/>
            <p:cNvSpPr>
              <a:spLocks noChangeArrowheads="1"/>
            </p:cNvSpPr>
            <p:nvPr/>
          </p:nvSpPr>
          <p:spPr bwMode="auto">
            <a:xfrm>
              <a:off x="2983" y="2994"/>
              <a:ext cx="244" cy="380"/>
            </a:xfrm>
            <a:prstGeom prst="can">
              <a:avLst>
                <a:gd name="adj" fmla="val 38934"/>
              </a:avLst>
            </a:prstGeom>
            <a:solidFill>
              <a:srgbClr val="F5ECCB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4616" name="AutoShape 35"/>
            <p:cNvSpPr>
              <a:spLocks noChangeArrowheads="1"/>
            </p:cNvSpPr>
            <p:nvPr/>
          </p:nvSpPr>
          <p:spPr bwMode="auto">
            <a:xfrm>
              <a:off x="3289" y="2994"/>
              <a:ext cx="244" cy="380"/>
            </a:xfrm>
            <a:prstGeom prst="can">
              <a:avLst>
                <a:gd name="adj" fmla="val 38934"/>
              </a:avLst>
            </a:prstGeom>
            <a:solidFill>
              <a:srgbClr val="F5ECCB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4617" name="AutoShape 36"/>
            <p:cNvSpPr>
              <a:spLocks noChangeArrowheads="1"/>
            </p:cNvSpPr>
            <p:nvPr/>
          </p:nvSpPr>
          <p:spPr bwMode="auto">
            <a:xfrm>
              <a:off x="3595" y="2994"/>
              <a:ext cx="244" cy="380"/>
            </a:xfrm>
            <a:prstGeom prst="can">
              <a:avLst>
                <a:gd name="adj" fmla="val 38934"/>
              </a:avLst>
            </a:prstGeom>
            <a:solidFill>
              <a:schemeClr val="tx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4618" name="Text Box 50"/>
            <p:cNvSpPr txBox="1">
              <a:spLocks noChangeArrowheads="1"/>
            </p:cNvSpPr>
            <p:nvPr/>
          </p:nvSpPr>
          <p:spPr bwMode="auto">
            <a:xfrm>
              <a:off x="1729" y="3121"/>
              <a:ext cx="45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 b="1">
                  <a:solidFill>
                    <a:schemeClr val="bg1"/>
                  </a:solidFill>
                </a:rPr>
                <a:t>Replica 0</a:t>
              </a:r>
            </a:p>
          </p:txBody>
        </p:sp>
        <p:sp>
          <p:nvSpPr>
            <p:cNvPr id="24619" name="Text Box 51"/>
            <p:cNvSpPr txBox="1">
              <a:spLocks noChangeArrowheads="1"/>
            </p:cNvSpPr>
            <p:nvPr/>
          </p:nvSpPr>
          <p:spPr bwMode="auto">
            <a:xfrm>
              <a:off x="2035" y="3121"/>
              <a:ext cx="45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 b="1">
                  <a:solidFill>
                    <a:schemeClr val="bg1"/>
                  </a:solidFill>
                </a:rPr>
                <a:t>Replica 1</a:t>
              </a:r>
            </a:p>
          </p:txBody>
        </p:sp>
        <p:sp>
          <p:nvSpPr>
            <p:cNvPr id="24620" name="Text Box 52"/>
            <p:cNvSpPr txBox="1">
              <a:spLocks noChangeArrowheads="1"/>
            </p:cNvSpPr>
            <p:nvPr/>
          </p:nvSpPr>
          <p:spPr bwMode="auto">
            <a:xfrm>
              <a:off x="2310" y="3121"/>
              <a:ext cx="459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 b="1">
                  <a:solidFill>
                    <a:schemeClr val="bg1"/>
                  </a:solidFill>
                </a:rPr>
                <a:t>  Replica 2</a:t>
              </a:r>
            </a:p>
          </p:txBody>
        </p:sp>
        <p:sp>
          <p:nvSpPr>
            <p:cNvPr id="24621" name="Text Box 53"/>
            <p:cNvSpPr txBox="1">
              <a:spLocks noChangeArrowheads="1"/>
            </p:cNvSpPr>
            <p:nvPr/>
          </p:nvSpPr>
          <p:spPr bwMode="auto">
            <a:xfrm>
              <a:off x="2647" y="3121"/>
              <a:ext cx="45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 b="1">
                  <a:solidFill>
                    <a:schemeClr val="bg1"/>
                  </a:solidFill>
                </a:rPr>
                <a:t>Replica 3</a:t>
              </a:r>
            </a:p>
          </p:txBody>
        </p:sp>
        <p:sp>
          <p:nvSpPr>
            <p:cNvPr id="24622" name="Text Box 54"/>
            <p:cNvSpPr txBox="1">
              <a:spLocks noChangeArrowheads="1"/>
            </p:cNvSpPr>
            <p:nvPr/>
          </p:nvSpPr>
          <p:spPr bwMode="auto">
            <a:xfrm>
              <a:off x="2952" y="3121"/>
              <a:ext cx="459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 b="1">
                  <a:solidFill>
                    <a:schemeClr val="bg1"/>
                  </a:solidFill>
                </a:rPr>
                <a:t>Replica 4</a:t>
              </a:r>
            </a:p>
          </p:txBody>
        </p:sp>
        <p:sp>
          <p:nvSpPr>
            <p:cNvPr id="24623" name="Text Box 55"/>
            <p:cNvSpPr txBox="1">
              <a:spLocks noChangeArrowheads="1"/>
            </p:cNvSpPr>
            <p:nvPr/>
          </p:nvSpPr>
          <p:spPr bwMode="auto">
            <a:xfrm>
              <a:off x="3258" y="3121"/>
              <a:ext cx="459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 b="1">
                  <a:solidFill>
                    <a:schemeClr val="bg1"/>
                  </a:solidFill>
                </a:rPr>
                <a:t>Replica 5</a:t>
              </a:r>
            </a:p>
          </p:txBody>
        </p:sp>
        <p:sp>
          <p:nvSpPr>
            <p:cNvPr id="24624" name="Text Box 56"/>
            <p:cNvSpPr txBox="1">
              <a:spLocks noChangeArrowheads="1"/>
            </p:cNvSpPr>
            <p:nvPr/>
          </p:nvSpPr>
          <p:spPr bwMode="auto">
            <a:xfrm>
              <a:off x="3564" y="3121"/>
              <a:ext cx="459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 b="1">
                  <a:solidFill>
                    <a:schemeClr val="bg1"/>
                  </a:solidFill>
                </a:rPr>
                <a:t>Replica 6</a:t>
              </a:r>
            </a:p>
          </p:txBody>
        </p:sp>
      </p:grpSp>
      <p:sp>
        <p:nvSpPr>
          <p:cNvPr id="33849" name="Text Box 57"/>
          <p:cNvSpPr txBox="1">
            <a:spLocks noChangeArrowheads="1"/>
          </p:cNvSpPr>
          <p:nvPr/>
        </p:nvSpPr>
        <p:spPr bwMode="auto">
          <a:xfrm>
            <a:off x="5334000" y="990600"/>
            <a:ext cx="23622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Attempt exchange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200" b="1"/>
              <a:t>between 2 replicas</a:t>
            </a:r>
          </a:p>
        </p:txBody>
      </p:sp>
      <p:sp>
        <p:nvSpPr>
          <p:cNvPr id="48174" name="Rectangle 46"/>
          <p:cNvSpPr>
            <a:spLocks noChangeArrowheads="1"/>
          </p:cNvSpPr>
          <p:nvPr/>
        </p:nvSpPr>
        <p:spPr bwMode="auto">
          <a:xfrm>
            <a:off x="4343400" y="1752600"/>
            <a:ext cx="207327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Create replicas of protein</a:t>
            </a:r>
          </a:p>
        </p:txBody>
      </p:sp>
      <p:sp>
        <p:nvSpPr>
          <p:cNvPr id="48175" name="Rectangle 47"/>
          <p:cNvSpPr>
            <a:spLocks noChangeArrowheads="1"/>
          </p:cNvSpPr>
          <p:nvPr/>
        </p:nvSpPr>
        <p:spPr bwMode="auto">
          <a:xfrm>
            <a:off x="1828800" y="2286000"/>
            <a:ext cx="1981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 Assign temperature to  each replica</a:t>
            </a:r>
          </a:p>
        </p:txBody>
      </p:sp>
      <p:sp>
        <p:nvSpPr>
          <p:cNvPr id="48176" name="Rectangle 48"/>
          <p:cNvSpPr>
            <a:spLocks noChangeArrowheads="1"/>
          </p:cNvSpPr>
          <p:nvPr/>
        </p:nvSpPr>
        <p:spPr bwMode="auto">
          <a:xfrm>
            <a:off x="1371600" y="3886200"/>
            <a:ext cx="2362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Simulate replicas for given Monte Carlo step</a:t>
            </a:r>
          </a:p>
        </p:txBody>
      </p:sp>
      <p:sp>
        <p:nvSpPr>
          <p:cNvPr id="48177" name="Rectangle 49"/>
          <p:cNvSpPr>
            <a:spLocks noChangeArrowheads="1"/>
          </p:cNvSpPr>
          <p:nvPr/>
        </p:nvSpPr>
        <p:spPr bwMode="auto">
          <a:xfrm>
            <a:off x="6705600" y="3429000"/>
            <a:ext cx="12827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/>
              <a:t>After each step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1" grpId="0" animBg="1"/>
      <p:bldP spid="33812" grpId="0" animBg="1"/>
      <p:bldP spid="33813" grpId="0" animBg="1"/>
      <p:bldP spid="33814" grpId="0" animBg="1"/>
      <p:bldP spid="33815" grpId="0" animBg="1"/>
      <p:bldP spid="33816" grpId="0" animBg="1"/>
      <p:bldP spid="33817" grpId="0" animBg="1"/>
      <p:bldP spid="33818" grpId="0" animBg="1"/>
      <p:bldP spid="33819" grpId="0" animBg="1"/>
      <p:bldP spid="33820" grpId="0" animBg="1"/>
      <p:bldP spid="33822" grpId="0" animBg="1"/>
      <p:bldP spid="33829" grpId="0" animBg="1"/>
      <p:bldP spid="33830" grpId="0" animBg="1"/>
      <p:bldP spid="33831" grpId="0" animBg="1"/>
      <p:bldP spid="33832" grpId="0" animBg="1"/>
      <p:bldP spid="33833" grpId="0" animBg="1"/>
      <p:bldP spid="33834" grpId="0" animBg="1"/>
      <p:bldP spid="33835" grpId="0" animBg="1"/>
      <p:bldP spid="33836" grpId="0" animBg="1"/>
      <p:bldP spid="33837" grpId="0" animBg="1"/>
      <p:bldP spid="33838" grpId="0" animBg="1"/>
      <p:bldP spid="33839" grpId="0" animBg="1"/>
      <p:bldP spid="33841" grpId="0"/>
      <p:bldP spid="33849" grpId="0"/>
      <p:bldP spid="48174" grpId="0"/>
      <p:bldP spid="48175" grpId="0"/>
      <p:bldP spid="48176" grpId="0"/>
      <p:bldP spid="481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Oval 3"/>
          <p:cNvSpPr>
            <a:spLocks noChangeArrowheads="1"/>
          </p:cNvSpPr>
          <p:nvPr/>
        </p:nvSpPr>
        <p:spPr bwMode="auto">
          <a:xfrm>
            <a:off x="1752600" y="533400"/>
            <a:ext cx="5105400" cy="2057400"/>
          </a:xfrm>
          <a:prstGeom prst="ellipse">
            <a:avLst/>
          </a:prstGeom>
          <a:noFill/>
          <a:ln w="476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02" name="Group 5"/>
          <p:cNvGrpSpPr>
            <a:grpSpLocks/>
          </p:cNvGrpSpPr>
          <p:nvPr/>
        </p:nvGrpSpPr>
        <p:grpSpPr bwMode="auto">
          <a:xfrm>
            <a:off x="304800" y="4495800"/>
            <a:ext cx="2057400" cy="914400"/>
            <a:chOff x="0" y="2832"/>
            <a:chExt cx="1392" cy="576"/>
          </a:xfrm>
        </p:grpSpPr>
        <p:sp>
          <p:nvSpPr>
            <p:cNvPr id="51206" name="Cloud"/>
            <p:cNvSpPr>
              <a:spLocks noChangeAspect="1" noEditPoints="1" noChangeArrowheads="1"/>
            </p:cNvSpPr>
            <p:nvPr/>
          </p:nvSpPr>
          <p:spPr bwMode="auto">
            <a:xfrm>
              <a:off x="0" y="2832"/>
              <a:ext cx="1392" cy="576"/>
            </a:xfrm>
            <a:custGeom>
              <a:avLst/>
              <a:gdLst>
                <a:gd name="T0" fmla="*/ 1614311 w 21600"/>
                <a:gd name="T1" fmla="*/ 77284935 h 21600"/>
                <a:gd name="T2" fmla="*/ 260214533 w 21600"/>
                <a:gd name="T3" fmla="*/ 154405166 h 21600"/>
                <a:gd name="T4" fmla="*/ 519995376 w 21600"/>
                <a:gd name="T5" fmla="*/ 77284935 h 21600"/>
                <a:gd name="T6" fmla="*/ 260214533 w 21600"/>
                <a:gd name="T7" fmla="*/ 883770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3C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5623" name="Picture 34" descr="AWS_LOGO_CMYK-500x18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2928"/>
              <a:ext cx="912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03" name="Picture 8" descr="plu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3886200"/>
            <a:ext cx="99060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4" name="Group 9"/>
          <p:cNvGrpSpPr>
            <a:grpSpLocks/>
          </p:cNvGrpSpPr>
          <p:nvPr/>
        </p:nvGrpSpPr>
        <p:grpSpPr bwMode="auto">
          <a:xfrm>
            <a:off x="4572000" y="4953000"/>
            <a:ext cx="1981200" cy="908050"/>
            <a:chOff x="3072" y="3016"/>
            <a:chExt cx="1248" cy="524"/>
          </a:xfrm>
        </p:grpSpPr>
        <p:sp>
          <p:nvSpPr>
            <p:cNvPr id="51210" name="Cloud"/>
            <p:cNvSpPr>
              <a:spLocks noChangeAspect="1" noEditPoints="1" noChangeArrowheads="1"/>
            </p:cNvSpPr>
            <p:nvPr/>
          </p:nvSpPr>
          <p:spPr bwMode="auto">
            <a:xfrm>
              <a:off x="3072" y="3016"/>
              <a:ext cx="1248" cy="524"/>
            </a:xfrm>
            <a:custGeom>
              <a:avLst/>
              <a:gdLst>
                <a:gd name="T0" fmla="*/ 1614311 w 21600"/>
                <a:gd name="T1" fmla="*/ 77284935 h 21600"/>
                <a:gd name="T2" fmla="*/ 260214533 w 21600"/>
                <a:gd name="T3" fmla="*/ 154405166 h 21600"/>
                <a:gd name="T4" fmla="*/ 519995376 w 21600"/>
                <a:gd name="T5" fmla="*/ 77284935 h 21600"/>
                <a:gd name="T6" fmla="*/ 260214533 w 21600"/>
                <a:gd name="T7" fmla="*/ 883770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CC6AE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5621" name="Picture 48" descr="sge_logo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12" y="3120"/>
              <a:ext cx="864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12" name="Cloud"/>
          <p:cNvSpPr>
            <a:spLocks noChangeAspect="1" noEditPoints="1" noChangeArrowheads="1"/>
          </p:cNvSpPr>
          <p:nvPr/>
        </p:nvSpPr>
        <p:spPr bwMode="auto">
          <a:xfrm>
            <a:off x="6553200" y="4191000"/>
            <a:ext cx="2209800" cy="914400"/>
          </a:xfrm>
          <a:custGeom>
            <a:avLst/>
            <a:gdLst>
              <a:gd name="T0" fmla="*/ 1614311 w 21600"/>
              <a:gd name="T1" fmla="*/ 77284935 h 21600"/>
              <a:gd name="T2" fmla="*/ 260214533 w 21600"/>
              <a:gd name="T3" fmla="*/ 154405166 h 21600"/>
              <a:gd name="T4" fmla="*/ 519995376 w 21600"/>
              <a:gd name="T5" fmla="*/ 77284935 h 21600"/>
              <a:gd name="T6" fmla="*/ 260214533 w 21600"/>
              <a:gd name="T7" fmla="*/ 8837705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5606" name="Picture 13" descr="condor_color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D5F9BC"/>
              </a:clrFrom>
              <a:clrTo>
                <a:srgbClr val="D5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4343400"/>
            <a:ext cx="14478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4" descr="plu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911946">
            <a:off x="2667001" y="4114800"/>
            <a:ext cx="9144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8" name="Group 15"/>
          <p:cNvGrpSpPr>
            <a:grpSpLocks/>
          </p:cNvGrpSpPr>
          <p:nvPr/>
        </p:nvGrpSpPr>
        <p:grpSpPr bwMode="auto">
          <a:xfrm>
            <a:off x="2286000" y="5029200"/>
            <a:ext cx="2057400" cy="901700"/>
            <a:chOff x="1248" y="3120"/>
            <a:chExt cx="1392" cy="568"/>
          </a:xfrm>
        </p:grpSpPr>
        <p:sp>
          <p:nvSpPr>
            <p:cNvPr id="51216" name="Cloud"/>
            <p:cNvSpPr>
              <a:spLocks noChangeAspect="1" noEditPoints="1" noChangeArrowheads="1"/>
            </p:cNvSpPr>
            <p:nvPr/>
          </p:nvSpPr>
          <p:spPr bwMode="auto">
            <a:xfrm>
              <a:off x="1248" y="3120"/>
              <a:ext cx="1392" cy="568"/>
            </a:xfrm>
            <a:custGeom>
              <a:avLst/>
              <a:gdLst>
                <a:gd name="T0" fmla="*/ 1614311 w 21600"/>
                <a:gd name="T1" fmla="*/ 77284935 h 21600"/>
                <a:gd name="T2" fmla="*/ 260214533 w 21600"/>
                <a:gd name="T3" fmla="*/ 154405166 h 21600"/>
                <a:gd name="T4" fmla="*/ 519995376 w 21600"/>
                <a:gd name="T5" fmla="*/ 77284935 h 21600"/>
                <a:gd name="T6" fmla="*/ 260214533 w 21600"/>
                <a:gd name="T7" fmla="*/ 883770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5619" name="Picture 23" descr="250px-Windows_Azure_logo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392" y="3264"/>
              <a:ext cx="1152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09" name="Picture 18" descr="plu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962400"/>
            <a:ext cx="8382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Line 19"/>
          <p:cNvSpPr>
            <a:spLocks noChangeShapeType="1"/>
          </p:cNvSpPr>
          <p:nvPr/>
        </p:nvSpPr>
        <p:spPr bwMode="auto">
          <a:xfrm>
            <a:off x="4114800" y="2590800"/>
            <a:ext cx="0" cy="304800"/>
          </a:xfrm>
          <a:prstGeom prst="line">
            <a:avLst/>
          </a:prstGeom>
          <a:noFill/>
          <a:ln w="2286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5611" name="Picture 20" descr="plu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7038307">
            <a:off x="5462588" y="3863975"/>
            <a:ext cx="10795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21" descr="powerstrip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2895600"/>
            <a:ext cx="5257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22" descr="protein_foldin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990600"/>
            <a:ext cx="1676400" cy="12096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5614" name="Text Box 23"/>
          <p:cNvSpPr txBox="1">
            <a:spLocks noChangeArrowheads="1"/>
          </p:cNvSpPr>
          <p:nvPr/>
        </p:nvSpPr>
        <p:spPr bwMode="auto">
          <a:xfrm>
            <a:off x="4267200" y="1219200"/>
            <a:ext cx="25146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Elastic Replica Exchange</a:t>
            </a:r>
          </a:p>
        </p:txBody>
      </p:sp>
      <p:sp>
        <p:nvSpPr>
          <p:cNvPr id="25615" name="Text Box 22"/>
          <p:cNvSpPr txBox="1">
            <a:spLocks noChangeArrowheads="1"/>
          </p:cNvSpPr>
          <p:nvPr/>
        </p:nvSpPr>
        <p:spPr bwMode="auto">
          <a:xfrm>
            <a:off x="152400" y="54864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00"/>
                </a:solidFill>
              </a:rPr>
              <a:t>./ec2_submit_workers</a:t>
            </a:r>
          </a:p>
        </p:txBody>
      </p:sp>
      <p:sp>
        <p:nvSpPr>
          <p:cNvPr id="25616" name="Text Box 23"/>
          <p:cNvSpPr txBox="1">
            <a:spLocks noChangeArrowheads="1"/>
          </p:cNvSpPr>
          <p:nvPr/>
        </p:nvSpPr>
        <p:spPr bwMode="auto">
          <a:xfrm>
            <a:off x="4648200" y="59436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00"/>
                </a:solidFill>
              </a:rPr>
              <a:t>./sge_submit_workers</a:t>
            </a:r>
          </a:p>
        </p:txBody>
      </p:sp>
      <p:sp>
        <p:nvSpPr>
          <p:cNvPr id="25617" name="Text Box 24"/>
          <p:cNvSpPr txBox="1">
            <a:spLocks noChangeArrowheads="1"/>
          </p:cNvSpPr>
          <p:nvPr/>
        </p:nvSpPr>
        <p:spPr bwMode="auto">
          <a:xfrm>
            <a:off x="6629400" y="5181600"/>
            <a:ext cx="251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00"/>
                </a:solidFill>
              </a:rPr>
              <a:t> ./condor_submit_workers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8" descr="repExch_platform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85800"/>
            <a:ext cx="8763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Slide Number Placeholder 6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B2563AB-C201-4E98-B2D3-ED1700C27F31}" type="slidenum">
              <a:rPr lang="en-US" sz="1400"/>
              <a:pPr algn="r"/>
              <a:t>13</a:t>
            </a:fld>
            <a:endParaRPr lang="en-US" sz="140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685800"/>
          </a:xfrm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smtClean="0">
                <a:latin typeface="Franklin Gothic Book" pitchFamily="34" charset="0"/>
              </a:rPr>
              <a:t>Elasticity</a:t>
            </a:r>
          </a:p>
        </p:txBody>
      </p:sp>
      <p:sp>
        <p:nvSpPr>
          <p:cNvPr id="27652" name="Rectangle 9"/>
          <p:cNvSpPr>
            <a:spLocks noChangeArrowheads="1"/>
          </p:cNvSpPr>
          <p:nvPr/>
        </p:nvSpPr>
        <p:spPr bwMode="auto">
          <a:xfrm>
            <a:off x="1447800" y="4191000"/>
            <a:ext cx="228600" cy="3048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Rectangle 10"/>
          <p:cNvSpPr>
            <a:spLocks noChangeArrowheads="1"/>
          </p:cNvSpPr>
          <p:nvPr/>
        </p:nvSpPr>
        <p:spPr bwMode="auto">
          <a:xfrm>
            <a:off x="3276600" y="4038600"/>
            <a:ext cx="228600" cy="2286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6172200" y="4876800"/>
            <a:ext cx="228600" cy="2286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Rectangle 12"/>
          <p:cNvSpPr>
            <a:spLocks noChangeArrowheads="1"/>
          </p:cNvSpPr>
          <p:nvPr/>
        </p:nvSpPr>
        <p:spPr bwMode="auto">
          <a:xfrm>
            <a:off x="3581400" y="4343400"/>
            <a:ext cx="228600" cy="2286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Rectangle 13"/>
          <p:cNvSpPr>
            <a:spLocks noChangeArrowheads="1"/>
          </p:cNvSpPr>
          <p:nvPr/>
        </p:nvSpPr>
        <p:spPr bwMode="auto">
          <a:xfrm>
            <a:off x="7086600" y="1752600"/>
            <a:ext cx="228600" cy="2286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Rectangle 14"/>
          <p:cNvSpPr>
            <a:spLocks noChangeArrowheads="1"/>
          </p:cNvSpPr>
          <p:nvPr/>
        </p:nvSpPr>
        <p:spPr bwMode="auto">
          <a:xfrm>
            <a:off x="7696200" y="1295400"/>
            <a:ext cx="304800" cy="3048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1371600" y="3581400"/>
            <a:ext cx="2133600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Start with 100 workers in Plat. B</a:t>
            </a:r>
          </a:p>
        </p:txBody>
      </p:sp>
      <p:sp>
        <p:nvSpPr>
          <p:cNvPr id="53264" name="Line 16"/>
          <p:cNvSpPr>
            <a:spLocks noChangeShapeType="1"/>
          </p:cNvSpPr>
          <p:nvPr/>
        </p:nvSpPr>
        <p:spPr bwMode="auto">
          <a:xfrm flipH="1">
            <a:off x="1447800" y="3962400"/>
            <a:ext cx="381000" cy="533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5" name="Line 17"/>
          <p:cNvSpPr>
            <a:spLocks noChangeShapeType="1"/>
          </p:cNvSpPr>
          <p:nvPr/>
        </p:nvSpPr>
        <p:spPr bwMode="auto">
          <a:xfrm flipH="1">
            <a:off x="3200400" y="3962400"/>
            <a:ext cx="60960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3581400" y="3657600"/>
            <a:ext cx="2133600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Add 150 workers in Plat. D</a:t>
            </a:r>
          </a:p>
        </p:txBody>
      </p:sp>
      <p:sp>
        <p:nvSpPr>
          <p:cNvPr id="53267" name="Text Box 19"/>
          <p:cNvSpPr txBox="1">
            <a:spLocks noChangeArrowheads="1"/>
          </p:cNvSpPr>
          <p:nvPr/>
        </p:nvSpPr>
        <p:spPr bwMode="auto">
          <a:xfrm>
            <a:off x="5486400" y="1905000"/>
            <a:ext cx="1676400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Remove 100 in Plat. B</a:t>
            </a:r>
          </a:p>
        </p:txBody>
      </p:sp>
      <p:sp>
        <p:nvSpPr>
          <p:cNvPr id="53268" name="Line 20"/>
          <p:cNvSpPr>
            <a:spLocks noChangeShapeType="1"/>
          </p:cNvSpPr>
          <p:nvPr/>
        </p:nvSpPr>
        <p:spPr bwMode="auto">
          <a:xfrm flipH="1">
            <a:off x="6096000" y="4724400"/>
            <a:ext cx="228600" cy="228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9" name="Text Box 21"/>
          <p:cNvSpPr txBox="1">
            <a:spLocks noChangeArrowheads="1"/>
          </p:cNvSpPr>
          <p:nvPr/>
        </p:nvSpPr>
        <p:spPr bwMode="auto">
          <a:xfrm>
            <a:off x="5410200" y="4267200"/>
            <a:ext cx="1981200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Add 110 in Plat. D + 40 in Plat. A</a:t>
            </a:r>
          </a:p>
        </p:txBody>
      </p:sp>
      <p:sp>
        <p:nvSpPr>
          <p:cNvPr id="53270" name="Line 22"/>
          <p:cNvSpPr>
            <a:spLocks noChangeShapeType="1"/>
          </p:cNvSpPr>
          <p:nvPr/>
        </p:nvSpPr>
        <p:spPr bwMode="auto">
          <a:xfrm flipH="1">
            <a:off x="7010400" y="1828800"/>
            <a:ext cx="38100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1" name="Line 23"/>
          <p:cNvSpPr>
            <a:spLocks noChangeShapeType="1"/>
          </p:cNvSpPr>
          <p:nvPr/>
        </p:nvSpPr>
        <p:spPr bwMode="auto">
          <a:xfrm flipH="1" flipV="1">
            <a:off x="7315200" y="1295400"/>
            <a:ext cx="381000" cy="76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2" name="Text Box 24"/>
          <p:cNvSpPr txBox="1">
            <a:spLocks noChangeArrowheads="1"/>
          </p:cNvSpPr>
          <p:nvPr/>
        </p:nvSpPr>
        <p:spPr bwMode="auto">
          <a:xfrm>
            <a:off x="5562600" y="1066800"/>
            <a:ext cx="1905000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Remove 125 in Plat D + 25 in Plat. A</a:t>
            </a: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2590800" y="9144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3333CC"/>
                </a:solidFill>
              </a:rPr>
              <a:t>400 Replicas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3" grpId="0"/>
      <p:bldP spid="53264" grpId="0" animBg="1"/>
      <p:bldP spid="53265" grpId="0" animBg="1"/>
      <p:bldP spid="53266" grpId="0"/>
      <p:bldP spid="53267" grpId="0"/>
      <p:bldP spid="53268" grpId="0" animBg="1"/>
      <p:bldP spid="53269" grpId="0"/>
      <p:bldP spid="53270" grpId="0" animBg="1"/>
      <p:bldP spid="53271" grpId="0" animBg="1"/>
      <p:bldP spid="532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6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0FBA924-5E99-4CD6-BF22-85F7BCC74686}" type="slidenum">
              <a:rPr lang="en-US" sz="1400"/>
              <a:pPr algn="r"/>
              <a:t>14</a:t>
            </a:fld>
            <a:endParaRPr lang="en-US" sz="140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smtClean="0">
                <a:latin typeface="Franklin Gothic Book" pitchFamily="34" charset="0"/>
              </a:rPr>
              <a:t> Elasticity + Portability gives Scalability</a:t>
            </a:r>
          </a:p>
        </p:txBody>
      </p:sp>
      <p:sp>
        <p:nvSpPr>
          <p:cNvPr id="29699" name="Rectangle 16"/>
          <p:cNvSpPr>
            <a:spLocks noChangeArrowheads="1"/>
          </p:cNvSpPr>
          <p:nvPr/>
        </p:nvSpPr>
        <p:spPr bwMode="auto">
          <a:xfrm>
            <a:off x="6629400" y="4953000"/>
            <a:ext cx="5334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Rectangle 17"/>
          <p:cNvSpPr>
            <a:spLocks noChangeArrowheads="1"/>
          </p:cNvSpPr>
          <p:nvPr/>
        </p:nvSpPr>
        <p:spPr bwMode="auto">
          <a:xfrm>
            <a:off x="6705600" y="4648200"/>
            <a:ext cx="5334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Rectangle 25"/>
          <p:cNvSpPr>
            <a:spLocks noChangeArrowheads="1"/>
          </p:cNvSpPr>
          <p:nvPr/>
        </p:nvSpPr>
        <p:spPr bwMode="auto">
          <a:xfrm>
            <a:off x="228600" y="1295400"/>
            <a:ext cx="457200" cy="487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9702" name="Picture 8" descr="repExch_platform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90600"/>
            <a:ext cx="8763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Rectangle 9"/>
          <p:cNvSpPr>
            <a:spLocks noChangeArrowheads="1"/>
          </p:cNvSpPr>
          <p:nvPr/>
        </p:nvSpPr>
        <p:spPr bwMode="auto">
          <a:xfrm>
            <a:off x="1447800" y="4343400"/>
            <a:ext cx="228600" cy="228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Rectangle 10"/>
          <p:cNvSpPr>
            <a:spLocks noChangeArrowheads="1"/>
          </p:cNvSpPr>
          <p:nvPr/>
        </p:nvSpPr>
        <p:spPr bwMode="auto">
          <a:xfrm>
            <a:off x="3276600" y="4191000"/>
            <a:ext cx="228600" cy="228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Rectangle 11"/>
          <p:cNvSpPr>
            <a:spLocks noChangeArrowheads="1"/>
          </p:cNvSpPr>
          <p:nvPr/>
        </p:nvSpPr>
        <p:spPr bwMode="auto">
          <a:xfrm>
            <a:off x="6172200" y="5029200"/>
            <a:ext cx="228600" cy="228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Rectangle 12"/>
          <p:cNvSpPr>
            <a:spLocks noChangeArrowheads="1"/>
          </p:cNvSpPr>
          <p:nvPr/>
        </p:nvSpPr>
        <p:spPr bwMode="auto">
          <a:xfrm>
            <a:off x="3581400" y="4343400"/>
            <a:ext cx="228600" cy="228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Rectangle 13"/>
          <p:cNvSpPr>
            <a:spLocks noChangeArrowheads="1"/>
          </p:cNvSpPr>
          <p:nvPr/>
        </p:nvSpPr>
        <p:spPr bwMode="auto">
          <a:xfrm>
            <a:off x="7086600" y="1981200"/>
            <a:ext cx="228600" cy="228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Rectangle 14"/>
          <p:cNvSpPr>
            <a:spLocks noChangeArrowheads="1"/>
          </p:cNvSpPr>
          <p:nvPr/>
        </p:nvSpPr>
        <p:spPr bwMode="auto">
          <a:xfrm>
            <a:off x="7696200" y="1524000"/>
            <a:ext cx="304800" cy="304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1" name="Cloud"/>
          <p:cNvSpPr>
            <a:spLocks noChangeAspect="1" noEditPoints="1" noChangeArrowheads="1"/>
          </p:cNvSpPr>
          <p:nvPr/>
        </p:nvSpPr>
        <p:spPr bwMode="auto">
          <a:xfrm>
            <a:off x="1447800" y="1447800"/>
            <a:ext cx="1447800" cy="685800"/>
          </a:xfrm>
          <a:custGeom>
            <a:avLst/>
            <a:gdLst>
              <a:gd name="T0" fmla="*/ 1614311 w 21600"/>
              <a:gd name="T1" fmla="*/ 77284935 h 21600"/>
              <a:gd name="T2" fmla="*/ 260214533 w 21600"/>
              <a:gd name="T3" fmla="*/ 154405166 h 21600"/>
              <a:gd name="T4" fmla="*/ 519995376 w 21600"/>
              <a:gd name="T5" fmla="*/ 77284935 h 21600"/>
              <a:gd name="T6" fmla="*/ 260214533 w 21600"/>
              <a:gd name="T7" fmla="*/ 8837705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DFDF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1600200" y="1676400"/>
            <a:ext cx="11430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</a:rPr>
              <a:t>100 Workers</a:t>
            </a:r>
          </a:p>
        </p:txBody>
      </p:sp>
      <p:sp>
        <p:nvSpPr>
          <p:cNvPr id="55313" name="Cloud"/>
          <p:cNvSpPr>
            <a:spLocks noChangeAspect="1" noEditPoints="1" noChangeArrowheads="1"/>
          </p:cNvSpPr>
          <p:nvPr/>
        </p:nvSpPr>
        <p:spPr bwMode="auto">
          <a:xfrm>
            <a:off x="3276600" y="1295400"/>
            <a:ext cx="1676400" cy="990600"/>
          </a:xfrm>
          <a:custGeom>
            <a:avLst/>
            <a:gdLst>
              <a:gd name="T0" fmla="*/ 1614311 w 21600"/>
              <a:gd name="T1" fmla="*/ 77284935 h 21600"/>
              <a:gd name="T2" fmla="*/ 260214533 w 21600"/>
              <a:gd name="T3" fmla="*/ 154405166 h 21600"/>
              <a:gd name="T4" fmla="*/ 519995376 w 21600"/>
              <a:gd name="T5" fmla="*/ 77284935 h 21600"/>
              <a:gd name="T6" fmla="*/ 260214533 w 21600"/>
              <a:gd name="T7" fmla="*/ 8837705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DFDF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3352800" y="1600200"/>
            <a:ext cx="15240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</a:rPr>
              <a:t>250 Workers</a:t>
            </a:r>
          </a:p>
        </p:txBody>
      </p:sp>
      <p:sp>
        <p:nvSpPr>
          <p:cNvPr id="55315" name="Cloud"/>
          <p:cNvSpPr>
            <a:spLocks noChangeAspect="1" noEditPoints="1" noChangeArrowheads="1"/>
          </p:cNvSpPr>
          <p:nvPr/>
        </p:nvSpPr>
        <p:spPr bwMode="auto">
          <a:xfrm>
            <a:off x="2895600" y="2590800"/>
            <a:ext cx="2362200" cy="1143000"/>
          </a:xfrm>
          <a:custGeom>
            <a:avLst/>
            <a:gdLst>
              <a:gd name="T0" fmla="*/ 1614311 w 21600"/>
              <a:gd name="T1" fmla="*/ 77284935 h 21600"/>
              <a:gd name="T2" fmla="*/ 260214533 w 21600"/>
              <a:gd name="T3" fmla="*/ 154405166 h 21600"/>
              <a:gd name="T4" fmla="*/ 519995376 w 21600"/>
              <a:gd name="T5" fmla="*/ 77284935 h 21600"/>
              <a:gd name="T6" fmla="*/ 260214533 w 21600"/>
              <a:gd name="T7" fmla="*/ 8837705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DFDF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316" name="Text Box 20"/>
          <p:cNvSpPr txBox="1">
            <a:spLocks noChangeArrowheads="1"/>
          </p:cNvSpPr>
          <p:nvPr/>
        </p:nvSpPr>
        <p:spPr bwMode="auto">
          <a:xfrm>
            <a:off x="3276600" y="2971800"/>
            <a:ext cx="1752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400 Workers</a:t>
            </a:r>
          </a:p>
        </p:txBody>
      </p:sp>
      <p:sp>
        <p:nvSpPr>
          <p:cNvPr id="55317" name="Cloud"/>
          <p:cNvSpPr>
            <a:spLocks noChangeAspect="1" noEditPoints="1" noChangeArrowheads="1"/>
          </p:cNvSpPr>
          <p:nvPr/>
        </p:nvSpPr>
        <p:spPr bwMode="auto">
          <a:xfrm>
            <a:off x="5638800" y="2708275"/>
            <a:ext cx="1524000" cy="838200"/>
          </a:xfrm>
          <a:custGeom>
            <a:avLst/>
            <a:gdLst>
              <a:gd name="T0" fmla="*/ 1614311 w 21600"/>
              <a:gd name="T1" fmla="*/ 77284935 h 21600"/>
              <a:gd name="T2" fmla="*/ 260214533 w 21600"/>
              <a:gd name="T3" fmla="*/ 154405166 h 21600"/>
              <a:gd name="T4" fmla="*/ 519995376 w 21600"/>
              <a:gd name="T5" fmla="*/ 77284935 h 21600"/>
              <a:gd name="T6" fmla="*/ 260214533 w 21600"/>
              <a:gd name="T7" fmla="*/ 8837705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DFDF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318" name="Text Box 22"/>
          <p:cNvSpPr txBox="1">
            <a:spLocks noChangeArrowheads="1"/>
          </p:cNvSpPr>
          <p:nvPr/>
        </p:nvSpPr>
        <p:spPr bwMode="auto">
          <a:xfrm>
            <a:off x="5715000" y="2936875"/>
            <a:ext cx="12954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 150 Workers</a:t>
            </a:r>
          </a:p>
        </p:txBody>
      </p:sp>
      <p:sp>
        <p:nvSpPr>
          <p:cNvPr id="55319" name="Line 23"/>
          <p:cNvSpPr>
            <a:spLocks noChangeShapeType="1"/>
          </p:cNvSpPr>
          <p:nvPr/>
        </p:nvSpPr>
        <p:spPr bwMode="auto">
          <a:xfrm>
            <a:off x="2895600" y="1752600"/>
            <a:ext cx="381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0" name="Line 24"/>
          <p:cNvSpPr>
            <a:spLocks noChangeShapeType="1"/>
          </p:cNvSpPr>
          <p:nvPr/>
        </p:nvSpPr>
        <p:spPr bwMode="auto">
          <a:xfrm>
            <a:off x="5257800" y="3124200"/>
            <a:ext cx="381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1" name="Line 25"/>
          <p:cNvSpPr>
            <a:spLocks noChangeShapeType="1"/>
          </p:cNvSpPr>
          <p:nvPr/>
        </p:nvSpPr>
        <p:spPr bwMode="auto">
          <a:xfrm>
            <a:off x="4114800" y="2286000"/>
            <a:ext cx="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5322" name="Picture 34" descr="AWS_LOGO_CMYK-500x18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2743200"/>
            <a:ext cx="8382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23" name="Picture 27" descr="condo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2743200"/>
            <a:ext cx="8382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24" name="Picture 48" descr="sge_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3276600"/>
            <a:ext cx="685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23" name="Rectangle 29"/>
          <p:cNvSpPr>
            <a:spLocks noChangeArrowheads="1"/>
          </p:cNvSpPr>
          <p:nvPr/>
        </p:nvSpPr>
        <p:spPr bwMode="auto">
          <a:xfrm>
            <a:off x="1447800" y="4343400"/>
            <a:ext cx="228600" cy="228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4" name="Rectangle 30"/>
          <p:cNvSpPr>
            <a:spLocks noChangeArrowheads="1"/>
          </p:cNvSpPr>
          <p:nvPr/>
        </p:nvSpPr>
        <p:spPr bwMode="auto">
          <a:xfrm>
            <a:off x="3276600" y="4191000"/>
            <a:ext cx="228600" cy="228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Rectangle 31"/>
          <p:cNvSpPr>
            <a:spLocks noChangeArrowheads="1"/>
          </p:cNvSpPr>
          <p:nvPr/>
        </p:nvSpPr>
        <p:spPr bwMode="auto">
          <a:xfrm>
            <a:off x="3581400" y="4343400"/>
            <a:ext cx="228600" cy="228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6" name="Rectangle 32"/>
          <p:cNvSpPr>
            <a:spLocks noChangeArrowheads="1"/>
          </p:cNvSpPr>
          <p:nvPr/>
        </p:nvSpPr>
        <p:spPr bwMode="auto">
          <a:xfrm>
            <a:off x="1447800" y="4343400"/>
            <a:ext cx="228600" cy="228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7" name="Rectangle 33"/>
          <p:cNvSpPr>
            <a:spLocks noChangeArrowheads="1"/>
          </p:cNvSpPr>
          <p:nvPr/>
        </p:nvSpPr>
        <p:spPr bwMode="auto">
          <a:xfrm>
            <a:off x="3276600" y="4191000"/>
            <a:ext cx="228600" cy="228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Rectangle 34"/>
          <p:cNvSpPr>
            <a:spLocks noChangeArrowheads="1"/>
          </p:cNvSpPr>
          <p:nvPr/>
        </p:nvSpPr>
        <p:spPr bwMode="auto">
          <a:xfrm>
            <a:off x="6172200" y="5029200"/>
            <a:ext cx="228600" cy="228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Rectangle 35"/>
          <p:cNvSpPr>
            <a:spLocks noChangeArrowheads="1"/>
          </p:cNvSpPr>
          <p:nvPr/>
        </p:nvSpPr>
        <p:spPr bwMode="auto">
          <a:xfrm>
            <a:off x="3581400" y="4343400"/>
            <a:ext cx="228600" cy="228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0" name="Rectangle 36"/>
          <p:cNvSpPr>
            <a:spLocks noChangeArrowheads="1"/>
          </p:cNvSpPr>
          <p:nvPr/>
        </p:nvSpPr>
        <p:spPr bwMode="auto">
          <a:xfrm>
            <a:off x="1447800" y="4343400"/>
            <a:ext cx="228600" cy="228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1" name="Rectangle 37"/>
          <p:cNvSpPr>
            <a:spLocks noChangeArrowheads="1"/>
          </p:cNvSpPr>
          <p:nvPr/>
        </p:nvSpPr>
        <p:spPr bwMode="auto">
          <a:xfrm>
            <a:off x="3276600" y="4191000"/>
            <a:ext cx="228600" cy="228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2" name="Rectangle 38"/>
          <p:cNvSpPr>
            <a:spLocks noChangeArrowheads="1"/>
          </p:cNvSpPr>
          <p:nvPr/>
        </p:nvSpPr>
        <p:spPr bwMode="auto">
          <a:xfrm>
            <a:off x="7086600" y="1981200"/>
            <a:ext cx="228600" cy="228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3" name="Rectangle 39"/>
          <p:cNvSpPr>
            <a:spLocks noChangeArrowheads="1"/>
          </p:cNvSpPr>
          <p:nvPr/>
        </p:nvSpPr>
        <p:spPr bwMode="auto">
          <a:xfrm>
            <a:off x="6172200" y="5029200"/>
            <a:ext cx="228600" cy="228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4" name="Rectangle 40"/>
          <p:cNvSpPr>
            <a:spLocks noChangeArrowheads="1"/>
          </p:cNvSpPr>
          <p:nvPr/>
        </p:nvSpPr>
        <p:spPr bwMode="auto">
          <a:xfrm>
            <a:off x="3581400" y="4343400"/>
            <a:ext cx="228600" cy="228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5" name="Rectangle 41"/>
          <p:cNvSpPr>
            <a:spLocks noChangeArrowheads="1"/>
          </p:cNvSpPr>
          <p:nvPr/>
        </p:nvSpPr>
        <p:spPr bwMode="auto">
          <a:xfrm>
            <a:off x="1447800" y="4343400"/>
            <a:ext cx="228600" cy="228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6" name="Rectangle 42"/>
          <p:cNvSpPr>
            <a:spLocks noChangeArrowheads="1"/>
          </p:cNvSpPr>
          <p:nvPr/>
        </p:nvSpPr>
        <p:spPr bwMode="auto">
          <a:xfrm>
            <a:off x="3276600" y="4191000"/>
            <a:ext cx="228600" cy="228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7" name="Rectangle 43"/>
          <p:cNvSpPr>
            <a:spLocks noChangeArrowheads="1"/>
          </p:cNvSpPr>
          <p:nvPr/>
        </p:nvSpPr>
        <p:spPr bwMode="auto">
          <a:xfrm>
            <a:off x="7696200" y="1524000"/>
            <a:ext cx="304800" cy="3048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8" name="Rectangle 44"/>
          <p:cNvSpPr>
            <a:spLocks noChangeArrowheads="1"/>
          </p:cNvSpPr>
          <p:nvPr/>
        </p:nvSpPr>
        <p:spPr bwMode="auto">
          <a:xfrm>
            <a:off x="7086600" y="1981200"/>
            <a:ext cx="228600" cy="2286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9" name="Rectangle 45"/>
          <p:cNvSpPr>
            <a:spLocks noChangeArrowheads="1"/>
          </p:cNvSpPr>
          <p:nvPr/>
        </p:nvSpPr>
        <p:spPr bwMode="auto">
          <a:xfrm>
            <a:off x="6172200" y="5029200"/>
            <a:ext cx="228600" cy="2286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0" name="Rectangle 46"/>
          <p:cNvSpPr>
            <a:spLocks noChangeArrowheads="1"/>
          </p:cNvSpPr>
          <p:nvPr/>
        </p:nvSpPr>
        <p:spPr bwMode="auto">
          <a:xfrm>
            <a:off x="3581400" y="4343400"/>
            <a:ext cx="228600" cy="2286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1" name="Rectangle 47"/>
          <p:cNvSpPr>
            <a:spLocks noChangeArrowheads="1"/>
          </p:cNvSpPr>
          <p:nvPr/>
        </p:nvSpPr>
        <p:spPr bwMode="auto">
          <a:xfrm>
            <a:off x="1447800" y="4343400"/>
            <a:ext cx="228600" cy="2286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2" name="Rectangle 48"/>
          <p:cNvSpPr>
            <a:spLocks noChangeArrowheads="1"/>
          </p:cNvSpPr>
          <p:nvPr/>
        </p:nvSpPr>
        <p:spPr bwMode="auto">
          <a:xfrm>
            <a:off x="3276600" y="4191000"/>
            <a:ext cx="228600" cy="2286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2" grpId="0"/>
      <p:bldP spid="55314" grpId="0"/>
      <p:bldP spid="55316" grpId="0"/>
      <p:bldP spid="55318" grpId="0"/>
      <p:bldP spid="55319" grpId="0" animBg="1"/>
      <p:bldP spid="55320" grpId="0" animBg="1"/>
      <p:bldP spid="553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838200"/>
          </a:xfrm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800" smtClean="0">
                <a:latin typeface="Franklin Gothic Book" pitchFamily="34" charset="0"/>
              </a:rPr>
              <a:t>Elastic Applications in CCTools</a:t>
            </a:r>
          </a:p>
        </p:txBody>
      </p:sp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18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41363" lvl="1" indent="-284163" defTabSz="457200">
              <a:lnSpc>
                <a:spcPct val="90000"/>
              </a:lnSpc>
              <a:spcBef>
                <a:spcPts val="650"/>
              </a:spcBef>
              <a:buClr>
                <a:schemeClr val="tx1"/>
              </a:buClr>
              <a:buFont typeface="Wingdings 2" pitchFamily="18" charset="2"/>
              <a:buChar char="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/>
              <a:t>   Elastic Replica Exchange</a:t>
            </a:r>
          </a:p>
          <a:p>
            <a:pPr marL="1143000" lvl="2" indent="-228600" defTabSz="457200">
              <a:lnSpc>
                <a:spcPct val="120000"/>
              </a:lnSpc>
              <a:spcBef>
                <a:spcPts val="650"/>
              </a:spcBef>
              <a:buClr>
                <a:schemeClr val="tx1"/>
              </a:buClr>
              <a:buFont typeface="Wingdings 2" pitchFamily="18" charset="2"/>
              <a:buChar char="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600"/>
              <a:t>  </a:t>
            </a:r>
            <a:r>
              <a:rPr lang="en-US" sz="2600">
                <a:solidFill>
                  <a:srgbClr val="FFC285"/>
                </a:solidFill>
              </a:rPr>
              <a:t>replica_exchange.py</a:t>
            </a:r>
            <a:r>
              <a:rPr lang="en-US" sz="2600"/>
              <a:t> </a:t>
            </a:r>
          </a:p>
          <a:p>
            <a:pPr marL="1143000" lvl="2" indent="-228600" defTabSz="457200">
              <a:lnSpc>
                <a:spcPct val="120000"/>
              </a:lnSpc>
              <a:spcBef>
                <a:spcPts val="650"/>
              </a:spcBef>
              <a:buClr>
                <a:schemeClr val="tx1"/>
              </a:buClr>
              <a:buFont typeface="Wingdings 2" pitchFamily="18" charset="2"/>
              <a:buChar char="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500"/>
              <a:t>  </a:t>
            </a:r>
            <a:r>
              <a:rPr lang="en-US" sz="2600"/>
              <a:t>using </a:t>
            </a:r>
            <a:r>
              <a:rPr lang="en-US" sz="2600" b="1"/>
              <a:t>ProtoMol</a:t>
            </a:r>
          </a:p>
          <a:p>
            <a:pPr marL="1600200" lvl="3" indent="-228600" defTabSz="457200">
              <a:lnSpc>
                <a:spcPct val="120000"/>
              </a:lnSpc>
              <a:spcBef>
                <a:spcPts val="650"/>
              </a:spcBef>
              <a:buClr>
                <a:schemeClr val="tx1"/>
              </a:buClr>
              <a:buFont typeface="Wingdings 2" pitchFamily="18" charset="2"/>
              <a:buChar char="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500">
                <a:solidFill>
                  <a:srgbClr val="FFC285"/>
                </a:solidFill>
              </a:rPr>
              <a:t>  </a:t>
            </a:r>
            <a:r>
              <a:rPr lang="en-US" sz="2500"/>
              <a:t>Molecular Dynamics Simulation Framework</a:t>
            </a:r>
          </a:p>
          <a:p>
            <a:pPr marL="1600200" lvl="3" indent="-228600" defTabSz="457200">
              <a:lnSpc>
                <a:spcPct val="120000"/>
              </a:lnSpc>
              <a:spcBef>
                <a:spcPts val="650"/>
              </a:spcBef>
              <a:buClr>
                <a:schemeClr val="tx1"/>
              </a:buClr>
              <a:buFont typeface="Wingdings 2" pitchFamily="18" charset="2"/>
              <a:buChar char="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500">
                <a:solidFill>
                  <a:srgbClr val="FFC285"/>
                </a:solidFill>
              </a:rPr>
              <a:t>  protomol_functions.py</a:t>
            </a:r>
          </a:p>
          <a:p>
            <a:pPr marL="1143000" lvl="2" indent="-228600" defTabSz="457200">
              <a:lnSpc>
                <a:spcPct val="140000"/>
              </a:lnSpc>
              <a:spcBef>
                <a:spcPts val="650"/>
              </a:spcBef>
              <a:buClr>
                <a:schemeClr val="tx1"/>
              </a:buClr>
              <a:buFont typeface="Wingdings 2" pitchFamily="18" charset="2"/>
              <a:buChar char="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500"/>
              <a:t>  </a:t>
            </a:r>
            <a:r>
              <a:rPr lang="en-US" sz="2600"/>
              <a:t>In CCTools </a:t>
            </a:r>
          </a:p>
          <a:p>
            <a:pPr marL="1600200" lvl="3" indent="-228600" defTabSz="457200">
              <a:lnSpc>
                <a:spcPct val="120000"/>
              </a:lnSpc>
              <a:spcBef>
                <a:spcPts val="650"/>
              </a:spcBef>
              <a:buClr>
                <a:schemeClr val="tx1"/>
              </a:buClr>
              <a:buFont typeface="Wingdings 2" pitchFamily="18" charset="2"/>
              <a:buChar char="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600"/>
              <a:t>  </a:t>
            </a:r>
            <a:r>
              <a:rPr lang="en-US" sz="2600">
                <a:solidFill>
                  <a:srgbClr val="FFC285"/>
                </a:solidFill>
              </a:rPr>
              <a:t>bin/ in install </a:t>
            </a:r>
          </a:p>
          <a:p>
            <a:pPr marL="1600200" lvl="3" indent="-228600" defTabSz="457200">
              <a:lnSpc>
                <a:spcPct val="130000"/>
              </a:lnSpc>
              <a:spcBef>
                <a:spcPts val="650"/>
              </a:spcBef>
              <a:buClr>
                <a:schemeClr val="tx1"/>
              </a:buClr>
              <a:buFont typeface="Wingdings 2" pitchFamily="18" charset="2"/>
              <a:buChar char="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600">
                <a:solidFill>
                  <a:srgbClr val="FFC285"/>
                </a:solidFill>
              </a:rPr>
              <a:t>  apps/ in src</a:t>
            </a:r>
          </a:p>
          <a:p>
            <a:pPr marL="1600200" lvl="3" indent="-228600" defTabSz="457200">
              <a:lnSpc>
                <a:spcPct val="140000"/>
              </a:lnSpc>
              <a:spcBef>
                <a:spcPts val="650"/>
              </a:spcBef>
              <a:buClr>
                <a:schemeClr val="tx1"/>
              </a:buClr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600" b="1">
                <a:solidFill>
                  <a:srgbClr val="FFFF00"/>
                </a:solidFill>
              </a:rPr>
              <a:t>http://cse.nd.edu/~ccl/software/download.shtml</a:t>
            </a:r>
            <a:r>
              <a:rPr lang="en-US" sz="2600">
                <a:solidFill>
                  <a:srgbClr val="FFFF00"/>
                </a:solidFill>
              </a:rPr>
              <a:t>  </a:t>
            </a:r>
            <a:endParaRPr lang="en-US" sz="2600"/>
          </a:p>
          <a:p>
            <a:pPr marL="1600200" lvl="3" indent="-228600" defTabSz="457200">
              <a:lnSpc>
                <a:spcPct val="140000"/>
              </a:lnSpc>
              <a:spcBef>
                <a:spcPts val="650"/>
              </a:spcBef>
              <a:buClr>
                <a:schemeClr val="tx1"/>
              </a:buClr>
              <a:buFont typeface="Wingdings 2" pitchFamily="18" charset="2"/>
              <a:buChar char="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6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6705600" y="4648200"/>
            <a:ext cx="2286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838200"/>
          </a:xfrm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800" smtClean="0">
                <a:latin typeface="Franklin Gothic Book" pitchFamily="34" charset="0"/>
              </a:rPr>
              <a:t>Elastic Applications in CCTools</a:t>
            </a:r>
          </a:p>
        </p:txBody>
      </p:sp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0" y="1295400"/>
            <a:ext cx="9144000" cy="518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41363" lvl="1" indent="-284163" defTabSz="457200">
              <a:lnSpc>
                <a:spcPct val="90000"/>
              </a:lnSpc>
              <a:spcBef>
                <a:spcPts val="650"/>
              </a:spcBef>
              <a:buClr>
                <a:schemeClr val="tx1"/>
              </a:buClr>
              <a:buFont typeface="Wingdings 2" pitchFamily="18" charset="2"/>
              <a:buChar char="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600" b="1">
                <a:solidFill>
                  <a:srgbClr val="FFFF00"/>
                </a:solidFill>
              </a:rPr>
              <a:t>   Asynchronous Replica Exchange</a:t>
            </a:r>
            <a:endParaRPr lang="en-US" sz="2400" b="1">
              <a:solidFill>
                <a:srgbClr val="FFFF00"/>
              </a:solidFill>
            </a:endParaRPr>
          </a:p>
          <a:p>
            <a:pPr marL="1143000" lvl="2" indent="-228600" defTabSz="457200">
              <a:lnSpc>
                <a:spcPct val="130000"/>
              </a:lnSpc>
              <a:spcBef>
                <a:spcPts val="650"/>
              </a:spcBef>
              <a:buClr>
                <a:schemeClr val="tx1"/>
              </a:buClr>
              <a:buFont typeface="Wingdings 2" pitchFamily="18" charset="2"/>
              <a:buChar char="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/>
              <a:t>  Synchronize only exchanging replicas</a:t>
            </a:r>
          </a:p>
          <a:p>
            <a:pPr marL="1143000" lvl="2" indent="-228600" defTabSz="457200">
              <a:lnSpc>
                <a:spcPct val="120000"/>
              </a:lnSpc>
              <a:spcBef>
                <a:spcPts val="650"/>
              </a:spcBef>
              <a:buClr>
                <a:schemeClr val="tx1"/>
              </a:buClr>
              <a:buFont typeface="Wingdings 2" pitchFamily="18" charset="2"/>
              <a:buChar char="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/>
              <a:t>  Lower synchronization overheads</a:t>
            </a:r>
          </a:p>
          <a:p>
            <a:pPr marL="1143000" lvl="2" indent="-228600" defTabSz="457200">
              <a:lnSpc>
                <a:spcPct val="120000"/>
              </a:lnSpc>
              <a:spcBef>
                <a:spcPts val="650"/>
              </a:spcBef>
              <a:buClr>
                <a:schemeClr val="tx1"/>
              </a:buClr>
              <a:buFont typeface="Wingdings 2" pitchFamily="18" charset="2"/>
              <a:buChar char="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/>
              <a:t>  </a:t>
            </a:r>
            <a:r>
              <a:rPr lang="en-US" sz="2400">
                <a:solidFill>
                  <a:srgbClr val="FFC285"/>
                </a:solidFill>
              </a:rPr>
              <a:t>Default mode in </a:t>
            </a:r>
            <a:r>
              <a:rPr lang="en-US" sz="2400" b="1">
                <a:solidFill>
                  <a:srgbClr val="FFC285"/>
                </a:solidFill>
              </a:rPr>
              <a:t>Elastic Replica Exchange</a:t>
            </a:r>
          </a:p>
          <a:p>
            <a:pPr marL="1600200" lvl="3" indent="-228600" defTabSz="457200">
              <a:lnSpc>
                <a:spcPct val="110000"/>
              </a:lnSpc>
              <a:spcBef>
                <a:spcPts val="650"/>
              </a:spcBef>
              <a:buClr>
                <a:schemeClr val="tx1"/>
              </a:buClr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b="1">
                <a:solidFill>
                  <a:srgbClr val="FFC285"/>
                </a:solidFill>
              </a:rPr>
              <a:t> </a:t>
            </a:r>
            <a:r>
              <a:rPr lang="en-US" sz="2200"/>
              <a:t>-b flag to use synchronous replica exchange</a:t>
            </a:r>
          </a:p>
          <a:p>
            <a:pPr marL="1143000" lvl="2" indent="-228600" defTabSz="457200">
              <a:lnSpc>
                <a:spcPct val="120000"/>
              </a:lnSpc>
              <a:spcBef>
                <a:spcPts val="650"/>
              </a:spcBef>
              <a:buClr>
                <a:schemeClr val="tx1"/>
              </a:buClr>
              <a:buFont typeface="Wingdings 2" pitchFamily="18" charset="2"/>
              <a:buChar char="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200"/>
          </a:p>
          <a:p>
            <a:pPr marL="1143000" lvl="2" indent="-228600" defTabSz="457200">
              <a:lnSpc>
                <a:spcPct val="110000"/>
              </a:lnSpc>
              <a:spcBef>
                <a:spcPts val="650"/>
              </a:spcBef>
              <a:buClr>
                <a:schemeClr val="tx1"/>
              </a:buClr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/>
          </a:p>
          <a:p>
            <a:pPr marL="741363" lvl="1" indent="-284163" defTabSz="457200">
              <a:lnSpc>
                <a:spcPct val="110000"/>
              </a:lnSpc>
              <a:spcBef>
                <a:spcPts val="650"/>
              </a:spcBef>
              <a:buClr>
                <a:schemeClr val="tx1"/>
              </a:buClr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600"/>
          </a:p>
          <a:p>
            <a:pPr marL="741363" lvl="1" indent="-284163" defTabSz="457200">
              <a:lnSpc>
                <a:spcPct val="110000"/>
              </a:lnSpc>
              <a:spcBef>
                <a:spcPts val="650"/>
              </a:spcBef>
              <a:buClr>
                <a:schemeClr val="tx1"/>
              </a:buClr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1143000" y="4648200"/>
            <a:ext cx="2286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1600200" y="4495800"/>
            <a:ext cx="228600" cy="106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2057400" y="4572000"/>
            <a:ext cx="228600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2514600" y="4267200"/>
            <a:ext cx="228600" cy="129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2971800" y="4648200"/>
            <a:ext cx="2286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1066800" y="4724400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1524000" y="4724400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1981200" y="4724400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2438400" y="4724400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2895600" y="4724400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54287" name="Line 15"/>
          <p:cNvSpPr>
            <a:spLocks noChangeShapeType="1"/>
          </p:cNvSpPr>
          <p:nvPr/>
        </p:nvSpPr>
        <p:spPr bwMode="auto">
          <a:xfrm>
            <a:off x="1066800" y="4267200"/>
            <a:ext cx="2743200" cy="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2133600" y="39624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66FF33"/>
                </a:solidFill>
              </a:rPr>
              <a:t>Barrier</a:t>
            </a:r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4876800" y="4648200"/>
            <a:ext cx="2286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5334000" y="4495800"/>
            <a:ext cx="228600" cy="106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1" name="Rectangle 19"/>
          <p:cNvSpPr>
            <a:spLocks noChangeArrowheads="1"/>
          </p:cNvSpPr>
          <p:nvPr/>
        </p:nvSpPr>
        <p:spPr bwMode="auto">
          <a:xfrm>
            <a:off x="5791200" y="4572000"/>
            <a:ext cx="228600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2" name="Rectangle 20"/>
          <p:cNvSpPr>
            <a:spLocks noChangeArrowheads="1"/>
          </p:cNvSpPr>
          <p:nvPr/>
        </p:nvSpPr>
        <p:spPr bwMode="auto">
          <a:xfrm>
            <a:off x="6248400" y="4267200"/>
            <a:ext cx="228600" cy="129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3" name="Text Box 21"/>
          <p:cNvSpPr txBox="1">
            <a:spLocks noChangeArrowheads="1"/>
          </p:cNvSpPr>
          <p:nvPr/>
        </p:nvSpPr>
        <p:spPr bwMode="auto">
          <a:xfrm>
            <a:off x="4800600" y="4724400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54294" name="Text Box 22"/>
          <p:cNvSpPr txBox="1">
            <a:spLocks noChangeArrowheads="1"/>
          </p:cNvSpPr>
          <p:nvPr/>
        </p:nvSpPr>
        <p:spPr bwMode="auto">
          <a:xfrm>
            <a:off x="5257800" y="4724400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54295" name="Text Box 23"/>
          <p:cNvSpPr txBox="1">
            <a:spLocks noChangeArrowheads="1"/>
          </p:cNvSpPr>
          <p:nvPr/>
        </p:nvSpPr>
        <p:spPr bwMode="auto">
          <a:xfrm>
            <a:off x="5715000" y="4724400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54296" name="Text Box 24"/>
          <p:cNvSpPr txBox="1">
            <a:spLocks noChangeArrowheads="1"/>
          </p:cNvSpPr>
          <p:nvPr/>
        </p:nvSpPr>
        <p:spPr bwMode="auto">
          <a:xfrm>
            <a:off x="6172200" y="4724400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54297" name="Text Box 25"/>
          <p:cNvSpPr txBox="1">
            <a:spLocks noChangeArrowheads="1"/>
          </p:cNvSpPr>
          <p:nvPr/>
        </p:nvSpPr>
        <p:spPr bwMode="auto">
          <a:xfrm>
            <a:off x="6629400" y="4724400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54298" name="Line 26"/>
          <p:cNvSpPr>
            <a:spLocks noChangeShapeType="1"/>
          </p:cNvSpPr>
          <p:nvPr/>
        </p:nvSpPr>
        <p:spPr bwMode="auto">
          <a:xfrm>
            <a:off x="4724400" y="4495800"/>
            <a:ext cx="914400" cy="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9" name="Text Box 27"/>
          <p:cNvSpPr txBox="1">
            <a:spLocks noChangeArrowheads="1"/>
          </p:cNvSpPr>
          <p:nvPr/>
        </p:nvSpPr>
        <p:spPr bwMode="auto">
          <a:xfrm>
            <a:off x="4800600" y="41910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66FF33"/>
                </a:solidFill>
              </a:rPr>
              <a:t>Barrier</a:t>
            </a:r>
          </a:p>
        </p:txBody>
      </p:sp>
      <p:sp>
        <p:nvSpPr>
          <p:cNvPr id="54300" name="Line 28"/>
          <p:cNvSpPr>
            <a:spLocks noChangeShapeType="1"/>
          </p:cNvSpPr>
          <p:nvPr/>
        </p:nvSpPr>
        <p:spPr bwMode="auto">
          <a:xfrm>
            <a:off x="5715000" y="4267200"/>
            <a:ext cx="914400" cy="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1" name="Rectangle 29"/>
          <p:cNvSpPr>
            <a:spLocks noChangeArrowheads="1"/>
          </p:cNvSpPr>
          <p:nvPr/>
        </p:nvSpPr>
        <p:spPr bwMode="auto">
          <a:xfrm>
            <a:off x="3429000" y="4572000"/>
            <a:ext cx="228600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2" name="Text Box 30"/>
          <p:cNvSpPr txBox="1">
            <a:spLocks noChangeArrowheads="1"/>
          </p:cNvSpPr>
          <p:nvPr/>
        </p:nvSpPr>
        <p:spPr bwMode="auto">
          <a:xfrm>
            <a:off x="3352800" y="4724400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54303" name="Text Box 31"/>
          <p:cNvSpPr txBox="1">
            <a:spLocks noChangeArrowheads="1"/>
          </p:cNvSpPr>
          <p:nvPr/>
        </p:nvSpPr>
        <p:spPr bwMode="auto">
          <a:xfrm>
            <a:off x="5791200" y="39624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66FF33"/>
                </a:solidFill>
              </a:rPr>
              <a:t>Barrier</a:t>
            </a:r>
          </a:p>
        </p:txBody>
      </p:sp>
      <p:sp>
        <p:nvSpPr>
          <p:cNvPr id="54304" name="Rectangle 32"/>
          <p:cNvSpPr>
            <a:spLocks noChangeArrowheads="1"/>
          </p:cNvSpPr>
          <p:nvPr/>
        </p:nvSpPr>
        <p:spPr bwMode="auto">
          <a:xfrm>
            <a:off x="7162800" y="4572000"/>
            <a:ext cx="228600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5" name="Text Box 33"/>
          <p:cNvSpPr txBox="1">
            <a:spLocks noChangeArrowheads="1"/>
          </p:cNvSpPr>
          <p:nvPr/>
        </p:nvSpPr>
        <p:spPr bwMode="auto">
          <a:xfrm>
            <a:off x="7086600" y="4724400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54306" name="Text Box 34"/>
          <p:cNvSpPr txBox="1">
            <a:spLocks noChangeArrowheads="1"/>
          </p:cNvSpPr>
          <p:nvPr/>
        </p:nvSpPr>
        <p:spPr bwMode="auto">
          <a:xfrm>
            <a:off x="6705600" y="42672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66FF33"/>
                </a:solidFill>
              </a:rPr>
              <a:t>Barrier</a:t>
            </a:r>
          </a:p>
        </p:txBody>
      </p:sp>
      <p:sp>
        <p:nvSpPr>
          <p:cNvPr id="54307" name="Line 35"/>
          <p:cNvSpPr>
            <a:spLocks noChangeShapeType="1"/>
          </p:cNvSpPr>
          <p:nvPr/>
        </p:nvSpPr>
        <p:spPr bwMode="auto">
          <a:xfrm>
            <a:off x="6629400" y="4572000"/>
            <a:ext cx="914400" cy="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8" name="Line 36"/>
          <p:cNvSpPr>
            <a:spLocks noChangeShapeType="1"/>
          </p:cNvSpPr>
          <p:nvPr/>
        </p:nvSpPr>
        <p:spPr bwMode="auto">
          <a:xfrm>
            <a:off x="4191000" y="4038600"/>
            <a:ext cx="0" cy="1676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  <p:bldP spid="54277" grpId="0" animBg="1"/>
      <p:bldP spid="54278" grpId="0" animBg="1"/>
      <p:bldP spid="54279" grpId="0" animBg="1"/>
      <p:bldP spid="54280" grpId="0" animBg="1"/>
      <p:bldP spid="54281" grpId="0" animBg="1"/>
      <p:bldP spid="54282" grpId="0"/>
      <p:bldP spid="54283" grpId="0"/>
      <p:bldP spid="54284" grpId="0"/>
      <p:bldP spid="54285" grpId="0"/>
      <p:bldP spid="54286" grpId="0"/>
      <p:bldP spid="54287" grpId="0" animBg="1"/>
      <p:bldP spid="54288" grpId="0"/>
      <p:bldP spid="54289" grpId="0" animBg="1"/>
      <p:bldP spid="54290" grpId="0" animBg="1"/>
      <p:bldP spid="54291" grpId="0" animBg="1"/>
      <p:bldP spid="54292" grpId="0" animBg="1"/>
      <p:bldP spid="54293" grpId="0"/>
      <p:bldP spid="54294" grpId="0"/>
      <p:bldP spid="54295" grpId="0"/>
      <p:bldP spid="54296" grpId="0"/>
      <p:bldP spid="54297" grpId="0"/>
      <p:bldP spid="54298" grpId="0" animBg="1"/>
      <p:bldP spid="54299" grpId="0"/>
      <p:bldP spid="54300" grpId="0" animBg="1"/>
      <p:bldP spid="54301" grpId="0" animBg="1"/>
      <p:bldP spid="54302" grpId="0"/>
      <p:bldP spid="54303" grpId="0"/>
      <p:bldP spid="54304" grpId="0" animBg="1"/>
      <p:bldP spid="54305" grpId="0"/>
      <p:bldP spid="54306" grpId="0"/>
      <p:bldP spid="54307" grpId="0" animBg="1"/>
      <p:bldP spid="5430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 idx="4294967295"/>
          </p:nvPr>
        </p:nvSpPr>
        <p:spPr>
          <a:xfrm>
            <a:off x="381000" y="228600"/>
            <a:ext cx="8610600" cy="838200"/>
          </a:xfrm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smtClean="0">
                <a:latin typeface="Franklin Gothic Book" pitchFamily="34" charset="0"/>
              </a:rPr>
              <a:t>New Work Queue Features for Elastic Applications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1600200"/>
            <a:ext cx="9144000" cy="487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41363" lvl="1" indent="-284163" defTabSz="457200">
              <a:lnSpc>
                <a:spcPct val="90000"/>
              </a:lnSpc>
              <a:spcBef>
                <a:spcPts val="650"/>
              </a:spcBef>
              <a:buClr>
                <a:schemeClr val="tx1"/>
              </a:buClr>
              <a:buFont typeface="Wingdings 2" pitchFamily="18" charset="2"/>
              <a:buChar char="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/>
              <a:t>   </a:t>
            </a:r>
            <a:r>
              <a:rPr lang="en-US" sz="2600">
                <a:solidFill>
                  <a:srgbClr val="FFFF00"/>
                </a:solidFill>
              </a:rPr>
              <a:t>String Interpolation in Input Files</a:t>
            </a:r>
          </a:p>
          <a:p>
            <a:pPr marL="1143000" lvl="2" indent="-228600" defTabSz="457200">
              <a:lnSpc>
                <a:spcPct val="120000"/>
              </a:lnSpc>
              <a:spcBef>
                <a:spcPts val="650"/>
              </a:spcBef>
              <a:buClr>
                <a:schemeClr val="tx1"/>
              </a:buClr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200"/>
              <a:t>Dispatch dependencies based on worker environment</a:t>
            </a:r>
          </a:p>
          <a:p>
            <a:pPr marL="1600200" lvl="3" indent="-228600" defTabSz="457200">
              <a:lnSpc>
                <a:spcPct val="120000"/>
              </a:lnSpc>
              <a:spcBef>
                <a:spcPts val="650"/>
              </a:spcBef>
              <a:buClr>
                <a:schemeClr val="tx1"/>
              </a:buClr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200"/>
              <a:t>Cygwin vs. Linux vs. Solaris </a:t>
            </a:r>
            <a:r>
              <a:rPr lang="en-US" sz="2200">
                <a:solidFill>
                  <a:srgbClr val="FFC285"/>
                </a:solidFill>
              </a:rPr>
              <a:t>($OS)</a:t>
            </a:r>
          </a:p>
          <a:p>
            <a:pPr marL="1600200" lvl="3" indent="-228600" defTabSz="457200">
              <a:lnSpc>
                <a:spcPct val="140000"/>
              </a:lnSpc>
              <a:spcBef>
                <a:spcPts val="650"/>
              </a:spcBef>
              <a:buClr>
                <a:schemeClr val="tx1"/>
              </a:buClr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200"/>
              <a:t>X86_64 vs. i686 vs. GPU </a:t>
            </a:r>
            <a:r>
              <a:rPr lang="en-US" sz="2200">
                <a:solidFill>
                  <a:srgbClr val="FFC285"/>
                </a:solidFill>
              </a:rPr>
              <a:t>($ARCH)</a:t>
            </a:r>
          </a:p>
          <a:p>
            <a:pPr marL="1143000" lvl="2" indent="-228600" defTabSz="457200">
              <a:lnSpc>
                <a:spcPct val="90000"/>
              </a:lnSpc>
              <a:spcBef>
                <a:spcPts val="650"/>
              </a:spcBef>
              <a:buClr>
                <a:schemeClr val="tx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600">
              <a:solidFill>
                <a:srgbClr val="FFC285"/>
              </a:solidFill>
              <a:latin typeface="Times New Roman" pitchFamily="18" charset="0"/>
            </a:endParaRPr>
          </a:p>
          <a:p>
            <a:pPr marL="741363" lvl="1" indent="-284163" defTabSz="457200">
              <a:lnSpc>
                <a:spcPct val="90000"/>
              </a:lnSpc>
              <a:spcBef>
                <a:spcPts val="650"/>
              </a:spcBef>
              <a:buClr>
                <a:schemeClr val="tx1"/>
              </a:buClr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/>
              <a:t>   </a:t>
            </a:r>
          </a:p>
          <a:p>
            <a:pPr marL="741363" lvl="1" indent="-284163" defTabSz="457200">
              <a:lnSpc>
                <a:spcPct val="160000"/>
              </a:lnSpc>
              <a:spcBef>
                <a:spcPts val="650"/>
              </a:spcBef>
              <a:buClr>
                <a:schemeClr val="tx1"/>
              </a:buClr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200"/>
              <a:t>	Transfers </a:t>
            </a:r>
            <a:r>
              <a:rPr lang="en-US" sz="2200" b="1">
                <a:solidFill>
                  <a:srgbClr val="FFC285"/>
                </a:solidFill>
              </a:rPr>
              <a:t>a.Linux.x86_64</a:t>
            </a:r>
            <a:r>
              <a:rPr lang="en-US" sz="2200"/>
              <a:t> to workers running on Linux x86_64 </a:t>
            </a:r>
          </a:p>
          <a:p>
            <a:pPr marL="741363" lvl="1" indent="-284163" defTabSz="457200">
              <a:lnSpc>
                <a:spcPct val="140000"/>
              </a:lnSpc>
              <a:spcBef>
                <a:spcPts val="650"/>
              </a:spcBef>
              <a:buClr>
                <a:schemeClr val="tx1"/>
              </a:buClr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200"/>
              <a:t>	Transfers </a:t>
            </a:r>
            <a:r>
              <a:rPr lang="en-US" sz="2200" b="1">
                <a:solidFill>
                  <a:srgbClr val="FFC285"/>
                </a:solidFill>
              </a:rPr>
              <a:t>a.Cygwin.i686</a:t>
            </a:r>
            <a:r>
              <a:rPr lang="en-US" sz="2200">
                <a:solidFill>
                  <a:srgbClr val="FFB871"/>
                </a:solidFill>
              </a:rPr>
              <a:t> </a:t>
            </a:r>
            <a:r>
              <a:rPr lang="en-US" sz="2200"/>
              <a:t>to workers running on Cygwin i686 </a:t>
            </a:r>
            <a:endParaRPr lang="en-US" sz="2800"/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533400" y="3810000"/>
            <a:ext cx="8153400" cy="304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00" b="1" u="sng">
                <a:solidFill>
                  <a:schemeClr val="accent2"/>
                </a:solidFill>
                <a:latin typeface="Bookman Old Style" pitchFamily="18" charset="0"/>
              </a:rPr>
              <a:t>API:</a:t>
            </a:r>
            <a:r>
              <a:rPr lang="en-US" sz="1300" b="1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en-US" sz="1300" b="1">
                <a:solidFill>
                  <a:schemeClr val="bg1"/>
                </a:solidFill>
                <a:latin typeface="Bookman Old Style" pitchFamily="18" charset="0"/>
              </a:rPr>
              <a:t>task_specify_file(t, "a.$OS.$ARCH", "a", WORK_QUEUE_INPUT, WORK_QUEUE_CACHE)</a:t>
            </a:r>
            <a:r>
              <a:rPr lang="en-US" sz="1400" b="1">
                <a:solidFill>
                  <a:srgbClr val="FFFF00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2667000" y="3810000"/>
            <a:ext cx="1371600" cy="304800"/>
          </a:xfrm>
          <a:prstGeom prst="rect">
            <a:avLst/>
          </a:prstGeom>
          <a:noFill/>
          <a:ln w="444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Line 7"/>
          <p:cNvSpPr>
            <a:spLocks noChangeShapeType="1"/>
          </p:cNvSpPr>
          <p:nvPr/>
        </p:nvSpPr>
        <p:spPr bwMode="auto">
          <a:xfrm>
            <a:off x="4267200" y="4114800"/>
            <a:ext cx="0" cy="4572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  <p:bldP spid="33797" grpId="0" animBg="1"/>
      <p:bldP spid="3379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 idx="4294967295"/>
          </p:nvPr>
        </p:nvSpPr>
        <p:spPr>
          <a:xfrm>
            <a:off x="381000" y="228600"/>
            <a:ext cx="8610600" cy="838200"/>
          </a:xfrm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smtClean="0">
                <a:latin typeface="Franklin Gothic Book" pitchFamily="34" charset="0"/>
              </a:rPr>
              <a:t>New Work Queue Features for Elastic Applications</a:t>
            </a:r>
          </a:p>
        </p:txBody>
      </p:sp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0" y="1524000"/>
            <a:ext cx="9144000" cy="487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41363" lvl="1" indent="-284163" defTabSz="457200">
              <a:lnSpc>
                <a:spcPct val="90000"/>
              </a:lnSpc>
              <a:spcBef>
                <a:spcPts val="650"/>
              </a:spcBef>
              <a:buClr>
                <a:schemeClr val="tx1"/>
              </a:buClr>
              <a:buFont typeface="Wingdings 2" pitchFamily="18" charset="2"/>
              <a:buChar char="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/>
              <a:t>   </a:t>
            </a:r>
            <a:r>
              <a:rPr lang="en-US" sz="2600">
                <a:solidFill>
                  <a:srgbClr val="FFFF00"/>
                </a:solidFill>
              </a:rPr>
              <a:t>Cancel Task</a:t>
            </a:r>
          </a:p>
          <a:p>
            <a:pPr marL="1143000" lvl="2" indent="-228600" defTabSz="457200">
              <a:lnSpc>
                <a:spcPct val="140000"/>
              </a:lnSpc>
              <a:spcBef>
                <a:spcPts val="650"/>
              </a:spcBef>
              <a:buClr>
                <a:schemeClr val="tx1"/>
              </a:buClr>
              <a:buFont typeface="Wingdings 2" pitchFamily="18" charset="2"/>
              <a:buChar char="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   </a:t>
            </a:r>
            <a:r>
              <a:rPr lang="en-US" sz="2400"/>
              <a:t>Cancel any submitted task </a:t>
            </a:r>
          </a:p>
          <a:p>
            <a:pPr marL="1600200" lvl="3" indent="-228600" defTabSz="457200">
              <a:lnSpc>
                <a:spcPct val="130000"/>
              </a:lnSpc>
              <a:spcBef>
                <a:spcPts val="650"/>
              </a:spcBef>
              <a:buClr>
                <a:schemeClr val="tx1"/>
              </a:buClr>
              <a:buFont typeface="Wingdings 2" pitchFamily="18" charset="2"/>
              <a:buChar char="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  </a:t>
            </a:r>
            <a:r>
              <a:rPr lang="en-US" sz="2100"/>
              <a:t>Immediately retrieves task &amp; removes from Work Queue</a:t>
            </a:r>
          </a:p>
          <a:p>
            <a:pPr marL="1143000" lvl="2" indent="-228600" defTabSz="457200">
              <a:lnSpc>
                <a:spcPct val="140000"/>
              </a:lnSpc>
              <a:spcBef>
                <a:spcPts val="650"/>
              </a:spcBef>
              <a:buClr>
                <a:schemeClr val="tx1"/>
              </a:buClr>
              <a:buFont typeface="Wingdings 2" pitchFamily="18" charset="2"/>
              <a:buChar char="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   </a:t>
            </a:r>
            <a:r>
              <a:rPr lang="en-US" sz="2400"/>
              <a:t>Tasks to cancel identified by either </a:t>
            </a:r>
            <a:r>
              <a:rPr lang="en-US" sz="2400" b="1">
                <a:latin typeface="Bookman Old Style" pitchFamily="18" charset="0"/>
              </a:rPr>
              <a:t>taskid</a:t>
            </a:r>
            <a:r>
              <a:rPr lang="en-US" sz="2400"/>
              <a:t> or </a:t>
            </a:r>
            <a:r>
              <a:rPr lang="en-US" sz="2400" b="1">
                <a:latin typeface="Bookman Old Style" pitchFamily="18" charset="0"/>
              </a:rPr>
              <a:t>tag</a:t>
            </a:r>
            <a:endParaRPr lang="en-US" sz="2400" b="1"/>
          </a:p>
          <a:p>
            <a:pPr marL="741363" lvl="1" indent="-284163" defTabSz="457200">
              <a:lnSpc>
                <a:spcPct val="90000"/>
              </a:lnSpc>
              <a:spcBef>
                <a:spcPts val="650"/>
              </a:spcBef>
              <a:buClr>
                <a:schemeClr val="tx1"/>
              </a:buClr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/>
          </a:p>
          <a:p>
            <a:pPr marL="741363" lvl="1" indent="-284163" defTabSz="457200">
              <a:lnSpc>
                <a:spcPct val="90000"/>
              </a:lnSpc>
              <a:spcBef>
                <a:spcPts val="650"/>
              </a:spcBef>
              <a:buClr>
                <a:schemeClr val="tx1"/>
              </a:buClr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   </a:t>
            </a:r>
            <a:endParaRPr lang="en-US" sz="2400"/>
          </a:p>
          <a:p>
            <a:pPr marL="1143000" lvl="2" indent="-228600" defTabSz="457200">
              <a:lnSpc>
                <a:spcPct val="120000"/>
              </a:lnSpc>
              <a:spcBef>
                <a:spcPts val="650"/>
              </a:spcBef>
              <a:buClr>
                <a:schemeClr val="tx1"/>
              </a:buClr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/>
              <a:t>      This cancels a task with </a:t>
            </a:r>
            <a:r>
              <a:rPr lang="en-US" sz="2400">
                <a:solidFill>
                  <a:srgbClr val="FFC285"/>
                </a:solidFill>
              </a:rPr>
              <a:t>tag named ‘task3’</a:t>
            </a:r>
          </a:p>
          <a:p>
            <a:pPr marL="741363" lvl="1" indent="-284163" defTabSz="457200">
              <a:lnSpc>
                <a:spcPct val="160000"/>
              </a:lnSpc>
              <a:spcBef>
                <a:spcPts val="650"/>
              </a:spcBef>
              <a:buClr>
                <a:schemeClr val="tx1"/>
              </a:buClr>
              <a:buFont typeface="Wingdings 2" pitchFamily="18" charset="2"/>
              <a:buChar char="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/>
              <a:t>   Useful where there are redundant or obsolete tasks</a:t>
            </a:r>
          </a:p>
          <a:p>
            <a:pPr marL="1600200" lvl="3" indent="-228600" defTabSz="457200">
              <a:lnSpc>
                <a:spcPct val="120000"/>
              </a:lnSpc>
              <a:spcBef>
                <a:spcPts val="650"/>
              </a:spcBef>
              <a:buClr>
                <a:schemeClr val="tx1"/>
              </a:buClr>
              <a:buFont typeface="Wingdings 2" pitchFamily="18" charset="2"/>
              <a:buChar char="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200"/>
              <a:t> </a:t>
            </a:r>
            <a:r>
              <a:rPr lang="en-US" sz="2100">
                <a:solidFill>
                  <a:srgbClr val="FFC285"/>
                </a:solidFill>
              </a:rPr>
              <a:t>Replicate tasks when there are more resources than tasks</a:t>
            </a:r>
          </a:p>
        </p:txBody>
      </p:sp>
      <p:sp>
        <p:nvSpPr>
          <p:cNvPr id="35843" name="Text Box 9"/>
          <p:cNvSpPr txBox="1">
            <a:spLocks noChangeArrowheads="1"/>
          </p:cNvSpPr>
          <p:nvPr/>
        </p:nvSpPr>
        <p:spPr bwMode="auto">
          <a:xfrm>
            <a:off x="1828800" y="3733800"/>
            <a:ext cx="5181600" cy="3365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u="sng">
                <a:solidFill>
                  <a:schemeClr val="accent2"/>
                </a:solidFill>
                <a:latin typeface="Bookman Old Style" pitchFamily="18" charset="0"/>
              </a:rPr>
              <a:t>API:</a:t>
            </a:r>
            <a:r>
              <a:rPr lang="en-US" sz="1600" b="1">
                <a:solidFill>
                  <a:srgbClr val="FFFF00"/>
                </a:solidFill>
                <a:latin typeface="Bookman Old Style" pitchFamily="18" charset="0"/>
              </a:rPr>
              <a:t>  </a:t>
            </a:r>
            <a:r>
              <a:rPr lang="en-US" sz="1600" b="1">
                <a:solidFill>
                  <a:schemeClr val="bg1"/>
                </a:solidFill>
                <a:latin typeface="Bookman Old Style" pitchFamily="18" charset="0"/>
              </a:rPr>
              <a:t>cancel_by_tasktag (q, “task3”)</a:t>
            </a:r>
            <a:endParaRPr lang="en-US" sz="1600" b="1">
              <a:solidFill>
                <a:srgbClr val="FFFF00"/>
              </a:solidFill>
              <a:latin typeface="Courier New" pitchFamily="49" charset="0"/>
            </a:endParaRPr>
          </a:p>
        </p:txBody>
      </p:sp>
      <p:sp>
        <p:nvSpPr>
          <p:cNvPr id="35844" name="Line 11"/>
          <p:cNvSpPr>
            <a:spLocks noChangeShapeType="1"/>
          </p:cNvSpPr>
          <p:nvPr/>
        </p:nvSpPr>
        <p:spPr bwMode="auto">
          <a:xfrm>
            <a:off x="4343400" y="4038600"/>
            <a:ext cx="0" cy="3810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  <p:bldP spid="358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D7593D4-13BE-4D18-87AE-B4E71A93F3B2}" type="slidenum">
              <a:rPr lang="en-US" sz="1400"/>
              <a:pPr algn="r"/>
              <a:t>19</a:t>
            </a:fld>
            <a:endParaRPr lang="en-US" sz="140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31188" cy="1144588"/>
          </a:xfrm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smtClean="0">
                <a:latin typeface="Franklin Gothic Book" pitchFamily="34" charset="0"/>
              </a:rPr>
              <a:t>Upcoming Elastic Applications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8610600" cy="5257800"/>
          </a:xfrm>
        </p:spPr>
        <p:txBody>
          <a:bodyPr lIns="90000" tIns="46800" rIns="90000" bIns="46800"/>
          <a:lstStyle/>
          <a:p>
            <a:pPr marL="990600" lvl="1" indent="-533400" defTabSz="457200" eaLnBrk="1" hangingPunct="1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buClr>
                <a:schemeClr val="tx1"/>
              </a:buClr>
              <a:buSzTx/>
              <a:buFont typeface="Arial" charset="0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700" b="1" smtClean="0">
                <a:solidFill>
                  <a:srgbClr val="FFC285"/>
                </a:solidFill>
              </a:rPr>
              <a:t>Elastic Replica Exchange</a:t>
            </a:r>
          </a:p>
          <a:p>
            <a:pPr marL="1314450" lvl="2" indent="-457200" defTabSz="457200" eaLnBrk="1" hangingPunct="1">
              <a:spcBef>
                <a:spcPts val="1000"/>
              </a:spcBef>
              <a:spcAft>
                <a:spcPts val="800"/>
              </a:spcAft>
              <a:buClr>
                <a:schemeClr val="tx1"/>
              </a:buClr>
              <a:buSzTx/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600" smtClean="0"/>
              <a:t>GROMACS</a:t>
            </a:r>
          </a:p>
          <a:p>
            <a:pPr marL="1314450" lvl="2" indent="-457200" defTabSz="457200" eaLnBrk="1" hangingPunct="1">
              <a:spcBef>
                <a:spcPts val="1000"/>
              </a:spcBef>
              <a:spcAft>
                <a:spcPts val="800"/>
              </a:spcAft>
              <a:buClr>
                <a:schemeClr val="tx1"/>
              </a:buClr>
              <a:buSzTx/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600" smtClean="0"/>
              <a:t>Multi-dimensional Exchange – OpenMM </a:t>
            </a:r>
          </a:p>
          <a:p>
            <a:pPr marL="990600" lvl="1" indent="-533400" defTabSz="457200" eaLnBrk="1" hangingPunct="1">
              <a:spcBef>
                <a:spcPts val="1000"/>
              </a:spcBef>
              <a:spcAft>
                <a:spcPts val="800"/>
              </a:spcAft>
              <a:buClr>
                <a:schemeClr val="tx1"/>
              </a:buClr>
              <a:buSzTx/>
              <a:buFontTx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700" b="1" smtClean="0">
                <a:solidFill>
                  <a:srgbClr val="FFC285"/>
                </a:solidFill>
              </a:rPr>
              <a:t>Adaptive Weighted Ensemble Method</a:t>
            </a:r>
          </a:p>
          <a:p>
            <a:pPr marL="1314450" lvl="2" indent="-457200" defTabSz="457200" eaLnBrk="1" hangingPunct="1">
              <a:spcBef>
                <a:spcPts val="1000"/>
              </a:spcBef>
              <a:spcAft>
                <a:spcPts val="800"/>
              </a:spcAft>
              <a:buClr>
                <a:schemeClr val="tx1"/>
              </a:buClr>
              <a:buSzTx/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600" smtClean="0"/>
              <a:t>Improve sampling of kinetics of MD systems</a:t>
            </a:r>
          </a:p>
          <a:p>
            <a:pPr marL="1314450" lvl="2" indent="-457200" defTabSz="457200" eaLnBrk="1" hangingPunct="1">
              <a:spcBef>
                <a:spcPts val="1000"/>
              </a:spcBef>
              <a:spcAft>
                <a:spcPts val="800"/>
              </a:spcAft>
              <a:buClr>
                <a:schemeClr val="tx1"/>
              </a:buClr>
              <a:buSzTx/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600" smtClean="0"/>
              <a:t>Large scale ~3000 workers</a:t>
            </a:r>
            <a:endParaRPr lang="en-US" sz="2500" b="1" smtClean="0">
              <a:solidFill>
                <a:srgbClr val="FFC285"/>
              </a:solidFill>
            </a:endParaRPr>
          </a:p>
          <a:p>
            <a:pPr marL="990600" lvl="1" indent="-533400" defTabSz="457200" eaLnBrk="1" hangingPunct="1">
              <a:spcBef>
                <a:spcPts val="1000"/>
              </a:spcBef>
              <a:spcAft>
                <a:spcPts val="800"/>
              </a:spcAft>
              <a:buClr>
                <a:schemeClr val="tx1"/>
              </a:buClr>
              <a:buSzTx/>
              <a:buFontTx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700" b="1" smtClean="0">
                <a:solidFill>
                  <a:srgbClr val="FFC285"/>
                </a:solidFill>
              </a:rPr>
              <a:t>Genetic Algorithms for Assistive Robotics</a:t>
            </a:r>
          </a:p>
          <a:p>
            <a:pPr marL="1314450" lvl="2" indent="-457200" defTabSz="457200" eaLnBrk="1" hangingPunct="1">
              <a:spcBef>
                <a:spcPts val="1000"/>
              </a:spcBef>
              <a:spcAft>
                <a:spcPts val="800"/>
              </a:spcAft>
              <a:buClr>
                <a:schemeClr val="tx1"/>
              </a:buClr>
              <a:buSzTx/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500" smtClean="0"/>
              <a:t>Search for optimal biped walking controller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914400"/>
            <a:ext cx="1371600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Oval 4"/>
          <p:cNvSpPr>
            <a:spLocks noChangeArrowheads="1"/>
          </p:cNvSpPr>
          <p:nvPr/>
        </p:nvSpPr>
        <p:spPr bwMode="auto">
          <a:xfrm>
            <a:off x="2133600" y="533400"/>
            <a:ext cx="3962400" cy="2057400"/>
          </a:xfrm>
          <a:prstGeom prst="ellipse">
            <a:avLst/>
          </a:prstGeom>
          <a:noFill/>
          <a:ln w="476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4191000" y="12954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Application</a:t>
            </a:r>
          </a:p>
        </p:txBody>
      </p:sp>
      <p:grpSp>
        <p:nvGrpSpPr>
          <p:cNvPr id="6148" name="Group 6"/>
          <p:cNvGrpSpPr>
            <a:grpSpLocks/>
          </p:cNvGrpSpPr>
          <p:nvPr/>
        </p:nvGrpSpPr>
        <p:grpSpPr bwMode="auto">
          <a:xfrm>
            <a:off x="304800" y="4495800"/>
            <a:ext cx="2057400" cy="914400"/>
            <a:chOff x="0" y="2832"/>
            <a:chExt cx="1392" cy="576"/>
          </a:xfrm>
        </p:grpSpPr>
        <p:sp>
          <p:nvSpPr>
            <p:cNvPr id="19463" name="Cloud"/>
            <p:cNvSpPr>
              <a:spLocks noChangeAspect="1" noEditPoints="1" noChangeArrowheads="1"/>
            </p:cNvSpPr>
            <p:nvPr/>
          </p:nvSpPr>
          <p:spPr bwMode="auto">
            <a:xfrm>
              <a:off x="0" y="2832"/>
              <a:ext cx="1392" cy="576"/>
            </a:xfrm>
            <a:custGeom>
              <a:avLst/>
              <a:gdLst>
                <a:gd name="T0" fmla="*/ 1614311 w 21600"/>
                <a:gd name="T1" fmla="*/ 77284935 h 21600"/>
                <a:gd name="T2" fmla="*/ 260214533 w 21600"/>
                <a:gd name="T3" fmla="*/ 154405166 h 21600"/>
                <a:gd name="T4" fmla="*/ 519995376 w 21600"/>
                <a:gd name="T5" fmla="*/ 77284935 h 21600"/>
                <a:gd name="T6" fmla="*/ 260214533 w 21600"/>
                <a:gd name="T7" fmla="*/ 883770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3C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6164" name="Picture 34" descr="AWS_LOGO_CMYK-500x18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2928"/>
              <a:ext cx="912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49" name="Picture 9" descr="plu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3886200"/>
            <a:ext cx="99060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50" name="Group 10"/>
          <p:cNvGrpSpPr>
            <a:grpSpLocks/>
          </p:cNvGrpSpPr>
          <p:nvPr/>
        </p:nvGrpSpPr>
        <p:grpSpPr bwMode="auto">
          <a:xfrm>
            <a:off x="4572000" y="4953000"/>
            <a:ext cx="1981200" cy="908050"/>
            <a:chOff x="3072" y="3016"/>
            <a:chExt cx="1248" cy="524"/>
          </a:xfrm>
        </p:grpSpPr>
        <p:sp>
          <p:nvSpPr>
            <p:cNvPr id="19467" name="Cloud"/>
            <p:cNvSpPr>
              <a:spLocks noChangeAspect="1" noEditPoints="1" noChangeArrowheads="1"/>
            </p:cNvSpPr>
            <p:nvPr/>
          </p:nvSpPr>
          <p:spPr bwMode="auto">
            <a:xfrm>
              <a:off x="3072" y="3016"/>
              <a:ext cx="1248" cy="524"/>
            </a:xfrm>
            <a:custGeom>
              <a:avLst/>
              <a:gdLst>
                <a:gd name="T0" fmla="*/ 1614311 w 21600"/>
                <a:gd name="T1" fmla="*/ 77284935 h 21600"/>
                <a:gd name="T2" fmla="*/ 260214533 w 21600"/>
                <a:gd name="T3" fmla="*/ 154405166 h 21600"/>
                <a:gd name="T4" fmla="*/ 519995376 w 21600"/>
                <a:gd name="T5" fmla="*/ 77284935 h 21600"/>
                <a:gd name="T6" fmla="*/ 260214533 w 21600"/>
                <a:gd name="T7" fmla="*/ 883770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CC6AE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6162" name="Picture 48" descr="sge_logo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12" y="3120"/>
              <a:ext cx="864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69" name="Cloud"/>
          <p:cNvSpPr>
            <a:spLocks noChangeAspect="1" noEditPoints="1" noChangeArrowheads="1"/>
          </p:cNvSpPr>
          <p:nvPr/>
        </p:nvSpPr>
        <p:spPr bwMode="auto">
          <a:xfrm>
            <a:off x="6553200" y="4191000"/>
            <a:ext cx="2209800" cy="914400"/>
          </a:xfrm>
          <a:custGeom>
            <a:avLst/>
            <a:gdLst>
              <a:gd name="T0" fmla="*/ 1614311 w 21600"/>
              <a:gd name="T1" fmla="*/ 77284935 h 21600"/>
              <a:gd name="T2" fmla="*/ 260214533 w 21600"/>
              <a:gd name="T3" fmla="*/ 154405166 h 21600"/>
              <a:gd name="T4" fmla="*/ 519995376 w 21600"/>
              <a:gd name="T5" fmla="*/ 77284935 h 21600"/>
              <a:gd name="T6" fmla="*/ 260214533 w 21600"/>
              <a:gd name="T7" fmla="*/ 8837705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152" name="Picture 14" descr="condor_color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D5F9BC"/>
              </a:clrFrom>
              <a:clrTo>
                <a:srgbClr val="D5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4343400"/>
            <a:ext cx="14478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5" descr="plu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911946">
            <a:off x="2667001" y="4114800"/>
            <a:ext cx="9144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54" name="Group 16"/>
          <p:cNvGrpSpPr>
            <a:grpSpLocks/>
          </p:cNvGrpSpPr>
          <p:nvPr/>
        </p:nvGrpSpPr>
        <p:grpSpPr bwMode="auto">
          <a:xfrm>
            <a:off x="2286000" y="5029200"/>
            <a:ext cx="2057400" cy="901700"/>
            <a:chOff x="1248" y="3120"/>
            <a:chExt cx="1392" cy="568"/>
          </a:xfrm>
        </p:grpSpPr>
        <p:sp>
          <p:nvSpPr>
            <p:cNvPr id="19473" name="Cloud"/>
            <p:cNvSpPr>
              <a:spLocks noChangeAspect="1" noEditPoints="1" noChangeArrowheads="1"/>
            </p:cNvSpPr>
            <p:nvPr/>
          </p:nvSpPr>
          <p:spPr bwMode="auto">
            <a:xfrm>
              <a:off x="1248" y="3120"/>
              <a:ext cx="1392" cy="568"/>
            </a:xfrm>
            <a:custGeom>
              <a:avLst/>
              <a:gdLst>
                <a:gd name="T0" fmla="*/ 1614311 w 21600"/>
                <a:gd name="T1" fmla="*/ 77284935 h 21600"/>
                <a:gd name="T2" fmla="*/ 260214533 w 21600"/>
                <a:gd name="T3" fmla="*/ 154405166 h 21600"/>
                <a:gd name="T4" fmla="*/ 519995376 w 21600"/>
                <a:gd name="T5" fmla="*/ 77284935 h 21600"/>
                <a:gd name="T6" fmla="*/ 260214533 w 21600"/>
                <a:gd name="T7" fmla="*/ 883770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6160" name="Picture 23" descr="250px-Windows_Azure_logo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392" y="3264"/>
              <a:ext cx="1152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55" name="Picture 19" descr="plu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962400"/>
            <a:ext cx="8382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6" name="Line 20"/>
          <p:cNvSpPr>
            <a:spLocks noChangeShapeType="1"/>
          </p:cNvSpPr>
          <p:nvPr/>
        </p:nvSpPr>
        <p:spPr bwMode="auto">
          <a:xfrm>
            <a:off x="4114800" y="2590800"/>
            <a:ext cx="0" cy="304800"/>
          </a:xfrm>
          <a:prstGeom prst="line">
            <a:avLst/>
          </a:prstGeom>
          <a:noFill/>
          <a:ln w="2286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157" name="Picture 21" descr="plu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7038307">
            <a:off x="5462588" y="3863975"/>
            <a:ext cx="10795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22" descr="powerstrip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2895600"/>
            <a:ext cx="5257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 idx="4294967295"/>
          </p:nvPr>
        </p:nvSpPr>
        <p:spPr>
          <a:xfrm>
            <a:off x="381000" y="228600"/>
            <a:ext cx="8458200" cy="838200"/>
          </a:xfrm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smtClean="0">
                <a:latin typeface="Franklin Gothic Book" pitchFamily="34" charset="0"/>
              </a:rPr>
              <a:t>Ongoing and Future Work</a:t>
            </a:r>
          </a:p>
        </p:txBody>
      </p:sp>
      <p:sp>
        <p:nvSpPr>
          <p:cNvPr id="41986" name="Rectangle 3"/>
          <p:cNvSpPr>
            <a:spLocks noChangeArrowheads="1"/>
          </p:cNvSpPr>
          <p:nvPr/>
        </p:nvSpPr>
        <p:spPr bwMode="auto">
          <a:xfrm>
            <a:off x="0" y="1600200"/>
            <a:ext cx="9144000" cy="335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41363" lvl="1" indent="-284163" defTabSz="457200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buClr>
                <a:schemeClr val="tx1"/>
              </a:buClr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600" b="1"/>
              <a:t> For given cost &amp; performance requirements: 	</a:t>
            </a:r>
            <a:r>
              <a:rPr lang="en-US" sz="2600"/>
              <a:t>   </a:t>
            </a:r>
          </a:p>
          <a:p>
            <a:pPr marL="741363" lvl="1" indent="-284163" defTabSz="457200">
              <a:lnSpc>
                <a:spcPct val="140000"/>
              </a:lnSpc>
              <a:spcBef>
                <a:spcPts val="400"/>
              </a:spcBef>
              <a:spcAft>
                <a:spcPts val="800"/>
              </a:spcAft>
              <a:buClr>
                <a:schemeClr val="tx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b="1" i="1">
                <a:solidFill>
                  <a:srgbClr val="FFFF00"/>
                </a:solidFill>
              </a:rPr>
              <a:t>	</a:t>
            </a:r>
            <a:r>
              <a:rPr lang="en-US" sz="2500" b="1" i="1">
                <a:solidFill>
                  <a:srgbClr val="FFFF00"/>
                </a:solidFill>
              </a:rPr>
              <a:t>What should be the size of resource allocation?</a:t>
            </a:r>
          </a:p>
          <a:p>
            <a:pPr marL="741363" lvl="1" indent="-284163" defTabSz="457200">
              <a:lnSpc>
                <a:spcPct val="170000"/>
              </a:lnSpc>
              <a:spcBef>
                <a:spcPts val="110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600" b="1"/>
              <a:t> For given resource allocation &amp; its characteristics:</a:t>
            </a:r>
          </a:p>
          <a:p>
            <a:pPr marL="741363" lvl="1" indent="-284163" defTabSz="457200">
              <a:lnSpc>
                <a:spcPct val="80000"/>
              </a:lnSpc>
              <a:spcBef>
                <a:spcPts val="1100"/>
              </a:spcBef>
              <a:spcAft>
                <a:spcPts val="1200"/>
              </a:spcAft>
              <a:buClr>
                <a:schemeClr val="tx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b="1" i="1"/>
              <a:t>   </a:t>
            </a:r>
            <a:r>
              <a:rPr lang="en-US" sz="2500" b="1" i="1">
                <a:solidFill>
                  <a:srgbClr val="FFFF00"/>
                </a:solidFill>
              </a:rPr>
              <a:t>How to decompose application workflow into tasks?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7130598-DC6B-40F9-AB0B-AFD088FF5989}" type="slidenum">
              <a:rPr lang="en-US" sz="1400"/>
              <a:pPr algn="r"/>
              <a:t>21</a:t>
            </a:fld>
            <a:endParaRPr lang="en-US" sz="140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31188" cy="838200"/>
          </a:xfrm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smtClean="0">
                <a:latin typeface="Franklin Gothic Book" pitchFamily="34" charset="0"/>
              </a:rPr>
              <a:t>Conclusions</a:t>
            </a:r>
          </a:p>
        </p:txBody>
      </p:sp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800100" lvl="1" indent="-342900" defTabSz="457200">
              <a:lnSpc>
                <a:spcPct val="80000"/>
              </a:lnSpc>
              <a:spcBef>
                <a:spcPts val="1800"/>
              </a:spcBef>
              <a:spcAft>
                <a:spcPts val="1738"/>
              </a:spcAft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600"/>
              <a:t>High Performance Applications</a:t>
            </a:r>
          </a:p>
          <a:p>
            <a:pPr marL="1257300" lvl="2" indent="-342900" defTabSz="457200">
              <a:lnSpc>
                <a:spcPct val="60000"/>
              </a:lnSpc>
              <a:spcBef>
                <a:spcPts val="600"/>
              </a:spcBef>
              <a:spcAft>
                <a:spcPts val="1700"/>
              </a:spcAft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/>
              <a:t>costly, constrained with parallel computing frameworks</a:t>
            </a:r>
          </a:p>
          <a:p>
            <a:pPr marL="800100" lvl="1" indent="-342900" defTabSz="457200">
              <a:lnSpc>
                <a:spcPct val="50000"/>
              </a:lnSpc>
              <a:spcBef>
                <a:spcPts val="1800"/>
              </a:spcBef>
              <a:spcAft>
                <a:spcPts val="1400"/>
              </a:spcAft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600"/>
              <a:t>Build </a:t>
            </a:r>
            <a:r>
              <a:rPr lang="en-US" sz="2600" b="1">
                <a:solidFill>
                  <a:srgbClr val="FFFF00"/>
                </a:solidFill>
              </a:rPr>
              <a:t>Elastic Applications</a:t>
            </a:r>
          </a:p>
          <a:p>
            <a:pPr marL="1257300" lvl="2" indent="-342900" defTabSz="457200">
              <a:lnSpc>
                <a:spcPct val="50000"/>
              </a:lnSpc>
              <a:spcBef>
                <a:spcPts val="1400"/>
              </a:spcBef>
              <a:spcAft>
                <a:spcPts val="1700"/>
              </a:spcAft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600" b="1"/>
              <a:t>robust, flexible, scalable</a:t>
            </a:r>
          </a:p>
          <a:p>
            <a:pPr marL="800100" lvl="1" indent="-342900" defTabSz="457200">
              <a:lnSpc>
                <a:spcPct val="50000"/>
              </a:lnSpc>
              <a:spcBef>
                <a:spcPts val="1800"/>
              </a:spcBef>
              <a:spcAft>
                <a:spcPts val="1400"/>
              </a:spcAft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600"/>
              <a:t>Software framework for Elastic Applications</a:t>
            </a:r>
          </a:p>
          <a:p>
            <a:pPr marL="1257300" lvl="2" indent="-342900" defTabSz="457200">
              <a:lnSpc>
                <a:spcPct val="50000"/>
              </a:lnSpc>
              <a:spcBef>
                <a:spcPts val="1500"/>
              </a:spcBef>
              <a:spcAft>
                <a:spcPts val="1400"/>
              </a:spcAft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600">
                <a:solidFill>
                  <a:srgbClr val="FFFF00"/>
                </a:solidFill>
              </a:rPr>
              <a:t>Work Queue</a:t>
            </a:r>
          </a:p>
          <a:p>
            <a:pPr marL="800100" lvl="1" indent="-342900" defTabSz="457200">
              <a:lnSpc>
                <a:spcPct val="50000"/>
              </a:lnSpc>
              <a:spcBef>
                <a:spcPts val="1500"/>
              </a:spcBef>
              <a:spcAft>
                <a:spcPts val="1400"/>
              </a:spcAft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600"/>
              <a:t>Example Elastic Applications</a:t>
            </a:r>
          </a:p>
          <a:p>
            <a:pPr marL="1257300" lvl="2" indent="-342900" defTabSz="457200">
              <a:lnSpc>
                <a:spcPct val="50000"/>
              </a:lnSpc>
              <a:spcBef>
                <a:spcPts val="1200"/>
              </a:spcBef>
              <a:spcAft>
                <a:spcPts val="1400"/>
              </a:spcAft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>
                <a:solidFill>
                  <a:srgbClr val="FFC285"/>
                </a:solidFill>
              </a:rPr>
              <a:t>Replica Exchange</a:t>
            </a:r>
          </a:p>
          <a:p>
            <a:pPr marL="1257300" lvl="2" indent="-342900" defTabSz="457200">
              <a:lnSpc>
                <a:spcPct val="50000"/>
              </a:lnSpc>
              <a:spcBef>
                <a:spcPts val="1200"/>
              </a:spcBef>
              <a:spcAft>
                <a:spcPts val="1400"/>
              </a:spcAft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>
                <a:solidFill>
                  <a:srgbClr val="FFC285"/>
                </a:solidFill>
              </a:rPr>
              <a:t>Genetic Algorithms in Robotics</a:t>
            </a:r>
          </a:p>
          <a:p>
            <a:pPr marL="1257300" lvl="2" indent="-342900" defTabSz="457200">
              <a:lnSpc>
                <a:spcPct val="50000"/>
              </a:lnSpc>
              <a:spcBef>
                <a:spcPts val="1200"/>
              </a:spcBef>
              <a:spcAft>
                <a:spcPts val="1400"/>
              </a:spcAft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>
                <a:solidFill>
                  <a:srgbClr val="FFC285"/>
                </a:solidFill>
              </a:rPr>
              <a:t>Adaptive Weighted Ensemble Method</a:t>
            </a:r>
            <a:endParaRPr lang="en-US" sz="2000" b="1">
              <a:solidFill>
                <a:srgbClr val="FFC285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4"/>
          <p:cNvSpPr>
            <a:spLocks noChangeArrowheads="1"/>
          </p:cNvSpPr>
          <p:nvPr/>
        </p:nvSpPr>
        <p:spPr bwMode="auto">
          <a:xfrm>
            <a:off x="228600" y="838200"/>
            <a:ext cx="8686800" cy="213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500"/>
          </a:p>
        </p:txBody>
      </p:sp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FFFF66"/>
                </a:solidFill>
              </a:rPr>
              <a:t>http://nd.edu/~ccl</a:t>
            </a:r>
            <a:endParaRPr lang="en-US" sz="4000">
              <a:solidFill>
                <a:srgbClr val="FFFF66"/>
              </a:solidFill>
            </a:endParaRP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/>
          <a:srcRect b="3847"/>
          <a:stretch>
            <a:fillRect/>
          </a:stretch>
        </p:blipFill>
        <p:spPr bwMode="auto">
          <a:xfrm>
            <a:off x="685800" y="1447800"/>
            <a:ext cx="7848600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Number Placeholder 6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16A5A54-9F4B-4070-8102-F8403E4A05BA}" type="slidenum">
              <a:rPr lang="en-US" sz="1400"/>
              <a:pPr algn="r"/>
              <a:t>23</a:t>
            </a:fld>
            <a:endParaRPr lang="en-US" sz="1400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990600"/>
          </a:xfrm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smtClean="0">
                <a:latin typeface="Franklin Gothic Book" pitchFamily="34" charset="0"/>
              </a:rPr>
              <a:t>Cloud Platforms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4800600" y="20574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64517" name="Group 5"/>
          <p:cNvGraphicFramePr>
            <a:graphicFrameLocks noGrp="1"/>
          </p:cNvGraphicFramePr>
          <p:nvPr>
            <p:ph sz="half" idx="4294967295"/>
          </p:nvPr>
        </p:nvGraphicFramePr>
        <p:xfrm>
          <a:off x="381000" y="1600200"/>
          <a:ext cx="8458200" cy="4008438"/>
        </p:xfrm>
        <a:graphic>
          <a:graphicData uri="http://schemas.openxmlformats.org/drawingml/2006/table">
            <a:tbl>
              <a:tblPr/>
              <a:tblGrid>
                <a:gridCol w="1295400"/>
                <a:gridCol w="1905000"/>
                <a:gridCol w="1981200"/>
                <a:gridCol w="1905000"/>
                <a:gridCol w="13716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285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285"/>
                          </a:solidFill>
                          <a:effectLst/>
                          <a:latin typeface="Arial" charset="0"/>
                        </a:rPr>
                        <a:t>Platform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285"/>
                          </a:solidFill>
                          <a:effectLst/>
                          <a:latin typeface="Arial" charset="0"/>
                        </a:rPr>
                        <a:t>Processor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285"/>
                          </a:solidFill>
                          <a:effectLst/>
                          <a:latin typeface="Arial" charset="0"/>
                        </a:rPr>
                        <a:t>I/O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285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285"/>
                          </a:solidFill>
                          <a:effectLst/>
                          <a:latin typeface="Arial" charset="0"/>
                        </a:rPr>
                        <a:t>Platform A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285"/>
                          </a:solidFill>
                          <a:effectLst/>
                          <a:latin typeface="Arial" charset="0"/>
                        </a:rPr>
                        <a:t>Amazon EC2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285"/>
                          </a:solidFill>
                          <a:effectLst/>
                          <a:latin typeface="Arial" charset="0"/>
                        </a:rPr>
                        <a:t>2*2 x 1.0-1.2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285"/>
                          </a:solidFill>
                          <a:effectLst/>
                          <a:latin typeface="Arial" charset="0"/>
                        </a:rPr>
                        <a:t>7.5 GB Memory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285"/>
                          </a:solidFill>
                          <a:effectLst/>
                          <a:latin typeface="Arial" charset="0"/>
                        </a:rPr>
                        <a:t>$0.34/hr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9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285"/>
                          </a:solidFill>
                          <a:effectLst/>
                          <a:latin typeface="Arial" charset="0"/>
                        </a:rPr>
                        <a:t>Platform B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285"/>
                          </a:solidFill>
                          <a:effectLst/>
                          <a:latin typeface="Arial" charset="0"/>
                        </a:rPr>
                        <a:t>Notre Dame SGE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285"/>
                          </a:solidFill>
                          <a:effectLst/>
                          <a:latin typeface="Arial" charset="0"/>
                        </a:rPr>
                        <a:t>2*2 x 2.6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285"/>
                          </a:solidFill>
                          <a:effectLst/>
                          <a:latin typeface="Arial" charset="0"/>
                        </a:rPr>
                        <a:t>8-12 GB Memory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285"/>
                          </a:solidFill>
                          <a:effectLst/>
                          <a:latin typeface="Arial" charset="0"/>
                        </a:rPr>
                        <a:t>$0.0/hr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285"/>
                          </a:solidFill>
                          <a:effectLst/>
                          <a:latin typeface="Arial" charset="0"/>
                        </a:rPr>
                        <a:t>Platform C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285"/>
                          </a:solidFill>
                          <a:effectLst/>
                          <a:latin typeface="Arial" charset="0"/>
                        </a:rPr>
                        <a:t>Microsoft Azure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285"/>
                          </a:solidFill>
                          <a:effectLst/>
                          <a:latin typeface="Arial" charset="0"/>
                        </a:rPr>
                        <a:t>2 x 1.6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285"/>
                          </a:solidFill>
                          <a:effectLst/>
                          <a:latin typeface="Arial" charset="0"/>
                        </a:rPr>
                        <a:t>3.5 GB Memory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285"/>
                          </a:solidFill>
                          <a:effectLst/>
                          <a:latin typeface="Arial" charset="0"/>
                        </a:rPr>
                        <a:t>$0.24/hr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285"/>
                          </a:solidFill>
                          <a:effectLst/>
                          <a:latin typeface="Arial" charset="0"/>
                        </a:rPr>
                        <a:t>Platform D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285"/>
                          </a:solidFill>
                          <a:effectLst/>
                          <a:latin typeface="Arial" charset="0"/>
                        </a:rPr>
                        <a:t>Condor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285"/>
                          </a:solidFill>
                          <a:effectLst/>
                          <a:latin typeface="Arial" charset="0"/>
                        </a:rPr>
                        <a:t>2 x 2.4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285"/>
                          </a:solidFill>
                          <a:effectLst/>
                          <a:latin typeface="Arial" charset="0"/>
                        </a:rPr>
                        <a:t>4 GB Memory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285"/>
                          </a:solidFill>
                          <a:effectLst/>
                          <a:latin typeface="Arial" charset="0"/>
                        </a:rPr>
                        <a:t>$0.0/hr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6A64FF6-33CF-4839-A153-7758474DF301}" type="slidenum">
              <a:rPr lang="en-US" sz="1400"/>
              <a:pPr algn="r"/>
              <a:t>3</a:t>
            </a:fld>
            <a:endParaRPr lang="en-US" sz="140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31188" cy="1020763"/>
          </a:xfrm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smtClean="0">
                <a:latin typeface="Franklin Gothic Book" pitchFamily="34" charset="0"/>
              </a:rPr>
              <a:t>Scenarios of Interest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219200"/>
            <a:ext cx="8458200" cy="5181600"/>
          </a:xfrm>
        </p:spPr>
        <p:txBody>
          <a:bodyPr lIns="90000" tIns="46800" rIns="90000" bIns="46800"/>
          <a:lstStyle/>
          <a:p>
            <a:pPr marL="341313" indent="-341313" defTabSz="457200" eaLnBrk="1" hangingPunct="1">
              <a:spcBef>
                <a:spcPts val="650"/>
              </a:spcBef>
              <a:buClr>
                <a:schemeClr val="tx1"/>
              </a:buClr>
              <a:buFont typeface="Wingdings 2" pitchFamily="18" charset="2"/>
              <a:buChar char="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900" smtClean="0"/>
              <a:t>  High performance computing</a:t>
            </a:r>
          </a:p>
          <a:p>
            <a:pPr marL="341313" indent="-341313" defTabSz="457200" eaLnBrk="1" hangingPunct="1">
              <a:lnSpc>
                <a:spcPct val="170000"/>
              </a:lnSpc>
              <a:spcBef>
                <a:spcPts val="3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900" smtClean="0"/>
          </a:p>
        </p:txBody>
      </p:sp>
      <p:sp>
        <p:nvSpPr>
          <p:cNvPr id="21509" name="Cloud"/>
          <p:cNvSpPr>
            <a:spLocks noChangeAspect="1" noEditPoints="1" noChangeArrowheads="1"/>
          </p:cNvSpPr>
          <p:nvPr/>
        </p:nvSpPr>
        <p:spPr bwMode="auto">
          <a:xfrm>
            <a:off x="762000" y="4648200"/>
            <a:ext cx="1905000" cy="1279525"/>
          </a:xfrm>
          <a:custGeom>
            <a:avLst/>
            <a:gdLst>
              <a:gd name="T0" fmla="*/ 5909 w 21600"/>
              <a:gd name="T1" fmla="*/ 639763 h 21600"/>
              <a:gd name="T2" fmla="*/ 952500 w 21600"/>
              <a:gd name="T3" fmla="*/ 1278163 h 21600"/>
              <a:gd name="T4" fmla="*/ 1903413 w 21600"/>
              <a:gd name="T5" fmla="*/ 639763 h 21600"/>
              <a:gd name="T6" fmla="*/ 952500 w 21600"/>
              <a:gd name="T7" fmla="*/ 7315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197" name="Picture 7" descr="AWS_LOGO_CMYK-500x1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7588" y="487045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9" descr="gri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7263" y="4459288"/>
            <a:ext cx="17526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1" descr="clust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83288" y="4621213"/>
            <a:ext cx="1981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sge_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59488" y="4799013"/>
            <a:ext cx="1865312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2" descr="condo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87763" y="4927600"/>
            <a:ext cx="13716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3" descr="deskto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81400" y="44958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4" descr="desktop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4495800"/>
            <a:ext cx="285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6" descr="desktop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84738" y="4495800"/>
            <a:ext cx="34131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7" descr="desktop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25888" y="5564188"/>
            <a:ext cx="2730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8" descr="desktop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35488" y="5564188"/>
            <a:ext cx="2730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19" descr="desktop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81400" y="5562600"/>
            <a:ext cx="2730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Picture 20" descr="desktop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916488" y="5564188"/>
            <a:ext cx="2730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81400" y="1981200"/>
            <a:ext cx="1727200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Picture 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943600" y="1981200"/>
            <a:ext cx="220980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211" name="Straight Arrow Connector 4"/>
          <p:cNvCxnSpPr>
            <a:cxnSpLocks noChangeShapeType="1"/>
          </p:cNvCxnSpPr>
          <p:nvPr/>
        </p:nvCxnSpPr>
        <p:spPr bwMode="auto">
          <a:xfrm flipH="1">
            <a:off x="1970088" y="3810000"/>
            <a:ext cx="2479675" cy="822325"/>
          </a:xfrm>
          <a:prstGeom prst="straightConnector1">
            <a:avLst/>
          </a:prstGeom>
          <a:noFill/>
          <a:ln w="41275" algn="ctr">
            <a:solidFill>
              <a:srgbClr val="FFCC99"/>
            </a:solidFill>
            <a:round/>
            <a:headEnd/>
            <a:tailEnd type="arrow" w="med" len="med"/>
          </a:ln>
        </p:spPr>
      </p:cxnSp>
      <p:cxnSp>
        <p:nvCxnSpPr>
          <p:cNvPr id="8212" name="Straight Arrow Connector 7"/>
          <p:cNvCxnSpPr>
            <a:cxnSpLocks noChangeShapeType="1"/>
          </p:cNvCxnSpPr>
          <p:nvPr/>
        </p:nvCxnSpPr>
        <p:spPr bwMode="auto">
          <a:xfrm>
            <a:off x="4419600" y="3810000"/>
            <a:ext cx="0" cy="620713"/>
          </a:xfrm>
          <a:prstGeom prst="straightConnector1">
            <a:avLst/>
          </a:prstGeom>
          <a:noFill/>
          <a:ln w="41275" algn="ctr">
            <a:solidFill>
              <a:srgbClr val="FFCC99"/>
            </a:solidFill>
            <a:round/>
            <a:headEnd/>
            <a:tailEnd type="arrow" w="med" len="med"/>
          </a:ln>
        </p:spPr>
      </p:cxnSp>
      <p:cxnSp>
        <p:nvCxnSpPr>
          <p:cNvPr id="8213" name="Straight Arrow Connector 9"/>
          <p:cNvCxnSpPr>
            <a:cxnSpLocks noChangeShapeType="1"/>
          </p:cNvCxnSpPr>
          <p:nvPr/>
        </p:nvCxnSpPr>
        <p:spPr bwMode="auto">
          <a:xfrm>
            <a:off x="4419600" y="3810000"/>
            <a:ext cx="2954338" cy="773113"/>
          </a:xfrm>
          <a:prstGeom prst="straightConnector1">
            <a:avLst/>
          </a:prstGeom>
          <a:noFill/>
          <a:ln w="41275" algn="ctr">
            <a:solidFill>
              <a:srgbClr val="FFCC99"/>
            </a:solidFill>
            <a:round/>
            <a:headEnd/>
            <a:tailEnd type="arrow" w="med" len="med"/>
          </a:ln>
        </p:spPr>
      </p:cxnSp>
      <p:pic>
        <p:nvPicPr>
          <p:cNvPr id="8214" name="Picture 32" descr="250px-Windows_Azure_log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14400" y="5410200"/>
            <a:ext cx="134937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5" name="TextBox 15"/>
          <p:cNvSpPr txBox="1">
            <a:spLocks noChangeArrowheads="1"/>
          </p:cNvSpPr>
          <p:nvPr/>
        </p:nvSpPr>
        <p:spPr bwMode="auto">
          <a:xfrm>
            <a:off x="1017588" y="5945188"/>
            <a:ext cx="2282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CC66"/>
                </a:solidFill>
              </a:rPr>
              <a:t>On-demand</a:t>
            </a:r>
          </a:p>
          <a:p>
            <a:endParaRPr lang="en-US">
              <a:solidFill>
                <a:srgbClr val="FFCC66"/>
              </a:solidFill>
            </a:endParaRPr>
          </a:p>
        </p:txBody>
      </p:sp>
      <p:sp>
        <p:nvSpPr>
          <p:cNvPr id="8216" name="TextBox 34"/>
          <p:cNvSpPr txBox="1">
            <a:spLocks noChangeArrowheads="1"/>
          </p:cNvSpPr>
          <p:nvPr/>
        </p:nvSpPr>
        <p:spPr bwMode="auto">
          <a:xfrm>
            <a:off x="3657600" y="5943600"/>
            <a:ext cx="2284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CC66"/>
                </a:solidFill>
              </a:rPr>
              <a:t>Inexpensive</a:t>
            </a:r>
          </a:p>
          <a:p>
            <a:endParaRPr lang="en-US">
              <a:solidFill>
                <a:srgbClr val="FFCC66"/>
              </a:solidFill>
            </a:endParaRPr>
          </a:p>
        </p:txBody>
      </p:sp>
      <p:sp>
        <p:nvSpPr>
          <p:cNvPr id="8217" name="TextBox 35"/>
          <p:cNvSpPr txBox="1">
            <a:spLocks noChangeArrowheads="1"/>
          </p:cNvSpPr>
          <p:nvPr/>
        </p:nvSpPr>
        <p:spPr bwMode="auto">
          <a:xfrm>
            <a:off x="6477000" y="5943600"/>
            <a:ext cx="2282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CC66"/>
                </a:solidFill>
              </a:rPr>
              <a:t>Dedicated</a:t>
            </a:r>
          </a:p>
          <a:p>
            <a:endParaRPr lang="en-US">
              <a:solidFill>
                <a:srgbClr val="FFCC66"/>
              </a:solidFill>
            </a:endParaRPr>
          </a:p>
        </p:txBody>
      </p:sp>
      <p:pic>
        <p:nvPicPr>
          <p:cNvPr id="8218" name="Picture 27" descr="protein_foldi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85800" y="1981200"/>
            <a:ext cx="2209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9" name="Picture 14" descr="desktop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62400" y="4495800"/>
            <a:ext cx="285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9CE3DFF-B0B3-4465-AA73-960F5E61C225}" type="slidenum">
              <a:rPr lang="en-US" sz="1400"/>
              <a:pPr algn="r"/>
              <a:t>4</a:t>
            </a:fld>
            <a:endParaRPr lang="en-US" sz="1400"/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8686800" cy="4800600"/>
          </a:xfrm>
        </p:spPr>
        <p:txBody>
          <a:bodyPr lIns="90000" tIns="46800" rIns="90000" bIns="46800"/>
          <a:lstStyle/>
          <a:p>
            <a:pPr marL="609600" indent="-609600" defTabSz="457200" eaLnBrk="1" hangingPunct="1">
              <a:spcBef>
                <a:spcPts val="650"/>
              </a:spcBef>
              <a:buClr>
                <a:schemeClr val="tx1"/>
              </a:buClr>
              <a:buSzTx/>
              <a:buFont typeface="Wingdings 2" pitchFamily="18" charset="2"/>
              <a:buChar char="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700" smtClean="0"/>
              <a:t>High-performance applications</a:t>
            </a:r>
            <a:r>
              <a:rPr lang="en-US" sz="2600" smtClean="0"/>
              <a:t> </a:t>
            </a:r>
          </a:p>
          <a:p>
            <a:pPr marL="990600" lvl="1" indent="-533400" defTabSz="457200" eaLnBrk="1" hangingPunct="1">
              <a:lnSpc>
                <a:spcPct val="90000"/>
              </a:lnSpc>
              <a:spcBef>
                <a:spcPts val="2400"/>
              </a:spcBef>
              <a:spcAft>
                <a:spcPts val="1700"/>
              </a:spcAft>
              <a:buClr>
                <a:schemeClr val="tx1"/>
              </a:buClr>
              <a:buSzTx/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200" smtClean="0">
                <a:solidFill>
                  <a:srgbClr val="FFC285"/>
                </a:solidFill>
              </a:rPr>
              <a:t>Protein folding</a:t>
            </a:r>
          </a:p>
          <a:p>
            <a:pPr marL="990600" lvl="1" indent="-533400" defTabSz="457200" eaLnBrk="1" hangingPunct="1">
              <a:lnSpc>
                <a:spcPct val="90000"/>
              </a:lnSpc>
              <a:spcBef>
                <a:spcPts val="1200"/>
              </a:spcBef>
              <a:spcAft>
                <a:spcPts val="1700"/>
              </a:spcAft>
              <a:buClr>
                <a:schemeClr val="tx1"/>
              </a:buClr>
              <a:buSzTx/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200" smtClean="0">
                <a:solidFill>
                  <a:srgbClr val="FFC285"/>
                </a:solidFill>
              </a:rPr>
              <a:t>Genome sequencing</a:t>
            </a:r>
          </a:p>
          <a:p>
            <a:pPr marL="990600" lvl="1" indent="-533400" defTabSz="457200" eaLnBrk="1" hangingPunct="1">
              <a:lnSpc>
                <a:spcPct val="90000"/>
              </a:lnSpc>
              <a:spcBef>
                <a:spcPts val="1400"/>
              </a:spcBef>
              <a:spcAft>
                <a:spcPts val="1700"/>
              </a:spcAft>
              <a:buClr>
                <a:schemeClr val="tx1"/>
              </a:buClr>
              <a:buSzTx/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200" smtClean="0">
                <a:solidFill>
                  <a:srgbClr val="FFC285"/>
                </a:solidFill>
              </a:rPr>
              <a:t>Genetic algorithms (search)</a:t>
            </a:r>
          </a:p>
          <a:p>
            <a:pPr marL="609600" indent="-609600" defTabSz="457200" eaLnBrk="1" hangingPunct="1">
              <a:lnSpc>
                <a:spcPct val="160000"/>
              </a:lnSpc>
              <a:spcBef>
                <a:spcPts val="2000"/>
              </a:spcBef>
              <a:spcAft>
                <a:spcPts val="800"/>
              </a:spcAft>
              <a:buClr>
                <a:schemeClr val="tx1"/>
              </a:buClr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700" smtClean="0"/>
              <a:t>Employ parallel computing frameworks </a:t>
            </a:r>
          </a:p>
          <a:p>
            <a:pPr marL="990600" lvl="1" indent="-533400" defTabSz="457200" eaLnBrk="1" hangingPunct="1">
              <a:lnSpc>
                <a:spcPct val="150000"/>
              </a:lnSpc>
              <a:spcBef>
                <a:spcPts val="200"/>
              </a:spcBef>
              <a:spcAft>
                <a:spcPts val="1700"/>
              </a:spcAft>
              <a:buClr>
                <a:schemeClr val="tx1"/>
              </a:buClr>
              <a:buSzTx/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200" smtClean="0"/>
              <a:t>MPI</a:t>
            </a:r>
          </a:p>
          <a:p>
            <a:pPr marL="990600" lvl="1" indent="-533400" defTabSz="457200" eaLnBrk="1" hangingPunct="1">
              <a:lnSpc>
                <a:spcPct val="40000"/>
              </a:lnSpc>
              <a:spcBef>
                <a:spcPts val="1800"/>
              </a:spcBef>
              <a:spcAft>
                <a:spcPts val="1738"/>
              </a:spcAft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20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31188" cy="1144588"/>
          </a:xfrm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smtClean="0">
                <a:latin typeface="Franklin Gothic Book" pitchFamily="34" charset="0"/>
              </a:rPr>
              <a:t>Elastic Application Candidates</a:t>
            </a:r>
          </a:p>
        </p:txBody>
      </p:sp>
      <p:pic>
        <p:nvPicPr>
          <p:cNvPr id="10244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590800"/>
            <a:ext cx="7620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3352800"/>
            <a:ext cx="106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4876800"/>
            <a:ext cx="1905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>
            <a:off x="2209800" y="5181600"/>
            <a:ext cx="533400" cy="0"/>
          </a:xfrm>
          <a:prstGeom prst="straightConnector1">
            <a:avLst/>
          </a:prstGeom>
          <a:noFill/>
          <a:ln w="57150" algn="ctr">
            <a:solidFill>
              <a:srgbClr val="FFCC66"/>
            </a:solidFill>
            <a:round/>
            <a:headEnd/>
            <a:tailEnd type="arrow" w="med" len="med"/>
          </a:ln>
        </p:spPr>
      </p:cxnSp>
      <p:pic>
        <p:nvPicPr>
          <p:cNvPr id="23561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4800600"/>
            <a:ext cx="23622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4876800" y="4876800"/>
            <a:ext cx="3810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b="1">
                <a:solidFill>
                  <a:srgbClr val="FFCC66"/>
                </a:solidFill>
              </a:rPr>
              <a:t>+</a:t>
            </a:r>
          </a:p>
        </p:txBody>
      </p:sp>
      <p:pic>
        <p:nvPicPr>
          <p:cNvPr id="10250" name="Picture 12" descr="protein_foldi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1752600"/>
            <a:ext cx="129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9" name="Group 48"/>
          <p:cNvGrpSpPr>
            <a:grpSpLocks/>
          </p:cNvGrpSpPr>
          <p:nvPr/>
        </p:nvGrpSpPr>
        <p:grpSpPr bwMode="auto">
          <a:xfrm>
            <a:off x="6858000" y="2362200"/>
            <a:ext cx="1625600" cy="395288"/>
            <a:chOff x="2112" y="3840"/>
            <a:chExt cx="1405" cy="292"/>
          </a:xfrm>
        </p:grpSpPr>
        <p:pic>
          <p:nvPicPr>
            <p:cNvPr id="12322" name="Picture 49" descr="cpu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12" y="3840"/>
              <a:ext cx="205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23" name="Picture 50" descr="cpu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52" y="3840"/>
              <a:ext cx="205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24" name="Picture 51" descr="cpu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92" y="3840"/>
              <a:ext cx="205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25" name="Picture 52" descr="cpu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32" y="3840"/>
              <a:ext cx="205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26" name="Picture 53" descr="cpu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72" y="3840"/>
              <a:ext cx="205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27" name="Picture 54" descr="cpu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12" y="3840"/>
              <a:ext cx="205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290" name="Group 41"/>
          <p:cNvGrpSpPr>
            <a:grpSpLocks/>
          </p:cNvGrpSpPr>
          <p:nvPr/>
        </p:nvGrpSpPr>
        <p:grpSpPr bwMode="auto">
          <a:xfrm>
            <a:off x="4572000" y="2362200"/>
            <a:ext cx="1625600" cy="395288"/>
            <a:chOff x="2112" y="3840"/>
            <a:chExt cx="1405" cy="292"/>
          </a:xfrm>
        </p:grpSpPr>
        <p:pic>
          <p:nvPicPr>
            <p:cNvPr id="12316" name="Picture 42" descr="cpu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12" y="3840"/>
              <a:ext cx="205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17" name="Picture 43" descr="cpu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52" y="3840"/>
              <a:ext cx="205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18" name="Picture 44" descr="cpu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92" y="3840"/>
              <a:ext cx="205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19" name="Picture 45" descr="cpu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32" y="3840"/>
              <a:ext cx="205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20" name="Picture 46" descr="cpu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72" y="3840"/>
              <a:ext cx="205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21" name="Picture 47" descr="cpu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12" y="3840"/>
              <a:ext cx="205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8610600" cy="5181600"/>
          </a:xfrm>
        </p:spPr>
        <p:txBody>
          <a:bodyPr lIns="90000" tIns="46800" rIns="90000" bIns="46800"/>
          <a:lstStyle/>
          <a:p>
            <a:pPr marL="341313" indent="-284163" defTabSz="457200" eaLnBrk="1" hangingPunct="1">
              <a:lnSpc>
                <a:spcPct val="70000"/>
              </a:lnSpc>
              <a:spcBef>
                <a:spcPts val="1800"/>
              </a:spcBef>
              <a:spcAft>
                <a:spcPts val="1738"/>
              </a:spcAft>
              <a:buClr>
                <a:schemeClr val="tx1"/>
              </a:buClr>
              <a:buSzTx/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900" smtClean="0"/>
          </a:p>
          <a:p>
            <a:pPr marL="741363" lvl="1" indent="-284163" defTabSz="457200" eaLnBrk="1" hangingPunct="1">
              <a:lnSpc>
                <a:spcPct val="70000"/>
              </a:lnSpc>
              <a:spcBef>
                <a:spcPts val="1800"/>
              </a:spcBef>
              <a:spcAft>
                <a:spcPts val="1800"/>
              </a:spcAft>
              <a:buClr>
                <a:schemeClr val="tx1"/>
              </a:buClr>
              <a:buSzTx/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 smtClean="0">
                <a:solidFill>
                  <a:srgbClr val="FFCC99"/>
                </a:solidFill>
              </a:rPr>
              <a:t>Agile:</a:t>
            </a:r>
            <a:r>
              <a:rPr lang="en-US" smtClean="0"/>
              <a:t> 		   +	        +              +  		</a:t>
            </a:r>
          </a:p>
          <a:p>
            <a:pPr marL="741363" lvl="1" indent="-284163" defTabSz="457200" eaLnBrk="1" hangingPunct="1">
              <a:lnSpc>
                <a:spcPct val="70000"/>
              </a:lnSpc>
              <a:spcBef>
                <a:spcPts val="1800"/>
              </a:spcBef>
              <a:spcAft>
                <a:spcPts val="1800"/>
              </a:spcAft>
              <a:buClr>
                <a:schemeClr val="tx1"/>
              </a:buClr>
              <a:buSzTx/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 smtClean="0">
                <a:solidFill>
                  <a:srgbClr val="FFCC99"/>
                </a:solidFill>
              </a:rPr>
              <a:t>Elastic</a:t>
            </a:r>
            <a:r>
              <a:rPr lang="en-US" smtClean="0">
                <a:solidFill>
                  <a:srgbClr val="FFCC99"/>
                </a:solidFill>
              </a:rPr>
              <a:t>: </a:t>
            </a:r>
          </a:p>
          <a:p>
            <a:pPr marL="741363" lvl="1" indent="-284163" defTabSz="457200" eaLnBrk="1" hangingPunct="1">
              <a:lnSpc>
                <a:spcPct val="70000"/>
              </a:lnSpc>
              <a:spcBef>
                <a:spcPts val="2000"/>
              </a:spcBef>
              <a:spcAft>
                <a:spcPts val="1800"/>
              </a:spcAft>
              <a:buClr>
                <a:schemeClr val="tx1"/>
              </a:buClr>
              <a:buSzTx/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 smtClean="0">
                <a:solidFill>
                  <a:srgbClr val="FFCC99"/>
                </a:solidFill>
              </a:rPr>
              <a:t>Robust:</a:t>
            </a:r>
            <a:r>
              <a:rPr lang="en-US" smtClean="0">
                <a:solidFill>
                  <a:schemeClr val="accent2"/>
                </a:solidFill>
              </a:rPr>
              <a:t> </a:t>
            </a:r>
            <a:r>
              <a:rPr lang="en-US" smtClean="0"/>
              <a:t>handle &amp; recover failures</a:t>
            </a:r>
          </a:p>
          <a:p>
            <a:pPr marL="741363" lvl="1" indent="-284163" algn="ctr" defTabSz="457200" eaLnBrk="1" hangingPunct="1">
              <a:lnSpc>
                <a:spcPct val="90000"/>
              </a:lnSpc>
              <a:spcBef>
                <a:spcPts val="1700"/>
              </a:spcBef>
              <a:spcAft>
                <a:spcPts val="1800"/>
              </a:spcAft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900" smtClean="0">
                <a:solidFill>
                  <a:srgbClr val="FFFF00"/>
                </a:solidFill>
              </a:rPr>
              <a:t>Elastic Applications</a:t>
            </a:r>
          </a:p>
          <a:p>
            <a:pPr marL="741363" lvl="1" indent="-284163" algn="ctr" defTabSz="457200" eaLnBrk="1" hangingPunct="1">
              <a:lnSpc>
                <a:spcPct val="70000"/>
              </a:lnSpc>
              <a:spcBef>
                <a:spcPts val="2000"/>
              </a:spcBef>
              <a:spcAft>
                <a:spcPts val="1800"/>
              </a:spcAft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smtClean="0">
                <a:solidFill>
                  <a:srgbClr val="FFCC99"/>
                </a:solidFill>
              </a:rPr>
              <a:t>High Scalability + Reliability</a:t>
            </a:r>
            <a:endParaRPr lang="en-US" sz="2000" smtClean="0">
              <a:solidFill>
                <a:srgbClr val="FFCC99"/>
              </a:solidFill>
            </a:endParaRPr>
          </a:p>
          <a:p>
            <a:pPr marL="741363" lvl="1" indent="-284163" defTabSz="457200" eaLnBrk="1" hangingPunct="1">
              <a:lnSpc>
                <a:spcPct val="70000"/>
              </a:lnSpc>
              <a:spcBef>
                <a:spcPts val="600"/>
              </a:spcBef>
              <a:spcAft>
                <a:spcPts val="1738"/>
              </a:spcAft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smtClean="0">
              <a:solidFill>
                <a:srgbClr val="FFFF00"/>
              </a:solidFill>
            </a:endParaRPr>
          </a:p>
        </p:txBody>
      </p:sp>
      <p:sp>
        <p:nvSpPr>
          <p:cNvPr id="12292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F8BB356-E71B-453C-9B24-55969EBBFD13}" type="slidenum">
              <a:rPr lang="en-US" sz="1400"/>
              <a:pPr algn="r"/>
              <a:t>5</a:t>
            </a:fld>
            <a:endParaRPr lang="en-US" sz="1400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4013" y="28575"/>
            <a:ext cx="8231187" cy="1020763"/>
          </a:xfrm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smtClean="0">
                <a:latin typeface="Franklin Gothic Book" pitchFamily="34" charset="0"/>
              </a:rPr>
              <a:t>Elastic Applications Characteristics</a:t>
            </a:r>
          </a:p>
        </p:txBody>
      </p:sp>
      <p:pic>
        <p:nvPicPr>
          <p:cNvPr id="12294" name="Picture 7" descr="AWS_LOGO_CMYK-500x18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60563" y="1539875"/>
            <a:ext cx="1066800" cy="3190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12295" name="Picture 8" descr="sge_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1524000"/>
            <a:ext cx="1093788" cy="3730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12296" name="Picture 12" descr="condo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1524000"/>
            <a:ext cx="10763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3" descr="250px-Windows_Azure_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1524000"/>
            <a:ext cx="990600" cy="3825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12298" name="TextBox 9"/>
          <p:cNvSpPr txBox="1">
            <a:spLocks noChangeArrowheads="1"/>
          </p:cNvSpPr>
          <p:nvPr/>
        </p:nvSpPr>
        <p:spPr bwMode="auto">
          <a:xfrm>
            <a:off x="2590800" y="19812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App    Run</a:t>
            </a:r>
          </a:p>
        </p:txBody>
      </p:sp>
      <p:sp>
        <p:nvSpPr>
          <p:cNvPr id="33" name="Right Arrow 32"/>
          <p:cNvSpPr>
            <a:spLocks noChangeArrowheads="1"/>
          </p:cNvSpPr>
          <p:nvPr/>
        </p:nvSpPr>
        <p:spPr bwMode="auto">
          <a:xfrm>
            <a:off x="4038600" y="2514600"/>
            <a:ext cx="457200" cy="125413"/>
          </a:xfrm>
          <a:prstGeom prst="rightArrow">
            <a:avLst>
              <a:gd name="adj1" fmla="val 50000"/>
              <a:gd name="adj2" fmla="val 44928"/>
            </a:avLst>
          </a:prstGeom>
          <a:solidFill>
            <a:srgbClr val="FAECB0"/>
          </a:solidFill>
          <a:ln w="25400" algn="ctr">
            <a:solidFill>
              <a:srgbClr val="FFCC9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grpSp>
        <p:nvGrpSpPr>
          <p:cNvPr id="12300" name="Group 11"/>
          <p:cNvGrpSpPr>
            <a:grpSpLocks/>
          </p:cNvGrpSpPr>
          <p:nvPr/>
        </p:nvGrpSpPr>
        <p:grpSpPr bwMode="auto">
          <a:xfrm>
            <a:off x="2286000" y="2362200"/>
            <a:ext cx="1625600" cy="395288"/>
            <a:chOff x="2112" y="3840"/>
            <a:chExt cx="1405" cy="292"/>
          </a:xfrm>
        </p:grpSpPr>
        <p:pic>
          <p:nvPicPr>
            <p:cNvPr id="12310" name="Picture 12" descr="cpu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12" y="3840"/>
              <a:ext cx="205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11" name="Picture 13" descr="cpu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52" y="3840"/>
              <a:ext cx="205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12" name="Picture 14" descr="cpu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92" y="3840"/>
              <a:ext cx="205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13" name="Picture 15" descr="cpu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32" y="3840"/>
              <a:ext cx="205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14" name="Picture 16" descr="cpu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72" y="3840"/>
              <a:ext cx="205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15" name="Picture 17" descr="cpu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12" y="3840"/>
              <a:ext cx="205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Left Brace 3"/>
          <p:cNvSpPr>
            <a:spLocks/>
          </p:cNvSpPr>
          <p:nvPr/>
        </p:nvSpPr>
        <p:spPr bwMode="auto">
          <a:xfrm rot="5400000">
            <a:off x="2971800" y="1447800"/>
            <a:ext cx="304800" cy="1676400"/>
          </a:xfrm>
          <a:prstGeom prst="leftBrace">
            <a:avLst>
              <a:gd name="adj1" fmla="val 24877"/>
              <a:gd name="adj2" fmla="val 49597"/>
            </a:avLst>
          </a:prstGeom>
          <a:noFill/>
          <a:ln w="47625" algn="ctr">
            <a:solidFill>
              <a:srgbClr val="FFCC99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>
            <a:off x="4495800" y="4419600"/>
            <a:ext cx="0" cy="381000"/>
          </a:xfrm>
          <a:prstGeom prst="line">
            <a:avLst/>
          </a:prstGeom>
          <a:noFill/>
          <a:ln w="50800">
            <a:solidFill>
              <a:srgbClr val="FFCC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" name="Right Arrow 32"/>
          <p:cNvSpPr>
            <a:spLocks noChangeArrowheads="1"/>
          </p:cNvSpPr>
          <p:nvPr/>
        </p:nvSpPr>
        <p:spPr bwMode="auto">
          <a:xfrm>
            <a:off x="6324600" y="2514600"/>
            <a:ext cx="457200" cy="125413"/>
          </a:xfrm>
          <a:prstGeom prst="rightArrow">
            <a:avLst>
              <a:gd name="adj1" fmla="val 50000"/>
              <a:gd name="adj2" fmla="val 44928"/>
            </a:avLst>
          </a:prstGeom>
          <a:solidFill>
            <a:srgbClr val="FAECB0"/>
          </a:solidFill>
          <a:ln w="25400" algn="ctr">
            <a:solidFill>
              <a:srgbClr val="FFCC9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7" name="Multiply 6"/>
          <p:cNvSpPr/>
          <p:nvPr/>
        </p:nvSpPr>
        <p:spPr>
          <a:xfrm>
            <a:off x="5334000" y="2371725"/>
            <a:ext cx="368300" cy="39687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Multiply 6"/>
          <p:cNvSpPr/>
          <p:nvPr/>
        </p:nvSpPr>
        <p:spPr>
          <a:xfrm>
            <a:off x="5562600" y="2371725"/>
            <a:ext cx="368300" cy="39687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Multiply 6"/>
          <p:cNvSpPr/>
          <p:nvPr/>
        </p:nvSpPr>
        <p:spPr>
          <a:xfrm>
            <a:off x="5867400" y="2371725"/>
            <a:ext cx="368300" cy="39687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Multiply 6"/>
          <p:cNvSpPr/>
          <p:nvPr/>
        </p:nvSpPr>
        <p:spPr>
          <a:xfrm>
            <a:off x="8153400" y="2362200"/>
            <a:ext cx="368300" cy="39687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Left Brace 49"/>
          <p:cNvSpPr>
            <a:spLocks/>
          </p:cNvSpPr>
          <p:nvPr/>
        </p:nvSpPr>
        <p:spPr bwMode="auto">
          <a:xfrm rot="5400000">
            <a:off x="4800600" y="1905000"/>
            <a:ext cx="304800" cy="762000"/>
          </a:xfrm>
          <a:prstGeom prst="leftBrace">
            <a:avLst>
              <a:gd name="adj1" fmla="val 22627"/>
              <a:gd name="adj2" fmla="val 49597"/>
            </a:avLst>
          </a:prstGeom>
          <a:noFill/>
          <a:ln w="47625" algn="ctr">
            <a:solidFill>
              <a:srgbClr val="FFCC99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Left Brace 49"/>
          <p:cNvSpPr>
            <a:spLocks/>
          </p:cNvSpPr>
          <p:nvPr/>
        </p:nvSpPr>
        <p:spPr bwMode="auto">
          <a:xfrm rot="5400000">
            <a:off x="7391400" y="1600200"/>
            <a:ext cx="304800" cy="1371600"/>
          </a:xfrm>
          <a:prstGeom prst="leftBrace">
            <a:avLst>
              <a:gd name="adj1" fmla="val 40729"/>
              <a:gd name="adj2" fmla="val 49597"/>
            </a:avLst>
          </a:prstGeom>
          <a:noFill/>
          <a:ln w="47625" algn="ctr">
            <a:solidFill>
              <a:srgbClr val="FFCC99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E926D3F-558D-4D5B-835C-9734EA928F0E}" type="slidenum">
              <a:rPr lang="en-US" sz="1400"/>
              <a:pPr algn="r"/>
              <a:t>6</a:t>
            </a:fld>
            <a:endParaRPr lang="en-US" sz="140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31188" cy="1144588"/>
          </a:xfrm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mtClean="0">
                <a:latin typeface="Franklin Gothic Book" pitchFamily="34" charset="0"/>
              </a:rPr>
              <a:t>Talk Overview: Elastic Applications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8763000" cy="3962400"/>
          </a:xfrm>
        </p:spPr>
        <p:txBody>
          <a:bodyPr lIns="90000" tIns="46800" rIns="90000" bIns="46800"/>
          <a:lstStyle/>
          <a:p>
            <a:pPr marL="990600" lvl="1" indent="-533400" defTabSz="457200" eaLnBrk="1" hangingPunct="1">
              <a:spcBef>
                <a:spcPts val="1800"/>
              </a:spcBef>
              <a:spcAft>
                <a:spcPts val="1738"/>
              </a:spcAft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3000" b="1" smtClean="0"/>
          </a:p>
          <a:p>
            <a:pPr marL="1314450" lvl="2" indent="-457200" defTabSz="457200" eaLnBrk="1" hangingPunct="1">
              <a:spcBef>
                <a:spcPts val="300"/>
              </a:spcBef>
              <a:spcAft>
                <a:spcPts val="1700"/>
              </a:spcAft>
              <a:buClr>
                <a:schemeClr val="tx1"/>
              </a:buClr>
              <a:buFontTx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b="1" smtClean="0"/>
              <a:t> Guidelines for Software Framework</a:t>
            </a:r>
          </a:p>
          <a:p>
            <a:pPr marL="1314450" lvl="2" indent="-457200" defTabSz="457200" eaLnBrk="1" hangingPunct="1">
              <a:spcBef>
                <a:spcPts val="600"/>
              </a:spcBef>
              <a:spcAft>
                <a:spcPts val="1738"/>
              </a:spcAft>
              <a:buClr>
                <a:schemeClr val="tx1"/>
              </a:buClr>
              <a:buFontTx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b="1" smtClean="0"/>
              <a:t> Choose Framework: </a:t>
            </a:r>
            <a:r>
              <a:rPr lang="en-US" sz="3200" b="1" smtClean="0">
                <a:solidFill>
                  <a:srgbClr val="FFCC99"/>
                </a:solidFill>
              </a:rPr>
              <a:t>Work Queue</a:t>
            </a:r>
          </a:p>
          <a:p>
            <a:pPr marL="1314450" lvl="2" indent="-457200" defTabSz="457200" eaLnBrk="1" hangingPunct="1">
              <a:spcBef>
                <a:spcPts val="600"/>
              </a:spcBef>
              <a:spcAft>
                <a:spcPts val="1738"/>
              </a:spcAft>
              <a:buClr>
                <a:schemeClr val="tx1"/>
              </a:buClr>
              <a:buFontTx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b="1" smtClean="0"/>
              <a:t> Build Elastic Applications</a:t>
            </a:r>
          </a:p>
          <a:p>
            <a:pPr marL="1314450" lvl="2" indent="-457200" defTabSz="457200" eaLnBrk="1" hangingPunct="1">
              <a:spcBef>
                <a:spcPts val="600"/>
              </a:spcBef>
              <a:spcAft>
                <a:spcPts val="1738"/>
              </a:spcAft>
              <a:buClr>
                <a:schemeClr val="tx1"/>
              </a:buClr>
              <a:buFontTx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b="1" smtClean="0"/>
              <a:t> Features in Work Queue</a:t>
            </a:r>
            <a:endParaRPr lang="en-US" sz="3200" b="1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677AF11-F4FC-4CD5-9582-11FBC4284F95}" type="slidenum">
              <a:rPr lang="en-US" sz="1400"/>
              <a:pPr algn="r"/>
              <a:t>7</a:t>
            </a:fld>
            <a:endParaRPr lang="en-US" sz="140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31188" cy="1144588"/>
          </a:xfrm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smtClean="0">
                <a:latin typeface="Franklin Gothic Book" pitchFamily="34" charset="0"/>
              </a:rPr>
              <a:t>Building Elastic Applications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609600" indent="-609600" defTabSz="457200">
              <a:spcBef>
                <a:spcPts val="650"/>
              </a:spcBef>
              <a:buClr>
                <a:schemeClr val="tx1"/>
              </a:buClr>
              <a:buFont typeface="Wingdings 2" pitchFamily="18" charset="2"/>
              <a:buChar char="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/>
              <a:t>Use Software Frameworks</a:t>
            </a:r>
            <a:endParaRPr lang="en-US" sz="2600"/>
          </a:p>
          <a:p>
            <a:pPr marL="990600" lvl="1" indent="-533400" defTabSz="457200">
              <a:lnSpc>
                <a:spcPct val="70000"/>
              </a:lnSpc>
              <a:spcBef>
                <a:spcPts val="2400"/>
              </a:spcBef>
              <a:spcAft>
                <a:spcPts val="1700"/>
              </a:spcAft>
              <a:buClr>
                <a:schemeClr val="tx1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/>
              <a:t>Library to write applications</a:t>
            </a:r>
          </a:p>
          <a:p>
            <a:pPr marL="990600" lvl="1" indent="-533400" defTabSz="457200">
              <a:lnSpc>
                <a:spcPct val="10000"/>
              </a:lnSpc>
              <a:spcBef>
                <a:spcPts val="2400"/>
              </a:spcBef>
              <a:spcAft>
                <a:spcPts val="1700"/>
              </a:spcAft>
              <a:buClr>
                <a:schemeClr val="tx1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/>
              <a:t>Abstract away low level details</a:t>
            </a:r>
          </a:p>
          <a:p>
            <a:pPr marL="990600" lvl="1" indent="-533400" defTabSz="457200">
              <a:lnSpc>
                <a:spcPct val="20000"/>
              </a:lnSpc>
              <a:spcBef>
                <a:spcPts val="2400"/>
              </a:spcBef>
              <a:spcAft>
                <a:spcPts val="1700"/>
              </a:spcAft>
              <a:buClr>
                <a:schemeClr val="tx1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/>
              <a:t>Lower effort to build &amp; run on distributed systems</a:t>
            </a:r>
            <a:endParaRPr lang="en-US" sz="2600">
              <a:solidFill>
                <a:srgbClr val="FFCC99"/>
              </a:solidFill>
            </a:endParaRPr>
          </a:p>
          <a:p>
            <a:pPr marL="609600" indent="-609600" defTabSz="457200">
              <a:lnSpc>
                <a:spcPct val="90000"/>
              </a:lnSpc>
              <a:spcBef>
                <a:spcPts val="2000"/>
              </a:spcBef>
              <a:spcAft>
                <a:spcPts val="800"/>
              </a:spcAft>
              <a:buClr>
                <a:schemeClr val="tx1"/>
              </a:buClr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300"/>
          </a:p>
          <a:p>
            <a:pPr marL="990600" lvl="1" indent="-533400" defTabSz="457200">
              <a:lnSpc>
                <a:spcPct val="40000"/>
              </a:lnSpc>
              <a:spcBef>
                <a:spcPts val="1800"/>
              </a:spcBef>
              <a:spcAft>
                <a:spcPts val="1738"/>
              </a:spcAft>
              <a:buClr>
                <a:schemeClr val="accent1"/>
              </a:buClr>
              <a:buSzPct val="90000"/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200"/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4416425" y="32464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  </a:t>
            </a: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4416425" y="32464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  </a:t>
            </a:r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4416425" y="32464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  </a:t>
            </a:r>
          </a:p>
        </p:txBody>
      </p:sp>
      <p:pic>
        <p:nvPicPr>
          <p:cNvPr id="16393" name="Picture 9" descr="red_sportsc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962400"/>
            <a:ext cx="3810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1" descr="superm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4114800"/>
            <a:ext cx="16843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5181600" y="457200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FF00"/>
                </a:solidFill>
              </a:rPr>
              <a:t>+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1828800" y="3657600"/>
            <a:ext cx="403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Software Framework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6172200" y="37338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Application</a:t>
            </a:r>
          </a:p>
        </p:txBody>
      </p:sp>
      <p:pic>
        <p:nvPicPr>
          <p:cNvPr id="16401" name="Picture 17" descr="prius_re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3962400"/>
            <a:ext cx="3810000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6" grpId="0"/>
      <p:bldP spid="16397" grpId="0"/>
      <p:bldP spid="163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E86851D-490D-4E07-90E2-06EB24BB0122}" type="slidenum">
              <a:rPr lang="en-US" sz="1400"/>
              <a:pPr algn="r"/>
              <a:t>8</a:t>
            </a:fld>
            <a:endParaRPr lang="en-US" sz="140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31188" cy="1144588"/>
          </a:xfrm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smtClean="0">
                <a:latin typeface="Franklin Gothic Book" pitchFamily="34" charset="0"/>
              </a:rPr>
              <a:t>Guidelines for Software Framework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9144000" cy="5181600"/>
          </a:xfrm>
        </p:spPr>
        <p:txBody>
          <a:bodyPr lIns="90000" tIns="46800" rIns="90000" bIns="46800"/>
          <a:lstStyle/>
          <a:p>
            <a:pPr marL="741363" lvl="1" indent="-284163" defTabSz="457200" eaLnBrk="1" hangingPunct="1">
              <a:lnSpc>
                <a:spcPct val="80000"/>
              </a:lnSpc>
              <a:spcBef>
                <a:spcPts val="1800"/>
              </a:spcBef>
              <a:spcAft>
                <a:spcPts val="1738"/>
              </a:spcAft>
              <a:buClr>
                <a:schemeClr val="tx1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200" b="1" smtClean="0">
                <a:solidFill>
                  <a:srgbClr val="FFCC99"/>
                </a:solidFill>
              </a:rPr>
              <a:t>Elasticity:</a:t>
            </a:r>
            <a:r>
              <a:rPr lang="en-US" sz="2200" smtClean="0"/>
              <a:t> Harness, adapt to run-time resource availability</a:t>
            </a:r>
          </a:p>
          <a:p>
            <a:pPr marL="741363" lvl="1" indent="-284163" defTabSz="457200" eaLnBrk="1" hangingPunct="1">
              <a:lnSpc>
                <a:spcPct val="80000"/>
              </a:lnSpc>
              <a:spcBef>
                <a:spcPts val="1800"/>
              </a:spcBef>
              <a:spcAft>
                <a:spcPts val="1738"/>
              </a:spcAft>
              <a:buClr>
                <a:schemeClr val="tx1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200" b="1" smtClean="0">
                <a:solidFill>
                  <a:srgbClr val="FFCC99"/>
                </a:solidFill>
              </a:rPr>
              <a:t>Fault-tolerance:</a:t>
            </a:r>
            <a:r>
              <a:rPr lang="en-US" sz="2200" smtClean="0"/>
              <a:t> Continue execution through failures</a:t>
            </a:r>
            <a:endParaRPr lang="en-US" smtClean="0"/>
          </a:p>
          <a:p>
            <a:pPr marL="741363" lvl="1" indent="-284163" defTabSz="457200" eaLnBrk="1" hangingPunct="1">
              <a:lnSpc>
                <a:spcPct val="80000"/>
              </a:lnSpc>
              <a:spcBef>
                <a:spcPts val="1800"/>
              </a:spcBef>
              <a:spcAft>
                <a:spcPts val="1738"/>
              </a:spcAft>
              <a:buClr>
                <a:schemeClr val="tx1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200" b="1" smtClean="0">
                <a:solidFill>
                  <a:srgbClr val="FFCC99"/>
                </a:solidFill>
              </a:rPr>
              <a:t>Portability:</a:t>
            </a:r>
            <a:r>
              <a:rPr lang="en-US" sz="2200" smtClean="0"/>
              <a:t> Enable application on different cloud platforms</a:t>
            </a:r>
          </a:p>
          <a:p>
            <a:pPr marL="741363" lvl="1" indent="-284163" defTabSz="457200" eaLnBrk="1" hangingPunct="1">
              <a:lnSpc>
                <a:spcPct val="80000"/>
              </a:lnSpc>
              <a:spcBef>
                <a:spcPts val="1800"/>
              </a:spcBef>
              <a:spcAft>
                <a:spcPts val="1738"/>
              </a:spcAft>
              <a:buClr>
                <a:schemeClr val="tx1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200" b="1" smtClean="0">
                <a:solidFill>
                  <a:srgbClr val="FFCC99"/>
                </a:solidFill>
              </a:rPr>
              <a:t>Scalability</a:t>
            </a:r>
            <a:r>
              <a:rPr lang="en-US" sz="2200" smtClean="0">
                <a:solidFill>
                  <a:srgbClr val="FFCC99"/>
                </a:solidFill>
              </a:rPr>
              <a:t>:</a:t>
            </a:r>
            <a:r>
              <a:rPr lang="en-US" sz="2200" smtClean="0"/>
              <a:t> Allow application to scale in size, complexity</a:t>
            </a:r>
          </a:p>
          <a:p>
            <a:pPr marL="741363" lvl="1" indent="-284163" defTabSz="457200" eaLnBrk="1" hangingPunct="1">
              <a:lnSpc>
                <a:spcPct val="80000"/>
              </a:lnSpc>
              <a:spcBef>
                <a:spcPts val="1800"/>
              </a:spcBef>
              <a:spcAft>
                <a:spcPts val="1738"/>
              </a:spcAft>
              <a:buClr>
                <a:schemeClr val="tx1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200" b="1" smtClean="0">
                <a:solidFill>
                  <a:srgbClr val="FFCC99"/>
                </a:solidFill>
              </a:rPr>
              <a:t>Platform Independence:</a:t>
            </a:r>
            <a:r>
              <a:rPr lang="en-US" sz="2200" smtClean="0"/>
              <a:t> Independent of different platforms</a:t>
            </a:r>
          </a:p>
          <a:p>
            <a:pPr marL="741363" lvl="1" indent="-284163" defTabSz="457200" eaLnBrk="1" hangingPunct="1">
              <a:lnSpc>
                <a:spcPct val="80000"/>
              </a:lnSpc>
              <a:spcBef>
                <a:spcPts val="1800"/>
              </a:spcBef>
              <a:spcAft>
                <a:spcPts val="1738"/>
              </a:spcAft>
              <a:buClr>
                <a:schemeClr val="tx1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200" b="1" smtClean="0">
                <a:solidFill>
                  <a:srgbClr val="FFCC99"/>
                </a:solidFill>
              </a:rPr>
              <a:t>Application Independence:</a:t>
            </a:r>
            <a:r>
              <a:rPr lang="en-US" sz="2200" smtClean="0"/>
              <a:t> Not tied to any application domain</a:t>
            </a:r>
          </a:p>
          <a:p>
            <a:pPr marL="741363" lvl="1" indent="-284163" defTabSz="457200" eaLnBrk="1" hangingPunct="1">
              <a:lnSpc>
                <a:spcPct val="80000"/>
              </a:lnSpc>
              <a:spcBef>
                <a:spcPts val="1800"/>
              </a:spcBef>
              <a:spcAft>
                <a:spcPts val="1738"/>
              </a:spcAft>
              <a:buClr>
                <a:schemeClr val="tx1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200" b="1" smtClean="0">
                <a:solidFill>
                  <a:srgbClr val="FFCC99"/>
                </a:solidFill>
              </a:rPr>
              <a:t>Ease of effort:</a:t>
            </a:r>
            <a:r>
              <a:rPr lang="en-US" sz="2200" smtClean="0"/>
              <a:t> Minimal effort in deploying, running in cloud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31188" cy="1144588"/>
          </a:xfrm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smtClean="0">
                <a:latin typeface="Franklin Gothic Book" pitchFamily="34" charset="0"/>
              </a:rPr>
              <a:t>Work Queue Application Model</a:t>
            </a:r>
          </a:p>
        </p:txBody>
      </p:sp>
      <p:pic>
        <p:nvPicPr>
          <p:cNvPr id="40985" name="Picture 25" descr="wq_app_mod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600200"/>
            <a:ext cx="3581400" cy="403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0483" name="Group 339"/>
          <p:cNvGrpSpPr>
            <a:grpSpLocks/>
          </p:cNvGrpSpPr>
          <p:nvPr/>
        </p:nvGrpSpPr>
        <p:grpSpPr bwMode="auto">
          <a:xfrm>
            <a:off x="152400" y="1600200"/>
            <a:ext cx="5029200" cy="3962400"/>
            <a:chOff x="768" y="1344"/>
            <a:chExt cx="4176" cy="2223"/>
          </a:xfrm>
        </p:grpSpPr>
        <p:sp>
          <p:nvSpPr>
            <p:cNvPr id="41300" name="Cloud"/>
            <p:cNvSpPr>
              <a:spLocks noChangeAspect="1" noEditPoints="1" noChangeArrowheads="1"/>
            </p:cNvSpPr>
            <p:nvPr/>
          </p:nvSpPr>
          <p:spPr bwMode="auto">
            <a:xfrm>
              <a:off x="768" y="2688"/>
              <a:ext cx="2802" cy="879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485" name="Rectangle 341"/>
            <p:cNvSpPr>
              <a:spLocks noChangeArrowheads="1"/>
            </p:cNvSpPr>
            <p:nvPr/>
          </p:nvSpPr>
          <p:spPr bwMode="auto">
            <a:xfrm>
              <a:off x="1544" y="2112"/>
              <a:ext cx="1333" cy="291"/>
            </a:xfrm>
            <a:prstGeom prst="rect">
              <a:avLst/>
            </a:prstGeom>
            <a:solidFill>
              <a:srgbClr val="F5ECC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</a:rPr>
                <a:t>Work Queue</a:t>
              </a:r>
            </a:p>
          </p:txBody>
        </p:sp>
        <p:sp>
          <p:nvSpPr>
            <p:cNvPr id="20486" name="Line 342"/>
            <p:cNvSpPr>
              <a:spLocks noChangeShapeType="1"/>
            </p:cNvSpPr>
            <p:nvPr/>
          </p:nvSpPr>
          <p:spPr bwMode="auto">
            <a:xfrm flipH="1">
              <a:off x="1332" y="2448"/>
              <a:ext cx="375" cy="452"/>
            </a:xfrm>
            <a:prstGeom prst="line">
              <a:avLst/>
            </a:prstGeom>
            <a:noFill/>
            <a:ln w="28575">
              <a:solidFill>
                <a:srgbClr val="FFB87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7" name="Line 343"/>
            <p:cNvSpPr>
              <a:spLocks noChangeShapeType="1"/>
            </p:cNvSpPr>
            <p:nvPr/>
          </p:nvSpPr>
          <p:spPr bwMode="auto">
            <a:xfrm>
              <a:off x="2676" y="2448"/>
              <a:ext cx="375" cy="453"/>
            </a:xfrm>
            <a:prstGeom prst="line">
              <a:avLst/>
            </a:prstGeom>
            <a:noFill/>
            <a:ln w="28575">
              <a:solidFill>
                <a:srgbClr val="FFB87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8" name="Line 344"/>
            <p:cNvSpPr>
              <a:spLocks noChangeShapeType="1"/>
            </p:cNvSpPr>
            <p:nvPr/>
          </p:nvSpPr>
          <p:spPr bwMode="auto">
            <a:xfrm>
              <a:off x="2340" y="2448"/>
              <a:ext cx="240" cy="432"/>
            </a:xfrm>
            <a:prstGeom prst="line">
              <a:avLst/>
            </a:prstGeom>
            <a:noFill/>
            <a:ln w="28575">
              <a:solidFill>
                <a:srgbClr val="FFB87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9" name="Oval 345"/>
            <p:cNvSpPr>
              <a:spLocks noChangeArrowheads="1"/>
            </p:cNvSpPr>
            <p:nvPr/>
          </p:nvSpPr>
          <p:spPr bwMode="auto">
            <a:xfrm>
              <a:off x="2388" y="2880"/>
              <a:ext cx="416" cy="278"/>
            </a:xfrm>
            <a:prstGeom prst="ellipse">
              <a:avLst/>
            </a:prstGeom>
            <a:solidFill>
              <a:srgbClr val="E7FF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100">
                  <a:solidFill>
                    <a:schemeClr val="bg1"/>
                  </a:solidFill>
                </a:rPr>
                <a:t>Worker</a:t>
              </a:r>
            </a:p>
          </p:txBody>
        </p:sp>
        <p:sp>
          <p:nvSpPr>
            <p:cNvPr id="20490" name="Line 346"/>
            <p:cNvSpPr>
              <a:spLocks noChangeShapeType="1"/>
            </p:cNvSpPr>
            <p:nvPr/>
          </p:nvSpPr>
          <p:spPr bwMode="auto">
            <a:xfrm flipH="1">
              <a:off x="1908" y="2448"/>
              <a:ext cx="160" cy="432"/>
            </a:xfrm>
            <a:prstGeom prst="line">
              <a:avLst/>
            </a:prstGeom>
            <a:noFill/>
            <a:ln w="28575">
              <a:solidFill>
                <a:srgbClr val="FFB87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1" name="Oval 347"/>
            <p:cNvSpPr>
              <a:spLocks noChangeArrowheads="1"/>
            </p:cNvSpPr>
            <p:nvPr/>
          </p:nvSpPr>
          <p:spPr bwMode="auto">
            <a:xfrm>
              <a:off x="2964" y="2880"/>
              <a:ext cx="416" cy="278"/>
            </a:xfrm>
            <a:prstGeom prst="ellipse">
              <a:avLst/>
            </a:prstGeom>
            <a:solidFill>
              <a:srgbClr val="E7FF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100">
                  <a:solidFill>
                    <a:schemeClr val="bg1"/>
                  </a:solidFill>
                </a:rPr>
                <a:t>Worker</a:t>
              </a:r>
            </a:p>
          </p:txBody>
        </p:sp>
        <p:sp>
          <p:nvSpPr>
            <p:cNvPr id="20492" name="Oval 348"/>
            <p:cNvSpPr>
              <a:spLocks noChangeArrowheads="1"/>
            </p:cNvSpPr>
            <p:nvPr/>
          </p:nvSpPr>
          <p:spPr bwMode="auto">
            <a:xfrm>
              <a:off x="1716" y="2880"/>
              <a:ext cx="417" cy="278"/>
            </a:xfrm>
            <a:prstGeom prst="ellipse">
              <a:avLst/>
            </a:prstGeom>
            <a:solidFill>
              <a:srgbClr val="E7FF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100">
                  <a:solidFill>
                    <a:schemeClr val="bg1"/>
                  </a:solidFill>
                </a:rPr>
                <a:t>Worker</a:t>
              </a:r>
            </a:p>
          </p:txBody>
        </p:sp>
        <p:sp>
          <p:nvSpPr>
            <p:cNvPr id="20493" name="Oval 349"/>
            <p:cNvSpPr>
              <a:spLocks noChangeArrowheads="1"/>
            </p:cNvSpPr>
            <p:nvPr/>
          </p:nvSpPr>
          <p:spPr bwMode="auto">
            <a:xfrm>
              <a:off x="1056" y="2892"/>
              <a:ext cx="417" cy="278"/>
            </a:xfrm>
            <a:prstGeom prst="ellipse">
              <a:avLst/>
            </a:prstGeom>
            <a:solidFill>
              <a:srgbClr val="E7FF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100">
                  <a:solidFill>
                    <a:schemeClr val="bg1"/>
                  </a:solidFill>
                </a:rPr>
                <a:t>Worker</a:t>
              </a:r>
            </a:p>
          </p:txBody>
        </p:sp>
        <p:sp>
          <p:nvSpPr>
            <p:cNvPr id="20494" name="Text Box 350"/>
            <p:cNvSpPr txBox="1">
              <a:spLocks noChangeArrowheads="1"/>
            </p:cNvSpPr>
            <p:nvPr/>
          </p:nvSpPr>
          <p:spPr bwMode="auto">
            <a:xfrm>
              <a:off x="1236" y="3216"/>
              <a:ext cx="258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chemeClr val="bg1"/>
                  </a:solidFill>
                </a:rPr>
                <a:t>Cloud infrastructure</a:t>
              </a:r>
            </a:p>
          </p:txBody>
        </p:sp>
        <p:sp>
          <p:nvSpPr>
            <p:cNvPr id="20495" name="Line 351"/>
            <p:cNvSpPr>
              <a:spLocks noChangeShapeType="1"/>
            </p:cNvSpPr>
            <p:nvPr/>
          </p:nvSpPr>
          <p:spPr bwMode="auto">
            <a:xfrm>
              <a:off x="2196" y="1680"/>
              <a:ext cx="1" cy="432"/>
            </a:xfrm>
            <a:prstGeom prst="line">
              <a:avLst/>
            </a:prstGeom>
            <a:noFill/>
            <a:ln w="28575">
              <a:solidFill>
                <a:srgbClr val="FFB87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Rectangle 352"/>
            <p:cNvSpPr>
              <a:spLocks noChangeArrowheads="1"/>
            </p:cNvSpPr>
            <p:nvPr/>
          </p:nvSpPr>
          <p:spPr bwMode="auto">
            <a:xfrm>
              <a:off x="3504" y="1392"/>
              <a:ext cx="1360" cy="317"/>
            </a:xfrm>
            <a:prstGeom prst="rect">
              <a:avLst/>
            </a:prstGeom>
            <a:solidFill>
              <a:srgbClr val="F5ECC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7" name="Text Box 353"/>
            <p:cNvSpPr txBox="1">
              <a:spLocks noChangeArrowheads="1"/>
            </p:cNvSpPr>
            <p:nvPr/>
          </p:nvSpPr>
          <p:spPr bwMode="auto">
            <a:xfrm>
              <a:off x="3362" y="1440"/>
              <a:ext cx="1582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schemeClr val="bg1"/>
                  </a:solidFill>
                </a:rPr>
                <a:t>Work Queue API</a:t>
              </a:r>
            </a:p>
            <a:p>
              <a:pPr algn="ctr">
                <a:spcBef>
                  <a:spcPct val="50000"/>
                </a:spcBef>
              </a:pP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20498" name="Rectangle 354"/>
            <p:cNvSpPr>
              <a:spLocks noChangeArrowheads="1"/>
            </p:cNvSpPr>
            <p:nvPr/>
          </p:nvSpPr>
          <p:spPr bwMode="auto">
            <a:xfrm>
              <a:off x="1524" y="1392"/>
              <a:ext cx="1360" cy="317"/>
            </a:xfrm>
            <a:prstGeom prst="rect">
              <a:avLst/>
            </a:prstGeom>
            <a:solidFill>
              <a:srgbClr val="F5ECC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Text Box 355"/>
            <p:cNvSpPr txBox="1">
              <a:spLocks noChangeArrowheads="1"/>
            </p:cNvSpPr>
            <p:nvPr/>
          </p:nvSpPr>
          <p:spPr bwMode="auto">
            <a:xfrm>
              <a:off x="1570" y="1440"/>
              <a:ext cx="1202" cy="171"/>
            </a:xfrm>
            <a:prstGeom prst="rect">
              <a:avLst/>
            </a:prstGeom>
            <a:solidFill>
              <a:srgbClr val="F5ECCB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schemeClr val="bg1"/>
                  </a:solidFill>
                </a:rPr>
                <a:t>  Application</a:t>
              </a:r>
            </a:p>
          </p:txBody>
        </p:sp>
        <p:sp>
          <p:nvSpPr>
            <p:cNvPr id="20500" name="Text Box 356"/>
            <p:cNvSpPr txBox="1">
              <a:spLocks noChangeArrowheads="1"/>
            </p:cNvSpPr>
            <p:nvPr/>
          </p:nvSpPr>
          <p:spPr bwMode="auto">
            <a:xfrm>
              <a:off x="2929" y="1344"/>
              <a:ext cx="95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rgbClr val="FFFF00"/>
                  </a:solidFill>
                </a:rPr>
                <a:t> Build</a:t>
              </a:r>
            </a:p>
          </p:txBody>
        </p:sp>
        <p:sp>
          <p:nvSpPr>
            <p:cNvPr id="20501" name="Text Box 357"/>
            <p:cNvSpPr txBox="1">
              <a:spLocks noChangeArrowheads="1"/>
            </p:cNvSpPr>
            <p:nvPr/>
          </p:nvSpPr>
          <p:spPr bwMode="auto">
            <a:xfrm>
              <a:off x="2212" y="1775"/>
              <a:ext cx="1050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rgbClr val="FFFF00"/>
                  </a:solidFill>
                </a:rPr>
                <a:t>Deploy</a:t>
              </a:r>
            </a:p>
          </p:txBody>
        </p:sp>
        <p:sp>
          <p:nvSpPr>
            <p:cNvPr id="20502" name="Text Box 358"/>
            <p:cNvSpPr txBox="1">
              <a:spLocks noChangeArrowheads="1"/>
            </p:cNvSpPr>
            <p:nvPr/>
          </p:nvSpPr>
          <p:spPr bwMode="auto">
            <a:xfrm>
              <a:off x="2832" y="2449"/>
              <a:ext cx="1632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rgbClr val="FFFF00"/>
                  </a:solidFill>
                </a:rPr>
                <a:t>Execute</a:t>
              </a:r>
            </a:p>
            <a:p>
              <a:pPr>
                <a:spcBef>
                  <a:spcPct val="50000"/>
                </a:spcBef>
              </a:pPr>
              <a:endParaRPr lang="en-US" sz="1400">
                <a:solidFill>
                  <a:srgbClr val="FFFF00"/>
                </a:solidFill>
              </a:endParaRPr>
            </a:p>
          </p:txBody>
        </p:sp>
        <p:sp>
          <p:nvSpPr>
            <p:cNvPr id="20503" name="Line 359"/>
            <p:cNvSpPr>
              <a:spLocks noChangeShapeType="1"/>
            </p:cNvSpPr>
            <p:nvPr/>
          </p:nvSpPr>
          <p:spPr bwMode="auto">
            <a:xfrm flipH="1">
              <a:off x="2880" y="1536"/>
              <a:ext cx="624" cy="1"/>
            </a:xfrm>
            <a:prstGeom prst="line">
              <a:avLst/>
            </a:prstGeom>
            <a:noFill/>
            <a:ln w="28575">
              <a:solidFill>
                <a:srgbClr val="FFB87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chnic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3949</TotalTime>
  <Words>689</Words>
  <Application>Microsoft Office PowerPoint</Application>
  <PresentationFormat>On-screen Show (4:3)</PresentationFormat>
  <Paragraphs>245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Wingdings 2</vt:lpstr>
      <vt:lpstr>Calibri</vt:lpstr>
      <vt:lpstr>Franklin Gothic Book</vt:lpstr>
      <vt:lpstr>Times New Roman</vt:lpstr>
      <vt:lpstr>Bookman Old Style</vt:lpstr>
      <vt:lpstr>Courier New</vt:lpstr>
      <vt:lpstr>Technic</vt:lpstr>
      <vt:lpstr>Technic</vt:lpstr>
      <vt:lpstr>Slide 1</vt:lpstr>
      <vt:lpstr>Slide 2</vt:lpstr>
      <vt:lpstr>Scenarios of Interest</vt:lpstr>
      <vt:lpstr>Elastic Application Candidates</vt:lpstr>
      <vt:lpstr>Elastic Applications Characteristics</vt:lpstr>
      <vt:lpstr>Talk Overview: Elastic Applications</vt:lpstr>
      <vt:lpstr>Building Elastic Applications</vt:lpstr>
      <vt:lpstr>Guidelines for Software Framework</vt:lpstr>
      <vt:lpstr>Work Queue Application Model</vt:lpstr>
      <vt:lpstr>Example Elastic Application</vt:lpstr>
      <vt:lpstr> Elastic Replica Exchange</vt:lpstr>
      <vt:lpstr>Slide 12</vt:lpstr>
      <vt:lpstr>Elasticity</vt:lpstr>
      <vt:lpstr> Elasticity + Portability gives Scalability</vt:lpstr>
      <vt:lpstr>Elastic Applications in CCTools</vt:lpstr>
      <vt:lpstr>Elastic Applications in CCTools</vt:lpstr>
      <vt:lpstr>New Work Queue Features for Elastic Applications</vt:lpstr>
      <vt:lpstr>New Work Queue Features for Elastic Applications</vt:lpstr>
      <vt:lpstr>Upcoming Elastic Applications</vt:lpstr>
      <vt:lpstr>Ongoing and Future Work</vt:lpstr>
      <vt:lpstr>Conclusions</vt:lpstr>
      <vt:lpstr>Slide 22</vt:lpstr>
      <vt:lpstr>Cloud Platforms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Douglas Thain</dc:creator>
  <cp:lastModifiedBy>Michael Albrecht</cp:lastModifiedBy>
  <cp:revision>191</cp:revision>
  <dcterms:created xsi:type="dcterms:W3CDTF">2012-01-04T02:20:50Z</dcterms:created>
  <dcterms:modified xsi:type="dcterms:W3CDTF">2012-06-13T14:08:22Z</dcterms:modified>
</cp:coreProperties>
</file>