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4" r:id="rId3"/>
    <p:sldId id="313" r:id="rId4"/>
    <p:sldId id="321" r:id="rId5"/>
    <p:sldId id="318" r:id="rId6"/>
    <p:sldId id="326" r:id="rId7"/>
    <p:sldId id="315" r:id="rId8"/>
    <p:sldId id="320" r:id="rId9"/>
    <p:sldId id="314" r:id="rId10"/>
    <p:sldId id="325" r:id="rId11"/>
    <p:sldId id="312" r:id="rId12"/>
    <p:sldId id="323" r:id="rId13"/>
    <p:sldId id="316" r:id="rId14"/>
    <p:sldId id="324" r:id="rId15"/>
    <p:sldId id="327" r:id="rId16"/>
    <p:sldId id="322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24" autoAdjust="0"/>
  </p:normalViewPr>
  <p:slideViewPr>
    <p:cSldViewPr>
      <p:cViewPr varScale="1">
        <p:scale>
          <a:sx n="102" d="100"/>
          <a:sy n="102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2301240"/>
          </a:xfrm>
        </p:spPr>
        <p:txBody>
          <a:bodyPr rIns="45720" anchor="ctr" anchorCtr="0"/>
          <a:lstStyle>
            <a:lvl1pPr algn="ctr">
              <a:defRPr lang="en-US" b="1" cap="none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68552" y="3200400"/>
            <a:ext cx="6480048" cy="1752600"/>
          </a:xfrm>
        </p:spPr>
        <p:txBody>
          <a:bodyPr tIns="0" rIns="45720" bIns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5563-C593-4B06-9A75-CF2DF1FF730E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8EF3-EA89-4413-BBD3-A133F2A7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5563-C593-4B06-9A75-CF2DF1FF730E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8EF3-EA89-4413-BBD3-A133F2A7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D105563-C593-4B06-9A75-CF2DF1FF730E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E28EF3-EA89-4413-BBD3-A133F2A7A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ctr" rtl="0" eaLnBrk="1" latinLnBrk="0" hangingPunct="1">
        <a:spcBef>
          <a:spcPct val="0"/>
        </a:spcBef>
        <a:buNone/>
        <a:defRPr kumimoji="0" sz="46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136" y="762000"/>
            <a:ext cx="9172136" cy="5715000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FFFF00"/>
                </a:solidFill>
                <a:latin typeface="+mn-lt"/>
              </a:rPr>
              <a:t>Welcome to Notre Dame!</a:t>
            </a:r>
            <a:br>
              <a:rPr lang="en-US" cap="none" dirty="0" smtClean="0">
                <a:solidFill>
                  <a:srgbClr val="FFFF00"/>
                </a:solidFill>
                <a:latin typeface="+mn-lt"/>
              </a:rPr>
            </a:br>
            <a:r>
              <a:rPr lang="en-US" cap="none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cap="none" dirty="0" smtClean="0">
                <a:solidFill>
                  <a:srgbClr val="FFFF00"/>
                </a:solidFill>
                <a:latin typeface="+mn-lt"/>
              </a:rPr>
            </a:br>
            <a:r>
              <a:rPr lang="en-US" cap="none" dirty="0" smtClean="0">
                <a:solidFill>
                  <a:srgbClr val="FFFF00"/>
                </a:solidFill>
                <a:latin typeface="+mn-lt"/>
              </a:rPr>
              <a:t>CCL Workshop 2012</a:t>
            </a:r>
            <a:br>
              <a:rPr lang="en-US" cap="none" dirty="0" smtClean="0">
                <a:solidFill>
                  <a:srgbClr val="FFFF00"/>
                </a:solidFill>
                <a:latin typeface="+mn-lt"/>
              </a:rPr>
            </a:br>
            <a:r>
              <a:rPr lang="en-US" sz="2800" dirty="0" smtClean="0">
                <a:latin typeface="+mn-lt"/>
              </a:rPr>
              <a:t>Scalable Scientific Computing</a:t>
            </a:r>
            <a:r>
              <a:rPr lang="en-US" cap="none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cap="none" dirty="0" smtClean="0">
                <a:solidFill>
                  <a:srgbClr val="FFFF00"/>
                </a:solidFill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www.nd.edu/~ccl/workshop/2012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10</a:t>
            </a:fld>
            <a:endParaRPr lang="en-US"/>
          </a:p>
        </p:txBody>
      </p:sp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8768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292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1816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53340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5486400" y="2133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638800" y="2286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cxnSp>
        <p:nvCxnSpPr>
          <p:cNvPr id="36874" name="AutoShape 10"/>
          <p:cNvCxnSpPr>
            <a:cxnSpLocks noChangeShapeType="1"/>
            <a:endCxn id="36866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6858000" y="53340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/>
              <a:t>P</a:t>
            </a:r>
          </a:p>
        </p:txBody>
      </p:sp>
      <p:cxnSp>
        <p:nvCxnSpPr>
          <p:cNvPr id="36876" name="AutoShape 12"/>
          <p:cNvCxnSpPr>
            <a:cxnSpLocks noChangeShapeType="1"/>
            <a:stCxn id="36866" idx="4"/>
            <a:endCxn id="36875" idx="0"/>
          </p:cNvCxnSpPr>
          <p:nvPr/>
        </p:nvCxnSpPr>
        <p:spPr bwMode="auto">
          <a:xfrm>
            <a:off x="7200900" y="4876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7150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In.txt</a:t>
            </a:r>
          </a:p>
        </p:txBody>
      </p:sp>
      <p:cxnSp>
        <p:nvCxnSpPr>
          <p:cNvPr id="36878" name="AutoShape 14"/>
          <p:cNvCxnSpPr>
            <a:cxnSpLocks noChangeShapeType="1"/>
            <a:stCxn id="36877" idx="3"/>
            <a:endCxn id="36875" idx="2"/>
          </p:cNvCxnSpPr>
          <p:nvPr/>
        </p:nvCxnSpPr>
        <p:spPr bwMode="auto">
          <a:xfrm>
            <a:off x="6477000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248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out.txt</a:t>
            </a:r>
          </a:p>
        </p:txBody>
      </p:sp>
      <p:cxnSp>
        <p:nvCxnSpPr>
          <p:cNvPr id="36880" name="AutoShape 16"/>
          <p:cNvCxnSpPr>
            <a:cxnSpLocks noChangeShapeType="1"/>
            <a:stCxn id="36875" idx="6"/>
            <a:endCxn id="36879" idx="1"/>
          </p:cNvCxnSpPr>
          <p:nvPr/>
        </p:nvCxnSpPr>
        <p:spPr bwMode="auto">
          <a:xfrm>
            <a:off x="7543800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352800" y="3733800"/>
            <a:ext cx="29781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put </a:t>
            </a:r>
            <a:r>
              <a:rPr lang="en-US" b="1" dirty="0" smtClean="0"/>
              <a:t>P.exe</a:t>
            </a:r>
            <a:endParaRPr lang="en-US" b="1" dirty="0"/>
          </a:p>
          <a:p>
            <a:r>
              <a:rPr lang="en-US" b="1" dirty="0"/>
              <a:t>put in.txt</a:t>
            </a:r>
          </a:p>
          <a:p>
            <a:r>
              <a:rPr lang="en-US" b="1" dirty="0"/>
              <a:t>exec </a:t>
            </a:r>
            <a:r>
              <a:rPr lang="en-US" b="1" dirty="0" smtClean="0"/>
              <a:t>P.exe </a:t>
            </a:r>
            <a:r>
              <a:rPr lang="en-US" b="1" dirty="0"/>
              <a:t>&lt;in.txt &gt;out.txt</a:t>
            </a:r>
          </a:p>
          <a:p>
            <a:r>
              <a:rPr lang="en-US" b="1" dirty="0"/>
              <a:t>get out.txt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596063" y="868740"/>
            <a:ext cx="2852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1000s of workers</a:t>
            </a:r>
          </a:p>
          <a:p>
            <a:r>
              <a:rPr lang="en-US" sz="2400" dirty="0" smtClean="0"/>
              <a:t>dispatched to clusters, clouds, and grids</a:t>
            </a:r>
            <a:endParaRPr lang="en-US" sz="2400" dirty="0"/>
          </a:p>
        </p:txBody>
      </p:sp>
      <p:cxnSp>
        <p:nvCxnSpPr>
          <p:cNvPr id="36883" name="AutoShape 19"/>
          <p:cNvCxnSpPr>
            <a:cxnSpLocks noChangeShapeType="1"/>
            <a:stCxn id="33" idx="3"/>
            <a:endCxn id="36868" idx="2"/>
          </p:cNvCxnSpPr>
          <p:nvPr/>
        </p:nvCxnSpPr>
        <p:spPr bwMode="auto">
          <a:xfrm flipV="1">
            <a:off x="3124200" y="220980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4" name="AutoShape 20"/>
          <p:cNvCxnSpPr>
            <a:cxnSpLocks noChangeShapeType="1"/>
          </p:cNvCxnSpPr>
          <p:nvPr/>
        </p:nvCxnSpPr>
        <p:spPr bwMode="auto">
          <a:xfrm flipV="1">
            <a:off x="3124200" y="335280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5" name="AutoShape 21"/>
          <p:cNvCxnSpPr>
            <a:cxnSpLocks noChangeShapeType="1"/>
            <a:stCxn id="33" idx="3"/>
            <a:endCxn id="36870" idx="2"/>
          </p:cNvCxnSpPr>
          <p:nvPr/>
        </p:nvCxnSpPr>
        <p:spPr bwMode="auto">
          <a:xfrm flipV="1">
            <a:off x="3124200" y="251460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86" name="AutoShape 22"/>
          <p:cNvCxnSpPr>
            <a:cxnSpLocks noChangeShapeType="1"/>
            <a:stCxn id="33" idx="3"/>
            <a:endCxn id="36872" idx="2"/>
          </p:cNvCxnSpPr>
          <p:nvPr/>
        </p:nvCxnSpPr>
        <p:spPr bwMode="auto">
          <a:xfrm flipV="1">
            <a:off x="3124200" y="281940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2" name="AutoShape 28"/>
          <p:cNvCxnSpPr>
            <a:cxnSpLocks noChangeShapeType="1"/>
            <a:stCxn id="36866" idx="3"/>
            <a:endCxn id="36877" idx="0"/>
          </p:cNvCxnSpPr>
          <p:nvPr/>
        </p:nvCxnSpPr>
        <p:spPr bwMode="auto">
          <a:xfrm flipH="1">
            <a:off x="6096000" y="4720571"/>
            <a:ext cx="700789" cy="68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6893" name="AutoShape 29"/>
          <p:cNvCxnSpPr>
            <a:cxnSpLocks noChangeShapeType="1"/>
            <a:stCxn id="36879" idx="0"/>
            <a:endCxn id="36866" idx="5"/>
          </p:cNvCxnSpPr>
          <p:nvPr/>
        </p:nvCxnSpPr>
        <p:spPr bwMode="auto">
          <a:xfrm flipH="1" flipV="1">
            <a:off x="7605011" y="4720571"/>
            <a:ext cx="700789" cy="689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04800" y="304800"/>
            <a:ext cx="6029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System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733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Library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27432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Program</a:t>
            </a:r>
          </a:p>
          <a:p>
            <a:pPr algn="ctr"/>
            <a:r>
              <a:rPr lang="en-US" dirty="0" smtClean="0"/>
              <a:t>C / Python / Perl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9139" y="6044625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http://www.nd.edu/~ccl/software/workqueue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00719" y="304800"/>
            <a:ext cx="6371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</a:rPr>
              <a:t>Makeflow</a:t>
            </a:r>
            <a:r>
              <a:rPr lang="en-US" sz="4400" dirty="0" smtClean="0">
                <a:solidFill>
                  <a:srgbClr val="FFFF00"/>
                </a:solidFill>
              </a:rPr>
              <a:t> + Work Queue</a:t>
            </a:r>
            <a:endParaRPr lang="en-US" sz="4400" dirty="0">
              <a:solidFill>
                <a:srgbClr val="FFFF00"/>
              </a:solidFill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Hundreds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2348753"/>
            <a:ext cx="7467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Parrot Virtual File System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362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HTTP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CVMFS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410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Chirp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934200" y="3429000"/>
            <a:ext cx="1371600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iRODS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3733800" y="5334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Ordinary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09800" y="1905000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Filesystem</a:t>
            </a:r>
            <a:r>
              <a:rPr lang="en-US" dirty="0" smtClean="0"/>
              <a:t> Interface: open/read/write/close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13716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Servers</a:t>
            </a:r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7010400" y="5257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3200400" y="55626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</a:p>
          <a:p>
            <a:pPr algn="ctr"/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81600" y="5638800"/>
            <a:ext cx="1295400" cy="1219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9" idx="2"/>
            <a:endCxn id="17" idx="1"/>
          </p:cNvCxnSpPr>
          <p:nvPr/>
        </p:nvCxnSpPr>
        <p:spPr>
          <a:xfrm flipH="1">
            <a:off x="2019300" y="4433047"/>
            <a:ext cx="10287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20" idx="1"/>
          </p:cNvCxnSpPr>
          <p:nvPr/>
        </p:nvCxnSpPr>
        <p:spPr>
          <a:xfrm flipH="1">
            <a:off x="3848100" y="4433047"/>
            <a:ext cx="723900" cy="1129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27" idx="1"/>
          </p:cNvCxnSpPr>
          <p:nvPr/>
        </p:nvCxnSpPr>
        <p:spPr>
          <a:xfrm flipH="1">
            <a:off x="5829300" y="4433047"/>
            <a:ext cx="266700" cy="1205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18" idx="1"/>
          </p:cNvCxnSpPr>
          <p:nvPr/>
        </p:nvCxnSpPr>
        <p:spPr>
          <a:xfrm>
            <a:off x="7620000" y="4433047"/>
            <a:ext cx="38100" cy="8247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" y="221159"/>
            <a:ext cx="4326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Parrot and Chirp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do we allocate the appropriate resources from clusters/clouds/grids to run a given workload?</a:t>
            </a:r>
          </a:p>
          <a:p>
            <a:r>
              <a:rPr lang="en-US" dirty="0" smtClean="0"/>
              <a:t>How do we avoid overloading shared resources that we do not control?</a:t>
            </a:r>
          </a:p>
          <a:p>
            <a:r>
              <a:rPr lang="en-US" dirty="0" smtClean="0"/>
              <a:t>How do we safely compose multiple applications that have elastic parallelism?</a:t>
            </a:r>
          </a:p>
          <a:p>
            <a:r>
              <a:rPr lang="en-US" dirty="0" smtClean="0"/>
              <a:t>How do we manage an ocean of results generated by scalable codes?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maintain/develop our software on an explosion of platforms at a reasonable level of effort?</a:t>
            </a:r>
          </a:p>
          <a:p>
            <a:r>
              <a:rPr lang="en-US" dirty="0" smtClean="0"/>
              <a:t>How should we engage with other software projects, particularly NSF SI2?</a:t>
            </a:r>
          </a:p>
          <a:p>
            <a:r>
              <a:rPr lang="en-US" dirty="0" smtClean="0"/>
              <a:t>Should we focus on broad capabilities or targeted solutions?</a:t>
            </a:r>
          </a:p>
          <a:p>
            <a:r>
              <a:rPr lang="en-US" dirty="0" smtClean="0"/>
              <a:t>How do we balance software engineering against fundamental research?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5229948" cy="40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5334000" cy="41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7745" y="1219200"/>
            <a:ext cx="509165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004" y="1828800"/>
            <a:ext cx="568579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70728"/>
            <a:ext cx="5562600" cy="428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http://www.nd.edu/~ccl/software/manuals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136" y="457200"/>
            <a:ext cx="9172136" cy="571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What are the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software challenges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 your research?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(and how can we help?)</a:t>
            </a:r>
            <a:endParaRPr lang="en-US" sz="3200" cap="non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73162"/>
          </a:xfrm>
        </p:spPr>
        <p:txBody>
          <a:bodyPr>
            <a:normAutofit/>
          </a:bodyPr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Monday Morning</a:t>
            </a:r>
          </a:p>
          <a:p>
            <a:pPr lvl="1"/>
            <a:r>
              <a:rPr lang="en-US" dirty="0" smtClean="0"/>
              <a:t>Bioinformatics and Workflows</a:t>
            </a:r>
          </a:p>
          <a:p>
            <a:pPr lvl="1"/>
            <a:r>
              <a:rPr lang="en-US" dirty="0" smtClean="0"/>
              <a:t>Molecular Dynamics Applications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 smtClean="0"/>
              <a:t>Monday Afternoon</a:t>
            </a:r>
          </a:p>
          <a:p>
            <a:pPr lvl="1"/>
            <a:r>
              <a:rPr lang="en-US" dirty="0" smtClean="0"/>
              <a:t>High Energy Physics</a:t>
            </a:r>
          </a:p>
          <a:p>
            <a:pPr lvl="1"/>
            <a:r>
              <a:rPr lang="en-US" dirty="0" smtClean="0"/>
              <a:t>Floods and Earthquakes</a:t>
            </a:r>
          </a:p>
          <a:p>
            <a:r>
              <a:rPr lang="en-US" dirty="0" smtClean="0"/>
              <a:t>Dinner on Your Own</a:t>
            </a:r>
            <a:endParaRPr lang="en-US" dirty="0"/>
          </a:p>
          <a:p>
            <a:r>
              <a:rPr lang="en-US" dirty="0" smtClean="0"/>
              <a:t>Tuesday Morning</a:t>
            </a:r>
          </a:p>
          <a:p>
            <a:pPr lvl="1"/>
            <a:r>
              <a:rPr lang="en-US" dirty="0" smtClean="0"/>
              <a:t>New Developments from the CCL Team</a:t>
            </a:r>
          </a:p>
          <a:p>
            <a:pPr lvl="1"/>
            <a:r>
              <a:rPr lang="en-US" dirty="0" smtClean="0"/>
              <a:t>Breakout Sessions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761038"/>
            <a:ext cx="8153400" cy="1173162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www.nd.edu/~ccl/workshop/2012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Cooperative Computing Lab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operate computer systems </a:t>
            </a:r>
            <a:r>
              <a:rPr lang="en-US" dirty="0" smtClean="0"/>
              <a:t>on the O(10K)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rgbClr val="FFFF00"/>
                </a:solidFill>
              </a:rPr>
              <a:t>develop open source software</a:t>
            </a:r>
            <a:r>
              <a:rPr lang="en-US" dirty="0" smtClean="0"/>
              <a:t> 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CCL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Newly minted Ph.D.s:</a:t>
            </a:r>
          </a:p>
          <a:p>
            <a:pPr lvl="1"/>
            <a:r>
              <a:rPr lang="en-US" dirty="0" smtClean="0"/>
              <a:t>Dr. Hoang Bui: Rutgers University</a:t>
            </a:r>
          </a:p>
          <a:p>
            <a:pPr lvl="1"/>
            <a:r>
              <a:rPr lang="en-US" dirty="0" smtClean="0"/>
              <a:t>Dr. Peter Bui: University of Wisconsin – Eau Claire</a:t>
            </a:r>
          </a:p>
          <a:p>
            <a:r>
              <a:rPr lang="en-US" dirty="0" smtClean="0"/>
              <a:t>Current Grad Students:</a:t>
            </a:r>
          </a:p>
          <a:p>
            <a:pPr lvl="1"/>
            <a:r>
              <a:rPr lang="en-US" dirty="0" smtClean="0"/>
              <a:t>Li Yu (Bloomberg)</a:t>
            </a:r>
          </a:p>
          <a:p>
            <a:pPr lvl="1"/>
            <a:r>
              <a:rPr lang="en-US" dirty="0" err="1" smtClean="0"/>
              <a:t>Dinesh</a:t>
            </a:r>
            <a:r>
              <a:rPr lang="en-US" dirty="0" smtClean="0"/>
              <a:t> </a:t>
            </a:r>
            <a:r>
              <a:rPr lang="en-US" dirty="0" err="1" smtClean="0"/>
              <a:t>Rajan</a:t>
            </a:r>
            <a:endParaRPr lang="en-US" dirty="0" smtClean="0"/>
          </a:p>
          <a:p>
            <a:pPr lvl="1"/>
            <a:r>
              <a:rPr lang="en-US" dirty="0" smtClean="0"/>
              <a:t>Michael Albrecht</a:t>
            </a:r>
          </a:p>
          <a:p>
            <a:pPr lvl="1"/>
            <a:r>
              <a:rPr lang="en-US" dirty="0" smtClean="0"/>
              <a:t>Patrick Donnelly</a:t>
            </a:r>
          </a:p>
          <a:p>
            <a:pPr lvl="1"/>
            <a:r>
              <a:rPr lang="en-US" dirty="0" smtClean="0"/>
              <a:t>Peter </a:t>
            </a:r>
            <a:r>
              <a:rPr lang="en-US" dirty="0" err="1" smtClean="0"/>
              <a:t>Sempolinksi</a:t>
            </a:r>
            <a:endParaRPr lang="en-US" dirty="0" smtClean="0"/>
          </a:p>
          <a:p>
            <a:r>
              <a:rPr lang="en-US" dirty="0" smtClean="0"/>
              <a:t>Undergraduate Students:</a:t>
            </a:r>
          </a:p>
          <a:p>
            <a:pPr lvl="1"/>
            <a:r>
              <a:rPr lang="en-US" dirty="0" err="1" smtClean="0"/>
              <a:t>Iheanyi</a:t>
            </a:r>
            <a:r>
              <a:rPr lang="en-US" dirty="0" smtClean="0"/>
              <a:t> </a:t>
            </a:r>
            <a:r>
              <a:rPr lang="en-US" dirty="0" err="1" smtClean="0"/>
              <a:t>Ekechuku</a:t>
            </a:r>
            <a:endParaRPr lang="en-US" dirty="0" smtClean="0"/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Bauschka</a:t>
            </a:r>
            <a:endParaRPr lang="en-US" dirty="0" smtClean="0"/>
          </a:p>
          <a:p>
            <a:pPr lvl="1"/>
            <a:r>
              <a:rPr lang="en-US" dirty="0" smtClean="0"/>
              <a:t>Joseph </a:t>
            </a:r>
            <a:r>
              <a:rPr lang="en-US" dirty="0" err="1" smtClean="0"/>
              <a:t>Fetsch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www.nd.edu/~ccl/research/ccl-mar2012.jpg"/>
          <p:cNvPicPr>
            <a:picLocks noChangeAspect="1" noChangeArrowheads="1"/>
          </p:cNvPicPr>
          <p:nvPr/>
        </p:nvPicPr>
        <p:blipFill>
          <a:blip r:embed="rId2" cstate="print"/>
          <a:srcRect t="2083" r="10937"/>
          <a:stretch>
            <a:fillRect/>
          </a:stretch>
        </p:blipFill>
        <p:spPr bwMode="auto">
          <a:xfrm>
            <a:off x="5105400" y="3613484"/>
            <a:ext cx="3657600" cy="3015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philosophy: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Make it easy to scale up from one desktop to national scale infrastructure.</a:t>
            </a:r>
          </a:p>
          <a:p>
            <a:r>
              <a:rPr lang="en-US" dirty="0" smtClean="0"/>
              <a:t>Provide familiar interfaces that make it easy to connect existing apps together.</a:t>
            </a:r>
          </a:p>
          <a:p>
            <a:r>
              <a:rPr lang="en-US" dirty="0" smtClean="0"/>
              <a:t>Allow portability across operating systems, storage systems, middleware…</a:t>
            </a:r>
          </a:p>
          <a:p>
            <a:r>
              <a:rPr lang="en-US" dirty="0" smtClean="0"/>
              <a:t>Make simple things easy, and complex things possible.</a:t>
            </a:r>
          </a:p>
          <a:p>
            <a:r>
              <a:rPr lang="en-US" dirty="0" smtClean="0"/>
              <a:t>No special privileges required.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136" y="457200"/>
            <a:ext cx="9172136" cy="571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We are not there yet!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136" y="457200"/>
            <a:ext cx="9172136" cy="571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A quick tour: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err="1" smtClean="0">
                <a:latin typeface="+mn-lt"/>
              </a:rPr>
              <a:t>Makeflow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Work Queue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Parrot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Chirp</a:t>
            </a:r>
            <a:endParaRPr lang="en-US" cap="non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7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 Old Idea: </a:t>
            </a:r>
            <a:r>
              <a:rPr lang="en-US" dirty="0" err="1" smtClean="0"/>
              <a:t>Makefiles</a:t>
            </a:r>
            <a:endParaRPr lang="en-US" dirty="0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648200" y="1447800"/>
            <a:ext cx="3962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latin typeface="Arial Unicode MS" pitchFamily="34" charset="-128"/>
              </a:rPr>
              <a:t>part1 part2 part3: </a:t>
            </a:r>
            <a:r>
              <a:rPr lang="en-US" b="1" dirty="0" err="1">
                <a:latin typeface="Arial Unicode MS" pitchFamily="34" charset="-128"/>
              </a:rPr>
              <a:t>input.data</a:t>
            </a:r>
            <a:r>
              <a:rPr lang="en-US" b="1" dirty="0">
                <a:latin typeface="Arial Unicode MS" pitchFamily="34" charset="-128"/>
              </a:rPr>
              <a:t> split.py</a:t>
            </a:r>
          </a:p>
          <a:p>
            <a:r>
              <a:rPr lang="en-US" b="1" dirty="0">
                <a:latin typeface="Arial Unicode MS" pitchFamily="34" charset="-128"/>
              </a:rPr>
              <a:t>     ./split.py </a:t>
            </a:r>
            <a:r>
              <a:rPr lang="en-US" b="1" dirty="0" err="1">
                <a:latin typeface="Arial Unicode MS" pitchFamily="34" charset="-128"/>
              </a:rPr>
              <a:t>input.data</a:t>
            </a:r>
            <a:endParaRPr lang="en-US" b="1" dirty="0">
              <a:latin typeface="Arial Unicode MS" pitchFamily="34" charset="-128"/>
            </a:endParaRP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out1: part1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part1 &gt;out1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out2: part2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part2 &gt;out2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out3: part3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part3 &gt;out3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result: out1 out2 out3 join.py</a:t>
            </a:r>
          </a:p>
          <a:p>
            <a:r>
              <a:rPr lang="en-US" b="1" dirty="0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3248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8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Makeflow</a:t>
            </a:r>
            <a:r>
              <a:rPr lang="en-US" dirty="0" smtClean="0"/>
              <a:t> = Make + Workflow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47800" y="3979383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Makeflow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7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971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Condor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95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SGE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5046183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</a:t>
            </a:r>
          </a:p>
          <a:p>
            <a:pPr algn="ctr"/>
            <a:r>
              <a:rPr lang="en-US" sz="2400" dirty="0" smtClean="0"/>
              <a:t>Queue</a:t>
            </a:r>
            <a:endParaRPr lang="en-US" sz="2400" dirty="0"/>
          </a:p>
        </p:txBody>
      </p:sp>
      <p:sp>
        <p:nvSpPr>
          <p:cNvPr id="17" name="Down Arrow 16"/>
          <p:cNvSpPr/>
          <p:nvPr/>
        </p:nvSpPr>
        <p:spPr>
          <a:xfrm>
            <a:off x="2057399" y="3217383"/>
            <a:ext cx="914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2819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Provides portability across batch systems.</a:t>
            </a:r>
          </a:p>
          <a:p>
            <a:r>
              <a:rPr lang="en-US" sz="2000" dirty="0" smtClean="0"/>
              <a:t>Enable parallelism (but not too much!)</a:t>
            </a:r>
          </a:p>
          <a:p>
            <a:r>
              <a:rPr lang="en-US" sz="2000" dirty="0" smtClean="0"/>
              <a:t>Fault tolerance at multiple scales.</a:t>
            </a:r>
          </a:p>
          <a:p>
            <a:r>
              <a:rPr lang="en-US" sz="2000" dirty="0" smtClean="0"/>
              <a:t>Data and resource management.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5715000"/>
            <a:ext cx="86868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http://www.nd.edu/~ccl/software/makeflow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36181"/>
            <a:ext cx="1523999" cy="2145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9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304800"/>
            <a:ext cx="5687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Work Queue Library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139" y="5867400"/>
            <a:ext cx="8077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http://www.nd.edu/~ccl/software/workqueue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#include  “</a:t>
            </a:r>
            <a:r>
              <a:rPr lang="en-US" dirty="0" err="1" smtClean="0">
                <a:solidFill>
                  <a:srgbClr val="FFFF00"/>
                </a:solidFill>
              </a:rPr>
              <a:t>work_queue.h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while( not done ) {</a:t>
            </a:r>
          </a:p>
          <a:p>
            <a:endParaRPr lang="en-US" dirty="0" smtClean="0"/>
          </a:p>
          <a:p>
            <a:r>
              <a:rPr lang="en-US" dirty="0" smtClean="0"/>
              <a:t>      while (more </a:t>
            </a:r>
            <a:r>
              <a:rPr lang="en-US" dirty="0" smtClean="0"/>
              <a:t>work ready)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   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work_queue_task_create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          // add some details to the task</a:t>
            </a:r>
          </a:p>
          <a:p>
            <a:r>
              <a:rPr lang="en-US" dirty="0" smtClean="0"/>
              <a:t>            </a:t>
            </a:r>
            <a:r>
              <a:rPr lang="en-US" dirty="0" err="1" smtClean="0">
                <a:solidFill>
                  <a:srgbClr val="FFFF00"/>
                </a:solidFill>
              </a:rPr>
              <a:t>work_queue_submit</a:t>
            </a:r>
            <a:r>
              <a:rPr lang="en-US" dirty="0" smtClean="0"/>
              <a:t>(queue, task);</a:t>
            </a:r>
          </a:p>
          <a:p>
            <a:r>
              <a:rPr lang="en-US" dirty="0" smtClean="0"/>
              <a:t>      }</a:t>
            </a:r>
          </a:p>
          <a:p>
            <a:endParaRPr lang="en-US" dirty="0" smtClean="0"/>
          </a:p>
          <a:p>
            <a:r>
              <a:rPr lang="en-US" dirty="0" smtClean="0"/>
              <a:t>      task = </a:t>
            </a:r>
            <a:r>
              <a:rPr lang="en-US" dirty="0" err="1" smtClean="0">
                <a:solidFill>
                  <a:srgbClr val="FFFF00"/>
                </a:solidFill>
              </a:rPr>
              <a:t>work_queue_wait</a:t>
            </a:r>
            <a:r>
              <a:rPr lang="en-US" dirty="0" smtClean="0"/>
              <a:t>(queue);</a:t>
            </a:r>
          </a:p>
          <a:p>
            <a:r>
              <a:rPr lang="en-US" dirty="0" smtClean="0"/>
              <a:t>      // process the completed task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1206</TotalTime>
  <Words>602</Words>
  <Application>Microsoft Office PowerPoint</Application>
  <PresentationFormat>On-screen Show (4:3)</PresentationFormat>
  <Paragraphs>174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Welcome to Notre Dame!  CCL Workshop 2012 Scalable Scientific Computing  www.nd.edu/~ccl/workshop/2012</vt:lpstr>
      <vt:lpstr>The Cooperative Computing Lab</vt:lpstr>
      <vt:lpstr>Meet the CCL Team</vt:lpstr>
      <vt:lpstr>Our philosophy:</vt:lpstr>
      <vt:lpstr>We are not there yet!</vt:lpstr>
      <vt:lpstr>A quick tour:  Makeflow Work Queue Parrot Chirp</vt:lpstr>
      <vt:lpstr>An Old Idea: Makefiles</vt:lpstr>
      <vt:lpstr>Makeflow = Make + Workflow</vt:lpstr>
      <vt:lpstr>Slide 9</vt:lpstr>
      <vt:lpstr>Slide 10</vt:lpstr>
      <vt:lpstr>Slide 11</vt:lpstr>
      <vt:lpstr>Slide 12</vt:lpstr>
      <vt:lpstr>CS Research Questions</vt:lpstr>
      <vt:lpstr>Software Challenges</vt:lpstr>
      <vt:lpstr>http://www.nd.edu/~ccl/software/manuals</vt:lpstr>
      <vt:lpstr>What are the software challenges in your research?  (and how can we help?)</vt:lpstr>
      <vt:lpstr>Workshop Agenda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Thain</dc:creator>
  <cp:lastModifiedBy>Douglas Thain</cp:lastModifiedBy>
  <cp:revision>98</cp:revision>
  <dcterms:created xsi:type="dcterms:W3CDTF">2012-01-04T02:20:50Z</dcterms:created>
  <dcterms:modified xsi:type="dcterms:W3CDTF">2012-06-08T20:27:11Z</dcterms:modified>
</cp:coreProperties>
</file>