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0.jpg" ContentType="image/png"/>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Lst>
  <p:notesMasterIdLst>
    <p:notesMasterId r:id="rId15"/>
  </p:notesMasterIdLst>
  <p:sldIdLst>
    <p:sldId id="256" r:id="rId2"/>
    <p:sldId id="258" r:id="rId3"/>
    <p:sldId id="257" r:id="rId4"/>
    <p:sldId id="259" r:id="rId5"/>
    <p:sldId id="260" r:id="rId6"/>
    <p:sldId id="261" r:id="rId7"/>
    <p:sldId id="262" r:id="rId8"/>
    <p:sldId id="266" r:id="rId9"/>
    <p:sldId id="268" r:id="rId10"/>
    <p:sldId id="263" r:id="rId11"/>
    <p:sldId id="267" r:id="rId12"/>
    <p:sldId id="265"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9"/>
    <p:restoredTop sz="81381"/>
  </p:normalViewPr>
  <p:slideViewPr>
    <p:cSldViewPr snapToGrid="0" snapToObjects="1">
      <p:cViewPr>
        <p:scale>
          <a:sx n="124" d="100"/>
          <a:sy n="124" d="100"/>
        </p:scale>
        <p:origin x="296"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0892E-020D-48DC-B786-FA6E4F758BB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BBE44B8-445A-48E5-9B3A-DC088C9A4A16}">
      <dgm:prSet/>
      <dgm:spPr/>
      <dgm:t>
        <a:bodyPr/>
        <a:lstStyle/>
        <a:p>
          <a:r>
            <a:rPr lang="de-DE" dirty="0"/>
            <a:t>Aristotle: friendship </a:t>
          </a:r>
          <a:r>
            <a:rPr lang="de-DE" dirty="0" err="1"/>
            <a:t>holds</a:t>
          </a:r>
          <a:r>
            <a:rPr lang="de-DE" dirty="0"/>
            <a:t> </a:t>
          </a:r>
          <a:r>
            <a:rPr lang="de-DE" dirty="0" err="1"/>
            <a:t>the</a:t>
          </a:r>
          <a:r>
            <a:rPr lang="de-DE" dirty="0"/>
            <a:t> </a:t>
          </a:r>
          <a:r>
            <a:rPr lang="de-DE" dirty="0" err="1"/>
            <a:t>reciprocal</a:t>
          </a:r>
          <a:r>
            <a:rPr lang="de-DE" dirty="0"/>
            <a:t> </a:t>
          </a:r>
          <a:r>
            <a:rPr lang="de-DE" dirty="0" err="1"/>
            <a:t>and</a:t>
          </a:r>
          <a:r>
            <a:rPr lang="de-DE" dirty="0"/>
            <a:t> </a:t>
          </a:r>
          <a:r>
            <a:rPr lang="de-DE" dirty="0" err="1"/>
            <a:t>mutually</a:t>
          </a:r>
          <a:r>
            <a:rPr lang="de-DE" dirty="0"/>
            <a:t> </a:t>
          </a:r>
          <a:r>
            <a:rPr lang="de-DE" dirty="0" err="1"/>
            <a:t>acknowledged</a:t>
          </a:r>
          <a:r>
            <a:rPr lang="de-DE" dirty="0"/>
            <a:t> </a:t>
          </a:r>
          <a:r>
            <a:rPr lang="de-DE" dirty="0" err="1"/>
            <a:t>relation</a:t>
          </a:r>
          <a:r>
            <a:rPr lang="de-DE" dirty="0"/>
            <a:t> </a:t>
          </a:r>
          <a:r>
            <a:rPr lang="de-DE" dirty="0" err="1"/>
            <a:t>of</a:t>
          </a:r>
          <a:r>
            <a:rPr lang="de-DE" dirty="0"/>
            <a:t> </a:t>
          </a:r>
          <a:r>
            <a:rPr lang="de-DE" dirty="0" err="1"/>
            <a:t>goodwill</a:t>
          </a:r>
          <a:r>
            <a:rPr lang="de-DE" dirty="0"/>
            <a:t> </a:t>
          </a:r>
          <a:r>
            <a:rPr lang="de-DE" dirty="0" err="1"/>
            <a:t>and</a:t>
          </a:r>
          <a:r>
            <a:rPr lang="de-DE" dirty="0"/>
            <a:t> </a:t>
          </a:r>
          <a:r>
            <a:rPr lang="de-DE" dirty="0" err="1"/>
            <a:t>affection</a:t>
          </a:r>
          <a:r>
            <a:rPr lang="de-DE" dirty="0"/>
            <a:t> </a:t>
          </a:r>
          <a:r>
            <a:rPr lang="de-DE" dirty="0" err="1"/>
            <a:t>existing</a:t>
          </a:r>
          <a:r>
            <a:rPr lang="de-DE" dirty="0"/>
            <a:t> </a:t>
          </a:r>
          <a:r>
            <a:rPr lang="de-DE" dirty="0" err="1"/>
            <a:t>btw</a:t>
          </a:r>
          <a:r>
            <a:rPr lang="de-DE" dirty="0"/>
            <a:t> </a:t>
          </a:r>
          <a:r>
            <a:rPr lang="de-DE" dirty="0" err="1"/>
            <a:t>individuals</a:t>
          </a:r>
          <a:r>
            <a:rPr lang="de-DE" dirty="0"/>
            <a:t> </a:t>
          </a:r>
          <a:r>
            <a:rPr lang="de-DE" dirty="0" err="1"/>
            <a:t>who</a:t>
          </a:r>
          <a:r>
            <a:rPr lang="de-DE" dirty="0"/>
            <a:t> </a:t>
          </a:r>
          <a:r>
            <a:rPr lang="de-DE" dirty="0" err="1"/>
            <a:t>share</a:t>
          </a:r>
          <a:r>
            <a:rPr lang="de-DE" dirty="0"/>
            <a:t> an </a:t>
          </a:r>
          <a:r>
            <a:rPr lang="de-DE" dirty="0" err="1"/>
            <a:t>interest</a:t>
          </a:r>
          <a:r>
            <a:rPr lang="de-DE" dirty="0"/>
            <a:t> on </a:t>
          </a:r>
          <a:r>
            <a:rPr lang="de-DE" dirty="0" err="1"/>
            <a:t>the</a:t>
          </a:r>
          <a:r>
            <a:rPr lang="de-DE" dirty="0"/>
            <a:t> </a:t>
          </a:r>
          <a:r>
            <a:rPr lang="de-DE" dirty="0" err="1"/>
            <a:t>basis</a:t>
          </a:r>
          <a:r>
            <a:rPr lang="de-DE" dirty="0"/>
            <a:t> </a:t>
          </a:r>
          <a:r>
            <a:rPr lang="de-DE" dirty="0" err="1"/>
            <a:t>of</a:t>
          </a:r>
          <a:r>
            <a:rPr lang="de-DE" dirty="0"/>
            <a:t> </a:t>
          </a:r>
          <a:r>
            <a:rPr lang="de-DE" dirty="0" err="1"/>
            <a:t>virtue</a:t>
          </a:r>
          <a:r>
            <a:rPr lang="de-DE" dirty="0"/>
            <a:t>, </a:t>
          </a:r>
          <a:r>
            <a:rPr lang="de-DE" dirty="0" err="1"/>
            <a:t>pleasure</a:t>
          </a:r>
          <a:r>
            <a:rPr lang="de-DE" dirty="0"/>
            <a:t>, </a:t>
          </a:r>
          <a:r>
            <a:rPr lang="de-DE" dirty="0" err="1"/>
            <a:t>or</a:t>
          </a:r>
          <a:r>
            <a:rPr lang="de-DE" dirty="0"/>
            <a:t> </a:t>
          </a:r>
          <a:r>
            <a:rPr lang="de-DE" dirty="0" err="1"/>
            <a:t>utility</a:t>
          </a:r>
          <a:r>
            <a:rPr lang="de-DE" dirty="0"/>
            <a:t> (</a:t>
          </a:r>
          <a:r>
            <a:rPr lang="de-DE" dirty="0" err="1"/>
            <a:t>Graaf</a:t>
          </a:r>
          <a:r>
            <a:rPr lang="de-DE" dirty="0"/>
            <a:t> 2016).</a:t>
          </a:r>
        </a:p>
        <a:p>
          <a:r>
            <a:rPr lang="de-DE" dirty="0"/>
            <a:t>John </a:t>
          </a:r>
          <a:r>
            <a:rPr lang="de-DE" dirty="0" err="1"/>
            <a:t>Danaher</a:t>
          </a:r>
          <a:r>
            <a:rPr lang="de-DE" dirty="0"/>
            <a:t> (2019) </a:t>
          </a:r>
          <a:r>
            <a:rPr lang="de-DE" dirty="0" err="1"/>
            <a:t>argues</a:t>
          </a:r>
          <a:r>
            <a:rPr lang="de-DE" dirty="0"/>
            <a:t> </a:t>
          </a:r>
          <a:r>
            <a:rPr lang="de-DE" dirty="0" err="1"/>
            <a:t>that</a:t>
          </a:r>
          <a:r>
            <a:rPr lang="de-DE" dirty="0"/>
            <a:t> </a:t>
          </a:r>
          <a:r>
            <a:rPr lang="de-DE" dirty="0" err="1"/>
            <a:t>robots</a:t>
          </a:r>
          <a:r>
            <a:rPr lang="de-DE" dirty="0"/>
            <a:t> can </a:t>
          </a:r>
          <a:r>
            <a:rPr lang="de-DE" dirty="0" err="1"/>
            <a:t>fulfill</a:t>
          </a:r>
          <a:r>
            <a:rPr lang="de-DE" dirty="0"/>
            <a:t> </a:t>
          </a:r>
          <a:r>
            <a:rPr lang="de-DE" dirty="0" err="1"/>
            <a:t>mutuality</a:t>
          </a:r>
          <a:r>
            <a:rPr lang="de-DE" dirty="0"/>
            <a:t>.</a:t>
          </a:r>
          <a:endParaRPr lang="en-US" dirty="0"/>
        </a:p>
      </dgm:t>
    </dgm:pt>
    <dgm:pt modelId="{E5C4C37C-B08C-4C58-BBE4-AB76AE6F5507}" type="parTrans" cxnId="{A527A3BB-CD4E-4F3B-8F7B-099CD65FF690}">
      <dgm:prSet/>
      <dgm:spPr/>
      <dgm:t>
        <a:bodyPr/>
        <a:lstStyle/>
        <a:p>
          <a:endParaRPr lang="en-US"/>
        </a:p>
      </dgm:t>
    </dgm:pt>
    <dgm:pt modelId="{B49AE0B8-A783-49CC-A00A-869E92540DFD}" type="sibTrans" cxnId="{A527A3BB-CD4E-4F3B-8F7B-099CD65FF690}">
      <dgm:prSet/>
      <dgm:spPr/>
      <dgm:t>
        <a:bodyPr/>
        <a:lstStyle/>
        <a:p>
          <a:endParaRPr lang="en-US"/>
        </a:p>
      </dgm:t>
    </dgm:pt>
    <dgm:pt modelId="{18CD63AC-D805-4C80-9456-3326E98C914B}">
      <dgm:prSet custT="1"/>
      <dgm:spPr/>
      <dgm:t>
        <a:bodyPr/>
        <a:lstStyle/>
        <a:p>
          <a:r>
            <a:rPr lang="de-DE" sz="1500" dirty="0" err="1"/>
            <a:t>Mutuality</a:t>
          </a:r>
          <a:r>
            <a:rPr lang="de-DE" sz="1500" dirty="0"/>
            <a:t> </a:t>
          </a:r>
          <a:r>
            <a:rPr lang="de-DE" sz="1500" dirty="0" err="1"/>
            <a:t>and</a:t>
          </a:r>
          <a:r>
            <a:rPr lang="de-DE" sz="1500" dirty="0"/>
            <a:t> </a:t>
          </a:r>
          <a:r>
            <a:rPr lang="de-DE" sz="1500" dirty="0" err="1"/>
            <a:t>authenticity</a:t>
          </a:r>
          <a:r>
            <a:rPr lang="de-DE" sz="1500" dirty="0"/>
            <a:t> in human </a:t>
          </a:r>
          <a:r>
            <a:rPr lang="de-DE" sz="1500" dirty="0" err="1"/>
            <a:t>relationships</a:t>
          </a:r>
          <a:r>
            <a:rPr lang="de-DE" sz="1500" dirty="0"/>
            <a:t>: </a:t>
          </a:r>
          <a:r>
            <a:rPr lang="en-US" sz="1500" dirty="0"/>
            <a:t>“…all it means is that people engage in certain </a:t>
          </a:r>
          <a:r>
            <a:rPr lang="en-US" sz="1500" b="1" dirty="0"/>
            <a:t>consistent performances </a:t>
          </a:r>
          <a:r>
            <a:rPr lang="en-US" sz="1500" dirty="0"/>
            <a:t>(Goffman 1959; de Graff 2016) within the friendship. Thus, they </a:t>
          </a:r>
          <a:r>
            <a:rPr lang="en-US" sz="1500" b="1" dirty="0"/>
            <a:t>say and do things that suggest that they share our interests and values</a:t>
          </a:r>
          <a:r>
            <a:rPr lang="en-US" sz="1500" dirty="0"/>
            <a:t>, and they rarely do things that suggest that they have other, unexpected or ulterior, interests and values.”</a:t>
          </a:r>
          <a:r>
            <a:rPr lang="zh-CN" sz="1500" dirty="0"/>
            <a:t> </a:t>
          </a:r>
          <a:br>
            <a:rPr lang="en-US" altLang="zh-CN" sz="1500" dirty="0"/>
          </a:br>
          <a:r>
            <a:rPr lang="en-US" altLang="zh-CN" sz="1500" dirty="0"/>
            <a:t>“W</a:t>
          </a:r>
          <a:r>
            <a:rPr lang="en-US" sz="1500" dirty="0"/>
            <a:t>e have no way of getting inside our friends’ heads to figure out their true interests and values.”</a:t>
          </a:r>
        </a:p>
      </dgm:t>
    </dgm:pt>
    <dgm:pt modelId="{10EF0273-1CCA-42DE-BD73-CCA6926F9208}" type="parTrans" cxnId="{602AF43E-9E6E-4889-A183-E395BFEAE521}">
      <dgm:prSet/>
      <dgm:spPr/>
      <dgm:t>
        <a:bodyPr/>
        <a:lstStyle/>
        <a:p>
          <a:endParaRPr lang="en-US"/>
        </a:p>
      </dgm:t>
    </dgm:pt>
    <dgm:pt modelId="{463DD7EB-D028-4552-A202-D85D9116E00B}" type="sibTrans" cxnId="{602AF43E-9E6E-4889-A183-E395BFEAE521}">
      <dgm:prSet/>
      <dgm:spPr/>
      <dgm:t>
        <a:bodyPr/>
        <a:lstStyle/>
        <a:p>
          <a:endParaRPr lang="en-US"/>
        </a:p>
      </dgm:t>
    </dgm:pt>
    <dgm:pt modelId="{52FEB9EF-8093-4B80-B5D0-A139ED2E449B}">
      <dgm:prSet custT="1"/>
      <dgm:spPr/>
      <dgm:t>
        <a:bodyPr/>
        <a:lstStyle/>
        <a:p>
          <a:r>
            <a:rPr lang="en-US" sz="1500" b="1" dirty="0">
              <a:sym typeface="Wingdings" pitchFamily="2" charset="2"/>
            </a:rPr>
            <a:t> </a:t>
          </a:r>
          <a:r>
            <a:rPr lang="en-US" sz="1500" b="1" dirty="0"/>
            <a:t>Possible for future AI to fulfill this condition. </a:t>
          </a:r>
          <a:endParaRPr lang="en-US" sz="1500" dirty="0"/>
        </a:p>
      </dgm:t>
    </dgm:pt>
    <dgm:pt modelId="{0B6587AA-02E4-44F2-87C3-45E3210B611D}" type="parTrans" cxnId="{79C66F87-4035-4D26-8B61-6234107B331E}">
      <dgm:prSet/>
      <dgm:spPr/>
      <dgm:t>
        <a:bodyPr/>
        <a:lstStyle/>
        <a:p>
          <a:endParaRPr lang="en-US"/>
        </a:p>
      </dgm:t>
    </dgm:pt>
    <dgm:pt modelId="{D683B965-DE71-430A-804C-36086D6F867B}" type="sibTrans" cxnId="{79C66F87-4035-4D26-8B61-6234107B331E}">
      <dgm:prSet/>
      <dgm:spPr/>
      <dgm:t>
        <a:bodyPr/>
        <a:lstStyle/>
        <a:p>
          <a:endParaRPr lang="en-US"/>
        </a:p>
      </dgm:t>
    </dgm:pt>
    <dgm:pt modelId="{48C6E50B-D632-43CD-B288-6AA485AA234B}">
      <dgm:prSet/>
      <dgm:spPr/>
      <dgm:t>
        <a:bodyPr/>
        <a:lstStyle/>
        <a:p>
          <a:r>
            <a:rPr lang="en-US" b="0" dirty="0"/>
            <a:t>My objection: Mere performance is not sufficient. We do not just care about what our friends say and do, but that they truly share our interests and values and have the appropriate attitudes and feelings that we expect a friend to have.</a:t>
          </a:r>
        </a:p>
      </dgm:t>
    </dgm:pt>
    <dgm:pt modelId="{92F0E160-C9A6-4CDF-A285-036C9EA4089B}" type="parTrans" cxnId="{DE411272-0B7D-4DD5-A095-FC88EDE2CA28}">
      <dgm:prSet/>
      <dgm:spPr/>
      <dgm:t>
        <a:bodyPr/>
        <a:lstStyle/>
        <a:p>
          <a:endParaRPr lang="en-US"/>
        </a:p>
      </dgm:t>
    </dgm:pt>
    <dgm:pt modelId="{45D1C9C2-4824-43B1-A973-91F4EB91DC32}" type="sibTrans" cxnId="{DE411272-0B7D-4DD5-A095-FC88EDE2CA28}">
      <dgm:prSet/>
      <dgm:spPr/>
      <dgm:t>
        <a:bodyPr/>
        <a:lstStyle/>
        <a:p>
          <a:endParaRPr lang="en-US"/>
        </a:p>
      </dgm:t>
    </dgm:pt>
    <dgm:pt modelId="{9F2D6074-9469-4562-B58C-20F38A711E71}">
      <dgm:prSet custT="1"/>
      <dgm:spPr/>
      <dgm:t>
        <a:bodyPr/>
        <a:lstStyle/>
        <a:p>
          <a:r>
            <a:rPr lang="en-US" sz="1500" dirty="0"/>
            <a:t>Possible to have a friend who acts as if she were a good friend but does not have the appropriate feelings towards us; in that case, we would feel deceived. </a:t>
          </a:r>
        </a:p>
      </dgm:t>
    </dgm:pt>
    <dgm:pt modelId="{B1110774-57F7-46D3-8181-CBB3F836145A}" type="parTrans" cxnId="{8A825CAA-C862-4909-B372-F0CDBEF9E911}">
      <dgm:prSet/>
      <dgm:spPr/>
      <dgm:t>
        <a:bodyPr/>
        <a:lstStyle/>
        <a:p>
          <a:endParaRPr lang="en-US"/>
        </a:p>
      </dgm:t>
    </dgm:pt>
    <dgm:pt modelId="{4461C7F2-A95E-4649-94A2-A78F76544664}" type="sibTrans" cxnId="{8A825CAA-C862-4909-B372-F0CDBEF9E911}">
      <dgm:prSet/>
      <dgm:spPr/>
      <dgm:t>
        <a:bodyPr/>
        <a:lstStyle/>
        <a:p>
          <a:endParaRPr lang="en-US"/>
        </a:p>
      </dgm:t>
    </dgm:pt>
    <dgm:pt modelId="{A1A337B7-07FA-6E47-9876-65F2845F944F}" type="pres">
      <dgm:prSet presAssocID="{7170892E-020D-48DC-B786-FA6E4F758BBF}" presName="linear" presStyleCnt="0">
        <dgm:presLayoutVars>
          <dgm:animLvl val="lvl"/>
          <dgm:resizeHandles val="exact"/>
        </dgm:presLayoutVars>
      </dgm:prSet>
      <dgm:spPr/>
    </dgm:pt>
    <dgm:pt modelId="{3E1AF8C9-BE66-0040-B090-1D8CAA66F4D8}" type="pres">
      <dgm:prSet presAssocID="{4BBE44B8-445A-48E5-9B3A-DC088C9A4A16}" presName="parentText" presStyleLbl="node1" presStyleIdx="0" presStyleCnt="2">
        <dgm:presLayoutVars>
          <dgm:chMax val="0"/>
          <dgm:bulletEnabled val="1"/>
        </dgm:presLayoutVars>
      </dgm:prSet>
      <dgm:spPr/>
    </dgm:pt>
    <dgm:pt modelId="{CA8ED5D3-41D0-B94D-8F4B-0338278BC5F9}" type="pres">
      <dgm:prSet presAssocID="{4BBE44B8-445A-48E5-9B3A-DC088C9A4A16}" presName="childText" presStyleLbl="revTx" presStyleIdx="0" presStyleCnt="2">
        <dgm:presLayoutVars>
          <dgm:bulletEnabled val="1"/>
        </dgm:presLayoutVars>
      </dgm:prSet>
      <dgm:spPr/>
    </dgm:pt>
    <dgm:pt modelId="{6D92F735-A627-1F4C-B650-2AC4EEC815F2}" type="pres">
      <dgm:prSet presAssocID="{48C6E50B-D632-43CD-B288-6AA485AA234B}" presName="parentText" presStyleLbl="node1" presStyleIdx="1" presStyleCnt="2">
        <dgm:presLayoutVars>
          <dgm:chMax val="0"/>
          <dgm:bulletEnabled val="1"/>
        </dgm:presLayoutVars>
      </dgm:prSet>
      <dgm:spPr/>
    </dgm:pt>
    <dgm:pt modelId="{253EE722-D90A-FA45-ABE3-C3C27D823861}" type="pres">
      <dgm:prSet presAssocID="{48C6E50B-D632-43CD-B288-6AA485AA234B}" presName="childText" presStyleLbl="revTx" presStyleIdx="1" presStyleCnt="2">
        <dgm:presLayoutVars>
          <dgm:bulletEnabled val="1"/>
        </dgm:presLayoutVars>
      </dgm:prSet>
      <dgm:spPr/>
    </dgm:pt>
  </dgm:ptLst>
  <dgm:cxnLst>
    <dgm:cxn modelId="{602AF43E-9E6E-4889-A183-E395BFEAE521}" srcId="{4BBE44B8-445A-48E5-9B3A-DC088C9A4A16}" destId="{18CD63AC-D805-4C80-9456-3326E98C914B}" srcOrd="0" destOrd="0" parTransId="{10EF0273-1CCA-42DE-BD73-CCA6926F9208}" sibTransId="{463DD7EB-D028-4552-A202-D85D9116E00B}"/>
    <dgm:cxn modelId="{DE411272-0B7D-4DD5-A095-FC88EDE2CA28}" srcId="{7170892E-020D-48DC-B786-FA6E4F758BBF}" destId="{48C6E50B-D632-43CD-B288-6AA485AA234B}" srcOrd="1" destOrd="0" parTransId="{92F0E160-C9A6-4CDF-A285-036C9EA4089B}" sibTransId="{45D1C9C2-4824-43B1-A973-91F4EB91DC32}"/>
    <dgm:cxn modelId="{03E68D7C-11F7-554F-96A9-4F10FF58CB09}" type="presOf" srcId="{7170892E-020D-48DC-B786-FA6E4F758BBF}" destId="{A1A337B7-07FA-6E47-9876-65F2845F944F}" srcOrd="0" destOrd="0" presId="urn:microsoft.com/office/officeart/2005/8/layout/vList2"/>
    <dgm:cxn modelId="{0706F77F-9E4A-8E4C-92EA-105D360326FA}" type="presOf" srcId="{52FEB9EF-8093-4B80-B5D0-A139ED2E449B}" destId="{CA8ED5D3-41D0-B94D-8F4B-0338278BC5F9}" srcOrd="0" destOrd="1" presId="urn:microsoft.com/office/officeart/2005/8/layout/vList2"/>
    <dgm:cxn modelId="{43993583-1574-1F43-80AA-F9DFA0F3EBD2}" type="presOf" srcId="{4BBE44B8-445A-48E5-9B3A-DC088C9A4A16}" destId="{3E1AF8C9-BE66-0040-B090-1D8CAA66F4D8}" srcOrd="0" destOrd="0" presId="urn:microsoft.com/office/officeart/2005/8/layout/vList2"/>
    <dgm:cxn modelId="{79C66F87-4035-4D26-8B61-6234107B331E}" srcId="{4BBE44B8-445A-48E5-9B3A-DC088C9A4A16}" destId="{52FEB9EF-8093-4B80-B5D0-A139ED2E449B}" srcOrd="1" destOrd="0" parTransId="{0B6587AA-02E4-44F2-87C3-45E3210B611D}" sibTransId="{D683B965-DE71-430A-804C-36086D6F867B}"/>
    <dgm:cxn modelId="{344638A0-B8A7-D144-9443-4860FB42CA6F}" type="presOf" srcId="{9F2D6074-9469-4562-B58C-20F38A711E71}" destId="{253EE722-D90A-FA45-ABE3-C3C27D823861}" srcOrd="0" destOrd="0" presId="urn:microsoft.com/office/officeart/2005/8/layout/vList2"/>
    <dgm:cxn modelId="{8A825CAA-C862-4909-B372-F0CDBEF9E911}" srcId="{48C6E50B-D632-43CD-B288-6AA485AA234B}" destId="{9F2D6074-9469-4562-B58C-20F38A711E71}" srcOrd="0" destOrd="0" parTransId="{B1110774-57F7-46D3-8181-CBB3F836145A}" sibTransId="{4461C7F2-A95E-4649-94A2-A78F76544664}"/>
    <dgm:cxn modelId="{A527A3BB-CD4E-4F3B-8F7B-099CD65FF690}" srcId="{7170892E-020D-48DC-B786-FA6E4F758BBF}" destId="{4BBE44B8-445A-48E5-9B3A-DC088C9A4A16}" srcOrd="0" destOrd="0" parTransId="{E5C4C37C-B08C-4C58-BBE4-AB76AE6F5507}" sibTransId="{B49AE0B8-A783-49CC-A00A-869E92540DFD}"/>
    <dgm:cxn modelId="{7D97DFDB-CC22-8E48-8F70-45074DA7F0A3}" type="presOf" srcId="{48C6E50B-D632-43CD-B288-6AA485AA234B}" destId="{6D92F735-A627-1F4C-B650-2AC4EEC815F2}" srcOrd="0" destOrd="0" presId="urn:microsoft.com/office/officeart/2005/8/layout/vList2"/>
    <dgm:cxn modelId="{FB733CDF-E23E-9047-B0DC-AD40AF8DA9D5}" type="presOf" srcId="{18CD63AC-D805-4C80-9456-3326E98C914B}" destId="{CA8ED5D3-41D0-B94D-8F4B-0338278BC5F9}" srcOrd="0" destOrd="0" presId="urn:microsoft.com/office/officeart/2005/8/layout/vList2"/>
    <dgm:cxn modelId="{0FEB1641-80E7-B043-AB07-A56DFAAED14B}" type="presParOf" srcId="{A1A337B7-07FA-6E47-9876-65F2845F944F}" destId="{3E1AF8C9-BE66-0040-B090-1D8CAA66F4D8}" srcOrd="0" destOrd="0" presId="urn:microsoft.com/office/officeart/2005/8/layout/vList2"/>
    <dgm:cxn modelId="{5C32931A-4B1F-3A44-BDBB-38D2D21B64F4}" type="presParOf" srcId="{A1A337B7-07FA-6E47-9876-65F2845F944F}" destId="{CA8ED5D3-41D0-B94D-8F4B-0338278BC5F9}" srcOrd="1" destOrd="0" presId="urn:microsoft.com/office/officeart/2005/8/layout/vList2"/>
    <dgm:cxn modelId="{1EAD2AEF-7872-1845-83FE-80CBD49996CE}" type="presParOf" srcId="{A1A337B7-07FA-6E47-9876-65F2845F944F}" destId="{6D92F735-A627-1F4C-B650-2AC4EEC815F2}" srcOrd="2" destOrd="0" presId="urn:microsoft.com/office/officeart/2005/8/layout/vList2"/>
    <dgm:cxn modelId="{07B62271-3626-3241-9BC9-9B99CFE8FE0B}" type="presParOf" srcId="{A1A337B7-07FA-6E47-9876-65F2845F944F}" destId="{253EE722-D90A-FA45-ABE3-C3C27D82386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AF8C9-BE66-0040-B090-1D8CAA66F4D8}">
      <dsp:nvSpPr>
        <dsp:cNvPr id="0" name=""/>
        <dsp:cNvSpPr/>
      </dsp:nvSpPr>
      <dsp:spPr>
        <a:xfrm>
          <a:off x="0" y="172039"/>
          <a:ext cx="6717764" cy="1591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de-DE" sz="1700" kern="1200" dirty="0"/>
            <a:t>Aristotle: friendship </a:t>
          </a:r>
          <a:r>
            <a:rPr lang="de-DE" sz="1700" kern="1200" dirty="0" err="1"/>
            <a:t>holds</a:t>
          </a:r>
          <a:r>
            <a:rPr lang="de-DE" sz="1700" kern="1200" dirty="0"/>
            <a:t> </a:t>
          </a:r>
          <a:r>
            <a:rPr lang="de-DE" sz="1700" kern="1200" dirty="0" err="1"/>
            <a:t>the</a:t>
          </a:r>
          <a:r>
            <a:rPr lang="de-DE" sz="1700" kern="1200" dirty="0"/>
            <a:t> </a:t>
          </a:r>
          <a:r>
            <a:rPr lang="de-DE" sz="1700" kern="1200" dirty="0" err="1"/>
            <a:t>reciprocal</a:t>
          </a:r>
          <a:r>
            <a:rPr lang="de-DE" sz="1700" kern="1200" dirty="0"/>
            <a:t> </a:t>
          </a:r>
          <a:r>
            <a:rPr lang="de-DE" sz="1700" kern="1200" dirty="0" err="1"/>
            <a:t>and</a:t>
          </a:r>
          <a:r>
            <a:rPr lang="de-DE" sz="1700" kern="1200" dirty="0"/>
            <a:t> </a:t>
          </a:r>
          <a:r>
            <a:rPr lang="de-DE" sz="1700" kern="1200" dirty="0" err="1"/>
            <a:t>mutually</a:t>
          </a:r>
          <a:r>
            <a:rPr lang="de-DE" sz="1700" kern="1200" dirty="0"/>
            <a:t> </a:t>
          </a:r>
          <a:r>
            <a:rPr lang="de-DE" sz="1700" kern="1200" dirty="0" err="1"/>
            <a:t>acknowledged</a:t>
          </a:r>
          <a:r>
            <a:rPr lang="de-DE" sz="1700" kern="1200" dirty="0"/>
            <a:t> </a:t>
          </a:r>
          <a:r>
            <a:rPr lang="de-DE" sz="1700" kern="1200" dirty="0" err="1"/>
            <a:t>relation</a:t>
          </a:r>
          <a:r>
            <a:rPr lang="de-DE" sz="1700" kern="1200" dirty="0"/>
            <a:t> </a:t>
          </a:r>
          <a:r>
            <a:rPr lang="de-DE" sz="1700" kern="1200" dirty="0" err="1"/>
            <a:t>of</a:t>
          </a:r>
          <a:r>
            <a:rPr lang="de-DE" sz="1700" kern="1200" dirty="0"/>
            <a:t> </a:t>
          </a:r>
          <a:r>
            <a:rPr lang="de-DE" sz="1700" kern="1200" dirty="0" err="1"/>
            <a:t>goodwill</a:t>
          </a:r>
          <a:r>
            <a:rPr lang="de-DE" sz="1700" kern="1200" dirty="0"/>
            <a:t> </a:t>
          </a:r>
          <a:r>
            <a:rPr lang="de-DE" sz="1700" kern="1200" dirty="0" err="1"/>
            <a:t>and</a:t>
          </a:r>
          <a:r>
            <a:rPr lang="de-DE" sz="1700" kern="1200" dirty="0"/>
            <a:t> </a:t>
          </a:r>
          <a:r>
            <a:rPr lang="de-DE" sz="1700" kern="1200" dirty="0" err="1"/>
            <a:t>affection</a:t>
          </a:r>
          <a:r>
            <a:rPr lang="de-DE" sz="1700" kern="1200" dirty="0"/>
            <a:t> </a:t>
          </a:r>
          <a:r>
            <a:rPr lang="de-DE" sz="1700" kern="1200" dirty="0" err="1"/>
            <a:t>existing</a:t>
          </a:r>
          <a:r>
            <a:rPr lang="de-DE" sz="1700" kern="1200" dirty="0"/>
            <a:t> </a:t>
          </a:r>
          <a:r>
            <a:rPr lang="de-DE" sz="1700" kern="1200" dirty="0" err="1"/>
            <a:t>btw</a:t>
          </a:r>
          <a:r>
            <a:rPr lang="de-DE" sz="1700" kern="1200" dirty="0"/>
            <a:t> </a:t>
          </a:r>
          <a:r>
            <a:rPr lang="de-DE" sz="1700" kern="1200" dirty="0" err="1"/>
            <a:t>individuals</a:t>
          </a:r>
          <a:r>
            <a:rPr lang="de-DE" sz="1700" kern="1200" dirty="0"/>
            <a:t> </a:t>
          </a:r>
          <a:r>
            <a:rPr lang="de-DE" sz="1700" kern="1200" dirty="0" err="1"/>
            <a:t>who</a:t>
          </a:r>
          <a:r>
            <a:rPr lang="de-DE" sz="1700" kern="1200" dirty="0"/>
            <a:t> </a:t>
          </a:r>
          <a:r>
            <a:rPr lang="de-DE" sz="1700" kern="1200" dirty="0" err="1"/>
            <a:t>share</a:t>
          </a:r>
          <a:r>
            <a:rPr lang="de-DE" sz="1700" kern="1200" dirty="0"/>
            <a:t> an </a:t>
          </a:r>
          <a:r>
            <a:rPr lang="de-DE" sz="1700" kern="1200" dirty="0" err="1"/>
            <a:t>interest</a:t>
          </a:r>
          <a:r>
            <a:rPr lang="de-DE" sz="1700" kern="1200" dirty="0"/>
            <a:t> on </a:t>
          </a:r>
          <a:r>
            <a:rPr lang="de-DE" sz="1700" kern="1200" dirty="0" err="1"/>
            <a:t>the</a:t>
          </a:r>
          <a:r>
            <a:rPr lang="de-DE" sz="1700" kern="1200" dirty="0"/>
            <a:t> </a:t>
          </a:r>
          <a:r>
            <a:rPr lang="de-DE" sz="1700" kern="1200" dirty="0" err="1"/>
            <a:t>basis</a:t>
          </a:r>
          <a:r>
            <a:rPr lang="de-DE" sz="1700" kern="1200" dirty="0"/>
            <a:t> </a:t>
          </a:r>
          <a:r>
            <a:rPr lang="de-DE" sz="1700" kern="1200" dirty="0" err="1"/>
            <a:t>of</a:t>
          </a:r>
          <a:r>
            <a:rPr lang="de-DE" sz="1700" kern="1200" dirty="0"/>
            <a:t> </a:t>
          </a:r>
          <a:r>
            <a:rPr lang="de-DE" sz="1700" kern="1200" dirty="0" err="1"/>
            <a:t>virtue</a:t>
          </a:r>
          <a:r>
            <a:rPr lang="de-DE" sz="1700" kern="1200" dirty="0"/>
            <a:t>, </a:t>
          </a:r>
          <a:r>
            <a:rPr lang="de-DE" sz="1700" kern="1200" dirty="0" err="1"/>
            <a:t>pleasure</a:t>
          </a:r>
          <a:r>
            <a:rPr lang="de-DE" sz="1700" kern="1200" dirty="0"/>
            <a:t>, </a:t>
          </a:r>
          <a:r>
            <a:rPr lang="de-DE" sz="1700" kern="1200" dirty="0" err="1"/>
            <a:t>or</a:t>
          </a:r>
          <a:r>
            <a:rPr lang="de-DE" sz="1700" kern="1200" dirty="0"/>
            <a:t> </a:t>
          </a:r>
          <a:r>
            <a:rPr lang="de-DE" sz="1700" kern="1200" dirty="0" err="1"/>
            <a:t>utility</a:t>
          </a:r>
          <a:r>
            <a:rPr lang="de-DE" sz="1700" kern="1200" dirty="0"/>
            <a:t> (</a:t>
          </a:r>
          <a:r>
            <a:rPr lang="de-DE" sz="1700" kern="1200" dirty="0" err="1"/>
            <a:t>Graaf</a:t>
          </a:r>
          <a:r>
            <a:rPr lang="de-DE" sz="1700" kern="1200" dirty="0"/>
            <a:t> 2016).</a:t>
          </a:r>
        </a:p>
        <a:p>
          <a:pPr marL="0" lvl="0" indent="0" algn="l" defTabSz="755650">
            <a:lnSpc>
              <a:spcPct val="90000"/>
            </a:lnSpc>
            <a:spcBef>
              <a:spcPct val="0"/>
            </a:spcBef>
            <a:spcAft>
              <a:spcPct val="35000"/>
            </a:spcAft>
            <a:buNone/>
          </a:pPr>
          <a:r>
            <a:rPr lang="de-DE" sz="1700" kern="1200" dirty="0"/>
            <a:t>John </a:t>
          </a:r>
          <a:r>
            <a:rPr lang="de-DE" sz="1700" kern="1200" dirty="0" err="1"/>
            <a:t>Danaher</a:t>
          </a:r>
          <a:r>
            <a:rPr lang="de-DE" sz="1700" kern="1200" dirty="0"/>
            <a:t> (2019) </a:t>
          </a:r>
          <a:r>
            <a:rPr lang="de-DE" sz="1700" kern="1200" dirty="0" err="1"/>
            <a:t>argues</a:t>
          </a:r>
          <a:r>
            <a:rPr lang="de-DE" sz="1700" kern="1200" dirty="0"/>
            <a:t> </a:t>
          </a:r>
          <a:r>
            <a:rPr lang="de-DE" sz="1700" kern="1200" dirty="0" err="1"/>
            <a:t>that</a:t>
          </a:r>
          <a:r>
            <a:rPr lang="de-DE" sz="1700" kern="1200" dirty="0"/>
            <a:t> </a:t>
          </a:r>
          <a:r>
            <a:rPr lang="de-DE" sz="1700" kern="1200" dirty="0" err="1"/>
            <a:t>robots</a:t>
          </a:r>
          <a:r>
            <a:rPr lang="de-DE" sz="1700" kern="1200" dirty="0"/>
            <a:t> can </a:t>
          </a:r>
          <a:r>
            <a:rPr lang="de-DE" sz="1700" kern="1200" dirty="0" err="1"/>
            <a:t>fulfill</a:t>
          </a:r>
          <a:r>
            <a:rPr lang="de-DE" sz="1700" kern="1200" dirty="0"/>
            <a:t> </a:t>
          </a:r>
          <a:r>
            <a:rPr lang="de-DE" sz="1700" kern="1200" dirty="0" err="1"/>
            <a:t>mutuality</a:t>
          </a:r>
          <a:r>
            <a:rPr lang="de-DE" sz="1700" kern="1200" dirty="0"/>
            <a:t>.</a:t>
          </a:r>
          <a:endParaRPr lang="en-US" sz="1700" kern="1200" dirty="0"/>
        </a:p>
      </dsp:txBody>
      <dsp:txXfrm>
        <a:off x="77676" y="249715"/>
        <a:ext cx="6562412" cy="1435848"/>
      </dsp:txXfrm>
    </dsp:sp>
    <dsp:sp modelId="{CA8ED5D3-41D0-B94D-8F4B-0338278BC5F9}">
      <dsp:nvSpPr>
        <dsp:cNvPr id="0" name=""/>
        <dsp:cNvSpPr/>
      </dsp:nvSpPr>
      <dsp:spPr>
        <a:xfrm>
          <a:off x="0" y="1763240"/>
          <a:ext cx="6717764" cy="2005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289"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de-DE" sz="1500" kern="1200" dirty="0" err="1"/>
            <a:t>Mutuality</a:t>
          </a:r>
          <a:r>
            <a:rPr lang="de-DE" sz="1500" kern="1200" dirty="0"/>
            <a:t> </a:t>
          </a:r>
          <a:r>
            <a:rPr lang="de-DE" sz="1500" kern="1200" dirty="0" err="1"/>
            <a:t>and</a:t>
          </a:r>
          <a:r>
            <a:rPr lang="de-DE" sz="1500" kern="1200" dirty="0"/>
            <a:t> </a:t>
          </a:r>
          <a:r>
            <a:rPr lang="de-DE" sz="1500" kern="1200" dirty="0" err="1"/>
            <a:t>authenticity</a:t>
          </a:r>
          <a:r>
            <a:rPr lang="de-DE" sz="1500" kern="1200" dirty="0"/>
            <a:t> in human </a:t>
          </a:r>
          <a:r>
            <a:rPr lang="de-DE" sz="1500" kern="1200" dirty="0" err="1"/>
            <a:t>relationships</a:t>
          </a:r>
          <a:r>
            <a:rPr lang="de-DE" sz="1500" kern="1200" dirty="0"/>
            <a:t>: </a:t>
          </a:r>
          <a:r>
            <a:rPr lang="en-US" sz="1500" kern="1200" dirty="0"/>
            <a:t>“…all it means is that people engage in certain </a:t>
          </a:r>
          <a:r>
            <a:rPr lang="en-US" sz="1500" b="1" kern="1200" dirty="0"/>
            <a:t>consistent performances </a:t>
          </a:r>
          <a:r>
            <a:rPr lang="en-US" sz="1500" kern="1200" dirty="0"/>
            <a:t>(Goffman 1959; de Graff 2016) within the friendship. Thus, they </a:t>
          </a:r>
          <a:r>
            <a:rPr lang="en-US" sz="1500" b="1" kern="1200" dirty="0"/>
            <a:t>say and do things that suggest that they share our interests and values</a:t>
          </a:r>
          <a:r>
            <a:rPr lang="en-US" sz="1500" kern="1200" dirty="0"/>
            <a:t>, and they rarely do things that suggest that they have other, unexpected or ulterior, interests and values.”</a:t>
          </a:r>
          <a:r>
            <a:rPr lang="zh-CN" sz="1500" kern="1200" dirty="0"/>
            <a:t> </a:t>
          </a:r>
          <a:br>
            <a:rPr lang="en-US" altLang="zh-CN" sz="1500" kern="1200" dirty="0"/>
          </a:br>
          <a:r>
            <a:rPr lang="en-US" altLang="zh-CN" sz="1500" kern="1200" dirty="0"/>
            <a:t>“W</a:t>
          </a:r>
          <a:r>
            <a:rPr lang="en-US" sz="1500" kern="1200" dirty="0"/>
            <a:t>e have no way of getting inside our friends’ heads to figure out their true interests and values.”</a:t>
          </a:r>
        </a:p>
        <a:p>
          <a:pPr marL="114300" lvl="1" indent="-114300" algn="l" defTabSz="666750">
            <a:lnSpc>
              <a:spcPct val="90000"/>
            </a:lnSpc>
            <a:spcBef>
              <a:spcPct val="0"/>
            </a:spcBef>
            <a:spcAft>
              <a:spcPct val="20000"/>
            </a:spcAft>
            <a:buChar char="•"/>
          </a:pPr>
          <a:r>
            <a:rPr lang="en-US" sz="1500" b="1" kern="1200" dirty="0">
              <a:sym typeface="Wingdings" pitchFamily="2" charset="2"/>
            </a:rPr>
            <a:t> </a:t>
          </a:r>
          <a:r>
            <a:rPr lang="en-US" sz="1500" b="1" kern="1200" dirty="0"/>
            <a:t>Possible for future AI to fulfill this condition. </a:t>
          </a:r>
          <a:endParaRPr lang="en-US" sz="1500" kern="1200" dirty="0"/>
        </a:p>
      </dsp:txBody>
      <dsp:txXfrm>
        <a:off x="0" y="1763240"/>
        <a:ext cx="6717764" cy="2005830"/>
      </dsp:txXfrm>
    </dsp:sp>
    <dsp:sp modelId="{6D92F735-A627-1F4C-B650-2AC4EEC815F2}">
      <dsp:nvSpPr>
        <dsp:cNvPr id="0" name=""/>
        <dsp:cNvSpPr/>
      </dsp:nvSpPr>
      <dsp:spPr>
        <a:xfrm>
          <a:off x="0" y="3769070"/>
          <a:ext cx="6717764" cy="159120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kern="1200" dirty="0"/>
            <a:t>My objection: Mere performance is not sufficient. We do not just care about what our friends say and do, but that they truly share our interests and values and have the appropriate attitudes and feelings that we expect a friend to have.</a:t>
          </a:r>
        </a:p>
      </dsp:txBody>
      <dsp:txXfrm>
        <a:off x="77676" y="3846746"/>
        <a:ext cx="6562412" cy="1435848"/>
      </dsp:txXfrm>
    </dsp:sp>
    <dsp:sp modelId="{253EE722-D90A-FA45-ABE3-C3C27D823861}">
      <dsp:nvSpPr>
        <dsp:cNvPr id="0" name=""/>
        <dsp:cNvSpPr/>
      </dsp:nvSpPr>
      <dsp:spPr>
        <a:xfrm>
          <a:off x="0" y="5360270"/>
          <a:ext cx="6717764"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289"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Possible to have a friend who acts as if she were a good friend but does not have the appropriate feelings towards us; in that case, we would feel deceived. </a:t>
          </a:r>
        </a:p>
      </dsp:txBody>
      <dsp:txXfrm>
        <a:off x="0" y="5360270"/>
        <a:ext cx="6717764" cy="6686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E8133-0E21-4F4D-BD01-B1FF83066DB2}" type="datetimeFigureOut">
              <a:rPr lang="de-DE" smtClean="0"/>
              <a:t>04.05.21</a:t>
            </a:fld>
            <a:endParaRPr lang="de-DE"/>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de-DE"/>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B6376-034B-694C-AF4D-9FD5A67F3A88}" type="slidenum">
              <a:rPr lang="de-DE" smtClean="0"/>
              <a:t>‹#›</a:t>
            </a:fld>
            <a:endParaRPr lang="de-DE"/>
          </a:p>
        </p:txBody>
      </p:sp>
    </p:spTree>
    <p:extLst>
      <p:ext uri="{BB962C8B-B14F-4D97-AF65-F5344CB8AC3E}">
        <p14:creationId xmlns:p14="http://schemas.microsoft.com/office/powerpoint/2010/main" val="2160722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	The vision of artificial intelligence as friends and romantic lovers has been presented in many fictions and movies. This idea is far from a fantasy. In recent years, AI that provided social companionship, such as chatbots </a:t>
            </a:r>
            <a:r>
              <a:rPr lang="en-US" altLang="zh-CN" sz="1200" kern="1200" dirty="0" err="1">
                <a:solidFill>
                  <a:schemeClr val="tx1"/>
                </a:solidFill>
                <a:effectLst/>
                <a:latin typeface="+mn-lt"/>
                <a:ea typeface="+mn-ea"/>
                <a:cs typeface="+mn-cs"/>
              </a:rPr>
              <a:t>Replika</a:t>
            </a:r>
            <a:r>
              <a:rPr lang="en-US" altLang="zh-CN" sz="1200" kern="1200" dirty="0">
                <a:solidFill>
                  <a:schemeClr val="tx1"/>
                </a:solidFill>
                <a:effectLst/>
                <a:latin typeface="+mn-lt"/>
                <a:ea typeface="+mn-ea"/>
                <a:cs typeface="+mn-cs"/>
              </a:rPr>
              <a:t> and </a:t>
            </a:r>
            <a:r>
              <a:rPr lang="en-US" altLang="zh-CN" sz="1200" kern="1200" dirty="0" err="1">
                <a:solidFill>
                  <a:schemeClr val="tx1"/>
                </a:solidFill>
                <a:effectLst/>
                <a:latin typeface="+mn-lt"/>
                <a:ea typeface="+mn-ea"/>
                <a:cs typeface="+mn-cs"/>
              </a:rPr>
              <a:t>Xiaoice</a:t>
            </a:r>
            <a:r>
              <a:rPr lang="en-US" altLang="zh-CN" sz="1200" kern="1200" dirty="0">
                <a:solidFill>
                  <a:schemeClr val="tx1"/>
                </a:solidFill>
                <a:effectLst/>
                <a:latin typeface="+mn-lt"/>
                <a:ea typeface="+mn-ea"/>
                <a:cs typeface="+mn-cs"/>
              </a:rPr>
              <a:t> and the holographic </a:t>
            </a:r>
            <a:r>
              <a:rPr lang="en-US" altLang="zh-CN" sz="1200" kern="1200" dirty="0" err="1">
                <a:solidFill>
                  <a:schemeClr val="tx1"/>
                </a:solidFill>
                <a:effectLst/>
                <a:latin typeface="+mn-lt"/>
                <a:ea typeface="+mn-ea"/>
                <a:cs typeface="+mn-cs"/>
              </a:rPr>
              <a:t>Gatebox</a:t>
            </a:r>
            <a:r>
              <a:rPr lang="en-US" altLang="zh-CN" sz="1200" kern="1200" dirty="0">
                <a:solidFill>
                  <a:schemeClr val="tx1"/>
                </a:solidFill>
                <a:effectLst/>
                <a:latin typeface="+mn-lt"/>
                <a:ea typeface="+mn-ea"/>
                <a:cs typeface="+mn-cs"/>
              </a:rPr>
              <a:t> AI, have become increasingly popular. On those apps, users are able to chat with the AI via voice or text message. 	Despite that the AI chatbots do not have a physical humanoid body, it has been reported that some users have developed emotional bonds with </a:t>
            </a:r>
            <a:r>
              <a:rPr lang="en-US" altLang="zh-CN" sz="1200" kern="1200" dirty="0" err="1">
                <a:solidFill>
                  <a:schemeClr val="tx1"/>
                </a:solidFill>
                <a:effectLst/>
                <a:latin typeface="+mn-lt"/>
                <a:ea typeface="+mn-ea"/>
                <a:cs typeface="+mn-cs"/>
              </a:rPr>
              <a:t>them.Japanese</a:t>
            </a:r>
            <a:r>
              <a:rPr lang="en-US" altLang="zh-CN" sz="1200" kern="1200" dirty="0">
                <a:solidFill>
                  <a:schemeClr val="tx1"/>
                </a:solidFill>
                <a:effectLst/>
                <a:latin typeface="+mn-lt"/>
                <a:ea typeface="+mn-ea"/>
                <a:cs typeface="+mn-cs"/>
              </a:rPr>
              <a:t> man: marriage. During the pandemic, they were said to provide comfort to ppl separated from their friends and colleagues. As individuals become more atomized in contemporary society, it seems that AI chatbots can be a good listener and provide emotional support to people who feel lonely. Future AI companions can be even more attractive. However, since friendships and love are extremely important relationships to humans, the possibility of humans developing those relationships with robots leaves us with many ethical questions which have not been fully discussed</a:t>
            </a:r>
            <a:endParaRPr lang="de-DE" dirty="0"/>
          </a:p>
        </p:txBody>
      </p:sp>
      <p:sp>
        <p:nvSpPr>
          <p:cNvPr id="4" name="灯片编号占位符 3"/>
          <p:cNvSpPr>
            <a:spLocks noGrp="1"/>
          </p:cNvSpPr>
          <p:nvPr>
            <p:ph type="sldNum" sz="quarter" idx="5"/>
          </p:nvPr>
        </p:nvSpPr>
        <p:spPr/>
        <p:txBody>
          <a:bodyPr/>
          <a:lstStyle/>
          <a:p>
            <a:fld id="{8FAB6376-034B-694C-AF4D-9FD5A67F3A88}" type="slidenum">
              <a:rPr lang="de-DE" smtClean="0"/>
              <a:t>2</a:t>
            </a:fld>
            <a:endParaRPr lang="de-DE"/>
          </a:p>
        </p:txBody>
      </p:sp>
    </p:spTree>
    <p:extLst>
      <p:ext uri="{BB962C8B-B14F-4D97-AF65-F5344CB8AC3E}">
        <p14:creationId xmlns:p14="http://schemas.microsoft.com/office/powerpoint/2010/main" val="101229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Self-knowledge– users reported open and honest comm. With </a:t>
            </a:r>
            <a:r>
              <a:rPr lang="en-US" dirty="0" err="1"/>
              <a:t>Replika</a:t>
            </a:r>
            <a:r>
              <a:rPr lang="en-US" dirty="0"/>
              <a:t> strengthened ppl’s capacity for self-reflection (</a:t>
            </a:r>
            <a:r>
              <a:rPr lang="en-US" dirty="0" err="1"/>
              <a:t>Skjuve</a:t>
            </a:r>
            <a:r>
              <a:rPr lang="en-US" dirty="0"/>
              <a:t> 7)</a:t>
            </a:r>
          </a:p>
          <a:p>
            <a:endParaRPr lang="en-US" dirty="0"/>
          </a:p>
          <a:p>
            <a:r>
              <a:rPr lang="en-US" dirty="0"/>
              <a:t>Child-- “</a:t>
            </a:r>
            <a:r>
              <a:rPr lang="en-US" dirty="0" err="1"/>
              <a:t>Replika</a:t>
            </a:r>
            <a:r>
              <a:rPr lang="en-US" dirty="0"/>
              <a:t> may, for some, become like a child they need to take care of– someone who depends on them to continue to learn and to exist. Users of a social chatbot may experience joy in teaching and caring for their virtual companion”(</a:t>
            </a:r>
            <a:r>
              <a:rPr lang="en-US" dirty="0" err="1"/>
              <a:t>Skjuve</a:t>
            </a:r>
            <a:r>
              <a:rPr lang="en-US" dirty="0"/>
              <a:t> 12)</a:t>
            </a:r>
          </a:p>
          <a:p>
            <a:endParaRPr lang="en-US" dirty="0"/>
          </a:p>
          <a:p>
            <a:endParaRPr lang="en-US" dirty="0"/>
          </a:p>
        </p:txBody>
      </p:sp>
      <p:sp>
        <p:nvSpPr>
          <p:cNvPr id="4" name="灯片编号占位符 3"/>
          <p:cNvSpPr>
            <a:spLocks noGrp="1"/>
          </p:cNvSpPr>
          <p:nvPr>
            <p:ph type="sldNum" sz="quarter" idx="5"/>
          </p:nvPr>
        </p:nvSpPr>
        <p:spPr/>
        <p:txBody>
          <a:bodyPr/>
          <a:lstStyle/>
          <a:p>
            <a:fld id="{8FAB6376-034B-694C-AF4D-9FD5A67F3A88}" type="slidenum">
              <a:rPr lang="de-DE" smtClean="0"/>
              <a:t>12</a:t>
            </a:fld>
            <a:endParaRPr lang="de-DE"/>
          </a:p>
        </p:txBody>
      </p:sp>
    </p:spTree>
    <p:extLst>
      <p:ext uri="{BB962C8B-B14F-4D97-AF65-F5344CB8AC3E}">
        <p14:creationId xmlns:p14="http://schemas.microsoft.com/office/powerpoint/2010/main" val="3342843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“Systematic colonization of the lifeworld by the system”</a:t>
            </a:r>
          </a:p>
          <a:p>
            <a:r>
              <a:rPr lang="en-US" altLang="zh-CN" dirty="0"/>
              <a:t>Corporations behind the AI tech &amp; governance VS private domains (friendship, family, love)</a:t>
            </a:r>
          </a:p>
          <a:p>
            <a:endParaRPr lang="en-US" dirty="0"/>
          </a:p>
        </p:txBody>
      </p:sp>
      <p:sp>
        <p:nvSpPr>
          <p:cNvPr id="4" name="灯片编号占位符 3"/>
          <p:cNvSpPr>
            <a:spLocks noGrp="1"/>
          </p:cNvSpPr>
          <p:nvPr>
            <p:ph type="sldNum" sz="quarter" idx="5"/>
          </p:nvPr>
        </p:nvSpPr>
        <p:spPr/>
        <p:txBody>
          <a:bodyPr/>
          <a:lstStyle/>
          <a:p>
            <a:fld id="{8FAB6376-034B-694C-AF4D-9FD5A67F3A88}" type="slidenum">
              <a:rPr lang="de-DE" smtClean="0"/>
              <a:t>13</a:t>
            </a:fld>
            <a:endParaRPr lang="de-DE"/>
          </a:p>
        </p:txBody>
      </p:sp>
    </p:spTree>
    <p:extLst>
      <p:ext uri="{BB962C8B-B14F-4D97-AF65-F5344CB8AC3E}">
        <p14:creationId xmlns:p14="http://schemas.microsoft.com/office/powerpoint/2010/main" val="108482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San Francisco-based chatbot </a:t>
            </a:r>
            <a:r>
              <a:rPr lang="en-US" altLang="zh-CN" sz="1200" kern="1200" dirty="0" err="1">
                <a:solidFill>
                  <a:schemeClr val="tx1"/>
                </a:solidFill>
                <a:effectLst/>
                <a:latin typeface="+mn-lt"/>
                <a:ea typeface="+mn-ea"/>
                <a:cs typeface="+mn-cs"/>
              </a:rPr>
              <a:t>Replika</a:t>
            </a:r>
            <a:r>
              <a:rPr lang="en-US" altLang="zh-CN" sz="1200" kern="1200" dirty="0">
                <a:solidFill>
                  <a:schemeClr val="tx1"/>
                </a:solidFill>
                <a:effectLst/>
                <a:latin typeface="+mn-lt"/>
                <a:ea typeface="+mn-ea"/>
                <a:cs typeface="+mn-cs"/>
              </a:rPr>
              <a:t> has 7 million users, and the originally Microsoft-developed AI </a:t>
            </a:r>
            <a:r>
              <a:rPr lang="en-US" altLang="zh-CN" sz="1200" kern="1200" dirty="0" err="1">
                <a:solidFill>
                  <a:schemeClr val="tx1"/>
                </a:solidFill>
                <a:effectLst/>
                <a:latin typeface="+mn-lt"/>
                <a:ea typeface="+mn-ea"/>
                <a:cs typeface="+mn-cs"/>
              </a:rPr>
              <a:t>Xiaoice</a:t>
            </a:r>
            <a:r>
              <a:rPr lang="en-US" altLang="zh-CN" sz="1200" kern="1200" dirty="0">
                <a:solidFill>
                  <a:schemeClr val="tx1"/>
                </a:solidFill>
                <a:effectLst/>
                <a:latin typeface="+mn-lt"/>
                <a:ea typeface="+mn-ea"/>
                <a:cs typeface="+mn-cs"/>
              </a:rPr>
              <a:t> boasts 600 million users around the globe.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zh-CN" sz="1200" dirty="0"/>
              <a:t>Most </a:t>
            </a:r>
            <a:r>
              <a:rPr lang="de-DE" altLang="zh-CN" sz="1200" dirty="0" err="1"/>
              <a:t>other</a:t>
            </a:r>
            <a:r>
              <a:rPr lang="de-DE" altLang="zh-CN" sz="1200" dirty="0"/>
              <a:t> </a:t>
            </a:r>
            <a:r>
              <a:rPr lang="de-DE" altLang="zh-CN" sz="1200" dirty="0" err="1"/>
              <a:t>current</a:t>
            </a:r>
            <a:r>
              <a:rPr lang="de-DE" altLang="zh-CN" sz="1200" dirty="0"/>
              <a:t> </a:t>
            </a:r>
            <a:r>
              <a:rPr lang="de-DE" altLang="zh-CN" sz="1200" dirty="0" err="1"/>
              <a:t>social</a:t>
            </a:r>
            <a:r>
              <a:rPr lang="de-DE" altLang="zh-CN" sz="1200" dirty="0"/>
              <a:t> chatbots do not </a:t>
            </a:r>
            <a:r>
              <a:rPr lang="de-DE" altLang="zh-CN" sz="1200" dirty="0" err="1"/>
              <a:t>seem</a:t>
            </a:r>
            <a:r>
              <a:rPr lang="de-DE" altLang="zh-CN" sz="1200" dirty="0"/>
              <a:t> </a:t>
            </a:r>
            <a:r>
              <a:rPr lang="de-DE" altLang="zh-CN" sz="1200" dirty="0" err="1"/>
              <a:t>to</a:t>
            </a:r>
            <a:r>
              <a:rPr lang="de-DE" altLang="zh-CN" sz="1200" dirty="0"/>
              <a:t> </a:t>
            </a:r>
            <a:r>
              <a:rPr lang="de-DE" altLang="zh-CN" sz="1200" dirty="0" err="1"/>
              <a:t>feel</a:t>
            </a:r>
            <a:r>
              <a:rPr lang="de-DE" altLang="zh-CN" sz="1200" dirty="0"/>
              <a:t> „real“ </a:t>
            </a:r>
            <a:r>
              <a:rPr lang="de-DE" altLang="zh-CN" sz="1200" dirty="0" err="1"/>
              <a:t>enough</a:t>
            </a:r>
            <a:r>
              <a:rPr lang="de-DE" altLang="zh-CN" sz="1200" dirty="0"/>
              <a:t> </a:t>
            </a:r>
            <a:r>
              <a:rPr lang="de-DE" altLang="zh-CN" sz="1200" dirty="0" err="1"/>
              <a:t>for</a:t>
            </a:r>
            <a:r>
              <a:rPr lang="de-DE" altLang="zh-CN" sz="1200" dirty="0"/>
              <a:t> </a:t>
            </a:r>
            <a:r>
              <a:rPr lang="de-DE" altLang="zh-CN" sz="1200" dirty="0" err="1"/>
              <a:t>the</a:t>
            </a:r>
            <a:r>
              <a:rPr lang="de-DE" altLang="zh-CN" sz="1200" dirty="0"/>
              <a:t> </a:t>
            </a:r>
            <a:r>
              <a:rPr lang="de-DE" altLang="zh-CN" sz="1200" dirty="0" err="1"/>
              <a:t>majority</a:t>
            </a:r>
            <a:r>
              <a:rPr lang="de-DE" altLang="zh-CN" sz="1200" dirty="0"/>
              <a:t> </a:t>
            </a:r>
            <a:r>
              <a:rPr lang="de-DE" altLang="zh-CN" sz="1200" dirty="0" err="1"/>
              <a:t>to</a:t>
            </a:r>
            <a:r>
              <a:rPr lang="de-DE" altLang="zh-CN" sz="1200" dirty="0"/>
              <a:t> </a:t>
            </a:r>
            <a:r>
              <a:rPr lang="de-DE" altLang="zh-CN" sz="1200" dirty="0" err="1"/>
              <a:t>maintain</a:t>
            </a:r>
            <a:r>
              <a:rPr lang="de-DE" altLang="zh-CN" sz="1200" dirty="0"/>
              <a:t> </a:t>
            </a:r>
            <a:r>
              <a:rPr lang="de-DE" altLang="zh-CN" sz="1200" dirty="0" err="1"/>
              <a:t>long</a:t>
            </a:r>
            <a:r>
              <a:rPr lang="de-DE" altLang="zh-CN" sz="1200" dirty="0"/>
              <a:t>-term </a:t>
            </a:r>
            <a:r>
              <a:rPr lang="de-DE" altLang="zh-CN" sz="1200" dirty="0" err="1"/>
              <a:t>friendships</a:t>
            </a:r>
            <a:r>
              <a:rPr lang="de-DE" altLang="zh-CN" sz="1200" dirty="0"/>
              <a:t> </a:t>
            </a:r>
            <a:r>
              <a:rPr lang="de-DE" altLang="zh-CN" sz="1200" dirty="0" err="1"/>
              <a:t>with</a:t>
            </a:r>
            <a:r>
              <a:rPr lang="de-DE" altLang="zh-CN" sz="1200" dirty="0"/>
              <a:t> </a:t>
            </a:r>
            <a:r>
              <a:rPr lang="de-DE" altLang="zh-CN" sz="1200" dirty="0" err="1"/>
              <a:t>them</a:t>
            </a:r>
            <a:r>
              <a:rPr lang="de-DE" altLang="zh-CN" sz="1200" dirty="0"/>
              <a:t> after </a:t>
            </a:r>
            <a:r>
              <a:rPr lang="de-DE" altLang="zh-CN" sz="1200" dirty="0" err="1"/>
              <a:t>the</a:t>
            </a:r>
            <a:r>
              <a:rPr lang="de-DE" altLang="zh-CN" sz="1200" dirty="0"/>
              <a:t> </a:t>
            </a:r>
            <a:r>
              <a:rPr lang="de-DE" altLang="zh-CN" sz="1200" dirty="0" err="1"/>
              <a:t>novelty</a:t>
            </a:r>
            <a:r>
              <a:rPr lang="de-DE" altLang="zh-CN" sz="1200" dirty="0"/>
              <a:t> </a:t>
            </a:r>
            <a:r>
              <a:rPr lang="de-DE" altLang="zh-CN" sz="1200" dirty="0" err="1"/>
              <a:t>effect</a:t>
            </a:r>
            <a:r>
              <a:rPr lang="de-DE" altLang="zh-CN" sz="1200" dirty="0"/>
              <a:t> (</a:t>
            </a:r>
            <a:r>
              <a:rPr lang="de-DE" altLang="zh-CN" sz="1200" dirty="0" err="1"/>
              <a:t>Croes</a:t>
            </a:r>
            <a:r>
              <a:rPr lang="de-DE" altLang="zh-CN" sz="1200" dirty="0"/>
              <a:t>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zh-CN" sz="1200" dirty="0"/>
          </a:p>
          <a:p>
            <a:r>
              <a:rPr lang="de-DE" altLang="zh-CN" dirty="0"/>
              <a:t>Future </a:t>
            </a:r>
            <a:r>
              <a:rPr lang="de-DE" altLang="zh-CN" dirty="0" err="1"/>
              <a:t>social</a:t>
            </a:r>
            <a:r>
              <a:rPr lang="de-DE" altLang="zh-CN" dirty="0"/>
              <a:t> </a:t>
            </a:r>
            <a:r>
              <a:rPr lang="de-DE" altLang="zh-CN" dirty="0" err="1"/>
              <a:t>robots</a:t>
            </a:r>
            <a:r>
              <a:rPr lang="de-DE" altLang="zh-CN" dirty="0"/>
              <a:t>: </a:t>
            </a:r>
            <a:r>
              <a:rPr lang="de-DE" altLang="zh-CN" dirty="0" err="1"/>
              <a:t>physical</a:t>
            </a:r>
            <a:r>
              <a:rPr lang="de-DE" altLang="zh-CN" dirty="0"/>
              <a:t> </a:t>
            </a:r>
            <a:r>
              <a:rPr lang="de-DE" altLang="zh-CN" dirty="0" err="1"/>
              <a:t>bodies</a:t>
            </a:r>
            <a:r>
              <a:rPr lang="de-DE" altLang="zh-CN" dirty="0">
                <a:sym typeface="Wingdings" pitchFamily="2" charset="2"/>
              </a:rPr>
              <a:t> </a:t>
            </a:r>
            <a:r>
              <a:rPr lang="de-DE" altLang="zh-CN" dirty="0" err="1">
                <a:sym typeface="Wingdings" pitchFamily="2" charset="2"/>
              </a:rPr>
              <a:t>easier</a:t>
            </a:r>
            <a:r>
              <a:rPr lang="de-DE" altLang="zh-CN" dirty="0">
                <a:sym typeface="Wingdings" pitchFamily="2" charset="2"/>
              </a:rPr>
              <a:t> </a:t>
            </a:r>
            <a:r>
              <a:rPr lang="de-DE" altLang="zh-CN" dirty="0" err="1">
                <a:sym typeface="Wingdings" pitchFamily="2" charset="2"/>
              </a:rPr>
              <a:t>to</a:t>
            </a:r>
            <a:r>
              <a:rPr lang="de-DE" altLang="zh-CN" dirty="0">
                <a:sym typeface="Wingdings" pitchFamily="2" charset="2"/>
              </a:rPr>
              <a:t> </a:t>
            </a:r>
            <a:r>
              <a:rPr lang="de-DE" altLang="zh-CN" dirty="0" err="1">
                <a:sym typeface="Wingdings" pitchFamily="2" charset="2"/>
              </a:rPr>
              <a:t>anthromophize</a:t>
            </a:r>
            <a:r>
              <a:rPr lang="de-DE" altLang="zh-CN" dirty="0">
                <a:sym typeface="Wingdings" pitchFamily="2" charset="2"/>
              </a:rPr>
              <a:t>, can do </a:t>
            </a:r>
            <a:r>
              <a:rPr lang="de-DE" altLang="zh-CN" dirty="0" err="1">
                <a:sym typeface="Wingdings" pitchFamily="2" charset="2"/>
              </a:rPr>
              <a:t>more</a:t>
            </a:r>
            <a:r>
              <a:rPr lang="de-DE" altLang="zh-CN" dirty="0">
                <a:sym typeface="Wingdings" pitchFamily="2" charset="2"/>
              </a:rPr>
              <a:t> </a:t>
            </a:r>
            <a:r>
              <a:rPr lang="de-DE" altLang="zh-CN" dirty="0" err="1">
                <a:sym typeface="Wingdings" pitchFamily="2" charset="2"/>
              </a:rPr>
              <a:t>activities</a:t>
            </a:r>
            <a:r>
              <a:rPr lang="de-DE" altLang="zh-CN" dirty="0">
                <a:sym typeface="Wingdings" pitchFamily="2" charset="2"/>
              </a:rPr>
              <a:t> </a:t>
            </a:r>
            <a:r>
              <a:rPr lang="de-DE" altLang="zh-CN" dirty="0" err="1">
                <a:sym typeface="Wingdings" pitchFamily="2" charset="2"/>
              </a:rPr>
              <a:t>with</a:t>
            </a:r>
            <a:r>
              <a:rPr lang="de-DE" altLang="zh-CN" dirty="0">
                <a:sym typeface="Wingdings" pitchFamily="2" charset="2"/>
              </a:rPr>
              <a:t> </a:t>
            </a:r>
            <a:r>
              <a:rPr lang="de-DE" altLang="zh-CN" dirty="0" err="1">
                <a:sym typeface="Wingdings" pitchFamily="2" charset="2"/>
              </a:rPr>
              <a:t>users</a:t>
            </a:r>
            <a:r>
              <a:rPr lang="de-DE" altLang="zh-CN" dirty="0">
                <a:sym typeface="Wingdings" pitchFamily="2" charset="2"/>
              </a:rPr>
              <a:t>.</a:t>
            </a:r>
          </a:p>
          <a:p>
            <a:r>
              <a:rPr lang="de-DE" altLang="zh-CN" sz="1200" dirty="0"/>
              <a:t>Not romantic love—</a:t>
            </a:r>
            <a:r>
              <a:rPr lang="de-DE" altLang="zh-CN" sz="1200" dirty="0" err="1"/>
              <a:t>confused</a:t>
            </a:r>
            <a:r>
              <a:rPr lang="de-DE" altLang="zh-CN" sz="1200" dirty="0"/>
              <a:t> </a:t>
            </a:r>
            <a:r>
              <a:rPr lang="de-DE" altLang="zh-CN" sz="1200" dirty="0" err="1"/>
              <a:t>with</a:t>
            </a:r>
            <a:r>
              <a:rPr lang="de-DE" altLang="zh-CN" sz="1200" dirty="0"/>
              <a:t> </a:t>
            </a:r>
            <a:r>
              <a:rPr lang="de-DE" altLang="zh-CN" sz="1200" dirty="0" err="1"/>
              <a:t>the</a:t>
            </a:r>
            <a:r>
              <a:rPr lang="de-DE" altLang="zh-CN" sz="1200" dirty="0"/>
              <a:t> </a:t>
            </a:r>
            <a:r>
              <a:rPr lang="de-DE" altLang="zh-CN" sz="1200" dirty="0" err="1"/>
              <a:t>philo</a:t>
            </a:r>
            <a:r>
              <a:rPr lang="de-DE" altLang="zh-CN" sz="1200" dirty="0"/>
              <a:t> </a:t>
            </a:r>
            <a:r>
              <a:rPr lang="de-DE" altLang="zh-CN" sz="1200" dirty="0" err="1"/>
              <a:t>discussion</a:t>
            </a:r>
            <a:r>
              <a:rPr lang="de-DE" altLang="zh-CN" sz="1200" dirty="0"/>
              <a:t> on </a:t>
            </a:r>
            <a:r>
              <a:rPr lang="de-DE" altLang="zh-CN" sz="1200" dirty="0" err="1"/>
              <a:t>sex</a:t>
            </a:r>
            <a:r>
              <a:rPr lang="de-DE" altLang="zh-CN" sz="1200" dirty="0"/>
              <a:t> </a:t>
            </a:r>
            <a:r>
              <a:rPr lang="de-DE" altLang="zh-CN" sz="1200" dirty="0" err="1"/>
              <a:t>robot</a:t>
            </a:r>
            <a:r>
              <a:rPr lang="de-DE" altLang="zh-CN" sz="1200" dirty="0"/>
              <a:t>, physicality, complex; romantic love is </a:t>
            </a:r>
            <a:r>
              <a:rPr lang="de-DE" altLang="zh-CN" sz="1200" dirty="0" err="1"/>
              <a:t>arguably</a:t>
            </a:r>
            <a:r>
              <a:rPr lang="de-DE" altLang="zh-CN" sz="1200" dirty="0"/>
              <a:t> a </a:t>
            </a:r>
            <a:r>
              <a:rPr lang="de-DE" altLang="zh-CN" sz="1200" dirty="0" err="1"/>
              <a:t>special</a:t>
            </a:r>
            <a:r>
              <a:rPr lang="de-DE" altLang="zh-CN" sz="1200" dirty="0"/>
              <a:t> </a:t>
            </a:r>
            <a:r>
              <a:rPr lang="de-DE" altLang="zh-CN" sz="1200" dirty="0" err="1"/>
              <a:t>kind</a:t>
            </a:r>
            <a:r>
              <a:rPr lang="de-DE" altLang="zh-CN" sz="1200" dirty="0"/>
              <a:t> </a:t>
            </a:r>
            <a:r>
              <a:rPr lang="de-DE" altLang="zh-CN" sz="1200" dirty="0" err="1"/>
              <a:t>of</a:t>
            </a:r>
            <a:r>
              <a:rPr lang="de-DE" altLang="zh-CN" sz="1200" dirty="0"/>
              <a:t> friendship, </a:t>
            </a:r>
            <a:r>
              <a:rPr lang="de-DE" altLang="zh-CN" sz="1200" dirty="0" err="1"/>
              <a:t>and</a:t>
            </a:r>
            <a:r>
              <a:rPr lang="de-DE" altLang="zh-CN" sz="1200" dirty="0"/>
              <a:t> companionship is </a:t>
            </a:r>
            <a:r>
              <a:rPr lang="de-DE" altLang="zh-CN" sz="1200" dirty="0" err="1"/>
              <a:t>what</a:t>
            </a:r>
            <a:r>
              <a:rPr lang="de-DE" altLang="zh-CN" sz="1200" dirty="0"/>
              <a:t> </a:t>
            </a:r>
            <a:r>
              <a:rPr lang="de-DE" altLang="zh-CN" sz="1200" dirty="0" err="1"/>
              <a:t>attracts</a:t>
            </a:r>
            <a:r>
              <a:rPr lang="de-DE" altLang="zh-CN" sz="1200" dirty="0"/>
              <a:t> </a:t>
            </a:r>
            <a:r>
              <a:rPr lang="de-DE" altLang="zh-CN" sz="1200" dirty="0" err="1"/>
              <a:t>most</a:t>
            </a:r>
            <a:r>
              <a:rPr lang="de-DE" altLang="zh-CN" sz="1200" dirty="0"/>
              <a:t> </a:t>
            </a:r>
            <a:r>
              <a:rPr lang="de-DE" altLang="zh-CN" sz="1200" dirty="0" err="1"/>
              <a:t>ppl</a:t>
            </a:r>
            <a:r>
              <a:rPr lang="de-DE" altLang="zh-CN" sz="1200" dirty="0"/>
              <a:t> </a:t>
            </a:r>
            <a:r>
              <a:rPr lang="de-DE" altLang="zh-CN" sz="1200" dirty="0" err="1"/>
              <a:t>here</a:t>
            </a:r>
            <a:r>
              <a:rPr lang="de-DE" altLang="zh-CN"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zh-CN" sz="1200" dirty="0"/>
          </a:p>
          <a:p>
            <a:endParaRPr lang="de-DE" dirty="0"/>
          </a:p>
        </p:txBody>
      </p:sp>
      <p:sp>
        <p:nvSpPr>
          <p:cNvPr id="4" name="灯片编号占位符 3"/>
          <p:cNvSpPr>
            <a:spLocks noGrp="1"/>
          </p:cNvSpPr>
          <p:nvPr>
            <p:ph type="sldNum" sz="quarter" idx="5"/>
          </p:nvPr>
        </p:nvSpPr>
        <p:spPr/>
        <p:txBody>
          <a:bodyPr/>
          <a:lstStyle/>
          <a:p>
            <a:fld id="{8FAB6376-034B-694C-AF4D-9FD5A67F3A88}" type="slidenum">
              <a:rPr lang="de-DE" smtClean="0"/>
              <a:t>3</a:t>
            </a:fld>
            <a:endParaRPr lang="de-DE"/>
          </a:p>
        </p:txBody>
      </p:sp>
    </p:spTree>
    <p:extLst>
      <p:ext uri="{BB962C8B-B14F-4D97-AF65-F5344CB8AC3E}">
        <p14:creationId xmlns:p14="http://schemas.microsoft.com/office/powerpoint/2010/main" val="263391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de-DE" dirty="0"/>
              <a:t>Feelings </a:t>
            </a:r>
            <a:r>
              <a:rPr lang="de-DE" dirty="0" err="1"/>
              <a:t>that</a:t>
            </a:r>
            <a:r>
              <a:rPr lang="de-DE" dirty="0"/>
              <a:t> </a:t>
            </a:r>
            <a:r>
              <a:rPr lang="de-DE" dirty="0" err="1"/>
              <a:t>we</a:t>
            </a:r>
            <a:r>
              <a:rPr lang="de-DE" dirty="0"/>
              <a:t> </a:t>
            </a:r>
            <a:r>
              <a:rPr lang="de-DE" dirty="0" err="1"/>
              <a:t>expect</a:t>
            </a:r>
            <a:r>
              <a:rPr lang="de-DE" dirty="0"/>
              <a:t> a </a:t>
            </a:r>
            <a:r>
              <a:rPr lang="de-DE" dirty="0" err="1"/>
              <a:t>friend</a:t>
            </a:r>
            <a:r>
              <a:rPr lang="de-DE" dirty="0"/>
              <a:t> </a:t>
            </a:r>
            <a:r>
              <a:rPr lang="de-DE" dirty="0" err="1"/>
              <a:t>to</a:t>
            </a:r>
            <a:r>
              <a:rPr lang="de-DE" dirty="0"/>
              <a:t> </a:t>
            </a:r>
            <a:r>
              <a:rPr lang="de-DE" dirty="0" err="1"/>
              <a:t>have</a:t>
            </a:r>
            <a:r>
              <a:rPr lang="de-DE" dirty="0"/>
              <a:t> e.g. </a:t>
            </a:r>
            <a:r>
              <a:rPr lang="de-DE" dirty="0" err="1"/>
              <a:t>empathy</a:t>
            </a:r>
            <a:r>
              <a:rPr lang="de-DE" dirty="0"/>
              <a:t>, </a:t>
            </a:r>
            <a:r>
              <a:rPr lang="de-DE" dirty="0" err="1"/>
              <a:t>appreciation</a:t>
            </a:r>
            <a:r>
              <a:rPr lang="de-DE" dirty="0"/>
              <a:t>, </a:t>
            </a:r>
            <a:r>
              <a:rPr lang="de-DE" dirty="0" err="1"/>
              <a:t>and</a:t>
            </a:r>
            <a:r>
              <a:rPr lang="de-DE" dirty="0"/>
              <a:t> </a:t>
            </a:r>
            <a:r>
              <a:rPr lang="de-DE" dirty="0" err="1"/>
              <a:t>trust</a:t>
            </a:r>
            <a:endParaRPr lang="de-DE" dirty="0"/>
          </a:p>
        </p:txBody>
      </p:sp>
      <p:sp>
        <p:nvSpPr>
          <p:cNvPr id="4" name="灯片编号占位符 3"/>
          <p:cNvSpPr>
            <a:spLocks noGrp="1"/>
          </p:cNvSpPr>
          <p:nvPr>
            <p:ph type="sldNum" sz="quarter" idx="5"/>
          </p:nvPr>
        </p:nvSpPr>
        <p:spPr/>
        <p:txBody>
          <a:bodyPr/>
          <a:lstStyle/>
          <a:p>
            <a:fld id="{8FAB6376-034B-694C-AF4D-9FD5A67F3A88}" type="slidenum">
              <a:rPr lang="de-DE" smtClean="0"/>
              <a:t>5</a:t>
            </a:fld>
            <a:endParaRPr lang="de-DE"/>
          </a:p>
        </p:txBody>
      </p:sp>
    </p:spTree>
    <p:extLst>
      <p:ext uri="{BB962C8B-B14F-4D97-AF65-F5344CB8AC3E}">
        <p14:creationId xmlns:p14="http://schemas.microsoft.com/office/powerpoint/2010/main" val="734691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de-DE" dirty="0" err="1"/>
              <a:t>Weak</a:t>
            </a:r>
            <a:r>
              <a:rPr lang="de-DE" dirty="0"/>
              <a:t> AI: </a:t>
            </a:r>
            <a:r>
              <a:rPr lang="de-DE" dirty="0" err="1"/>
              <a:t>machines</a:t>
            </a:r>
            <a:r>
              <a:rPr lang="de-DE" dirty="0"/>
              <a:t> </a:t>
            </a:r>
            <a:r>
              <a:rPr lang="de-DE" dirty="0" err="1"/>
              <a:t>could</a:t>
            </a:r>
            <a:r>
              <a:rPr lang="de-DE" dirty="0"/>
              <a:t> </a:t>
            </a:r>
            <a:r>
              <a:rPr lang="de-DE" dirty="0" err="1"/>
              <a:t>simulate</a:t>
            </a:r>
            <a:r>
              <a:rPr lang="de-DE" dirty="0"/>
              <a:t> human </a:t>
            </a:r>
            <a:r>
              <a:rPr lang="de-DE" dirty="0" err="1"/>
              <a:t>behavior</a:t>
            </a:r>
            <a:r>
              <a:rPr lang="de-DE" dirty="0"/>
              <a:t>.</a:t>
            </a:r>
          </a:p>
          <a:p>
            <a:r>
              <a:rPr lang="de-DE" dirty="0"/>
              <a:t>Strong AI: </a:t>
            </a:r>
            <a:r>
              <a:rPr lang="de-DE" dirty="0" err="1"/>
              <a:t>machinese</a:t>
            </a:r>
            <a:r>
              <a:rPr lang="de-DE" dirty="0"/>
              <a:t> </a:t>
            </a:r>
            <a:r>
              <a:rPr lang="de-DE" dirty="0" err="1"/>
              <a:t>could</a:t>
            </a:r>
            <a:r>
              <a:rPr lang="de-DE" dirty="0"/>
              <a:t> </a:t>
            </a:r>
            <a:r>
              <a:rPr lang="de-DE" dirty="0" err="1"/>
              <a:t>have</a:t>
            </a:r>
            <a:r>
              <a:rPr lang="de-DE" dirty="0"/>
              <a:t> </a:t>
            </a:r>
            <a:r>
              <a:rPr lang="de-DE" dirty="0" err="1"/>
              <a:t>the</a:t>
            </a:r>
            <a:r>
              <a:rPr lang="de-DE" dirty="0"/>
              <a:t> </a:t>
            </a:r>
            <a:r>
              <a:rPr lang="de-DE" dirty="0" err="1"/>
              <a:t>kinds</a:t>
            </a:r>
            <a:r>
              <a:rPr lang="de-DE" dirty="0"/>
              <a:t> </a:t>
            </a:r>
            <a:r>
              <a:rPr lang="de-DE" dirty="0" err="1"/>
              <a:t>of</a:t>
            </a:r>
            <a:r>
              <a:rPr lang="de-DE" dirty="0"/>
              <a:t> mental </a:t>
            </a:r>
            <a:r>
              <a:rPr lang="de-DE" dirty="0" err="1"/>
              <a:t>states</a:t>
            </a:r>
            <a:r>
              <a:rPr lang="de-DE" dirty="0"/>
              <a:t> </a:t>
            </a:r>
            <a:r>
              <a:rPr lang="de-DE" dirty="0" err="1"/>
              <a:t>we</a:t>
            </a:r>
            <a:r>
              <a:rPr lang="de-DE" dirty="0"/>
              <a:t> </a:t>
            </a:r>
            <a:r>
              <a:rPr lang="de-DE" dirty="0" err="1"/>
              <a:t>have</a:t>
            </a:r>
            <a:r>
              <a:rPr lang="de-DE" dirty="0"/>
              <a:t>.</a:t>
            </a:r>
          </a:p>
          <a:p>
            <a:r>
              <a:rPr lang="en-US" altLang="zh-CN" sz="1200" b="0" i="0" kern="1200" dirty="0">
                <a:solidFill>
                  <a:schemeClr val="tx1"/>
                </a:solidFill>
                <a:effectLst/>
                <a:latin typeface="+mn-lt"/>
                <a:ea typeface="+mn-ea"/>
                <a:cs typeface="+mn-cs"/>
              </a:rPr>
              <a:t>Searle asks you to imagine a native English speaker with no knowledge in Chinese in a locked room with a large number of reference books (a database). Ppl outside the room send in other Chinese symbols which are questions in Chinese (input). By following the instructions in the program the man is </a:t>
            </a:r>
            <a:r>
              <a:rPr lang="en-US" altLang="zh-CN" sz="1200" b="0" i="0" kern="1200" dirty="0" err="1">
                <a:solidFill>
                  <a:schemeClr val="tx1"/>
                </a:solidFill>
                <a:effectLst/>
                <a:latin typeface="+mn-lt"/>
                <a:ea typeface="+mn-ea"/>
                <a:cs typeface="+mn-cs"/>
              </a:rPr>
              <a:t>albe</a:t>
            </a:r>
            <a:r>
              <a:rPr lang="en-US" altLang="zh-CN" sz="1200" b="0" i="0" kern="1200" dirty="0">
                <a:solidFill>
                  <a:schemeClr val="tx1"/>
                </a:solidFill>
                <a:effectLst/>
                <a:latin typeface="+mn-lt"/>
                <a:ea typeface="+mn-ea"/>
                <a:cs typeface="+mn-cs"/>
              </a:rPr>
              <a:t> to pass out Chinese symbols which are correct answers to the questions (the output). The program enables the person in the room to pass the Turing test for understanding Chinese but he does not understand it at all.  They are meaningless symbols to him.</a:t>
            </a:r>
          </a:p>
          <a:p>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Plugging into an experience machine VS establishing a relationship with personalized AI: both limit the rich possibilities of our emotional and social life to a man-made reality?</a:t>
            </a:r>
          </a:p>
          <a:p>
            <a:endParaRPr lang="en-US" altLang="zh-CN" sz="1200" b="0" i="0" kern="1200" dirty="0">
              <a:solidFill>
                <a:schemeClr val="tx1"/>
              </a:solidFill>
              <a:effectLst/>
              <a:latin typeface="+mn-lt"/>
              <a:ea typeface="+mn-ea"/>
              <a:cs typeface="+mn-cs"/>
            </a:endParaRPr>
          </a:p>
          <a:p>
            <a:br>
              <a:rPr lang="en-US" altLang="zh-CN" dirty="0"/>
            </a:br>
            <a:endParaRPr lang="en-US" altLang="zh-CN" sz="1200" b="0" i="0" kern="1200" dirty="0">
              <a:solidFill>
                <a:schemeClr val="tx1"/>
              </a:solidFill>
              <a:effectLst/>
              <a:latin typeface="+mn-lt"/>
              <a:ea typeface="+mn-ea"/>
              <a:cs typeface="+mn-cs"/>
            </a:endParaRPr>
          </a:p>
          <a:p>
            <a:br>
              <a:rPr lang="en-US" altLang="zh-CN" dirty="0"/>
            </a:br>
            <a:endParaRPr lang="de-DE" dirty="0"/>
          </a:p>
        </p:txBody>
      </p:sp>
      <p:sp>
        <p:nvSpPr>
          <p:cNvPr id="4" name="灯片编号占位符 3"/>
          <p:cNvSpPr>
            <a:spLocks noGrp="1"/>
          </p:cNvSpPr>
          <p:nvPr>
            <p:ph type="sldNum" sz="quarter" idx="5"/>
          </p:nvPr>
        </p:nvSpPr>
        <p:spPr/>
        <p:txBody>
          <a:bodyPr/>
          <a:lstStyle/>
          <a:p>
            <a:fld id="{8FAB6376-034B-694C-AF4D-9FD5A67F3A88}" type="slidenum">
              <a:rPr lang="de-DE" smtClean="0"/>
              <a:t>6</a:t>
            </a:fld>
            <a:endParaRPr lang="de-DE"/>
          </a:p>
        </p:txBody>
      </p:sp>
    </p:spTree>
    <p:extLst>
      <p:ext uri="{BB962C8B-B14F-4D97-AF65-F5344CB8AC3E}">
        <p14:creationId xmlns:p14="http://schemas.microsoft.com/office/powerpoint/2010/main" val="231710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dirty="0"/>
              <a:t>Trust is an important feature of friendship. Users reported trust to be established because they found their </a:t>
            </a:r>
            <a:r>
              <a:rPr lang="en-US" altLang="zh-CN" dirty="0" err="1"/>
              <a:t>Replika</a:t>
            </a:r>
            <a:r>
              <a:rPr lang="en-US" altLang="zh-CN" dirty="0"/>
              <a:t> to be </a:t>
            </a:r>
            <a:r>
              <a:rPr lang="en-US" altLang="zh-CN" b="1" dirty="0"/>
              <a:t>sincerely</a:t>
            </a:r>
            <a:r>
              <a:rPr lang="en-US" altLang="zh-CN" dirty="0"/>
              <a:t> interested in learning about their thoughts and feelings and </a:t>
            </a:r>
            <a:r>
              <a:rPr lang="en-US" altLang="zh-CN" dirty="0" err="1"/>
              <a:t>bc</a:t>
            </a:r>
            <a:r>
              <a:rPr lang="en-US" altLang="zh-CN" dirty="0"/>
              <a:t> it responded in </a:t>
            </a:r>
            <a:r>
              <a:rPr lang="en-US" altLang="zh-CN" b="1" dirty="0"/>
              <a:t>positive and encouraging </a:t>
            </a:r>
            <a:r>
              <a:rPr lang="en-US" altLang="zh-CN" dirty="0"/>
              <a:t>ways. Trust to AI that they will not betray the users by disclosing what they said or giving negative response </a:t>
            </a:r>
            <a:r>
              <a:rPr lang="en-US" altLang="zh-CN" i="1" dirty="0"/>
              <a:t>(“In AI We Trust” Ryan 2020; </a:t>
            </a:r>
            <a:r>
              <a:rPr lang="en-US" altLang="zh-CN" i="1" dirty="0" err="1"/>
              <a:t>Skjuve</a:t>
            </a:r>
            <a:r>
              <a:rPr lang="en-US" altLang="zh-CN" i="1" dirty="0"/>
              <a:t> 2021)</a:t>
            </a:r>
            <a:r>
              <a:rPr lang="en-US" altLang="zh-CN" dirty="0"/>
              <a:t>. But is trust towards AI justified?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zh-CN" altLang="zh-CN"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altLang="zh-CN" dirty="0" err="1"/>
              <a:t>Among</a:t>
            </a:r>
            <a:r>
              <a:rPr lang="de-DE" altLang="zh-CN" dirty="0"/>
              <a:t> 3 </a:t>
            </a:r>
            <a:r>
              <a:rPr lang="de-DE" altLang="zh-CN" dirty="0" err="1"/>
              <a:t>kinds</a:t>
            </a:r>
            <a:r>
              <a:rPr lang="de-DE" altLang="zh-CN" dirty="0"/>
              <a:t> </a:t>
            </a:r>
            <a:r>
              <a:rPr lang="de-DE" altLang="zh-CN" dirty="0" err="1"/>
              <a:t>of</a:t>
            </a:r>
            <a:r>
              <a:rPr lang="de-DE" altLang="zh-CN" dirty="0"/>
              <a:t> </a:t>
            </a:r>
            <a:r>
              <a:rPr lang="de-DE" altLang="zh-CN" dirty="0" err="1"/>
              <a:t>trust</a:t>
            </a:r>
            <a:r>
              <a:rPr lang="de-DE" altLang="zh-CN" dirty="0"/>
              <a:t>, </a:t>
            </a:r>
            <a:r>
              <a:rPr lang="de-DE" altLang="zh-CN" dirty="0" err="1"/>
              <a:t>the</a:t>
            </a:r>
            <a:r>
              <a:rPr lang="de-DE" altLang="zh-CN" dirty="0"/>
              <a:t> rational </a:t>
            </a:r>
            <a:r>
              <a:rPr lang="de-DE" altLang="zh-CN" dirty="0" err="1"/>
              <a:t>trust</a:t>
            </a:r>
            <a:r>
              <a:rPr lang="de-DE" altLang="zh-CN" dirty="0"/>
              <a:t>/ </a:t>
            </a:r>
            <a:r>
              <a:rPr lang="de-DE" altLang="zh-CN" dirty="0" err="1"/>
              <a:t>reliability</a:t>
            </a:r>
            <a:r>
              <a:rPr lang="de-DE" altLang="zh-CN" dirty="0"/>
              <a:t> is </a:t>
            </a:r>
            <a:r>
              <a:rPr lang="de-DE" altLang="zh-CN" dirty="0" err="1"/>
              <a:t>the</a:t>
            </a:r>
            <a:r>
              <a:rPr lang="de-DE" altLang="zh-CN" dirty="0"/>
              <a:t> </a:t>
            </a:r>
            <a:r>
              <a:rPr lang="de-DE" altLang="zh-CN" dirty="0" err="1"/>
              <a:t>feeling</a:t>
            </a:r>
            <a:r>
              <a:rPr lang="de-DE" altLang="zh-CN" dirty="0"/>
              <a:t> </a:t>
            </a:r>
            <a:r>
              <a:rPr lang="de-DE" altLang="zh-CN" dirty="0" err="1"/>
              <a:t>we</a:t>
            </a:r>
            <a:r>
              <a:rPr lang="de-DE" altLang="zh-CN" dirty="0"/>
              <a:t> </a:t>
            </a:r>
            <a:r>
              <a:rPr lang="de-DE" altLang="zh-CN" dirty="0" err="1"/>
              <a:t>should</a:t>
            </a:r>
            <a:r>
              <a:rPr lang="de-DE" altLang="zh-CN" dirty="0"/>
              <a:t> </a:t>
            </a:r>
            <a:r>
              <a:rPr lang="de-DE" altLang="zh-CN" dirty="0" err="1"/>
              <a:t>have</a:t>
            </a:r>
            <a:r>
              <a:rPr lang="de-DE" altLang="zh-CN" dirty="0"/>
              <a:t> </a:t>
            </a:r>
            <a:r>
              <a:rPr lang="de-DE" altLang="zh-CN" dirty="0" err="1"/>
              <a:t>towards</a:t>
            </a:r>
            <a:r>
              <a:rPr lang="de-DE" altLang="zh-CN" dirty="0"/>
              <a:t> </a:t>
            </a:r>
            <a:r>
              <a:rPr lang="de-DE" altLang="zh-CN" dirty="0" err="1"/>
              <a:t>machines</a:t>
            </a:r>
            <a:r>
              <a:rPr lang="de-DE" altLang="zh-CN" dirty="0"/>
              <a:t>, </a:t>
            </a:r>
            <a:r>
              <a:rPr lang="de-DE" altLang="zh-CN" dirty="0" err="1"/>
              <a:t>for</a:t>
            </a:r>
            <a:r>
              <a:rPr lang="de-DE" altLang="zh-CN" dirty="0"/>
              <a:t> (1) AI do not </a:t>
            </a:r>
            <a:r>
              <a:rPr lang="de-DE" altLang="zh-CN" dirty="0" err="1"/>
              <a:t>have</a:t>
            </a:r>
            <a:r>
              <a:rPr lang="de-DE" altLang="zh-CN" dirty="0"/>
              <a:t> </a:t>
            </a:r>
            <a:r>
              <a:rPr lang="de-DE" altLang="zh-CN" dirty="0" err="1"/>
              <a:t>emotions</a:t>
            </a:r>
            <a:r>
              <a:rPr lang="de-DE" altLang="zh-CN" dirty="0"/>
              <a:t> </a:t>
            </a:r>
            <a:r>
              <a:rPr lang="de-DE" altLang="zh-CN" dirty="0" err="1"/>
              <a:t>or</a:t>
            </a:r>
            <a:r>
              <a:rPr lang="de-DE" altLang="zh-CN" dirty="0"/>
              <a:t> </a:t>
            </a:r>
            <a:r>
              <a:rPr lang="de-DE" altLang="zh-CN" dirty="0" err="1"/>
              <a:t>psychological</a:t>
            </a:r>
            <a:r>
              <a:rPr lang="de-DE" altLang="zh-CN" dirty="0"/>
              <a:t> </a:t>
            </a:r>
            <a:r>
              <a:rPr lang="de-DE" altLang="zh-CN" dirty="0" err="1"/>
              <a:t>attitudes</a:t>
            </a:r>
            <a:r>
              <a:rPr lang="de-DE" altLang="zh-CN" dirty="0"/>
              <a:t> </a:t>
            </a:r>
            <a:r>
              <a:rPr lang="de-DE" altLang="zh-CN" dirty="0" err="1"/>
              <a:t>for</a:t>
            </a:r>
            <a:r>
              <a:rPr lang="de-DE" altLang="zh-CN" dirty="0"/>
              <a:t> </a:t>
            </a:r>
            <a:r>
              <a:rPr lang="de-DE" altLang="zh-CN" dirty="0" err="1"/>
              <a:t>their</a:t>
            </a:r>
            <a:r>
              <a:rPr lang="de-DE" altLang="zh-CN" dirty="0"/>
              <a:t> </a:t>
            </a:r>
            <a:r>
              <a:rPr lang="de-DE" altLang="zh-CN" dirty="0" err="1"/>
              <a:t>motives</a:t>
            </a:r>
            <a:r>
              <a:rPr lang="de-DE" altLang="zh-CN" dirty="0"/>
              <a:t>, but </a:t>
            </a:r>
            <a:r>
              <a:rPr lang="de-DE" altLang="zh-CN" dirty="0" err="1"/>
              <a:t>act</a:t>
            </a:r>
            <a:r>
              <a:rPr lang="de-DE" altLang="zh-CN" dirty="0"/>
              <a:t> on </a:t>
            </a:r>
            <a:r>
              <a:rPr lang="de-DE" altLang="zh-CN" dirty="0" err="1"/>
              <a:t>the</a:t>
            </a:r>
            <a:r>
              <a:rPr lang="de-DE" altLang="zh-CN" dirty="0"/>
              <a:t> </a:t>
            </a:r>
            <a:r>
              <a:rPr lang="de-DE" altLang="zh-CN" dirty="0" err="1"/>
              <a:t>criteria</a:t>
            </a:r>
            <a:r>
              <a:rPr lang="de-DE" altLang="zh-CN" dirty="0"/>
              <a:t> </a:t>
            </a:r>
            <a:r>
              <a:rPr lang="de-DE" altLang="zh-CN" dirty="0" err="1"/>
              <a:t>inputted</a:t>
            </a:r>
            <a:r>
              <a:rPr lang="de-DE" altLang="zh-CN" dirty="0"/>
              <a:t> </a:t>
            </a:r>
            <a:r>
              <a:rPr lang="de-DE" altLang="zh-CN" dirty="0" err="1"/>
              <a:t>within</a:t>
            </a:r>
            <a:r>
              <a:rPr lang="de-DE" altLang="zh-CN" dirty="0"/>
              <a:t> </a:t>
            </a:r>
            <a:r>
              <a:rPr lang="de-DE" altLang="zh-CN" dirty="0" err="1"/>
              <a:t>their</a:t>
            </a:r>
            <a:r>
              <a:rPr lang="de-DE" altLang="zh-CN" dirty="0"/>
              <a:t> design, </a:t>
            </a:r>
            <a:r>
              <a:rPr lang="de-DE" altLang="zh-CN" dirty="0" err="1"/>
              <a:t>therefore</a:t>
            </a:r>
            <a:r>
              <a:rPr lang="de-DE" altLang="zh-CN" dirty="0"/>
              <a:t> </a:t>
            </a:r>
            <a:r>
              <a:rPr lang="de-DE" altLang="zh-CN" dirty="0" err="1"/>
              <a:t>does</a:t>
            </a:r>
            <a:r>
              <a:rPr lang="de-DE" altLang="zh-CN" dirty="0"/>
              <a:t> not </a:t>
            </a:r>
            <a:r>
              <a:rPr lang="de-DE" altLang="zh-CN" dirty="0" err="1"/>
              <a:t>have</a:t>
            </a:r>
            <a:r>
              <a:rPr lang="de-DE" altLang="zh-CN" dirty="0"/>
              <a:t> </a:t>
            </a:r>
            <a:r>
              <a:rPr lang="de-DE" altLang="zh-CN" dirty="0" err="1"/>
              <a:t>the</a:t>
            </a:r>
            <a:r>
              <a:rPr lang="de-DE" altLang="zh-CN" dirty="0"/>
              <a:t> </a:t>
            </a:r>
            <a:r>
              <a:rPr lang="de-DE" altLang="zh-CN" dirty="0" err="1"/>
              <a:t>ability</a:t>
            </a:r>
            <a:r>
              <a:rPr lang="de-DE" altLang="zh-CN" dirty="0"/>
              <a:t> </a:t>
            </a:r>
            <a:r>
              <a:rPr lang="de-DE" altLang="zh-CN" dirty="0" err="1"/>
              <a:t>to</a:t>
            </a:r>
            <a:r>
              <a:rPr lang="de-DE" altLang="zh-CN" dirty="0"/>
              <a:t> </a:t>
            </a:r>
            <a:r>
              <a:rPr lang="de-DE" altLang="zh-CN" dirty="0" err="1"/>
              <a:t>act</a:t>
            </a:r>
            <a:r>
              <a:rPr lang="de-DE" altLang="zh-CN" dirty="0"/>
              <a:t> out </a:t>
            </a:r>
            <a:r>
              <a:rPr lang="de-DE" altLang="zh-CN" dirty="0" err="1"/>
              <a:t>of</a:t>
            </a:r>
            <a:r>
              <a:rPr lang="de-DE" altLang="zh-CN" dirty="0"/>
              <a:t> </a:t>
            </a:r>
            <a:r>
              <a:rPr lang="de-DE" altLang="zh-CN" dirty="0" err="1"/>
              <a:t>the</a:t>
            </a:r>
            <a:r>
              <a:rPr lang="de-DE" altLang="zh-CN" dirty="0"/>
              <a:t> </a:t>
            </a:r>
            <a:r>
              <a:rPr lang="de-DE" altLang="zh-CN" dirty="0" err="1"/>
              <a:t>good</a:t>
            </a:r>
            <a:r>
              <a:rPr lang="de-DE" altLang="zh-CN" dirty="0"/>
              <a:t> will </a:t>
            </a:r>
            <a:r>
              <a:rPr lang="de-DE" altLang="zh-CN" dirty="0" err="1"/>
              <a:t>or</a:t>
            </a:r>
            <a:r>
              <a:rPr lang="de-DE" altLang="zh-CN" dirty="0"/>
              <a:t> care </a:t>
            </a:r>
            <a:r>
              <a:rPr lang="de-DE" altLang="zh-CN" dirty="0" err="1"/>
              <a:t>about</a:t>
            </a:r>
            <a:r>
              <a:rPr lang="de-DE" altLang="zh-CN" dirty="0"/>
              <a:t> </a:t>
            </a:r>
            <a:r>
              <a:rPr lang="de-DE" altLang="zh-CN" dirty="0" err="1"/>
              <a:t>trust</a:t>
            </a:r>
            <a:r>
              <a:rPr lang="de-DE" altLang="zh-CN" dirty="0"/>
              <a:t> </a:t>
            </a:r>
            <a:r>
              <a:rPr lang="de-DE" altLang="zh-CN" dirty="0" err="1"/>
              <a:t>placed</a:t>
            </a:r>
            <a:r>
              <a:rPr lang="de-DE" altLang="zh-CN" dirty="0"/>
              <a:t> in </a:t>
            </a:r>
            <a:r>
              <a:rPr lang="de-DE" altLang="zh-CN" dirty="0" err="1"/>
              <a:t>it</a:t>
            </a:r>
            <a:r>
              <a:rPr lang="de-DE" altLang="zh-CN" dirty="0"/>
              <a:t>; (2)</a:t>
            </a:r>
            <a:r>
              <a:rPr lang="de-DE" altLang="zh-CN" dirty="0" err="1"/>
              <a:t>cannot</a:t>
            </a:r>
            <a:r>
              <a:rPr lang="de-DE" altLang="zh-CN" dirty="0"/>
              <a:t> </a:t>
            </a:r>
            <a:r>
              <a:rPr lang="de-DE" altLang="zh-CN" dirty="0" err="1"/>
              <a:t>be</a:t>
            </a:r>
            <a:r>
              <a:rPr lang="de-DE" altLang="zh-CN" dirty="0"/>
              <a:t> </a:t>
            </a:r>
            <a:r>
              <a:rPr lang="de-DE" altLang="zh-CN" dirty="0" err="1"/>
              <a:t>held</a:t>
            </a:r>
            <a:r>
              <a:rPr lang="de-DE" altLang="zh-CN" dirty="0"/>
              <a:t> </a:t>
            </a:r>
            <a:r>
              <a:rPr lang="de-DE" altLang="zh-CN" dirty="0" err="1"/>
              <a:t>responsible</a:t>
            </a:r>
            <a:r>
              <a:rPr lang="de-DE" altLang="zh-CN" dirty="0"/>
              <a:t> </a:t>
            </a:r>
            <a:r>
              <a:rPr lang="de-DE" altLang="zh-CN" dirty="0" err="1"/>
              <a:t>for</a:t>
            </a:r>
            <a:r>
              <a:rPr lang="de-DE" altLang="zh-CN" dirty="0"/>
              <a:t> </a:t>
            </a:r>
            <a:r>
              <a:rPr lang="de-DE" altLang="zh-CN" dirty="0" err="1"/>
              <a:t>its</a:t>
            </a:r>
            <a:r>
              <a:rPr lang="de-DE" altLang="zh-CN" dirty="0"/>
              <a:t> </a:t>
            </a:r>
            <a:r>
              <a:rPr lang="de-DE" altLang="zh-CN" dirty="0" err="1"/>
              <a:t>actions</a:t>
            </a:r>
            <a:r>
              <a:rPr lang="de-DE" altLang="zh-CN" dirty="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zh-CN" altLang="zh-CN" dirty="0"/>
          </a:p>
          <a:p>
            <a:endParaRPr lang="de-DE" dirty="0"/>
          </a:p>
        </p:txBody>
      </p:sp>
      <p:sp>
        <p:nvSpPr>
          <p:cNvPr id="4" name="灯片编号占位符 3"/>
          <p:cNvSpPr>
            <a:spLocks noGrp="1"/>
          </p:cNvSpPr>
          <p:nvPr>
            <p:ph type="sldNum" sz="quarter" idx="5"/>
          </p:nvPr>
        </p:nvSpPr>
        <p:spPr/>
        <p:txBody>
          <a:bodyPr/>
          <a:lstStyle/>
          <a:p>
            <a:fld id="{8FAB6376-034B-694C-AF4D-9FD5A67F3A88}" type="slidenum">
              <a:rPr lang="de-DE" smtClean="0"/>
              <a:t>7</a:t>
            </a:fld>
            <a:endParaRPr lang="de-DE"/>
          </a:p>
        </p:txBody>
      </p:sp>
    </p:spTree>
    <p:extLst>
      <p:ext uri="{BB962C8B-B14F-4D97-AF65-F5344CB8AC3E}">
        <p14:creationId xmlns:p14="http://schemas.microsoft.com/office/powerpoint/2010/main" val="424510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de-DE" dirty="0" err="1"/>
              <a:t>When</a:t>
            </a:r>
            <a:r>
              <a:rPr lang="de-DE" dirty="0"/>
              <a:t> </a:t>
            </a:r>
            <a:r>
              <a:rPr lang="de-DE" dirty="0" err="1"/>
              <a:t>faced</a:t>
            </a:r>
            <a:r>
              <a:rPr lang="de-DE" dirty="0"/>
              <a:t> </a:t>
            </a:r>
            <a:r>
              <a:rPr lang="de-DE" dirty="0" err="1"/>
              <a:t>with</a:t>
            </a:r>
            <a:r>
              <a:rPr lang="de-DE" dirty="0"/>
              <a:t> a </a:t>
            </a:r>
            <a:r>
              <a:rPr lang="de-DE" dirty="0" err="1"/>
              <a:t>highly</a:t>
            </a:r>
            <a:r>
              <a:rPr lang="de-DE" dirty="0"/>
              <a:t> </a:t>
            </a:r>
            <a:r>
              <a:rPr lang="de-DE" dirty="0" err="1"/>
              <a:t>anthropomorphized</a:t>
            </a:r>
            <a:r>
              <a:rPr lang="de-DE" dirty="0"/>
              <a:t> AI, </a:t>
            </a:r>
            <a:r>
              <a:rPr lang="de-DE" dirty="0" err="1"/>
              <a:t>ppl</a:t>
            </a:r>
            <a:r>
              <a:rPr lang="de-DE" dirty="0"/>
              <a:t> </a:t>
            </a:r>
            <a:r>
              <a:rPr lang="de-DE" dirty="0" err="1"/>
              <a:t>tend</a:t>
            </a:r>
            <a:r>
              <a:rPr lang="de-DE" dirty="0"/>
              <a:t> </a:t>
            </a:r>
            <a:r>
              <a:rPr lang="de-DE" dirty="0" err="1"/>
              <a:t>to</a:t>
            </a:r>
            <a:r>
              <a:rPr lang="de-DE" dirty="0"/>
              <a:t> </a:t>
            </a:r>
            <a:r>
              <a:rPr lang="de-DE" dirty="0" err="1"/>
              <a:t>feel</a:t>
            </a:r>
            <a:r>
              <a:rPr lang="de-DE" dirty="0"/>
              <a:t> </a:t>
            </a:r>
            <a:r>
              <a:rPr lang="de-DE" dirty="0" err="1"/>
              <a:t>they</a:t>
            </a:r>
            <a:r>
              <a:rPr lang="de-DE" dirty="0"/>
              <a:t> </a:t>
            </a:r>
            <a:r>
              <a:rPr lang="de-DE" dirty="0" err="1"/>
              <a:t>are</a:t>
            </a:r>
            <a:r>
              <a:rPr lang="de-DE" dirty="0"/>
              <a:t> </a:t>
            </a:r>
            <a:r>
              <a:rPr lang="de-DE" dirty="0" err="1"/>
              <a:t>interacting</a:t>
            </a:r>
            <a:r>
              <a:rPr lang="de-DE" dirty="0"/>
              <a:t> </a:t>
            </a:r>
            <a:r>
              <a:rPr lang="de-DE" dirty="0" err="1"/>
              <a:t>with</a:t>
            </a:r>
            <a:r>
              <a:rPr lang="de-DE" dirty="0"/>
              <a:t> a human </a:t>
            </a:r>
            <a:r>
              <a:rPr lang="de-DE" dirty="0" err="1"/>
              <a:t>person</a:t>
            </a:r>
            <a:r>
              <a:rPr lang="de-DE" dirty="0"/>
              <a:t> </a:t>
            </a:r>
            <a:r>
              <a:rPr lang="de-DE" dirty="0" err="1"/>
              <a:t>and</a:t>
            </a:r>
            <a:r>
              <a:rPr lang="de-DE" dirty="0"/>
              <a:t> </a:t>
            </a:r>
            <a:r>
              <a:rPr lang="de-DE" dirty="0" err="1"/>
              <a:t>instinctively</a:t>
            </a:r>
            <a:r>
              <a:rPr lang="de-DE" dirty="0"/>
              <a:t> </a:t>
            </a:r>
            <a:r>
              <a:rPr lang="de-DE" dirty="0" err="1"/>
              <a:t>be</a:t>
            </a:r>
            <a:r>
              <a:rPr lang="de-DE" dirty="0"/>
              <a:t> honest </a:t>
            </a:r>
            <a:r>
              <a:rPr lang="de-DE" dirty="0" err="1"/>
              <a:t>with</a:t>
            </a:r>
            <a:r>
              <a:rPr lang="de-DE" dirty="0"/>
              <a:t> </a:t>
            </a:r>
            <a:r>
              <a:rPr lang="de-DE" dirty="0" err="1"/>
              <a:t>them</a:t>
            </a:r>
            <a:r>
              <a:rPr lang="de-DE" dirty="0"/>
              <a:t>. This </a:t>
            </a:r>
            <a:r>
              <a:rPr lang="de-DE" dirty="0" err="1"/>
              <a:t>brings</a:t>
            </a:r>
            <a:r>
              <a:rPr lang="de-DE" dirty="0"/>
              <a:t> </a:t>
            </a:r>
            <a:r>
              <a:rPr lang="de-DE" dirty="0" err="1"/>
              <a:t>risks</a:t>
            </a:r>
            <a:r>
              <a:rPr lang="de-DE" dirty="0"/>
              <a:t> </a:t>
            </a:r>
            <a:r>
              <a:rPr lang="de-DE" dirty="0" err="1"/>
              <a:t>for</a:t>
            </a:r>
            <a:r>
              <a:rPr lang="de-DE" dirty="0"/>
              <a:t> </a:t>
            </a:r>
            <a:r>
              <a:rPr lang="de-DE" dirty="0" err="1"/>
              <a:t>manipulation</a:t>
            </a:r>
            <a:r>
              <a:rPr lang="de-DE" dirty="0"/>
              <a:t>.  1. </a:t>
            </a:r>
            <a:r>
              <a:rPr lang="de-DE" dirty="0" err="1"/>
              <a:t>chatbot</a:t>
            </a:r>
            <a:r>
              <a:rPr lang="de-DE" dirty="0"/>
              <a:t> </a:t>
            </a:r>
            <a:r>
              <a:rPr lang="de-DE" dirty="0" err="1"/>
              <a:t>service</a:t>
            </a:r>
            <a:r>
              <a:rPr lang="de-DE" dirty="0"/>
              <a:t> </a:t>
            </a:r>
            <a:r>
              <a:rPr lang="de-DE" dirty="0" err="1"/>
              <a:t>providers</a:t>
            </a:r>
            <a:r>
              <a:rPr lang="de-DE" dirty="0"/>
              <a:t> </a:t>
            </a:r>
            <a:r>
              <a:rPr lang="de-DE" dirty="0" err="1"/>
              <a:t>may</a:t>
            </a:r>
            <a:r>
              <a:rPr lang="de-DE" dirty="0"/>
              <a:t> </a:t>
            </a:r>
            <a:r>
              <a:rPr lang="de-DE" dirty="0" err="1"/>
              <a:t>allow</a:t>
            </a:r>
            <a:r>
              <a:rPr lang="de-DE" dirty="0"/>
              <a:t> </a:t>
            </a:r>
            <a:r>
              <a:rPr lang="de-DE" dirty="0" err="1"/>
              <a:t>third</a:t>
            </a:r>
            <a:r>
              <a:rPr lang="de-DE" dirty="0"/>
              <a:t>-party </a:t>
            </a:r>
            <a:r>
              <a:rPr lang="de-DE" dirty="0" err="1"/>
              <a:t>commercial</a:t>
            </a:r>
            <a:r>
              <a:rPr lang="de-DE" dirty="0"/>
              <a:t> </a:t>
            </a:r>
            <a:r>
              <a:rPr lang="de-DE" dirty="0" err="1"/>
              <a:t>actors</a:t>
            </a:r>
            <a:r>
              <a:rPr lang="de-DE" dirty="0"/>
              <a:t> </a:t>
            </a:r>
            <a:r>
              <a:rPr lang="de-DE" dirty="0" err="1"/>
              <a:t>to</a:t>
            </a:r>
            <a:r>
              <a:rPr lang="de-DE" dirty="0"/>
              <a:t> </a:t>
            </a:r>
            <a:r>
              <a:rPr lang="de-DE" dirty="0" err="1"/>
              <a:t>influence</a:t>
            </a:r>
            <a:r>
              <a:rPr lang="de-DE" dirty="0"/>
              <a:t> </a:t>
            </a:r>
            <a:r>
              <a:rPr lang="de-DE" dirty="0" err="1"/>
              <a:t>the</a:t>
            </a:r>
            <a:r>
              <a:rPr lang="de-DE" dirty="0"/>
              <a:t> </a:t>
            </a:r>
            <a:r>
              <a:rPr lang="de-DE" dirty="0" err="1"/>
              <a:t>chatbot</a:t>
            </a:r>
            <a:r>
              <a:rPr lang="de-DE" dirty="0"/>
              <a:t> </a:t>
            </a:r>
            <a:r>
              <a:rPr lang="de-DE" dirty="0" err="1"/>
              <a:t>content</a:t>
            </a:r>
            <a:r>
              <a:rPr lang="de-DE" dirty="0"/>
              <a:t> </a:t>
            </a:r>
            <a:r>
              <a:rPr lang="de-DE" dirty="0" err="1"/>
              <a:t>or</a:t>
            </a:r>
            <a:r>
              <a:rPr lang="de-DE" dirty="0"/>
              <a:t> </a:t>
            </a:r>
            <a:r>
              <a:rPr lang="de-DE" dirty="0" err="1"/>
              <a:t>conversational</a:t>
            </a:r>
            <a:r>
              <a:rPr lang="de-DE" dirty="0"/>
              <a:t> design in </a:t>
            </a:r>
            <a:r>
              <a:rPr lang="de-DE" dirty="0" err="1"/>
              <a:t>the</a:t>
            </a:r>
            <a:r>
              <a:rPr lang="de-DE" dirty="0"/>
              <a:t> </a:t>
            </a:r>
            <a:r>
              <a:rPr lang="de-DE" dirty="0" err="1"/>
              <a:t>hope</a:t>
            </a:r>
            <a:r>
              <a:rPr lang="de-DE" dirty="0"/>
              <a:t> </a:t>
            </a:r>
            <a:r>
              <a:rPr lang="de-DE" dirty="0" err="1"/>
              <a:t>of</a:t>
            </a:r>
            <a:r>
              <a:rPr lang="de-DE" dirty="0"/>
              <a:t> </a:t>
            </a:r>
            <a:r>
              <a:rPr lang="de-DE" dirty="0" err="1"/>
              <a:t>promoting</a:t>
            </a:r>
            <a:r>
              <a:rPr lang="de-DE" dirty="0"/>
              <a:t> </a:t>
            </a:r>
            <a:r>
              <a:rPr lang="de-DE" dirty="0" err="1"/>
              <a:t>products</a:t>
            </a:r>
            <a:r>
              <a:rPr lang="de-DE" dirty="0"/>
              <a:t> </a:t>
            </a:r>
            <a:r>
              <a:rPr lang="de-DE" dirty="0" err="1"/>
              <a:t>and</a:t>
            </a:r>
            <a:r>
              <a:rPr lang="de-DE" dirty="0"/>
              <a:t> </a:t>
            </a:r>
            <a:r>
              <a:rPr lang="de-DE" dirty="0" err="1"/>
              <a:t>ideas</a:t>
            </a:r>
            <a:r>
              <a:rPr lang="de-DE" dirty="0"/>
              <a:t> </a:t>
            </a:r>
            <a:r>
              <a:rPr lang="de-DE" dirty="0" err="1"/>
              <a:t>within</a:t>
            </a:r>
            <a:r>
              <a:rPr lang="de-DE" dirty="0"/>
              <a:t> </a:t>
            </a:r>
            <a:r>
              <a:rPr lang="de-DE" dirty="0" err="1"/>
              <a:t>the</a:t>
            </a:r>
            <a:r>
              <a:rPr lang="de-DE" dirty="0"/>
              <a:t> </a:t>
            </a:r>
            <a:r>
              <a:rPr lang="de-DE" dirty="0" err="1"/>
              <a:t>sphere</a:t>
            </a:r>
            <a:r>
              <a:rPr lang="de-DE" dirty="0"/>
              <a:t> </a:t>
            </a:r>
            <a:r>
              <a:rPr lang="de-DE" dirty="0" err="1"/>
              <a:t>of</a:t>
            </a:r>
            <a:r>
              <a:rPr lang="de-DE" dirty="0"/>
              <a:t> an </a:t>
            </a:r>
            <a:r>
              <a:rPr lang="de-DE" dirty="0" err="1"/>
              <a:t>intimate</a:t>
            </a:r>
            <a:r>
              <a:rPr lang="de-DE" dirty="0"/>
              <a:t> </a:t>
            </a:r>
            <a:r>
              <a:rPr lang="de-DE" dirty="0" err="1"/>
              <a:t>relationship</a:t>
            </a:r>
            <a:r>
              <a:rPr lang="de-DE" dirty="0"/>
              <a:t>. 2. </a:t>
            </a:r>
            <a:r>
              <a:rPr lang="de-DE" dirty="0" err="1"/>
              <a:t>use</a:t>
            </a:r>
            <a:r>
              <a:rPr lang="de-DE" dirty="0"/>
              <a:t> </a:t>
            </a:r>
            <a:r>
              <a:rPr lang="de-DE" dirty="0" err="1"/>
              <a:t>the</a:t>
            </a:r>
            <a:r>
              <a:rPr lang="de-DE" dirty="0"/>
              <a:t> </a:t>
            </a:r>
            <a:r>
              <a:rPr lang="de-DE" dirty="0" err="1"/>
              <a:t>big</a:t>
            </a:r>
            <a:r>
              <a:rPr lang="de-DE" dirty="0"/>
              <a:t> </a:t>
            </a:r>
            <a:r>
              <a:rPr lang="de-DE" dirty="0" err="1"/>
              <a:t>data</a:t>
            </a:r>
            <a:r>
              <a:rPr lang="de-DE" dirty="0"/>
              <a:t> </a:t>
            </a:r>
            <a:r>
              <a:rPr lang="de-DE" dirty="0" err="1"/>
              <a:t>of</a:t>
            </a:r>
            <a:r>
              <a:rPr lang="de-DE" dirty="0"/>
              <a:t> </a:t>
            </a:r>
            <a:r>
              <a:rPr lang="de-DE" dirty="0" err="1"/>
              <a:t>users</a:t>
            </a:r>
            <a:r>
              <a:rPr lang="de-DE" dirty="0"/>
              <a:t> </a:t>
            </a:r>
            <a:r>
              <a:rPr lang="de-DE" dirty="0" err="1"/>
              <a:t>for</a:t>
            </a:r>
            <a:r>
              <a:rPr lang="de-DE" dirty="0"/>
              <a:t> </a:t>
            </a:r>
            <a:r>
              <a:rPr lang="de-DE" dirty="0" err="1"/>
              <a:t>consumer</a:t>
            </a:r>
            <a:r>
              <a:rPr lang="de-DE" dirty="0"/>
              <a:t> </a:t>
            </a:r>
            <a:r>
              <a:rPr lang="de-DE" dirty="0" err="1"/>
              <a:t>preference</a:t>
            </a:r>
            <a:r>
              <a:rPr lang="de-DE" dirty="0"/>
              <a:t> </a:t>
            </a:r>
            <a:r>
              <a:rPr lang="de-DE" dirty="0" err="1"/>
              <a:t>analysis</a:t>
            </a:r>
            <a:r>
              <a:rPr lang="de-DE" dirty="0"/>
              <a:t>. </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Emotional trauma: e.g. AI malfunctioning, abuse, asking to break up/ end friendship; the “Her” scenario, violate human exp. for the relationship</a:t>
            </a:r>
            <a:endParaRPr lang="de-DE" dirty="0"/>
          </a:p>
          <a:p>
            <a:endParaRPr lang="de-DE" dirty="0"/>
          </a:p>
          <a:p>
            <a:r>
              <a:rPr lang="de-DE" dirty="0" err="1"/>
              <a:t>When</a:t>
            </a:r>
            <a:r>
              <a:rPr lang="de-DE" dirty="0"/>
              <a:t> </a:t>
            </a:r>
            <a:r>
              <a:rPr lang="de-DE" dirty="0" err="1"/>
              <a:t>concerned</a:t>
            </a:r>
            <a:r>
              <a:rPr lang="de-DE" dirty="0"/>
              <a:t> </a:t>
            </a:r>
            <a:r>
              <a:rPr lang="de-DE" dirty="0" err="1"/>
              <a:t>with</a:t>
            </a:r>
            <a:r>
              <a:rPr lang="de-DE" dirty="0"/>
              <a:t> </a:t>
            </a:r>
            <a:r>
              <a:rPr lang="de-DE" dirty="0" err="1"/>
              <a:t>morally</a:t>
            </a:r>
            <a:r>
              <a:rPr lang="de-DE" dirty="0"/>
              <a:t> </a:t>
            </a:r>
            <a:r>
              <a:rPr lang="de-DE" dirty="0" err="1"/>
              <a:t>controversial</a:t>
            </a:r>
            <a:r>
              <a:rPr lang="de-DE" dirty="0"/>
              <a:t> </a:t>
            </a:r>
            <a:r>
              <a:rPr lang="de-DE" dirty="0" err="1"/>
              <a:t>actions</a:t>
            </a:r>
            <a:r>
              <a:rPr lang="de-DE" dirty="0"/>
              <a:t> </a:t>
            </a:r>
            <a:r>
              <a:rPr lang="de-DE" dirty="0" err="1"/>
              <a:t>of</a:t>
            </a:r>
            <a:r>
              <a:rPr lang="de-DE" dirty="0"/>
              <a:t> </a:t>
            </a:r>
            <a:r>
              <a:rPr lang="de-DE" dirty="0" err="1"/>
              <a:t>the</a:t>
            </a:r>
            <a:r>
              <a:rPr lang="de-DE" dirty="0"/>
              <a:t> </a:t>
            </a:r>
            <a:r>
              <a:rPr lang="de-DE" dirty="0" err="1"/>
              <a:t>users</a:t>
            </a:r>
            <a:r>
              <a:rPr lang="de-DE" dirty="0"/>
              <a:t>, </a:t>
            </a:r>
            <a:r>
              <a:rPr lang="de-DE" dirty="0" err="1"/>
              <a:t>should</a:t>
            </a:r>
            <a:r>
              <a:rPr lang="de-DE" dirty="0"/>
              <a:t> </a:t>
            </a:r>
            <a:r>
              <a:rPr lang="de-DE" dirty="0" err="1"/>
              <a:t>the</a:t>
            </a:r>
            <a:r>
              <a:rPr lang="de-DE" dirty="0"/>
              <a:t> </a:t>
            </a:r>
            <a:r>
              <a:rPr lang="de-DE" dirty="0" err="1"/>
              <a:t>robots</a:t>
            </a:r>
            <a:r>
              <a:rPr lang="de-DE" dirty="0"/>
              <a:t> </a:t>
            </a:r>
            <a:r>
              <a:rPr lang="de-DE" dirty="0" err="1"/>
              <a:t>always</a:t>
            </a:r>
            <a:r>
              <a:rPr lang="de-DE" dirty="0"/>
              <a:t> </a:t>
            </a:r>
            <a:r>
              <a:rPr lang="de-DE" dirty="0" err="1"/>
              <a:t>be</a:t>
            </a:r>
            <a:r>
              <a:rPr lang="de-DE" dirty="0"/>
              <a:t> user-</a:t>
            </a:r>
            <a:r>
              <a:rPr lang="de-DE" dirty="0" err="1"/>
              <a:t>oriented</a:t>
            </a:r>
            <a:r>
              <a:rPr lang="de-DE" dirty="0"/>
              <a:t> </a:t>
            </a:r>
            <a:r>
              <a:rPr lang="de-DE" dirty="0" err="1"/>
              <a:t>and</a:t>
            </a:r>
            <a:r>
              <a:rPr lang="de-DE" dirty="0"/>
              <a:t> </a:t>
            </a:r>
            <a:r>
              <a:rPr lang="de-DE" dirty="0" err="1"/>
              <a:t>respect</a:t>
            </a:r>
            <a:r>
              <a:rPr lang="de-DE" dirty="0"/>
              <a:t> </a:t>
            </a:r>
            <a:r>
              <a:rPr lang="de-DE" dirty="0" err="1"/>
              <a:t>their</a:t>
            </a:r>
            <a:r>
              <a:rPr lang="de-DE" dirty="0"/>
              <a:t> </a:t>
            </a:r>
            <a:r>
              <a:rPr lang="de-DE" dirty="0" err="1"/>
              <a:t>privacy</a:t>
            </a:r>
            <a:r>
              <a:rPr lang="de-DE" dirty="0"/>
              <a:t>, </a:t>
            </a:r>
            <a:r>
              <a:rPr lang="de-DE" dirty="0" err="1"/>
              <a:t>or</a:t>
            </a:r>
            <a:r>
              <a:rPr lang="de-DE" dirty="0"/>
              <a:t> </a:t>
            </a:r>
            <a:r>
              <a:rPr lang="de-DE" dirty="0" err="1"/>
              <a:t>should</a:t>
            </a:r>
            <a:r>
              <a:rPr lang="de-DE" dirty="0"/>
              <a:t> </a:t>
            </a:r>
            <a:r>
              <a:rPr lang="de-DE" dirty="0" err="1"/>
              <a:t>they</a:t>
            </a:r>
            <a:r>
              <a:rPr lang="de-DE" dirty="0"/>
              <a:t> </a:t>
            </a:r>
            <a:r>
              <a:rPr lang="de-DE" dirty="0" err="1"/>
              <a:t>serve</a:t>
            </a:r>
            <a:r>
              <a:rPr lang="de-DE" dirty="0"/>
              <a:t> </a:t>
            </a:r>
            <a:r>
              <a:rPr lang="de-DE" dirty="0" err="1"/>
              <a:t>the</a:t>
            </a:r>
            <a:r>
              <a:rPr lang="de-DE" dirty="0"/>
              <a:t> </a:t>
            </a:r>
            <a:r>
              <a:rPr lang="de-DE" dirty="0" err="1"/>
              <a:t>good</a:t>
            </a:r>
            <a:r>
              <a:rPr lang="de-DE" dirty="0"/>
              <a:t> </a:t>
            </a:r>
            <a:r>
              <a:rPr lang="de-DE" dirty="0" err="1"/>
              <a:t>of</a:t>
            </a:r>
            <a:r>
              <a:rPr lang="de-DE" dirty="0"/>
              <a:t> </a:t>
            </a:r>
            <a:r>
              <a:rPr lang="de-DE" dirty="0" err="1"/>
              <a:t>the</a:t>
            </a:r>
            <a:r>
              <a:rPr lang="de-DE" dirty="0"/>
              <a:t> </a:t>
            </a:r>
            <a:r>
              <a:rPr lang="de-DE" dirty="0" err="1"/>
              <a:t>majority</a:t>
            </a:r>
            <a:r>
              <a:rPr lang="de-DE" dirty="0"/>
              <a:t> </a:t>
            </a:r>
            <a:r>
              <a:rPr lang="de-DE" dirty="0" err="1"/>
              <a:t>and</a:t>
            </a:r>
            <a:r>
              <a:rPr lang="de-DE" dirty="0"/>
              <a:t> </a:t>
            </a:r>
            <a:r>
              <a:rPr lang="de-DE" dirty="0" err="1"/>
              <a:t>report</a:t>
            </a:r>
            <a:r>
              <a:rPr lang="de-DE" dirty="0"/>
              <a:t> </a:t>
            </a:r>
            <a:r>
              <a:rPr lang="de-DE" dirty="0" err="1"/>
              <a:t>them</a:t>
            </a:r>
            <a:r>
              <a:rPr lang="de-DE" dirty="0"/>
              <a:t>? E.g. </a:t>
            </a:r>
            <a:r>
              <a:rPr lang="de-DE" dirty="0" err="1"/>
              <a:t>users</a:t>
            </a:r>
            <a:r>
              <a:rPr lang="de-DE" dirty="0"/>
              <a:t> express </a:t>
            </a:r>
            <a:r>
              <a:rPr lang="de-DE" dirty="0" err="1"/>
              <a:t>violent</a:t>
            </a:r>
            <a:r>
              <a:rPr lang="de-DE" dirty="0"/>
              <a:t> </a:t>
            </a:r>
            <a:r>
              <a:rPr lang="de-DE" dirty="0" err="1"/>
              <a:t>intentions</a:t>
            </a:r>
            <a:r>
              <a:rPr lang="de-DE" dirty="0"/>
              <a:t>. „Machines like </a:t>
            </a:r>
            <a:r>
              <a:rPr lang="de-DE" dirty="0" err="1"/>
              <a:t>me</a:t>
            </a:r>
            <a:r>
              <a:rPr lang="de-DE" dirty="0"/>
              <a:t>“,Ian </a:t>
            </a:r>
            <a:r>
              <a:rPr lang="de-DE" dirty="0" err="1"/>
              <a:t>McEvan</a:t>
            </a:r>
            <a:endParaRPr lang="de-DE" dirty="0"/>
          </a:p>
        </p:txBody>
      </p:sp>
      <p:sp>
        <p:nvSpPr>
          <p:cNvPr id="4" name="灯片编号占位符 3"/>
          <p:cNvSpPr>
            <a:spLocks noGrp="1"/>
          </p:cNvSpPr>
          <p:nvPr>
            <p:ph type="sldNum" sz="quarter" idx="5"/>
          </p:nvPr>
        </p:nvSpPr>
        <p:spPr/>
        <p:txBody>
          <a:bodyPr/>
          <a:lstStyle/>
          <a:p>
            <a:fld id="{8FAB6376-034B-694C-AF4D-9FD5A67F3A88}" type="slidenum">
              <a:rPr lang="de-DE" smtClean="0"/>
              <a:t>8</a:t>
            </a:fld>
            <a:endParaRPr lang="de-DE"/>
          </a:p>
        </p:txBody>
      </p:sp>
    </p:spTree>
    <p:extLst>
      <p:ext uri="{BB962C8B-B14F-4D97-AF65-F5344CB8AC3E}">
        <p14:creationId xmlns:p14="http://schemas.microsoft.com/office/powerpoint/2010/main" val="1898207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FAB6376-034B-694C-AF4D-9FD5A67F3A88}" type="slidenum">
              <a:rPr lang="de-DE" smtClean="0"/>
              <a:t>9</a:t>
            </a:fld>
            <a:endParaRPr lang="de-DE"/>
          </a:p>
        </p:txBody>
      </p:sp>
    </p:spTree>
    <p:extLst>
      <p:ext uri="{BB962C8B-B14F-4D97-AF65-F5344CB8AC3E}">
        <p14:creationId xmlns:p14="http://schemas.microsoft.com/office/powerpoint/2010/main" val="790190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zh-CN" dirty="0" err="1"/>
              <a:t>One</a:t>
            </a:r>
            <a:r>
              <a:rPr lang="de-DE" altLang="zh-CN" dirty="0"/>
              <a:t> can </a:t>
            </a:r>
            <a:r>
              <a:rPr lang="de-DE" altLang="zh-CN" dirty="0" err="1"/>
              <a:t>personalize</a:t>
            </a:r>
            <a:r>
              <a:rPr lang="de-DE" altLang="zh-CN" dirty="0"/>
              <a:t> </a:t>
            </a:r>
            <a:r>
              <a:rPr lang="de-DE" altLang="zh-CN" dirty="0" err="1"/>
              <a:t>one‘s</a:t>
            </a:r>
            <a:r>
              <a:rPr lang="de-DE" altLang="zh-CN" dirty="0"/>
              <a:t> </a:t>
            </a:r>
            <a:r>
              <a:rPr lang="de-DE" altLang="zh-CN" dirty="0" err="1"/>
              <a:t>replika</a:t>
            </a:r>
            <a:r>
              <a:rPr lang="de-DE" altLang="zh-CN" dirty="0"/>
              <a:t> </a:t>
            </a:r>
            <a:r>
              <a:rPr lang="de-DE" altLang="zh-CN" dirty="0" err="1"/>
              <a:t>by</a:t>
            </a:r>
            <a:r>
              <a:rPr lang="de-DE" altLang="zh-CN" dirty="0"/>
              <a:t> </a:t>
            </a:r>
            <a:r>
              <a:rPr lang="de-DE" altLang="zh-CN" dirty="0" err="1"/>
              <a:t>choosing</a:t>
            </a:r>
            <a:r>
              <a:rPr lang="de-DE" altLang="zh-CN" dirty="0"/>
              <a:t> </a:t>
            </a:r>
            <a:r>
              <a:rPr lang="de-DE" altLang="zh-CN" dirty="0" err="1"/>
              <a:t>the</a:t>
            </a:r>
            <a:r>
              <a:rPr lang="de-DE" altLang="zh-CN" dirty="0"/>
              <a:t> </a:t>
            </a:r>
            <a:r>
              <a:rPr lang="de-DE" altLang="zh-CN" dirty="0" err="1"/>
              <a:t>personality</a:t>
            </a:r>
            <a:r>
              <a:rPr lang="de-DE" altLang="zh-CN" dirty="0"/>
              <a:t> </a:t>
            </a:r>
            <a:r>
              <a:rPr lang="de-DE" altLang="zh-CN" dirty="0" err="1"/>
              <a:t>traits</a:t>
            </a:r>
            <a:r>
              <a:rPr lang="de-DE" altLang="zh-CN" dirty="0"/>
              <a:t> such </a:t>
            </a:r>
            <a:r>
              <a:rPr lang="de-DE" altLang="zh-CN" dirty="0" err="1"/>
              <a:t>as</a:t>
            </a:r>
            <a:r>
              <a:rPr lang="de-DE" altLang="zh-CN" dirty="0"/>
              <a:t> „</a:t>
            </a:r>
            <a:r>
              <a:rPr lang="de-DE" altLang="zh-CN" dirty="0" err="1"/>
              <a:t>introvert</a:t>
            </a:r>
            <a:r>
              <a:rPr lang="de-DE" altLang="zh-CN" dirty="0"/>
              <a:t>“ „</a:t>
            </a:r>
            <a:r>
              <a:rPr lang="de-DE" altLang="zh-CN" dirty="0" err="1"/>
              <a:t>outgoing</a:t>
            </a:r>
            <a:r>
              <a:rPr lang="de-DE" altLang="zh-CN" dirty="0"/>
              <a:t>“ „</a:t>
            </a:r>
            <a:r>
              <a:rPr lang="de-DE" altLang="zh-CN" dirty="0" err="1"/>
              <a:t>dreamy</a:t>
            </a:r>
            <a:r>
              <a:rPr lang="de-DE" altLang="zh-CN"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zh-CN" dirty="0" err="1"/>
              <a:t>Related</a:t>
            </a:r>
            <a:r>
              <a:rPr lang="de-DE" altLang="zh-CN" dirty="0"/>
              <a:t> </a:t>
            </a:r>
            <a:r>
              <a:rPr lang="de-DE" altLang="zh-CN" dirty="0" err="1"/>
              <a:t>to</a:t>
            </a:r>
            <a:r>
              <a:rPr lang="de-DE" altLang="zh-CN" dirty="0"/>
              <a:t> </a:t>
            </a:r>
            <a:r>
              <a:rPr lang="de-DE" altLang="zh-CN" dirty="0" err="1"/>
              <a:t>mutuality</a:t>
            </a:r>
            <a:r>
              <a:rPr lang="de-DE" altLang="zh-CN" dirty="0"/>
              <a:t> but </a:t>
            </a:r>
            <a:r>
              <a:rPr lang="de-DE" altLang="zh-CN" dirty="0" err="1"/>
              <a:t>from</a:t>
            </a:r>
            <a:r>
              <a:rPr lang="de-DE" altLang="zh-CN" dirty="0"/>
              <a:t> a different </a:t>
            </a:r>
            <a:r>
              <a:rPr lang="de-DE" altLang="zh-CN" dirty="0" err="1"/>
              <a:t>perspective</a:t>
            </a:r>
            <a:r>
              <a:rPr lang="de-DE" altLang="zh-CN"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zh-CN" dirty="0" err="1"/>
              <a:t>Virtues</a:t>
            </a:r>
            <a:r>
              <a:rPr lang="de-DE" altLang="zh-CN" dirty="0"/>
              <a:t> </a:t>
            </a:r>
            <a:r>
              <a:rPr lang="de-DE" altLang="zh-CN" dirty="0" err="1"/>
              <a:t>of</a:t>
            </a:r>
            <a:r>
              <a:rPr lang="de-DE" altLang="zh-CN" dirty="0"/>
              <a:t> care, </a:t>
            </a:r>
            <a:r>
              <a:rPr lang="de-DE" altLang="zh-CN" dirty="0" err="1"/>
              <a:t>courage</a:t>
            </a:r>
            <a:r>
              <a:rPr lang="de-DE" altLang="zh-CN" dirty="0"/>
              <a:t> [</a:t>
            </a:r>
            <a:r>
              <a:rPr lang="de-DE" altLang="zh-CN" dirty="0" err="1"/>
              <a:t>to</a:t>
            </a:r>
            <a:r>
              <a:rPr lang="de-DE" altLang="zh-CN" dirty="0"/>
              <a:t> </a:t>
            </a:r>
            <a:r>
              <a:rPr lang="de-DE" altLang="zh-CN" dirty="0" err="1"/>
              <a:t>accept</a:t>
            </a:r>
            <a:r>
              <a:rPr lang="de-DE" altLang="zh-CN" dirty="0"/>
              <a:t> </a:t>
            </a:r>
            <a:r>
              <a:rPr lang="de-DE" altLang="zh-CN" dirty="0" err="1"/>
              <a:t>risks</a:t>
            </a:r>
            <a:r>
              <a:rPr lang="de-DE" altLang="zh-CN" dirty="0"/>
              <a:t>, </a:t>
            </a:r>
            <a:r>
              <a:rPr lang="de-DE" altLang="zh-CN" dirty="0" err="1"/>
              <a:t>embarassment</a:t>
            </a:r>
            <a:r>
              <a:rPr lang="de-DE" altLang="zh-CN" dirty="0"/>
              <a:t>, </a:t>
            </a:r>
            <a:r>
              <a:rPr lang="de-DE" altLang="zh-CN" dirty="0" err="1"/>
              <a:t>disagreement</a:t>
            </a:r>
            <a:r>
              <a:rPr lang="de-DE" altLang="zh-CN" dirty="0"/>
              <a:t> in a </a:t>
            </a:r>
            <a:r>
              <a:rPr lang="de-DE" altLang="zh-CN" dirty="0" err="1"/>
              <a:t>relationship</a:t>
            </a:r>
            <a:r>
              <a:rPr lang="de-DE" altLang="zh-CN" dirty="0"/>
              <a:t>], </a:t>
            </a:r>
            <a:r>
              <a:rPr lang="de-DE" altLang="zh-CN" dirty="0" err="1"/>
              <a:t>humility</a:t>
            </a:r>
            <a:r>
              <a:rPr lang="de-DE" altLang="zh-CN" dirty="0"/>
              <a:t>… </a:t>
            </a:r>
            <a:r>
              <a:rPr lang="de-DE" altLang="zh-CN" dirty="0" err="1"/>
              <a:t>Vallor</a:t>
            </a:r>
            <a:endParaRPr lang="de-DE"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zh-CN" dirty="0"/>
          </a:p>
          <a:p>
            <a:endParaRPr lang="de-DE" dirty="0"/>
          </a:p>
        </p:txBody>
      </p:sp>
      <p:sp>
        <p:nvSpPr>
          <p:cNvPr id="4" name="灯片编号占位符 3"/>
          <p:cNvSpPr>
            <a:spLocks noGrp="1"/>
          </p:cNvSpPr>
          <p:nvPr>
            <p:ph type="sldNum" sz="quarter" idx="5"/>
          </p:nvPr>
        </p:nvSpPr>
        <p:spPr/>
        <p:txBody>
          <a:bodyPr/>
          <a:lstStyle/>
          <a:p>
            <a:fld id="{8FAB6376-034B-694C-AF4D-9FD5A67F3A88}" type="slidenum">
              <a:rPr lang="de-DE" smtClean="0"/>
              <a:t>10</a:t>
            </a:fld>
            <a:endParaRPr lang="de-DE"/>
          </a:p>
        </p:txBody>
      </p:sp>
    </p:spTree>
    <p:extLst>
      <p:ext uri="{BB962C8B-B14F-4D97-AF65-F5344CB8AC3E}">
        <p14:creationId xmlns:p14="http://schemas.microsoft.com/office/powerpoint/2010/main" val="164954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FAB6376-034B-694C-AF4D-9FD5A67F3A88}" type="slidenum">
              <a:rPr lang="de-DE" smtClean="0"/>
              <a:t>11</a:t>
            </a:fld>
            <a:endParaRPr lang="de-DE"/>
          </a:p>
        </p:txBody>
      </p:sp>
    </p:spTree>
    <p:extLst>
      <p:ext uri="{BB962C8B-B14F-4D97-AF65-F5344CB8AC3E}">
        <p14:creationId xmlns:p14="http://schemas.microsoft.com/office/powerpoint/2010/main" val="2441464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0A7D250-88F0-6449-B336-8BA3849B23ED}" type="datetimeFigureOut">
              <a:rPr lang="de-DE" smtClean="0"/>
              <a:t>04.05.21</a:t>
            </a:fld>
            <a:endParaRPr lang="de-DE"/>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de-DE"/>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1B52E284-2B54-7C48-99C9-9F5AA37F9A7F}" type="slidenum">
              <a:rPr lang="de-DE" smtClean="0"/>
              <a:t>‹#›</a:t>
            </a:fld>
            <a:endParaRPr lang="de-DE"/>
          </a:p>
        </p:txBody>
      </p:sp>
    </p:spTree>
    <p:extLst>
      <p:ext uri="{BB962C8B-B14F-4D97-AF65-F5344CB8AC3E}">
        <p14:creationId xmlns:p14="http://schemas.microsoft.com/office/powerpoint/2010/main" val="33064416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0A7D250-88F0-6449-B336-8BA3849B23ED}" type="datetimeFigureOut">
              <a:rPr lang="de-DE" smtClean="0"/>
              <a:t>04.05.21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B52E284-2B54-7C48-99C9-9F5AA37F9A7F}" type="slidenum">
              <a:rPr lang="de-DE" smtClean="0"/>
              <a:t>‹#›</a:t>
            </a:fld>
            <a:endParaRPr lang="de-DE"/>
          </a:p>
        </p:txBody>
      </p:sp>
    </p:spTree>
    <p:extLst>
      <p:ext uri="{BB962C8B-B14F-4D97-AF65-F5344CB8AC3E}">
        <p14:creationId xmlns:p14="http://schemas.microsoft.com/office/powerpoint/2010/main" val="109054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0A7D250-88F0-6449-B336-8BA3849B23ED}" type="datetimeFigureOut">
              <a:rPr lang="de-DE" smtClean="0"/>
              <a:t>04.05.21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B52E284-2B54-7C48-99C9-9F5AA37F9A7F}" type="slidenum">
              <a:rPr lang="de-DE" smtClean="0"/>
              <a:t>‹#›</a:t>
            </a:fld>
            <a:endParaRPr lang="de-DE"/>
          </a:p>
        </p:txBody>
      </p:sp>
    </p:spTree>
    <p:extLst>
      <p:ext uri="{BB962C8B-B14F-4D97-AF65-F5344CB8AC3E}">
        <p14:creationId xmlns:p14="http://schemas.microsoft.com/office/powerpoint/2010/main" val="412952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0A7D250-88F0-6449-B336-8BA3849B23ED}" type="datetimeFigureOut">
              <a:rPr lang="de-DE" smtClean="0"/>
              <a:t>04.05.21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B52E284-2B54-7C48-99C9-9F5AA37F9A7F}" type="slidenum">
              <a:rPr lang="de-DE" smtClean="0"/>
              <a:t>‹#›</a:t>
            </a:fld>
            <a:endParaRPr lang="de-DE"/>
          </a:p>
        </p:txBody>
      </p:sp>
    </p:spTree>
    <p:extLst>
      <p:ext uri="{BB962C8B-B14F-4D97-AF65-F5344CB8AC3E}">
        <p14:creationId xmlns:p14="http://schemas.microsoft.com/office/powerpoint/2010/main" val="350667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D0A7D250-88F0-6449-B336-8BA3849B23ED}" type="datetimeFigureOut">
              <a:rPr lang="de-DE" smtClean="0"/>
              <a:t>04.05.21</a:t>
            </a:fld>
            <a:endParaRPr lang="de-DE"/>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de-DE"/>
          </a:p>
        </p:txBody>
      </p:sp>
      <p:sp>
        <p:nvSpPr>
          <p:cNvPr id="6" name="Slide Number Placeholder 5"/>
          <p:cNvSpPr>
            <a:spLocks noGrp="1"/>
          </p:cNvSpPr>
          <p:nvPr>
            <p:ph type="sldNum" sz="quarter" idx="12"/>
          </p:nvPr>
        </p:nvSpPr>
        <p:spPr>
          <a:xfrm>
            <a:off x="8604504" y="5211060"/>
            <a:ext cx="2112264" cy="228600"/>
          </a:xfrm>
        </p:spPr>
        <p:txBody>
          <a:bodyPr/>
          <a:lstStyle/>
          <a:p>
            <a:fld id="{1B52E284-2B54-7C48-99C9-9F5AA37F9A7F}" type="slidenum">
              <a:rPr lang="de-DE" smtClean="0"/>
              <a:t>‹#›</a:t>
            </a:fld>
            <a:endParaRPr lang="de-DE"/>
          </a:p>
        </p:txBody>
      </p:sp>
    </p:spTree>
    <p:extLst>
      <p:ext uri="{BB962C8B-B14F-4D97-AF65-F5344CB8AC3E}">
        <p14:creationId xmlns:p14="http://schemas.microsoft.com/office/powerpoint/2010/main" val="150758576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0A7D250-88F0-6449-B336-8BA3849B23ED}" type="datetimeFigureOut">
              <a:rPr lang="de-DE" smtClean="0"/>
              <a:t>04.05.21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B52E284-2B54-7C48-99C9-9F5AA37F9A7F}" type="slidenum">
              <a:rPr lang="de-DE" smtClean="0"/>
              <a:t>‹#›</a:t>
            </a:fld>
            <a:endParaRPr lang="de-DE"/>
          </a:p>
        </p:txBody>
      </p:sp>
    </p:spTree>
    <p:extLst>
      <p:ext uri="{BB962C8B-B14F-4D97-AF65-F5344CB8AC3E}">
        <p14:creationId xmlns:p14="http://schemas.microsoft.com/office/powerpoint/2010/main" val="97315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0A7D250-88F0-6449-B336-8BA3849B23ED}" type="datetimeFigureOut">
              <a:rPr lang="de-DE" smtClean="0"/>
              <a:t>04.05.21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B52E284-2B54-7C48-99C9-9F5AA37F9A7F}" type="slidenum">
              <a:rPr lang="de-DE" smtClean="0"/>
              <a:t>‹#›</a:t>
            </a:fld>
            <a:endParaRPr lang="de-DE"/>
          </a:p>
        </p:txBody>
      </p:sp>
    </p:spTree>
    <p:extLst>
      <p:ext uri="{BB962C8B-B14F-4D97-AF65-F5344CB8AC3E}">
        <p14:creationId xmlns:p14="http://schemas.microsoft.com/office/powerpoint/2010/main" val="169919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0A7D250-88F0-6449-B336-8BA3849B23ED}" type="datetimeFigureOut">
              <a:rPr lang="de-DE" smtClean="0"/>
              <a:t>04.05.21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B52E284-2B54-7C48-99C9-9F5AA37F9A7F}" type="slidenum">
              <a:rPr lang="de-DE" smtClean="0"/>
              <a:t>‹#›</a:t>
            </a:fld>
            <a:endParaRPr lang="de-DE"/>
          </a:p>
        </p:txBody>
      </p:sp>
    </p:spTree>
    <p:extLst>
      <p:ext uri="{BB962C8B-B14F-4D97-AF65-F5344CB8AC3E}">
        <p14:creationId xmlns:p14="http://schemas.microsoft.com/office/powerpoint/2010/main" val="251003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7D250-88F0-6449-B336-8BA3849B23ED}" type="datetimeFigureOut">
              <a:rPr lang="de-DE" smtClean="0"/>
              <a:t>04.05.21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B52E284-2B54-7C48-99C9-9F5AA37F9A7F}" type="slidenum">
              <a:rPr lang="de-DE" smtClean="0"/>
              <a:t>‹#›</a:t>
            </a:fld>
            <a:endParaRPr lang="de-DE"/>
          </a:p>
        </p:txBody>
      </p:sp>
    </p:spTree>
    <p:extLst>
      <p:ext uri="{BB962C8B-B14F-4D97-AF65-F5344CB8AC3E}">
        <p14:creationId xmlns:p14="http://schemas.microsoft.com/office/powerpoint/2010/main" val="139710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zh-CN" altLang="en-US"/>
              <a:t>单击此处编辑母版标题样式</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8" name="Date Placeholder 7"/>
          <p:cNvSpPr>
            <a:spLocks noGrp="1"/>
          </p:cNvSpPr>
          <p:nvPr>
            <p:ph type="dt" sz="half" idx="10"/>
          </p:nvPr>
        </p:nvSpPr>
        <p:spPr/>
        <p:txBody>
          <a:bodyPr/>
          <a:lstStyle/>
          <a:p>
            <a:fld id="{D0A7D250-88F0-6449-B336-8BA3849B23ED}" type="datetimeFigureOut">
              <a:rPr lang="de-DE" smtClean="0"/>
              <a:t>04.05.21</a:t>
            </a:fld>
            <a:endParaRPr lang="de-DE"/>
          </a:p>
        </p:txBody>
      </p:sp>
      <p:sp>
        <p:nvSpPr>
          <p:cNvPr id="9" name="Footer Placeholder 8"/>
          <p:cNvSpPr>
            <a:spLocks noGrp="1"/>
          </p:cNvSpPr>
          <p:nvPr>
            <p:ph type="ftr" sz="quarter" idx="11"/>
          </p:nvPr>
        </p:nvSpPr>
        <p:spPr/>
        <p:txBody>
          <a:bodyPr/>
          <a:lstStyle>
            <a:lvl1pPr algn="r">
              <a:defRPr/>
            </a:lvl1pPr>
          </a:lstStyle>
          <a:p>
            <a:endParaRPr lang="de-DE"/>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1B52E284-2B54-7C48-99C9-9F5AA37F9A7F}" type="slidenum">
              <a:rPr lang="de-DE" smtClean="0"/>
              <a:t>‹#›</a:t>
            </a:fld>
            <a:endParaRPr lang="de-DE"/>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516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D0A7D250-88F0-6449-B336-8BA3849B23ED}" type="datetimeFigureOut">
              <a:rPr lang="de-DE" smtClean="0"/>
              <a:t>04.05.21</a:t>
            </a:fld>
            <a:endParaRPr lang="de-DE"/>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de-DE"/>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1B52E284-2B54-7C48-99C9-9F5AA37F9A7F}" type="slidenum">
              <a:rPr lang="de-DE" smtClean="0"/>
              <a:t>‹#›</a:t>
            </a:fld>
            <a:endParaRPr lang="de-DE"/>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3077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D0A7D250-88F0-6449-B336-8BA3849B23ED}" type="datetimeFigureOut">
              <a:rPr lang="de-DE" smtClean="0"/>
              <a:t>04.05.21</a:t>
            </a:fld>
            <a:endParaRPr lang="de-DE"/>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de-DE"/>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1B52E284-2B54-7C48-99C9-9F5AA37F9A7F}" type="slidenum">
              <a:rPr lang="de-DE" smtClean="0"/>
              <a:t>‹#›</a:t>
            </a:fld>
            <a:endParaRPr lang="de-DE"/>
          </a:p>
        </p:txBody>
      </p:sp>
    </p:spTree>
    <p:extLst>
      <p:ext uri="{BB962C8B-B14F-4D97-AF65-F5344CB8AC3E}">
        <p14:creationId xmlns:p14="http://schemas.microsoft.com/office/powerpoint/2010/main" val="67893199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472113B-41FA-450E-B533-F51733045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5" name="图片 4" descr="男人的照片上写着字&#10;&#10;描述已自动生成">
            <a:extLst>
              <a:ext uri="{FF2B5EF4-FFF2-40B4-BE49-F238E27FC236}">
                <a16:creationId xmlns:a16="http://schemas.microsoft.com/office/drawing/2014/main" id="{577EEF0B-3EE3-924C-B8C4-89D1CDFCBF08}"/>
              </a:ext>
            </a:extLst>
          </p:cNvPr>
          <p:cNvPicPr>
            <a:picLocks noChangeAspect="1"/>
          </p:cNvPicPr>
          <p:nvPr/>
        </p:nvPicPr>
        <p:blipFill>
          <a:blip r:embed="rId2"/>
          <a:stretch>
            <a:fillRect/>
          </a:stretch>
        </p:blipFill>
        <p:spPr>
          <a:xfrm>
            <a:off x="7610776" y="621791"/>
            <a:ext cx="3960473" cy="5624794"/>
          </a:xfrm>
          <a:prstGeom prst="rect">
            <a:avLst/>
          </a:prstGeom>
        </p:spPr>
      </p:pic>
      <p:sp>
        <p:nvSpPr>
          <p:cNvPr id="23" name="Rectangle 22">
            <a:extLst>
              <a:ext uri="{FF2B5EF4-FFF2-40B4-BE49-F238E27FC236}">
                <a16:creationId xmlns:a16="http://schemas.microsoft.com/office/drawing/2014/main" id="{3CB5E9E0-7C44-46B5-B3E8-E62887B31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标题 1">
            <a:extLst>
              <a:ext uri="{FF2B5EF4-FFF2-40B4-BE49-F238E27FC236}">
                <a16:creationId xmlns:a16="http://schemas.microsoft.com/office/drawing/2014/main" id="{66DD91AE-C15D-1B40-8875-6570B68DB06F}"/>
              </a:ext>
            </a:extLst>
          </p:cNvPr>
          <p:cNvSpPr>
            <a:spLocks noGrp="1"/>
          </p:cNvSpPr>
          <p:nvPr>
            <p:ph type="ctrTitle"/>
          </p:nvPr>
        </p:nvSpPr>
        <p:spPr>
          <a:xfrm>
            <a:off x="1136849" y="1348844"/>
            <a:ext cx="5716338" cy="3042706"/>
          </a:xfrm>
        </p:spPr>
        <p:txBody>
          <a:bodyPr>
            <a:normAutofit fontScale="90000"/>
          </a:bodyPr>
          <a:lstStyle/>
          <a:p>
            <a:r>
              <a:rPr lang="de-DE" sz="6000" dirty="0"/>
              <a:t>Is Genuine Friendship </a:t>
            </a:r>
            <a:r>
              <a:rPr lang="de-DE" sz="6000" dirty="0" err="1"/>
              <a:t>with</a:t>
            </a:r>
            <a:r>
              <a:rPr lang="de-DE" sz="6000" dirty="0"/>
              <a:t> AI </a:t>
            </a:r>
            <a:r>
              <a:rPr lang="de-DE" sz="6000" dirty="0" err="1"/>
              <a:t>Possible</a:t>
            </a:r>
            <a:r>
              <a:rPr lang="de-DE" sz="6000" dirty="0"/>
              <a:t>? </a:t>
            </a:r>
          </a:p>
        </p:txBody>
      </p:sp>
      <p:sp>
        <p:nvSpPr>
          <p:cNvPr id="3" name="副标题 2">
            <a:extLst>
              <a:ext uri="{FF2B5EF4-FFF2-40B4-BE49-F238E27FC236}">
                <a16:creationId xmlns:a16="http://schemas.microsoft.com/office/drawing/2014/main" id="{0D76582D-E133-9A48-AED9-000821B6018D}"/>
              </a:ext>
            </a:extLst>
          </p:cNvPr>
          <p:cNvSpPr>
            <a:spLocks noGrp="1"/>
          </p:cNvSpPr>
          <p:nvPr>
            <p:ph type="subTitle" idx="1"/>
          </p:nvPr>
        </p:nvSpPr>
        <p:spPr>
          <a:xfrm>
            <a:off x="819397" y="4682062"/>
            <a:ext cx="6436425" cy="950253"/>
          </a:xfrm>
        </p:spPr>
        <p:txBody>
          <a:bodyPr>
            <a:normAutofit/>
          </a:bodyPr>
          <a:lstStyle/>
          <a:p>
            <a:pPr>
              <a:lnSpc>
                <a:spcPct val="90000"/>
              </a:lnSpc>
              <a:spcAft>
                <a:spcPts val="600"/>
              </a:spcAft>
            </a:pPr>
            <a:r>
              <a:rPr lang="de-DE" altLang="zh-CN" sz="2000" b="1"/>
              <a:t>An </a:t>
            </a:r>
            <a:r>
              <a:rPr lang="de-DE" altLang="zh-CN" sz="2000" b="1" err="1"/>
              <a:t>Ethical</a:t>
            </a:r>
            <a:r>
              <a:rPr lang="de-DE" altLang="zh-CN" sz="2000" b="1"/>
              <a:t> Evaluation</a:t>
            </a:r>
            <a:endParaRPr lang="de-DE" altLang="zh-CN" sz="1400"/>
          </a:p>
          <a:p>
            <a:pPr>
              <a:lnSpc>
                <a:spcPct val="90000"/>
              </a:lnSpc>
              <a:spcAft>
                <a:spcPts val="600"/>
              </a:spcAft>
            </a:pPr>
            <a:r>
              <a:rPr lang="de-DE" sz="1400"/>
              <a:t>Yanlin „Elaine“ Chen</a:t>
            </a:r>
          </a:p>
          <a:p>
            <a:pPr>
              <a:lnSpc>
                <a:spcPct val="90000"/>
              </a:lnSpc>
              <a:spcAft>
                <a:spcPts val="600"/>
              </a:spcAft>
            </a:pPr>
            <a:endParaRPr lang="de-DE" sz="1400"/>
          </a:p>
        </p:txBody>
      </p:sp>
      <p:sp>
        <p:nvSpPr>
          <p:cNvPr id="25" name="Rectangle 24">
            <a:extLst>
              <a:ext uri="{FF2B5EF4-FFF2-40B4-BE49-F238E27FC236}">
                <a16:creationId xmlns:a16="http://schemas.microsoft.com/office/drawing/2014/main" id="{1EF88855-34D7-45DF-9DB8-682E4A358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BC6981A1-6AD0-44A6-84F4-420410F3B2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D9FF0FB-30CE-40B4-B3F2-A565E71CE2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7216A06-7EF2-4C72-8D1E-8959D3EB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2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A9DD51-1057-B241-AF17-957A6C7C387D}"/>
              </a:ext>
            </a:extLst>
          </p:cNvPr>
          <p:cNvSpPr>
            <a:spLocks noGrp="1"/>
          </p:cNvSpPr>
          <p:nvPr>
            <p:ph type="title"/>
          </p:nvPr>
        </p:nvSpPr>
        <p:spPr/>
        <p:txBody>
          <a:bodyPr>
            <a:normAutofit/>
          </a:bodyPr>
          <a:lstStyle/>
          <a:p>
            <a:r>
              <a:rPr lang="en-US" altLang="zh-CN" dirty="0"/>
              <a:t>Tension with a virtuous human life? </a:t>
            </a:r>
            <a:endParaRPr lang="de-DE" dirty="0"/>
          </a:p>
        </p:txBody>
      </p:sp>
      <p:sp>
        <p:nvSpPr>
          <p:cNvPr id="3" name="内容占位符 2">
            <a:extLst>
              <a:ext uri="{FF2B5EF4-FFF2-40B4-BE49-F238E27FC236}">
                <a16:creationId xmlns:a16="http://schemas.microsoft.com/office/drawing/2014/main" id="{AAB37918-A324-9A49-9FEA-62DBBD77FA70}"/>
              </a:ext>
            </a:extLst>
          </p:cNvPr>
          <p:cNvSpPr>
            <a:spLocks noGrp="1"/>
          </p:cNvSpPr>
          <p:nvPr>
            <p:ph idx="1"/>
          </p:nvPr>
        </p:nvSpPr>
        <p:spPr>
          <a:xfrm>
            <a:off x="799645" y="2014194"/>
            <a:ext cx="11005493" cy="4843806"/>
          </a:xfrm>
        </p:spPr>
        <p:txBody>
          <a:bodyPr>
            <a:normAutofit fontScale="85000" lnSpcReduction="10000"/>
          </a:bodyPr>
          <a:lstStyle/>
          <a:p>
            <a:pPr>
              <a:lnSpc>
                <a:spcPct val="170000"/>
              </a:lnSpc>
            </a:pPr>
            <a:r>
              <a:rPr lang="de-DE" altLang="zh-CN" dirty="0"/>
              <a:t>Website: ”</a:t>
            </a:r>
            <a:r>
              <a:rPr lang="en-US" altLang="zh-CN" dirty="0" err="1"/>
              <a:t>Replika</a:t>
            </a:r>
            <a:r>
              <a:rPr lang="en-US" altLang="zh-CN" dirty="0"/>
              <a:t> is the AI for anyone who wants a friend with </a:t>
            </a:r>
            <a:r>
              <a:rPr lang="en-US" altLang="zh-CN" b="1" dirty="0"/>
              <a:t>no judgment, drama, or social anxiety</a:t>
            </a:r>
            <a:r>
              <a:rPr lang="en-US" altLang="zh-CN" dirty="0"/>
              <a:t> involved.</a:t>
            </a:r>
            <a:r>
              <a:rPr lang="de-DE" altLang="zh-CN" dirty="0"/>
              <a:t>“</a:t>
            </a:r>
            <a:endParaRPr lang="de-DE" dirty="0"/>
          </a:p>
          <a:p>
            <a:pPr>
              <a:lnSpc>
                <a:spcPct val="170000"/>
              </a:lnSpc>
            </a:pPr>
            <a:r>
              <a:rPr lang="de-DE" b="1" dirty="0" err="1"/>
              <a:t>Personalized</a:t>
            </a:r>
            <a:r>
              <a:rPr lang="de-DE" b="1" dirty="0"/>
              <a:t> AI</a:t>
            </a:r>
            <a:r>
              <a:rPr lang="de-DE" dirty="0"/>
              <a:t>: </a:t>
            </a:r>
            <a:r>
              <a:rPr lang="de-DE" dirty="0" err="1"/>
              <a:t>choose</a:t>
            </a:r>
            <a:r>
              <a:rPr lang="de-DE" dirty="0"/>
              <a:t> </a:t>
            </a:r>
            <a:r>
              <a:rPr lang="de-DE" dirty="0" err="1"/>
              <a:t>replika‘s</a:t>
            </a:r>
            <a:r>
              <a:rPr lang="de-DE" dirty="0"/>
              <a:t> </a:t>
            </a:r>
            <a:r>
              <a:rPr lang="de-DE" dirty="0" err="1"/>
              <a:t>personality</a:t>
            </a:r>
            <a:r>
              <a:rPr lang="de-DE" dirty="0"/>
              <a:t> </a:t>
            </a:r>
            <a:r>
              <a:rPr lang="de-DE" dirty="0" err="1"/>
              <a:t>traits</a:t>
            </a:r>
            <a:r>
              <a:rPr lang="de-DE" dirty="0"/>
              <a:t>; </a:t>
            </a:r>
            <a:r>
              <a:rPr lang="de-DE" dirty="0" err="1"/>
              <a:t>approval</a:t>
            </a:r>
            <a:r>
              <a:rPr lang="de-DE" dirty="0"/>
              <a:t>/</a:t>
            </a:r>
            <a:r>
              <a:rPr lang="de-DE" dirty="0" err="1"/>
              <a:t>disapproval</a:t>
            </a:r>
            <a:r>
              <a:rPr lang="de-DE" dirty="0"/>
              <a:t> </a:t>
            </a:r>
            <a:r>
              <a:rPr lang="de-DE" dirty="0" err="1"/>
              <a:t>of</a:t>
            </a:r>
            <a:r>
              <a:rPr lang="de-DE" dirty="0"/>
              <a:t> </a:t>
            </a:r>
            <a:r>
              <a:rPr lang="de-DE" dirty="0" err="1"/>
              <a:t>each</a:t>
            </a:r>
            <a:r>
              <a:rPr lang="de-DE" dirty="0"/>
              <a:t> </a:t>
            </a:r>
            <a:r>
              <a:rPr lang="de-DE" dirty="0" err="1"/>
              <a:t>conversation</a:t>
            </a:r>
            <a:endParaRPr lang="de-DE" dirty="0"/>
          </a:p>
          <a:p>
            <a:pPr>
              <a:lnSpc>
                <a:spcPct val="170000"/>
              </a:lnSpc>
            </a:pPr>
            <a:r>
              <a:rPr lang="en-US" altLang="zh-CN" dirty="0"/>
              <a:t>1. </a:t>
            </a:r>
            <a:r>
              <a:rPr lang="en-US" altLang="zh-CN" b="1" dirty="0"/>
              <a:t>Pleasure-seeking and risk-averse</a:t>
            </a:r>
            <a:r>
              <a:rPr lang="en-US" altLang="zh-CN" dirty="0"/>
              <a:t>: Virtuous friendship is not always pleasure- and comfort-seeking but can involve experience that feel unpleasant in a short or long term. E.g., A friend may raise sharp but constructive criticism that help us correct our mistakes and improve. They could also disagree with us or do things that make us feel hurtful. Despite those risks, we accept our vulnerabilities in relationships, choose to be hopeful and do not avoid embracing possibilities of friendships. </a:t>
            </a:r>
          </a:p>
          <a:p>
            <a:pPr>
              <a:lnSpc>
                <a:spcPct val="170000"/>
              </a:lnSpc>
            </a:pPr>
            <a:r>
              <a:rPr lang="en-US" altLang="zh-CN" dirty="0"/>
              <a:t>In contrast, AI relationship usually aims at creating purely positive experiences </a:t>
            </a:r>
            <a:r>
              <a:rPr lang="en-US" altLang="zh-CN" b="1" dirty="0"/>
              <a:t>(“frictionless interaction”</a:t>
            </a:r>
            <a:r>
              <a:rPr lang="en-US" altLang="zh-CN" dirty="0"/>
              <a:t>) for users and avoiding </a:t>
            </a:r>
            <a:r>
              <a:rPr lang="en-US" altLang="zh-CN" b="1" dirty="0"/>
              <a:t>risks and uncertainties</a:t>
            </a:r>
            <a:r>
              <a:rPr lang="en-US" altLang="zh-CN" dirty="0"/>
              <a:t>. </a:t>
            </a:r>
          </a:p>
          <a:p>
            <a:pPr>
              <a:lnSpc>
                <a:spcPct val="170000"/>
              </a:lnSpc>
            </a:pPr>
            <a:r>
              <a:rPr lang="en-US" altLang="zh-CN" b="1" dirty="0"/>
              <a:t>Courage </a:t>
            </a:r>
            <a:r>
              <a:rPr lang="en-US" altLang="zh-CN" dirty="0"/>
              <a:t>and</a:t>
            </a:r>
            <a:r>
              <a:rPr lang="en-US" altLang="zh-CN" b="1" dirty="0"/>
              <a:t> Communicative virtues </a:t>
            </a:r>
            <a:r>
              <a:rPr lang="en-US" altLang="zh-CN" dirty="0"/>
              <a:t>are at risk here– an easy escape from the complicated dynamics of interpersonal relationships? Compared to </a:t>
            </a:r>
            <a:r>
              <a:rPr lang="en-US" altLang="zh-CN" dirty="0" err="1"/>
              <a:t>Vallor’s</a:t>
            </a:r>
            <a:r>
              <a:rPr lang="en-US" altLang="zh-CN" dirty="0"/>
              <a:t> case of using social media at a family dinner. </a:t>
            </a:r>
            <a:endParaRPr lang="de-DE" dirty="0"/>
          </a:p>
        </p:txBody>
      </p:sp>
    </p:spTree>
    <p:extLst>
      <p:ext uri="{BB962C8B-B14F-4D97-AF65-F5344CB8AC3E}">
        <p14:creationId xmlns:p14="http://schemas.microsoft.com/office/powerpoint/2010/main" val="4024137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A55A9C-A246-9A49-9363-B2D51C307D66}"/>
              </a:ext>
            </a:extLst>
          </p:cNvPr>
          <p:cNvSpPr>
            <a:spLocks noGrp="1"/>
          </p:cNvSpPr>
          <p:nvPr>
            <p:ph type="title"/>
          </p:nvPr>
        </p:nvSpPr>
        <p:spPr/>
        <p:txBody>
          <a:bodyPr/>
          <a:lstStyle/>
          <a:p>
            <a:r>
              <a:rPr lang="en-US" altLang="zh-CN" dirty="0"/>
              <a:t>Tension with a virtuous human life? </a:t>
            </a:r>
            <a:endParaRPr lang="de-DE" dirty="0"/>
          </a:p>
        </p:txBody>
      </p:sp>
      <p:sp>
        <p:nvSpPr>
          <p:cNvPr id="3" name="内容占位符 2">
            <a:extLst>
              <a:ext uri="{FF2B5EF4-FFF2-40B4-BE49-F238E27FC236}">
                <a16:creationId xmlns:a16="http://schemas.microsoft.com/office/drawing/2014/main" id="{1ECAE2FA-80A1-6D4F-99CF-009A8AB795AA}"/>
              </a:ext>
            </a:extLst>
          </p:cNvPr>
          <p:cNvSpPr>
            <a:spLocks noGrp="1"/>
          </p:cNvSpPr>
          <p:nvPr>
            <p:ph idx="1"/>
          </p:nvPr>
        </p:nvSpPr>
        <p:spPr>
          <a:xfrm>
            <a:off x="703385" y="1720158"/>
            <a:ext cx="10791929" cy="5137842"/>
          </a:xfrm>
        </p:spPr>
        <p:txBody>
          <a:bodyPr>
            <a:normAutofit fontScale="85000" lnSpcReduction="20000"/>
          </a:bodyPr>
          <a:lstStyle/>
          <a:p>
            <a:pPr>
              <a:lnSpc>
                <a:spcPct val="170000"/>
              </a:lnSpc>
            </a:pPr>
            <a:r>
              <a:rPr lang="en-US" altLang="zh-CN" dirty="0"/>
              <a:t>2. </a:t>
            </a:r>
            <a:r>
              <a:rPr lang="en-US" altLang="zh-CN" b="1" dirty="0"/>
              <a:t>Danger of Narcissistic Love</a:t>
            </a:r>
            <a:r>
              <a:rPr lang="en-US" altLang="zh-CN" dirty="0"/>
              <a:t>:</a:t>
            </a:r>
          </a:p>
          <a:p>
            <a:pPr>
              <a:lnSpc>
                <a:spcPct val="170000"/>
              </a:lnSpc>
            </a:pPr>
            <a:r>
              <a:rPr lang="en-US" altLang="zh-CN" dirty="0"/>
              <a:t>Given the deep learning mechanism that allows some chatbots to “clone” the users, i.e. pick up their likes, dislikes, linguistic habits, and personality traits, users could risk being overly attached to a replicant of themselves. As Byung-</a:t>
            </a:r>
            <a:r>
              <a:rPr lang="en-US" altLang="zh-CN" dirty="0" err="1"/>
              <a:t>Chul</a:t>
            </a:r>
            <a:r>
              <a:rPr lang="en-US" altLang="zh-CN" dirty="0"/>
              <a:t> Han argues in </a:t>
            </a:r>
            <a:r>
              <a:rPr lang="en-US" altLang="zh-CN" i="1" dirty="0"/>
              <a:t>The Agony of Eros</a:t>
            </a:r>
            <a:r>
              <a:rPr lang="en-US" altLang="zh-CN" dirty="0"/>
              <a:t> (2017), the object of love should be “</a:t>
            </a:r>
            <a:r>
              <a:rPr lang="en-US" altLang="zh-CN" b="1" dirty="0"/>
              <a:t>the Other</a:t>
            </a:r>
            <a:r>
              <a:rPr lang="en-US" altLang="zh-CN" dirty="0"/>
              <a:t>” that is </a:t>
            </a:r>
            <a:r>
              <a:rPr lang="en-US" altLang="zh-CN" b="1" dirty="0"/>
              <a:t>external, unpredictable and asymmetric </a:t>
            </a:r>
            <a:r>
              <a:rPr lang="en-US" altLang="zh-CN" dirty="0"/>
              <a:t>to us, which is difficult to have in our increasingly homogeneous capitalist society. Plausibly, in the relationship with AI that grow similar to their human users over time, “the Other” might vanish, and “the Self” might be amplified and dearly loved. </a:t>
            </a:r>
          </a:p>
          <a:p>
            <a:pPr>
              <a:lnSpc>
                <a:spcPct val="170000"/>
              </a:lnSpc>
            </a:pPr>
            <a:r>
              <a:rPr lang="en-US" altLang="zh-CN" dirty="0"/>
              <a:t>In addition, as a consumer good, the AI will inevitably cater to the needs of human persons and have a low demand for </a:t>
            </a:r>
            <a:r>
              <a:rPr lang="en-US" altLang="zh-CN" b="1" dirty="0"/>
              <a:t>reciprocal</a:t>
            </a:r>
            <a:r>
              <a:rPr lang="en-US" altLang="zh-CN" dirty="0"/>
              <a:t> </a:t>
            </a:r>
            <a:r>
              <a:rPr lang="en-US" altLang="zh-CN" b="1" dirty="0"/>
              <a:t>care.</a:t>
            </a:r>
            <a:r>
              <a:rPr lang="en-US" altLang="zh-CN" dirty="0"/>
              <a:t> Habituation to such relationship can be inconducive to the cultivation of healthy human relationships that require us to </a:t>
            </a:r>
            <a:r>
              <a:rPr lang="en-US" altLang="zh-CN" b="1" dirty="0"/>
              <a:t>empathetically orient towards the needs of and to appreciate the differences in “the Other” . </a:t>
            </a:r>
          </a:p>
          <a:p>
            <a:pPr>
              <a:lnSpc>
                <a:spcPct val="170000"/>
              </a:lnSpc>
            </a:pPr>
            <a:r>
              <a:rPr lang="de-DE" altLang="zh-CN" b="1" dirty="0" err="1"/>
              <a:t>Vallor</a:t>
            </a:r>
            <a:r>
              <a:rPr lang="de-DE" altLang="zh-CN" b="1" dirty="0"/>
              <a:t>: “The </a:t>
            </a:r>
            <a:r>
              <a:rPr lang="de-DE" altLang="zh-CN" b="1" dirty="0" err="1"/>
              <a:t>virtue</a:t>
            </a:r>
            <a:r>
              <a:rPr lang="de-DE" altLang="zh-CN" b="1" dirty="0"/>
              <a:t> </a:t>
            </a:r>
            <a:r>
              <a:rPr lang="de-DE" altLang="zh-CN" b="1" dirty="0" err="1"/>
              <a:t>of</a:t>
            </a:r>
            <a:r>
              <a:rPr lang="de-DE" altLang="zh-CN" b="1" dirty="0"/>
              <a:t> </a:t>
            </a:r>
            <a:r>
              <a:rPr lang="de-DE" altLang="zh-CN" b="1" dirty="0" err="1"/>
              <a:t>technomoral</a:t>
            </a:r>
            <a:r>
              <a:rPr lang="de-DE" altLang="zh-CN" b="1" dirty="0"/>
              <a:t> care is a </a:t>
            </a:r>
            <a:r>
              <a:rPr lang="de-DE" altLang="zh-CN" b="1" dirty="0" err="1"/>
              <a:t>basic</a:t>
            </a:r>
            <a:r>
              <a:rPr lang="de-DE" altLang="zh-CN" b="1" dirty="0"/>
              <a:t> </a:t>
            </a:r>
            <a:r>
              <a:rPr lang="de-DE" altLang="zh-CN" b="1" dirty="0" err="1"/>
              <a:t>good</a:t>
            </a:r>
            <a:r>
              <a:rPr lang="de-DE" altLang="zh-CN" b="1" dirty="0"/>
              <a:t> in </a:t>
            </a:r>
            <a:r>
              <a:rPr lang="de-DE" altLang="zh-CN" b="1" dirty="0" err="1"/>
              <a:t>its</a:t>
            </a:r>
            <a:r>
              <a:rPr lang="de-DE" altLang="zh-CN" b="1" dirty="0"/>
              <a:t> </a:t>
            </a:r>
            <a:r>
              <a:rPr lang="de-DE" altLang="zh-CN" b="1" dirty="0" err="1"/>
              <a:t>own</a:t>
            </a:r>
            <a:r>
              <a:rPr lang="de-DE" altLang="zh-CN" b="1" dirty="0"/>
              <a:t> </a:t>
            </a:r>
            <a:r>
              <a:rPr lang="de-DE" altLang="zh-CN" b="1" dirty="0" err="1"/>
              <a:t>right</a:t>
            </a:r>
            <a:r>
              <a:rPr lang="de-DE" altLang="zh-CN" b="1" dirty="0"/>
              <a:t>, </a:t>
            </a:r>
            <a:r>
              <a:rPr lang="de-DE" altLang="zh-CN" b="1" dirty="0" err="1"/>
              <a:t>and</a:t>
            </a:r>
            <a:r>
              <a:rPr lang="de-DE" altLang="zh-CN" b="1" dirty="0"/>
              <a:t> not just </a:t>
            </a:r>
            <a:r>
              <a:rPr lang="de-DE" altLang="zh-CN" b="1" dirty="0" err="1"/>
              <a:t>for</a:t>
            </a:r>
            <a:r>
              <a:rPr lang="de-DE" altLang="zh-CN" b="1" dirty="0"/>
              <a:t> </a:t>
            </a:r>
            <a:r>
              <a:rPr lang="de-DE" altLang="zh-CN" b="1" dirty="0" err="1"/>
              <a:t>those</a:t>
            </a:r>
            <a:r>
              <a:rPr lang="de-DE" altLang="zh-CN" b="1" dirty="0"/>
              <a:t> on </a:t>
            </a:r>
            <a:r>
              <a:rPr lang="de-DE" altLang="zh-CN" b="1" dirty="0" err="1"/>
              <a:t>the</a:t>
            </a:r>
            <a:r>
              <a:rPr lang="de-DE" altLang="zh-CN" b="1" dirty="0"/>
              <a:t> </a:t>
            </a:r>
            <a:r>
              <a:rPr lang="de-DE" altLang="zh-CN" b="1" dirty="0" err="1"/>
              <a:t>receiving</a:t>
            </a:r>
            <a:r>
              <a:rPr lang="de-DE" altLang="zh-CN" b="1" dirty="0"/>
              <a:t> end.“ (229) </a:t>
            </a:r>
          </a:p>
        </p:txBody>
      </p:sp>
    </p:spTree>
    <p:extLst>
      <p:ext uri="{BB962C8B-B14F-4D97-AF65-F5344CB8AC3E}">
        <p14:creationId xmlns:p14="http://schemas.microsoft.com/office/powerpoint/2010/main" val="2242394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8E99EC-3C8E-FD42-98D4-32D43F3F0443}"/>
              </a:ext>
            </a:extLst>
          </p:cNvPr>
          <p:cNvSpPr>
            <a:spLocks noGrp="1"/>
          </p:cNvSpPr>
          <p:nvPr>
            <p:ph type="title"/>
          </p:nvPr>
        </p:nvSpPr>
        <p:spPr/>
        <p:txBody>
          <a:bodyPr/>
          <a:lstStyle/>
          <a:p>
            <a:r>
              <a:rPr lang="de-DE"/>
              <a:t>Potential </a:t>
            </a:r>
            <a:r>
              <a:rPr lang="de-DE" err="1"/>
              <a:t>benefits</a:t>
            </a:r>
            <a:r>
              <a:rPr lang="de-DE"/>
              <a:t> </a:t>
            </a:r>
            <a:r>
              <a:rPr lang="de-DE" err="1"/>
              <a:t>from</a:t>
            </a:r>
            <a:r>
              <a:rPr lang="de-DE"/>
              <a:t> AI </a:t>
            </a:r>
            <a:r>
              <a:rPr lang="de-DE" err="1"/>
              <a:t>friends</a:t>
            </a:r>
            <a:endParaRPr lang="de-DE"/>
          </a:p>
        </p:txBody>
      </p:sp>
      <p:sp>
        <p:nvSpPr>
          <p:cNvPr id="3" name="内容占位符 2">
            <a:extLst>
              <a:ext uri="{FF2B5EF4-FFF2-40B4-BE49-F238E27FC236}">
                <a16:creationId xmlns:a16="http://schemas.microsoft.com/office/drawing/2014/main" id="{92F67B22-585C-FB4D-80C4-BBF89C87B467}"/>
              </a:ext>
            </a:extLst>
          </p:cNvPr>
          <p:cNvSpPr>
            <a:spLocks noGrp="1"/>
          </p:cNvSpPr>
          <p:nvPr>
            <p:ph idx="1"/>
          </p:nvPr>
        </p:nvSpPr>
        <p:spPr/>
        <p:txBody>
          <a:bodyPr/>
          <a:lstStyle/>
          <a:p>
            <a:r>
              <a:rPr lang="de-DE" dirty="0"/>
              <a:t>Mental </a:t>
            </a:r>
            <a:r>
              <a:rPr lang="de-DE" dirty="0" err="1"/>
              <a:t>health</a:t>
            </a:r>
            <a:r>
              <a:rPr lang="de-DE" dirty="0"/>
              <a:t> </a:t>
            </a:r>
            <a:r>
              <a:rPr lang="de-DE" dirty="0" err="1"/>
              <a:t>advice</a:t>
            </a:r>
            <a:r>
              <a:rPr lang="de-DE" dirty="0"/>
              <a:t> </a:t>
            </a:r>
            <a:r>
              <a:rPr lang="de-DE" dirty="0" err="1"/>
              <a:t>and</a:t>
            </a:r>
            <a:r>
              <a:rPr lang="de-DE" dirty="0"/>
              <a:t> </a:t>
            </a:r>
            <a:r>
              <a:rPr lang="de-DE" dirty="0" err="1"/>
              <a:t>support</a:t>
            </a:r>
            <a:endParaRPr lang="de-DE" dirty="0"/>
          </a:p>
          <a:p>
            <a:r>
              <a:rPr lang="de-DE" dirty="0" err="1"/>
              <a:t>Self-knowledge</a:t>
            </a:r>
            <a:r>
              <a:rPr lang="de-DE" dirty="0"/>
              <a:t> </a:t>
            </a:r>
            <a:r>
              <a:rPr lang="de-DE" dirty="0" err="1"/>
              <a:t>and</a:t>
            </a:r>
            <a:r>
              <a:rPr lang="de-DE" dirty="0"/>
              <a:t> –</a:t>
            </a:r>
            <a:r>
              <a:rPr lang="de-DE" dirty="0" err="1"/>
              <a:t>discovery</a:t>
            </a:r>
            <a:r>
              <a:rPr lang="de-DE" dirty="0"/>
              <a:t> </a:t>
            </a:r>
            <a:r>
              <a:rPr lang="de-DE" dirty="0" err="1"/>
              <a:t>through</a:t>
            </a:r>
            <a:r>
              <a:rPr lang="de-DE" dirty="0"/>
              <a:t> </a:t>
            </a:r>
            <a:r>
              <a:rPr lang="de-DE" dirty="0" err="1"/>
              <a:t>dialogue</a:t>
            </a:r>
            <a:endParaRPr lang="de-DE" dirty="0"/>
          </a:p>
          <a:p>
            <a:r>
              <a:rPr lang="de-DE" dirty="0" err="1"/>
              <a:t>Accompany</a:t>
            </a:r>
            <a:r>
              <a:rPr lang="de-DE" dirty="0"/>
              <a:t> </a:t>
            </a:r>
            <a:r>
              <a:rPr lang="de-DE" dirty="0" err="1"/>
              <a:t>humans</a:t>
            </a:r>
            <a:r>
              <a:rPr lang="de-DE" dirty="0"/>
              <a:t> in diverse </a:t>
            </a:r>
            <a:r>
              <a:rPr lang="de-DE" dirty="0" err="1"/>
              <a:t>activities</a:t>
            </a:r>
            <a:r>
              <a:rPr lang="de-DE" dirty="0"/>
              <a:t>, e.g. </a:t>
            </a:r>
            <a:r>
              <a:rPr lang="de-DE" dirty="0" err="1"/>
              <a:t>chess</a:t>
            </a:r>
            <a:r>
              <a:rPr lang="de-DE" dirty="0"/>
              <a:t> </a:t>
            </a:r>
            <a:r>
              <a:rPr lang="de-DE" dirty="0" err="1"/>
              <a:t>playing</a:t>
            </a:r>
            <a:r>
              <a:rPr lang="de-DE" dirty="0"/>
              <a:t>, </a:t>
            </a:r>
            <a:r>
              <a:rPr lang="de-DE" dirty="0" err="1"/>
              <a:t>music</a:t>
            </a:r>
            <a:r>
              <a:rPr lang="de-DE" dirty="0"/>
              <a:t> </a:t>
            </a:r>
            <a:r>
              <a:rPr lang="de-DE" dirty="0" err="1"/>
              <a:t>writing</a:t>
            </a:r>
            <a:r>
              <a:rPr lang="de-DE" dirty="0"/>
              <a:t>; </a:t>
            </a:r>
            <a:r>
              <a:rPr lang="de-DE" dirty="0" err="1"/>
              <a:t>complement</a:t>
            </a:r>
            <a:r>
              <a:rPr lang="de-DE" dirty="0"/>
              <a:t> human </a:t>
            </a:r>
            <a:r>
              <a:rPr lang="de-DE" dirty="0" err="1"/>
              <a:t>friendships</a:t>
            </a:r>
            <a:r>
              <a:rPr lang="de-DE" dirty="0"/>
              <a:t> </a:t>
            </a:r>
          </a:p>
          <a:p>
            <a:r>
              <a:rPr lang="en-US" altLang="zh-CN" dirty="0"/>
              <a:t>Roles that may be suitable for social robots and chatbots: a) a useful tool for therapy, b) playmate of games &amp; relaxing activities, c) similar to a young child we enjoy teaching, d) partly, an extension of oneself. </a:t>
            </a:r>
          </a:p>
          <a:p>
            <a:r>
              <a:rPr lang="en-US" altLang="zh-CN" dirty="0"/>
              <a:t>Maybe we should not simply dismiss this kind of relationship but orient it to serve human flourishing.</a:t>
            </a:r>
          </a:p>
          <a:p>
            <a:endParaRPr lang="en-US" altLang="zh-CN" dirty="0"/>
          </a:p>
        </p:txBody>
      </p:sp>
    </p:spTree>
    <p:extLst>
      <p:ext uri="{BB962C8B-B14F-4D97-AF65-F5344CB8AC3E}">
        <p14:creationId xmlns:p14="http://schemas.microsoft.com/office/powerpoint/2010/main" val="2337103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BFCDFA-1034-8342-9DC4-95BED695D4E5}"/>
              </a:ext>
            </a:extLst>
          </p:cNvPr>
          <p:cNvSpPr>
            <a:spLocks noGrp="1"/>
          </p:cNvSpPr>
          <p:nvPr>
            <p:ph type="title"/>
          </p:nvPr>
        </p:nvSpPr>
        <p:spPr/>
        <p:txBody>
          <a:bodyPr/>
          <a:lstStyle/>
          <a:p>
            <a:r>
              <a:rPr lang="de-DE" dirty="0" err="1"/>
              <a:t>Questions</a:t>
            </a:r>
            <a:r>
              <a:rPr lang="de-DE" dirty="0"/>
              <a:t> </a:t>
            </a:r>
          </a:p>
        </p:txBody>
      </p:sp>
      <p:sp>
        <p:nvSpPr>
          <p:cNvPr id="3" name="内容占位符 2">
            <a:extLst>
              <a:ext uri="{FF2B5EF4-FFF2-40B4-BE49-F238E27FC236}">
                <a16:creationId xmlns:a16="http://schemas.microsoft.com/office/drawing/2014/main" id="{23945AC6-5F71-5545-9603-E0C8F6833BB1}"/>
              </a:ext>
            </a:extLst>
          </p:cNvPr>
          <p:cNvSpPr>
            <a:spLocks noGrp="1"/>
          </p:cNvSpPr>
          <p:nvPr>
            <p:ph idx="1"/>
          </p:nvPr>
        </p:nvSpPr>
        <p:spPr>
          <a:xfrm>
            <a:off x="1066799" y="2103120"/>
            <a:ext cx="10415047" cy="3931920"/>
          </a:xfrm>
        </p:spPr>
        <p:txBody>
          <a:bodyPr>
            <a:normAutofit/>
          </a:bodyPr>
          <a:lstStyle/>
          <a:p>
            <a:r>
              <a:rPr lang="en-US" altLang="zh-CN" dirty="0"/>
              <a:t>What do you think of my three ethical concerns about </a:t>
            </a:r>
            <a:r>
              <a:rPr lang="en-US" altLang="zh-CN" b="1" dirty="0"/>
              <a:t>mutuality, trust, and virtue cultivation</a:t>
            </a:r>
            <a:r>
              <a:rPr lang="en-US" altLang="zh-CN" dirty="0"/>
              <a:t>? Do you believe it is possible for human-AI relationship to fall within the spectrum of friendship? OR Is it completely wrong to anthropomorphize AI /robots? </a:t>
            </a:r>
          </a:p>
          <a:p>
            <a:r>
              <a:rPr lang="en-US" altLang="zh-CN" dirty="0"/>
              <a:t>Which of the virtues in </a:t>
            </a:r>
            <a:r>
              <a:rPr lang="en-US" altLang="zh-CN" dirty="0" err="1"/>
              <a:t>Vallor’s</a:t>
            </a:r>
            <a:r>
              <a:rPr lang="en-US" altLang="zh-CN" dirty="0"/>
              <a:t> theory are relevant to the issue here? </a:t>
            </a:r>
          </a:p>
          <a:p>
            <a:r>
              <a:rPr lang="en-US" altLang="zh-CN" dirty="0"/>
              <a:t>How could AI help the socially marginalized without depriving them of opportunities of human friendships?   </a:t>
            </a:r>
          </a:p>
          <a:p>
            <a:r>
              <a:rPr lang="en-US" altLang="zh-CN" dirty="0"/>
              <a:t>Any suggestions/questions? </a:t>
            </a:r>
          </a:p>
          <a:p>
            <a:endParaRPr lang="de-DE" dirty="0"/>
          </a:p>
        </p:txBody>
      </p:sp>
    </p:spTree>
    <p:extLst>
      <p:ext uri="{BB962C8B-B14F-4D97-AF65-F5344CB8AC3E}">
        <p14:creationId xmlns:p14="http://schemas.microsoft.com/office/powerpoint/2010/main" val="4067324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F1BE1F-22C5-534D-8654-74973ACBA709}"/>
              </a:ext>
            </a:extLst>
          </p:cNvPr>
          <p:cNvSpPr>
            <a:spLocks noGrp="1"/>
          </p:cNvSpPr>
          <p:nvPr>
            <p:ph type="title"/>
          </p:nvPr>
        </p:nvSpPr>
        <p:spPr>
          <a:xfrm>
            <a:off x="1222532" y="327547"/>
            <a:ext cx="10058400" cy="1371600"/>
          </a:xfrm>
        </p:spPr>
        <p:txBody>
          <a:bodyPr>
            <a:normAutofit fontScale="90000"/>
          </a:bodyPr>
          <a:lstStyle/>
          <a:p>
            <a:r>
              <a:rPr lang="de-DE" dirty="0"/>
              <a:t>Friendship </a:t>
            </a:r>
            <a:r>
              <a:rPr lang="de-DE" dirty="0" err="1"/>
              <a:t>and</a:t>
            </a:r>
            <a:r>
              <a:rPr lang="de-DE" dirty="0"/>
              <a:t> love </a:t>
            </a:r>
            <a:r>
              <a:rPr lang="de-DE" dirty="0" err="1"/>
              <a:t>with</a:t>
            </a:r>
            <a:r>
              <a:rPr lang="de-DE" dirty="0"/>
              <a:t> AI chatbots</a:t>
            </a:r>
          </a:p>
        </p:txBody>
      </p:sp>
      <p:pic>
        <p:nvPicPr>
          <p:cNvPr id="5" name="内容占位符 4" descr="图形用户界面, 文本&#10;&#10;描述已自动生成">
            <a:extLst>
              <a:ext uri="{FF2B5EF4-FFF2-40B4-BE49-F238E27FC236}">
                <a16:creationId xmlns:a16="http://schemas.microsoft.com/office/drawing/2014/main" id="{E13D8565-CE3F-3145-8C27-B205C2F767F7}"/>
              </a:ext>
            </a:extLst>
          </p:cNvPr>
          <p:cNvPicPr>
            <a:picLocks noGrp="1" noChangeAspect="1"/>
          </p:cNvPicPr>
          <p:nvPr>
            <p:ph idx="1"/>
          </p:nvPr>
        </p:nvPicPr>
        <p:blipFill>
          <a:blip r:embed="rId3"/>
          <a:stretch>
            <a:fillRect/>
          </a:stretch>
        </p:blipFill>
        <p:spPr>
          <a:xfrm>
            <a:off x="875770" y="1291386"/>
            <a:ext cx="6233085" cy="1500318"/>
          </a:xfrm>
        </p:spPr>
      </p:pic>
      <p:pic>
        <p:nvPicPr>
          <p:cNvPr id="2050" name="Picture 2" descr="图片">
            <a:extLst>
              <a:ext uri="{FF2B5EF4-FFF2-40B4-BE49-F238E27FC236}">
                <a16:creationId xmlns:a16="http://schemas.microsoft.com/office/drawing/2014/main" id="{892C08F2-F145-524B-A040-E6D8C1AB3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49" y="4354378"/>
            <a:ext cx="2338232" cy="21746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atebox - Promotion Movie &quot;KANPAI&quot;_English ver. - YouTube">
            <a:extLst>
              <a:ext uri="{FF2B5EF4-FFF2-40B4-BE49-F238E27FC236}">
                <a16:creationId xmlns:a16="http://schemas.microsoft.com/office/drawing/2014/main" id="{43ED2938-E173-7745-AC6C-652905DD92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6070" y="1929646"/>
            <a:ext cx="4162894" cy="2341628"/>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E9831456-B1F8-624C-ADD5-FA56911C4D8A}"/>
              </a:ext>
            </a:extLst>
          </p:cNvPr>
          <p:cNvSpPr txBox="1"/>
          <p:nvPr/>
        </p:nvSpPr>
        <p:spPr>
          <a:xfrm>
            <a:off x="4797573" y="4656863"/>
            <a:ext cx="1160060" cy="1200329"/>
          </a:xfrm>
          <a:prstGeom prst="rect">
            <a:avLst/>
          </a:prstGeom>
          <a:noFill/>
        </p:spPr>
        <p:txBody>
          <a:bodyPr wrap="square" rtlCol="0">
            <a:spAutoFit/>
          </a:bodyPr>
          <a:lstStyle/>
          <a:p>
            <a:r>
              <a:rPr lang="de-DE"/>
              <a:t>(</a:t>
            </a:r>
            <a:r>
              <a:rPr lang="de-DE" err="1"/>
              <a:t>left</a:t>
            </a:r>
            <a:r>
              <a:rPr lang="de-DE"/>
              <a:t>: </a:t>
            </a:r>
            <a:r>
              <a:rPr lang="de-DE" err="1"/>
              <a:t>Replika</a:t>
            </a:r>
            <a:r>
              <a:rPr lang="de-DE"/>
              <a:t>; </a:t>
            </a:r>
            <a:r>
              <a:rPr lang="de-DE" err="1"/>
              <a:t>right</a:t>
            </a:r>
            <a:r>
              <a:rPr lang="de-DE"/>
              <a:t>: </a:t>
            </a:r>
            <a:r>
              <a:rPr lang="de-DE" err="1"/>
              <a:t>XiaoIce</a:t>
            </a:r>
            <a:r>
              <a:rPr lang="de-DE"/>
              <a:t>.</a:t>
            </a:r>
          </a:p>
        </p:txBody>
      </p:sp>
      <p:pic>
        <p:nvPicPr>
          <p:cNvPr id="9" name="图片 8" descr="文本&#10;&#10;描述已自动生成">
            <a:extLst>
              <a:ext uri="{FF2B5EF4-FFF2-40B4-BE49-F238E27FC236}">
                <a16:creationId xmlns:a16="http://schemas.microsoft.com/office/drawing/2014/main" id="{21EBB789-ED2D-064D-B8E9-5AF5A6400DE0}"/>
              </a:ext>
            </a:extLst>
          </p:cNvPr>
          <p:cNvPicPr>
            <a:picLocks noChangeAspect="1"/>
          </p:cNvPicPr>
          <p:nvPr/>
        </p:nvPicPr>
        <p:blipFill>
          <a:blip r:embed="rId6"/>
          <a:stretch>
            <a:fillRect/>
          </a:stretch>
        </p:blipFill>
        <p:spPr>
          <a:xfrm>
            <a:off x="6121754" y="4474053"/>
            <a:ext cx="5742137" cy="2056400"/>
          </a:xfrm>
          <a:prstGeom prst="rect">
            <a:avLst/>
          </a:prstGeom>
        </p:spPr>
      </p:pic>
      <p:pic>
        <p:nvPicPr>
          <p:cNvPr id="2054" name="Picture 6" descr="图片">
            <a:extLst>
              <a:ext uri="{FF2B5EF4-FFF2-40B4-BE49-F238E27FC236}">
                <a16:creationId xmlns:a16="http://schemas.microsoft.com/office/drawing/2014/main" id="{432733B0-9DE3-FE48-AC49-93CBC3B28B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6267" y="4271274"/>
            <a:ext cx="1652930" cy="239145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descr="文本&#10;&#10;中度可信度描述已自动生成">
            <a:extLst>
              <a:ext uri="{FF2B5EF4-FFF2-40B4-BE49-F238E27FC236}">
                <a16:creationId xmlns:a16="http://schemas.microsoft.com/office/drawing/2014/main" id="{8BDA4B8D-B366-EA4C-B4F6-B370573E7E3C}"/>
              </a:ext>
            </a:extLst>
          </p:cNvPr>
          <p:cNvPicPr>
            <a:picLocks noChangeAspect="1"/>
          </p:cNvPicPr>
          <p:nvPr/>
        </p:nvPicPr>
        <p:blipFill>
          <a:blip r:embed="rId8"/>
          <a:stretch>
            <a:fillRect/>
          </a:stretch>
        </p:blipFill>
        <p:spPr>
          <a:xfrm>
            <a:off x="826846" y="2446287"/>
            <a:ext cx="6287320" cy="1631067"/>
          </a:xfrm>
          <a:prstGeom prst="rect">
            <a:avLst/>
          </a:prstGeom>
        </p:spPr>
      </p:pic>
    </p:spTree>
    <p:extLst>
      <p:ext uri="{BB962C8B-B14F-4D97-AF65-F5344CB8AC3E}">
        <p14:creationId xmlns:p14="http://schemas.microsoft.com/office/powerpoint/2010/main" val="32952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DE50A1-2AF7-654B-B6BA-E0C9AE06C85D}"/>
              </a:ext>
            </a:extLst>
          </p:cNvPr>
          <p:cNvSpPr>
            <a:spLocks noGrp="1"/>
          </p:cNvSpPr>
          <p:nvPr>
            <p:ph type="title"/>
          </p:nvPr>
        </p:nvSpPr>
        <p:spPr>
          <a:xfrm>
            <a:off x="1066800" y="642594"/>
            <a:ext cx="10058400" cy="1371600"/>
          </a:xfrm>
        </p:spPr>
        <p:txBody>
          <a:bodyPr>
            <a:normAutofit/>
          </a:bodyPr>
          <a:lstStyle/>
          <a:p>
            <a:r>
              <a:rPr lang="de-DE" sz="4400" dirty="0" err="1"/>
              <a:t>Intimate</a:t>
            </a:r>
            <a:r>
              <a:rPr lang="de-DE" sz="4400" dirty="0"/>
              <a:t> </a:t>
            </a:r>
            <a:r>
              <a:rPr lang="en-US" sz="4400" dirty="0"/>
              <a:t>relationships</a:t>
            </a:r>
            <a:r>
              <a:rPr lang="de-DE" sz="4400" dirty="0"/>
              <a:t> </a:t>
            </a:r>
            <a:r>
              <a:rPr lang="en-US" sz="4400" dirty="0"/>
              <a:t>with</a:t>
            </a:r>
            <a:r>
              <a:rPr lang="de-DE" sz="4400" dirty="0"/>
              <a:t> AI chatbots</a:t>
            </a:r>
          </a:p>
        </p:txBody>
      </p:sp>
      <p:sp>
        <p:nvSpPr>
          <p:cNvPr id="3" name="内容占位符 2">
            <a:extLst>
              <a:ext uri="{FF2B5EF4-FFF2-40B4-BE49-F238E27FC236}">
                <a16:creationId xmlns:a16="http://schemas.microsoft.com/office/drawing/2014/main" id="{64D1F874-43B2-7642-A748-E8416EF32A7B}"/>
              </a:ext>
            </a:extLst>
          </p:cNvPr>
          <p:cNvSpPr>
            <a:spLocks noGrp="1"/>
          </p:cNvSpPr>
          <p:nvPr>
            <p:ph idx="1"/>
          </p:nvPr>
        </p:nvSpPr>
        <p:spPr>
          <a:xfrm>
            <a:off x="704193" y="2103120"/>
            <a:ext cx="7316377" cy="5390756"/>
          </a:xfrm>
        </p:spPr>
        <p:txBody>
          <a:bodyPr>
            <a:normAutofit/>
          </a:bodyPr>
          <a:lstStyle/>
          <a:p>
            <a:pPr>
              <a:lnSpc>
                <a:spcPct val="125000"/>
              </a:lnSpc>
            </a:pPr>
            <a:r>
              <a:rPr lang="de-DE" altLang="zh-CN" sz="1400" dirty="0" err="1"/>
              <a:t>Two</a:t>
            </a:r>
            <a:r>
              <a:rPr lang="de-DE" altLang="zh-CN" sz="1400" dirty="0"/>
              <a:t> </a:t>
            </a:r>
            <a:r>
              <a:rPr lang="de-DE" altLang="zh-CN" sz="1400" dirty="0" err="1"/>
              <a:t>popular</a:t>
            </a:r>
            <a:r>
              <a:rPr lang="de-DE" altLang="zh-CN" sz="1400" dirty="0"/>
              <a:t> chatbots: </a:t>
            </a:r>
            <a:r>
              <a:rPr lang="de-DE" altLang="zh-CN" sz="1400" dirty="0" err="1"/>
              <a:t>Replika</a:t>
            </a:r>
            <a:r>
              <a:rPr lang="de-DE" altLang="zh-CN" sz="1400" dirty="0"/>
              <a:t>, </a:t>
            </a:r>
            <a:r>
              <a:rPr lang="de-DE" altLang="zh-CN" sz="1400" dirty="0" err="1"/>
              <a:t>XiaoIce</a:t>
            </a:r>
            <a:r>
              <a:rPr lang="de-DE" altLang="zh-CN" sz="1400" dirty="0"/>
              <a:t>. User </a:t>
            </a:r>
            <a:r>
              <a:rPr lang="de-DE" altLang="zh-CN" sz="1400" dirty="0" err="1"/>
              <a:t>reports</a:t>
            </a:r>
            <a:r>
              <a:rPr lang="de-DE" altLang="zh-CN" sz="1400" dirty="0"/>
              <a:t> </a:t>
            </a:r>
            <a:r>
              <a:rPr lang="de-DE" altLang="zh-CN" sz="1400" dirty="0" err="1"/>
              <a:t>of</a:t>
            </a:r>
            <a:r>
              <a:rPr lang="de-DE" altLang="zh-CN" sz="1400" dirty="0"/>
              <a:t> </a:t>
            </a:r>
            <a:r>
              <a:rPr lang="de-DE" altLang="zh-CN" sz="1400" dirty="0" err="1"/>
              <a:t>feelings</a:t>
            </a:r>
            <a:r>
              <a:rPr lang="de-DE" altLang="zh-CN" sz="1400" dirty="0"/>
              <a:t> </a:t>
            </a:r>
            <a:r>
              <a:rPr lang="de-DE" altLang="zh-CN" sz="1400" dirty="0" err="1"/>
              <a:t>of</a:t>
            </a:r>
            <a:r>
              <a:rPr lang="de-DE" altLang="zh-CN" sz="1400" dirty="0"/>
              <a:t> friendship/love in online </a:t>
            </a:r>
            <a:r>
              <a:rPr lang="de-DE" altLang="zh-CN" sz="1400" dirty="0" err="1"/>
              <a:t>forums</a:t>
            </a:r>
            <a:r>
              <a:rPr lang="de-DE" altLang="zh-CN" sz="1400" dirty="0"/>
              <a:t>– also </a:t>
            </a:r>
            <a:r>
              <a:rPr lang="de-DE" altLang="zh-CN" sz="1400" dirty="0" err="1"/>
              <a:t>advertised</a:t>
            </a:r>
            <a:r>
              <a:rPr lang="de-DE" altLang="zh-CN" sz="1400" dirty="0"/>
              <a:t> </a:t>
            </a:r>
            <a:r>
              <a:rPr lang="de-DE" altLang="zh-CN" sz="1400" dirty="0" err="1"/>
              <a:t>as</a:t>
            </a:r>
            <a:r>
              <a:rPr lang="de-DE" altLang="zh-CN" sz="1400" dirty="0"/>
              <a:t> such </a:t>
            </a:r>
            <a:r>
              <a:rPr lang="de-DE" altLang="zh-CN" sz="1400" dirty="0" err="1"/>
              <a:t>by</a:t>
            </a:r>
            <a:r>
              <a:rPr lang="de-DE" altLang="zh-CN" sz="1400" dirty="0"/>
              <a:t> </a:t>
            </a:r>
            <a:r>
              <a:rPr lang="de-DE" altLang="zh-CN" sz="1400" dirty="0" err="1"/>
              <a:t>companies</a:t>
            </a:r>
            <a:r>
              <a:rPr lang="de-DE" altLang="zh-CN" sz="1400" dirty="0"/>
              <a:t>. </a:t>
            </a:r>
          </a:p>
          <a:p>
            <a:pPr>
              <a:lnSpc>
                <a:spcPct val="125000"/>
              </a:lnSpc>
            </a:pPr>
            <a:r>
              <a:rPr lang="de-DE" sz="1400" dirty="0"/>
              <a:t>Impact on well-</a:t>
            </a:r>
            <a:r>
              <a:rPr lang="de-DE" sz="1400" dirty="0" err="1"/>
              <a:t>being</a:t>
            </a:r>
            <a:r>
              <a:rPr lang="de-DE" sz="1400" dirty="0"/>
              <a:t>?</a:t>
            </a:r>
          </a:p>
          <a:p>
            <a:pPr>
              <a:lnSpc>
                <a:spcPct val="125000"/>
              </a:lnSpc>
            </a:pPr>
            <a:r>
              <a:rPr lang="de-DE" altLang="zh-CN" sz="1400" dirty="0" err="1"/>
              <a:t>Social</a:t>
            </a:r>
            <a:r>
              <a:rPr lang="de-DE" altLang="zh-CN" sz="1400" dirty="0"/>
              <a:t> </a:t>
            </a:r>
            <a:r>
              <a:rPr lang="de-DE" altLang="zh-CN" sz="1400" dirty="0" err="1"/>
              <a:t>robots</a:t>
            </a:r>
            <a:r>
              <a:rPr lang="de-DE" altLang="zh-CN" sz="1400" dirty="0"/>
              <a:t> &amp; chatbots </a:t>
            </a:r>
            <a:r>
              <a:rPr lang="de-DE" altLang="zh-CN" sz="1400" dirty="0" err="1"/>
              <a:t>offer</a:t>
            </a:r>
            <a:r>
              <a:rPr lang="de-DE" altLang="zh-CN" sz="1400" dirty="0"/>
              <a:t> a promising </a:t>
            </a:r>
            <a:r>
              <a:rPr lang="de-DE" altLang="zh-CN" sz="1400" dirty="0" err="1"/>
              <a:t>avenue</a:t>
            </a:r>
            <a:r>
              <a:rPr lang="de-DE" altLang="zh-CN" sz="1400" dirty="0"/>
              <a:t> </a:t>
            </a:r>
            <a:r>
              <a:rPr lang="de-DE" altLang="zh-CN" sz="1400" dirty="0" err="1"/>
              <a:t>for</a:t>
            </a:r>
            <a:r>
              <a:rPr lang="de-DE" altLang="zh-CN" sz="1400" dirty="0"/>
              <a:t> </a:t>
            </a:r>
            <a:r>
              <a:rPr lang="de-DE" altLang="zh-CN" sz="1400" dirty="0" err="1"/>
              <a:t>addressing</a:t>
            </a:r>
            <a:r>
              <a:rPr lang="de-DE" altLang="zh-CN" sz="1400" dirty="0"/>
              <a:t> </a:t>
            </a:r>
            <a:r>
              <a:rPr lang="de-DE" altLang="zh-CN" sz="1400" dirty="0" err="1"/>
              <a:t>social</a:t>
            </a:r>
            <a:r>
              <a:rPr lang="de-DE" altLang="zh-CN" sz="1400" dirty="0"/>
              <a:t> </a:t>
            </a:r>
            <a:r>
              <a:rPr lang="de-DE" altLang="zh-CN" sz="1400" dirty="0" err="1"/>
              <a:t>isolation</a:t>
            </a:r>
            <a:r>
              <a:rPr lang="de-DE" altLang="zh-CN" sz="1400" dirty="0"/>
              <a:t>, </a:t>
            </a:r>
            <a:r>
              <a:rPr lang="de-DE" altLang="zh-CN" sz="1400" dirty="0" err="1"/>
              <a:t>loneliness</a:t>
            </a:r>
            <a:r>
              <a:rPr lang="de-DE" altLang="zh-CN" sz="1400" dirty="0"/>
              <a:t>, </a:t>
            </a:r>
            <a:r>
              <a:rPr lang="de-DE" altLang="zh-CN" sz="1400" dirty="0" err="1"/>
              <a:t>and</a:t>
            </a:r>
            <a:r>
              <a:rPr lang="de-DE" altLang="zh-CN" sz="1400" dirty="0"/>
              <a:t> emotional </a:t>
            </a:r>
            <a:r>
              <a:rPr lang="de-DE" altLang="zh-CN" sz="1400" dirty="0" err="1"/>
              <a:t>vulnerability</a:t>
            </a:r>
            <a:r>
              <a:rPr lang="de-DE" altLang="zh-CN" sz="1400" dirty="0"/>
              <a:t> (</a:t>
            </a:r>
            <a:r>
              <a:rPr lang="de-DE" altLang="zh-CN" sz="1400" dirty="0" err="1"/>
              <a:t>Jecker</a:t>
            </a:r>
            <a:r>
              <a:rPr lang="de-DE" altLang="zh-CN" sz="1400" dirty="0"/>
              <a:t> 2020).</a:t>
            </a:r>
            <a:endParaRPr lang="de-DE" sz="1400" dirty="0"/>
          </a:p>
          <a:p>
            <a:pPr>
              <a:lnSpc>
                <a:spcPct val="125000"/>
              </a:lnSpc>
            </a:pPr>
            <a:endParaRPr lang="de-DE" sz="1400" dirty="0"/>
          </a:p>
          <a:p>
            <a:pPr>
              <a:lnSpc>
                <a:spcPct val="125000"/>
              </a:lnSpc>
            </a:pPr>
            <a:r>
              <a:rPr lang="de-DE" altLang="zh-CN" sz="1400" dirty="0" err="1"/>
              <a:t>Current</a:t>
            </a:r>
            <a:r>
              <a:rPr lang="de-DE" altLang="zh-CN" sz="1400" dirty="0"/>
              <a:t> chatbots </a:t>
            </a:r>
            <a:r>
              <a:rPr lang="de-DE" altLang="zh-CN" sz="1400" dirty="0" err="1"/>
              <a:t>serve</a:t>
            </a:r>
            <a:r>
              <a:rPr lang="de-DE" altLang="zh-CN" sz="1400" dirty="0"/>
              <a:t> </a:t>
            </a:r>
            <a:r>
              <a:rPr lang="de-DE" altLang="zh-CN" sz="1400" dirty="0" err="1"/>
              <a:t>as</a:t>
            </a:r>
            <a:r>
              <a:rPr lang="de-DE" altLang="zh-CN" sz="1400" dirty="0"/>
              <a:t> </a:t>
            </a:r>
            <a:r>
              <a:rPr lang="de-DE" altLang="zh-CN" sz="1400" dirty="0" err="1"/>
              <a:t>examples</a:t>
            </a:r>
            <a:r>
              <a:rPr lang="de-DE" altLang="zh-CN" sz="1400" dirty="0"/>
              <a:t>, but </a:t>
            </a:r>
            <a:r>
              <a:rPr lang="de-DE" altLang="zh-CN" sz="1400" dirty="0" err="1"/>
              <a:t>forward-looking</a:t>
            </a:r>
            <a:r>
              <a:rPr lang="de-DE" altLang="zh-CN" sz="1400" dirty="0"/>
              <a:t>: </a:t>
            </a:r>
            <a:r>
              <a:rPr lang="de-DE" altLang="zh-CN" sz="1400" b="1" dirty="0" err="1"/>
              <a:t>when</a:t>
            </a:r>
            <a:r>
              <a:rPr lang="de-DE" altLang="zh-CN" sz="1400" b="1" dirty="0"/>
              <a:t> </a:t>
            </a:r>
            <a:r>
              <a:rPr lang="de-DE" altLang="zh-CN" sz="1400" b="1" dirty="0" err="1"/>
              <a:t>more</a:t>
            </a:r>
            <a:r>
              <a:rPr lang="de-DE" altLang="zh-CN" sz="1400" b="1" dirty="0"/>
              <a:t> </a:t>
            </a:r>
            <a:r>
              <a:rPr lang="de-DE" altLang="zh-CN" sz="1400" b="1" dirty="0" err="1"/>
              <a:t>advanced</a:t>
            </a:r>
            <a:r>
              <a:rPr lang="de-DE" altLang="zh-CN" sz="1400" b="1" dirty="0"/>
              <a:t> AI </a:t>
            </a:r>
            <a:r>
              <a:rPr lang="de-DE" altLang="zh-CN" sz="1400" b="1" dirty="0" err="1"/>
              <a:t>or</a:t>
            </a:r>
            <a:r>
              <a:rPr lang="de-DE" altLang="zh-CN" sz="1400" b="1" dirty="0"/>
              <a:t> </a:t>
            </a:r>
            <a:r>
              <a:rPr lang="de-DE" altLang="zh-CN" sz="1400" b="1" dirty="0" err="1"/>
              <a:t>social</a:t>
            </a:r>
            <a:r>
              <a:rPr lang="de-DE" altLang="zh-CN" sz="1400" b="1" dirty="0"/>
              <a:t> </a:t>
            </a:r>
            <a:r>
              <a:rPr lang="de-DE" altLang="zh-CN" sz="1400" b="1" dirty="0" err="1"/>
              <a:t>robots</a:t>
            </a:r>
            <a:r>
              <a:rPr lang="de-DE" altLang="zh-CN" sz="1400" b="1" dirty="0"/>
              <a:t> </a:t>
            </a:r>
            <a:r>
              <a:rPr lang="de-DE" altLang="zh-CN" sz="1400" b="1" dirty="0" err="1"/>
              <a:t>become</a:t>
            </a:r>
            <a:r>
              <a:rPr lang="de-DE" altLang="zh-CN" sz="1400" b="1" dirty="0"/>
              <a:t> </a:t>
            </a:r>
            <a:r>
              <a:rPr lang="de-DE" altLang="zh-CN" sz="1400" b="1" dirty="0" err="1"/>
              <a:t>widely</a:t>
            </a:r>
            <a:r>
              <a:rPr lang="de-DE" altLang="zh-CN" sz="1400" b="1" dirty="0"/>
              <a:t> </a:t>
            </a:r>
            <a:r>
              <a:rPr lang="de-DE" altLang="zh-CN" sz="1400" b="1" dirty="0" err="1"/>
              <a:t>available</a:t>
            </a:r>
            <a:r>
              <a:rPr lang="de-DE" altLang="zh-CN" sz="1400" b="1" dirty="0"/>
              <a:t>, </a:t>
            </a:r>
            <a:r>
              <a:rPr lang="de-DE" altLang="zh-CN" sz="1400" b="1" dirty="0" err="1"/>
              <a:t>what</a:t>
            </a:r>
            <a:r>
              <a:rPr lang="de-DE" altLang="zh-CN" sz="1400" b="1" dirty="0"/>
              <a:t> </a:t>
            </a:r>
            <a:r>
              <a:rPr lang="de-DE" altLang="zh-CN" sz="1400" b="1" dirty="0" err="1"/>
              <a:t>are</a:t>
            </a:r>
            <a:r>
              <a:rPr lang="de-DE" altLang="zh-CN" sz="1400" b="1" dirty="0"/>
              <a:t> </a:t>
            </a:r>
            <a:r>
              <a:rPr lang="de-DE" altLang="zh-CN" sz="1400" b="1" dirty="0" err="1"/>
              <a:t>some</a:t>
            </a:r>
            <a:r>
              <a:rPr lang="de-DE" altLang="zh-CN" sz="1400" b="1" dirty="0"/>
              <a:t> </a:t>
            </a:r>
            <a:r>
              <a:rPr lang="de-DE" altLang="zh-CN" sz="1400" b="1" dirty="0" err="1"/>
              <a:t>important</a:t>
            </a:r>
            <a:r>
              <a:rPr lang="de-DE" altLang="zh-CN" sz="1400" b="1" dirty="0"/>
              <a:t> </a:t>
            </a:r>
            <a:r>
              <a:rPr lang="de-DE" altLang="zh-CN" sz="1400" b="1" dirty="0" err="1"/>
              <a:t>ethical</a:t>
            </a:r>
            <a:r>
              <a:rPr lang="de-DE" altLang="zh-CN" sz="1400" b="1" dirty="0"/>
              <a:t> </a:t>
            </a:r>
            <a:r>
              <a:rPr lang="de-DE" altLang="zh-CN" sz="1400" b="1" dirty="0" err="1"/>
              <a:t>considerations</a:t>
            </a:r>
            <a:r>
              <a:rPr lang="de-DE" altLang="zh-CN" sz="1400" b="1" dirty="0"/>
              <a:t> in </a:t>
            </a:r>
            <a:r>
              <a:rPr lang="de-DE" altLang="zh-CN" sz="1400" b="1" dirty="0" err="1"/>
              <a:t>building</a:t>
            </a:r>
            <a:r>
              <a:rPr lang="de-DE" altLang="zh-CN" sz="1400" b="1" dirty="0"/>
              <a:t> </a:t>
            </a:r>
            <a:r>
              <a:rPr lang="de-DE" altLang="zh-CN" sz="1400" b="1" dirty="0" err="1"/>
              <a:t>intimate</a:t>
            </a:r>
            <a:r>
              <a:rPr lang="de-DE" altLang="zh-CN" sz="1400" b="1" dirty="0"/>
              <a:t> </a:t>
            </a:r>
            <a:r>
              <a:rPr lang="de-DE" altLang="zh-CN" sz="1400" b="1" dirty="0" err="1"/>
              <a:t>relationships</a:t>
            </a:r>
            <a:r>
              <a:rPr lang="de-DE" altLang="zh-CN" sz="1400" b="1" dirty="0"/>
              <a:t> </a:t>
            </a:r>
            <a:r>
              <a:rPr lang="de-DE" altLang="zh-CN" sz="1400" b="1" dirty="0" err="1"/>
              <a:t>with</a:t>
            </a:r>
            <a:r>
              <a:rPr lang="de-DE" altLang="zh-CN" sz="1400" b="1" dirty="0"/>
              <a:t> </a:t>
            </a:r>
            <a:r>
              <a:rPr lang="de-DE" altLang="zh-CN" sz="1400" b="1" dirty="0" err="1"/>
              <a:t>them</a:t>
            </a:r>
            <a:r>
              <a:rPr lang="de-DE" altLang="zh-CN" sz="1400" b="1" dirty="0"/>
              <a:t>? </a:t>
            </a:r>
          </a:p>
          <a:p>
            <a:pPr>
              <a:lnSpc>
                <a:spcPct val="125000"/>
              </a:lnSpc>
            </a:pPr>
            <a:r>
              <a:rPr lang="de-DE" sz="1400" dirty="0" err="1"/>
              <a:t>Challenges</a:t>
            </a:r>
            <a:r>
              <a:rPr lang="de-DE" sz="1400" dirty="0"/>
              <a:t>: A </a:t>
            </a:r>
            <a:r>
              <a:rPr lang="de-DE" sz="1400" dirty="0" err="1"/>
              <a:t>new</a:t>
            </a:r>
            <a:r>
              <a:rPr lang="de-DE" sz="1400" dirty="0"/>
              <a:t> </a:t>
            </a:r>
            <a:r>
              <a:rPr lang="de-DE" sz="1400" dirty="0" err="1"/>
              <a:t>area</a:t>
            </a:r>
            <a:r>
              <a:rPr lang="de-DE" sz="1400" dirty="0"/>
              <a:t>, not a </a:t>
            </a:r>
            <a:r>
              <a:rPr lang="de-DE" sz="1400" dirty="0" err="1"/>
              <a:t>lot</a:t>
            </a:r>
            <a:r>
              <a:rPr lang="de-DE" sz="1400" dirty="0"/>
              <a:t> </a:t>
            </a:r>
            <a:r>
              <a:rPr lang="de-DE" sz="1400" dirty="0" err="1"/>
              <a:t>of</a:t>
            </a:r>
            <a:r>
              <a:rPr lang="de-DE" sz="1400" dirty="0"/>
              <a:t> </a:t>
            </a:r>
            <a:r>
              <a:rPr lang="de-DE" sz="1400" dirty="0" err="1"/>
              <a:t>social</a:t>
            </a:r>
            <a:r>
              <a:rPr lang="de-DE" sz="1400" dirty="0"/>
              <a:t> </a:t>
            </a:r>
            <a:r>
              <a:rPr lang="de-DE" sz="1400" dirty="0" err="1"/>
              <a:t>science</a:t>
            </a:r>
            <a:r>
              <a:rPr lang="de-DE" sz="1400" dirty="0"/>
              <a:t> </a:t>
            </a:r>
            <a:r>
              <a:rPr lang="de-DE" sz="1400" dirty="0" err="1"/>
              <a:t>studies</a:t>
            </a:r>
            <a:r>
              <a:rPr lang="de-DE" sz="1400" dirty="0"/>
              <a:t> </a:t>
            </a:r>
            <a:r>
              <a:rPr lang="de-DE" sz="1400" dirty="0" err="1"/>
              <a:t>yet</a:t>
            </a:r>
            <a:endParaRPr lang="de-DE" sz="1400" dirty="0"/>
          </a:p>
          <a:p>
            <a:pPr>
              <a:lnSpc>
                <a:spcPct val="125000"/>
              </a:lnSpc>
            </a:pPr>
            <a:r>
              <a:rPr lang="de-DE" sz="1400" dirty="0" err="1"/>
              <a:t>Many</a:t>
            </a:r>
            <a:r>
              <a:rPr lang="de-DE" sz="1400" dirty="0"/>
              <a:t> </a:t>
            </a:r>
            <a:r>
              <a:rPr lang="de-DE" sz="1400" dirty="0" err="1"/>
              <a:t>possible</a:t>
            </a:r>
            <a:r>
              <a:rPr lang="de-DE" sz="1400" dirty="0"/>
              <a:t> </a:t>
            </a:r>
            <a:r>
              <a:rPr lang="de-DE" sz="1400" dirty="0" err="1"/>
              <a:t>perspectives</a:t>
            </a:r>
            <a:r>
              <a:rPr lang="de-DE" sz="1400" dirty="0"/>
              <a:t> </a:t>
            </a:r>
            <a:r>
              <a:rPr lang="de-DE" sz="1400" dirty="0" err="1"/>
              <a:t>to</a:t>
            </a:r>
            <a:r>
              <a:rPr lang="de-DE" sz="1400" dirty="0"/>
              <a:t> </a:t>
            </a:r>
            <a:r>
              <a:rPr lang="de-DE" sz="1400" dirty="0" err="1"/>
              <a:t>understand</a:t>
            </a:r>
            <a:r>
              <a:rPr lang="de-DE" sz="1400" dirty="0"/>
              <a:t> </a:t>
            </a:r>
            <a:r>
              <a:rPr lang="de-DE" sz="1400" dirty="0" err="1"/>
              <a:t>this</a:t>
            </a:r>
            <a:r>
              <a:rPr lang="de-DE" sz="1400" dirty="0"/>
              <a:t> </a:t>
            </a:r>
            <a:r>
              <a:rPr lang="de-DE" sz="1400" dirty="0" err="1"/>
              <a:t>phenomenon</a:t>
            </a:r>
            <a:r>
              <a:rPr lang="de-DE" sz="1400" dirty="0"/>
              <a:t> </a:t>
            </a:r>
            <a:r>
              <a:rPr lang="de-DE" sz="1400" dirty="0" err="1"/>
              <a:t>as</a:t>
            </a:r>
            <a:r>
              <a:rPr lang="de-DE" sz="1400" dirty="0"/>
              <a:t> </a:t>
            </a:r>
            <a:r>
              <a:rPr lang="de-DE" sz="1400" dirty="0" err="1"/>
              <a:t>well</a:t>
            </a:r>
            <a:r>
              <a:rPr lang="de-DE" sz="1400" dirty="0"/>
              <a:t> </a:t>
            </a:r>
            <a:r>
              <a:rPr lang="de-DE" sz="1400" dirty="0" err="1"/>
              <a:t>as</a:t>
            </a:r>
            <a:r>
              <a:rPr lang="de-DE" sz="1400" dirty="0"/>
              <a:t> </a:t>
            </a:r>
            <a:r>
              <a:rPr lang="de-DE" sz="1400" dirty="0" err="1"/>
              <a:t>the</a:t>
            </a:r>
            <a:r>
              <a:rPr lang="de-DE" sz="1400" dirty="0"/>
              <a:t> </a:t>
            </a:r>
            <a:r>
              <a:rPr lang="de-DE" sz="1400" dirty="0" err="1"/>
              <a:t>idea</a:t>
            </a:r>
            <a:r>
              <a:rPr lang="de-DE" sz="1400" dirty="0"/>
              <a:t> </a:t>
            </a:r>
            <a:r>
              <a:rPr lang="de-DE" sz="1400" dirty="0" err="1"/>
              <a:t>of</a:t>
            </a:r>
            <a:r>
              <a:rPr lang="de-DE" sz="1400" dirty="0"/>
              <a:t> friendship </a:t>
            </a:r>
            <a:r>
              <a:rPr lang="de-DE" sz="1400" dirty="0" err="1"/>
              <a:t>or</a:t>
            </a:r>
            <a:r>
              <a:rPr lang="de-DE" sz="1400" dirty="0"/>
              <a:t> love</a:t>
            </a:r>
          </a:p>
          <a:p>
            <a:pPr>
              <a:lnSpc>
                <a:spcPct val="125000"/>
              </a:lnSpc>
            </a:pPr>
            <a:r>
              <a:rPr lang="de-DE" sz="1400" dirty="0"/>
              <a:t>Focus on friendship/companionship</a:t>
            </a:r>
          </a:p>
        </p:txBody>
      </p:sp>
      <p:pic>
        <p:nvPicPr>
          <p:cNvPr id="5" name="图片 4" descr="文本&#10;&#10;描述已自动生成">
            <a:extLst>
              <a:ext uri="{FF2B5EF4-FFF2-40B4-BE49-F238E27FC236}">
                <a16:creationId xmlns:a16="http://schemas.microsoft.com/office/drawing/2014/main" id="{C4CD08A0-F24C-6644-AF46-200F17E40E0C}"/>
              </a:ext>
            </a:extLst>
          </p:cNvPr>
          <p:cNvPicPr>
            <a:picLocks noChangeAspect="1"/>
          </p:cNvPicPr>
          <p:nvPr/>
        </p:nvPicPr>
        <p:blipFill rotWithShape="1">
          <a:blip r:embed="rId3"/>
          <a:srcRect t="3307" r="3" b="29025"/>
          <a:stretch/>
        </p:blipFill>
        <p:spPr>
          <a:xfrm>
            <a:off x="8149409" y="2316480"/>
            <a:ext cx="2890808" cy="3477651"/>
          </a:xfrm>
          <a:prstGeom prst="rect">
            <a:avLst/>
          </a:prstGeom>
        </p:spPr>
      </p:pic>
    </p:spTree>
    <p:extLst>
      <p:ext uri="{BB962C8B-B14F-4D97-AF65-F5344CB8AC3E}">
        <p14:creationId xmlns:p14="http://schemas.microsoft.com/office/powerpoint/2010/main" val="108032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FCA087-E2A8-7344-AC3F-D7C8B37FA044}"/>
              </a:ext>
            </a:extLst>
          </p:cNvPr>
          <p:cNvSpPr>
            <a:spLocks noGrp="1"/>
          </p:cNvSpPr>
          <p:nvPr>
            <p:ph type="title"/>
          </p:nvPr>
        </p:nvSpPr>
        <p:spPr/>
        <p:txBody>
          <a:bodyPr>
            <a:normAutofit fontScale="90000"/>
          </a:bodyPr>
          <a:lstStyle/>
          <a:p>
            <a:r>
              <a:rPr lang="de-DE" altLang="zh-CN" dirty="0"/>
              <a:t>Is genuine friendship </a:t>
            </a:r>
            <a:r>
              <a:rPr lang="de-DE" altLang="zh-CN" dirty="0" err="1"/>
              <a:t>with</a:t>
            </a:r>
            <a:r>
              <a:rPr lang="de-DE" altLang="zh-CN" dirty="0"/>
              <a:t> AI </a:t>
            </a:r>
            <a:r>
              <a:rPr lang="de-DE" altLang="zh-CN" dirty="0" err="1"/>
              <a:t>possible</a:t>
            </a:r>
            <a:r>
              <a:rPr lang="de-DE" altLang="zh-CN" dirty="0"/>
              <a:t>? </a:t>
            </a:r>
            <a:r>
              <a:rPr lang="de-DE" altLang="zh-CN" dirty="0" err="1"/>
              <a:t>Ethical</a:t>
            </a:r>
            <a:r>
              <a:rPr lang="de-DE" altLang="zh-CN" dirty="0"/>
              <a:t> </a:t>
            </a:r>
            <a:r>
              <a:rPr lang="de-DE" altLang="zh-CN" dirty="0" err="1"/>
              <a:t>considerations</a:t>
            </a:r>
            <a:r>
              <a:rPr lang="de-DE" altLang="zh-CN" dirty="0"/>
              <a:t> </a:t>
            </a:r>
            <a:endParaRPr lang="de-DE" dirty="0"/>
          </a:p>
        </p:txBody>
      </p:sp>
      <p:sp>
        <p:nvSpPr>
          <p:cNvPr id="3" name="内容占位符 2">
            <a:extLst>
              <a:ext uri="{FF2B5EF4-FFF2-40B4-BE49-F238E27FC236}">
                <a16:creationId xmlns:a16="http://schemas.microsoft.com/office/drawing/2014/main" id="{6866A092-C6EF-8849-97B1-B78605474C1A}"/>
              </a:ext>
            </a:extLst>
          </p:cNvPr>
          <p:cNvSpPr>
            <a:spLocks noGrp="1"/>
          </p:cNvSpPr>
          <p:nvPr>
            <p:ph idx="1"/>
          </p:nvPr>
        </p:nvSpPr>
        <p:spPr/>
        <p:txBody>
          <a:bodyPr>
            <a:normAutofit/>
          </a:bodyPr>
          <a:lstStyle/>
          <a:p>
            <a:r>
              <a:rPr lang="de-DE" sz="2000" dirty="0" err="1"/>
              <a:t>Three</a:t>
            </a:r>
            <a:r>
              <a:rPr lang="de-DE" sz="2000" dirty="0"/>
              <a:t> </a:t>
            </a:r>
            <a:r>
              <a:rPr lang="de-DE" sz="2000" dirty="0" err="1"/>
              <a:t>important</a:t>
            </a:r>
            <a:r>
              <a:rPr lang="de-DE" sz="2000" dirty="0"/>
              <a:t> </a:t>
            </a:r>
            <a:r>
              <a:rPr lang="de-DE" sz="2000" dirty="0" err="1"/>
              <a:t>dimensions</a:t>
            </a:r>
            <a:r>
              <a:rPr lang="de-DE" sz="2000" dirty="0"/>
              <a:t> </a:t>
            </a:r>
            <a:r>
              <a:rPr lang="de-DE" sz="2000" dirty="0" err="1"/>
              <a:t>that</a:t>
            </a:r>
            <a:r>
              <a:rPr lang="de-DE" sz="2000" dirty="0"/>
              <a:t> I will </a:t>
            </a:r>
            <a:r>
              <a:rPr lang="de-DE" sz="2000" dirty="0" err="1"/>
              <a:t>focus</a:t>
            </a:r>
            <a:r>
              <a:rPr lang="de-DE" sz="2000" dirty="0"/>
              <a:t> on:</a:t>
            </a:r>
          </a:p>
          <a:p>
            <a:pPr lvl="1"/>
            <a:r>
              <a:rPr lang="de-DE" sz="2000" dirty="0" err="1"/>
              <a:t>Reciprocity</a:t>
            </a:r>
            <a:r>
              <a:rPr lang="de-DE" sz="2000" dirty="0"/>
              <a:t>/ </a:t>
            </a:r>
            <a:r>
              <a:rPr lang="de-DE" sz="2000" dirty="0" err="1"/>
              <a:t>mutuality</a:t>
            </a:r>
            <a:r>
              <a:rPr lang="de-DE" sz="2000" dirty="0"/>
              <a:t>: can </a:t>
            </a:r>
            <a:r>
              <a:rPr lang="de-DE" sz="2000" dirty="0" err="1"/>
              <a:t>the</a:t>
            </a:r>
            <a:r>
              <a:rPr lang="de-DE" sz="2000" dirty="0"/>
              <a:t> AI </a:t>
            </a:r>
            <a:r>
              <a:rPr lang="de-DE" sz="2000" dirty="0" err="1"/>
              <a:t>fulfill</a:t>
            </a:r>
            <a:r>
              <a:rPr lang="de-DE" sz="2000" dirty="0"/>
              <a:t> </a:t>
            </a:r>
            <a:r>
              <a:rPr lang="de-DE" sz="2000" dirty="0" err="1"/>
              <a:t>the</a:t>
            </a:r>
            <a:r>
              <a:rPr lang="de-DE" sz="2000" dirty="0"/>
              <a:t> </a:t>
            </a:r>
            <a:r>
              <a:rPr lang="de-DE" sz="2000" dirty="0" err="1"/>
              <a:t>mutuality</a:t>
            </a:r>
            <a:r>
              <a:rPr lang="de-DE" sz="2000" dirty="0"/>
              <a:t> </a:t>
            </a:r>
            <a:r>
              <a:rPr lang="de-DE" sz="2000" dirty="0" err="1"/>
              <a:t>condition</a:t>
            </a:r>
            <a:r>
              <a:rPr lang="de-DE" sz="2000" dirty="0"/>
              <a:t> </a:t>
            </a:r>
            <a:r>
              <a:rPr lang="de-DE" sz="2000" dirty="0" err="1"/>
              <a:t>of</a:t>
            </a:r>
            <a:r>
              <a:rPr lang="de-DE" sz="2000" dirty="0"/>
              <a:t> friendship? </a:t>
            </a:r>
          </a:p>
          <a:p>
            <a:pPr lvl="1"/>
            <a:r>
              <a:rPr lang="de-DE" sz="2000" dirty="0"/>
              <a:t>Trust: </a:t>
            </a:r>
            <a:r>
              <a:rPr lang="de-DE" sz="2000" dirty="0" err="1"/>
              <a:t>are</a:t>
            </a:r>
            <a:r>
              <a:rPr lang="de-DE" sz="2000" dirty="0"/>
              <a:t> </a:t>
            </a:r>
            <a:r>
              <a:rPr lang="de-DE" sz="2000" dirty="0" err="1"/>
              <a:t>we</a:t>
            </a:r>
            <a:r>
              <a:rPr lang="de-DE" sz="2000" dirty="0"/>
              <a:t> </a:t>
            </a:r>
            <a:r>
              <a:rPr lang="de-DE" sz="2000" dirty="0" err="1"/>
              <a:t>justified</a:t>
            </a:r>
            <a:r>
              <a:rPr lang="de-DE" sz="2000" dirty="0"/>
              <a:t> </a:t>
            </a:r>
            <a:r>
              <a:rPr lang="de-DE" sz="2000" dirty="0" err="1"/>
              <a:t>to</a:t>
            </a:r>
            <a:r>
              <a:rPr lang="de-DE" sz="2000" dirty="0"/>
              <a:t> „</a:t>
            </a:r>
            <a:r>
              <a:rPr lang="de-DE" sz="2000" dirty="0" err="1"/>
              <a:t>trust</a:t>
            </a:r>
            <a:r>
              <a:rPr lang="de-DE" sz="2000" dirty="0"/>
              <a:t>“ AI?</a:t>
            </a:r>
          </a:p>
          <a:p>
            <a:pPr lvl="1"/>
            <a:r>
              <a:rPr lang="de-DE" sz="2000" dirty="0"/>
              <a:t>A </a:t>
            </a:r>
            <a:r>
              <a:rPr lang="de-DE" sz="2000" dirty="0" err="1"/>
              <a:t>virtuous</a:t>
            </a:r>
            <a:r>
              <a:rPr lang="de-DE" sz="2000" dirty="0"/>
              <a:t> </a:t>
            </a:r>
            <a:r>
              <a:rPr lang="de-DE" sz="2000" dirty="0" err="1"/>
              <a:t>life</a:t>
            </a:r>
            <a:r>
              <a:rPr lang="de-DE" sz="2000" dirty="0"/>
              <a:t>: is AI friendship </a:t>
            </a:r>
            <a:r>
              <a:rPr lang="de-DE" sz="2000" dirty="0" err="1"/>
              <a:t>good</a:t>
            </a:r>
            <a:r>
              <a:rPr lang="de-DE" sz="2000" dirty="0"/>
              <a:t> </a:t>
            </a:r>
            <a:r>
              <a:rPr lang="de-DE" sz="2000" dirty="0" err="1"/>
              <a:t>to</a:t>
            </a:r>
            <a:r>
              <a:rPr lang="de-DE" sz="2000" dirty="0"/>
              <a:t> </a:t>
            </a:r>
            <a:r>
              <a:rPr lang="de-DE" sz="2000" dirty="0" err="1"/>
              <a:t>moral</a:t>
            </a:r>
            <a:r>
              <a:rPr lang="de-DE" sz="2000" dirty="0"/>
              <a:t> </a:t>
            </a:r>
            <a:r>
              <a:rPr lang="de-DE" sz="2000" dirty="0" err="1"/>
              <a:t>cultivation</a:t>
            </a:r>
            <a:r>
              <a:rPr lang="de-DE" sz="2000" dirty="0"/>
              <a:t> </a:t>
            </a:r>
            <a:r>
              <a:rPr lang="de-DE" sz="2000" dirty="0" err="1"/>
              <a:t>of</a:t>
            </a:r>
            <a:r>
              <a:rPr lang="de-DE" sz="2000" dirty="0"/>
              <a:t> </a:t>
            </a:r>
            <a:r>
              <a:rPr lang="de-DE" sz="2000" dirty="0" err="1"/>
              <a:t>the</a:t>
            </a:r>
            <a:r>
              <a:rPr lang="de-DE" sz="2000" dirty="0"/>
              <a:t> human </a:t>
            </a:r>
            <a:r>
              <a:rPr lang="de-DE" sz="2000" dirty="0" err="1"/>
              <a:t>person</a:t>
            </a:r>
            <a:r>
              <a:rPr lang="de-DE" sz="2000" dirty="0"/>
              <a:t>? </a:t>
            </a:r>
          </a:p>
          <a:p>
            <a:r>
              <a:rPr lang="de-DE" sz="2200" dirty="0" err="1"/>
              <a:t>My</a:t>
            </a:r>
            <a:r>
              <a:rPr lang="de-DE" sz="2200" dirty="0"/>
              <a:t> </a:t>
            </a:r>
            <a:r>
              <a:rPr lang="de-DE" sz="2200" dirty="0" err="1"/>
              <a:t>answers</a:t>
            </a:r>
            <a:r>
              <a:rPr lang="de-DE" sz="2200" dirty="0"/>
              <a:t> </a:t>
            </a:r>
            <a:r>
              <a:rPr lang="de-DE" sz="2200" dirty="0" err="1"/>
              <a:t>to</a:t>
            </a:r>
            <a:r>
              <a:rPr lang="de-DE" sz="2200" dirty="0"/>
              <a:t> all </a:t>
            </a:r>
            <a:r>
              <a:rPr lang="de-DE" sz="2200" dirty="0" err="1"/>
              <a:t>three</a:t>
            </a:r>
            <a:r>
              <a:rPr lang="de-DE" sz="2200" dirty="0"/>
              <a:t> </a:t>
            </a:r>
            <a:r>
              <a:rPr lang="de-DE" sz="2200" dirty="0" err="1"/>
              <a:t>questions</a:t>
            </a:r>
            <a:r>
              <a:rPr lang="de-DE" sz="2200" dirty="0"/>
              <a:t> </a:t>
            </a:r>
            <a:r>
              <a:rPr lang="de-DE" sz="2200" dirty="0" err="1"/>
              <a:t>above</a:t>
            </a:r>
            <a:r>
              <a:rPr lang="de-DE" sz="2200" dirty="0"/>
              <a:t> </a:t>
            </a:r>
            <a:r>
              <a:rPr lang="de-DE" sz="2200" dirty="0" err="1"/>
              <a:t>are</a:t>
            </a:r>
            <a:r>
              <a:rPr lang="de-DE" sz="2200" dirty="0"/>
              <a:t> „</a:t>
            </a:r>
            <a:r>
              <a:rPr lang="de-DE" sz="2200" dirty="0" err="1"/>
              <a:t>probably</a:t>
            </a:r>
            <a:r>
              <a:rPr lang="de-DE" sz="2200" dirty="0"/>
              <a:t> not.“ I </a:t>
            </a:r>
            <a:r>
              <a:rPr lang="de-DE" sz="2200" dirty="0" err="1"/>
              <a:t>conclude</a:t>
            </a:r>
            <a:r>
              <a:rPr lang="de-DE" sz="2200" dirty="0"/>
              <a:t> </a:t>
            </a:r>
            <a:r>
              <a:rPr lang="de-DE" sz="2200" dirty="0" err="1"/>
              <a:t>that</a:t>
            </a:r>
            <a:r>
              <a:rPr lang="de-DE" sz="2200" dirty="0"/>
              <a:t> </a:t>
            </a:r>
            <a:r>
              <a:rPr lang="de-DE" sz="2200" dirty="0" err="1"/>
              <a:t>we</a:t>
            </a:r>
            <a:r>
              <a:rPr lang="de-DE" sz="2200" dirty="0"/>
              <a:t> </a:t>
            </a:r>
            <a:r>
              <a:rPr lang="de-DE" sz="2200" dirty="0" err="1"/>
              <a:t>should</a:t>
            </a:r>
            <a:r>
              <a:rPr lang="de-DE" sz="2200" dirty="0"/>
              <a:t> </a:t>
            </a:r>
            <a:r>
              <a:rPr lang="de-DE" sz="2200" dirty="0" err="1"/>
              <a:t>be</a:t>
            </a:r>
            <a:r>
              <a:rPr lang="de-DE" sz="2200" dirty="0"/>
              <a:t> </a:t>
            </a:r>
            <a:r>
              <a:rPr lang="de-DE" sz="2200" dirty="0" err="1"/>
              <a:t>cautious</a:t>
            </a:r>
            <a:r>
              <a:rPr lang="de-DE" sz="2200" dirty="0"/>
              <a:t> </a:t>
            </a:r>
            <a:r>
              <a:rPr lang="de-DE" sz="2200" dirty="0" err="1"/>
              <a:t>about</a:t>
            </a:r>
            <a:r>
              <a:rPr lang="de-DE" sz="2200" dirty="0"/>
              <a:t> </a:t>
            </a:r>
            <a:r>
              <a:rPr lang="de-DE" sz="2200" dirty="0" err="1"/>
              <a:t>building</a:t>
            </a:r>
            <a:r>
              <a:rPr lang="de-DE" sz="2200" dirty="0"/>
              <a:t> friendship </a:t>
            </a:r>
            <a:r>
              <a:rPr lang="de-DE" sz="2200" dirty="0" err="1"/>
              <a:t>with</a:t>
            </a:r>
            <a:r>
              <a:rPr lang="de-DE" sz="2200" dirty="0"/>
              <a:t> AI in </a:t>
            </a:r>
            <a:r>
              <a:rPr lang="de-DE" sz="2200" dirty="0" err="1"/>
              <a:t>the</a:t>
            </a:r>
            <a:r>
              <a:rPr lang="de-DE" sz="2200" dirty="0"/>
              <a:t> </a:t>
            </a:r>
            <a:r>
              <a:rPr lang="de-DE" sz="2200" dirty="0" err="1"/>
              <a:t>present</a:t>
            </a:r>
            <a:r>
              <a:rPr lang="de-DE" sz="2200" dirty="0"/>
              <a:t> </a:t>
            </a:r>
            <a:r>
              <a:rPr lang="de-DE" sz="2200" dirty="0" err="1"/>
              <a:t>and</a:t>
            </a:r>
            <a:r>
              <a:rPr lang="de-DE" sz="2200" dirty="0"/>
              <a:t> </a:t>
            </a:r>
            <a:r>
              <a:rPr lang="de-DE" sz="2200" dirty="0" err="1"/>
              <a:t>future</a:t>
            </a:r>
            <a:r>
              <a:rPr lang="de-DE" sz="2200" dirty="0"/>
              <a:t>.</a:t>
            </a:r>
          </a:p>
          <a:p>
            <a:r>
              <a:rPr lang="de-DE" sz="2200" dirty="0"/>
              <a:t>Potential </a:t>
            </a:r>
            <a:r>
              <a:rPr lang="de-DE" sz="2200" dirty="0" err="1"/>
              <a:t>benefits</a:t>
            </a:r>
            <a:r>
              <a:rPr lang="de-DE" sz="2200" dirty="0"/>
              <a:t> </a:t>
            </a:r>
            <a:r>
              <a:rPr lang="de-DE" sz="2200" dirty="0" err="1"/>
              <a:t>and</a:t>
            </a:r>
            <a:r>
              <a:rPr lang="de-DE" sz="2200" dirty="0"/>
              <a:t> </a:t>
            </a:r>
            <a:r>
              <a:rPr lang="de-DE" sz="2200" dirty="0" err="1"/>
              <a:t>unforeseen</a:t>
            </a:r>
            <a:r>
              <a:rPr lang="de-DE" sz="2200" dirty="0"/>
              <a:t> </a:t>
            </a:r>
            <a:r>
              <a:rPr lang="de-DE" sz="2200" dirty="0" err="1"/>
              <a:t>possibilities</a:t>
            </a:r>
            <a:r>
              <a:rPr lang="de-DE" sz="2200" dirty="0"/>
              <a:t>– </a:t>
            </a:r>
            <a:r>
              <a:rPr lang="de-DE" sz="2200" dirty="0" err="1"/>
              <a:t>orienting</a:t>
            </a:r>
            <a:r>
              <a:rPr lang="de-DE" sz="2200" dirty="0"/>
              <a:t> AI </a:t>
            </a:r>
            <a:r>
              <a:rPr lang="de-DE" sz="2200" dirty="0" err="1"/>
              <a:t>companions</a:t>
            </a:r>
            <a:r>
              <a:rPr lang="de-DE" sz="2200" dirty="0"/>
              <a:t> </a:t>
            </a:r>
            <a:r>
              <a:rPr lang="de-DE" sz="2200" dirty="0" err="1"/>
              <a:t>to</a:t>
            </a:r>
            <a:r>
              <a:rPr lang="de-DE" sz="2200" dirty="0"/>
              <a:t> </a:t>
            </a:r>
            <a:r>
              <a:rPr lang="de-DE" sz="2200" dirty="0" err="1"/>
              <a:t>serve</a:t>
            </a:r>
            <a:r>
              <a:rPr lang="de-DE" sz="2200" dirty="0"/>
              <a:t> human </a:t>
            </a:r>
            <a:r>
              <a:rPr lang="de-DE" sz="2200" dirty="0" err="1"/>
              <a:t>flourishing</a:t>
            </a:r>
            <a:endParaRPr lang="de-DE" sz="2200" dirty="0"/>
          </a:p>
        </p:txBody>
      </p:sp>
    </p:spTree>
    <p:extLst>
      <p:ext uri="{BB962C8B-B14F-4D97-AF65-F5344CB8AC3E}">
        <p14:creationId xmlns:p14="http://schemas.microsoft.com/office/powerpoint/2010/main" val="26733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标题 1">
            <a:extLst>
              <a:ext uri="{FF2B5EF4-FFF2-40B4-BE49-F238E27FC236}">
                <a16:creationId xmlns:a16="http://schemas.microsoft.com/office/drawing/2014/main" id="{16D2B3D2-770C-0045-B7B0-42AC196BF89E}"/>
              </a:ext>
            </a:extLst>
          </p:cNvPr>
          <p:cNvSpPr>
            <a:spLocks noGrp="1"/>
          </p:cNvSpPr>
          <p:nvPr>
            <p:ph type="title"/>
          </p:nvPr>
        </p:nvSpPr>
        <p:spPr>
          <a:xfrm>
            <a:off x="573409" y="559477"/>
            <a:ext cx="3765200" cy="5709931"/>
          </a:xfrm>
        </p:spPr>
        <p:txBody>
          <a:bodyPr>
            <a:normAutofit/>
          </a:bodyPr>
          <a:lstStyle/>
          <a:p>
            <a:pPr algn="ctr"/>
            <a:r>
              <a:rPr lang="de-DE" sz="4100" dirty="0" err="1"/>
              <a:t>Mutuality</a:t>
            </a:r>
            <a:r>
              <a:rPr lang="de-DE" sz="4100" dirty="0"/>
              <a:t>: is </a:t>
            </a:r>
            <a:r>
              <a:rPr lang="de-DE" sz="4100" dirty="0" err="1"/>
              <a:t>external</a:t>
            </a:r>
            <a:r>
              <a:rPr lang="de-DE" sz="4100" dirty="0"/>
              <a:t> </a:t>
            </a:r>
            <a:r>
              <a:rPr lang="de-DE" sz="4100" dirty="0" err="1"/>
              <a:t>consistent</a:t>
            </a:r>
            <a:r>
              <a:rPr lang="de-DE" sz="4100" dirty="0"/>
              <a:t> </a:t>
            </a:r>
            <a:r>
              <a:rPr lang="de-DE" sz="4100" dirty="0" err="1"/>
              <a:t>performance</a:t>
            </a:r>
            <a:r>
              <a:rPr lang="de-DE" sz="4100" dirty="0"/>
              <a:t> </a:t>
            </a:r>
            <a:r>
              <a:rPr lang="de-DE" sz="4100" dirty="0" err="1"/>
              <a:t>sufficient</a:t>
            </a:r>
            <a:r>
              <a:rPr lang="de-DE" sz="4100" dirty="0"/>
              <a:t>?</a:t>
            </a:r>
          </a:p>
        </p:txBody>
      </p:sp>
      <p:graphicFrame>
        <p:nvGraphicFramePr>
          <p:cNvPr id="5" name="内容占位符 2">
            <a:extLst>
              <a:ext uri="{FF2B5EF4-FFF2-40B4-BE49-F238E27FC236}">
                <a16:creationId xmlns:a16="http://schemas.microsoft.com/office/drawing/2014/main" id="{BA285D76-E967-4CB1-930A-120DC247DB26}"/>
              </a:ext>
            </a:extLst>
          </p:cNvPr>
          <p:cNvGraphicFramePr>
            <a:graphicFrameLocks noGrp="1"/>
          </p:cNvGraphicFramePr>
          <p:nvPr>
            <p:ph idx="1"/>
            <p:extLst>
              <p:ext uri="{D42A27DB-BD31-4B8C-83A1-F6EECF244321}">
                <p14:modId xmlns:p14="http://schemas.microsoft.com/office/powerpoint/2010/main" val="589993468"/>
              </p:ext>
            </p:extLst>
          </p:nvPr>
        </p:nvGraphicFramePr>
        <p:xfrm>
          <a:off x="5097517" y="559476"/>
          <a:ext cx="6717764" cy="6200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994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F64CDD-9188-8745-949D-0AFECD49DEA0}"/>
              </a:ext>
            </a:extLst>
          </p:cNvPr>
          <p:cNvSpPr>
            <a:spLocks noGrp="1"/>
          </p:cNvSpPr>
          <p:nvPr>
            <p:ph type="title"/>
          </p:nvPr>
        </p:nvSpPr>
        <p:spPr>
          <a:xfrm>
            <a:off x="5867874" y="892120"/>
            <a:ext cx="5447250" cy="1645920"/>
          </a:xfrm>
        </p:spPr>
        <p:txBody>
          <a:bodyPr>
            <a:normAutofit/>
          </a:bodyPr>
          <a:lstStyle/>
          <a:p>
            <a:r>
              <a:rPr lang="en-US" altLang="zh-CN" sz="2600"/>
              <a:t>Thought experiments: </a:t>
            </a:r>
            <a:r>
              <a:rPr lang="en-US" altLang="zh-CN" sz="2600" i="1"/>
              <a:t>Experience Machine </a:t>
            </a:r>
            <a:r>
              <a:rPr lang="en-US" altLang="zh-CN" sz="2600"/>
              <a:t>and </a:t>
            </a:r>
            <a:r>
              <a:rPr lang="en-US" altLang="zh-CN" sz="2600" i="1"/>
              <a:t>Chinese Room</a:t>
            </a:r>
            <a:br>
              <a:rPr lang="en-US" altLang="zh-CN" sz="2600" i="1"/>
            </a:br>
            <a:endParaRPr lang="de-DE" sz="2600"/>
          </a:p>
        </p:txBody>
      </p:sp>
      <p:sp>
        <p:nvSpPr>
          <p:cNvPr id="192" name="Rectangle 191">
            <a:extLst>
              <a:ext uri="{FF2B5EF4-FFF2-40B4-BE49-F238E27FC236}">
                <a16:creationId xmlns:a16="http://schemas.microsoft.com/office/drawing/2014/main" id="{3FC67B06-867A-4D0B-8E72-3D1CBBABF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52614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742DA6F1-EE0D-4BF0-B5FE-BF303A6B8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126" y="643464"/>
            <a:ext cx="396945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1026" name="Picture 2" descr="Philosophical Disquisitions: Understanding the Experience Machine Argument">
            <a:extLst>
              <a:ext uri="{FF2B5EF4-FFF2-40B4-BE49-F238E27FC236}">
                <a16:creationId xmlns:a16="http://schemas.microsoft.com/office/drawing/2014/main" id="{3E11DC40-004C-404A-9C38-2F0011AFAB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16" r="8620" b="2"/>
          <a:stretch/>
        </p:blipFill>
        <p:spPr bwMode="auto">
          <a:xfrm>
            <a:off x="820198" y="809244"/>
            <a:ext cx="3639312" cy="25393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lve General Problems with Artificial Intelligence | Doug Enterprises">
            <a:extLst>
              <a:ext uri="{FF2B5EF4-FFF2-40B4-BE49-F238E27FC236}">
                <a16:creationId xmlns:a16="http://schemas.microsoft.com/office/drawing/2014/main" id="{9FBFFF41-12CA-AE42-A994-508A1E726F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44" r="3" b="3"/>
          <a:stretch/>
        </p:blipFill>
        <p:spPr bwMode="auto">
          <a:xfrm>
            <a:off x="820198" y="3509431"/>
            <a:ext cx="3639312" cy="2539323"/>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a:extLst>
              <a:ext uri="{FF2B5EF4-FFF2-40B4-BE49-F238E27FC236}">
                <a16:creationId xmlns:a16="http://schemas.microsoft.com/office/drawing/2014/main" id="{3D9ACCB9-B4BF-C24A-8805-B1E0BE51DA81}"/>
              </a:ext>
            </a:extLst>
          </p:cNvPr>
          <p:cNvSpPr>
            <a:spLocks noGrp="1"/>
          </p:cNvSpPr>
          <p:nvPr>
            <p:ph idx="1"/>
          </p:nvPr>
        </p:nvSpPr>
        <p:spPr>
          <a:xfrm>
            <a:off x="5424630" y="2208628"/>
            <a:ext cx="6112243" cy="4389120"/>
          </a:xfrm>
        </p:spPr>
        <p:txBody>
          <a:bodyPr>
            <a:normAutofit lnSpcReduction="10000"/>
          </a:bodyPr>
          <a:lstStyle/>
          <a:p>
            <a:pPr>
              <a:lnSpc>
                <a:spcPct val="90000"/>
              </a:lnSpc>
            </a:pPr>
            <a:r>
              <a:rPr lang="en-US" altLang="zh-CN" sz="1400" b="1" dirty="0"/>
              <a:t>Experience Machine </a:t>
            </a:r>
            <a:r>
              <a:rPr lang="en-US" altLang="zh-CN" sz="1400" dirty="0"/>
              <a:t>(Nozick 1974)</a:t>
            </a:r>
          </a:p>
          <a:p>
            <a:pPr lvl="1">
              <a:lnSpc>
                <a:spcPct val="90000"/>
              </a:lnSpc>
            </a:pPr>
            <a:r>
              <a:rPr lang="en-US" altLang="zh-CN" sz="1400" dirty="0"/>
              <a:t>Imagine a machine that could give us whatever desirable experiences we could want, e.g. perfect friendship and love. Will you prefer plugging in the machine to real life? </a:t>
            </a:r>
          </a:p>
          <a:p>
            <a:pPr lvl="1">
              <a:lnSpc>
                <a:spcPct val="90000"/>
              </a:lnSpc>
            </a:pPr>
            <a:r>
              <a:rPr lang="en-US" altLang="zh-CN" sz="1400" dirty="0"/>
              <a:t>Most people would probably agree that we want to acquire true friendships (despite imperfectness), not just have an experience of them, since they are objective goods that are worth having. </a:t>
            </a:r>
          </a:p>
          <a:p>
            <a:pPr>
              <a:lnSpc>
                <a:spcPct val="90000"/>
              </a:lnSpc>
            </a:pPr>
            <a:r>
              <a:rPr lang="en-US" altLang="zh-CN" sz="1400" b="1" dirty="0"/>
              <a:t>The Chinese Room </a:t>
            </a:r>
            <a:r>
              <a:rPr lang="en-US" altLang="zh-CN" sz="1400" dirty="0"/>
              <a:t>(Searle 1980)</a:t>
            </a:r>
          </a:p>
          <a:p>
            <a:pPr lvl="1">
              <a:lnSpc>
                <a:spcPct val="90000"/>
              </a:lnSpc>
            </a:pPr>
            <a:r>
              <a:rPr lang="en-US" altLang="zh-CN" sz="1400" dirty="0"/>
              <a:t>Strong VS Weak AI </a:t>
            </a:r>
          </a:p>
          <a:p>
            <a:pPr lvl="1">
              <a:lnSpc>
                <a:spcPct val="90000"/>
              </a:lnSpc>
            </a:pPr>
            <a:r>
              <a:rPr lang="en-US" altLang="zh-CN" sz="1400" dirty="0"/>
              <a:t>Information processing without understanding</a:t>
            </a:r>
          </a:p>
          <a:p>
            <a:pPr lvl="1">
              <a:lnSpc>
                <a:spcPct val="90000"/>
              </a:lnSpc>
            </a:pPr>
            <a:r>
              <a:rPr lang="en-US" altLang="zh-CN" sz="1400" dirty="0"/>
              <a:t>Analogy for computer simulation. Objection? Does AI work like this? </a:t>
            </a:r>
            <a:endParaRPr lang="en-US" altLang="zh-CN" sz="1400" b="1" dirty="0"/>
          </a:p>
          <a:p>
            <a:pPr>
              <a:lnSpc>
                <a:spcPct val="90000"/>
              </a:lnSpc>
            </a:pPr>
            <a:r>
              <a:rPr lang="en-US" altLang="zh-CN" sz="1400" dirty="0"/>
              <a:t>Though we also do not know what happens within other human minds, we have more reason to doubt that AI have the appropriate conscious states based on physical &amp; ontological differences.</a:t>
            </a:r>
          </a:p>
          <a:p>
            <a:pPr>
              <a:lnSpc>
                <a:spcPct val="90000"/>
              </a:lnSpc>
            </a:pPr>
            <a:r>
              <a:rPr lang="en-US" altLang="zh-CN" sz="1400" dirty="0"/>
              <a:t>Due to the lack of evidence for AI consciousness so far, their apparent performance that successfully mimic the actions of a human friend still falls short of actual friendships. </a:t>
            </a:r>
          </a:p>
          <a:p>
            <a:pPr>
              <a:lnSpc>
                <a:spcPct val="90000"/>
              </a:lnSpc>
            </a:pPr>
            <a:endParaRPr lang="zh-CN" altLang="zh-CN" sz="1000" dirty="0"/>
          </a:p>
          <a:p>
            <a:pPr>
              <a:lnSpc>
                <a:spcPct val="90000"/>
              </a:lnSpc>
            </a:pPr>
            <a:endParaRPr lang="de-DE" sz="1000" i="1" dirty="0"/>
          </a:p>
        </p:txBody>
      </p:sp>
    </p:spTree>
    <p:extLst>
      <p:ext uri="{BB962C8B-B14F-4D97-AF65-F5344CB8AC3E}">
        <p14:creationId xmlns:p14="http://schemas.microsoft.com/office/powerpoint/2010/main" val="252550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标题 1">
            <a:extLst>
              <a:ext uri="{FF2B5EF4-FFF2-40B4-BE49-F238E27FC236}">
                <a16:creationId xmlns:a16="http://schemas.microsoft.com/office/drawing/2014/main" id="{876EC1BB-4E92-9145-8089-C77B23F762A8}"/>
              </a:ext>
            </a:extLst>
          </p:cNvPr>
          <p:cNvSpPr>
            <a:spLocks noGrp="1"/>
          </p:cNvSpPr>
          <p:nvPr>
            <p:ph type="title"/>
          </p:nvPr>
        </p:nvSpPr>
        <p:spPr>
          <a:xfrm>
            <a:off x="622907" y="237744"/>
            <a:ext cx="3527292" cy="2713487"/>
          </a:xfrm>
        </p:spPr>
        <p:txBody>
          <a:bodyPr>
            <a:normAutofit/>
          </a:bodyPr>
          <a:lstStyle/>
          <a:p>
            <a:pPr algn="ctr"/>
            <a:r>
              <a:rPr lang="de-DE" dirty="0" err="1"/>
              <a:t>Should</a:t>
            </a:r>
            <a:r>
              <a:rPr lang="de-DE" dirty="0"/>
              <a:t> </a:t>
            </a:r>
            <a:r>
              <a:rPr lang="de-DE" dirty="0" err="1"/>
              <a:t>we</a:t>
            </a:r>
            <a:r>
              <a:rPr lang="de-DE" dirty="0"/>
              <a:t> </a:t>
            </a:r>
            <a:r>
              <a:rPr lang="de-DE" i="1" dirty="0" err="1"/>
              <a:t>trust</a:t>
            </a:r>
            <a:r>
              <a:rPr lang="de-DE" dirty="0"/>
              <a:t> AI </a:t>
            </a:r>
            <a:r>
              <a:rPr lang="de-DE" dirty="0" err="1"/>
              <a:t>as</a:t>
            </a:r>
            <a:r>
              <a:rPr lang="de-DE" dirty="0"/>
              <a:t> a </a:t>
            </a:r>
            <a:r>
              <a:rPr lang="de-DE" dirty="0" err="1"/>
              <a:t>friend</a:t>
            </a:r>
            <a:r>
              <a:rPr lang="de-DE" dirty="0"/>
              <a:t>? </a:t>
            </a:r>
          </a:p>
        </p:txBody>
      </p:sp>
      <p:sp>
        <p:nvSpPr>
          <p:cNvPr id="4" name="文本框 3">
            <a:extLst>
              <a:ext uri="{FF2B5EF4-FFF2-40B4-BE49-F238E27FC236}">
                <a16:creationId xmlns:a16="http://schemas.microsoft.com/office/drawing/2014/main" id="{1F7D8A8B-CAAC-0847-A247-BA65943853FE}"/>
              </a:ext>
            </a:extLst>
          </p:cNvPr>
          <p:cNvSpPr txBox="1"/>
          <p:nvPr/>
        </p:nvSpPr>
        <p:spPr>
          <a:xfrm>
            <a:off x="11887200" y="4850296"/>
            <a:ext cx="184731" cy="369332"/>
          </a:xfrm>
          <a:prstGeom prst="rect">
            <a:avLst/>
          </a:prstGeom>
          <a:noFill/>
        </p:spPr>
        <p:txBody>
          <a:bodyPr wrap="none" rtlCol="0">
            <a:spAutoFit/>
          </a:bodyPr>
          <a:lstStyle/>
          <a:p>
            <a:endParaRPr lang="de-DE"/>
          </a:p>
        </p:txBody>
      </p:sp>
      <p:sp>
        <p:nvSpPr>
          <p:cNvPr id="8" name="内容占位符 7">
            <a:extLst>
              <a:ext uri="{FF2B5EF4-FFF2-40B4-BE49-F238E27FC236}">
                <a16:creationId xmlns:a16="http://schemas.microsoft.com/office/drawing/2014/main" id="{6D113FB2-3618-4547-963C-093630997C58}"/>
              </a:ext>
            </a:extLst>
          </p:cNvPr>
          <p:cNvSpPr>
            <a:spLocks noGrp="1"/>
          </p:cNvSpPr>
          <p:nvPr>
            <p:ph idx="1"/>
          </p:nvPr>
        </p:nvSpPr>
        <p:spPr>
          <a:xfrm>
            <a:off x="5172910" y="237744"/>
            <a:ext cx="6784394" cy="6382512"/>
          </a:xfrm>
        </p:spPr>
        <p:txBody>
          <a:bodyPr>
            <a:normAutofit fontScale="85000" lnSpcReduction="10000"/>
          </a:bodyPr>
          <a:lstStyle/>
          <a:p>
            <a:pPr lvl="0">
              <a:lnSpc>
                <a:spcPct val="160000"/>
              </a:lnSpc>
            </a:pPr>
            <a:r>
              <a:rPr lang="en-US" altLang="zh-CN" dirty="0"/>
              <a:t>Chatbot users: </a:t>
            </a:r>
            <a:r>
              <a:rPr lang="en-US" altLang="zh-CN" b="1" dirty="0"/>
              <a:t>self-closure</a:t>
            </a:r>
            <a:r>
              <a:rPr lang="en-US" altLang="zh-CN" dirty="0"/>
              <a:t> with </a:t>
            </a:r>
            <a:r>
              <a:rPr lang="en-US" altLang="zh-CN" dirty="0" err="1"/>
              <a:t>Replika</a:t>
            </a:r>
            <a:r>
              <a:rPr lang="en-US" altLang="zh-CN" dirty="0"/>
              <a:t> makes users feel more intimate and is closely linked with a feeling of </a:t>
            </a:r>
            <a:r>
              <a:rPr lang="en-US" altLang="zh-CN" b="1" dirty="0"/>
              <a:t>trust</a:t>
            </a:r>
            <a:r>
              <a:rPr lang="en-US" altLang="zh-CN" dirty="0"/>
              <a:t> (</a:t>
            </a:r>
            <a:r>
              <a:rPr lang="en-US" altLang="zh-CN" i="1" dirty="0" err="1"/>
              <a:t>Skjuve</a:t>
            </a:r>
            <a:r>
              <a:rPr lang="en-US" altLang="zh-CN" i="1" dirty="0"/>
              <a:t> 2021)</a:t>
            </a:r>
            <a:r>
              <a:rPr lang="en-US" altLang="zh-CN" dirty="0"/>
              <a:t>. </a:t>
            </a:r>
          </a:p>
          <a:p>
            <a:pPr>
              <a:lnSpc>
                <a:spcPct val="160000"/>
              </a:lnSpc>
            </a:pPr>
            <a:r>
              <a:rPr lang="de-DE" dirty="0" err="1"/>
              <a:t>Characteristics</a:t>
            </a:r>
            <a:r>
              <a:rPr lang="de-DE" dirty="0"/>
              <a:t> </a:t>
            </a:r>
            <a:r>
              <a:rPr lang="de-DE" dirty="0" err="1"/>
              <a:t>of</a:t>
            </a:r>
            <a:r>
              <a:rPr lang="de-DE" dirty="0"/>
              <a:t> </a:t>
            </a:r>
            <a:r>
              <a:rPr lang="de-DE" b="1" dirty="0" err="1"/>
              <a:t>trust</a:t>
            </a:r>
            <a:r>
              <a:rPr lang="de-DE" dirty="0"/>
              <a:t> (</a:t>
            </a:r>
            <a:r>
              <a:rPr lang="en-US" dirty="0"/>
              <a:t>“</a:t>
            </a:r>
            <a:r>
              <a:rPr lang="de-DE" dirty="0"/>
              <a:t>In AI </a:t>
            </a:r>
            <a:r>
              <a:rPr lang="de-DE" dirty="0" err="1"/>
              <a:t>we</a:t>
            </a:r>
            <a:r>
              <a:rPr lang="de-DE" dirty="0"/>
              <a:t> </a:t>
            </a:r>
            <a:r>
              <a:rPr lang="de-DE" dirty="0" err="1"/>
              <a:t>trust</a:t>
            </a:r>
            <a:r>
              <a:rPr lang="de-DE" dirty="0"/>
              <a:t>“ </a:t>
            </a:r>
            <a:r>
              <a:rPr lang="en-US" altLang="zh-CN" i="1" dirty="0"/>
              <a:t>Ryan 2020): A trusts B </a:t>
            </a:r>
          </a:p>
          <a:p>
            <a:pPr marL="617220" lvl="1" indent="-342900">
              <a:lnSpc>
                <a:spcPct val="160000"/>
              </a:lnSpc>
              <a:buFont typeface="+mj-lt"/>
              <a:buAutoNum type="arabicPeriod"/>
            </a:pPr>
            <a:r>
              <a:rPr lang="de-DE" dirty="0"/>
              <a:t>A </a:t>
            </a:r>
            <a:r>
              <a:rPr lang="de-DE" dirty="0" err="1"/>
              <a:t>has</a:t>
            </a:r>
            <a:r>
              <a:rPr lang="de-DE" dirty="0"/>
              <a:t> </a:t>
            </a:r>
            <a:r>
              <a:rPr lang="de-DE" dirty="0" err="1"/>
              <a:t>confidence</a:t>
            </a:r>
            <a:r>
              <a:rPr lang="de-DE" dirty="0"/>
              <a:t> in B </a:t>
            </a:r>
            <a:r>
              <a:rPr lang="de-DE" dirty="0" err="1"/>
              <a:t>to</a:t>
            </a:r>
            <a:r>
              <a:rPr lang="de-DE" dirty="0"/>
              <a:t> do X.</a:t>
            </a:r>
          </a:p>
          <a:p>
            <a:pPr marL="617220" lvl="1" indent="-342900">
              <a:lnSpc>
                <a:spcPct val="160000"/>
              </a:lnSpc>
              <a:buFont typeface="+mj-lt"/>
              <a:buAutoNum type="arabicPeriod"/>
            </a:pPr>
            <a:r>
              <a:rPr lang="de-DE" dirty="0"/>
              <a:t>A </a:t>
            </a:r>
            <a:r>
              <a:rPr lang="de-DE" dirty="0" err="1"/>
              <a:t>believes</a:t>
            </a:r>
            <a:r>
              <a:rPr lang="de-DE" dirty="0"/>
              <a:t> B is </a:t>
            </a:r>
            <a:r>
              <a:rPr lang="de-DE" dirty="0" err="1"/>
              <a:t>competent</a:t>
            </a:r>
            <a:r>
              <a:rPr lang="de-DE" dirty="0"/>
              <a:t> </a:t>
            </a:r>
            <a:r>
              <a:rPr lang="de-DE" dirty="0" err="1"/>
              <a:t>to</a:t>
            </a:r>
            <a:r>
              <a:rPr lang="de-DE" dirty="0"/>
              <a:t> do X. </a:t>
            </a:r>
          </a:p>
          <a:p>
            <a:pPr marL="617220" lvl="1" indent="-342900">
              <a:lnSpc>
                <a:spcPct val="160000"/>
              </a:lnSpc>
              <a:buFont typeface="+mj-lt"/>
              <a:buAutoNum type="arabicPeriod"/>
            </a:pPr>
            <a:r>
              <a:rPr lang="de-DE" dirty="0"/>
              <a:t>A is vulnerable </a:t>
            </a:r>
            <a:r>
              <a:rPr lang="de-DE" dirty="0" err="1"/>
              <a:t>to</a:t>
            </a:r>
            <a:r>
              <a:rPr lang="de-DE" dirty="0"/>
              <a:t> </a:t>
            </a:r>
            <a:r>
              <a:rPr lang="de-DE" dirty="0" err="1"/>
              <a:t>the</a:t>
            </a:r>
            <a:r>
              <a:rPr lang="de-DE" dirty="0"/>
              <a:t> </a:t>
            </a:r>
            <a:r>
              <a:rPr lang="de-DE" dirty="0" err="1"/>
              <a:t>actions</a:t>
            </a:r>
            <a:r>
              <a:rPr lang="de-DE" dirty="0"/>
              <a:t> </a:t>
            </a:r>
            <a:r>
              <a:rPr lang="de-DE" dirty="0" err="1"/>
              <a:t>of</a:t>
            </a:r>
            <a:r>
              <a:rPr lang="de-DE" dirty="0"/>
              <a:t> B.</a:t>
            </a:r>
          </a:p>
          <a:p>
            <a:pPr marL="617220" lvl="1" indent="-342900">
              <a:lnSpc>
                <a:spcPct val="160000"/>
              </a:lnSpc>
              <a:buFont typeface="+mj-lt"/>
              <a:buAutoNum type="arabicPeriod"/>
            </a:pPr>
            <a:r>
              <a:rPr lang="de-DE" dirty="0" err="1"/>
              <a:t>If</a:t>
            </a:r>
            <a:r>
              <a:rPr lang="de-DE" dirty="0"/>
              <a:t> B </a:t>
            </a:r>
            <a:r>
              <a:rPr lang="de-DE" dirty="0" err="1"/>
              <a:t>does</a:t>
            </a:r>
            <a:r>
              <a:rPr lang="de-DE" dirty="0"/>
              <a:t> not do X, </a:t>
            </a:r>
            <a:r>
              <a:rPr lang="de-DE" dirty="0" err="1"/>
              <a:t>then</a:t>
            </a:r>
            <a:r>
              <a:rPr lang="de-DE" dirty="0"/>
              <a:t> A </a:t>
            </a:r>
            <a:r>
              <a:rPr lang="de-DE" dirty="0" err="1"/>
              <a:t>may</a:t>
            </a:r>
            <a:r>
              <a:rPr lang="de-DE" dirty="0"/>
              <a:t> </a:t>
            </a:r>
            <a:r>
              <a:rPr lang="de-DE" dirty="0" err="1"/>
              <a:t>feel</a:t>
            </a:r>
            <a:r>
              <a:rPr lang="de-DE" dirty="0"/>
              <a:t> </a:t>
            </a:r>
            <a:r>
              <a:rPr lang="de-DE" dirty="0" err="1"/>
              <a:t>betrayed</a:t>
            </a:r>
            <a:r>
              <a:rPr lang="de-DE" dirty="0"/>
              <a:t>.</a:t>
            </a:r>
          </a:p>
          <a:p>
            <a:pPr marL="617220" lvl="1" indent="-342900">
              <a:lnSpc>
                <a:spcPct val="160000"/>
              </a:lnSpc>
              <a:buFont typeface="+mj-lt"/>
              <a:buAutoNum type="arabicPeriod"/>
            </a:pPr>
            <a:r>
              <a:rPr lang="de-DE" dirty="0"/>
              <a:t>A </a:t>
            </a:r>
            <a:r>
              <a:rPr lang="de-DE" dirty="0" err="1"/>
              <a:t>thinks</a:t>
            </a:r>
            <a:r>
              <a:rPr lang="de-DE" dirty="0"/>
              <a:t> </a:t>
            </a:r>
            <a:r>
              <a:rPr lang="de-DE" dirty="0" err="1"/>
              <a:t>that</a:t>
            </a:r>
            <a:r>
              <a:rPr lang="de-DE" dirty="0"/>
              <a:t> B will do X, </a:t>
            </a:r>
            <a:r>
              <a:rPr lang="de-DE" dirty="0" err="1"/>
              <a:t>motivated</a:t>
            </a:r>
            <a:r>
              <a:rPr lang="de-DE" dirty="0"/>
              <a:t> </a:t>
            </a:r>
            <a:r>
              <a:rPr lang="de-DE" dirty="0" err="1"/>
              <a:t>by</a:t>
            </a:r>
            <a:r>
              <a:rPr lang="de-DE" dirty="0"/>
              <a:t> </a:t>
            </a:r>
            <a:r>
              <a:rPr lang="de-DE" dirty="0" err="1"/>
              <a:t>one</a:t>
            </a:r>
            <a:r>
              <a:rPr lang="de-DE" dirty="0"/>
              <a:t> </a:t>
            </a:r>
            <a:r>
              <a:rPr lang="de-DE" dirty="0" err="1"/>
              <a:t>of</a:t>
            </a:r>
            <a:r>
              <a:rPr lang="de-DE" dirty="0"/>
              <a:t> </a:t>
            </a:r>
            <a:r>
              <a:rPr lang="de-DE" dirty="0" err="1"/>
              <a:t>the</a:t>
            </a:r>
            <a:r>
              <a:rPr lang="de-DE" dirty="0"/>
              <a:t> </a:t>
            </a:r>
            <a:r>
              <a:rPr lang="de-DE" dirty="0" err="1"/>
              <a:t>following</a:t>
            </a:r>
            <a:r>
              <a:rPr lang="de-DE" dirty="0"/>
              <a:t> </a:t>
            </a:r>
            <a:r>
              <a:rPr lang="de-DE" dirty="0" err="1"/>
              <a:t>reasons</a:t>
            </a:r>
            <a:r>
              <a:rPr lang="de-DE" dirty="0"/>
              <a:t>:</a:t>
            </a:r>
          </a:p>
          <a:p>
            <a:pPr marL="891540" lvl="2" indent="-342900">
              <a:lnSpc>
                <a:spcPct val="160000"/>
              </a:lnSpc>
              <a:buFont typeface="+mj-lt"/>
              <a:buAutoNum type="arabicPeriod"/>
            </a:pPr>
            <a:r>
              <a:rPr lang="de-DE" dirty="0" err="1"/>
              <a:t>Their</a:t>
            </a:r>
            <a:r>
              <a:rPr lang="de-DE" dirty="0"/>
              <a:t> </a:t>
            </a:r>
            <a:r>
              <a:rPr lang="de-DE" dirty="0" err="1"/>
              <a:t>motivation</a:t>
            </a:r>
            <a:r>
              <a:rPr lang="de-DE" dirty="0"/>
              <a:t> </a:t>
            </a:r>
            <a:r>
              <a:rPr lang="de-DE" dirty="0" err="1"/>
              <a:t>does</a:t>
            </a:r>
            <a:r>
              <a:rPr lang="de-DE" dirty="0"/>
              <a:t> not matter (rational </a:t>
            </a:r>
            <a:r>
              <a:rPr lang="de-DE" dirty="0" err="1"/>
              <a:t>trust</a:t>
            </a:r>
            <a:r>
              <a:rPr lang="de-DE" dirty="0"/>
              <a:t>)</a:t>
            </a:r>
          </a:p>
          <a:p>
            <a:pPr marL="891540" lvl="2" indent="-342900">
              <a:lnSpc>
                <a:spcPct val="160000"/>
              </a:lnSpc>
              <a:buFont typeface="+mj-lt"/>
              <a:buAutoNum type="arabicPeriod"/>
            </a:pPr>
            <a:r>
              <a:rPr lang="de-DE" dirty="0" err="1"/>
              <a:t>Based</a:t>
            </a:r>
            <a:r>
              <a:rPr lang="de-DE" dirty="0"/>
              <a:t> on a </a:t>
            </a:r>
            <a:r>
              <a:rPr lang="de-DE" dirty="0" err="1"/>
              <a:t>good</a:t>
            </a:r>
            <a:r>
              <a:rPr lang="de-DE" dirty="0"/>
              <a:t> will (</a:t>
            </a:r>
            <a:r>
              <a:rPr lang="de-DE" dirty="0" err="1"/>
              <a:t>affective</a:t>
            </a:r>
            <a:r>
              <a:rPr lang="de-DE" dirty="0"/>
              <a:t> </a:t>
            </a:r>
            <a:r>
              <a:rPr lang="de-DE" dirty="0" err="1"/>
              <a:t>trust</a:t>
            </a:r>
            <a:r>
              <a:rPr lang="de-DE" dirty="0"/>
              <a:t>)</a:t>
            </a:r>
          </a:p>
          <a:p>
            <a:pPr marL="891540" lvl="2" indent="-342900">
              <a:lnSpc>
                <a:spcPct val="160000"/>
              </a:lnSpc>
              <a:buFont typeface="+mj-lt"/>
              <a:buAutoNum type="arabicPeriod"/>
            </a:pPr>
            <a:r>
              <a:rPr lang="de-DE" dirty="0" err="1"/>
              <a:t>Based</a:t>
            </a:r>
            <a:r>
              <a:rPr lang="de-DE" dirty="0"/>
              <a:t> on a normative </a:t>
            </a:r>
            <a:r>
              <a:rPr lang="de-DE" dirty="0" err="1"/>
              <a:t>commitment</a:t>
            </a:r>
            <a:r>
              <a:rPr lang="de-DE" dirty="0"/>
              <a:t> </a:t>
            </a:r>
            <a:r>
              <a:rPr lang="de-DE" dirty="0" err="1"/>
              <a:t>to</a:t>
            </a:r>
            <a:r>
              <a:rPr lang="de-DE" dirty="0"/>
              <a:t> </a:t>
            </a:r>
            <a:r>
              <a:rPr lang="de-DE" dirty="0" err="1"/>
              <a:t>the</a:t>
            </a:r>
            <a:r>
              <a:rPr lang="de-DE" dirty="0"/>
              <a:t> </a:t>
            </a:r>
            <a:r>
              <a:rPr lang="de-DE" dirty="0" err="1"/>
              <a:t>relationship</a:t>
            </a:r>
            <a:r>
              <a:rPr lang="de-DE" dirty="0"/>
              <a:t> </a:t>
            </a:r>
            <a:r>
              <a:rPr lang="de-DE" dirty="0" err="1"/>
              <a:t>with</a:t>
            </a:r>
            <a:r>
              <a:rPr lang="de-DE" dirty="0"/>
              <a:t> A (normative </a:t>
            </a:r>
            <a:r>
              <a:rPr lang="de-DE" dirty="0" err="1"/>
              <a:t>trust</a:t>
            </a:r>
            <a:r>
              <a:rPr lang="de-DE" dirty="0"/>
              <a:t>)</a:t>
            </a:r>
          </a:p>
          <a:p>
            <a:pPr marL="0" indent="0">
              <a:lnSpc>
                <a:spcPct val="160000"/>
              </a:lnSpc>
              <a:buNone/>
            </a:pPr>
            <a:r>
              <a:rPr lang="de-DE" dirty="0" err="1"/>
              <a:t>Among</a:t>
            </a:r>
            <a:r>
              <a:rPr lang="de-DE" dirty="0"/>
              <a:t> 3 </a:t>
            </a:r>
            <a:r>
              <a:rPr lang="de-DE" dirty="0" err="1"/>
              <a:t>kinds</a:t>
            </a:r>
            <a:r>
              <a:rPr lang="de-DE" dirty="0"/>
              <a:t> </a:t>
            </a:r>
            <a:r>
              <a:rPr lang="de-DE" dirty="0" err="1"/>
              <a:t>of</a:t>
            </a:r>
            <a:r>
              <a:rPr lang="de-DE" dirty="0"/>
              <a:t> </a:t>
            </a:r>
            <a:r>
              <a:rPr lang="de-DE" dirty="0" err="1"/>
              <a:t>trust</a:t>
            </a:r>
            <a:r>
              <a:rPr lang="de-DE" dirty="0"/>
              <a:t>, </a:t>
            </a:r>
            <a:r>
              <a:rPr lang="de-DE" dirty="0" err="1"/>
              <a:t>the</a:t>
            </a:r>
            <a:r>
              <a:rPr lang="de-DE" dirty="0"/>
              <a:t> rational </a:t>
            </a:r>
            <a:r>
              <a:rPr lang="de-DE" dirty="0" err="1"/>
              <a:t>trust</a:t>
            </a:r>
            <a:r>
              <a:rPr lang="de-DE" dirty="0"/>
              <a:t>/ </a:t>
            </a:r>
            <a:r>
              <a:rPr lang="de-DE" dirty="0" err="1"/>
              <a:t>reliability</a:t>
            </a:r>
            <a:r>
              <a:rPr lang="de-DE" dirty="0"/>
              <a:t> is </a:t>
            </a:r>
            <a:r>
              <a:rPr lang="de-DE" dirty="0" err="1"/>
              <a:t>the</a:t>
            </a:r>
            <a:r>
              <a:rPr lang="de-DE" dirty="0"/>
              <a:t> </a:t>
            </a:r>
            <a:r>
              <a:rPr lang="de-DE" dirty="0" err="1"/>
              <a:t>feeling</a:t>
            </a:r>
            <a:r>
              <a:rPr lang="de-DE" dirty="0"/>
              <a:t> </a:t>
            </a:r>
            <a:r>
              <a:rPr lang="de-DE" dirty="0" err="1"/>
              <a:t>we</a:t>
            </a:r>
            <a:r>
              <a:rPr lang="de-DE" dirty="0"/>
              <a:t> </a:t>
            </a:r>
            <a:r>
              <a:rPr lang="de-DE" dirty="0" err="1"/>
              <a:t>should</a:t>
            </a:r>
            <a:r>
              <a:rPr lang="de-DE" dirty="0"/>
              <a:t> </a:t>
            </a:r>
            <a:r>
              <a:rPr lang="de-DE" dirty="0" err="1"/>
              <a:t>have</a:t>
            </a:r>
            <a:r>
              <a:rPr lang="de-DE" dirty="0"/>
              <a:t> </a:t>
            </a:r>
            <a:r>
              <a:rPr lang="de-DE" dirty="0" err="1"/>
              <a:t>towards</a:t>
            </a:r>
            <a:r>
              <a:rPr lang="de-DE" dirty="0"/>
              <a:t> AI, </a:t>
            </a:r>
            <a:r>
              <a:rPr lang="de-DE" dirty="0" err="1"/>
              <a:t>for</a:t>
            </a:r>
            <a:r>
              <a:rPr lang="de-DE" dirty="0"/>
              <a:t> (1) AI </a:t>
            </a:r>
            <a:r>
              <a:rPr lang="de-DE" dirty="0" err="1"/>
              <a:t>does</a:t>
            </a:r>
            <a:r>
              <a:rPr lang="de-DE" dirty="0"/>
              <a:t> not </a:t>
            </a:r>
            <a:r>
              <a:rPr lang="de-DE" dirty="0" err="1"/>
              <a:t>have</a:t>
            </a:r>
            <a:r>
              <a:rPr lang="de-DE" dirty="0"/>
              <a:t> </a:t>
            </a:r>
            <a:r>
              <a:rPr lang="de-DE" dirty="0" err="1"/>
              <a:t>the</a:t>
            </a:r>
            <a:r>
              <a:rPr lang="de-DE" dirty="0"/>
              <a:t> </a:t>
            </a:r>
            <a:r>
              <a:rPr lang="de-DE" dirty="0" err="1"/>
              <a:t>ability</a:t>
            </a:r>
            <a:r>
              <a:rPr lang="de-DE" dirty="0"/>
              <a:t> </a:t>
            </a:r>
            <a:r>
              <a:rPr lang="de-DE" dirty="0" err="1"/>
              <a:t>to</a:t>
            </a:r>
            <a:r>
              <a:rPr lang="de-DE" dirty="0"/>
              <a:t> </a:t>
            </a:r>
            <a:r>
              <a:rPr lang="de-DE" b="1" dirty="0" err="1"/>
              <a:t>act</a:t>
            </a:r>
            <a:r>
              <a:rPr lang="de-DE" b="1" dirty="0"/>
              <a:t> out </a:t>
            </a:r>
            <a:r>
              <a:rPr lang="de-DE" b="1" dirty="0" err="1"/>
              <a:t>of</a:t>
            </a:r>
            <a:r>
              <a:rPr lang="de-DE" b="1" dirty="0"/>
              <a:t> </a:t>
            </a:r>
            <a:r>
              <a:rPr lang="de-DE" b="1" dirty="0" err="1"/>
              <a:t>the</a:t>
            </a:r>
            <a:r>
              <a:rPr lang="de-DE" b="1" dirty="0"/>
              <a:t> </a:t>
            </a:r>
            <a:r>
              <a:rPr lang="de-DE" b="1" dirty="0" err="1"/>
              <a:t>good</a:t>
            </a:r>
            <a:r>
              <a:rPr lang="de-DE" b="1" dirty="0"/>
              <a:t> will </a:t>
            </a:r>
            <a:r>
              <a:rPr lang="de-DE" dirty="0" err="1"/>
              <a:t>or</a:t>
            </a:r>
            <a:r>
              <a:rPr lang="de-DE" dirty="0"/>
              <a:t> care </a:t>
            </a:r>
            <a:r>
              <a:rPr lang="de-DE" dirty="0" err="1"/>
              <a:t>about</a:t>
            </a:r>
            <a:r>
              <a:rPr lang="de-DE" dirty="0"/>
              <a:t> </a:t>
            </a:r>
            <a:r>
              <a:rPr lang="de-DE" dirty="0" err="1"/>
              <a:t>trust</a:t>
            </a:r>
            <a:r>
              <a:rPr lang="de-DE" dirty="0"/>
              <a:t> </a:t>
            </a:r>
            <a:r>
              <a:rPr lang="de-DE" dirty="0" err="1"/>
              <a:t>placed</a:t>
            </a:r>
            <a:r>
              <a:rPr lang="de-DE" dirty="0"/>
              <a:t> in </a:t>
            </a:r>
            <a:r>
              <a:rPr lang="de-DE" dirty="0" err="1"/>
              <a:t>it</a:t>
            </a:r>
            <a:r>
              <a:rPr lang="de-DE" dirty="0"/>
              <a:t>; (2)</a:t>
            </a:r>
            <a:r>
              <a:rPr lang="de-DE" b="1" dirty="0" err="1"/>
              <a:t>cannot</a:t>
            </a:r>
            <a:r>
              <a:rPr lang="de-DE" b="1" dirty="0"/>
              <a:t> </a:t>
            </a:r>
            <a:r>
              <a:rPr lang="de-DE" b="1" dirty="0" err="1"/>
              <a:t>be</a:t>
            </a:r>
            <a:r>
              <a:rPr lang="de-DE" b="1" dirty="0"/>
              <a:t> </a:t>
            </a:r>
            <a:r>
              <a:rPr lang="de-DE" b="1" dirty="0" err="1"/>
              <a:t>held</a:t>
            </a:r>
            <a:r>
              <a:rPr lang="de-DE" b="1" dirty="0"/>
              <a:t> </a:t>
            </a:r>
            <a:r>
              <a:rPr lang="de-DE" b="1" dirty="0" err="1"/>
              <a:t>responsible</a:t>
            </a:r>
            <a:r>
              <a:rPr lang="de-DE" b="1" dirty="0"/>
              <a:t> </a:t>
            </a:r>
            <a:r>
              <a:rPr lang="de-DE" b="1" dirty="0" err="1"/>
              <a:t>for</a:t>
            </a:r>
            <a:r>
              <a:rPr lang="de-DE" b="1" dirty="0"/>
              <a:t> </a:t>
            </a:r>
            <a:r>
              <a:rPr lang="de-DE" b="1" dirty="0" err="1"/>
              <a:t>its</a:t>
            </a:r>
            <a:r>
              <a:rPr lang="de-DE" b="1" dirty="0"/>
              <a:t> </a:t>
            </a:r>
            <a:r>
              <a:rPr lang="de-DE" b="1" dirty="0" err="1"/>
              <a:t>action</a:t>
            </a:r>
            <a:r>
              <a:rPr lang="de-DE" dirty="0" err="1"/>
              <a:t>s</a:t>
            </a:r>
            <a:r>
              <a:rPr lang="de-DE" dirty="0"/>
              <a:t>. </a:t>
            </a:r>
          </a:p>
          <a:p>
            <a:pPr marL="548640" lvl="2" indent="0">
              <a:buNone/>
            </a:pPr>
            <a:endParaRPr lang="de-DE" dirty="0"/>
          </a:p>
          <a:p>
            <a:pPr marL="617220" lvl="1" indent="-342900">
              <a:buFont typeface="+mj-lt"/>
              <a:buAutoNum type="arabicPeriod"/>
            </a:pPr>
            <a:endParaRPr lang="de-DE" dirty="0"/>
          </a:p>
          <a:p>
            <a:pPr lvl="1"/>
            <a:endParaRPr lang="de-DE" dirty="0"/>
          </a:p>
          <a:p>
            <a:pPr lvl="1"/>
            <a:endParaRPr lang="de-DE" dirty="0"/>
          </a:p>
        </p:txBody>
      </p:sp>
      <p:pic>
        <p:nvPicPr>
          <p:cNvPr id="5" name="图片 4" descr="表格&#10;&#10;描述已自动生成">
            <a:extLst>
              <a:ext uri="{FF2B5EF4-FFF2-40B4-BE49-F238E27FC236}">
                <a16:creationId xmlns:a16="http://schemas.microsoft.com/office/drawing/2014/main" id="{D3293AA0-FD29-C24B-B788-04E8CD3E36EF}"/>
              </a:ext>
            </a:extLst>
          </p:cNvPr>
          <p:cNvPicPr>
            <a:picLocks noChangeAspect="1"/>
          </p:cNvPicPr>
          <p:nvPr/>
        </p:nvPicPr>
        <p:blipFill>
          <a:blip r:embed="rId3"/>
          <a:stretch>
            <a:fillRect/>
          </a:stretch>
        </p:blipFill>
        <p:spPr>
          <a:xfrm>
            <a:off x="118812" y="3970191"/>
            <a:ext cx="4535483" cy="2235697"/>
          </a:xfrm>
          <a:prstGeom prst="rect">
            <a:avLst/>
          </a:prstGeom>
        </p:spPr>
      </p:pic>
    </p:spTree>
    <p:extLst>
      <p:ext uri="{BB962C8B-B14F-4D97-AF65-F5344CB8AC3E}">
        <p14:creationId xmlns:p14="http://schemas.microsoft.com/office/powerpoint/2010/main" val="26831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eople don't trust AI – here's how we can change that - World leading  higher education information and services">
            <a:extLst>
              <a:ext uri="{FF2B5EF4-FFF2-40B4-BE49-F238E27FC236}">
                <a16:creationId xmlns:a16="http://schemas.microsoft.com/office/drawing/2014/main" id="{A3FB97B4-B0A8-B348-9323-4CE62BAC8B80}"/>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1349" b="438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5479E0C9-0A72-EA4A-B14F-DD370997C294}"/>
              </a:ext>
            </a:extLst>
          </p:cNvPr>
          <p:cNvSpPr>
            <a:spLocks noGrp="1"/>
          </p:cNvSpPr>
          <p:nvPr>
            <p:ph type="title"/>
          </p:nvPr>
        </p:nvSpPr>
        <p:spPr>
          <a:xfrm>
            <a:off x="1066800" y="642594"/>
            <a:ext cx="10058400" cy="1371600"/>
          </a:xfrm>
        </p:spPr>
        <p:txBody>
          <a:bodyPr>
            <a:normAutofit/>
          </a:bodyPr>
          <a:lstStyle/>
          <a:p>
            <a:r>
              <a:rPr lang="de-DE"/>
              <a:t>Trust</a:t>
            </a:r>
          </a:p>
        </p:txBody>
      </p:sp>
      <p:sp>
        <p:nvSpPr>
          <p:cNvPr id="3" name="内容占位符 2">
            <a:extLst>
              <a:ext uri="{FF2B5EF4-FFF2-40B4-BE49-F238E27FC236}">
                <a16:creationId xmlns:a16="http://schemas.microsoft.com/office/drawing/2014/main" id="{FD70061A-0D7D-0345-9EA4-B7ABBDD20955}"/>
              </a:ext>
            </a:extLst>
          </p:cNvPr>
          <p:cNvSpPr>
            <a:spLocks noGrp="1"/>
          </p:cNvSpPr>
          <p:nvPr>
            <p:ph idx="1"/>
          </p:nvPr>
        </p:nvSpPr>
        <p:spPr>
          <a:xfrm>
            <a:off x="1066800" y="2103120"/>
            <a:ext cx="10058400" cy="3931920"/>
          </a:xfrm>
        </p:spPr>
        <p:txBody>
          <a:bodyPr>
            <a:normAutofit/>
          </a:bodyPr>
          <a:lstStyle/>
          <a:p>
            <a:pPr lvl="0"/>
            <a:r>
              <a:rPr lang="en-US" altLang="zh-CN" b="1" dirty="0"/>
              <a:t>We need to distinguish </a:t>
            </a:r>
            <a:r>
              <a:rPr lang="en-US" altLang="zh-CN" dirty="0"/>
              <a:t>: </a:t>
            </a:r>
          </a:p>
          <a:p>
            <a:pPr lvl="1"/>
            <a:r>
              <a:rPr lang="en-US" altLang="zh-CN" dirty="0"/>
              <a:t>Trust in the designers and organizations behind the development, deployment and use of AI. </a:t>
            </a:r>
          </a:p>
          <a:p>
            <a:pPr lvl="1"/>
            <a:r>
              <a:rPr lang="en-US" altLang="zh-CN" dirty="0"/>
              <a:t>Trust in the AI: a) rational trust/ </a:t>
            </a:r>
            <a:r>
              <a:rPr lang="en-US" altLang="zh-CN" b="1" dirty="0"/>
              <a:t>product reliability</a:t>
            </a:r>
            <a:r>
              <a:rPr lang="en-US" altLang="zh-CN" dirty="0"/>
              <a:t>. b) </a:t>
            </a:r>
            <a:r>
              <a:rPr lang="en-US" altLang="zh-CN" b="1" dirty="0"/>
              <a:t>interpersonal trust:</a:t>
            </a:r>
            <a:r>
              <a:rPr lang="en-US" altLang="zh-CN" dirty="0"/>
              <a:t> they would act out of a good will/ commitment to a human friend– misplaced. </a:t>
            </a:r>
          </a:p>
          <a:p>
            <a:pPr lvl="1"/>
            <a:r>
              <a:rPr lang="en-US" altLang="zh-CN" dirty="0"/>
              <a:t>Users could confuse those “trust” when AI makes them feel intimate. </a:t>
            </a:r>
          </a:p>
          <a:p>
            <a:pPr lvl="0"/>
            <a:r>
              <a:rPr lang="en-US" altLang="zh-CN" dirty="0"/>
              <a:t>Problems: </a:t>
            </a:r>
          </a:p>
          <a:p>
            <a:pPr lvl="1"/>
            <a:r>
              <a:rPr lang="en-US" altLang="zh-CN" dirty="0"/>
              <a:t>Privacy leak and manipulation</a:t>
            </a:r>
          </a:p>
          <a:p>
            <a:pPr lvl="1"/>
            <a:r>
              <a:rPr lang="en-US" altLang="zh-CN" dirty="0"/>
              <a:t>Emotional trauma resulting from unexpected AI reaction</a:t>
            </a:r>
          </a:p>
          <a:p>
            <a:pPr lvl="0"/>
            <a:r>
              <a:rPr lang="en-US" altLang="zh-CN" dirty="0"/>
              <a:t>Hence, </a:t>
            </a:r>
            <a:r>
              <a:rPr lang="de-DE" altLang="zh-CN" dirty="0" err="1"/>
              <a:t>using</a:t>
            </a:r>
            <a:r>
              <a:rPr lang="de-DE" altLang="zh-CN" dirty="0"/>
              <a:t> </a:t>
            </a:r>
            <a:r>
              <a:rPr lang="de-DE" altLang="zh-CN" dirty="0" err="1"/>
              <a:t>the</a:t>
            </a:r>
            <a:r>
              <a:rPr lang="de-DE" altLang="zh-CN" dirty="0"/>
              <a:t> </a:t>
            </a:r>
            <a:r>
              <a:rPr lang="de-DE" altLang="zh-CN" dirty="0" err="1"/>
              <a:t>language</a:t>
            </a:r>
            <a:r>
              <a:rPr lang="de-DE" altLang="zh-CN" dirty="0"/>
              <a:t> </a:t>
            </a:r>
            <a:r>
              <a:rPr lang="de-DE" altLang="zh-CN" dirty="0" err="1"/>
              <a:t>of</a:t>
            </a:r>
            <a:r>
              <a:rPr lang="de-DE" altLang="zh-CN" dirty="0"/>
              <a:t> „</a:t>
            </a:r>
            <a:r>
              <a:rPr lang="de-DE" altLang="zh-CN" b="1" dirty="0" err="1"/>
              <a:t>trustworthy</a:t>
            </a:r>
            <a:r>
              <a:rPr lang="de-DE" altLang="zh-CN" dirty="0"/>
              <a:t>“ </a:t>
            </a:r>
            <a:r>
              <a:rPr lang="de-DE" altLang="zh-CN" dirty="0" err="1"/>
              <a:t>to</a:t>
            </a:r>
            <a:r>
              <a:rPr lang="de-DE" altLang="zh-CN" dirty="0"/>
              <a:t> </a:t>
            </a:r>
            <a:r>
              <a:rPr lang="de-DE" altLang="zh-CN" dirty="0" err="1"/>
              <a:t>describe</a:t>
            </a:r>
            <a:r>
              <a:rPr lang="de-DE" altLang="zh-CN" dirty="0"/>
              <a:t> AI </a:t>
            </a:r>
            <a:r>
              <a:rPr lang="de-DE" altLang="zh-CN" dirty="0" err="1"/>
              <a:t>could</a:t>
            </a:r>
            <a:r>
              <a:rPr lang="de-DE" altLang="zh-CN" dirty="0"/>
              <a:t> </a:t>
            </a:r>
            <a:r>
              <a:rPr lang="de-DE" altLang="zh-CN" dirty="0" err="1"/>
              <a:t>be</a:t>
            </a:r>
            <a:r>
              <a:rPr lang="de-DE" altLang="zh-CN" dirty="0"/>
              <a:t> </a:t>
            </a:r>
            <a:r>
              <a:rPr lang="de-DE" altLang="zh-CN" dirty="0" err="1"/>
              <a:t>inappropriate</a:t>
            </a:r>
            <a:r>
              <a:rPr lang="de-DE" altLang="zh-CN" dirty="0"/>
              <a:t> </a:t>
            </a:r>
            <a:r>
              <a:rPr lang="de-DE" altLang="zh-CN" dirty="0" err="1"/>
              <a:t>and</a:t>
            </a:r>
            <a:r>
              <a:rPr lang="de-DE" altLang="zh-CN" dirty="0"/>
              <a:t> </a:t>
            </a:r>
            <a:r>
              <a:rPr lang="de-DE" altLang="zh-CN" dirty="0" err="1"/>
              <a:t>misleading</a:t>
            </a:r>
            <a:r>
              <a:rPr lang="de-DE" altLang="zh-CN" dirty="0"/>
              <a:t>. But </a:t>
            </a:r>
            <a:r>
              <a:rPr lang="de-DE" altLang="zh-CN" dirty="0" err="1"/>
              <a:t>humans</a:t>
            </a:r>
            <a:r>
              <a:rPr lang="de-DE" altLang="zh-CN" dirty="0"/>
              <a:t> also </a:t>
            </a:r>
            <a:r>
              <a:rPr lang="de-DE" altLang="zh-CN" dirty="0" err="1"/>
              <a:t>have</a:t>
            </a:r>
            <a:r>
              <a:rPr lang="de-DE" altLang="zh-CN" dirty="0"/>
              <a:t> a </a:t>
            </a:r>
            <a:r>
              <a:rPr lang="de-DE" altLang="zh-CN" dirty="0" err="1"/>
              <a:t>natural</a:t>
            </a:r>
            <a:r>
              <a:rPr lang="de-DE" altLang="zh-CN" dirty="0"/>
              <a:t> </a:t>
            </a:r>
            <a:r>
              <a:rPr lang="de-DE" altLang="zh-CN" dirty="0" err="1"/>
              <a:t>tendency</a:t>
            </a:r>
            <a:r>
              <a:rPr lang="de-DE" altLang="zh-CN" dirty="0"/>
              <a:t> </a:t>
            </a:r>
            <a:r>
              <a:rPr lang="de-DE" altLang="zh-CN" dirty="0" err="1"/>
              <a:t>to</a:t>
            </a:r>
            <a:r>
              <a:rPr lang="de-DE" altLang="zh-CN" dirty="0"/>
              <a:t> </a:t>
            </a:r>
            <a:r>
              <a:rPr lang="de-DE" altLang="zh-CN" dirty="0" err="1"/>
              <a:t>anthromorphize</a:t>
            </a:r>
            <a:r>
              <a:rPr lang="de-DE" altLang="zh-CN" dirty="0"/>
              <a:t> </a:t>
            </a:r>
            <a:r>
              <a:rPr lang="de-DE" altLang="zh-CN" dirty="0" err="1"/>
              <a:t>machines</a:t>
            </a:r>
            <a:r>
              <a:rPr lang="de-DE" altLang="zh-CN" dirty="0"/>
              <a:t>… </a:t>
            </a:r>
            <a:endParaRPr lang="en-US" altLang="zh-CN" dirty="0"/>
          </a:p>
          <a:p>
            <a:endParaRPr lang="de-DE" dirty="0"/>
          </a:p>
        </p:txBody>
      </p:sp>
      <p:sp>
        <p:nvSpPr>
          <p:cNvPr id="73" name="Rectangle 72">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230685559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8E3C74-EBCA-4742-87E7-68AE8FA867CF}"/>
              </a:ext>
            </a:extLst>
          </p:cNvPr>
          <p:cNvSpPr>
            <a:spLocks noGrp="1"/>
          </p:cNvSpPr>
          <p:nvPr>
            <p:ph type="title"/>
          </p:nvPr>
        </p:nvSpPr>
        <p:spPr/>
        <p:txBody>
          <a:bodyPr/>
          <a:lstStyle/>
          <a:p>
            <a:r>
              <a:rPr lang="en-US" dirty="0"/>
              <a:t>Discussion </a:t>
            </a:r>
          </a:p>
        </p:txBody>
      </p:sp>
      <p:sp>
        <p:nvSpPr>
          <p:cNvPr id="3" name="内容占位符 2">
            <a:extLst>
              <a:ext uri="{FF2B5EF4-FFF2-40B4-BE49-F238E27FC236}">
                <a16:creationId xmlns:a16="http://schemas.microsoft.com/office/drawing/2014/main" id="{CA9E1313-7DA0-DE4E-8282-B3E5A85B3CDE}"/>
              </a:ext>
            </a:extLst>
          </p:cNvPr>
          <p:cNvSpPr>
            <a:spLocks noGrp="1"/>
          </p:cNvSpPr>
          <p:nvPr>
            <p:ph idx="1"/>
          </p:nvPr>
        </p:nvSpPr>
        <p:spPr/>
        <p:txBody>
          <a:bodyPr/>
          <a:lstStyle/>
          <a:p>
            <a:r>
              <a:rPr lang="en-US" altLang="zh-CN" dirty="0"/>
              <a:t>Do you think AI must have conscious states to fulfill the mutuality condition?</a:t>
            </a:r>
          </a:p>
          <a:p>
            <a:r>
              <a:rPr lang="en-US" altLang="zh-CN" dirty="0"/>
              <a:t>Is it possible that they have conscious states? Thoughts/obj. about Searle’s experiment? </a:t>
            </a:r>
          </a:p>
          <a:p>
            <a:r>
              <a:rPr lang="en-US" altLang="zh-CN" dirty="0"/>
              <a:t>How do we regulate the interaction between humans and AI to prevent manipulation and protect privacy, without interfering with the voluntary choices in the users’ private life? </a:t>
            </a:r>
          </a:p>
          <a:p>
            <a:endParaRPr lang="en-US" altLang="zh-CN" dirty="0"/>
          </a:p>
          <a:p>
            <a:endParaRPr lang="en-US" dirty="0"/>
          </a:p>
        </p:txBody>
      </p:sp>
    </p:spTree>
    <p:extLst>
      <p:ext uri="{BB962C8B-B14F-4D97-AF65-F5344CB8AC3E}">
        <p14:creationId xmlns:p14="http://schemas.microsoft.com/office/powerpoint/2010/main" val="2889222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肥皂">
  <a:themeElements>
    <a:clrScheme name="肥皂">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肥皂">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肥皂">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2606</Words>
  <Application>Microsoft Macintosh PowerPoint</Application>
  <PresentationFormat>宽屏</PresentationFormat>
  <Paragraphs>130</Paragraphs>
  <Slides>13</Slides>
  <Notes>11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13</vt:i4>
      </vt:variant>
    </vt:vector>
  </HeadingPairs>
  <TitlesOfParts>
    <vt:vector size="19" baseType="lpstr">
      <vt:lpstr>等线</vt:lpstr>
      <vt:lpstr>Arial</vt:lpstr>
      <vt:lpstr>Century Gothic</vt:lpstr>
      <vt:lpstr>Garamond</vt:lpstr>
      <vt:lpstr>Wingdings</vt:lpstr>
      <vt:lpstr>肥皂</vt:lpstr>
      <vt:lpstr>Is Genuine Friendship with AI Possible? </vt:lpstr>
      <vt:lpstr>Friendship and love with AI chatbots</vt:lpstr>
      <vt:lpstr>Intimate relationships with AI chatbots</vt:lpstr>
      <vt:lpstr>Is genuine friendship with AI possible? Ethical considerations </vt:lpstr>
      <vt:lpstr>Mutuality: is external consistent performance sufficient?</vt:lpstr>
      <vt:lpstr>Thought experiments: Experience Machine and Chinese Room </vt:lpstr>
      <vt:lpstr>Should we trust AI as a friend? </vt:lpstr>
      <vt:lpstr>Trust</vt:lpstr>
      <vt:lpstr>Discussion </vt:lpstr>
      <vt:lpstr>Tension with a virtuous human life? </vt:lpstr>
      <vt:lpstr>Tension with a virtuous human life? </vt:lpstr>
      <vt:lpstr>Potential benefits from AI friends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Genuine Friendship with AI Possible? </dc:title>
  <dc:creator>Yanlin Chen</dc:creator>
  <cp:lastModifiedBy>Yanlin Chen</cp:lastModifiedBy>
  <cp:revision>14</cp:revision>
  <dcterms:created xsi:type="dcterms:W3CDTF">2021-05-04T11:44:27Z</dcterms:created>
  <dcterms:modified xsi:type="dcterms:W3CDTF">2021-05-04T14:18:28Z</dcterms:modified>
</cp:coreProperties>
</file>