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253996-816C-8640-94B4-D27F42144BAB}" v="349" dt="2021-04-28T22:30:39.2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6"/>
  </p:normalViewPr>
  <p:slideViewPr>
    <p:cSldViewPr snapToGrid="0" snapToObjects="1">
      <p:cViewPr varScale="1">
        <p:scale>
          <a:sx n="108" d="100"/>
          <a:sy n="108" d="100"/>
        </p:scale>
        <p:origin x="73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A91305-DF2C-D949-A739-0C6FC5BB05A8}"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7560A5EB-4EC6-BC4E-8BDF-0349C35C9D6F}">
      <dgm:prSet phldrT="[Text]"/>
      <dgm:spPr>
        <a:solidFill>
          <a:schemeClr val="tx2">
            <a:lumMod val="75000"/>
          </a:schemeClr>
        </a:solidFill>
      </dgm:spPr>
      <dgm:t>
        <a:bodyPr/>
        <a:lstStyle/>
        <a:p>
          <a:r>
            <a:rPr lang="en-US" dirty="0"/>
            <a:t>Unusually High Market Volatility+ Thin Liquidity</a:t>
          </a:r>
        </a:p>
      </dgm:t>
    </dgm:pt>
    <dgm:pt modelId="{D53EF4F8-F1AB-C142-9AB3-CD69F48B3DA3}" type="parTrans" cxnId="{3FCA7A17-F915-164A-82C4-F29432DB1A4F}">
      <dgm:prSet/>
      <dgm:spPr/>
      <dgm:t>
        <a:bodyPr/>
        <a:lstStyle/>
        <a:p>
          <a:endParaRPr lang="en-US"/>
        </a:p>
      </dgm:t>
    </dgm:pt>
    <dgm:pt modelId="{83AF0687-8C39-764A-A61A-000A31CF15B8}" type="sibTrans" cxnId="{3FCA7A17-F915-164A-82C4-F29432DB1A4F}">
      <dgm:prSet/>
      <dgm:spPr/>
      <dgm:t>
        <a:bodyPr/>
        <a:lstStyle/>
        <a:p>
          <a:endParaRPr lang="en-US"/>
        </a:p>
      </dgm:t>
    </dgm:pt>
    <dgm:pt modelId="{06425F09-38A7-9B4F-A484-0887987A0B48}">
      <dgm:prSet phldrT="[Text]"/>
      <dgm:spPr>
        <a:solidFill>
          <a:schemeClr val="bg1">
            <a:alpha val="90000"/>
          </a:schemeClr>
        </a:solidFill>
      </dgm:spPr>
      <dgm:t>
        <a:bodyPr/>
        <a:lstStyle/>
        <a:p>
          <a:r>
            <a:rPr lang="en-US" dirty="0"/>
            <a:t>Greece</a:t>
          </a:r>
        </a:p>
      </dgm:t>
    </dgm:pt>
    <dgm:pt modelId="{7A885F3D-0C64-5444-993E-E677E37D9220}" type="parTrans" cxnId="{98FD8901-86BF-2941-92D1-0C7C069C4FA3}">
      <dgm:prSet/>
      <dgm:spPr/>
      <dgm:t>
        <a:bodyPr/>
        <a:lstStyle/>
        <a:p>
          <a:endParaRPr lang="en-US"/>
        </a:p>
      </dgm:t>
    </dgm:pt>
    <dgm:pt modelId="{B7EAA1BA-3FE1-824B-9020-B017DA7ACB22}" type="sibTrans" cxnId="{98FD8901-86BF-2941-92D1-0C7C069C4FA3}">
      <dgm:prSet/>
      <dgm:spPr/>
      <dgm:t>
        <a:bodyPr/>
        <a:lstStyle/>
        <a:p>
          <a:endParaRPr lang="en-US"/>
        </a:p>
      </dgm:t>
    </dgm:pt>
    <dgm:pt modelId="{18924015-CCE2-504B-A7A7-62720D52219E}">
      <dgm:prSet phldrT="[Text]"/>
      <dgm:spPr>
        <a:solidFill>
          <a:schemeClr val="bg1">
            <a:alpha val="90000"/>
          </a:schemeClr>
        </a:solidFill>
      </dgm:spPr>
      <dgm:t>
        <a:bodyPr/>
        <a:lstStyle/>
        <a:p>
          <a:r>
            <a:rPr lang="en-US" dirty="0"/>
            <a:t>ATS</a:t>
          </a:r>
        </a:p>
      </dgm:t>
    </dgm:pt>
    <dgm:pt modelId="{038DFF61-863B-B74A-9796-EF5E39FDB99E}" type="parTrans" cxnId="{E06C0E9C-F46E-8B47-8FE8-7486A5F2AFD2}">
      <dgm:prSet/>
      <dgm:spPr/>
      <dgm:t>
        <a:bodyPr/>
        <a:lstStyle/>
        <a:p>
          <a:endParaRPr lang="en-US"/>
        </a:p>
      </dgm:t>
    </dgm:pt>
    <dgm:pt modelId="{1D9D1E18-FA8E-3E42-AB49-2DEE839550A9}" type="sibTrans" cxnId="{E06C0E9C-F46E-8B47-8FE8-7486A5F2AFD2}">
      <dgm:prSet/>
      <dgm:spPr/>
      <dgm:t>
        <a:bodyPr/>
        <a:lstStyle/>
        <a:p>
          <a:endParaRPr lang="en-US"/>
        </a:p>
      </dgm:t>
    </dgm:pt>
    <dgm:pt modelId="{0A14A251-DB96-0F4C-AF22-142E7646AD69}">
      <dgm:prSet phldrT="[Text]"/>
      <dgm:spPr>
        <a:solidFill>
          <a:schemeClr val="tx2">
            <a:lumMod val="75000"/>
          </a:schemeClr>
        </a:solidFill>
      </dgm:spPr>
      <dgm:t>
        <a:bodyPr/>
        <a:lstStyle/>
        <a:p>
          <a:r>
            <a:rPr lang="en-US" dirty="0"/>
            <a:t>75000 E-Mini S&amp;P 500 Future Contracts Order Executed</a:t>
          </a:r>
        </a:p>
      </dgm:t>
    </dgm:pt>
    <dgm:pt modelId="{50E283D1-17CD-D145-B933-F9BB79B2D1CB}" type="parTrans" cxnId="{B30A7B2B-CBF1-AA4E-8B3D-7D4C4959BB60}">
      <dgm:prSet/>
      <dgm:spPr/>
      <dgm:t>
        <a:bodyPr/>
        <a:lstStyle/>
        <a:p>
          <a:endParaRPr lang="en-US"/>
        </a:p>
      </dgm:t>
    </dgm:pt>
    <dgm:pt modelId="{D0C5F8F8-C9DB-1F44-A318-7AF212196784}" type="sibTrans" cxnId="{B30A7B2B-CBF1-AA4E-8B3D-7D4C4959BB60}">
      <dgm:prSet/>
      <dgm:spPr/>
      <dgm:t>
        <a:bodyPr/>
        <a:lstStyle/>
        <a:p>
          <a:endParaRPr lang="en-US"/>
        </a:p>
      </dgm:t>
    </dgm:pt>
    <dgm:pt modelId="{DB3F3E75-543D-F546-B758-6F8C452E043E}">
      <dgm:prSet phldrT="[Text]"/>
      <dgm:spPr>
        <a:solidFill>
          <a:schemeClr val="bg1">
            <a:alpha val="90000"/>
          </a:schemeClr>
        </a:solidFill>
      </dgm:spPr>
      <dgm:t>
        <a:bodyPr/>
        <a:lstStyle/>
        <a:p>
          <a:r>
            <a:rPr lang="en-US" dirty="0"/>
            <a:t>Automated Algorithm</a:t>
          </a:r>
        </a:p>
      </dgm:t>
    </dgm:pt>
    <dgm:pt modelId="{6CD5DAE1-2F31-294A-B708-3916110C4F2E}" type="parTrans" cxnId="{8818EDD8-D6A0-D543-B295-4A23015146B8}">
      <dgm:prSet/>
      <dgm:spPr/>
      <dgm:t>
        <a:bodyPr/>
        <a:lstStyle/>
        <a:p>
          <a:endParaRPr lang="en-US"/>
        </a:p>
      </dgm:t>
    </dgm:pt>
    <dgm:pt modelId="{17ED5671-50A0-3E48-A7B5-D272BC69A09B}" type="sibTrans" cxnId="{8818EDD8-D6A0-D543-B295-4A23015146B8}">
      <dgm:prSet/>
      <dgm:spPr/>
      <dgm:t>
        <a:bodyPr/>
        <a:lstStyle/>
        <a:p>
          <a:endParaRPr lang="en-US"/>
        </a:p>
      </dgm:t>
    </dgm:pt>
    <dgm:pt modelId="{DE64326D-6202-6E48-9912-7EE192AF86EC}">
      <dgm:prSet phldrT="[Text]"/>
      <dgm:spPr>
        <a:solidFill>
          <a:schemeClr val="bg1">
            <a:alpha val="90000"/>
          </a:schemeClr>
        </a:solidFill>
      </dgm:spPr>
      <dgm:t>
        <a:bodyPr/>
        <a:lstStyle/>
        <a:p>
          <a:r>
            <a:rPr lang="en-US" dirty="0"/>
            <a:t>System Overload</a:t>
          </a:r>
        </a:p>
      </dgm:t>
    </dgm:pt>
    <dgm:pt modelId="{D44FB3EB-BB76-6B47-A2D3-E4C6AC8A1D8C}" type="parTrans" cxnId="{3B6798F2-9D69-9A4F-AB04-2E8BAE32382A}">
      <dgm:prSet/>
      <dgm:spPr/>
      <dgm:t>
        <a:bodyPr/>
        <a:lstStyle/>
        <a:p>
          <a:endParaRPr lang="en-US"/>
        </a:p>
      </dgm:t>
    </dgm:pt>
    <dgm:pt modelId="{7E7265FD-E218-4F45-8A64-819227AB6938}" type="sibTrans" cxnId="{3B6798F2-9D69-9A4F-AB04-2E8BAE32382A}">
      <dgm:prSet/>
      <dgm:spPr/>
      <dgm:t>
        <a:bodyPr/>
        <a:lstStyle/>
        <a:p>
          <a:endParaRPr lang="en-US"/>
        </a:p>
      </dgm:t>
    </dgm:pt>
    <dgm:pt modelId="{7021469B-5C44-7F41-B0BF-D6AA253F7A64}">
      <dgm:prSet phldrT="[Text]"/>
      <dgm:spPr>
        <a:solidFill>
          <a:schemeClr val="tx2">
            <a:lumMod val="75000"/>
          </a:schemeClr>
        </a:solidFill>
      </dgm:spPr>
      <dgm:t>
        <a:bodyPr/>
        <a:lstStyle/>
        <a:p>
          <a:r>
            <a:rPr lang="en-US" dirty="0"/>
            <a:t>Price Plummets</a:t>
          </a:r>
        </a:p>
      </dgm:t>
    </dgm:pt>
    <dgm:pt modelId="{C33C4A12-9CA8-5948-8717-2F2EB0FCEEC9}" type="parTrans" cxnId="{20ACA52B-5E5A-0F4D-A18B-9F03230C4D22}">
      <dgm:prSet/>
      <dgm:spPr/>
      <dgm:t>
        <a:bodyPr/>
        <a:lstStyle/>
        <a:p>
          <a:endParaRPr lang="en-US"/>
        </a:p>
      </dgm:t>
    </dgm:pt>
    <dgm:pt modelId="{58EFC7C8-3C71-874A-A086-C5D29B2B9760}" type="sibTrans" cxnId="{20ACA52B-5E5A-0F4D-A18B-9F03230C4D22}">
      <dgm:prSet/>
      <dgm:spPr/>
      <dgm:t>
        <a:bodyPr/>
        <a:lstStyle/>
        <a:p>
          <a:endParaRPr lang="en-US"/>
        </a:p>
      </dgm:t>
    </dgm:pt>
    <dgm:pt modelId="{22E18740-278F-2F46-BCA8-9A155718478D}">
      <dgm:prSet phldrT="[Text]"/>
      <dgm:spPr>
        <a:solidFill>
          <a:schemeClr val="bg1">
            <a:alpha val="90000"/>
          </a:schemeClr>
        </a:solidFill>
      </dgm:spPr>
      <dgm:t>
        <a:bodyPr/>
        <a:lstStyle/>
        <a:p>
          <a:r>
            <a:rPr lang="en-US" dirty="0"/>
            <a:t>HFT</a:t>
          </a:r>
        </a:p>
      </dgm:t>
    </dgm:pt>
    <dgm:pt modelId="{7AF6EF02-A5E3-DA41-B90A-5AD43AD24BF4}" type="parTrans" cxnId="{B01618F4-04E0-2F45-9D39-6F158B0C772F}">
      <dgm:prSet/>
      <dgm:spPr/>
      <dgm:t>
        <a:bodyPr/>
        <a:lstStyle/>
        <a:p>
          <a:endParaRPr lang="en-US"/>
        </a:p>
      </dgm:t>
    </dgm:pt>
    <dgm:pt modelId="{830D0C79-4E30-794A-87AD-A871FBD3B623}" type="sibTrans" cxnId="{B01618F4-04E0-2F45-9D39-6F158B0C772F}">
      <dgm:prSet/>
      <dgm:spPr/>
      <dgm:t>
        <a:bodyPr/>
        <a:lstStyle/>
        <a:p>
          <a:endParaRPr lang="en-US"/>
        </a:p>
      </dgm:t>
    </dgm:pt>
    <dgm:pt modelId="{5A832D27-61D8-074B-8E10-B763C75CC297}">
      <dgm:prSet phldrT="[Text]"/>
      <dgm:spPr>
        <a:solidFill>
          <a:schemeClr val="bg1">
            <a:alpha val="90000"/>
          </a:schemeClr>
        </a:solidFill>
      </dgm:spPr>
      <dgm:t>
        <a:bodyPr/>
        <a:lstStyle/>
        <a:p>
          <a:r>
            <a:rPr lang="en-US" dirty="0"/>
            <a:t>Spoofing</a:t>
          </a:r>
        </a:p>
      </dgm:t>
    </dgm:pt>
    <dgm:pt modelId="{DC901EA1-84CC-C74E-A7EC-83DC051B86AF}" type="parTrans" cxnId="{0122B967-6AA5-D648-A18D-F6E9AE1CF12A}">
      <dgm:prSet/>
      <dgm:spPr/>
      <dgm:t>
        <a:bodyPr/>
        <a:lstStyle/>
        <a:p>
          <a:endParaRPr lang="en-US"/>
        </a:p>
      </dgm:t>
    </dgm:pt>
    <dgm:pt modelId="{3E98B054-FEBA-594C-9C18-9B66722F110D}" type="sibTrans" cxnId="{0122B967-6AA5-D648-A18D-F6E9AE1CF12A}">
      <dgm:prSet/>
      <dgm:spPr/>
      <dgm:t>
        <a:bodyPr/>
        <a:lstStyle/>
        <a:p>
          <a:endParaRPr lang="en-US"/>
        </a:p>
      </dgm:t>
    </dgm:pt>
    <dgm:pt modelId="{1EA15BF1-1F6E-0348-AE6F-2BA85172F83F}" type="pres">
      <dgm:prSet presAssocID="{A2A91305-DF2C-D949-A739-0C6FC5BB05A8}" presName="Name0" presStyleCnt="0">
        <dgm:presLayoutVars>
          <dgm:dir/>
          <dgm:animLvl val="lvl"/>
          <dgm:resizeHandles val="exact"/>
        </dgm:presLayoutVars>
      </dgm:prSet>
      <dgm:spPr/>
    </dgm:pt>
    <dgm:pt modelId="{7DA47431-2AA2-C94D-A358-C37B7D44B53E}" type="pres">
      <dgm:prSet presAssocID="{7021469B-5C44-7F41-B0BF-D6AA253F7A64}" presName="boxAndChildren" presStyleCnt="0"/>
      <dgm:spPr/>
    </dgm:pt>
    <dgm:pt modelId="{4806FF7C-DA07-974D-AADC-047464D3E3D1}" type="pres">
      <dgm:prSet presAssocID="{7021469B-5C44-7F41-B0BF-D6AA253F7A64}" presName="parentTextBox" presStyleLbl="node1" presStyleIdx="0" presStyleCnt="3"/>
      <dgm:spPr/>
    </dgm:pt>
    <dgm:pt modelId="{8932215C-4613-244A-99E8-7FA7E792E005}" type="pres">
      <dgm:prSet presAssocID="{7021469B-5C44-7F41-B0BF-D6AA253F7A64}" presName="entireBox" presStyleLbl="node1" presStyleIdx="0" presStyleCnt="3"/>
      <dgm:spPr/>
    </dgm:pt>
    <dgm:pt modelId="{ED6EDB7D-5706-7242-9549-84601153F653}" type="pres">
      <dgm:prSet presAssocID="{7021469B-5C44-7F41-B0BF-D6AA253F7A64}" presName="descendantBox" presStyleCnt="0"/>
      <dgm:spPr/>
    </dgm:pt>
    <dgm:pt modelId="{E64B3EFD-E434-D849-BC10-9FAEF9B239C4}" type="pres">
      <dgm:prSet presAssocID="{22E18740-278F-2F46-BCA8-9A155718478D}" presName="childTextBox" presStyleLbl="fgAccFollowNode1" presStyleIdx="0" presStyleCnt="6">
        <dgm:presLayoutVars>
          <dgm:bulletEnabled val="1"/>
        </dgm:presLayoutVars>
      </dgm:prSet>
      <dgm:spPr/>
    </dgm:pt>
    <dgm:pt modelId="{B0251410-A399-8F46-A1EF-BF1DCCB997A4}" type="pres">
      <dgm:prSet presAssocID="{5A832D27-61D8-074B-8E10-B763C75CC297}" presName="childTextBox" presStyleLbl="fgAccFollowNode1" presStyleIdx="1" presStyleCnt="6">
        <dgm:presLayoutVars>
          <dgm:bulletEnabled val="1"/>
        </dgm:presLayoutVars>
      </dgm:prSet>
      <dgm:spPr/>
    </dgm:pt>
    <dgm:pt modelId="{334E8A77-7031-9247-AFE9-2C6BAD7068C5}" type="pres">
      <dgm:prSet presAssocID="{D0C5F8F8-C9DB-1F44-A318-7AF212196784}" presName="sp" presStyleCnt="0"/>
      <dgm:spPr/>
    </dgm:pt>
    <dgm:pt modelId="{7BAA3A74-4F72-0048-B55D-F7B0F8782325}" type="pres">
      <dgm:prSet presAssocID="{0A14A251-DB96-0F4C-AF22-142E7646AD69}" presName="arrowAndChildren" presStyleCnt="0"/>
      <dgm:spPr/>
    </dgm:pt>
    <dgm:pt modelId="{D40F352A-5C10-D841-B0DC-82B3BECCD6AC}" type="pres">
      <dgm:prSet presAssocID="{0A14A251-DB96-0F4C-AF22-142E7646AD69}" presName="parentTextArrow" presStyleLbl="node1" presStyleIdx="0" presStyleCnt="3"/>
      <dgm:spPr/>
    </dgm:pt>
    <dgm:pt modelId="{33C0C160-EE91-A246-8467-A067F99D1131}" type="pres">
      <dgm:prSet presAssocID="{0A14A251-DB96-0F4C-AF22-142E7646AD69}" presName="arrow" presStyleLbl="node1" presStyleIdx="1" presStyleCnt="3"/>
      <dgm:spPr/>
    </dgm:pt>
    <dgm:pt modelId="{735B2CEF-941C-5849-A108-15DC2C1C4784}" type="pres">
      <dgm:prSet presAssocID="{0A14A251-DB96-0F4C-AF22-142E7646AD69}" presName="descendantArrow" presStyleCnt="0"/>
      <dgm:spPr/>
    </dgm:pt>
    <dgm:pt modelId="{FA89F4FC-8FD0-4643-A7E6-56824DD604C8}" type="pres">
      <dgm:prSet presAssocID="{DB3F3E75-543D-F546-B758-6F8C452E043E}" presName="childTextArrow" presStyleLbl="fgAccFollowNode1" presStyleIdx="2" presStyleCnt="6">
        <dgm:presLayoutVars>
          <dgm:bulletEnabled val="1"/>
        </dgm:presLayoutVars>
      </dgm:prSet>
      <dgm:spPr/>
    </dgm:pt>
    <dgm:pt modelId="{029B8236-8B3B-2640-9506-39F08D5D3B85}" type="pres">
      <dgm:prSet presAssocID="{DE64326D-6202-6E48-9912-7EE192AF86EC}" presName="childTextArrow" presStyleLbl="fgAccFollowNode1" presStyleIdx="3" presStyleCnt="6">
        <dgm:presLayoutVars>
          <dgm:bulletEnabled val="1"/>
        </dgm:presLayoutVars>
      </dgm:prSet>
      <dgm:spPr/>
    </dgm:pt>
    <dgm:pt modelId="{548A07E3-1346-9F4F-BA22-66C115766266}" type="pres">
      <dgm:prSet presAssocID="{83AF0687-8C39-764A-A61A-000A31CF15B8}" presName="sp" presStyleCnt="0"/>
      <dgm:spPr/>
    </dgm:pt>
    <dgm:pt modelId="{F471A8E3-7EE6-CA4F-8707-258C0309ECF2}" type="pres">
      <dgm:prSet presAssocID="{7560A5EB-4EC6-BC4E-8BDF-0349C35C9D6F}" presName="arrowAndChildren" presStyleCnt="0"/>
      <dgm:spPr/>
    </dgm:pt>
    <dgm:pt modelId="{A31F2256-0A55-FD42-B168-11DD35927DCA}" type="pres">
      <dgm:prSet presAssocID="{7560A5EB-4EC6-BC4E-8BDF-0349C35C9D6F}" presName="parentTextArrow" presStyleLbl="node1" presStyleIdx="1" presStyleCnt="3"/>
      <dgm:spPr/>
    </dgm:pt>
    <dgm:pt modelId="{91EFC5E0-458D-E746-BFE1-DDDC30F26573}" type="pres">
      <dgm:prSet presAssocID="{7560A5EB-4EC6-BC4E-8BDF-0349C35C9D6F}" presName="arrow" presStyleLbl="node1" presStyleIdx="2" presStyleCnt="3"/>
      <dgm:spPr/>
    </dgm:pt>
    <dgm:pt modelId="{56C5E312-25A6-A643-9543-7849A0F52E4D}" type="pres">
      <dgm:prSet presAssocID="{7560A5EB-4EC6-BC4E-8BDF-0349C35C9D6F}" presName="descendantArrow" presStyleCnt="0"/>
      <dgm:spPr/>
    </dgm:pt>
    <dgm:pt modelId="{C2EAE48F-44C6-DC4F-B285-55A8D0CB60A2}" type="pres">
      <dgm:prSet presAssocID="{06425F09-38A7-9B4F-A484-0887987A0B48}" presName="childTextArrow" presStyleLbl="fgAccFollowNode1" presStyleIdx="4" presStyleCnt="6">
        <dgm:presLayoutVars>
          <dgm:bulletEnabled val="1"/>
        </dgm:presLayoutVars>
      </dgm:prSet>
      <dgm:spPr/>
    </dgm:pt>
    <dgm:pt modelId="{A37E39F9-50D9-7945-98AE-CAFC63B5EC5B}" type="pres">
      <dgm:prSet presAssocID="{18924015-CCE2-504B-A7A7-62720D52219E}" presName="childTextArrow" presStyleLbl="fgAccFollowNode1" presStyleIdx="5" presStyleCnt="6">
        <dgm:presLayoutVars>
          <dgm:bulletEnabled val="1"/>
        </dgm:presLayoutVars>
      </dgm:prSet>
      <dgm:spPr/>
    </dgm:pt>
  </dgm:ptLst>
  <dgm:cxnLst>
    <dgm:cxn modelId="{98FD8901-86BF-2941-92D1-0C7C069C4FA3}" srcId="{7560A5EB-4EC6-BC4E-8BDF-0349C35C9D6F}" destId="{06425F09-38A7-9B4F-A484-0887987A0B48}" srcOrd="0" destOrd="0" parTransId="{7A885F3D-0C64-5444-993E-E677E37D9220}" sibTransId="{B7EAA1BA-3FE1-824B-9020-B017DA7ACB22}"/>
    <dgm:cxn modelId="{EAEEA60D-EC41-1B4C-9AB0-CAA3DE7AF330}" type="presOf" srcId="{DB3F3E75-543D-F546-B758-6F8C452E043E}" destId="{FA89F4FC-8FD0-4643-A7E6-56824DD604C8}" srcOrd="0" destOrd="0" presId="urn:microsoft.com/office/officeart/2005/8/layout/process4"/>
    <dgm:cxn modelId="{3FCA7A17-F915-164A-82C4-F29432DB1A4F}" srcId="{A2A91305-DF2C-D949-A739-0C6FC5BB05A8}" destId="{7560A5EB-4EC6-BC4E-8BDF-0349C35C9D6F}" srcOrd="0" destOrd="0" parTransId="{D53EF4F8-F1AB-C142-9AB3-CD69F48B3DA3}" sibTransId="{83AF0687-8C39-764A-A61A-000A31CF15B8}"/>
    <dgm:cxn modelId="{8465C51B-8754-BE43-A277-8B43AA1A2286}" type="presOf" srcId="{7560A5EB-4EC6-BC4E-8BDF-0349C35C9D6F}" destId="{91EFC5E0-458D-E746-BFE1-DDDC30F26573}" srcOrd="1" destOrd="0" presId="urn:microsoft.com/office/officeart/2005/8/layout/process4"/>
    <dgm:cxn modelId="{B30A7B2B-CBF1-AA4E-8B3D-7D4C4959BB60}" srcId="{A2A91305-DF2C-D949-A739-0C6FC5BB05A8}" destId="{0A14A251-DB96-0F4C-AF22-142E7646AD69}" srcOrd="1" destOrd="0" parTransId="{50E283D1-17CD-D145-B933-F9BB79B2D1CB}" sibTransId="{D0C5F8F8-C9DB-1F44-A318-7AF212196784}"/>
    <dgm:cxn modelId="{20ACA52B-5E5A-0F4D-A18B-9F03230C4D22}" srcId="{A2A91305-DF2C-D949-A739-0C6FC5BB05A8}" destId="{7021469B-5C44-7F41-B0BF-D6AA253F7A64}" srcOrd="2" destOrd="0" parTransId="{C33C4A12-9CA8-5948-8717-2F2EB0FCEEC9}" sibTransId="{58EFC7C8-3C71-874A-A086-C5D29B2B9760}"/>
    <dgm:cxn modelId="{C3488848-3C97-E440-BA11-B489DA1317E2}" type="presOf" srcId="{22E18740-278F-2F46-BCA8-9A155718478D}" destId="{E64B3EFD-E434-D849-BC10-9FAEF9B239C4}" srcOrd="0" destOrd="0" presId="urn:microsoft.com/office/officeart/2005/8/layout/process4"/>
    <dgm:cxn modelId="{8FE3BF4C-1557-5F4D-9769-E10ADA53A628}" type="presOf" srcId="{18924015-CCE2-504B-A7A7-62720D52219E}" destId="{A37E39F9-50D9-7945-98AE-CAFC63B5EC5B}" srcOrd="0" destOrd="0" presId="urn:microsoft.com/office/officeart/2005/8/layout/process4"/>
    <dgm:cxn modelId="{0122B967-6AA5-D648-A18D-F6E9AE1CF12A}" srcId="{7021469B-5C44-7F41-B0BF-D6AA253F7A64}" destId="{5A832D27-61D8-074B-8E10-B763C75CC297}" srcOrd="1" destOrd="0" parTransId="{DC901EA1-84CC-C74E-A7EC-83DC051B86AF}" sibTransId="{3E98B054-FEBA-594C-9C18-9B66722F110D}"/>
    <dgm:cxn modelId="{1753DB75-D196-B64F-A47C-EBB48A5C6BA0}" type="presOf" srcId="{7021469B-5C44-7F41-B0BF-D6AA253F7A64}" destId="{4806FF7C-DA07-974D-AADC-047464D3E3D1}" srcOrd="0" destOrd="0" presId="urn:microsoft.com/office/officeart/2005/8/layout/process4"/>
    <dgm:cxn modelId="{AD8A8576-96A7-0D48-931A-4ABA8EB94445}" type="presOf" srcId="{5A832D27-61D8-074B-8E10-B763C75CC297}" destId="{B0251410-A399-8F46-A1EF-BF1DCCB997A4}" srcOrd="0" destOrd="0" presId="urn:microsoft.com/office/officeart/2005/8/layout/process4"/>
    <dgm:cxn modelId="{E06C0E9C-F46E-8B47-8FE8-7486A5F2AFD2}" srcId="{7560A5EB-4EC6-BC4E-8BDF-0349C35C9D6F}" destId="{18924015-CCE2-504B-A7A7-62720D52219E}" srcOrd="1" destOrd="0" parTransId="{038DFF61-863B-B74A-9796-EF5E39FDB99E}" sibTransId="{1D9D1E18-FA8E-3E42-AB49-2DEE839550A9}"/>
    <dgm:cxn modelId="{602370B5-9553-C845-AD0B-8D95398D99F7}" type="presOf" srcId="{A2A91305-DF2C-D949-A739-0C6FC5BB05A8}" destId="{1EA15BF1-1F6E-0348-AE6F-2BA85172F83F}" srcOrd="0" destOrd="0" presId="urn:microsoft.com/office/officeart/2005/8/layout/process4"/>
    <dgm:cxn modelId="{37CF82BA-E4DC-9B44-A982-B064E4E20CCF}" type="presOf" srcId="{7560A5EB-4EC6-BC4E-8BDF-0349C35C9D6F}" destId="{A31F2256-0A55-FD42-B168-11DD35927DCA}" srcOrd="0" destOrd="0" presId="urn:microsoft.com/office/officeart/2005/8/layout/process4"/>
    <dgm:cxn modelId="{70E775C7-D405-224D-AFB8-97498C350C59}" type="presOf" srcId="{06425F09-38A7-9B4F-A484-0887987A0B48}" destId="{C2EAE48F-44C6-DC4F-B285-55A8D0CB60A2}" srcOrd="0" destOrd="0" presId="urn:microsoft.com/office/officeart/2005/8/layout/process4"/>
    <dgm:cxn modelId="{8818EDD8-D6A0-D543-B295-4A23015146B8}" srcId="{0A14A251-DB96-0F4C-AF22-142E7646AD69}" destId="{DB3F3E75-543D-F546-B758-6F8C452E043E}" srcOrd="0" destOrd="0" parTransId="{6CD5DAE1-2F31-294A-B708-3916110C4F2E}" sibTransId="{17ED5671-50A0-3E48-A7B5-D272BC69A09B}"/>
    <dgm:cxn modelId="{0EE94AEA-8CD1-2941-B666-E1776BAE355D}" type="presOf" srcId="{7021469B-5C44-7F41-B0BF-D6AA253F7A64}" destId="{8932215C-4613-244A-99E8-7FA7E792E005}" srcOrd="1" destOrd="0" presId="urn:microsoft.com/office/officeart/2005/8/layout/process4"/>
    <dgm:cxn modelId="{692895EB-3BE9-E44E-945F-78E999335820}" type="presOf" srcId="{0A14A251-DB96-0F4C-AF22-142E7646AD69}" destId="{D40F352A-5C10-D841-B0DC-82B3BECCD6AC}" srcOrd="0" destOrd="0" presId="urn:microsoft.com/office/officeart/2005/8/layout/process4"/>
    <dgm:cxn modelId="{2B217AEE-8F46-5945-94EA-BE423740D3B9}" type="presOf" srcId="{DE64326D-6202-6E48-9912-7EE192AF86EC}" destId="{029B8236-8B3B-2640-9506-39F08D5D3B85}" srcOrd="0" destOrd="0" presId="urn:microsoft.com/office/officeart/2005/8/layout/process4"/>
    <dgm:cxn modelId="{3B6798F2-9D69-9A4F-AB04-2E8BAE32382A}" srcId="{0A14A251-DB96-0F4C-AF22-142E7646AD69}" destId="{DE64326D-6202-6E48-9912-7EE192AF86EC}" srcOrd="1" destOrd="0" parTransId="{D44FB3EB-BB76-6B47-A2D3-E4C6AC8A1D8C}" sibTransId="{7E7265FD-E218-4F45-8A64-819227AB6938}"/>
    <dgm:cxn modelId="{30A501F3-07C8-B04E-B5FF-A177503D6955}" type="presOf" srcId="{0A14A251-DB96-0F4C-AF22-142E7646AD69}" destId="{33C0C160-EE91-A246-8467-A067F99D1131}" srcOrd="1" destOrd="0" presId="urn:microsoft.com/office/officeart/2005/8/layout/process4"/>
    <dgm:cxn modelId="{B01618F4-04E0-2F45-9D39-6F158B0C772F}" srcId="{7021469B-5C44-7F41-B0BF-D6AA253F7A64}" destId="{22E18740-278F-2F46-BCA8-9A155718478D}" srcOrd="0" destOrd="0" parTransId="{7AF6EF02-A5E3-DA41-B90A-5AD43AD24BF4}" sibTransId="{830D0C79-4E30-794A-87AD-A871FBD3B623}"/>
    <dgm:cxn modelId="{49DC90DF-EBE4-904B-AC25-19E1AD2DA5DB}" type="presParOf" srcId="{1EA15BF1-1F6E-0348-AE6F-2BA85172F83F}" destId="{7DA47431-2AA2-C94D-A358-C37B7D44B53E}" srcOrd="0" destOrd="0" presId="urn:microsoft.com/office/officeart/2005/8/layout/process4"/>
    <dgm:cxn modelId="{D51537C2-C312-CE43-ABFC-1299487E2FA9}" type="presParOf" srcId="{7DA47431-2AA2-C94D-A358-C37B7D44B53E}" destId="{4806FF7C-DA07-974D-AADC-047464D3E3D1}" srcOrd="0" destOrd="0" presId="urn:microsoft.com/office/officeart/2005/8/layout/process4"/>
    <dgm:cxn modelId="{C7D3486F-B12F-6F41-8DF5-44129657E3A4}" type="presParOf" srcId="{7DA47431-2AA2-C94D-A358-C37B7D44B53E}" destId="{8932215C-4613-244A-99E8-7FA7E792E005}" srcOrd="1" destOrd="0" presId="urn:microsoft.com/office/officeart/2005/8/layout/process4"/>
    <dgm:cxn modelId="{1F036DDE-C1B0-5A43-A5D0-8918129F268F}" type="presParOf" srcId="{7DA47431-2AA2-C94D-A358-C37B7D44B53E}" destId="{ED6EDB7D-5706-7242-9549-84601153F653}" srcOrd="2" destOrd="0" presId="urn:microsoft.com/office/officeart/2005/8/layout/process4"/>
    <dgm:cxn modelId="{D7DBFB7B-47B7-DF49-9AB0-09C4DAE33CB8}" type="presParOf" srcId="{ED6EDB7D-5706-7242-9549-84601153F653}" destId="{E64B3EFD-E434-D849-BC10-9FAEF9B239C4}" srcOrd="0" destOrd="0" presId="urn:microsoft.com/office/officeart/2005/8/layout/process4"/>
    <dgm:cxn modelId="{5DF6AAFC-A405-6F4D-A71D-414C147B7B08}" type="presParOf" srcId="{ED6EDB7D-5706-7242-9549-84601153F653}" destId="{B0251410-A399-8F46-A1EF-BF1DCCB997A4}" srcOrd="1" destOrd="0" presId="urn:microsoft.com/office/officeart/2005/8/layout/process4"/>
    <dgm:cxn modelId="{5176799A-DB27-C04E-AE00-85876623EC9F}" type="presParOf" srcId="{1EA15BF1-1F6E-0348-AE6F-2BA85172F83F}" destId="{334E8A77-7031-9247-AFE9-2C6BAD7068C5}" srcOrd="1" destOrd="0" presId="urn:microsoft.com/office/officeart/2005/8/layout/process4"/>
    <dgm:cxn modelId="{11FF9A1C-D4BE-7940-823D-638CE3D227C1}" type="presParOf" srcId="{1EA15BF1-1F6E-0348-AE6F-2BA85172F83F}" destId="{7BAA3A74-4F72-0048-B55D-F7B0F8782325}" srcOrd="2" destOrd="0" presId="urn:microsoft.com/office/officeart/2005/8/layout/process4"/>
    <dgm:cxn modelId="{A01BA5BC-26A4-3741-9D56-364C2CC95776}" type="presParOf" srcId="{7BAA3A74-4F72-0048-B55D-F7B0F8782325}" destId="{D40F352A-5C10-D841-B0DC-82B3BECCD6AC}" srcOrd="0" destOrd="0" presId="urn:microsoft.com/office/officeart/2005/8/layout/process4"/>
    <dgm:cxn modelId="{0D5602DD-823D-BB4A-989A-A48F06B1A5A1}" type="presParOf" srcId="{7BAA3A74-4F72-0048-B55D-F7B0F8782325}" destId="{33C0C160-EE91-A246-8467-A067F99D1131}" srcOrd="1" destOrd="0" presId="urn:microsoft.com/office/officeart/2005/8/layout/process4"/>
    <dgm:cxn modelId="{70F6025C-FF61-6847-9B31-923417E4253F}" type="presParOf" srcId="{7BAA3A74-4F72-0048-B55D-F7B0F8782325}" destId="{735B2CEF-941C-5849-A108-15DC2C1C4784}" srcOrd="2" destOrd="0" presId="urn:microsoft.com/office/officeart/2005/8/layout/process4"/>
    <dgm:cxn modelId="{2B2C4992-A7B6-EE4E-8393-AD80FEAC417A}" type="presParOf" srcId="{735B2CEF-941C-5849-A108-15DC2C1C4784}" destId="{FA89F4FC-8FD0-4643-A7E6-56824DD604C8}" srcOrd="0" destOrd="0" presId="urn:microsoft.com/office/officeart/2005/8/layout/process4"/>
    <dgm:cxn modelId="{7A2C7C7D-2B40-A046-9196-E64FB769480F}" type="presParOf" srcId="{735B2CEF-941C-5849-A108-15DC2C1C4784}" destId="{029B8236-8B3B-2640-9506-39F08D5D3B85}" srcOrd="1" destOrd="0" presId="urn:microsoft.com/office/officeart/2005/8/layout/process4"/>
    <dgm:cxn modelId="{FA89FD5D-93C8-9C43-972D-EF22876B5110}" type="presParOf" srcId="{1EA15BF1-1F6E-0348-AE6F-2BA85172F83F}" destId="{548A07E3-1346-9F4F-BA22-66C115766266}" srcOrd="3" destOrd="0" presId="urn:microsoft.com/office/officeart/2005/8/layout/process4"/>
    <dgm:cxn modelId="{B79C6B0C-A239-AF44-9CA0-043788B0FC33}" type="presParOf" srcId="{1EA15BF1-1F6E-0348-AE6F-2BA85172F83F}" destId="{F471A8E3-7EE6-CA4F-8707-258C0309ECF2}" srcOrd="4" destOrd="0" presId="urn:microsoft.com/office/officeart/2005/8/layout/process4"/>
    <dgm:cxn modelId="{B3C6D990-FE58-6D49-AD7D-69F2EEE9946D}" type="presParOf" srcId="{F471A8E3-7EE6-CA4F-8707-258C0309ECF2}" destId="{A31F2256-0A55-FD42-B168-11DD35927DCA}" srcOrd="0" destOrd="0" presId="urn:microsoft.com/office/officeart/2005/8/layout/process4"/>
    <dgm:cxn modelId="{B35C9C66-94C0-724A-9BAF-2604D25E5951}" type="presParOf" srcId="{F471A8E3-7EE6-CA4F-8707-258C0309ECF2}" destId="{91EFC5E0-458D-E746-BFE1-DDDC30F26573}" srcOrd="1" destOrd="0" presId="urn:microsoft.com/office/officeart/2005/8/layout/process4"/>
    <dgm:cxn modelId="{E4C03162-6534-AA46-ABAF-F582E1A5589C}" type="presParOf" srcId="{F471A8E3-7EE6-CA4F-8707-258C0309ECF2}" destId="{56C5E312-25A6-A643-9543-7849A0F52E4D}" srcOrd="2" destOrd="0" presId="urn:microsoft.com/office/officeart/2005/8/layout/process4"/>
    <dgm:cxn modelId="{F88B075E-C419-2E42-A4BB-0FF3F642F151}" type="presParOf" srcId="{56C5E312-25A6-A643-9543-7849A0F52E4D}" destId="{C2EAE48F-44C6-DC4F-B285-55A8D0CB60A2}" srcOrd="0" destOrd="0" presId="urn:microsoft.com/office/officeart/2005/8/layout/process4"/>
    <dgm:cxn modelId="{56A5158C-BE60-754C-8E47-6C96AAECAFDC}" type="presParOf" srcId="{56C5E312-25A6-A643-9543-7849A0F52E4D}" destId="{A37E39F9-50D9-7945-98AE-CAFC63B5EC5B}"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32215C-4613-244A-99E8-7FA7E792E005}">
      <dsp:nvSpPr>
        <dsp:cNvPr id="0" name=""/>
        <dsp:cNvSpPr/>
      </dsp:nvSpPr>
      <dsp:spPr>
        <a:xfrm>
          <a:off x="0" y="3828581"/>
          <a:ext cx="10779368" cy="1256625"/>
        </a:xfrm>
        <a:prstGeom prst="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Price Plummets</a:t>
          </a:r>
        </a:p>
      </dsp:txBody>
      <dsp:txXfrm>
        <a:off x="0" y="3828581"/>
        <a:ext cx="10779368" cy="678577"/>
      </dsp:txXfrm>
    </dsp:sp>
    <dsp:sp modelId="{E64B3EFD-E434-D849-BC10-9FAEF9B239C4}">
      <dsp:nvSpPr>
        <dsp:cNvPr id="0" name=""/>
        <dsp:cNvSpPr/>
      </dsp:nvSpPr>
      <dsp:spPr>
        <a:xfrm>
          <a:off x="0" y="4482026"/>
          <a:ext cx="5389683" cy="578047"/>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8920" tIns="44450" rIns="248920" bIns="44450" numCol="1" spcCol="1270" anchor="ctr" anchorCtr="0">
          <a:noAutofit/>
        </a:bodyPr>
        <a:lstStyle/>
        <a:p>
          <a:pPr marL="0" lvl="0" indent="0" algn="ctr" defTabSz="1555750">
            <a:lnSpc>
              <a:spcPct val="90000"/>
            </a:lnSpc>
            <a:spcBef>
              <a:spcPct val="0"/>
            </a:spcBef>
            <a:spcAft>
              <a:spcPct val="35000"/>
            </a:spcAft>
            <a:buNone/>
          </a:pPr>
          <a:r>
            <a:rPr lang="en-US" sz="3500" kern="1200" dirty="0"/>
            <a:t>HFT</a:t>
          </a:r>
        </a:p>
      </dsp:txBody>
      <dsp:txXfrm>
        <a:off x="0" y="4482026"/>
        <a:ext cx="5389683" cy="578047"/>
      </dsp:txXfrm>
    </dsp:sp>
    <dsp:sp modelId="{B0251410-A399-8F46-A1EF-BF1DCCB997A4}">
      <dsp:nvSpPr>
        <dsp:cNvPr id="0" name=""/>
        <dsp:cNvSpPr/>
      </dsp:nvSpPr>
      <dsp:spPr>
        <a:xfrm>
          <a:off x="5389684" y="4482026"/>
          <a:ext cx="5389683" cy="578047"/>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8920" tIns="44450" rIns="248920" bIns="44450" numCol="1" spcCol="1270" anchor="ctr" anchorCtr="0">
          <a:noAutofit/>
        </a:bodyPr>
        <a:lstStyle/>
        <a:p>
          <a:pPr marL="0" lvl="0" indent="0" algn="ctr" defTabSz="1555750">
            <a:lnSpc>
              <a:spcPct val="90000"/>
            </a:lnSpc>
            <a:spcBef>
              <a:spcPct val="0"/>
            </a:spcBef>
            <a:spcAft>
              <a:spcPct val="35000"/>
            </a:spcAft>
            <a:buNone/>
          </a:pPr>
          <a:r>
            <a:rPr lang="en-US" sz="3500" kern="1200" dirty="0"/>
            <a:t>Spoofing</a:t>
          </a:r>
        </a:p>
      </dsp:txBody>
      <dsp:txXfrm>
        <a:off x="5389684" y="4482026"/>
        <a:ext cx="5389683" cy="578047"/>
      </dsp:txXfrm>
    </dsp:sp>
    <dsp:sp modelId="{33C0C160-EE91-A246-8467-A067F99D1131}">
      <dsp:nvSpPr>
        <dsp:cNvPr id="0" name=""/>
        <dsp:cNvSpPr/>
      </dsp:nvSpPr>
      <dsp:spPr>
        <a:xfrm rot="10800000">
          <a:off x="0" y="1914740"/>
          <a:ext cx="10779368" cy="1932690"/>
        </a:xfrm>
        <a:prstGeom prst="upArrowCallou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75000 E-Mini S&amp;P 500 Future Contracts Order Executed</a:t>
          </a:r>
        </a:p>
      </dsp:txBody>
      <dsp:txXfrm rot="-10800000">
        <a:off x="0" y="1914740"/>
        <a:ext cx="10779368" cy="678374"/>
      </dsp:txXfrm>
    </dsp:sp>
    <dsp:sp modelId="{FA89F4FC-8FD0-4643-A7E6-56824DD604C8}">
      <dsp:nvSpPr>
        <dsp:cNvPr id="0" name=""/>
        <dsp:cNvSpPr/>
      </dsp:nvSpPr>
      <dsp:spPr>
        <a:xfrm>
          <a:off x="0" y="2593114"/>
          <a:ext cx="5389683" cy="577874"/>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8920" tIns="44450" rIns="248920" bIns="44450" numCol="1" spcCol="1270" anchor="ctr" anchorCtr="0">
          <a:noAutofit/>
        </a:bodyPr>
        <a:lstStyle/>
        <a:p>
          <a:pPr marL="0" lvl="0" indent="0" algn="ctr" defTabSz="1555750">
            <a:lnSpc>
              <a:spcPct val="90000"/>
            </a:lnSpc>
            <a:spcBef>
              <a:spcPct val="0"/>
            </a:spcBef>
            <a:spcAft>
              <a:spcPct val="35000"/>
            </a:spcAft>
            <a:buNone/>
          </a:pPr>
          <a:r>
            <a:rPr lang="en-US" sz="3500" kern="1200" dirty="0"/>
            <a:t>Automated Algorithm</a:t>
          </a:r>
        </a:p>
      </dsp:txBody>
      <dsp:txXfrm>
        <a:off x="0" y="2593114"/>
        <a:ext cx="5389683" cy="577874"/>
      </dsp:txXfrm>
    </dsp:sp>
    <dsp:sp modelId="{029B8236-8B3B-2640-9506-39F08D5D3B85}">
      <dsp:nvSpPr>
        <dsp:cNvPr id="0" name=""/>
        <dsp:cNvSpPr/>
      </dsp:nvSpPr>
      <dsp:spPr>
        <a:xfrm>
          <a:off x="5389684" y="2593114"/>
          <a:ext cx="5389683" cy="577874"/>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8920" tIns="44450" rIns="248920" bIns="44450" numCol="1" spcCol="1270" anchor="ctr" anchorCtr="0">
          <a:noAutofit/>
        </a:bodyPr>
        <a:lstStyle/>
        <a:p>
          <a:pPr marL="0" lvl="0" indent="0" algn="ctr" defTabSz="1555750">
            <a:lnSpc>
              <a:spcPct val="90000"/>
            </a:lnSpc>
            <a:spcBef>
              <a:spcPct val="0"/>
            </a:spcBef>
            <a:spcAft>
              <a:spcPct val="35000"/>
            </a:spcAft>
            <a:buNone/>
          </a:pPr>
          <a:r>
            <a:rPr lang="en-US" sz="3500" kern="1200" dirty="0"/>
            <a:t>System Overload</a:t>
          </a:r>
        </a:p>
      </dsp:txBody>
      <dsp:txXfrm>
        <a:off x="5389684" y="2593114"/>
        <a:ext cx="5389683" cy="577874"/>
      </dsp:txXfrm>
    </dsp:sp>
    <dsp:sp modelId="{91EFC5E0-458D-E746-BFE1-DDDC30F26573}">
      <dsp:nvSpPr>
        <dsp:cNvPr id="0" name=""/>
        <dsp:cNvSpPr/>
      </dsp:nvSpPr>
      <dsp:spPr>
        <a:xfrm rot="10800000">
          <a:off x="0" y="899"/>
          <a:ext cx="10779368" cy="1932690"/>
        </a:xfrm>
        <a:prstGeom prst="upArrowCallou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Unusually High Market Volatility+ Thin Liquidity</a:t>
          </a:r>
        </a:p>
      </dsp:txBody>
      <dsp:txXfrm rot="-10800000">
        <a:off x="0" y="899"/>
        <a:ext cx="10779368" cy="678374"/>
      </dsp:txXfrm>
    </dsp:sp>
    <dsp:sp modelId="{C2EAE48F-44C6-DC4F-B285-55A8D0CB60A2}">
      <dsp:nvSpPr>
        <dsp:cNvPr id="0" name=""/>
        <dsp:cNvSpPr/>
      </dsp:nvSpPr>
      <dsp:spPr>
        <a:xfrm>
          <a:off x="0" y="679273"/>
          <a:ext cx="5389683" cy="577874"/>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8920" tIns="44450" rIns="248920" bIns="44450" numCol="1" spcCol="1270" anchor="ctr" anchorCtr="0">
          <a:noAutofit/>
        </a:bodyPr>
        <a:lstStyle/>
        <a:p>
          <a:pPr marL="0" lvl="0" indent="0" algn="ctr" defTabSz="1555750">
            <a:lnSpc>
              <a:spcPct val="90000"/>
            </a:lnSpc>
            <a:spcBef>
              <a:spcPct val="0"/>
            </a:spcBef>
            <a:spcAft>
              <a:spcPct val="35000"/>
            </a:spcAft>
            <a:buNone/>
          </a:pPr>
          <a:r>
            <a:rPr lang="en-US" sz="3500" kern="1200" dirty="0"/>
            <a:t>Greece</a:t>
          </a:r>
        </a:p>
      </dsp:txBody>
      <dsp:txXfrm>
        <a:off x="0" y="679273"/>
        <a:ext cx="5389683" cy="577874"/>
      </dsp:txXfrm>
    </dsp:sp>
    <dsp:sp modelId="{A37E39F9-50D9-7945-98AE-CAFC63B5EC5B}">
      <dsp:nvSpPr>
        <dsp:cNvPr id="0" name=""/>
        <dsp:cNvSpPr/>
      </dsp:nvSpPr>
      <dsp:spPr>
        <a:xfrm>
          <a:off x="5389684" y="679273"/>
          <a:ext cx="5389683" cy="577874"/>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8920" tIns="44450" rIns="248920" bIns="44450" numCol="1" spcCol="1270" anchor="ctr" anchorCtr="0">
          <a:noAutofit/>
        </a:bodyPr>
        <a:lstStyle/>
        <a:p>
          <a:pPr marL="0" lvl="0" indent="0" algn="ctr" defTabSz="1555750">
            <a:lnSpc>
              <a:spcPct val="90000"/>
            </a:lnSpc>
            <a:spcBef>
              <a:spcPct val="0"/>
            </a:spcBef>
            <a:spcAft>
              <a:spcPct val="35000"/>
            </a:spcAft>
            <a:buNone/>
          </a:pPr>
          <a:r>
            <a:rPr lang="en-US" sz="3500" kern="1200" dirty="0"/>
            <a:t>ATS</a:t>
          </a:r>
        </a:p>
      </dsp:txBody>
      <dsp:txXfrm>
        <a:off x="5389684" y="679273"/>
        <a:ext cx="5389683" cy="57787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241C3-1291-D14A-BF5A-8B7B2C9802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9B181A-C926-3941-A28E-9076E2B7EC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1F2B29-6EA5-554A-9D63-4F8F0F517632}"/>
              </a:ext>
            </a:extLst>
          </p:cNvPr>
          <p:cNvSpPr>
            <a:spLocks noGrp="1"/>
          </p:cNvSpPr>
          <p:nvPr>
            <p:ph type="dt" sz="half" idx="10"/>
          </p:nvPr>
        </p:nvSpPr>
        <p:spPr/>
        <p:txBody>
          <a:bodyPr/>
          <a:lstStyle/>
          <a:p>
            <a:fld id="{FE093EBE-3841-B445-9B0D-175AA665A1B1}" type="datetimeFigureOut">
              <a:rPr lang="en-US" smtClean="0"/>
              <a:t>4/26/21</a:t>
            </a:fld>
            <a:endParaRPr lang="en-US"/>
          </a:p>
        </p:txBody>
      </p:sp>
      <p:sp>
        <p:nvSpPr>
          <p:cNvPr id="5" name="Footer Placeholder 4">
            <a:extLst>
              <a:ext uri="{FF2B5EF4-FFF2-40B4-BE49-F238E27FC236}">
                <a16:creationId xmlns:a16="http://schemas.microsoft.com/office/drawing/2014/main" id="{346AC244-71B0-E44E-8100-6064541C5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A68E2-1C13-664E-9EEE-DF3D3F62ADC0}"/>
              </a:ext>
            </a:extLst>
          </p:cNvPr>
          <p:cNvSpPr>
            <a:spLocks noGrp="1"/>
          </p:cNvSpPr>
          <p:nvPr>
            <p:ph type="sldNum" sz="quarter" idx="12"/>
          </p:nvPr>
        </p:nvSpPr>
        <p:spPr/>
        <p:txBody>
          <a:bodyPr/>
          <a:lstStyle/>
          <a:p>
            <a:fld id="{33410656-14A1-7C45-A0AC-E5345495FCDF}" type="slidenum">
              <a:rPr lang="en-US" smtClean="0"/>
              <a:t>‹#›</a:t>
            </a:fld>
            <a:endParaRPr lang="en-US"/>
          </a:p>
        </p:txBody>
      </p:sp>
    </p:spTree>
    <p:extLst>
      <p:ext uri="{BB962C8B-B14F-4D97-AF65-F5344CB8AC3E}">
        <p14:creationId xmlns:p14="http://schemas.microsoft.com/office/powerpoint/2010/main" val="365345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BDBC0-0EE0-834E-BBB5-70474FFCF6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FDE62-5073-E642-8119-777F514955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B9D4FD-E1B0-8241-BDCB-FB5F64638465}"/>
              </a:ext>
            </a:extLst>
          </p:cNvPr>
          <p:cNvSpPr>
            <a:spLocks noGrp="1"/>
          </p:cNvSpPr>
          <p:nvPr>
            <p:ph type="dt" sz="half" idx="10"/>
          </p:nvPr>
        </p:nvSpPr>
        <p:spPr/>
        <p:txBody>
          <a:bodyPr/>
          <a:lstStyle/>
          <a:p>
            <a:fld id="{FE093EBE-3841-B445-9B0D-175AA665A1B1}" type="datetimeFigureOut">
              <a:rPr lang="en-US" smtClean="0"/>
              <a:t>4/26/21</a:t>
            </a:fld>
            <a:endParaRPr lang="en-US"/>
          </a:p>
        </p:txBody>
      </p:sp>
      <p:sp>
        <p:nvSpPr>
          <p:cNvPr id="5" name="Footer Placeholder 4">
            <a:extLst>
              <a:ext uri="{FF2B5EF4-FFF2-40B4-BE49-F238E27FC236}">
                <a16:creationId xmlns:a16="http://schemas.microsoft.com/office/drawing/2014/main" id="{93937025-E28A-3446-850C-754FFE3EC4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9D050C-F786-854E-BF6E-755E3637B620}"/>
              </a:ext>
            </a:extLst>
          </p:cNvPr>
          <p:cNvSpPr>
            <a:spLocks noGrp="1"/>
          </p:cNvSpPr>
          <p:nvPr>
            <p:ph type="sldNum" sz="quarter" idx="12"/>
          </p:nvPr>
        </p:nvSpPr>
        <p:spPr/>
        <p:txBody>
          <a:bodyPr/>
          <a:lstStyle/>
          <a:p>
            <a:fld id="{33410656-14A1-7C45-A0AC-E5345495FCDF}" type="slidenum">
              <a:rPr lang="en-US" smtClean="0"/>
              <a:t>‹#›</a:t>
            </a:fld>
            <a:endParaRPr lang="en-US"/>
          </a:p>
        </p:txBody>
      </p:sp>
    </p:spTree>
    <p:extLst>
      <p:ext uri="{BB962C8B-B14F-4D97-AF65-F5344CB8AC3E}">
        <p14:creationId xmlns:p14="http://schemas.microsoft.com/office/powerpoint/2010/main" val="949944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23AC56-0DA1-EE46-AB3B-F968FBCD19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53EBAA-ACE2-9E4D-A195-3D8B628DF8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E06956-E21A-764E-A8FC-8820E18CE4BB}"/>
              </a:ext>
            </a:extLst>
          </p:cNvPr>
          <p:cNvSpPr>
            <a:spLocks noGrp="1"/>
          </p:cNvSpPr>
          <p:nvPr>
            <p:ph type="dt" sz="half" idx="10"/>
          </p:nvPr>
        </p:nvSpPr>
        <p:spPr/>
        <p:txBody>
          <a:bodyPr/>
          <a:lstStyle/>
          <a:p>
            <a:fld id="{FE093EBE-3841-B445-9B0D-175AA665A1B1}" type="datetimeFigureOut">
              <a:rPr lang="en-US" smtClean="0"/>
              <a:t>4/26/21</a:t>
            </a:fld>
            <a:endParaRPr lang="en-US"/>
          </a:p>
        </p:txBody>
      </p:sp>
      <p:sp>
        <p:nvSpPr>
          <p:cNvPr id="5" name="Footer Placeholder 4">
            <a:extLst>
              <a:ext uri="{FF2B5EF4-FFF2-40B4-BE49-F238E27FC236}">
                <a16:creationId xmlns:a16="http://schemas.microsoft.com/office/drawing/2014/main" id="{78D0D784-87E5-DA49-9628-2A3F081777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F59CD8-FC21-5E4E-B633-EAB155C5705E}"/>
              </a:ext>
            </a:extLst>
          </p:cNvPr>
          <p:cNvSpPr>
            <a:spLocks noGrp="1"/>
          </p:cNvSpPr>
          <p:nvPr>
            <p:ph type="sldNum" sz="quarter" idx="12"/>
          </p:nvPr>
        </p:nvSpPr>
        <p:spPr/>
        <p:txBody>
          <a:bodyPr/>
          <a:lstStyle/>
          <a:p>
            <a:fld id="{33410656-14A1-7C45-A0AC-E5345495FCDF}" type="slidenum">
              <a:rPr lang="en-US" smtClean="0"/>
              <a:t>‹#›</a:t>
            </a:fld>
            <a:endParaRPr lang="en-US"/>
          </a:p>
        </p:txBody>
      </p:sp>
    </p:spTree>
    <p:extLst>
      <p:ext uri="{BB962C8B-B14F-4D97-AF65-F5344CB8AC3E}">
        <p14:creationId xmlns:p14="http://schemas.microsoft.com/office/powerpoint/2010/main" val="3303457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7EDCB-6F8B-EE44-A75C-3E657108E4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30C598-1BB9-3B48-A06C-F05A76E628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0CCBFE-9CDE-9742-A032-2C486B631D9D}"/>
              </a:ext>
            </a:extLst>
          </p:cNvPr>
          <p:cNvSpPr>
            <a:spLocks noGrp="1"/>
          </p:cNvSpPr>
          <p:nvPr>
            <p:ph type="dt" sz="half" idx="10"/>
          </p:nvPr>
        </p:nvSpPr>
        <p:spPr/>
        <p:txBody>
          <a:bodyPr/>
          <a:lstStyle/>
          <a:p>
            <a:fld id="{FE093EBE-3841-B445-9B0D-175AA665A1B1}" type="datetimeFigureOut">
              <a:rPr lang="en-US" smtClean="0"/>
              <a:t>4/26/21</a:t>
            </a:fld>
            <a:endParaRPr lang="en-US"/>
          </a:p>
        </p:txBody>
      </p:sp>
      <p:sp>
        <p:nvSpPr>
          <p:cNvPr id="5" name="Footer Placeholder 4">
            <a:extLst>
              <a:ext uri="{FF2B5EF4-FFF2-40B4-BE49-F238E27FC236}">
                <a16:creationId xmlns:a16="http://schemas.microsoft.com/office/drawing/2014/main" id="{F820981D-3D20-7F45-9B81-ECC3B75942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FB56F0-DF80-2243-BB72-32A3A7AD577F}"/>
              </a:ext>
            </a:extLst>
          </p:cNvPr>
          <p:cNvSpPr>
            <a:spLocks noGrp="1"/>
          </p:cNvSpPr>
          <p:nvPr>
            <p:ph type="sldNum" sz="quarter" idx="12"/>
          </p:nvPr>
        </p:nvSpPr>
        <p:spPr/>
        <p:txBody>
          <a:bodyPr/>
          <a:lstStyle/>
          <a:p>
            <a:fld id="{33410656-14A1-7C45-A0AC-E5345495FCDF}" type="slidenum">
              <a:rPr lang="en-US" smtClean="0"/>
              <a:t>‹#›</a:t>
            </a:fld>
            <a:endParaRPr lang="en-US"/>
          </a:p>
        </p:txBody>
      </p:sp>
    </p:spTree>
    <p:extLst>
      <p:ext uri="{BB962C8B-B14F-4D97-AF65-F5344CB8AC3E}">
        <p14:creationId xmlns:p14="http://schemas.microsoft.com/office/powerpoint/2010/main" val="111354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867F3-9F4E-3E43-93E0-69B5E9755F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1E15A1-67FC-D147-96D7-6773EAE947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49DBA5-5734-3249-8D95-53AAF2BCA1B8}"/>
              </a:ext>
            </a:extLst>
          </p:cNvPr>
          <p:cNvSpPr>
            <a:spLocks noGrp="1"/>
          </p:cNvSpPr>
          <p:nvPr>
            <p:ph type="dt" sz="half" idx="10"/>
          </p:nvPr>
        </p:nvSpPr>
        <p:spPr/>
        <p:txBody>
          <a:bodyPr/>
          <a:lstStyle/>
          <a:p>
            <a:fld id="{FE093EBE-3841-B445-9B0D-175AA665A1B1}" type="datetimeFigureOut">
              <a:rPr lang="en-US" smtClean="0"/>
              <a:t>4/26/21</a:t>
            </a:fld>
            <a:endParaRPr lang="en-US"/>
          </a:p>
        </p:txBody>
      </p:sp>
      <p:sp>
        <p:nvSpPr>
          <p:cNvPr id="5" name="Footer Placeholder 4">
            <a:extLst>
              <a:ext uri="{FF2B5EF4-FFF2-40B4-BE49-F238E27FC236}">
                <a16:creationId xmlns:a16="http://schemas.microsoft.com/office/drawing/2014/main" id="{274F0D38-1031-2848-8027-082D99C51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9AAD37-E2D5-D341-BD08-94565A1A48F4}"/>
              </a:ext>
            </a:extLst>
          </p:cNvPr>
          <p:cNvSpPr>
            <a:spLocks noGrp="1"/>
          </p:cNvSpPr>
          <p:nvPr>
            <p:ph type="sldNum" sz="quarter" idx="12"/>
          </p:nvPr>
        </p:nvSpPr>
        <p:spPr/>
        <p:txBody>
          <a:bodyPr/>
          <a:lstStyle/>
          <a:p>
            <a:fld id="{33410656-14A1-7C45-A0AC-E5345495FCDF}" type="slidenum">
              <a:rPr lang="en-US" smtClean="0"/>
              <a:t>‹#›</a:t>
            </a:fld>
            <a:endParaRPr lang="en-US"/>
          </a:p>
        </p:txBody>
      </p:sp>
    </p:spTree>
    <p:extLst>
      <p:ext uri="{BB962C8B-B14F-4D97-AF65-F5344CB8AC3E}">
        <p14:creationId xmlns:p14="http://schemas.microsoft.com/office/powerpoint/2010/main" val="1143840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8AB66-8EDD-4E4F-9665-A3AFFA1EF2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A25DD0-F326-AF4D-B3C0-980383AC6F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338FE8-0D3B-A041-8537-972F6BFF6B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CA762C-0D54-5A40-A543-E65251A16405}"/>
              </a:ext>
            </a:extLst>
          </p:cNvPr>
          <p:cNvSpPr>
            <a:spLocks noGrp="1"/>
          </p:cNvSpPr>
          <p:nvPr>
            <p:ph type="dt" sz="half" idx="10"/>
          </p:nvPr>
        </p:nvSpPr>
        <p:spPr/>
        <p:txBody>
          <a:bodyPr/>
          <a:lstStyle/>
          <a:p>
            <a:fld id="{FE093EBE-3841-B445-9B0D-175AA665A1B1}" type="datetimeFigureOut">
              <a:rPr lang="en-US" smtClean="0"/>
              <a:t>4/26/21</a:t>
            </a:fld>
            <a:endParaRPr lang="en-US"/>
          </a:p>
        </p:txBody>
      </p:sp>
      <p:sp>
        <p:nvSpPr>
          <p:cNvPr id="6" name="Footer Placeholder 5">
            <a:extLst>
              <a:ext uri="{FF2B5EF4-FFF2-40B4-BE49-F238E27FC236}">
                <a16:creationId xmlns:a16="http://schemas.microsoft.com/office/drawing/2014/main" id="{78E35EF0-17F8-694B-9427-A56F904932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02B09B-6221-114C-9DED-D406647EE222}"/>
              </a:ext>
            </a:extLst>
          </p:cNvPr>
          <p:cNvSpPr>
            <a:spLocks noGrp="1"/>
          </p:cNvSpPr>
          <p:nvPr>
            <p:ph type="sldNum" sz="quarter" idx="12"/>
          </p:nvPr>
        </p:nvSpPr>
        <p:spPr/>
        <p:txBody>
          <a:bodyPr/>
          <a:lstStyle/>
          <a:p>
            <a:fld id="{33410656-14A1-7C45-A0AC-E5345495FCDF}" type="slidenum">
              <a:rPr lang="en-US" smtClean="0"/>
              <a:t>‹#›</a:t>
            </a:fld>
            <a:endParaRPr lang="en-US"/>
          </a:p>
        </p:txBody>
      </p:sp>
    </p:spTree>
    <p:extLst>
      <p:ext uri="{BB962C8B-B14F-4D97-AF65-F5344CB8AC3E}">
        <p14:creationId xmlns:p14="http://schemas.microsoft.com/office/powerpoint/2010/main" val="3044570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6E6AD-F82B-8F4A-91E4-1FB5F916F2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7837A7-EEC3-2C4D-AFCD-1A6B99CCB3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6EEACE-CDF8-1044-9AEB-D07361D751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B9168A-F383-0747-B94F-690840B204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BF0591-1A45-5040-8654-BDE280B3DB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D2C9A0-2034-E64D-BED5-9ECB132437CC}"/>
              </a:ext>
            </a:extLst>
          </p:cNvPr>
          <p:cNvSpPr>
            <a:spLocks noGrp="1"/>
          </p:cNvSpPr>
          <p:nvPr>
            <p:ph type="dt" sz="half" idx="10"/>
          </p:nvPr>
        </p:nvSpPr>
        <p:spPr/>
        <p:txBody>
          <a:bodyPr/>
          <a:lstStyle/>
          <a:p>
            <a:fld id="{FE093EBE-3841-B445-9B0D-175AA665A1B1}" type="datetimeFigureOut">
              <a:rPr lang="en-US" smtClean="0"/>
              <a:t>4/26/21</a:t>
            </a:fld>
            <a:endParaRPr lang="en-US"/>
          </a:p>
        </p:txBody>
      </p:sp>
      <p:sp>
        <p:nvSpPr>
          <p:cNvPr id="8" name="Footer Placeholder 7">
            <a:extLst>
              <a:ext uri="{FF2B5EF4-FFF2-40B4-BE49-F238E27FC236}">
                <a16:creationId xmlns:a16="http://schemas.microsoft.com/office/drawing/2014/main" id="{1D433392-5A07-804B-9D92-FF55D46328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990220-8CD0-2340-AA9B-5D51772945DB}"/>
              </a:ext>
            </a:extLst>
          </p:cNvPr>
          <p:cNvSpPr>
            <a:spLocks noGrp="1"/>
          </p:cNvSpPr>
          <p:nvPr>
            <p:ph type="sldNum" sz="quarter" idx="12"/>
          </p:nvPr>
        </p:nvSpPr>
        <p:spPr/>
        <p:txBody>
          <a:bodyPr/>
          <a:lstStyle/>
          <a:p>
            <a:fld id="{33410656-14A1-7C45-A0AC-E5345495FCDF}" type="slidenum">
              <a:rPr lang="en-US" smtClean="0"/>
              <a:t>‹#›</a:t>
            </a:fld>
            <a:endParaRPr lang="en-US"/>
          </a:p>
        </p:txBody>
      </p:sp>
    </p:spTree>
    <p:extLst>
      <p:ext uri="{BB962C8B-B14F-4D97-AF65-F5344CB8AC3E}">
        <p14:creationId xmlns:p14="http://schemas.microsoft.com/office/powerpoint/2010/main" val="17534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D8413-4149-D74C-958A-895998CBC0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4CA015-B8A9-E341-9A84-2416F4F7D7BB}"/>
              </a:ext>
            </a:extLst>
          </p:cNvPr>
          <p:cNvSpPr>
            <a:spLocks noGrp="1"/>
          </p:cNvSpPr>
          <p:nvPr>
            <p:ph type="dt" sz="half" idx="10"/>
          </p:nvPr>
        </p:nvSpPr>
        <p:spPr/>
        <p:txBody>
          <a:bodyPr/>
          <a:lstStyle/>
          <a:p>
            <a:fld id="{FE093EBE-3841-B445-9B0D-175AA665A1B1}" type="datetimeFigureOut">
              <a:rPr lang="en-US" smtClean="0"/>
              <a:t>4/26/21</a:t>
            </a:fld>
            <a:endParaRPr lang="en-US"/>
          </a:p>
        </p:txBody>
      </p:sp>
      <p:sp>
        <p:nvSpPr>
          <p:cNvPr id="4" name="Footer Placeholder 3">
            <a:extLst>
              <a:ext uri="{FF2B5EF4-FFF2-40B4-BE49-F238E27FC236}">
                <a16:creationId xmlns:a16="http://schemas.microsoft.com/office/drawing/2014/main" id="{5011FD67-D0B8-BC43-9516-EEC57D6F28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7D1353-2183-2E44-9402-DE223DB97128}"/>
              </a:ext>
            </a:extLst>
          </p:cNvPr>
          <p:cNvSpPr>
            <a:spLocks noGrp="1"/>
          </p:cNvSpPr>
          <p:nvPr>
            <p:ph type="sldNum" sz="quarter" idx="12"/>
          </p:nvPr>
        </p:nvSpPr>
        <p:spPr/>
        <p:txBody>
          <a:bodyPr/>
          <a:lstStyle/>
          <a:p>
            <a:fld id="{33410656-14A1-7C45-A0AC-E5345495FCDF}" type="slidenum">
              <a:rPr lang="en-US" smtClean="0"/>
              <a:t>‹#›</a:t>
            </a:fld>
            <a:endParaRPr lang="en-US"/>
          </a:p>
        </p:txBody>
      </p:sp>
    </p:spTree>
    <p:extLst>
      <p:ext uri="{BB962C8B-B14F-4D97-AF65-F5344CB8AC3E}">
        <p14:creationId xmlns:p14="http://schemas.microsoft.com/office/powerpoint/2010/main" val="3542907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D43A7-19FF-7248-BD00-8DCFD6268B94}"/>
              </a:ext>
            </a:extLst>
          </p:cNvPr>
          <p:cNvSpPr>
            <a:spLocks noGrp="1"/>
          </p:cNvSpPr>
          <p:nvPr>
            <p:ph type="dt" sz="half" idx="10"/>
          </p:nvPr>
        </p:nvSpPr>
        <p:spPr/>
        <p:txBody>
          <a:bodyPr/>
          <a:lstStyle/>
          <a:p>
            <a:fld id="{FE093EBE-3841-B445-9B0D-175AA665A1B1}" type="datetimeFigureOut">
              <a:rPr lang="en-US" smtClean="0"/>
              <a:t>4/26/21</a:t>
            </a:fld>
            <a:endParaRPr lang="en-US"/>
          </a:p>
        </p:txBody>
      </p:sp>
      <p:sp>
        <p:nvSpPr>
          <p:cNvPr id="3" name="Footer Placeholder 2">
            <a:extLst>
              <a:ext uri="{FF2B5EF4-FFF2-40B4-BE49-F238E27FC236}">
                <a16:creationId xmlns:a16="http://schemas.microsoft.com/office/drawing/2014/main" id="{CEB45C8A-6B33-8A45-9135-C586540CBA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6EEFF4-45C6-884F-95E1-7A508AD2AD69}"/>
              </a:ext>
            </a:extLst>
          </p:cNvPr>
          <p:cNvSpPr>
            <a:spLocks noGrp="1"/>
          </p:cNvSpPr>
          <p:nvPr>
            <p:ph type="sldNum" sz="quarter" idx="12"/>
          </p:nvPr>
        </p:nvSpPr>
        <p:spPr/>
        <p:txBody>
          <a:bodyPr/>
          <a:lstStyle/>
          <a:p>
            <a:fld id="{33410656-14A1-7C45-A0AC-E5345495FCDF}" type="slidenum">
              <a:rPr lang="en-US" smtClean="0"/>
              <a:t>‹#›</a:t>
            </a:fld>
            <a:endParaRPr lang="en-US"/>
          </a:p>
        </p:txBody>
      </p:sp>
    </p:spTree>
    <p:extLst>
      <p:ext uri="{BB962C8B-B14F-4D97-AF65-F5344CB8AC3E}">
        <p14:creationId xmlns:p14="http://schemas.microsoft.com/office/powerpoint/2010/main" val="1935791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09CDE-3A99-DB43-B36D-A33ECD4454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3D54A4-CEC7-3547-A188-7932CAC80C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AED07C-6DFF-8A47-9D67-D7C1E234CE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03AC4C-A7CA-FB4E-BDF1-3CEAE3130195}"/>
              </a:ext>
            </a:extLst>
          </p:cNvPr>
          <p:cNvSpPr>
            <a:spLocks noGrp="1"/>
          </p:cNvSpPr>
          <p:nvPr>
            <p:ph type="dt" sz="half" idx="10"/>
          </p:nvPr>
        </p:nvSpPr>
        <p:spPr/>
        <p:txBody>
          <a:bodyPr/>
          <a:lstStyle/>
          <a:p>
            <a:fld id="{FE093EBE-3841-B445-9B0D-175AA665A1B1}" type="datetimeFigureOut">
              <a:rPr lang="en-US" smtClean="0"/>
              <a:t>4/26/21</a:t>
            </a:fld>
            <a:endParaRPr lang="en-US"/>
          </a:p>
        </p:txBody>
      </p:sp>
      <p:sp>
        <p:nvSpPr>
          <p:cNvPr id="6" name="Footer Placeholder 5">
            <a:extLst>
              <a:ext uri="{FF2B5EF4-FFF2-40B4-BE49-F238E27FC236}">
                <a16:creationId xmlns:a16="http://schemas.microsoft.com/office/drawing/2014/main" id="{F5165493-CFE3-174C-9B92-9B79EAA380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821DDE-97FB-594C-8225-1AE027CA3121}"/>
              </a:ext>
            </a:extLst>
          </p:cNvPr>
          <p:cNvSpPr>
            <a:spLocks noGrp="1"/>
          </p:cNvSpPr>
          <p:nvPr>
            <p:ph type="sldNum" sz="quarter" idx="12"/>
          </p:nvPr>
        </p:nvSpPr>
        <p:spPr/>
        <p:txBody>
          <a:bodyPr/>
          <a:lstStyle/>
          <a:p>
            <a:fld id="{33410656-14A1-7C45-A0AC-E5345495FCDF}" type="slidenum">
              <a:rPr lang="en-US" smtClean="0"/>
              <a:t>‹#›</a:t>
            </a:fld>
            <a:endParaRPr lang="en-US"/>
          </a:p>
        </p:txBody>
      </p:sp>
    </p:spTree>
    <p:extLst>
      <p:ext uri="{BB962C8B-B14F-4D97-AF65-F5344CB8AC3E}">
        <p14:creationId xmlns:p14="http://schemas.microsoft.com/office/powerpoint/2010/main" val="3022627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5EBC8-DB3B-9841-AF0E-69616561C3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3A9D94-FAC0-C647-B4C8-8D16361F5D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B97406-14E0-1842-A0B8-37BDC7C320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7872E6-89B8-0347-A478-BB1B8FDF72FE}"/>
              </a:ext>
            </a:extLst>
          </p:cNvPr>
          <p:cNvSpPr>
            <a:spLocks noGrp="1"/>
          </p:cNvSpPr>
          <p:nvPr>
            <p:ph type="dt" sz="half" idx="10"/>
          </p:nvPr>
        </p:nvSpPr>
        <p:spPr/>
        <p:txBody>
          <a:bodyPr/>
          <a:lstStyle/>
          <a:p>
            <a:fld id="{FE093EBE-3841-B445-9B0D-175AA665A1B1}" type="datetimeFigureOut">
              <a:rPr lang="en-US" smtClean="0"/>
              <a:t>4/26/21</a:t>
            </a:fld>
            <a:endParaRPr lang="en-US"/>
          </a:p>
        </p:txBody>
      </p:sp>
      <p:sp>
        <p:nvSpPr>
          <p:cNvPr id="6" name="Footer Placeholder 5">
            <a:extLst>
              <a:ext uri="{FF2B5EF4-FFF2-40B4-BE49-F238E27FC236}">
                <a16:creationId xmlns:a16="http://schemas.microsoft.com/office/drawing/2014/main" id="{90CCAD71-3C49-3047-8253-5EF4A719BC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473594-4029-3442-88FD-0090BD7E8584}"/>
              </a:ext>
            </a:extLst>
          </p:cNvPr>
          <p:cNvSpPr>
            <a:spLocks noGrp="1"/>
          </p:cNvSpPr>
          <p:nvPr>
            <p:ph type="sldNum" sz="quarter" idx="12"/>
          </p:nvPr>
        </p:nvSpPr>
        <p:spPr/>
        <p:txBody>
          <a:bodyPr/>
          <a:lstStyle/>
          <a:p>
            <a:fld id="{33410656-14A1-7C45-A0AC-E5345495FCDF}" type="slidenum">
              <a:rPr lang="en-US" smtClean="0"/>
              <a:t>‹#›</a:t>
            </a:fld>
            <a:endParaRPr lang="en-US"/>
          </a:p>
        </p:txBody>
      </p:sp>
    </p:spTree>
    <p:extLst>
      <p:ext uri="{BB962C8B-B14F-4D97-AF65-F5344CB8AC3E}">
        <p14:creationId xmlns:p14="http://schemas.microsoft.com/office/powerpoint/2010/main" val="1008684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E40689-270F-4F4B-B159-D22F9210C1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B1D2A2-73AF-924C-B8D0-5B13D87C22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1FF153-BEC1-CD4D-A4B4-0C53D5B043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93EBE-3841-B445-9B0D-175AA665A1B1}" type="datetimeFigureOut">
              <a:rPr lang="en-US" smtClean="0"/>
              <a:t>4/26/21</a:t>
            </a:fld>
            <a:endParaRPr lang="en-US"/>
          </a:p>
        </p:txBody>
      </p:sp>
      <p:sp>
        <p:nvSpPr>
          <p:cNvPr id="5" name="Footer Placeholder 4">
            <a:extLst>
              <a:ext uri="{FF2B5EF4-FFF2-40B4-BE49-F238E27FC236}">
                <a16:creationId xmlns:a16="http://schemas.microsoft.com/office/drawing/2014/main" id="{B4848BF1-5AD1-6942-9EB7-745BE671AE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90D1F9-A1AA-7C45-B226-9E8B861A20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410656-14A1-7C45-A0AC-E5345495FCDF}" type="slidenum">
              <a:rPr lang="en-US" smtClean="0"/>
              <a:t>‹#›</a:t>
            </a:fld>
            <a:endParaRPr lang="en-US"/>
          </a:p>
        </p:txBody>
      </p:sp>
    </p:spTree>
    <p:extLst>
      <p:ext uri="{BB962C8B-B14F-4D97-AF65-F5344CB8AC3E}">
        <p14:creationId xmlns:p14="http://schemas.microsoft.com/office/powerpoint/2010/main" val="934984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4AA3B-7B3B-E543-8314-7CF78355C25E}"/>
              </a:ext>
            </a:extLst>
          </p:cNvPr>
          <p:cNvSpPr>
            <a:spLocks noGrp="1"/>
          </p:cNvSpPr>
          <p:nvPr>
            <p:ph type="ctrTitle"/>
          </p:nvPr>
        </p:nvSpPr>
        <p:spPr>
          <a:xfrm>
            <a:off x="375138" y="3429000"/>
            <a:ext cx="4736123" cy="2387600"/>
          </a:xfrm>
        </p:spPr>
        <p:txBody>
          <a:bodyPr>
            <a:normAutofit fontScale="90000"/>
          </a:bodyPr>
          <a:lstStyle/>
          <a:p>
            <a:r>
              <a:rPr lang="en-US" dirty="0"/>
              <a:t>AI in Financial Markets: Policy Creation and Questions Raised Post Flash Crash (2010)</a:t>
            </a:r>
          </a:p>
        </p:txBody>
      </p:sp>
      <p:sp>
        <p:nvSpPr>
          <p:cNvPr id="3" name="Subtitle 2">
            <a:extLst>
              <a:ext uri="{FF2B5EF4-FFF2-40B4-BE49-F238E27FC236}">
                <a16:creationId xmlns:a16="http://schemas.microsoft.com/office/drawing/2014/main" id="{3EC5E20E-1C11-9D4F-8881-412AFB82AFFC}"/>
              </a:ext>
            </a:extLst>
          </p:cNvPr>
          <p:cNvSpPr>
            <a:spLocks noGrp="1"/>
          </p:cNvSpPr>
          <p:nvPr>
            <p:ph type="subTitle" idx="1"/>
          </p:nvPr>
        </p:nvSpPr>
        <p:spPr>
          <a:xfrm>
            <a:off x="375138" y="6019800"/>
            <a:ext cx="4736123" cy="674077"/>
          </a:xfrm>
        </p:spPr>
        <p:txBody>
          <a:bodyPr/>
          <a:lstStyle/>
          <a:p>
            <a:r>
              <a:rPr lang="en-US" dirty="0"/>
              <a:t>Alexa </a:t>
            </a:r>
            <a:r>
              <a:rPr lang="en-US" dirty="0" err="1"/>
              <a:t>Vittiglio</a:t>
            </a:r>
            <a:r>
              <a:rPr lang="en-US" dirty="0"/>
              <a:t>, 4/29/21</a:t>
            </a:r>
          </a:p>
        </p:txBody>
      </p:sp>
      <p:pic>
        <p:nvPicPr>
          <p:cNvPr id="4" name="Picture 3">
            <a:extLst>
              <a:ext uri="{FF2B5EF4-FFF2-40B4-BE49-F238E27FC236}">
                <a16:creationId xmlns:a16="http://schemas.microsoft.com/office/drawing/2014/main" id="{9727B83C-3BC2-074B-BADF-9B2F708AB154}"/>
              </a:ext>
            </a:extLst>
          </p:cNvPr>
          <p:cNvPicPr>
            <a:picLocks noChangeAspect="1"/>
          </p:cNvPicPr>
          <p:nvPr/>
        </p:nvPicPr>
        <p:blipFill>
          <a:blip r:embed="rId2"/>
          <a:stretch>
            <a:fillRect/>
          </a:stretch>
        </p:blipFill>
        <p:spPr>
          <a:xfrm>
            <a:off x="5111261" y="374955"/>
            <a:ext cx="6705600" cy="6108089"/>
          </a:xfrm>
          <a:prstGeom prst="rect">
            <a:avLst/>
          </a:prstGeom>
        </p:spPr>
      </p:pic>
    </p:spTree>
    <p:extLst>
      <p:ext uri="{BB962C8B-B14F-4D97-AF65-F5344CB8AC3E}">
        <p14:creationId xmlns:p14="http://schemas.microsoft.com/office/powerpoint/2010/main" val="1157374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6833B-6412-EE43-9611-2552B615DB14}"/>
              </a:ext>
            </a:extLst>
          </p:cNvPr>
          <p:cNvSpPr>
            <a:spLocks noGrp="1"/>
          </p:cNvSpPr>
          <p:nvPr>
            <p:ph type="title"/>
          </p:nvPr>
        </p:nvSpPr>
        <p:spPr/>
        <p:txBody>
          <a:bodyPr/>
          <a:lstStyle/>
          <a:p>
            <a:r>
              <a:rPr lang="en-US" dirty="0"/>
              <a:t>Structure </a:t>
            </a:r>
          </a:p>
        </p:txBody>
      </p:sp>
      <p:sp>
        <p:nvSpPr>
          <p:cNvPr id="4" name="Rectangle 3">
            <a:extLst>
              <a:ext uri="{FF2B5EF4-FFF2-40B4-BE49-F238E27FC236}">
                <a16:creationId xmlns:a16="http://schemas.microsoft.com/office/drawing/2014/main" id="{F46DA999-610B-9049-8A8D-B4EC3399DBF0}"/>
              </a:ext>
            </a:extLst>
          </p:cNvPr>
          <p:cNvSpPr/>
          <p:nvPr/>
        </p:nvSpPr>
        <p:spPr>
          <a:xfrm>
            <a:off x="838200" y="1528763"/>
            <a:ext cx="10515600" cy="71437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Introduction to Major Technological Players in the Financial Markets</a:t>
            </a:r>
          </a:p>
        </p:txBody>
      </p:sp>
      <p:sp>
        <p:nvSpPr>
          <p:cNvPr id="5" name="Rectangle 4">
            <a:extLst>
              <a:ext uri="{FF2B5EF4-FFF2-40B4-BE49-F238E27FC236}">
                <a16:creationId xmlns:a16="http://schemas.microsoft.com/office/drawing/2014/main" id="{337A65BD-6A5B-8D4D-8993-6D5B715CAAA8}"/>
              </a:ext>
            </a:extLst>
          </p:cNvPr>
          <p:cNvSpPr/>
          <p:nvPr/>
        </p:nvSpPr>
        <p:spPr>
          <a:xfrm>
            <a:off x="838200" y="2792413"/>
            <a:ext cx="10515600" cy="71437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Flash  Crash of 2010: What Happened?</a:t>
            </a:r>
          </a:p>
        </p:txBody>
      </p:sp>
      <p:sp>
        <p:nvSpPr>
          <p:cNvPr id="6" name="Rectangle 5">
            <a:extLst>
              <a:ext uri="{FF2B5EF4-FFF2-40B4-BE49-F238E27FC236}">
                <a16:creationId xmlns:a16="http://schemas.microsoft.com/office/drawing/2014/main" id="{43E05AE7-E4FE-574E-B66B-2BDAF164A275}"/>
              </a:ext>
            </a:extLst>
          </p:cNvPr>
          <p:cNvSpPr/>
          <p:nvPr/>
        </p:nvSpPr>
        <p:spPr>
          <a:xfrm>
            <a:off x="838200" y="4065587"/>
            <a:ext cx="10515600" cy="71437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Policy</a:t>
            </a:r>
          </a:p>
        </p:txBody>
      </p:sp>
      <p:sp>
        <p:nvSpPr>
          <p:cNvPr id="7" name="Rectangle 6">
            <a:extLst>
              <a:ext uri="{FF2B5EF4-FFF2-40B4-BE49-F238E27FC236}">
                <a16:creationId xmlns:a16="http://schemas.microsoft.com/office/drawing/2014/main" id="{75842EF8-75AD-C647-9F91-AD7C0DE77BA0}"/>
              </a:ext>
            </a:extLst>
          </p:cNvPr>
          <p:cNvSpPr/>
          <p:nvPr/>
        </p:nvSpPr>
        <p:spPr>
          <a:xfrm>
            <a:off x="838200" y="5329237"/>
            <a:ext cx="10515600" cy="71437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Ethical Considerations and Implications </a:t>
            </a:r>
          </a:p>
        </p:txBody>
      </p:sp>
    </p:spTree>
    <p:extLst>
      <p:ext uri="{BB962C8B-B14F-4D97-AF65-F5344CB8AC3E}">
        <p14:creationId xmlns:p14="http://schemas.microsoft.com/office/powerpoint/2010/main" val="965982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D5BAD-7F83-4F4E-835D-96605C2D00D3}"/>
              </a:ext>
            </a:extLst>
          </p:cNvPr>
          <p:cNvSpPr>
            <a:spLocks noGrp="1"/>
          </p:cNvSpPr>
          <p:nvPr>
            <p:ph type="title"/>
          </p:nvPr>
        </p:nvSpPr>
        <p:spPr/>
        <p:txBody>
          <a:bodyPr/>
          <a:lstStyle/>
          <a:p>
            <a:r>
              <a:rPr lang="en-US" dirty="0"/>
              <a:t>AI in the Financial Markets</a:t>
            </a:r>
          </a:p>
        </p:txBody>
      </p:sp>
      <p:sp>
        <p:nvSpPr>
          <p:cNvPr id="4" name="TextBox 3">
            <a:extLst>
              <a:ext uri="{FF2B5EF4-FFF2-40B4-BE49-F238E27FC236}">
                <a16:creationId xmlns:a16="http://schemas.microsoft.com/office/drawing/2014/main" id="{5B482A6B-1C95-B14E-8E70-859D6C75205F}"/>
              </a:ext>
            </a:extLst>
          </p:cNvPr>
          <p:cNvSpPr txBox="1"/>
          <p:nvPr/>
        </p:nvSpPr>
        <p:spPr>
          <a:xfrm>
            <a:off x="4466246" y="2075151"/>
            <a:ext cx="844142" cy="523220"/>
          </a:xfrm>
          <a:prstGeom prst="rect">
            <a:avLst/>
          </a:prstGeom>
          <a:noFill/>
        </p:spPr>
        <p:txBody>
          <a:bodyPr wrap="none" rtlCol="0">
            <a:spAutoFit/>
          </a:bodyPr>
          <a:lstStyle/>
          <a:p>
            <a:r>
              <a:rPr lang="en-US" sz="2800" dirty="0"/>
              <a:t>ATSs</a:t>
            </a:r>
          </a:p>
        </p:txBody>
      </p:sp>
      <p:sp>
        <p:nvSpPr>
          <p:cNvPr id="5" name="TextBox 4">
            <a:extLst>
              <a:ext uri="{FF2B5EF4-FFF2-40B4-BE49-F238E27FC236}">
                <a16:creationId xmlns:a16="http://schemas.microsoft.com/office/drawing/2014/main" id="{9062AC81-F587-2E4F-ACD1-AB32C2FCE3D5}"/>
              </a:ext>
            </a:extLst>
          </p:cNvPr>
          <p:cNvSpPr txBox="1"/>
          <p:nvPr/>
        </p:nvSpPr>
        <p:spPr>
          <a:xfrm>
            <a:off x="838200" y="1268363"/>
            <a:ext cx="10515600" cy="646331"/>
          </a:xfrm>
          <a:prstGeom prst="rect">
            <a:avLst/>
          </a:prstGeom>
          <a:noFill/>
          <a:ln>
            <a:solidFill>
              <a:schemeClr val="tx1"/>
            </a:solidFill>
            <a:prstDash val="dash"/>
          </a:ln>
        </p:spPr>
        <p:txBody>
          <a:bodyPr wrap="square" rtlCol="0">
            <a:spAutoFit/>
          </a:bodyPr>
          <a:lstStyle/>
          <a:p>
            <a:r>
              <a:rPr lang="en-US" dirty="0"/>
              <a:t>Algorithms and other artificial intelligence systems have  played a role in the financial markets for decades, and have greatly expanded in variety and complexity. The three most relevant/prominent examples are: </a:t>
            </a:r>
          </a:p>
        </p:txBody>
      </p:sp>
      <p:sp>
        <p:nvSpPr>
          <p:cNvPr id="6" name="TextBox 5">
            <a:extLst>
              <a:ext uri="{FF2B5EF4-FFF2-40B4-BE49-F238E27FC236}">
                <a16:creationId xmlns:a16="http://schemas.microsoft.com/office/drawing/2014/main" id="{2742AE3D-2F4B-4842-B43B-DB7338083570}"/>
              </a:ext>
            </a:extLst>
          </p:cNvPr>
          <p:cNvSpPr txBox="1"/>
          <p:nvPr/>
        </p:nvSpPr>
        <p:spPr>
          <a:xfrm>
            <a:off x="8404833" y="2070706"/>
            <a:ext cx="863185" cy="523220"/>
          </a:xfrm>
          <a:prstGeom prst="rect">
            <a:avLst/>
          </a:prstGeom>
          <a:noFill/>
        </p:spPr>
        <p:txBody>
          <a:bodyPr wrap="none" rtlCol="0">
            <a:spAutoFit/>
          </a:bodyPr>
          <a:lstStyle/>
          <a:p>
            <a:r>
              <a:rPr lang="en-US" sz="2800" dirty="0"/>
              <a:t>HFTs</a:t>
            </a:r>
          </a:p>
        </p:txBody>
      </p:sp>
      <p:sp>
        <p:nvSpPr>
          <p:cNvPr id="8" name="Rectangle 7">
            <a:extLst>
              <a:ext uri="{FF2B5EF4-FFF2-40B4-BE49-F238E27FC236}">
                <a16:creationId xmlns:a16="http://schemas.microsoft.com/office/drawing/2014/main" id="{D7B0BCE2-12F9-E24D-9106-B39460860C54}"/>
              </a:ext>
            </a:extLst>
          </p:cNvPr>
          <p:cNvSpPr/>
          <p:nvPr/>
        </p:nvSpPr>
        <p:spPr>
          <a:xfrm>
            <a:off x="838200" y="2061845"/>
            <a:ext cx="2716065" cy="523220"/>
          </a:xfrm>
          <a:prstGeom prst="rect">
            <a:avLst/>
          </a:prstGeom>
        </p:spPr>
        <p:txBody>
          <a:bodyPr wrap="none">
            <a:spAutoFit/>
          </a:bodyPr>
          <a:lstStyle/>
          <a:p>
            <a:r>
              <a:rPr lang="en-US" sz="2800" dirty="0"/>
              <a:t>Black Box Trading</a:t>
            </a:r>
          </a:p>
        </p:txBody>
      </p:sp>
      <p:cxnSp>
        <p:nvCxnSpPr>
          <p:cNvPr id="10" name="Straight Connector 9">
            <a:extLst>
              <a:ext uri="{FF2B5EF4-FFF2-40B4-BE49-F238E27FC236}">
                <a16:creationId xmlns:a16="http://schemas.microsoft.com/office/drawing/2014/main" id="{41F30DAD-F806-C24C-8912-C7C5DA143AB0}"/>
              </a:ext>
            </a:extLst>
          </p:cNvPr>
          <p:cNvCxnSpPr>
            <a:cxnSpLocks/>
          </p:cNvCxnSpPr>
          <p:nvPr/>
        </p:nvCxnSpPr>
        <p:spPr>
          <a:xfrm>
            <a:off x="4343400" y="2200275"/>
            <a:ext cx="0" cy="428830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A33C6BA-9EBD-6C4C-89CE-0BD6CC2CD7A9}"/>
              </a:ext>
            </a:extLst>
          </p:cNvPr>
          <p:cNvCxnSpPr>
            <a:cxnSpLocks/>
          </p:cNvCxnSpPr>
          <p:nvPr/>
        </p:nvCxnSpPr>
        <p:spPr>
          <a:xfrm>
            <a:off x="8281987" y="2200275"/>
            <a:ext cx="0" cy="421908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699FEF6-5F19-DE43-8CDD-D45E7FB8E90F}"/>
              </a:ext>
            </a:extLst>
          </p:cNvPr>
          <p:cNvSpPr txBox="1"/>
          <p:nvPr/>
        </p:nvSpPr>
        <p:spPr>
          <a:xfrm>
            <a:off x="8404833" y="2593926"/>
            <a:ext cx="2948964" cy="1754326"/>
          </a:xfrm>
          <a:prstGeom prst="rect">
            <a:avLst/>
          </a:prstGeom>
          <a:noFill/>
        </p:spPr>
        <p:txBody>
          <a:bodyPr wrap="square" rtlCol="0">
            <a:spAutoFit/>
          </a:bodyPr>
          <a:lstStyle/>
          <a:p>
            <a:pPr marL="285750" indent="-285750">
              <a:buFont typeface="Wingdings" pitchFamily="2" charset="2"/>
              <a:buChar char="Ø"/>
            </a:pPr>
            <a:r>
              <a:rPr lang="en-US" dirty="0"/>
              <a:t>“High Frequency Trading”</a:t>
            </a:r>
          </a:p>
          <a:p>
            <a:pPr marL="285750" indent="-285750">
              <a:buFont typeface="Wingdings" pitchFamily="2" charset="2"/>
              <a:buChar char="Ø"/>
            </a:pPr>
            <a:r>
              <a:rPr lang="en-US" dirty="0"/>
              <a:t>Incredibly fast inter-day traders</a:t>
            </a:r>
          </a:p>
          <a:p>
            <a:pPr marL="285750" indent="-285750">
              <a:buFont typeface="Wingdings" pitchFamily="2" charset="2"/>
              <a:buChar char="Ø"/>
            </a:pPr>
            <a:r>
              <a:rPr lang="en-US" dirty="0"/>
              <a:t>Very integrated into the US Market, and somewhat in the EU Markets</a:t>
            </a:r>
          </a:p>
        </p:txBody>
      </p:sp>
      <p:sp>
        <p:nvSpPr>
          <p:cNvPr id="15" name="TextBox 14">
            <a:extLst>
              <a:ext uri="{FF2B5EF4-FFF2-40B4-BE49-F238E27FC236}">
                <a16:creationId xmlns:a16="http://schemas.microsoft.com/office/drawing/2014/main" id="{274640EF-70F7-D149-9684-F9B26C84CCB1}"/>
              </a:ext>
            </a:extLst>
          </p:cNvPr>
          <p:cNvSpPr txBox="1"/>
          <p:nvPr/>
        </p:nvSpPr>
        <p:spPr>
          <a:xfrm>
            <a:off x="4466246" y="2583265"/>
            <a:ext cx="3692885" cy="1754326"/>
          </a:xfrm>
          <a:prstGeom prst="rect">
            <a:avLst/>
          </a:prstGeom>
          <a:noFill/>
        </p:spPr>
        <p:txBody>
          <a:bodyPr wrap="square" rtlCol="0">
            <a:spAutoFit/>
          </a:bodyPr>
          <a:lstStyle/>
          <a:p>
            <a:pPr marL="285750" indent="-285750">
              <a:buFont typeface="Wingdings" pitchFamily="2" charset="2"/>
              <a:buChar char="Ø"/>
            </a:pPr>
            <a:r>
              <a:rPr lang="en-US" dirty="0"/>
              <a:t>“Alternative Trading Systems”</a:t>
            </a:r>
          </a:p>
          <a:p>
            <a:pPr marL="285750" indent="-285750">
              <a:buFont typeface="Wingdings" pitchFamily="2" charset="2"/>
              <a:buChar char="Ø"/>
            </a:pPr>
            <a:r>
              <a:rPr lang="en-US" dirty="0"/>
              <a:t>Privately organized electronic trading platforms</a:t>
            </a:r>
          </a:p>
          <a:p>
            <a:pPr marL="285750" indent="-285750">
              <a:buFont typeface="Wingdings" pitchFamily="2" charset="2"/>
              <a:buChar char="Ø"/>
            </a:pPr>
            <a:r>
              <a:rPr lang="en-US" dirty="0"/>
              <a:t>Market fragmentation</a:t>
            </a:r>
          </a:p>
          <a:p>
            <a:pPr marL="285750" indent="-285750">
              <a:buFont typeface="Wingdings" pitchFamily="2" charset="2"/>
              <a:buChar char="Ø"/>
            </a:pPr>
            <a:r>
              <a:rPr lang="en-US" dirty="0"/>
              <a:t>Dark Pools</a:t>
            </a:r>
          </a:p>
          <a:p>
            <a:pPr marL="285750" indent="-285750">
              <a:buFont typeface="Wingdings" pitchFamily="2" charset="2"/>
              <a:buChar char="Ø"/>
            </a:pPr>
            <a:r>
              <a:rPr lang="en-US" dirty="0"/>
              <a:t>Expanded market interaction</a:t>
            </a:r>
          </a:p>
        </p:txBody>
      </p:sp>
      <p:sp>
        <p:nvSpPr>
          <p:cNvPr id="16" name="TextBox 15">
            <a:extLst>
              <a:ext uri="{FF2B5EF4-FFF2-40B4-BE49-F238E27FC236}">
                <a16:creationId xmlns:a16="http://schemas.microsoft.com/office/drawing/2014/main" id="{7E34C720-BE6F-864F-BBD6-42A63EFC5DD6}"/>
              </a:ext>
            </a:extLst>
          </p:cNvPr>
          <p:cNvSpPr txBox="1"/>
          <p:nvPr/>
        </p:nvSpPr>
        <p:spPr>
          <a:xfrm>
            <a:off x="838201" y="2583265"/>
            <a:ext cx="3382354" cy="1754326"/>
          </a:xfrm>
          <a:prstGeom prst="rect">
            <a:avLst/>
          </a:prstGeom>
          <a:noFill/>
        </p:spPr>
        <p:txBody>
          <a:bodyPr wrap="square" rtlCol="0">
            <a:spAutoFit/>
          </a:bodyPr>
          <a:lstStyle/>
          <a:p>
            <a:pPr marL="285750" indent="-285750">
              <a:buFont typeface="Wingdings" pitchFamily="2" charset="2"/>
              <a:buChar char="Ø"/>
            </a:pPr>
            <a:r>
              <a:rPr lang="en-US" dirty="0"/>
              <a:t>Essentially means algorithmic trading</a:t>
            </a:r>
          </a:p>
          <a:p>
            <a:pPr marL="285750" indent="-285750">
              <a:buFont typeface="Wingdings" pitchFamily="2" charset="2"/>
              <a:buChar char="Ø"/>
            </a:pPr>
            <a:r>
              <a:rPr lang="en-US" dirty="0"/>
              <a:t>Specific criteria as inputs that trigger a prompting signal</a:t>
            </a:r>
          </a:p>
          <a:p>
            <a:pPr marL="285750" indent="-285750">
              <a:buFont typeface="Wingdings" pitchFamily="2" charset="2"/>
              <a:buChar char="Ø"/>
            </a:pPr>
            <a:r>
              <a:rPr lang="en-US" dirty="0"/>
              <a:t>Automatic trade execution</a:t>
            </a:r>
          </a:p>
          <a:p>
            <a:pPr marL="285750" indent="-285750">
              <a:buFont typeface="Wingdings" pitchFamily="2" charset="2"/>
              <a:buChar char="Ø"/>
            </a:pPr>
            <a:r>
              <a:rPr lang="en-US" dirty="0"/>
              <a:t>Risk management</a:t>
            </a:r>
          </a:p>
        </p:txBody>
      </p:sp>
      <p:pic>
        <p:nvPicPr>
          <p:cNvPr id="17" name="Picture 16">
            <a:extLst>
              <a:ext uri="{FF2B5EF4-FFF2-40B4-BE49-F238E27FC236}">
                <a16:creationId xmlns:a16="http://schemas.microsoft.com/office/drawing/2014/main" id="{3EA634B6-BE44-9F41-ACA1-25F74107BBA9}"/>
              </a:ext>
            </a:extLst>
          </p:cNvPr>
          <p:cNvPicPr>
            <a:picLocks noChangeAspect="1"/>
          </p:cNvPicPr>
          <p:nvPr/>
        </p:nvPicPr>
        <p:blipFill>
          <a:blip r:embed="rId2"/>
          <a:stretch>
            <a:fillRect/>
          </a:stretch>
        </p:blipFill>
        <p:spPr>
          <a:xfrm>
            <a:off x="838200" y="4337591"/>
            <a:ext cx="3382347" cy="2150987"/>
          </a:xfrm>
          <a:prstGeom prst="rect">
            <a:avLst/>
          </a:prstGeom>
        </p:spPr>
      </p:pic>
      <p:pic>
        <p:nvPicPr>
          <p:cNvPr id="18" name="Picture 17">
            <a:extLst>
              <a:ext uri="{FF2B5EF4-FFF2-40B4-BE49-F238E27FC236}">
                <a16:creationId xmlns:a16="http://schemas.microsoft.com/office/drawing/2014/main" id="{544C90BC-01B4-AD4C-A47E-E9100A9D9569}"/>
              </a:ext>
            </a:extLst>
          </p:cNvPr>
          <p:cNvPicPr>
            <a:picLocks noChangeAspect="1"/>
          </p:cNvPicPr>
          <p:nvPr/>
        </p:nvPicPr>
        <p:blipFill>
          <a:blip r:embed="rId3"/>
          <a:stretch>
            <a:fillRect/>
          </a:stretch>
        </p:blipFill>
        <p:spPr>
          <a:xfrm>
            <a:off x="4527669" y="4337591"/>
            <a:ext cx="3631462" cy="2143645"/>
          </a:xfrm>
          <a:prstGeom prst="rect">
            <a:avLst/>
          </a:prstGeom>
        </p:spPr>
      </p:pic>
      <p:pic>
        <p:nvPicPr>
          <p:cNvPr id="19" name="Picture 18">
            <a:extLst>
              <a:ext uri="{FF2B5EF4-FFF2-40B4-BE49-F238E27FC236}">
                <a16:creationId xmlns:a16="http://schemas.microsoft.com/office/drawing/2014/main" id="{A5955264-13D8-B64C-9CEC-00D5626185AB}"/>
              </a:ext>
            </a:extLst>
          </p:cNvPr>
          <p:cNvPicPr>
            <a:picLocks noChangeAspect="1"/>
          </p:cNvPicPr>
          <p:nvPr/>
        </p:nvPicPr>
        <p:blipFill>
          <a:blip r:embed="rId4"/>
          <a:stretch>
            <a:fillRect/>
          </a:stretch>
        </p:blipFill>
        <p:spPr>
          <a:xfrm>
            <a:off x="8378950" y="4344426"/>
            <a:ext cx="2974843" cy="2074938"/>
          </a:xfrm>
          <a:prstGeom prst="rect">
            <a:avLst/>
          </a:prstGeom>
        </p:spPr>
      </p:pic>
    </p:spTree>
    <p:extLst>
      <p:ext uri="{BB962C8B-B14F-4D97-AF65-F5344CB8AC3E}">
        <p14:creationId xmlns:p14="http://schemas.microsoft.com/office/powerpoint/2010/main" val="795678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05844-ADA8-8944-8BFE-933828EBB663}"/>
              </a:ext>
            </a:extLst>
          </p:cNvPr>
          <p:cNvSpPr>
            <a:spLocks noGrp="1"/>
          </p:cNvSpPr>
          <p:nvPr>
            <p:ph type="title"/>
          </p:nvPr>
        </p:nvSpPr>
        <p:spPr/>
        <p:txBody>
          <a:bodyPr/>
          <a:lstStyle/>
          <a:p>
            <a:r>
              <a:rPr lang="en-US" dirty="0"/>
              <a:t>The Flash Crash</a:t>
            </a:r>
          </a:p>
        </p:txBody>
      </p:sp>
      <p:graphicFrame>
        <p:nvGraphicFramePr>
          <p:cNvPr id="4" name="Diagram 3">
            <a:extLst>
              <a:ext uri="{FF2B5EF4-FFF2-40B4-BE49-F238E27FC236}">
                <a16:creationId xmlns:a16="http://schemas.microsoft.com/office/drawing/2014/main" id="{03CCB475-E858-BB45-A869-8BAA7D44E557}"/>
              </a:ext>
            </a:extLst>
          </p:cNvPr>
          <p:cNvGraphicFramePr/>
          <p:nvPr>
            <p:extLst>
              <p:ext uri="{D42A27DB-BD31-4B8C-83A1-F6EECF244321}">
                <p14:modId xmlns:p14="http://schemas.microsoft.com/office/powerpoint/2010/main" val="3210992695"/>
              </p:ext>
            </p:extLst>
          </p:nvPr>
        </p:nvGraphicFramePr>
        <p:xfrm>
          <a:off x="838201" y="1406769"/>
          <a:ext cx="10779368" cy="50861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4663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7C71-4D28-3A45-8CC2-F0E1967F91C6}"/>
              </a:ext>
            </a:extLst>
          </p:cNvPr>
          <p:cNvSpPr>
            <a:spLocks noGrp="1"/>
          </p:cNvSpPr>
          <p:nvPr>
            <p:ph type="title"/>
          </p:nvPr>
        </p:nvSpPr>
        <p:spPr/>
        <p:txBody>
          <a:bodyPr/>
          <a:lstStyle/>
          <a:p>
            <a:r>
              <a:rPr lang="en-US" dirty="0"/>
              <a:t>Post Crash Regulation and Policy</a:t>
            </a:r>
          </a:p>
        </p:txBody>
      </p:sp>
      <p:sp>
        <p:nvSpPr>
          <p:cNvPr id="4" name="TextBox 3">
            <a:extLst>
              <a:ext uri="{FF2B5EF4-FFF2-40B4-BE49-F238E27FC236}">
                <a16:creationId xmlns:a16="http://schemas.microsoft.com/office/drawing/2014/main" id="{E4E893B3-354B-5842-8107-AF55EE1D3985}"/>
              </a:ext>
            </a:extLst>
          </p:cNvPr>
          <p:cNvSpPr txBox="1"/>
          <p:nvPr/>
        </p:nvSpPr>
        <p:spPr>
          <a:xfrm>
            <a:off x="838200" y="1321356"/>
            <a:ext cx="10515599" cy="646331"/>
          </a:xfrm>
          <a:prstGeom prst="rect">
            <a:avLst/>
          </a:prstGeom>
          <a:noFill/>
          <a:ln>
            <a:solidFill>
              <a:schemeClr val="tx1"/>
            </a:solidFill>
            <a:prstDash val="dash"/>
          </a:ln>
        </p:spPr>
        <p:txBody>
          <a:bodyPr wrap="square" rtlCol="0">
            <a:spAutoFit/>
          </a:bodyPr>
          <a:lstStyle/>
          <a:p>
            <a:r>
              <a:rPr lang="en-US" dirty="0"/>
              <a:t>AI in markets may serve as an interesting case study for how policy and technology can interact. I’ve chosen to compare the US to the EU due to the two different approaches that have been taken regulation wise.</a:t>
            </a:r>
          </a:p>
        </p:txBody>
      </p:sp>
      <p:sp>
        <p:nvSpPr>
          <p:cNvPr id="5" name="TextBox 4">
            <a:extLst>
              <a:ext uri="{FF2B5EF4-FFF2-40B4-BE49-F238E27FC236}">
                <a16:creationId xmlns:a16="http://schemas.microsoft.com/office/drawing/2014/main" id="{2E41C1B4-D2A8-F047-A7E8-3ABE8934DF8E}"/>
              </a:ext>
            </a:extLst>
          </p:cNvPr>
          <p:cNvSpPr txBox="1"/>
          <p:nvPr/>
        </p:nvSpPr>
        <p:spPr>
          <a:xfrm>
            <a:off x="838200" y="2123699"/>
            <a:ext cx="580608" cy="523220"/>
          </a:xfrm>
          <a:prstGeom prst="rect">
            <a:avLst/>
          </a:prstGeom>
          <a:noFill/>
        </p:spPr>
        <p:txBody>
          <a:bodyPr wrap="none" rtlCol="0">
            <a:spAutoFit/>
          </a:bodyPr>
          <a:lstStyle/>
          <a:p>
            <a:r>
              <a:rPr lang="en-US" sz="2800" dirty="0"/>
              <a:t>US</a:t>
            </a:r>
          </a:p>
        </p:txBody>
      </p:sp>
      <p:cxnSp>
        <p:nvCxnSpPr>
          <p:cNvPr id="7" name="Straight Connector 6">
            <a:extLst>
              <a:ext uri="{FF2B5EF4-FFF2-40B4-BE49-F238E27FC236}">
                <a16:creationId xmlns:a16="http://schemas.microsoft.com/office/drawing/2014/main" id="{EDA7E61A-D0B8-314F-9699-CDE119D55E74}"/>
              </a:ext>
            </a:extLst>
          </p:cNvPr>
          <p:cNvCxnSpPr>
            <a:cxnSpLocks/>
          </p:cNvCxnSpPr>
          <p:nvPr/>
        </p:nvCxnSpPr>
        <p:spPr>
          <a:xfrm flipH="1">
            <a:off x="6095998" y="2123699"/>
            <a:ext cx="1" cy="157315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9AE859A-5A63-5244-9635-414AB9DF0FB4}"/>
              </a:ext>
            </a:extLst>
          </p:cNvPr>
          <p:cNvSpPr txBox="1"/>
          <p:nvPr/>
        </p:nvSpPr>
        <p:spPr>
          <a:xfrm>
            <a:off x="6095999" y="2070280"/>
            <a:ext cx="590226" cy="523220"/>
          </a:xfrm>
          <a:prstGeom prst="rect">
            <a:avLst/>
          </a:prstGeom>
          <a:noFill/>
        </p:spPr>
        <p:txBody>
          <a:bodyPr wrap="none" rtlCol="0">
            <a:spAutoFit/>
          </a:bodyPr>
          <a:lstStyle/>
          <a:p>
            <a:r>
              <a:rPr lang="en-US" sz="2800" dirty="0"/>
              <a:t>EU</a:t>
            </a:r>
          </a:p>
        </p:txBody>
      </p:sp>
      <p:sp>
        <p:nvSpPr>
          <p:cNvPr id="9" name="TextBox 8">
            <a:extLst>
              <a:ext uri="{FF2B5EF4-FFF2-40B4-BE49-F238E27FC236}">
                <a16:creationId xmlns:a16="http://schemas.microsoft.com/office/drawing/2014/main" id="{AE76946E-BDFB-C64B-B6E2-58EC3CDE3DBB}"/>
              </a:ext>
            </a:extLst>
          </p:cNvPr>
          <p:cNvSpPr txBox="1"/>
          <p:nvPr/>
        </p:nvSpPr>
        <p:spPr>
          <a:xfrm>
            <a:off x="838200" y="2527816"/>
            <a:ext cx="2749792" cy="1200329"/>
          </a:xfrm>
          <a:prstGeom prst="rect">
            <a:avLst/>
          </a:prstGeom>
          <a:noFill/>
        </p:spPr>
        <p:txBody>
          <a:bodyPr wrap="none" rtlCol="0">
            <a:spAutoFit/>
          </a:bodyPr>
          <a:lstStyle/>
          <a:p>
            <a:pPr marL="285750" indent="-285750">
              <a:buFont typeface="Wingdings" pitchFamily="2" charset="2"/>
              <a:buChar char="Ø"/>
            </a:pPr>
            <a:r>
              <a:rPr lang="en-US" b="1" dirty="0"/>
              <a:t>Circuit Breakers</a:t>
            </a:r>
          </a:p>
          <a:p>
            <a:pPr marL="285750" indent="-285750">
              <a:buFont typeface="Wingdings" pitchFamily="2" charset="2"/>
              <a:buChar char="Ø"/>
            </a:pPr>
            <a:r>
              <a:rPr lang="en-US" b="1" dirty="0"/>
              <a:t>Larger Trade Reporting</a:t>
            </a:r>
          </a:p>
          <a:p>
            <a:pPr marL="285750" indent="-285750">
              <a:buFont typeface="Wingdings" pitchFamily="2" charset="2"/>
              <a:buChar char="Ø"/>
            </a:pPr>
            <a:r>
              <a:rPr lang="en-US" b="1" dirty="0"/>
              <a:t>Stub Quote Ban</a:t>
            </a:r>
          </a:p>
          <a:p>
            <a:pPr marL="285750" indent="-285750">
              <a:buFont typeface="Wingdings" pitchFamily="2" charset="2"/>
              <a:buChar char="Ø"/>
            </a:pPr>
            <a:r>
              <a:rPr lang="en-US" dirty="0"/>
              <a:t>Detailed ATS Regulation</a:t>
            </a:r>
          </a:p>
        </p:txBody>
      </p:sp>
      <p:sp>
        <p:nvSpPr>
          <p:cNvPr id="10" name="TextBox 9">
            <a:extLst>
              <a:ext uri="{FF2B5EF4-FFF2-40B4-BE49-F238E27FC236}">
                <a16:creationId xmlns:a16="http://schemas.microsoft.com/office/drawing/2014/main" id="{C7E7D71B-AAD9-FC46-9375-634098F4AEDE}"/>
              </a:ext>
            </a:extLst>
          </p:cNvPr>
          <p:cNvSpPr txBox="1"/>
          <p:nvPr/>
        </p:nvSpPr>
        <p:spPr>
          <a:xfrm>
            <a:off x="6095998" y="2496526"/>
            <a:ext cx="2809039" cy="1200329"/>
          </a:xfrm>
          <a:prstGeom prst="rect">
            <a:avLst/>
          </a:prstGeom>
          <a:noFill/>
        </p:spPr>
        <p:txBody>
          <a:bodyPr wrap="none" rtlCol="0">
            <a:spAutoFit/>
          </a:bodyPr>
          <a:lstStyle/>
          <a:p>
            <a:pPr marL="285750" indent="-285750">
              <a:buFont typeface="Wingdings" pitchFamily="2" charset="2"/>
              <a:buChar char="Ø"/>
            </a:pPr>
            <a:r>
              <a:rPr lang="en-US" b="1" dirty="0"/>
              <a:t>Clarify Suspicious Trades</a:t>
            </a:r>
          </a:p>
          <a:p>
            <a:pPr marL="285750" indent="-285750">
              <a:buFont typeface="Wingdings" pitchFamily="2" charset="2"/>
              <a:buChar char="Ø"/>
            </a:pPr>
            <a:r>
              <a:rPr lang="en-US" b="1" dirty="0"/>
              <a:t>No Unmonitored HFT</a:t>
            </a:r>
          </a:p>
          <a:p>
            <a:pPr marL="285750" indent="-285750">
              <a:buFont typeface="Wingdings" pitchFamily="2" charset="2"/>
              <a:buChar char="Ø"/>
            </a:pPr>
            <a:r>
              <a:rPr lang="en-US" dirty="0"/>
              <a:t>MTF Transparency </a:t>
            </a:r>
          </a:p>
          <a:p>
            <a:pPr marL="285750" indent="-285750">
              <a:buFont typeface="Wingdings" pitchFamily="2" charset="2"/>
              <a:buChar char="Ø"/>
            </a:pPr>
            <a:endParaRPr lang="en-US" dirty="0"/>
          </a:p>
        </p:txBody>
      </p:sp>
      <p:sp>
        <p:nvSpPr>
          <p:cNvPr id="11" name="TextBox 10">
            <a:extLst>
              <a:ext uri="{FF2B5EF4-FFF2-40B4-BE49-F238E27FC236}">
                <a16:creationId xmlns:a16="http://schemas.microsoft.com/office/drawing/2014/main" id="{5AC726B6-E9FF-2044-8975-B766FC6F3C4C}"/>
              </a:ext>
            </a:extLst>
          </p:cNvPr>
          <p:cNvSpPr txBox="1"/>
          <p:nvPr/>
        </p:nvSpPr>
        <p:spPr>
          <a:xfrm>
            <a:off x="799682" y="5351978"/>
            <a:ext cx="10515583" cy="1354217"/>
          </a:xfrm>
          <a:prstGeom prst="rect">
            <a:avLst/>
          </a:prstGeom>
          <a:noFill/>
        </p:spPr>
        <p:txBody>
          <a:bodyPr wrap="square" rtlCol="0">
            <a:spAutoFit/>
          </a:bodyPr>
          <a:lstStyle/>
          <a:p>
            <a:r>
              <a:rPr lang="en-US" sz="2800" dirty="0"/>
              <a:t>Issues Discovered: </a:t>
            </a:r>
          </a:p>
          <a:p>
            <a:pPr marL="285750" indent="-285750">
              <a:buFontTx/>
              <a:buChar char="-"/>
            </a:pPr>
            <a:r>
              <a:rPr lang="en-US" dirty="0"/>
              <a:t>ATS and Dark Pools don’t have circuit breakers at all, due to the fact they’re privately run</a:t>
            </a:r>
          </a:p>
          <a:p>
            <a:pPr marL="285750" indent="-285750">
              <a:buFontTx/>
              <a:buChar char="-"/>
            </a:pPr>
            <a:r>
              <a:rPr lang="en-US" dirty="0"/>
              <a:t>Circuit breaker precision- when should they be activated? </a:t>
            </a:r>
          </a:p>
          <a:p>
            <a:pPr marL="285750" indent="-285750">
              <a:buFontTx/>
              <a:buChar char="-"/>
            </a:pPr>
            <a:r>
              <a:rPr lang="en-US" dirty="0"/>
              <a:t>MTF vs ATF: Is more or less regulation better?</a:t>
            </a:r>
          </a:p>
        </p:txBody>
      </p:sp>
      <p:sp>
        <p:nvSpPr>
          <p:cNvPr id="14" name="Up-Down Arrow 13">
            <a:extLst>
              <a:ext uri="{FF2B5EF4-FFF2-40B4-BE49-F238E27FC236}">
                <a16:creationId xmlns:a16="http://schemas.microsoft.com/office/drawing/2014/main" id="{4455AB45-1064-B042-A21D-3B00F783B114}"/>
              </a:ext>
            </a:extLst>
          </p:cNvPr>
          <p:cNvSpPr/>
          <p:nvPr/>
        </p:nvSpPr>
        <p:spPr>
          <a:xfrm rot="4323640">
            <a:off x="6789299" y="5928405"/>
            <a:ext cx="170397" cy="60007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97A41CA-7035-1D4C-BF5E-3370D0CADE2E}"/>
              </a:ext>
            </a:extLst>
          </p:cNvPr>
          <p:cNvSpPr txBox="1"/>
          <p:nvPr/>
        </p:nvSpPr>
        <p:spPr>
          <a:xfrm>
            <a:off x="838198" y="4151649"/>
            <a:ext cx="10515600" cy="1015663"/>
          </a:xfrm>
          <a:prstGeom prst="rect">
            <a:avLst/>
          </a:prstGeom>
          <a:noFill/>
        </p:spPr>
        <p:txBody>
          <a:bodyPr wrap="square" rtlCol="0">
            <a:spAutoFit/>
          </a:bodyPr>
          <a:lstStyle/>
          <a:p>
            <a:pPr algn="ctr"/>
            <a:r>
              <a:rPr lang="en-US" sz="2000" dirty="0">
                <a:solidFill>
                  <a:schemeClr val="bg1"/>
                </a:solidFill>
              </a:rPr>
              <a:t>”The politicians who thwart regulation of large conglomerates also have no understanding that they invite even greater disruptions to the economy each time a periodic downturn or unanticipated catastrophe occurs” - Wallach </a:t>
            </a:r>
          </a:p>
        </p:txBody>
      </p:sp>
    </p:spTree>
    <p:extLst>
      <p:ext uri="{BB962C8B-B14F-4D97-AF65-F5344CB8AC3E}">
        <p14:creationId xmlns:p14="http://schemas.microsoft.com/office/powerpoint/2010/main" val="2298369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C9D7B-C846-F247-B9BD-CCE2E4D2EB47}"/>
              </a:ext>
            </a:extLst>
          </p:cNvPr>
          <p:cNvSpPr>
            <a:spLocks noGrp="1"/>
          </p:cNvSpPr>
          <p:nvPr>
            <p:ph type="title"/>
          </p:nvPr>
        </p:nvSpPr>
        <p:spPr/>
        <p:txBody>
          <a:bodyPr/>
          <a:lstStyle/>
          <a:p>
            <a:r>
              <a:rPr lang="en-US" dirty="0"/>
              <a:t>Ethical Considerations </a:t>
            </a:r>
          </a:p>
        </p:txBody>
      </p:sp>
      <p:sp>
        <p:nvSpPr>
          <p:cNvPr id="3" name="Content Placeholder 2">
            <a:extLst>
              <a:ext uri="{FF2B5EF4-FFF2-40B4-BE49-F238E27FC236}">
                <a16:creationId xmlns:a16="http://schemas.microsoft.com/office/drawing/2014/main" id="{9F1C0D99-C670-1F42-A8F2-7C8036222964}"/>
              </a:ext>
            </a:extLst>
          </p:cNvPr>
          <p:cNvSpPr>
            <a:spLocks noGrp="1"/>
          </p:cNvSpPr>
          <p:nvPr>
            <p:ph idx="1"/>
          </p:nvPr>
        </p:nvSpPr>
        <p:spPr/>
        <p:txBody>
          <a:bodyPr/>
          <a:lstStyle/>
          <a:p>
            <a:pPr marL="514350" indent="-514350">
              <a:buAutoNum type="arabicParenR"/>
            </a:pPr>
            <a:r>
              <a:rPr lang="en-US" dirty="0"/>
              <a:t>Should we be focused on circuit breakers as a main source of regulation of AI in the markets? Or is it useless to try to regulate technology with more technology. </a:t>
            </a:r>
          </a:p>
          <a:p>
            <a:pPr marL="514350" indent="-514350">
              <a:buAutoNum type="arabicParenR"/>
            </a:pPr>
            <a:r>
              <a:rPr lang="en-US" dirty="0"/>
              <a:t>What other types of regulations may prevent intense market volatility, or is the nature of the market to be volatile, and should huge losses simply be accepted as part of the game?</a:t>
            </a:r>
          </a:p>
          <a:p>
            <a:pPr marL="514350" indent="-514350">
              <a:buAutoNum type="arabicParenR"/>
            </a:pPr>
            <a:r>
              <a:rPr lang="en-US" dirty="0"/>
              <a:t>Wallach: Intelligent investors didn’t write these algorithms, physicists and coders did. Is there a way to rewrite the algorithms so that they will be more informed, and therefore more sensitive to the human investor?</a:t>
            </a:r>
          </a:p>
        </p:txBody>
      </p:sp>
    </p:spTree>
    <p:extLst>
      <p:ext uri="{BB962C8B-B14F-4D97-AF65-F5344CB8AC3E}">
        <p14:creationId xmlns:p14="http://schemas.microsoft.com/office/powerpoint/2010/main" val="6372875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2892</TotalTime>
  <Words>425</Words>
  <Application>Microsoft Macintosh PowerPoint</Application>
  <PresentationFormat>Widescreen</PresentationFormat>
  <Paragraphs>54</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Wingdings</vt:lpstr>
      <vt:lpstr>Office Theme</vt:lpstr>
      <vt:lpstr>AI in Financial Markets: Policy Creation and Questions Raised Post Flash Crash (2010)</vt:lpstr>
      <vt:lpstr>Structure </vt:lpstr>
      <vt:lpstr>AI in the Financial Markets</vt:lpstr>
      <vt:lpstr>The Flash Crash</vt:lpstr>
      <vt:lpstr>Post Crash Regulation and Policy</vt:lpstr>
      <vt:lpstr>Ethical Considerations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in Financial Markets: Policy Creation and Questions Raised Post Flash Crash (2010)</dc:title>
  <dc:creator>Alexa Vittiglio</dc:creator>
  <cp:lastModifiedBy>Alexa Vittiglio</cp:lastModifiedBy>
  <cp:revision>2</cp:revision>
  <dcterms:created xsi:type="dcterms:W3CDTF">2021-04-26T22:31:11Z</dcterms:created>
  <dcterms:modified xsi:type="dcterms:W3CDTF">2021-04-28T22:43:58Z</dcterms:modified>
</cp:coreProperties>
</file>