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1.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embeddings/oleObject2.bin" ContentType="application/vnd.openxmlformats-officedocument.oleObject"/>
  <Override PartName="/ppt/notesSlides/notesSlide18.xml" ContentType="application/vnd.openxmlformats-officedocument.presentationml.notesSlide+xml"/>
  <Override PartName="/ppt/notesSlides/notesSlide19.xml" ContentType="application/vnd.openxmlformats-officedocument.presentationml.notesSlide+xml"/>
  <Override PartName="/ppt/embeddings/oleObject3.bin" ContentType="application/vnd.openxmlformats-officedocument.oleObject"/>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8" r:id="rId3"/>
    <p:sldId id="260" r:id="rId4"/>
    <p:sldId id="261" r:id="rId5"/>
    <p:sldId id="262" r:id="rId6"/>
    <p:sldId id="257" r:id="rId7"/>
    <p:sldId id="264" r:id="rId8"/>
    <p:sldId id="265" r:id="rId9"/>
    <p:sldId id="266" r:id="rId10"/>
    <p:sldId id="280" r:id="rId11"/>
    <p:sldId id="267" r:id="rId12"/>
    <p:sldId id="268" r:id="rId13"/>
    <p:sldId id="282" r:id="rId14"/>
    <p:sldId id="270" r:id="rId15"/>
    <p:sldId id="277" r:id="rId16"/>
    <p:sldId id="283" r:id="rId17"/>
    <p:sldId id="271" r:id="rId18"/>
    <p:sldId id="279" r:id="rId19"/>
    <p:sldId id="272" r:id="rId20"/>
    <p:sldId id="278" r:id="rId21"/>
    <p:sldId id="269" r:id="rId22"/>
    <p:sldId id="259" r:id="rId23"/>
    <p:sldId id="273"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1" d="100"/>
          <a:sy n="91" d="100"/>
        </p:scale>
        <p:origin x="-204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99E623-5B2E-3348-B0E6-D1415D32E5E4}" type="datetimeFigureOut">
              <a:rPr lang="en-US" smtClean="0"/>
              <a:t>2/10/14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5D2B56-0E18-FD4E-B4D0-A8B457329479}" type="slidenum">
              <a:rPr lang="en-US" smtClean="0"/>
              <a:t>‹#›</a:t>
            </a:fld>
            <a:endParaRPr lang="en-US"/>
          </a:p>
        </p:txBody>
      </p:sp>
    </p:spTree>
    <p:extLst>
      <p:ext uri="{BB962C8B-B14F-4D97-AF65-F5344CB8AC3E}">
        <p14:creationId xmlns:p14="http://schemas.microsoft.com/office/powerpoint/2010/main" val="28780825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There </a:t>
            </a:r>
            <a:r>
              <a:rPr lang="en-US" baseline="0" dirty="0" smtClean="0"/>
              <a:t>existed a long and gradual change of concepts on motion during the Middle Ages</a:t>
            </a:r>
            <a:endParaRPr lang="en-US" dirty="0"/>
          </a:p>
        </p:txBody>
      </p:sp>
      <p:sp>
        <p:nvSpPr>
          <p:cNvPr id="4" name="Slide Number Placeholder 3"/>
          <p:cNvSpPr>
            <a:spLocks noGrp="1"/>
          </p:cNvSpPr>
          <p:nvPr>
            <p:ph type="sldNum" sz="quarter" idx="10"/>
          </p:nvPr>
        </p:nvSpPr>
        <p:spPr/>
        <p:txBody>
          <a:bodyPr/>
          <a:lstStyle/>
          <a:p>
            <a:fld id="{E45D2B56-0E18-FD4E-B4D0-A8B457329479}" type="slidenum">
              <a:rPr lang="en-US" smtClean="0"/>
              <a:t>1</a:t>
            </a:fld>
            <a:endParaRPr lang="en-US"/>
          </a:p>
        </p:txBody>
      </p:sp>
    </p:spTree>
    <p:extLst>
      <p:ext uri="{BB962C8B-B14F-4D97-AF65-F5344CB8AC3E}">
        <p14:creationId xmlns:p14="http://schemas.microsoft.com/office/powerpoint/2010/main" val="143838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5D2B56-0E18-FD4E-B4D0-A8B457329479}" type="slidenum">
              <a:rPr lang="en-US" smtClean="0"/>
              <a:t>10</a:t>
            </a:fld>
            <a:endParaRPr lang="en-US"/>
          </a:p>
        </p:txBody>
      </p:sp>
    </p:spTree>
    <p:extLst>
      <p:ext uri="{BB962C8B-B14F-4D97-AF65-F5344CB8AC3E}">
        <p14:creationId xmlns:p14="http://schemas.microsoft.com/office/powerpoint/2010/main" val="1874822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5D2B56-0E18-FD4E-B4D0-A8B457329479}" type="slidenum">
              <a:rPr lang="en-US" smtClean="0"/>
              <a:t>11</a:t>
            </a:fld>
            <a:endParaRPr lang="en-US"/>
          </a:p>
        </p:txBody>
      </p:sp>
    </p:spTree>
    <p:extLst>
      <p:ext uri="{BB962C8B-B14F-4D97-AF65-F5344CB8AC3E}">
        <p14:creationId xmlns:p14="http://schemas.microsoft.com/office/powerpoint/2010/main" val="1595920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5D2B56-0E18-FD4E-B4D0-A8B457329479}" type="slidenum">
              <a:rPr lang="en-US" smtClean="0"/>
              <a:t>12</a:t>
            </a:fld>
            <a:endParaRPr lang="en-US"/>
          </a:p>
        </p:txBody>
      </p:sp>
    </p:spTree>
    <p:extLst>
      <p:ext uri="{BB962C8B-B14F-4D97-AF65-F5344CB8AC3E}">
        <p14:creationId xmlns:p14="http://schemas.microsoft.com/office/powerpoint/2010/main" val="3908720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5D2B56-0E18-FD4E-B4D0-A8B457329479}" type="slidenum">
              <a:rPr lang="en-US" smtClean="0"/>
              <a:t>13</a:t>
            </a:fld>
            <a:endParaRPr lang="en-US"/>
          </a:p>
        </p:txBody>
      </p:sp>
    </p:spTree>
    <p:extLst>
      <p:ext uri="{BB962C8B-B14F-4D97-AF65-F5344CB8AC3E}">
        <p14:creationId xmlns:p14="http://schemas.microsoft.com/office/powerpoint/2010/main" val="2821731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During </a:t>
            </a:r>
            <a:r>
              <a:rPr lang="en-US" sz="1200" kern="1200" dirty="0" smtClean="0">
                <a:solidFill>
                  <a:schemeClr val="tx1"/>
                </a:solidFill>
                <a:latin typeface="+mn-lt"/>
                <a:ea typeface="+mn-ea"/>
                <a:cs typeface="+mn-cs"/>
              </a:rPr>
              <a:t>the time he taught the mathematical subjects at the university of Pisa (1589-1592), Galileo began a book, </a:t>
            </a:r>
            <a:r>
              <a:rPr lang="en-US" sz="1200" i="1" kern="1200" dirty="0" smtClean="0">
                <a:solidFill>
                  <a:schemeClr val="tx1"/>
                </a:solidFill>
                <a:latin typeface="+mn-lt"/>
                <a:ea typeface="+mn-ea"/>
                <a:cs typeface="+mn-cs"/>
              </a:rPr>
              <a:t>De </a:t>
            </a:r>
            <a:r>
              <a:rPr lang="en-US" sz="1200" i="1" kern="1200" dirty="0" err="1" smtClean="0">
                <a:solidFill>
                  <a:schemeClr val="tx1"/>
                </a:solidFill>
                <a:latin typeface="+mn-lt"/>
                <a:ea typeface="+mn-ea"/>
                <a:cs typeface="+mn-cs"/>
              </a:rPr>
              <a:t>motu</a:t>
            </a:r>
            <a:r>
              <a:rPr lang="en-US" sz="1200" i="0" kern="1200" dirty="0" smtClean="0">
                <a:solidFill>
                  <a:schemeClr val="tx1"/>
                </a:solidFill>
                <a:latin typeface="+mn-lt"/>
                <a:ea typeface="+mn-ea"/>
                <a:cs typeface="+mn-cs"/>
              </a:rPr>
              <a:t> ("On motion"), which was never published. In it, we can trace the early development of his ideas concerning motion.</a:t>
            </a:r>
          </a:p>
        </p:txBody>
      </p:sp>
      <p:sp>
        <p:nvSpPr>
          <p:cNvPr id="4" name="Slide Number Placeholder 3"/>
          <p:cNvSpPr>
            <a:spLocks noGrp="1"/>
          </p:cNvSpPr>
          <p:nvPr>
            <p:ph type="sldNum" sz="quarter" idx="10"/>
          </p:nvPr>
        </p:nvSpPr>
        <p:spPr/>
        <p:txBody>
          <a:bodyPr/>
          <a:lstStyle/>
          <a:p>
            <a:fld id="{E45D2B56-0E18-FD4E-B4D0-A8B457329479}" type="slidenum">
              <a:rPr lang="en-US" smtClean="0"/>
              <a:t>14</a:t>
            </a:fld>
            <a:endParaRPr lang="en-US"/>
          </a:p>
        </p:txBody>
      </p:sp>
    </p:spTree>
    <p:extLst>
      <p:ext uri="{BB962C8B-B14F-4D97-AF65-F5344CB8AC3E}">
        <p14:creationId xmlns:p14="http://schemas.microsoft.com/office/powerpoint/2010/main" val="3448500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If </a:t>
            </a:r>
            <a:r>
              <a:rPr lang="en-US" baseline="0" dirty="0" smtClean="0"/>
              <a:t>m and M represent light and heavy stones, then according to Aristotle, M should fall more rapidly than m (v &lt; V)</a:t>
            </a:r>
          </a:p>
          <a:p>
            <a:pPr marL="171450" indent="-171450">
              <a:buFontTx/>
              <a:buChar char="-"/>
            </a:pPr>
            <a:r>
              <a:rPr lang="en-US" baseline="0" dirty="0" smtClean="0"/>
              <a:t>Together (</a:t>
            </a:r>
            <a:r>
              <a:rPr lang="en-US" baseline="0" dirty="0" err="1" smtClean="0"/>
              <a:t>m+M</a:t>
            </a:r>
            <a:r>
              <a:rPr lang="en-US" baseline="0" dirty="0" smtClean="0"/>
              <a:t>), m should retard M while M should make m fall more rapidly (v &lt; v’ &lt; V)</a:t>
            </a:r>
          </a:p>
          <a:p>
            <a:pPr marL="171450" indent="-171450">
              <a:buFontTx/>
              <a:buChar char="-"/>
            </a:pPr>
            <a:r>
              <a:rPr lang="en-US" baseline="0" dirty="0" smtClean="0"/>
              <a:t>However, since (</a:t>
            </a:r>
            <a:r>
              <a:rPr lang="en-US" baseline="0" dirty="0" err="1" smtClean="0"/>
              <a:t>m+M</a:t>
            </a:r>
            <a:r>
              <a:rPr lang="en-US" baseline="0" dirty="0" smtClean="0"/>
              <a:t>) is heavier than M, it should fall more rapidly than M alone</a:t>
            </a:r>
          </a:p>
          <a:p>
            <a:pPr marL="171450" indent="-171450">
              <a:buFontTx/>
              <a:buChar char="-"/>
            </a:pPr>
            <a:r>
              <a:rPr lang="en-US" baseline="0" dirty="0" smtClean="0"/>
              <a:t>Galileo claims that this results in an inconsistency (v’ &lt; V and v’ &gt; V simultaneously) in Aristotle’s hypothesis</a:t>
            </a:r>
          </a:p>
          <a:p>
            <a:pPr marL="171450" indent="-171450">
              <a:buFontTx/>
              <a:buChar char="-"/>
            </a:pPr>
            <a:r>
              <a:rPr lang="en-US" baseline="0" dirty="0" smtClean="0"/>
              <a:t>This can be avoided if v’ = v = V: the statement that all bodies fall at the same rate</a:t>
            </a:r>
          </a:p>
          <a:p>
            <a:pPr marL="171450" indent="-171450">
              <a:buFontTx/>
              <a:buChar char="-"/>
            </a:pPr>
            <a:r>
              <a:rPr lang="en-US" b="1" baseline="0" dirty="0" smtClean="0"/>
              <a:t>This argument was largely a polemical device to undercut the Aristotelian position and, by inference, to support Galileo’s.</a:t>
            </a:r>
            <a:endParaRPr lang="en-US" b="1" dirty="0" smtClean="0"/>
          </a:p>
        </p:txBody>
      </p:sp>
      <p:sp>
        <p:nvSpPr>
          <p:cNvPr id="4" name="Slide Number Placeholder 3"/>
          <p:cNvSpPr>
            <a:spLocks noGrp="1"/>
          </p:cNvSpPr>
          <p:nvPr>
            <p:ph type="sldNum" sz="quarter" idx="10"/>
          </p:nvPr>
        </p:nvSpPr>
        <p:spPr/>
        <p:txBody>
          <a:bodyPr/>
          <a:lstStyle/>
          <a:p>
            <a:fld id="{E45D2B56-0E18-FD4E-B4D0-A8B457329479}" type="slidenum">
              <a:rPr lang="en-US" smtClean="0"/>
              <a:t>15</a:t>
            </a:fld>
            <a:endParaRPr lang="en-US"/>
          </a:p>
        </p:txBody>
      </p:sp>
    </p:spTree>
    <p:extLst>
      <p:ext uri="{BB962C8B-B14F-4D97-AF65-F5344CB8AC3E}">
        <p14:creationId xmlns:p14="http://schemas.microsoft.com/office/powerpoint/2010/main" val="669749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Galileo could have never actually gotten the</a:t>
            </a:r>
            <a:r>
              <a:rPr lang="en-US" baseline="0" dirty="0" smtClean="0"/>
              <a:t> alleged result that a heavy body and a light one had the same time of fall from the top of the tower</a:t>
            </a:r>
          </a:p>
          <a:p>
            <a:pPr marL="171450" indent="-171450">
              <a:buFontTx/>
              <a:buChar char="-"/>
            </a:pPr>
            <a:r>
              <a:rPr lang="en-US" baseline="0" dirty="0" smtClean="0"/>
              <a:t>To prove this, we use the hindsight of modern theoretical mechanics, as well as direct observation</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E45D2B56-0E18-FD4E-B4D0-A8B457329479}" type="slidenum">
              <a:rPr lang="en-US" smtClean="0"/>
              <a:t>16</a:t>
            </a:fld>
            <a:endParaRPr lang="en-US"/>
          </a:p>
        </p:txBody>
      </p:sp>
    </p:spTree>
    <p:extLst>
      <p:ext uri="{BB962C8B-B14F-4D97-AF65-F5344CB8AC3E}">
        <p14:creationId xmlns:p14="http://schemas.microsoft.com/office/powerpoint/2010/main" val="1962419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171450" indent="-171450">
              <a:buFontTx/>
              <a:buChar char="-"/>
            </a:pPr>
            <a:r>
              <a:rPr lang="en-US" dirty="0" smtClean="0"/>
              <a:t>One of Galileo’s greatest discoveries was</a:t>
            </a:r>
            <a:r>
              <a:rPr lang="en-US" baseline="0" dirty="0" smtClean="0"/>
              <a:t> that, in natural free-fall, a body is accelerated toward the Earth at a constant rate</a:t>
            </a:r>
          </a:p>
          <a:p>
            <a:pPr marL="171450" indent="-171450">
              <a:buFontTx/>
              <a:buChar char="-"/>
            </a:pPr>
            <a:r>
              <a:rPr lang="en-US" baseline="0" dirty="0" smtClean="0"/>
              <a:t>He termed motion with constant accelerated “Naturally accelerated motion”</a:t>
            </a:r>
          </a:p>
          <a:p>
            <a:pPr marL="171450" indent="-171450">
              <a:buFontTx/>
              <a:buChar char="-"/>
            </a:pPr>
            <a:r>
              <a:rPr lang="en-US" baseline="0" dirty="0" smtClean="0"/>
              <a:t>He stated that N.A.M. should be defined in a way that not only agrees with the facts, but is also such that the velocity increases in a simple a manner as possible</a:t>
            </a:r>
          </a:p>
        </p:txBody>
      </p:sp>
      <p:sp>
        <p:nvSpPr>
          <p:cNvPr id="4" name="Slide Number Placeholder 3"/>
          <p:cNvSpPr>
            <a:spLocks noGrp="1"/>
          </p:cNvSpPr>
          <p:nvPr>
            <p:ph type="sldNum" sz="quarter" idx="10"/>
          </p:nvPr>
        </p:nvSpPr>
        <p:spPr/>
        <p:txBody>
          <a:bodyPr/>
          <a:lstStyle/>
          <a:p>
            <a:fld id="{E45D2B56-0E18-FD4E-B4D0-A8B457329479}" type="slidenum">
              <a:rPr lang="en-US" smtClean="0"/>
              <a:t>17</a:t>
            </a:fld>
            <a:endParaRPr lang="en-US"/>
          </a:p>
        </p:txBody>
      </p:sp>
    </p:spTree>
    <p:extLst>
      <p:ext uri="{BB962C8B-B14F-4D97-AF65-F5344CB8AC3E}">
        <p14:creationId xmlns:p14="http://schemas.microsoft.com/office/powerpoint/2010/main" val="3952299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5D2B56-0E18-FD4E-B4D0-A8B457329479}" type="slidenum">
              <a:rPr lang="en-US" smtClean="0"/>
              <a:t>18</a:t>
            </a:fld>
            <a:endParaRPr lang="en-US"/>
          </a:p>
        </p:txBody>
      </p:sp>
    </p:spTree>
    <p:extLst>
      <p:ext uri="{BB962C8B-B14F-4D97-AF65-F5344CB8AC3E}">
        <p14:creationId xmlns:p14="http://schemas.microsoft.com/office/powerpoint/2010/main" val="2843882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171450" indent="-171450">
              <a:buFontTx/>
              <a:buChar char="-"/>
            </a:pPr>
            <a:r>
              <a:rPr lang="en-US" dirty="0" smtClean="0"/>
              <a:t>According to Galileo, N.A.M. included vertical free-fall and motion of an object down a smooth incline</a:t>
            </a:r>
          </a:p>
          <a:p>
            <a:pPr marL="171450" indent="-171450">
              <a:buFontTx/>
              <a:buChar char="-"/>
            </a:pPr>
            <a:r>
              <a:rPr lang="en-US" dirty="0" smtClean="0"/>
              <a:t>He</a:t>
            </a:r>
            <a:r>
              <a:rPr lang="en-US" baseline="0" dirty="0" smtClean="0"/>
              <a:t> argued that an object starting at rest would cover a distance proportional to the square of the elapsed time</a:t>
            </a:r>
          </a:p>
          <a:p>
            <a:pPr marL="171450" indent="-171450">
              <a:buFontTx/>
              <a:buChar char="-"/>
            </a:pPr>
            <a:r>
              <a:rPr lang="en-US" dirty="0" smtClean="0"/>
              <a:t>Ran experiments on inclined planes to prove this</a:t>
            </a:r>
            <a:endParaRPr lang="en-US" dirty="0"/>
          </a:p>
        </p:txBody>
      </p:sp>
      <p:sp>
        <p:nvSpPr>
          <p:cNvPr id="4" name="Slide Number Placeholder 3"/>
          <p:cNvSpPr>
            <a:spLocks noGrp="1"/>
          </p:cNvSpPr>
          <p:nvPr>
            <p:ph type="sldNum" sz="quarter" idx="10"/>
          </p:nvPr>
        </p:nvSpPr>
        <p:spPr/>
        <p:txBody>
          <a:bodyPr/>
          <a:lstStyle/>
          <a:p>
            <a:fld id="{E45D2B56-0E18-FD4E-B4D0-A8B457329479}" type="slidenum">
              <a:rPr lang="en-US" smtClean="0"/>
              <a:t>19</a:t>
            </a:fld>
            <a:endParaRPr lang="en-US"/>
          </a:p>
        </p:txBody>
      </p:sp>
    </p:spTree>
    <p:extLst>
      <p:ext uri="{BB962C8B-B14F-4D97-AF65-F5344CB8AC3E}">
        <p14:creationId xmlns:p14="http://schemas.microsoft.com/office/powerpoint/2010/main" val="1117273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5D2B56-0E18-FD4E-B4D0-A8B457329479}" type="slidenum">
              <a:rPr lang="en-US" smtClean="0"/>
              <a:t>2</a:t>
            </a:fld>
            <a:endParaRPr lang="en-US"/>
          </a:p>
        </p:txBody>
      </p:sp>
    </p:spTree>
    <p:extLst>
      <p:ext uri="{BB962C8B-B14F-4D97-AF65-F5344CB8AC3E}">
        <p14:creationId xmlns:p14="http://schemas.microsoft.com/office/powerpoint/2010/main" val="12809287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5D2B56-0E18-FD4E-B4D0-A8B457329479}" type="slidenum">
              <a:rPr lang="en-US" smtClean="0"/>
              <a:t>20</a:t>
            </a:fld>
            <a:endParaRPr lang="en-US"/>
          </a:p>
        </p:txBody>
      </p:sp>
    </p:spTree>
    <p:extLst>
      <p:ext uri="{BB962C8B-B14F-4D97-AF65-F5344CB8AC3E}">
        <p14:creationId xmlns:p14="http://schemas.microsoft.com/office/powerpoint/2010/main" val="3480169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5D2B56-0E18-FD4E-B4D0-A8B457329479}" type="slidenum">
              <a:rPr lang="en-US" smtClean="0"/>
              <a:t>21</a:t>
            </a:fld>
            <a:endParaRPr lang="en-US"/>
          </a:p>
        </p:txBody>
      </p:sp>
    </p:spTree>
    <p:extLst>
      <p:ext uri="{BB962C8B-B14F-4D97-AF65-F5344CB8AC3E}">
        <p14:creationId xmlns:p14="http://schemas.microsoft.com/office/powerpoint/2010/main" val="2057942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E45D2B56-0E18-FD4E-B4D0-A8B457329479}" type="slidenum">
              <a:rPr lang="en-US" smtClean="0"/>
              <a:t>22</a:t>
            </a:fld>
            <a:endParaRPr lang="en-US"/>
          </a:p>
        </p:txBody>
      </p:sp>
    </p:spTree>
    <p:extLst>
      <p:ext uri="{BB962C8B-B14F-4D97-AF65-F5344CB8AC3E}">
        <p14:creationId xmlns:p14="http://schemas.microsoft.com/office/powerpoint/2010/main" val="16512197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5D2B56-0E18-FD4E-B4D0-A8B457329479}" type="slidenum">
              <a:rPr lang="en-US" smtClean="0"/>
              <a:t>23</a:t>
            </a:fld>
            <a:endParaRPr lang="en-US"/>
          </a:p>
        </p:txBody>
      </p:sp>
    </p:spTree>
    <p:extLst>
      <p:ext uri="{BB962C8B-B14F-4D97-AF65-F5344CB8AC3E}">
        <p14:creationId xmlns:p14="http://schemas.microsoft.com/office/powerpoint/2010/main" val="1818477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171450" indent="-171450">
              <a:buFontTx/>
              <a:buChar char="-"/>
            </a:pPr>
            <a:r>
              <a:rPr lang="en-US" dirty="0" smtClean="0"/>
              <a:t>Does</a:t>
            </a:r>
            <a:r>
              <a:rPr lang="en-US" baseline="0" dirty="0" smtClean="0"/>
              <a:t> it make any difference that Galileo grew up in a household with a father who was a very famous musician?</a:t>
            </a:r>
          </a:p>
          <a:p>
            <a:pPr marL="171450" indent="-171450">
              <a:buFontTx/>
              <a:buChar char="-"/>
            </a:pPr>
            <a:r>
              <a:rPr lang="en-US" baseline="0" dirty="0" smtClean="0"/>
              <a:t>What about his personal life, training, education, family, </a:t>
            </a:r>
            <a:r>
              <a:rPr lang="en-US" baseline="0" dirty="0" err="1" smtClean="0"/>
              <a:t>etc</a:t>
            </a:r>
            <a:r>
              <a:rPr lang="en-US" baseline="0" dirty="0" smtClean="0"/>
              <a:t> would have impacted this?</a:t>
            </a:r>
          </a:p>
          <a:p>
            <a:pPr marL="171450" indent="-171450">
              <a:buFontTx/>
              <a:buChar char="-"/>
            </a:pPr>
            <a:r>
              <a:rPr lang="en-US" dirty="0" smtClean="0"/>
              <a:t>Had an early work that was</a:t>
            </a:r>
            <a:r>
              <a:rPr lang="en-US" baseline="0" dirty="0" smtClean="0"/>
              <a:t> very Aristotelian </a:t>
            </a:r>
            <a:r>
              <a:rPr lang="en-US" baseline="0" dirty="0" smtClean="0">
                <a:sym typeface="Wingdings"/>
              </a:rPr>
              <a:t> eventually broke free of this</a:t>
            </a:r>
            <a:endParaRPr lang="en-US" dirty="0"/>
          </a:p>
        </p:txBody>
      </p:sp>
      <p:sp>
        <p:nvSpPr>
          <p:cNvPr id="4" name="Slide Number Placeholder 3"/>
          <p:cNvSpPr>
            <a:spLocks noGrp="1"/>
          </p:cNvSpPr>
          <p:nvPr>
            <p:ph type="sldNum" sz="quarter" idx="10"/>
          </p:nvPr>
        </p:nvSpPr>
        <p:spPr/>
        <p:txBody>
          <a:bodyPr/>
          <a:lstStyle/>
          <a:p>
            <a:fld id="{E45D2B56-0E18-FD4E-B4D0-A8B457329479}" type="slidenum">
              <a:rPr lang="en-US" smtClean="0"/>
              <a:t>24</a:t>
            </a:fld>
            <a:endParaRPr lang="en-US"/>
          </a:p>
        </p:txBody>
      </p:sp>
    </p:spTree>
    <p:extLst>
      <p:ext uri="{BB962C8B-B14F-4D97-AF65-F5344CB8AC3E}">
        <p14:creationId xmlns:p14="http://schemas.microsoft.com/office/powerpoint/2010/main" val="2927959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5D2B56-0E18-FD4E-B4D0-A8B457329479}" type="slidenum">
              <a:rPr lang="en-US" smtClean="0"/>
              <a:t>3</a:t>
            </a:fld>
            <a:endParaRPr lang="en-US"/>
          </a:p>
        </p:txBody>
      </p:sp>
    </p:spTree>
    <p:extLst>
      <p:ext uri="{BB962C8B-B14F-4D97-AF65-F5344CB8AC3E}">
        <p14:creationId xmlns:p14="http://schemas.microsoft.com/office/powerpoint/2010/main" val="1872155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5D2B56-0E18-FD4E-B4D0-A8B457329479}" type="slidenum">
              <a:rPr lang="en-US" smtClean="0"/>
              <a:t>4</a:t>
            </a:fld>
            <a:endParaRPr lang="en-US"/>
          </a:p>
        </p:txBody>
      </p:sp>
    </p:spTree>
    <p:extLst>
      <p:ext uri="{BB962C8B-B14F-4D97-AF65-F5344CB8AC3E}">
        <p14:creationId xmlns:p14="http://schemas.microsoft.com/office/powerpoint/2010/main" val="1725422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5D2B56-0E18-FD4E-B4D0-A8B457329479}" type="slidenum">
              <a:rPr lang="en-US" smtClean="0"/>
              <a:t>5</a:t>
            </a:fld>
            <a:endParaRPr lang="en-US"/>
          </a:p>
        </p:txBody>
      </p:sp>
    </p:spTree>
    <p:extLst>
      <p:ext uri="{BB962C8B-B14F-4D97-AF65-F5344CB8AC3E}">
        <p14:creationId xmlns:p14="http://schemas.microsoft.com/office/powerpoint/2010/main" val="4281719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5D2B56-0E18-FD4E-B4D0-A8B457329479}" type="slidenum">
              <a:rPr lang="en-US" smtClean="0"/>
              <a:t>6</a:t>
            </a:fld>
            <a:endParaRPr lang="en-US"/>
          </a:p>
        </p:txBody>
      </p:sp>
    </p:spTree>
    <p:extLst>
      <p:ext uri="{BB962C8B-B14F-4D97-AF65-F5344CB8AC3E}">
        <p14:creationId xmlns:p14="http://schemas.microsoft.com/office/powerpoint/2010/main" val="2647913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5D2B56-0E18-FD4E-B4D0-A8B457329479}" type="slidenum">
              <a:rPr lang="en-US" smtClean="0"/>
              <a:t>7</a:t>
            </a:fld>
            <a:endParaRPr lang="en-US"/>
          </a:p>
        </p:txBody>
      </p:sp>
    </p:spTree>
    <p:extLst>
      <p:ext uri="{BB962C8B-B14F-4D97-AF65-F5344CB8AC3E}">
        <p14:creationId xmlns:p14="http://schemas.microsoft.com/office/powerpoint/2010/main" val="4079060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E45D2B56-0E18-FD4E-B4D0-A8B457329479}" type="slidenum">
              <a:rPr lang="en-US" smtClean="0"/>
              <a:t>8</a:t>
            </a:fld>
            <a:endParaRPr lang="en-US"/>
          </a:p>
        </p:txBody>
      </p:sp>
    </p:spTree>
    <p:extLst>
      <p:ext uri="{BB962C8B-B14F-4D97-AF65-F5344CB8AC3E}">
        <p14:creationId xmlns:p14="http://schemas.microsoft.com/office/powerpoint/2010/main" val="2569406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This </a:t>
            </a:r>
            <a:r>
              <a:rPr lang="en-US" dirty="0" smtClean="0"/>
              <a:t>is essentially</a:t>
            </a:r>
            <a:r>
              <a:rPr lang="en-US" baseline="0" dirty="0" smtClean="0"/>
              <a:t> the same law Galileo would establish 300 years later.</a:t>
            </a:r>
          </a:p>
        </p:txBody>
      </p:sp>
      <p:sp>
        <p:nvSpPr>
          <p:cNvPr id="4" name="Slide Number Placeholder 3"/>
          <p:cNvSpPr>
            <a:spLocks noGrp="1"/>
          </p:cNvSpPr>
          <p:nvPr>
            <p:ph type="sldNum" sz="quarter" idx="10"/>
          </p:nvPr>
        </p:nvSpPr>
        <p:spPr/>
        <p:txBody>
          <a:bodyPr/>
          <a:lstStyle/>
          <a:p>
            <a:fld id="{E45D2B56-0E18-FD4E-B4D0-A8B457329479}" type="slidenum">
              <a:rPr lang="en-US" smtClean="0"/>
              <a:t>9</a:t>
            </a:fld>
            <a:endParaRPr lang="en-US"/>
          </a:p>
        </p:txBody>
      </p:sp>
    </p:spTree>
    <p:extLst>
      <p:ext uri="{BB962C8B-B14F-4D97-AF65-F5344CB8AC3E}">
        <p14:creationId xmlns:p14="http://schemas.microsoft.com/office/powerpoint/2010/main" val="2474928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34D8DEE8-7A87-4E01-8ADE-4C49CDD43F74}" type="datetime1">
              <a:rPr lang="en-US" smtClean="0"/>
              <a:pPr/>
              <a:t>2/10/14</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pPr algn="r"/>
            <a:fld id="{F7886C9C-DC18-4195-8FD5-A50AA931D419}" type="slidenum">
              <a:rPr lang="en-US" smtClean="0"/>
              <a:pPr algn="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8F9461-E3EB-40CD-B93F-E5CBBBD8E0BA}" type="datetimeFigureOut">
              <a:rPr lang="en-US" smtClean="0"/>
              <a:pPr/>
              <a:t>2/10/14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A7543-9AAE-4E9F-B28C-4FCCFD07D4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578FA3-38AD-400D-A4D2-18E8EF129E5F}" type="datetime1">
              <a:rPr lang="en-US" smtClean="0"/>
              <a:pPr/>
              <a:t>2/10/14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F7886C9C-DC18-4195-8FD5-A50AA931D41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2EFF424-F111-43CB-9C75-D52325012943}" type="datetime1">
              <a:rPr lang="en-US" smtClean="0"/>
              <a:pPr/>
              <a:t>2/10/14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86C9C-DC18-4195-8FD5-A50AA931D419}"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74A8BBF0-342D-409A-9C0A-B1B451E92883}" type="datetime1">
              <a:rPr lang="en-US" smtClean="0"/>
              <a:pPr/>
              <a:t>2/10/14</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pPr algn="r"/>
            <a:fld id="{F7886C9C-DC18-4195-8FD5-A50AA931D419}" type="slidenum">
              <a:rPr lang="en-US" smtClean="0"/>
              <a:pPr algn="r"/>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345DA190-4BDC-4D39-B5BB-A14B3E8B1B3D}" type="datetime1">
              <a:rPr lang="en-US" smtClean="0"/>
              <a:pPr/>
              <a:t>2/10/14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81D52F2-9B11-4FC0-9217-7D20B3AC9849}" type="datetime1">
              <a:rPr lang="en-US" smtClean="0"/>
              <a:pPr/>
              <a:t>2/10/14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886C9C-DC18-4195-8FD5-A50AA931D419}"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CF13737-8506-438E-ABC0-0BE7E06DCCA6}" type="datetime1">
              <a:rPr lang="en-US" smtClean="0"/>
              <a:pPr/>
              <a:t>2/10/14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41D58AA-1C84-40C9-BFEE-631CCB17636C}" type="datetime1">
              <a:rPr lang="en-US" smtClean="0"/>
              <a:pPr/>
              <a:t>2/10/14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886C9C-DC18-4195-8FD5-A50AA931D41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542C1-4E96-413B-B72E-6C4B39D85C9D}" type="datetime1">
              <a:rPr lang="en-US" smtClean="0"/>
              <a:pPr/>
              <a:t>2/10/14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F7886C9C-DC18-4195-8FD5-A50AA931D419}"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542AA2-D442-471A-9D69-80392E1E581D}" type="datetime1">
              <a:rPr lang="en-US" smtClean="0"/>
              <a:pPr/>
              <a:t>2/10/14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dirty="0" smtClean="0"/>
              <a:t>Click to edit Master text styles</a:t>
            </a:r>
          </a:p>
          <a:p>
            <a:pPr lvl="1"/>
            <a:r>
              <a:rPr lang="en-US" smtClean="0"/>
              <a:t>Second level</a:t>
            </a:r>
          </a:p>
          <a:p>
            <a:pPr lvl="2"/>
            <a:r>
              <a:rPr lang="en-US"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EC43563C-D9B3-4432-B336-144C997D6215}" type="datetime1">
              <a:rPr lang="en-US" smtClean="0"/>
              <a:pPr/>
              <a:t>2/10/14</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algn="r"/>
            <a:fld id="{F7886C9C-DC18-4195-8FD5-A50AA931D419}"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L-00wl2b8Kw" TargetMode="External"/><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www.youtube.com/watch?v=SyfgsqBM1N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2.bin"/><Relationship Id="rId5" Type="http://schemas.openxmlformats.org/officeDocument/2006/relationships/image" Target="../media/image14.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3.bin"/><Relationship Id="rId5" Type="http://schemas.openxmlformats.org/officeDocument/2006/relationships/image" Target="../media/image15.emf"/><Relationship Id="rId6" Type="http://schemas.openxmlformats.org/officeDocument/2006/relationships/image" Target="../media/image16.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png"/><Relationship Id="rId5" Type="http://schemas.openxmlformats.org/officeDocument/2006/relationships/image" Target="../media/image19.jpg"/><Relationship Id="rId6" Type="http://schemas.openxmlformats.org/officeDocument/2006/relationships/image" Target="../media/image20.png"/><Relationship Id="rId7" Type="http://schemas.openxmlformats.org/officeDocument/2006/relationships/hyperlink" Target="http://www.youtube.com/watch?v=MAvPlHAfGbQ" TargetMode="Externa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1.bin"/><Relationship Id="rId5" Type="http://schemas.openxmlformats.org/officeDocument/2006/relationships/image" Target="../media/image9.emf"/><Relationship Id="rId6" Type="http://schemas.openxmlformats.org/officeDocument/2006/relationships/image" Target="../media/image10.jp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991445" y="2262311"/>
            <a:ext cx="2264195" cy="1828800"/>
          </a:xfrm>
        </p:spPr>
        <p:txBody>
          <a:bodyPr>
            <a:normAutofit/>
          </a:bodyPr>
          <a:lstStyle/>
          <a:p>
            <a:r>
              <a:rPr lang="en-US" sz="1830" dirty="0" smtClean="0"/>
              <a:t>Terry Hines</a:t>
            </a:r>
          </a:p>
          <a:p>
            <a:r>
              <a:rPr lang="en-US" sz="1830" dirty="0" smtClean="0"/>
              <a:t>Amy Porter</a:t>
            </a:r>
          </a:p>
          <a:p>
            <a:r>
              <a:rPr lang="en-US" sz="1800" dirty="0" smtClean="0"/>
              <a:t>Tom </a:t>
            </a:r>
            <a:r>
              <a:rPr lang="en-US" sz="1800" dirty="0" err="1" smtClean="0"/>
              <a:t>VanSlochem</a:t>
            </a:r>
            <a:endParaRPr lang="en-US" sz="1800" dirty="0" smtClean="0"/>
          </a:p>
        </p:txBody>
      </p:sp>
      <p:sp>
        <p:nvSpPr>
          <p:cNvPr id="3" name="Title 2"/>
          <p:cNvSpPr>
            <a:spLocks noGrp="1"/>
          </p:cNvSpPr>
          <p:nvPr>
            <p:ph type="title"/>
          </p:nvPr>
        </p:nvSpPr>
        <p:spPr>
          <a:xfrm>
            <a:off x="457200" y="2262311"/>
            <a:ext cx="6324600" cy="1828800"/>
          </a:xfrm>
        </p:spPr>
        <p:txBody>
          <a:bodyPr/>
          <a:lstStyle/>
          <a:p>
            <a:r>
              <a:rPr lang="en-US" dirty="0" smtClean="0"/>
              <a:t>Concepts on motion:</a:t>
            </a:r>
            <a:br>
              <a:rPr lang="en-US" dirty="0" smtClean="0"/>
            </a:br>
            <a:r>
              <a:rPr lang="en-US" sz="3200" dirty="0" smtClean="0"/>
              <a:t>A prelude to the foundations of </a:t>
            </a:r>
            <a:br>
              <a:rPr lang="en-US" sz="3200" dirty="0" smtClean="0"/>
            </a:br>
            <a:r>
              <a:rPr lang="en-US" sz="3200" dirty="0" smtClean="0"/>
              <a:t>modern mechanics</a:t>
            </a:r>
            <a:endParaRPr lang="en-US" sz="3200" dirty="0"/>
          </a:p>
        </p:txBody>
      </p:sp>
    </p:spTree>
    <p:extLst>
      <p:ext uri="{BB962C8B-B14F-4D97-AF65-F5344CB8AC3E}">
        <p14:creationId xmlns:p14="http://schemas.microsoft.com/office/powerpoint/2010/main" val="18684484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endParaRPr lang="en-US" dirty="0" smtClean="0"/>
          </a:p>
          <a:p>
            <a:pPr marL="45720" indent="0" algn="ctr">
              <a:buNone/>
            </a:pPr>
            <a:r>
              <a:rPr lang="en-US" sz="3600" dirty="0" smtClean="0"/>
              <a:t>What do you think Aristotle would have said in response to Impetus Theory?</a:t>
            </a:r>
            <a:endParaRPr lang="en-US" sz="3600" dirty="0"/>
          </a:p>
        </p:txBody>
      </p:sp>
      <p:sp>
        <p:nvSpPr>
          <p:cNvPr id="3" name="Title 2"/>
          <p:cNvSpPr>
            <a:spLocks noGrp="1"/>
          </p:cNvSpPr>
          <p:nvPr>
            <p:ph type="title"/>
          </p:nvPr>
        </p:nvSpPr>
        <p:spPr/>
        <p:txBody>
          <a:bodyPr/>
          <a:lstStyle/>
          <a:p>
            <a:r>
              <a:rPr lang="en-US" dirty="0" smtClean="0"/>
              <a:t>question</a:t>
            </a:r>
            <a:endParaRPr lang="en-US" dirty="0"/>
          </a:p>
        </p:txBody>
      </p:sp>
    </p:spTree>
    <p:extLst>
      <p:ext uri="{BB962C8B-B14F-4D97-AF65-F5344CB8AC3E}">
        <p14:creationId xmlns:p14="http://schemas.microsoft.com/office/powerpoint/2010/main" val="164217951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1564-1642</a:t>
            </a:r>
            <a:endParaRPr lang="en-US" dirty="0"/>
          </a:p>
        </p:txBody>
      </p:sp>
      <p:sp>
        <p:nvSpPr>
          <p:cNvPr id="3" name="Title 2"/>
          <p:cNvSpPr>
            <a:spLocks noGrp="1"/>
          </p:cNvSpPr>
          <p:nvPr>
            <p:ph type="title"/>
          </p:nvPr>
        </p:nvSpPr>
        <p:spPr/>
        <p:txBody>
          <a:bodyPr/>
          <a:lstStyle/>
          <a:p>
            <a:r>
              <a:rPr lang="en-US" dirty="0" smtClean="0"/>
              <a:t>Galileo galilei</a:t>
            </a:r>
            <a:endParaRPr lang="en-US" dirty="0"/>
          </a:p>
        </p:txBody>
      </p:sp>
    </p:spTree>
    <p:extLst>
      <p:ext uri="{BB962C8B-B14F-4D97-AF65-F5344CB8AC3E}">
        <p14:creationId xmlns:p14="http://schemas.microsoft.com/office/powerpoint/2010/main" val="147121292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66199"/>
            <a:ext cx="6596491" cy="4854561"/>
          </a:xfrm>
        </p:spPr>
        <p:txBody>
          <a:bodyPr/>
          <a:lstStyle/>
          <a:p>
            <a:endParaRPr lang="en-US" dirty="0" smtClean="0"/>
          </a:p>
          <a:p>
            <a:r>
              <a:rPr lang="en-US" dirty="0" smtClean="0"/>
              <a:t>Born in Pisa in 1564</a:t>
            </a:r>
          </a:p>
          <a:p>
            <a:endParaRPr lang="en-US" dirty="0"/>
          </a:p>
          <a:p>
            <a:r>
              <a:rPr lang="en-US" dirty="0" smtClean="0"/>
              <a:t>Father, </a:t>
            </a:r>
            <a:r>
              <a:rPr lang="en-US" dirty="0"/>
              <a:t>Vincenzo </a:t>
            </a:r>
            <a:r>
              <a:rPr lang="en-US" dirty="0" err="1" smtClean="0"/>
              <a:t>Galilei</a:t>
            </a:r>
            <a:r>
              <a:rPr lang="en-US" dirty="0" smtClean="0"/>
              <a:t>, was famous </a:t>
            </a:r>
            <a:r>
              <a:rPr lang="en-US" dirty="0" smtClean="0">
                <a:hlinkClick r:id="rId3"/>
              </a:rPr>
              <a:t>composer</a:t>
            </a:r>
            <a:r>
              <a:rPr lang="en-US" dirty="0" smtClean="0"/>
              <a:t> </a:t>
            </a:r>
          </a:p>
          <a:p>
            <a:pPr marL="45720" indent="0">
              <a:buNone/>
            </a:pPr>
            <a:endParaRPr lang="en-US" dirty="0"/>
          </a:p>
          <a:p>
            <a:r>
              <a:rPr lang="en-US" dirty="0" smtClean="0"/>
              <a:t>Had 3 children with his mistress, Marina </a:t>
            </a:r>
            <a:r>
              <a:rPr lang="en-US" dirty="0" err="1" smtClean="0"/>
              <a:t>Gamba</a:t>
            </a:r>
            <a:endParaRPr lang="en-US" dirty="0" smtClean="0"/>
          </a:p>
          <a:p>
            <a:pPr lvl="1"/>
            <a:r>
              <a:rPr lang="en-US" dirty="0" smtClean="0"/>
              <a:t>Virginia (1600 - 1634) became </a:t>
            </a:r>
            <a:r>
              <a:rPr lang="en-US" dirty="0"/>
              <a:t>Sister Maria </a:t>
            </a:r>
            <a:r>
              <a:rPr lang="en-US" dirty="0" smtClean="0"/>
              <a:t>Celeste</a:t>
            </a:r>
          </a:p>
          <a:p>
            <a:pPr lvl="1"/>
            <a:r>
              <a:rPr lang="en-US" dirty="0" err="1" smtClean="0"/>
              <a:t>Livia</a:t>
            </a:r>
            <a:r>
              <a:rPr lang="en-US" dirty="0" smtClean="0"/>
              <a:t> (1601 – 1659) became </a:t>
            </a:r>
            <a:r>
              <a:rPr lang="en-US" dirty="0"/>
              <a:t>Sister </a:t>
            </a:r>
            <a:r>
              <a:rPr lang="en-US" dirty="0" err="1" smtClean="0"/>
              <a:t>Arcangela</a:t>
            </a:r>
            <a:endParaRPr lang="en-US" dirty="0" smtClean="0"/>
          </a:p>
          <a:p>
            <a:pPr lvl="1"/>
            <a:r>
              <a:rPr lang="en-US" dirty="0" err="1" smtClean="0"/>
              <a:t>Vincenzio</a:t>
            </a:r>
            <a:r>
              <a:rPr lang="en-US" dirty="0" smtClean="0"/>
              <a:t> (1606 - 1649)</a:t>
            </a:r>
          </a:p>
          <a:p>
            <a:pPr lvl="1"/>
            <a:endParaRPr lang="en-US" dirty="0" smtClean="0"/>
          </a:p>
          <a:p>
            <a:r>
              <a:rPr lang="en-US" dirty="0" smtClean="0"/>
              <a:t>Correspondence from 1623 – 1634 between Galileo &amp; Maria Celeste</a:t>
            </a:r>
          </a:p>
        </p:txBody>
      </p:sp>
      <p:sp>
        <p:nvSpPr>
          <p:cNvPr id="3" name="Title 2"/>
          <p:cNvSpPr>
            <a:spLocks noGrp="1"/>
          </p:cNvSpPr>
          <p:nvPr>
            <p:ph type="title"/>
          </p:nvPr>
        </p:nvSpPr>
        <p:spPr/>
        <p:txBody>
          <a:bodyPr/>
          <a:lstStyle/>
          <a:p>
            <a:r>
              <a:rPr lang="en-US" dirty="0" smtClean="0"/>
              <a:t>Galileo</a:t>
            </a:r>
            <a:endParaRPr lang="en-US" dirty="0"/>
          </a:p>
        </p:txBody>
      </p:sp>
      <p:pic>
        <p:nvPicPr>
          <p:cNvPr id="4" name="Picture 3" descr="Galileo-9305220-1-40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2570" y="4301070"/>
            <a:ext cx="2119690" cy="2119690"/>
          </a:xfrm>
          <a:prstGeom prst="rect">
            <a:avLst/>
          </a:prstGeom>
        </p:spPr>
      </p:pic>
    </p:spTree>
    <p:extLst>
      <p:ext uri="{BB962C8B-B14F-4D97-AF65-F5344CB8AC3E}">
        <p14:creationId xmlns:p14="http://schemas.microsoft.com/office/powerpoint/2010/main" val="393586990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3505" y="1719071"/>
            <a:ext cx="8819547" cy="4994128"/>
          </a:xfrm>
        </p:spPr>
        <p:txBody>
          <a:bodyPr>
            <a:normAutofit fontScale="92500" lnSpcReduction="10000"/>
          </a:bodyPr>
          <a:lstStyle/>
          <a:p>
            <a:pPr marL="45720" indent="0">
              <a:buNone/>
            </a:pPr>
            <a:r>
              <a:rPr lang="en-US" dirty="0" smtClean="0"/>
              <a:t>Most </a:t>
            </a:r>
            <a:r>
              <a:rPr lang="en-US" dirty="0"/>
              <a:t>Beloved Lord Father,</a:t>
            </a:r>
          </a:p>
          <a:p>
            <a:pPr marL="45720" indent="0">
              <a:buNone/>
            </a:pPr>
            <a:endParaRPr lang="en-US" dirty="0" smtClean="0"/>
          </a:p>
          <a:p>
            <a:pPr marL="45720" indent="0">
              <a:buNone/>
            </a:pPr>
            <a:r>
              <a:rPr lang="en-US" dirty="0" smtClean="0"/>
              <a:t>…This </a:t>
            </a:r>
            <a:r>
              <a:rPr lang="en-US" dirty="0"/>
              <a:t>current year was to bring </a:t>
            </a:r>
            <a:r>
              <a:rPr lang="en-US" dirty="0" err="1"/>
              <a:t>Suor</a:t>
            </a:r>
            <a:r>
              <a:rPr lang="en-US" dirty="0"/>
              <a:t> </a:t>
            </a:r>
            <a:r>
              <a:rPr lang="en-US" dirty="0" err="1"/>
              <a:t>Arcangela's</a:t>
            </a:r>
            <a:r>
              <a:rPr lang="en-US" dirty="0"/>
              <a:t> turn as Cellarer, an office that gave me much to ponder. Indeed I secured the Mother Abbess's pardon that it not be given to her by pleading various excuses; and instead she was made Draper, obliging her to bleach and keep count of the tablecloths and towels in the convent.</a:t>
            </a:r>
          </a:p>
          <a:p>
            <a:pPr marL="45720" indent="0">
              <a:buNone/>
            </a:pPr>
            <a:endParaRPr lang="en-US" dirty="0" smtClean="0"/>
          </a:p>
          <a:p>
            <a:pPr marL="45720" indent="0">
              <a:buNone/>
            </a:pPr>
            <a:r>
              <a:rPr lang="en-US" dirty="0" smtClean="0"/>
              <a:t>I </a:t>
            </a:r>
            <a:r>
              <a:rPr lang="en-US" dirty="0"/>
              <a:t>feel particularly delighted to hear that your health is in good condition, Sire, as I was very worried about your well-being on account of the travails you have endured; but the Lord God wanted to grant you the combined graces of freeing you not only from the torments of the spirit but also those of the body. May He be ever praised</a:t>
            </a:r>
            <a:r>
              <a:rPr lang="en-US" dirty="0" smtClean="0"/>
              <a:t>!”…</a:t>
            </a:r>
            <a:endParaRPr lang="en-US" dirty="0"/>
          </a:p>
          <a:p>
            <a:endParaRPr lang="en-US" dirty="0"/>
          </a:p>
          <a:p>
            <a:pPr marL="45720" indent="0">
              <a:buNone/>
            </a:pPr>
            <a:r>
              <a:rPr lang="en-US" dirty="0"/>
              <a:t>Your most affectionate daughter,  S. M. Celeste</a:t>
            </a:r>
          </a:p>
        </p:txBody>
      </p:sp>
      <p:sp>
        <p:nvSpPr>
          <p:cNvPr id="3" name="Title 2"/>
          <p:cNvSpPr>
            <a:spLocks noGrp="1"/>
          </p:cNvSpPr>
          <p:nvPr>
            <p:ph type="title"/>
          </p:nvPr>
        </p:nvSpPr>
        <p:spPr/>
        <p:txBody>
          <a:bodyPr/>
          <a:lstStyle/>
          <a:p>
            <a:pPr marL="45720" indent="0"/>
            <a:r>
              <a:rPr lang="en-US" b="1" dirty="0"/>
              <a:t>Excerpt from Letter to Galileo from daughter dated May 14 1633:</a:t>
            </a:r>
          </a:p>
        </p:txBody>
      </p:sp>
    </p:spTree>
    <p:extLst>
      <p:ext uri="{BB962C8B-B14F-4D97-AF65-F5344CB8AC3E}">
        <p14:creationId xmlns:p14="http://schemas.microsoft.com/office/powerpoint/2010/main" val="3342038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070"/>
            <a:ext cx="8564142" cy="1030411"/>
          </a:xfrm>
        </p:spPr>
        <p:txBody>
          <a:bodyPr/>
          <a:lstStyle/>
          <a:p>
            <a:r>
              <a:rPr lang="en-US" dirty="0" smtClean="0"/>
              <a:t>Published in 1638 in Italian</a:t>
            </a:r>
          </a:p>
          <a:p>
            <a:r>
              <a:rPr lang="en-US" dirty="0" smtClean="0"/>
              <a:t>Two new sciences: Strength of Materials &amp; Motion</a:t>
            </a:r>
            <a:endParaRPr lang="en-US" dirty="0"/>
          </a:p>
        </p:txBody>
      </p:sp>
      <p:sp>
        <p:nvSpPr>
          <p:cNvPr id="3" name="Title 2"/>
          <p:cNvSpPr>
            <a:spLocks noGrp="1"/>
          </p:cNvSpPr>
          <p:nvPr>
            <p:ph type="title"/>
          </p:nvPr>
        </p:nvSpPr>
        <p:spPr/>
        <p:txBody>
          <a:bodyPr/>
          <a:lstStyle/>
          <a:p>
            <a:r>
              <a:rPr lang="en-US" dirty="0" smtClean="0"/>
              <a:t>Galileo’s Dialogues</a:t>
            </a:r>
            <a:endParaRPr lang="en-US" dirty="0"/>
          </a:p>
        </p:txBody>
      </p:sp>
      <p:pic>
        <p:nvPicPr>
          <p:cNvPr id="5" name="Picture 4" descr="Galileo_Galilei,_Discorsi_e_Dimostrazioni_Matematiche_Intorno_a_Due_Nuove_Scienze,_1638_(1400x14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2862" y="2749481"/>
            <a:ext cx="3730776" cy="3730776"/>
          </a:xfrm>
          <a:prstGeom prst="rect">
            <a:avLst/>
          </a:prstGeom>
        </p:spPr>
      </p:pic>
    </p:spTree>
    <p:extLst>
      <p:ext uri="{BB962C8B-B14F-4D97-AF65-F5344CB8AC3E}">
        <p14:creationId xmlns:p14="http://schemas.microsoft.com/office/powerpoint/2010/main" val="238284049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9325" y="1719071"/>
            <a:ext cx="8707907" cy="4812690"/>
          </a:xfrm>
        </p:spPr>
        <p:txBody>
          <a:bodyPr>
            <a:normAutofit/>
          </a:bodyPr>
          <a:lstStyle/>
          <a:p>
            <a:r>
              <a:rPr lang="en-US" dirty="0" smtClean="0"/>
              <a:t>Refutes the Aristotelian dogma that rate of fall of a body is proportional to its weight</a:t>
            </a:r>
          </a:p>
          <a:p>
            <a:endParaRPr lang="en-US" dirty="0"/>
          </a:p>
          <a:p>
            <a:endParaRPr lang="en-US" dirty="0" smtClean="0"/>
          </a:p>
          <a:p>
            <a:endParaRPr lang="en-US" dirty="0"/>
          </a:p>
          <a:p>
            <a:endParaRPr lang="en-US" dirty="0" smtClean="0"/>
          </a:p>
          <a:p>
            <a:endParaRPr lang="en-US" dirty="0"/>
          </a:p>
          <a:p>
            <a:pPr marL="45720" indent="0">
              <a:buNone/>
            </a:pPr>
            <a:endParaRPr lang="en-US" dirty="0" smtClean="0"/>
          </a:p>
          <a:p>
            <a:pPr marL="45720" indent="0">
              <a:buNone/>
            </a:pPr>
            <a:endParaRPr lang="en-US" dirty="0"/>
          </a:p>
          <a:p>
            <a:r>
              <a:rPr lang="en-US" dirty="0" smtClean="0"/>
              <a:t>M &gt; m, V &gt; v</a:t>
            </a:r>
            <a:endParaRPr lang="en-US" dirty="0"/>
          </a:p>
          <a:p>
            <a:r>
              <a:rPr lang="en-US" dirty="0">
                <a:hlinkClick r:id="rId3"/>
              </a:rPr>
              <a:t>http://www.youtube.com/watch?v=</a:t>
            </a:r>
            <a:r>
              <a:rPr lang="en-US" dirty="0" smtClean="0">
                <a:hlinkClick r:id="rId3"/>
              </a:rPr>
              <a:t>SyfgsqBM1Ng</a:t>
            </a:r>
            <a:r>
              <a:rPr lang="en-US" dirty="0" smtClean="0"/>
              <a:t> </a:t>
            </a:r>
          </a:p>
        </p:txBody>
      </p:sp>
      <p:sp>
        <p:nvSpPr>
          <p:cNvPr id="3" name="Title 2"/>
          <p:cNvSpPr>
            <a:spLocks noGrp="1"/>
          </p:cNvSpPr>
          <p:nvPr>
            <p:ph type="title"/>
          </p:nvPr>
        </p:nvSpPr>
        <p:spPr/>
        <p:txBody>
          <a:bodyPr/>
          <a:lstStyle/>
          <a:p>
            <a:r>
              <a:rPr lang="en-US" dirty="0" smtClean="0"/>
              <a:t>Galileo on Aristotle</a:t>
            </a:r>
            <a:endParaRPr lang="en-US" dirty="0"/>
          </a:p>
        </p:txBody>
      </p:sp>
      <p:sp>
        <p:nvSpPr>
          <p:cNvPr id="4" name="Oval 3"/>
          <p:cNvSpPr/>
          <p:nvPr/>
        </p:nvSpPr>
        <p:spPr>
          <a:xfrm>
            <a:off x="1863339" y="2750234"/>
            <a:ext cx="530289" cy="46057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t>
            </a:r>
            <a:endParaRPr lang="en-US" dirty="0"/>
          </a:p>
        </p:txBody>
      </p:sp>
      <p:cxnSp>
        <p:nvCxnSpPr>
          <p:cNvPr id="7" name="Straight Arrow Connector 6"/>
          <p:cNvCxnSpPr/>
          <p:nvPr/>
        </p:nvCxnSpPr>
        <p:spPr>
          <a:xfrm>
            <a:off x="4151955" y="3350375"/>
            <a:ext cx="0" cy="1032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4" idx="4"/>
          </p:cNvCxnSpPr>
          <p:nvPr/>
        </p:nvCxnSpPr>
        <p:spPr>
          <a:xfrm>
            <a:off x="2128484" y="3210807"/>
            <a:ext cx="0" cy="11723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Oval 13"/>
          <p:cNvSpPr/>
          <p:nvPr/>
        </p:nvSpPr>
        <p:spPr>
          <a:xfrm>
            <a:off x="3649576" y="2582753"/>
            <a:ext cx="914400"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t>
            </a:r>
            <a:endParaRPr lang="en-US" dirty="0"/>
          </a:p>
        </p:txBody>
      </p:sp>
      <p:sp>
        <p:nvSpPr>
          <p:cNvPr id="15" name="TextBox 14"/>
          <p:cNvSpPr txBox="1"/>
          <p:nvPr/>
        </p:nvSpPr>
        <p:spPr>
          <a:xfrm>
            <a:off x="1863339" y="3518320"/>
            <a:ext cx="265145" cy="369332"/>
          </a:xfrm>
          <a:prstGeom prst="rect">
            <a:avLst/>
          </a:prstGeom>
          <a:noFill/>
        </p:spPr>
        <p:txBody>
          <a:bodyPr wrap="square" rtlCol="0">
            <a:spAutoFit/>
          </a:bodyPr>
          <a:lstStyle/>
          <a:p>
            <a:r>
              <a:rPr lang="en-US" dirty="0" smtClean="0"/>
              <a:t>v</a:t>
            </a:r>
            <a:endParaRPr lang="en-US" dirty="0"/>
          </a:p>
        </p:txBody>
      </p:sp>
      <p:sp>
        <p:nvSpPr>
          <p:cNvPr id="16" name="TextBox 15"/>
          <p:cNvSpPr txBox="1"/>
          <p:nvPr/>
        </p:nvSpPr>
        <p:spPr>
          <a:xfrm>
            <a:off x="3830990" y="3702986"/>
            <a:ext cx="320965" cy="369332"/>
          </a:xfrm>
          <a:prstGeom prst="rect">
            <a:avLst/>
          </a:prstGeom>
          <a:noFill/>
        </p:spPr>
        <p:txBody>
          <a:bodyPr wrap="square" rtlCol="0">
            <a:spAutoFit/>
          </a:bodyPr>
          <a:lstStyle/>
          <a:p>
            <a:r>
              <a:rPr lang="en-US" dirty="0" smtClean="0"/>
              <a:t>V</a:t>
            </a:r>
            <a:endParaRPr lang="en-US" dirty="0"/>
          </a:p>
        </p:txBody>
      </p:sp>
      <p:sp>
        <p:nvSpPr>
          <p:cNvPr id="18" name="Oval 17"/>
          <p:cNvSpPr/>
          <p:nvPr/>
        </p:nvSpPr>
        <p:spPr>
          <a:xfrm>
            <a:off x="5870628" y="2603920"/>
            <a:ext cx="914400"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t>
            </a:r>
            <a:endParaRPr lang="en-US" dirty="0"/>
          </a:p>
        </p:txBody>
      </p:sp>
      <p:sp>
        <p:nvSpPr>
          <p:cNvPr id="19" name="Oval 18"/>
          <p:cNvSpPr/>
          <p:nvPr/>
        </p:nvSpPr>
        <p:spPr>
          <a:xfrm>
            <a:off x="6076638" y="2170136"/>
            <a:ext cx="530289" cy="46057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t>
            </a:r>
            <a:endParaRPr lang="en-US" dirty="0"/>
          </a:p>
        </p:txBody>
      </p:sp>
      <p:cxnSp>
        <p:nvCxnSpPr>
          <p:cNvPr id="20" name="Straight Arrow Connector 19"/>
          <p:cNvCxnSpPr/>
          <p:nvPr/>
        </p:nvCxnSpPr>
        <p:spPr>
          <a:xfrm>
            <a:off x="6355737" y="3502775"/>
            <a:ext cx="0" cy="880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076638" y="3887652"/>
            <a:ext cx="485109" cy="369332"/>
          </a:xfrm>
          <a:prstGeom prst="rect">
            <a:avLst/>
          </a:prstGeom>
          <a:noFill/>
        </p:spPr>
        <p:txBody>
          <a:bodyPr wrap="square" rtlCol="0">
            <a:spAutoFit/>
          </a:bodyPr>
          <a:lstStyle/>
          <a:p>
            <a:r>
              <a:rPr lang="en-US" dirty="0" smtClean="0"/>
              <a:t>v’</a:t>
            </a:r>
            <a:endParaRPr lang="en-US" dirty="0"/>
          </a:p>
        </p:txBody>
      </p:sp>
    </p:spTree>
    <p:extLst>
      <p:ext uri="{BB962C8B-B14F-4D97-AF65-F5344CB8AC3E}">
        <p14:creationId xmlns:p14="http://schemas.microsoft.com/office/powerpoint/2010/main" val="38056991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 calcmode="lin" valueType="num">
                                      <p:cBhvr additive="base">
                                        <p:cTn id="3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P spid="14" grpId="0" animBg="1"/>
      <p:bldP spid="15" grpId="0"/>
      <p:bldP spid="16" grpId="0"/>
      <p:bldP spid="18" grpId="0" animBg="1"/>
      <p:bldP spid="19" grpId="0" animBg="1"/>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Often cited as proof that all bodies fall at the same rate</a:t>
            </a:r>
          </a:p>
          <a:p>
            <a:endParaRPr lang="en-US" dirty="0"/>
          </a:p>
          <a:p>
            <a:r>
              <a:rPr lang="en-US" dirty="0" smtClean="0"/>
              <a:t>Galileo could never actually have gotten his alleged results</a:t>
            </a:r>
            <a:endParaRPr lang="en-US" dirty="0"/>
          </a:p>
        </p:txBody>
      </p:sp>
      <p:sp>
        <p:nvSpPr>
          <p:cNvPr id="3" name="Title 2"/>
          <p:cNvSpPr>
            <a:spLocks noGrp="1"/>
          </p:cNvSpPr>
          <p:nvPr>
            <p:ph type="title"/>
          </p:nvPr>
        </p:nvSpPr>
        <p:spPr/>
        <p:txBody>
          <a:bodyPr/>
          <a:lstStyle/>
          <a:p>
            <a:r>
              <a:rPr lang="en-US" dirty="0" smtClean="0"/>
              <a:t>Leaning Tower of Pisa Experiment</a:t>
            </a:r>
            <a:endParaRPr lang="en-US" dirty="0"/>
          </a:p>
        </p:txBody>
      </p:sp>
      <p:pic>
        <p:nvPicPr>
          <p:cNvPr id="4" name="Picture 3" descr="matrix32_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8619" y="3084443"/>
            <a:ext cx="2311241" cy="3568437"/>
          </a:xfrm>
          <a:prstGeom prst="rect">
            <a:avLst/>
          </a:prstGeom>
        </p:spPr>
      </p:pic>
      <p:sp>
        <p:nvSpPr>
          <p:cNvPr id="5" name="&quot;No&quot; Symbol 4"/>
          <p:cNvSpPr/>
          <p:nvPr/>
        </p:nvSpPr>
        <p:spPr>
          <a:xfrm>
            <a:off x="2707450" y="3084443"/>
            <a:ext cx="3614339" cy="3084443"/>
          </a:xfrm>
          <a:prstGeom prst="noSmoking">
            <a:avLst/>
          </a:prstGeom>
          <a:solidFill>
            <a:srgbClr val="FF0000">
              <a:alpha val="36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872853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“A motion is said to be equally or uniformly accelerated when, starting from rest, its [speed] receives equal increments in equal times.” </a:t>
            </a:r>
          </a:p>
          <a:p>
            <a:pPr marL="45720" indent="0">
              <a:buNone/>
            </a:pPr>
            <a:endParaRPr lang="en-US" dirty="0" smtClean="0"/>
          </a:p>
          <a:p>
            <a:endParaRPr lang="en-US" dirty="0"/>
          </a:p>
          <a:p>
            <a:endParaRPr lang="en-US" dirty="0" smtClean="0"/>
          </a:p>
          <a:p>
            <a:endParaRPr lang="en-US" dirty="0" smtClean="0"/>
          </a:p>
          <a:p>
            <a:r>
              <a:rPr lang="en-US" dirty="0" smtClean="0"/>
              <a:t>Key insight: time as an independent variable so that position and velocity become functions of time</a:t>
            </a:r>
          </a:p>
          <a:p>
            <a:endParaRPr lang="en-US" dirty="0"/>
          </a:p>
          <a:p>
            <a:endParaRPr lang="en-US" dirty="0"/>
          </a:p>
        </p:txBody>
      </p:sp>
      <p:sp>
        <p:nvSpPr>
          <p:cNvPr id="3" name="Title 2"/>
          <p:cNvSpPr>
            <a:spLocks noGrp="1"/>
          </p:cNvSpPr>
          <p:nvPr>
            <p:ph type="title"/>
          </p:nvPr>
        </p:nvSpPr>
        <p:spPr/>
        <p:txBody>
          <a:bodyPr/>
          <a:lstStyle/>
          <a:p>
            <a:r>
              <a:rPr lang="en-US" dirty="0" smtClean="0"/>
              <a:t>Naturally accelerated motion</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492774478"/>
              </p:ext>
            </p:extLst>
          </p:nvPr>
        </p:nvGraphicFramePr>
        <p:xfrm>
          <a:off x="2757488" y="3168650"/>
          <a:ext cx="3141662" cy="655638"/>
        </p:xfrm>
        <a:graphic>
          <a:graphicData uri="http://schemas.openxmlformats.org/presentationml/2006/ole">
            <mc:AlternateContent xmlns:mc="http://schemas.openxmlformats.org/markup-compatibility/2006">
              <mc:Choice xmlns:v="urn:schemas-microsoft-com:vml" Requires="v">
                <p:oleObj spid="_x0000_s3216" name="Equation" r:id="rId4" imgW="850900" imgH="177800" progId="Equation.3">
                  <p:embed/>
                </p:oleObj>
              </mc:Choice>
              <mc:Fallback>
                <p:oleObj name="Equation" r:id="rId4" imgW="850900" imgH="177800" progId="Equation.3">
                  <p:embed/>
                  <p:pic>
                    <p:nvPicPr>
                      <p:cNvPr id="0" name=""/>
                      <p:cNvPicPr/>
                      <p:nvPr/>
                    </p:nvPicPr>
                    <p:blipFill>
                      <a:blip r:embed="rId5"/>
                      <a:stretch>
                        <a:fillRect/>
                      </a:stretch>
                    </p:blipFill>
                    <p:spPr>
                      <a:xfrm>
                        <a:off x="2757488" y="3168650"/>
                        <a:ext cx="3141662" cy="655638"/>
                      </a:xfrm>
                      <a:prstGeom prst="rect">
                        <a:avLst/>
                      </a:prstGeom>
                    </p:spPr>
                  </p:pic>
                </p:oleObj>
              </mc:Fallback>
            </mc:AlternateContent>
          </a:graphicData>
        </a:graphic>
      </p:graphicFrame>
    </p:spTree>
    <p:extLst>
      <p:ext uri="{BB962C8B-B14F-4D97-AF65-F5344CB8AC3E}">
        <p14:creationId xmlns:p14="http://schemas.microsoft.com/office/powerpoint/2010/main" val="37695382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endParaRPr lang="en-US" sz="3600" dirty="0" smtClean="0"/>
          </a:p>
          <a:p>
            <a:pPr algn="ctr"/>
            <a:endParaRPr lang="en-US" sz="3600" dirty="0"/>
          </a:p>
          <a:p>
            <a:pPr marL="45720" indent="0" algn="ctr">
              <a:buNone/>
            </a:pPr>
            <a:r>
              <a:rPr lang="en-US" sz="3600" dirty="0" smtClean="0"/>
              <a:t>How could Galileo slow down the fall of objects in order to measure them?</a:t>
            </a:r>
          </a:p>
        </p:txBody>
      </p:sp>
      <p:sp>
        <p:nvSpPr>
          <p:cNvPr id="3" name="Title 2"/>
          <p:cNvSpPr>
            <a:spLocks noGrp="1"/>
          </p:cNvSpPr>
          <p:nvPr>
            <p:ph type="title"/>
          </p:nvPr>
        </p:nvSpPr>
        <p:spPr/>
        <p:txBody>
          <a:bodyPr/>
          <a:lstStyle/>
          <a:p>
            <a:r>
              <a:rPr lang="en-US" dirty="0" smtClean="0"/>
              <a:t>Question</a:t>
            </a:r>
            <a:endParaRPr lang="en-US" dirty="0"/>
          </a:p>
        </p:txBody>
      </p:sp>
    </p:spTree>
    <p:extLst>
      <p:ext uri="{BB962C8B-B14F-4D97-AF65-F5344CB8AC3E}">
        <p14:creationId xmlns:p14="http://schemas.microsoft.com/office/powerpoint/2010/main" val="350133586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9383"/>
            <a:ext cx="8201312" cy="1349449"/>
          </a:xfrm>
        </p:spPr>
        <p:txBody>
          <a:bodyPr/>
          <a:lstStyle/>
          <a:p>
            <a:pPr marL="45720" indent="0">
              <a:buNone/>
            </a:pPr>
            <a:endParaRPr lang="en-US" sz="1800" dirty="0"/>
          </a:p>
          <a:p>
            <a:pPr marL="45720" indent="0" algn="ctr">
              <a:buNone/>
            </a:pPr>
            <a:r>
              <a:rPr lang="en-US" sz="2400" dirty="0" smtClean="0"/>
              <a:t>Naturally accelerated motion includes vertical free-fall and motion of object down a smooth incline</a:t>
            </a:r>
          </a:p>
          <a:p>
            <a:endParaRPr lang="en-US" dirty="0" smtClean="0"/>
          </a:p>
          <a:p>
            <a:pPr marL="45720" indent="0">
              <a:buNone/>
            </a:pPr>
            <a:endParaRPr lang="en-US" dirty="0"/>
          </a:p>
        </p:txBody>
      </p:sp>
      <p:sp>
        <p:nvSpPr>
          <p:cNvPr id="3" name="Title 2"/>
          <p:cNvSpPr>
            <a:spLocks noGrp="1"/>
          </p:cNvSpPr>
          <p:nvPr>
            <p:ph type="title"/>
          </p:nvPr>
        </p:nvSpPr>
        <p:spPr/>
        <p:txBody>
          <a:bodyPr/>
          <a:lstStyle/>
          <a:p>
            <a:r>
              <a:rPr lang="en-US" dirty="0" smtClean="0"/>
              <a:t>Incline experiments</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831026120"/>
              </p:ext>
            </p:extLst>
          </p:nvPr>
        </p:nvGraphicFramePr>
        <p:xfrm>
          <a:off x="3859494" y="2958832"/>
          <a:ext cx="1428617" cy="761929"/>
        </p:xfrm>
        <a:graphic>
          <a:graphicData uri="http://schemas.openxmlformats.org/presentationml/2006/ole">
            <mc:AlternateContent xmlns:mc="http://schemas.openxmlformats.org/markup-compatibility/2006">
              <mc:Choice xmlns:v="urn:schemas-microsoft-com:vml" Requires="v">
                <p:oleObj spid="_x0000_s2202" name="Equation" r:id="rId4" imgW="381000" imgH="203200" progId="Equation.3">
                  <p:embed/>
                </p:oleObj>
              </mc:Choice>
              <mc:Fallback>
                <p:oleObj name="Equation" r:id="rId4" imgW="381000" imgH="203200" progId="Equation.3">
                  <p:embed/>
                  <p:pic>
                    <p:nvPicPr>
                      <p:cNvPr id="0" name=""/>
                      <p:cNvPicPr/>
                      <p:nvPr/>
                    </p:nvPicPr>
                    <p:blipFill>
                      <a:blip r:embed="rId5"/>
                      <a:stretch>
                        <a:fillRect/>
                      </a:stretch>
                    </p:blipFill>
                    <p:spPr>
                      <a:xfrm>
                        <a:off x="3859494" y="2958832"/>
                        <a:ext cx="1428617" cy="761929"/>
                      </a:xfrm>
                      <a:prstGeom prst="rect">
                        <a:avLst/>
                      </a:prstGeom>
                    </p:spPr>
                  </p:pic>
                </p:oleObj>
              </mc:Fallback>
            </mc:AlternateContent>
          </a:graphicData>
        </a:graphic>
      </p:graphicFrame>
      <p:pic>
        <p:nvPicPr>
          <p:cNvPr id="4" name="Picture 3"/>
          <p:cNvPicPr>
            <a:picLocks noChangeAspect="1"/>
          </p:cNvPicPr>
          <p:nvPr/>
        </p:nvPicPr>
        <p:blipFill rotWithShape="1">
          <a:blip r:embed="rId6"/>
          <a:srcRect t="24653" b="29815"/>
          <a:stretch/>
        </p:blipFill>
        <p:spPr>
          <a:xfrm>
            <a:off x="852722" y="3902587"/>
            <a:ext cx="7438556" cy="2540192"/>
          </a:xfrm>
          <a:prstGeom prst="rect">
            <a:avLst/>
          </a:prstGeom>
        </p:spPr>
      </p:pic>
    </p:spTree>
    <p:extLst>
      <p:ext uri="{BB962C8B-B14F-4D97-AF65-F5344CB8AC3E}">
        <p14:creationId xmlns:p14="http://schemas.microsoft.com/office/powerpoint/2010/main" val="326071834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5773147" cy="4407408"/>
          </a:xfrm>
        </p:spPr>
        <p:txBody>
          <a:bodyPr/>
          <a:lstStyle/>
          <a:p>
            <a:endParaRPr lang="en-US" dirty="0" smtClean="0"/>
          </a:p>
          <a:p>
            <a:pPr marL="45720" indent="0">
              <a:buNone/>
            </a:pPr>
            <a:endParaRPr lang="en-US" dirty="0" smtClean="0"/>
          </a:p>
          <a:p>
            <a:r>
              <a:rPr lang="en-US" dirty="0" smtClean="0"/>
              <a:t>“Unnatural” motion requires the action of an external agent</a:t>
            </a:r>
          </a:p>
          <a:p>
            <a:endParaRPr lang="en-US" dirty="0" smtClean="0"/>
          </a:p>
          <a:p>
            <a:endParaRPr lang="en-US" dirty="0"/>
          </a:p>
          <a:p>
            <a:r>
              <a:rPr lang="en-US" dirty="0" smtClean="0"/>
              <a:t>Many who studied Aristotle were critical of this point</a:t>
            </a:r>
          </a:p>
          <a:p>
            <a:endParaRPr lang="en-US" dirty="0"/>
          </a:p>
          <a:p>
            <a:endParaRPr lang="en-US" dirty="0"/>
          </a:p>
          <a:p>
            <a:pPr marL="45720" indent="0">
              <a:buNone/>
            </a:pPr>
            <a:endParaRPr lang="en-US" dirty="0"/>
          </a:p>
        </p:txBody>
      </p:sp>
      <p:sp>
        <p:nvSpPr>
          <p:cNvPr id="3" name="Title 2"/>
          <p:cNvSpPr>
            <a:spLocks noGrp="1"/>
          </p:cNvSpPr>
          <p:nvPr>
            <p:ph type="title"/>
          </p:nvPr>
        </p:nvSpPr>
        <p:spPr/>
        <p:txBody>
          <a:bodyPr/>
          <a:lstStyle/>
          <a:p>
            <a:r>
              <a:rPr lang="en-US" dirty="0" smtClean="0"/>
              <a:t>Aristotle</a:t>
            </a:r>
            <a:endParaRPr lang="en-US" dirty="0"/>
          </a:p>
        </p:txBody>
      </p:sp>
      <p:pic>
        <p:nvPicPr>
          <p:cNvPr id="4" name="Picture 3" descr="?format=500w.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4400" y="1864436"/>
            <a:ext cx="1775851" cy="4262043"/>
          </a:xfrm>
          <a:prstGeom prst="rect">
            <a:avLst/>
          </a:prstGeom>
        </p:spPr>
      </p:pic>
    </p:spTree>
    <p:extLst>
      <p:ext uri="{BB962C8B-B14F-4D97-AF65-F5344CB8AC3E}">
        <p14:creationId xmlns:p14="http://schemas.microsoft.com/office/powerpoint/2010/main" val="347431880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pPr marL="45720" indent="0">
              <a:buNone/>
            </a:pPr>
            <a:endParaRPr lang="en-US" dirty="0" smtClean="0"/>
          </a:p>
          <a:p>
            <a:pPr marL="45720" indent="0">
              <a:buNone/>
            </a:pPr>
            <a:endParaRPr lang="en-US" dirty="0" smtClean="0"/>
          </a:p>
          <a:p>
            <a:pPr marL="45720" indent="0" algn="ctr">
              <a:buNone/>
            </a:pPr>
            <a:r>
              <a:rPr lang="en-US" sz="3600" dirty="0" smtClean="0"/>
              <a:t>How else do you think Galileo measured time in his experiments?</a:t>
            </a:r>
          </a:p>
          <a:p>
            <a:endParaRPr lang="en-US" dirty="0"/>
          </a:p>
        </p:txBody>
      </p:sp>
      <p:sp>
        <p:nvSpPr>
          <p:cNvPr id="3" name="Title 2"/>
          <p:cNvSpPr>
            <a:spLocks noGrp="1"/>
          </p:cNvSpPr>
          <p:nvPr>
            <p:ph type="title"/>
          </p:nvPr>
        </p:nvSpPr>
        <p:spPr/>
        <p:txBody>
          <a:bodyPr/>
          <a:lstStyle/>
          <a:p>
            <a:r>
              <a:rPr lang="en-US" dirty="0" smtClean="0"/>
              <a:t>Question</a:t>
            </a:r>
            <a:endParaRPr lang="en-US" dirty="0"/>
          </a:p>
        </p:txBody>
      </p:sp>
    </p:spTree>
    <p:extLst>
      <p:ext uri="{BB962C8B-B14F-4D97-AF65-F5344CB8AC3E}">
        <p14:creationId xmlns:p14="http://schemas.microsoft.com/office/powerpoint/2010/main" val="151729373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Galileo’s instrumentation</a:t>
            </a:r>
            <a:endParaRPr lang="en-US" dirty="0"/>
          </a:p>
        </p:txBody>
      </p:sp>
      <p:pic>
        <p:nvPicPr>
          <p:cNvPr id="4" name="Picture 3" descr="Galileo measuremen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2499" y="1719071"/>
            <a:ext cx="2914512" cy="2146950"/>
          </a:xfrm>
          <a:prstGeom prst="rect">
            <a:avLst/>
          </a:prstGeom>
        </p:spPr>
      </p:pic>
      <p:pic>
        <p:nvPicPr>
          <p:cNvPr id="6" name="Picture 5" descr="Galileo_pendulum_clock_2.png"/>
          <p:cNvPicPr>
            <a:picLocks noChangeAspect="1"/>
          </p:cNvPicPr>
          <p:nvPr/>
        </p:nvPicPr>
        <p:blipFill rotWithShape="1">
          <a:blip r:embed="rId4">
            <a:extLst>
              <a:ext uri="{28A0092B-C50C-407E-A947-70E740481C1C}">
                <a14:useLocalDpi xmlns:a14="http://schemas.microsoft.com/office/drawing/2010/main" val="0"/>
              </a:ext>
            </a:extLst>
          </a:blip>
          <a:srcRect r="15518"/>
          <a:stretch/>
        </p:blipFill>
        <p:spPr>
          <a:xfrm>
            <a:off x="269361" y="2147045"/>
            <a:ext cx="2414206" cy="4086939"/>
          </a:xfrm>
          <a:prstGeom prst="rect">
            <a:avLst/>
          </a:prstGeom>
        </p:spPr>
      </p:pic>
      <p:pic>
        <p:nvPicPr>
          <p:cNvPr id="7" name="Picture 6" descr="water_clock.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1169" y="2147045"/>
            <a:ext cx="2511091" cy="4086939"/>
          </a:xfrm>
          <a:prstGeom prst="rect">
            <a:avLst/>
          </a:prstGeom>
        </p:spPr>
      </p:pic>
      <p:pic>
        <p:nvPicPr>
          <p:cNvPr id="9" name="Picture 8" descr="202-inclined_plane-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82499" y="4019266"/>
            <a:ext cx="2900289" cy="2484581"/>
          </a:xfrm>
          <a:prstGeom prst="rect">
            <a:avLst/>
          </a:prstGeom>
        </p:spPr>
      </p:pic>
      <p:sp>
        <p:nvSpPr>
          <p:cNvPr id="2" name="Rectangle 1"/>
          <p:cNvSpPr/>
          <p:nvPr/>
        </p:nvSpPr>
        <p:spPr>
          <a:xfrm>
            <a:off x="6821368" y="6233984"/>
            <a:ext cx="1412069" cy="369332"/>
          </a:xfrm>
          <a:prstGeom prst="rect">
            <a:avLst/>
          </a:prstGeom>
        </p:spPr>
        <p:txBody>
          <a:bodyPr wrap="square">
            <a:spAutoFit/>
          </a:bodyPr>
          <a:lstStyle/>
          <a:p>
            <a:r>
              <a:rPr lang="en-US" dirty="0" smtClean="0">
                <a:hlinkClick r:id="rId7"/>
              </a:rPr>
              <a:t>Water Clock</a:t>
            </a:r>
            <a:r>
              <a:rPr lang="en-US" dirty="0" smtClean="0"/>
              <a:t> </a:t>
            </a:r>
            <a:endParaRPr lang="en-US" dirty="0"/>
          </a:p>
        </p:txBody>
      </p:sp>
      <p:sp>
        <p:nvSpPr>
          <p:cNvPr id="5" name="TextBox 4"/>
          <p:cNvSpPr txBox="1"/>
          <p:nvPr/>
        </p:nvSpPr>
        <p:spPr>
          <a:xfrm>
            <a:off x="879164" y="6233984"/>
            <a:ext cx="1196474" cy="369332"/>
          </a:xfrm>
          <a:prstGeom prst="rect">
            <a:avLst/>
          </a:prstGeom>
          <a:noFill/>
        </p:spPr>
        <p:txBody>
          <a:bodyPr wrap="none" rtlCol="0">
            <a:spAutoFit/>
          </a:bodyPr>
          <a:lstStyle/>
          <a:p>
            <a:r>
              <a:rPr lang="en-US" dirty="0" smtClean="0">
                <a:solidFill>
                  <a:schemeClr val="bg2">
                    <a:lumMod val="50000"/>
                  </a:schemeClr>
                </a:solidFill>
              </a:rPr>
              <a:t>Pendulum</a:t>
            </a:r>
            <a:endParaRPr lang="en-US" dirty="0">
              <a:solidFill>
                <a:schemeClr val="bg2">
                  <a:lumMod val="50000"/>
                </a:schemeClr>
              </a:solidFill>
            </a:endParaRPr>
          </a:p>
        </p:txBody>
      </p:sp>
    </p:spTree>
    <p:extLst>
      <p:ext uri="{BB962C8B-B14F-4D97-AF65-F5344CB8AC3E}">
        <p14:creationId xmlns:p14="http://schemas.microsoft.com/office/powerpoint/2010/main" val="228159895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page from his notebook demonstrating projectile motion:</a:t>
            </a:r>
          </a:p>
          <a:p>
            <a:endParaRPr lang="en-US" dirty="0" smtClean="0"/>
          </a:p>
        </p:txBody>
      </p:sp>
      <p:sp>
        <p:nvSpPr>
          <p:cNvPr id="3" name="Title 2"/>
          <p:cNvSpPr>
            <a:spLocks noGrp="1"/>
          </p:cNvSpPr>
          <p:nvPr>
            <p:ph type="title"/>
          </p:nvPr>
        </p:nvSpPr>
        <p:spPr/>
        <p:txBody>
          <a:bodyPr/>
          <a:lstStyle/>
          <a:p>
            <a:r>
              <a:rPr lang="en-US" dirty="0" smtClean="0"/>
              <a:t>Projectile motion</a:t>
            </a:r>
            <a:endParaRPr lang="en-US" dirty="0"/>
          </a:p>
        </p:txBody>
      </p:sp>
      <p:pic>
        <p:nvPicPr>
          <p:cNvPr id="4" name="Picture 3" descr="galileo_parabol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0100" y="2506979"/>
            <a:ext cx="4991100" cy="3619500"/>
          </a:xfrm>
          <a:prstGeom prst="rect">
            <a:avLst/>
          </a:prstGeom>
        </p:spPr>
      </p:pic>
    </p:spTree>
    <p:extLst>
      <p:ext uri="{BB962C8B-B14F-4D97-AF65-F5344CB8AC3E}">
        <p14:creationId xmlns:p14="http://schemas.microsoft.com/office/powerpoint/2010/main" val="162553234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872595"/>
            <a:ext cx="8407893" cy="4407408"/>
          </a:xfrm>
        </p:spPr>
        <p:txBody>
          <a:bodyPr/>
          <a:lstStyle/>
          <a:p>
            <a:r>
              <a:rPr lang="en-US" sz="2400" dirty="0" smtClean="0"/>
              <a:t>Galileo</a:t>
            </a:r>
          </a:p>
          <a:p>
            <a:pPr lvl="1"/>
            <a:r>
              <a:rPr lang="en-US" dirty="0" smtClean="0"/>
              <a:t>Formulated concept, but did not include dependence on mass</a:t>
            </a:r>
            <a:endParaRPr lang="en-US" dirty="0"/>
          </a:p>
          <a:p>
            <a:pPr lvl="1"/>
            <a:r>
              <a:rPr lang="en-US" dirty="0" smtClean="0"/>
              <a:t>Inertia: a property by which a body tended to persist in its state of motion</a:t>
            </a:r>
          </a:p>
          <a:p>
            <a:pPr marL="365760" lvl="1" indent="0">
              <a:buNone/>
            </a:pPr>
            <a:endParaRPr lang="en-US" dirty="0" smtClean="0"/>
          </a:p>
          <a:p>
            <a:r>
              <a:rPr lang="en-US" sz="2400" dirty="0"/>
              <a:t>Descartes</a:t>
            </a:r>
          </a:p>
          <a:p>
            <a:pPr lvl="1"/>
            <a:r>
              <a:rPr lang="en-US" dirty="0"/>
              <a:t>Principle of Inertia: every body tends to continue its motion in a straight line (or to remain at rest) unless it is under some </a:t>
            </a:r>
            <a:r>
              <a:rPr lang="en-US" dirty="0" smtClean="0"/>
              <a:t>constraint</a:t>
            </a:r>
          </a:p>
          <a:p>
            <a:pPr marL="365760" lvl="1" indent="0">
              <a:buNone/>
            </a:pPr>
            <a:endParaRPr lang="en-US" dirty="0"/>
          </a:p>
          <a:p>
            <a:r>
              <a:rPr lang="en-US" sz="2400" dirty="0"/>
              <a:t>Huygens</a:t>
            </a:r>
          </a:p>
          <a:p>
            <a:pPr lvl="1"/>
            <a:r>
              <a:rPr lang="en-US" dirty="0"/>
              <a:t>“Any body already in motion will continue to move perpetually with the same speed and in a straight line unless it is impeded”</a:t>
            </a:r>
          </a:p>
          <a:p>
            <a:endParaRPr lang="en-US" dirty="0"/>
          </a:p>
        </p:txBody>
      </p:sp>
      <p:sp>
        <p:nvSpPr>
          <p:cNvPr id="3" name="Title 2"/>
          <p:cNvSpPr>
            <a:spLocks noGrp="1"/>
          </p:cNvSpPr>
          <p:nvPr>
            <p:ph type="title"/>
          </p:nvPr>
        </p:nvSpPr>
        <p:spPr/>
        <p:txBody>
          <a:bodyPr/>
          <a:lstStyle/>
          <a:p>
            <a:r>
              <a:rPr lang="en-US" dirty="0" smtClean="0"/>
              <a:t>inertia</a:t>
            </a:r>
            <a:endParaRPr lang="en-US" dirty="0"/>
          </a:p>
        </p:txBody>
      </p:sp>
    </p:spTree>
    <p:extLst>
      <p:ext uri="{BB962C8B-B14F-4D97-AF65-F5344CB8AC3E}">
        <p14:creationId xmlns:p14="http://schemas.microsoft.com/office/powerpoint/2010/main" val="8974592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 calcmode="lin" valueType="num">
                                      <p:cBhvr additive="base">
                                        <p:cTn id="35"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endParaRPr lang="en-US" dirty="0" smtClean="0"/>
          </a:p>
          <a:p>
            <a:pPr marL="45720" indent="0">
              <a:buNone/>
            </a:pPr>
            <a:endParaRPr lang="en-US" dirty="0"/>
          </a:p>
          <a:p>
            <a:pPr marL="45720" indent="0">
              <a:buNone/>
            </a:pPr>
            <a:endParaRPr lang="en-US" dirty="0" smtClean="0"/>
          </a:p>
          <a:p>
            <a:pPr marL="45720" indent="0" algn="ctr">
              <a:buNone/>
            </a:pPr>
            <a:r>
              <a:rPr lang="en-US" sz="3600" dirty="0" smtClean="0"/>
              <a:t>What about Galileo made it possible for him to break from Aristotelian thought?</a:t>
            </a:r>
            <a:endParaRPr lang="en-US" sz="3600" dirty="0"/>
          </a:p>
        </p:txBody>
      </p:sp>
      <p:sp>
        <p:nvSpPr>
          <p:cNvPr id="3" name="Title 2"/>
          <p:cNvSpPr>
            <a:spLocks noGrp="1"/>
          </p:cNvSpPr>
          <p:nvPr>
            <p:ph type="title"/>
          </p:nvPr>
        </p:nvSpPr>
        <p:spPr/>
        <p:txBody>
          <a:bodyPr/>
          <a:lstStyle/>
          <a:p>
            <a:r>
              <a:rPr lang="en-US" dirty="0" smtClean="0"/>
              <a:t>Question</a:t>
            </a:r>
            <a:endParaRPr lang="en-US" dirty="0"/>
          </a:p>
        </p:txBody>
      </p:sp>
    </p:spTree>
    <p:extLst>
      <p:ext uri="{BB962C8B-B14F-4D97-AF65-F5344CB8AC3E}">
        <p14:creationId xmlns:p14="http://schemas.microsoft.com/office/powerpoint/2010/main" val="204530185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Hipparchus</a:t>
            </a:r>
            <a:endParaRPr lang="en-US" dirty="0"/>
          </a:p>
        </p:txBody>
      </p:sp>
      <p:sp>
        <p:nvSpPr>
          <p:cNvPr id="6" name="Content Placeholder 5"/>
          <p:cNvSpPr>
            <a:spLocks noGrp="1"/>
          </p:cNvSpPr>
          <p:nvPr>
            <p:ph idx="1"/>
          </p:nvPr>
        </p:nvSpPr>
        <p:spPr>
          <a:xfrm>
            <a:off x="381000" y="1719071"/>
            <a:ext cx="4056684" cy="4407408"/>
          </a:xfrm>
        </p:spPr>
        <p:txBody>
          <a:bodyPr/>
          <a:lstStyle/>
          <a:p>
            <a:endParaRPr lang="en-US" dirty="0" smtClean="0"/>
          </a:p>
          <a:p>
            <a:endParaRPr lang="en-US" dirty="0" smtClean="0"/>
          </a:p>
          <a:p>
            <a:r>
              <a:rPr lang="en-US" dirty="0" smtClean="0"/>
              <a:t>190 – 120 B.C.</a:t>
            </a:r>
          </a:p>
          <a:p>
            <a:endParaRPr lang="en-US" dirty="0"/>
          </a:p>
          <a:p>
            <a:endParaRPr lang="en-US" dirty="0" smtClean="0"/>
          </a:p>
          <a:p>
            <a:r>
              <a:rPr lang="en-US" dirty="0" smtClean="0"/>
              <a:t>Expressed vaguely the concept of an impressed force that was transmitted to a moving body</a:t>
            </a:r>
            <a:endParaRPr lang="en-US" dirty="0"/>
          </a:p>
        </p:txBody>
      </p:sp>
      <p:pic>
        <p:nvPicPr>
          <p:cNvPr id="7" name="Content Placeholder 3" descr="Hipparchus.jpg"/>
          <p:cNvPicPr>
            <a:picLocks noChangeAspect="1"/>
          </p:cNvPicPr>
          <p:nvPr/>
        </p:nvPicPr>
        <p:blipFill>
          <a:blip r:embed="rId3">
            <a:extLst>
              <a:ext uri="{28A0092B-C50C-407E-A947-70E740481C1C}">
                <a14:useLocalDpi xmlns:a14="http://schemas.microsoft.com/office/drawing/2010/main" val="0"/>
              </a:ext>
            </a:extLst>
          </a:blip>
          <a:srcRect t="15492" b="15492"/>
          <a:stretch>
            <a:fillRect/>
          </a:stretch>
        </p:blipFill>
        <p:spPr>
          <a:xfrm>
            <a:off x="4437684" y="2707610"/>
            <a:ext cx="4365463" cy="2288371"/>
          </a:xfrm>
          <a:prstGeom prst="rect">
            <a:avLst/>
          </a:prstGeom>
        </p:spPr>
      </p:pic>
    </p:spTree>
    <p:extLst>
      <p:ext uri="{BB962C8B-B14F-4D97-AF65-F5344CB8AC3E}">
        <p14:creationId xmlns:p14="http://schemas.microsoft.com/office/powerpoint/2010/main" val="98602176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886551"/>
            <a:ext cx="5729813" cy="4645209"/>
          </a:xfrm>
        </p:spPr>
        <p:txBody>
          <a:bodyPr/>
          <a:lstStyle/>
          <a:p>
            <a:r>
              <a:rPr lang="en-US" dirty="0" smtClean="0"/>
              <a:t>490 - 570</a:t>
            </a:r>
          </a:p>
          <a:p>
            <a:endParaRPr lang="en-US" dirty="0"/>
          </a:p>
          <a:p>
            <a:r>
              <a:rPr lang="en-US" dirty="0" smtClean="0"/>
              <a:t>Greek Christian philosopher</a:t>
            </a:r>
          </a:p>
          <a:p>
            <a:endParaRPr lang="en-US" dirty="0"/>
          </a:p>
          <a:p>
            <a:r>
              <a:rPr lang="en-US" dirty="0" smtClean="0"/>
              <a:t>Argues that a heavier body will not fall faster than a lighter one</a:t>
            </a:r>
          </a:p>
          <a:p>
            <a:endParaRPr lang="en-US" dirty="0"/>
          </a:p>
          <a:p>
            <a:r>
              <a:rPr lang="en-US" dirty="0" smtClean="0"/>
              <a:t>Saw no problem with motion through a void</a:t>
            </a:r>
          </a:p>
          <a:p>
            <a:endParaRPr lang="en-US" dirty="0"/>
          </a:p>
          <a:p>
            <a:r>
              <a:rPr lang="en-US" dirty="0" smtClean="0"/>
              <a:t>Argued that forced motion is produced</a:t>
            </a:r>
          </a:p>
          <a:p>
            <a:pPr marL="45720" indent="0">
              <a:buNone/>
            </a:pPr>
            <a:endParaRPr lang="en-US" dirty="0"/>
          </a:p>
        </p:txBody>
      </p:sp>
      <p:sp>
        <p:nvSpPr>
          <p:cNvPr id="3" name="Title 2"/>
          <p:cNvSpPr>
            <a:spLocks noGrp="1"/>
          </p:cNvSpPr>
          <p:nvPr>
            <p:ph type="title"/>
          </p:nvPr>
        </p:nvSpPr>
        <p:spPr/>
        <p:txBody>
          <a:bodyPr/>
          <a:lstStyle/>
          <a:p>
            <a:r>
              <a:rPr lang="en-US" dirty="0" smtClean="0"/>
              <a:t>John </a:t>
            </a:r>
            <a:r>
              <a:rPr lang="en-US" dirty="0" err="1" smtClean="0"/>
              <a:t>Philoponus</a:t>
            </a:r>
            <a:endParaRPr lang="en-US" dirty="0"/>
          </a:p>
        </p:txBody>
      </p:sp>
      <p:pic>
        <p:nvPicPr>
          <p:cNvPr id="4" name="Picture 3" descr="john-philoponu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0813" y="2387566"/>
            <a:ext cx="2651447" cy="3227190"/>
          </a:xfrm>
          <a:prstGeom prst="rect">
            <a:avLst/>
          </a:prstGeom>
        </p:spPr>
      </p:pic>
    </p:spTree>
    <p:extLst>
      <p:ext uri="{BB962C8B-B14F-4D97-AF65-F5344CB8AC3E}">
        <p14:creationId xmlns:p14="http://schemas.microsoft.com/office/powerpoint/2010/main" val="201255150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Avicenna &amp; </a:t>
            </a:r>
            <a:r>
              <a:rPr lang="en-US" dirty="0" err="1"/>
              <a:t>Avempace</a:t>
            </a:r>
            <a:endParaRPr lang="en-US" dirty="0"/>
          </a:p>
        </p:txBody>
      </p:sp>
      <p:sp>
        <p:nvSpPr>
          <p:cNvPr id="9" name="Content Placeholder 8"/>
          <p:cNvSpPr>
            <a:spLocks noGrp="1"/>
          </p:cNvSpPr>
          <p:nvPr>
            <p:ph idx="1"/>
          </p:nvPr>
        </p:nvSpPr>
        <p:spPr>
          <a:xfrm>
            <a:off x="653848" y="1719071"/>
            <a:ext cx="3972953" cy="2059533"/>
          </a:xfrm>
        </p:spPr>
        <p:txBody>
          <a:bodyPr>
            <a:normAutofit/>
          </a:bodyPr>
          <a:lstStyle/>
          <a:p>
            <a:r>
              <a:rPr lang="en-US" dirty="0" smtClean="0"/>
              <a:t>980 – 1037</a:t>
            </a:r>
          </a:p>
          <a:p>
            <a:endParaRPr lang="en-US" dirty="0" smtClean="0"/>
          </a:p>
          <a:p>
            <a:r>
              <a:rPr lang="en-US" dirty="0"/>
              <a:t>Muslim, Aristotelian </a:t>
            </a:r>
            <a:r>
              <a:rPr lang="en-US" dirty="0" smtClean="0"/>
              <a:t>philosopher &amp; scientist</a:t>
            </a:r>
          </a:p>
        </p:txBody>
      </p:sp>
      <p:pic>
        <p:nvPicPr>
          <p:cNvPr id="10" name="Picture 9"/>
          <p:cNvPicPr>
            <a:picLocks noChangeAspect="1"/>
          </p:cNvPicPr>
          <p:nvPr/>
        </p:nvPicPr>
        <p:blipFill>
          <a:blip r:embed="rId3"/>
          <a:stretch>
            <a:fillRect/>
          </a:stretch>
        </p:blipFill>
        <p:spPr>
          <a:xfrm>
            <a:off x="1228038" y="3489189"/>
            <a:ext cx="2149067" cy="2818449"/>
          </a:xfrm>
          <a:prstGeom prst="rect">
            <a:avLst/>
          </a:prstGeom>
        </p:spPr>
      </p:pic>
      <p:sp>
        <p:nvSpPr>
          <p:cNvPr id="5" name="Content Placeholder 1"/>
          <p:cNvSpPr txBox="1">
            <a:spLocks/>
          </p:cNvSpPr>
          <p:nvPr/>
        </p:nvSpPr>
        <p:spPr>
          <a:xfrm>
            <a:off x="4797751" y="1719071"/>
            <a:ext cx="4360205" cy="1770118"/>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dirty="0" smtClean="0"/>
              <a:t>1095 – 1138/9</a:t>
            </a:r>
          </a:p>
          <a:p>
            <a:endParaRPr lang="en-US" dirty="0" smtClean="0"/>
          </a:p>
          <a:p>
            <a:r>
              <a:rPr lang="en-US" dirty="0" smtClean="0"/>
              <a:t>Supported view of an impressed force</a:t>
            </a:r>
            <a:endParaRPr lang="en-US" dirty="0"/>
          </a:p>
        </p:txBody>
      </p:sp>
      <p:pic>
        <p:nvPicPr>
          <p:cNvPr id="6" name="Picture 5" descr="Avempac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3857" y="3489189"/>
            <a:ext cx="1981606" cy="2859533"/>
          </a:xfrm>
          <a:prstGeom prst="rect">
            <a:avLst/>
          </a:prstGeom>
        </p:spPr>
      </p:pic>
    </p:spTree>
    <p:extLst>
      <p:ext uri="{BB962C8B-B14F-4D97-AF65-F5344CB8AC3E}">
        <p14:creationId xmlns:p14="http://schemas.microsoft.com/office/powerpoint/2010/main" val="314648119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886551"/>
            <a:ext cx="4489289" cy="4505641"/>
          </a:xfrm>
        </p:spPr>
        <p:txBody>
          <a:bodyPr/>
          <a:lstStyle/>
          <a:p>
            <a:r>
              <a:rPr lang="en-US" dirty="0" smtClean="0"/>
              <a:t>1287 </a:t>
            </a:r>
            <a:r>
              <a:rPr lang="en-US" dirty="0"/>
              <a:t>– 1347</a:t>
            </a:r>
            <a:endParaRPr lang="en-US" dirty="0" smtClean="0"/>
          </a:p>
          <a:p>
            <a:endParaRPr lang="en-US" dirty="0"/>
          </a:p>
          <a:p>
            <a:r>
              <a:rPr lang="en-US" dirty="0" smtClean="0"/>
              <a:t>English Franciscan </a:t>
            </a:r>
          </a:p>
          <a:p>
            <a:pPr marL="45720" indent="0">
              <a:buNone/>
            </a:pPr>
            <a:endParaRPr lang="en-US" dirty="0"/>
          </a:p>
          <a:p>
            <a:r>
              <a:rPr lang="en-US" dirty="0" smtClean="0"/>
              <a:t>Held that motion, once it existed, did not require continuous cause to maintain it</a:t>
            </a:r>
          </a:p>
          <a:p>
            <a:endParaRPr lang="en-US" dirty="0"/>
          </a:p>
          <a:p>
            <a:r>
              <a:rPr lang="en-US" dirty="0" smtClean="0"/>
              <a:t>Disagreed with all previous beliefs that required a force for sustained motion</a:t>
            </a:r>
            <a:endParaRPr lang="en-US" dirty="0"/>
          </a:p>
        </p:txBody>
      </p:sp>
      <p:sp>
        <p:nvSpPr>
          <p:cNvPr id="3" name="Title 2"/>
          <p:cNvSpPr>
            <a:spLocks noGrp="1"/>
          </p:cNvSpPr>
          <p:nvPr>
            <p:ph type="title"/>
          </p:nvPr>
        </p:nvSpPr>
        <p:spPr/>
        <p:txBody>
          <a:bodyPr/>
          <a:lstStyle/>
          <a:p>
            <a:r>
              <a:rPr lang="en-US" dirty="0" smtClean="0"/>
              <a:t>William of Ockham</a:t>
            </a:r>
            <a:endParaRPr lang="en-US" dirty="0"/>
          </a:p>
        </p:txBody>
      </p:sp>
      <p:pic>
        <p:nvPicPr>
          <p:cNvPr id="4" name="Picture 3" descr="William of Ockha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5537" y="2223227"/>
            <a:ext cx="2540000" cy="3543300"/>
          </a:xfrm>
          <a:prstGeom prst="rect">
            <a:avLst/>
          </a:prstGeom>
        </p:spPr>
      </p:pic>
    </p:spTree>
    <p:extLst>
      <p:ext uri="{BB962C8B-B14F-4D97-AF65-F5344CB8AC3E}">
        <p14:creationId xmlns:p14="http://schemas.microsoft.com/office/powerpoint/2010/main" val="9164446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067990"/>
            <a:ext cx="4907938" cy="4407408"/>
          </a:xfrm>
        </p:spPr>
        <p:txBody>
          <a:bodyPr/>
          <a:lstStyle/>
          <a:p>
            <a:r>
              <a:rPr lang="en-US" dirty="0" smtClean="0"/>
              <a:t>1295 – 1358</a:t>
            </a:r>
          </a:p>
          <a:p>
            <a:endParaRPr lang="en-US" dirty="0" smtClean="0"/>
          </a:p>
          <a:p>
            <a:endParaRPr lang="en-US" dirty="0" smtClean="0"/>
          </a:p>
          <a:p>
            <a:r>
              <a:rPr lang="en-US" dirty="0" smtClean="0"/>
              <a:t>French Aristotelian philosopher</a:t>
            </a:r>
          </a:p>
          <a:p>
            <a:endParaRPr lang="en-US" dirty="0" smtClean="0"/>
          </a:p>
          <a:p>
            <a:endParaRPr lang="en-US" dirty="0"/>
          </a:p>
          <a:p>
            <a:r>
              <a:rPr lang="en-US" dirty="0" smtClean="0"/>
              <a:t>Studied under William of Ockham</a:t>
            </a:r>
          </a:p>
          <a:p>
            <a:endParaRPr lang="en-US" dirty="0" smtClean="0"/>
          </a:p>
          <a:p>
            <a:endParaRPr lang="en-US" dirty="0"/>
          </a:p>
          <a:p>
            <a:r>
              <a:rPr lang="en-US" dirty="0" smtClean="0"/>
              <a:t>Formulated Impetus Theory</a:t>
            </a:r>
            <a:endParaRPr lang="en-US" dirty="0"/>
          </a:p>
        </p:txBody>
      </p:sp>
      <p:sp>
        <p:nvSpPr>
          <p:cNvPr id="3" name="Title 2"/>
          <p:cNvSpPr>
            <a:spLocks noGrp="1"/>
          </p:cNvSpPr>
          <p:nvPr>
            <p:ph type="title"/>
          </p:nvPr>
        </p:nvSpPr>
        <p:spPr/>
        <p:txBody>
          <a:bodyPr/>
          <a:lstStyle/>
          <a:p>
            <a:r>
              <a:rPr lang="en-US" dirty="0" smtClean="0"/>
              <a:t>John </a:t>
            </a:r>
            <a:r>
              <a:rPr lang="en-US" dirty="0" err="1" smtClean="0"/>
              <a:t>buridan</a:t>
            </a:r>
            <a:endParaRPr lang="en-US" dirty="0"/>
          </a:p>
        </p:txBody>
      </p:sp>
      <p:pic>
        <p:nvPicPr>
          <p:cNvPr id="6" name="Picture 5" descr="jean buridan.jpg"/>
          <p:cNvPicPr>
            <a:picLocks noChangeAspect="1"/>
          </p:cNvPicPr>
          <p:nvPr/>
        </p:nvPicPr>
        <p:blipFill rotWithShape="1">
          <a:blip r:embed="rId3">
            <a:extLst>
              <a:ext uri="{28A0092B-C50C-407E-A947-70E740481C1C}">
                <a14:useLocalDpi xmlns:a14="http://schemas.microsoft.com/office/drawing/2010/main" val="0"/>
              </a:ext>
            </a:extLst>
          </a:blip>
          <a:srcRect l="11713" r="10454"/>
          <a:stretch/>
        </p:blipFill>
        <p:spPr>
          <a:xfrm>
            <a:off x="5777361" y="2330119"/>
            <a:ext cx="2779166" cy="3392150"/>
          </a:xfrm>
          <a:prstGeom prst="rect">
            <a:avLst/>
          </a:prstGeom>
        </p:spPr>
      </p:pic>
    </p:spTree>
    <p:extLst>
      <p:ext uri="{BB962C8B-B14F-4D97-AF65-F5344CB8AC3E}">
        <p14:creationId xmlns:p14="http://schemas.microsoft.com/office/powerpoint/2010/main" val="191960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pPr marL="45720" indent="0">
              <a:buNone/>
            </a:pPr>
            <a:endParaRPr lang="en-US" dirty="0" smtClean="0"/>
          </a:p>
          <a:p>
            <a:pPr marL="45720" indent="0" algn="ctr">
              <a:buNone/>
            </a:pPr>
            <a:r>
              <a:rPr lang="en-US" sz="2400" dirty="0" smtClean="0"/>
              <a:t>“The mover of an object transmits to the object a power proportional to the product of the amount of matter (or mass) in the object times the speed of the object.” - Cushing</a:t>
            </a:r>
          </a:p>
          <a:p>
            <a:pPr marL="45720" indent="0">
              <a:buNone/>
            </a:pPr>
            <a:endParaRPr lang="en-US" dirty="0" smtClean="0"/>
          </a:p>
          <a:p>
            <a:endParaRPr lang="en-US" dirty="0"/>
          </a:p>
          <a:p>
            <a:endParaRPr lang="en-US" dirty="0"/>
          </a:p>
          <a:p>
            <a:pPr marL="45720" indent="0" algn="ctr">
              <a:buNone/>
            </a:pPr>
            <a:r>
              <a:rPr lang="en-US" sz="2200" dirty="0" smtClean="0"/>
              <a:t>In modern terms: </a:t>
            </a:r>
            <a:r>
              <a:rPr lang="en-US" sz="2200" i="1" dirty="0" smtClean="0"/>
              <a:t>mv</a:t>
            </a:r>
          </a:p>
          <a:p>
            <a:pPr marL="45720" indent="0">
              <a:buNone/>
            </a:pPr>
            <a:endParaRPr lang="en-US" dirty="0"/>
          </a:p>
        </p:txBody>
      </p:sp>
      <p:sp>
        <p:nvSpPr>
          <p:cNvPr id="3" name="Title 2"/>
          <p:cNvSpPr>
            <a:spLocks noGrp="1"/>
          </p:cNvSpPr>
          <p:nvPr>
            <p:ph type="title"/>
          </p:nvPr>
        </p:nvSpPr>
        <p:spPr/>
        <p:txBody>
          <a:bodyPr/>
          <a:lstStyle/>
          <a:p>
            <a:r>
              <a:rPr lang="en-US" dirty="0" smtClean="0"/>
              <a:t>Impetus theory</a:t>
            </a:r>
            <a:endParaRPr lang="en-US" dirty="0"/>
          </a:p>
        </p:txBody>
      </p:sp>
    </p:spTree>
    <p:extLst>
      <p:ext uri="{BB962C8B-B14F-4D97-AF65-F5344CB8AC3E}">
        <p14:creationId xmlns:p14="http://schemas.microsoft.com/office/powerpoint/2010/main" val="5084240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 calcmode="lin" valueType="num">
                                      <p:cBhvr additive="base">
                                        <p:cTn id="7"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071"/>
            <a:ext cx="4168324" cy="4407408"/>
          </a:xfrm>
        </p:spPr>
        <p:txBody>
          <a:bodyPr/>
          <a:lstStyle/>
          <a:p>
            <a:r>
              <a:rPr lang="en-US" dirty="0" smtClean="0"/>
              <a:t>1320 - 1382</a:t>
            </a:r>
          </a:p>
          <a:p>
            <a:endParaRPr lang="en-US" dirty="0" smtClean="0"/>
          </a:p>
          <a:p>
            <a:endParaRPr lang="en-US" dirty="0"/>
          </a:p>
          <a:p>
            <a:r>
              <a:rPr lang="en-US" dirty="0" smtClean="0"/>
              <a:t>Student of </a:t>
            </a:r>
            <a:r>
              <a:rPr lang="en-US" dirty="0" err="1" smtClean="0"/>
              <a:t>Buridan</a:t>
            </a:r>
            <a:endParaRPr lang="en-US" dirty="0" smtClean="0"/>
          </a:p>
          <a:p>
            <a:endParaRPr lang="en-US" dirty="0" smtClean="0"/>
          </a:p>
          <a:p>
            <a:endParaRPr lang="en-US" dirty="0"/>
          </a:p>
          <a:p>
            <a:r>
              <a:rPr lang="en-US" dirty="0" smtClean="0"/>
              <a:t>Proved Merton Theorem</a:t>
            </a:r>
          </a:p>
          <a:p>
            <a:endParaRPr lang="en-US" dirty="0"/>
          </a:p>
          <a:p>
            <a:endParaRPr lang="en-US" dirty="0"/>
          </a:p>
        </p:txBody>
      </p:sp>
      <p:sp>
        <p:nvSpPr>
          <p:cNvPr id="3" name="Title 2"/>
          <p:cNvSpPr>
            <a:spLocks noGrp="1"/>
          </p:cNvSpPr>
          <p:nvPr>
            <p:ph type="title"/>
          </p:nvPr>
        </p:nvSpPr>
        <p:spPr/>
        <p:txBody>
          <a:bodyPr/>
          <a:lstStyle/>
          <a:p>
            <a:r>
              <a:rPr lang="en-US" dirty="0" smtClean="0"/>
              <a:t>Nicholas </a:t>
            </a:r>
            <a:r>
              <a:rPr lang="en-US" dirty="0" err="1" smtClean="0"/>
              <a:t>oresme</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208502857"/>
              </p:ext>
            </p:extLst>
          </p:nvPr>
        </p:nvGraphicFramePr>
        <p:xfrm>
          <a:off x="1473693" y="4361190"/>
          <a:ext cx="1554536" cy="1095241"/>
        </p:xfrm>
        <a:graphic>
          <a:graphicData uri="http://schemas.openxmlformats.org/presentationml/2006/ole">
            <mc:AlternateContent xmlns:mc="http://schemas.openxmlformats.org/markup-compatibility/2006">
              <mc:Choice xmlns:v="urn:schemas-microsoft-com:vml" Requires="v">
                <p:oleObj spid="_x0000_s1243" name="Equation" r:id="rId4" imgW="558800" imgH="393700" progId="Equation.3">
                  <p:embed/>
                </p:oleObj>
              </mc:Choice>
              <mc:Fallback>
                <p:oleObj name="Equation" r:id="rId4" imgW="558800" imgH="393700" progId="Equation.3">
                  <p:embed/>
                  <p:pic>
                    <p:nvPicPr>
                      <p:cNvPr id="0" name=""/>
                      <p:cNvPicPr/>
                      <p:nvPr/>
                    </p:nvPicPr>
                    <p:blipFill>
                      <a:blip r:embed="rId5"/>
                      <a:stretch>
                        <a:fillRect/>
                      </a:stretch>
                    </p:blipFill>
                    <p:spPr>
                      <a:xfrm>
                        <a:off x="1473693" y="4361190"/>
                        <a:ext cx="1554536" cy="1095241"/>
                      </a:xfrm>
                      <a:prstGeom prst="rect">
                        <a:avLst/>
                      </a:prstGeom>
                    </p:spPr>
                  </p:pic>
                </p:oleObj>
              </mc:Fallback>
            </mc:AlternateContent>
          </a:graphicData>
        </a:graphic>
      </p:graphicFrame>
      <p:pic>
        <p:nvPicPr>
          <p:cNvPr id="6" name="Picture 5" descr="12745.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2287" y="2040179"/>
            <a:ext cx="2756520" cy="4180722"/>
          </a:xfrm>
          <a:prstGeom prst="rect">
            <a:avLst/>
          </a:prstGeom>
        </p:spPr>
      </p:pic>
    </p:spTree>
    <p:extLst>
      <p:ext uri="{BB962C8B-B14F-4D97-AF65-F5344CB8AC3E}">
        <p14:creationId xmlns:p14="http://schemas.microsoft.com/office/powerpoint/2010/main" val="69814957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Grid.thmx</Template>
  <TotalTime>403</TotalTime>
  <Words>1216</Words>
  <Application>Microsoft Macintosh PowerPoint</Application>
  <PresentationFormat>On-screen Show (4:3)</PresentationFormat>
  <Paragraphs>210</Paragraphs>
  <Slides>24</Slides>
  <Notes>24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Grid</vt:lpstr>
      <vt:lpstr>Equation</vt:lpstr>
      <vt:lpstr>Concepts on motion: A prelude to the foundations of  modern mechanics</vt:lpstr>
      <vt:lpstr>Aristotle</vt:lpstr>
      <vt:lpstr>Hipparchus</vt:lpstr>
      <vt:lpstr>John Philoponus</vt:lpstr>
      <vt:lpstr>Avicenna &amp; Avempace</vt:lpstr>
      <vt:lpstr>William of Ockham</vt:lpstr>
      <vt:lpstr>John buridan</vt:lpstr>
      <vt:lpstr>Impetus theory</vt:lpstr>
      <vt:lpstr>Nicholas oresme</vt:lpstr>
      <vt:lpstr>question</vt:lpstr>
      <vt:lpstr>Galileo galilei</vt:lpstr>
      <vt:lpstr>Galileo</vt:lpstr>
      <vt:lpstr>Excerpt from Letter to Galileo from daughter dated May 14 1633:</vt:lpstr>
      <vt:lpstr>Galileo’s Dialogues</vt:lpstr>
      <vt:lpstr>Galileo on Aristotle</vt:lpstr>
      <vt:lpstr>Leaning Tower of Pisa Experiment</vt:lpstr>
      <vt:lpstr>Naturally accelerated motion</vt:lpstr>
      <vt:lpstr>Question</vt:lpstr>
      <vt:lpstr>Incline experiments</vt:lpstr>
      <vt:lpstr>Question</vt:lpstr>
      <vt:lpstr>Galileo’s instrumentation</vt:lpstr>
      <vt:lpstr>Projectile motion</vt:lpstr>
      <vt:lpstr>inertia</vt:lpstr>
      <vt:lpstr>Question</vt:lpstr>
    </vt:vector>
  </TitlesOfParts>
  <Company>University of Notre Dame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Galileo on motion</dc:title>
  <dc:creator>Amy Porter</dc:creator>
  <cp:lastModifiedBy>Amy Porter</cp:lastModifiedBy>
  <cp:revision>129</cp:revision>
  <cp:lastPrinted>2014-02-10T06:10:09Z</cp:lastPrinted>
  <dcterms:created xsi:type="dcterms:W3CDTF">2014-02-09T01:45:18Z</dcterms:created>
  <dcterms:modified xsi:type="dcterms:W3CDTF">2014-02-10T17:33:00Z</dcterms:modified>
</cp:coreProperties>
</file>