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9" r:id="rId7"/>
    <p:sldId id="270" r:id="rId8"/>
    <p:sldId id="271" r:id="rId9"/>
    <p:sldId id="272" r:id="rId10"/>
    <p:sldId id="273" r:id="rId11"/>
    <p:sldId id="281" r:id="rId12"/>
    <p:sldId id="274" r:id="rId13"/>
    <p:sldId id="276" r:id="rId14"/>
    <p:sldId id="275" r:id="rId15"/>
    <p:sldId id="277" r:id="rId16"/>
    <p:sldId id="279" r:id="rId17"/>
    <p:sldId id="280" r:id="rId18"/>
    <p:sldId id="282" r:id="rId19"/>
    <p:sldId id="283" r:id="rId20"/>
    <p:sldId id="284" r:id="rId21"/>
    <p:sldId id="285" r:id="rId22"/>
    <p:sldId id="286" r:id="rId2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4D2"/>
    <a:srgbClr val="C989B8"/>
    <a:srgbClr val="EFE5E4"/>
    <a:srgbClr val="80E4FC"/>
    <a:srgbClr val="604791"/>
    <a:srgbClr val="FDC3D4"/>
    <a:srgbClr val="E4D4D2"/>
    <a:srgbClr val="6FCDEB"/>
    <a:srgbClr val="4B74BD"/>
    <a:srgbClr val="799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8" d="100"/>
          <a:sy n="78" d="100"/>
        </p:scale>
        <p:origin x="456"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E43FD4D1-22DA-4A4E-931E-5516C14E7BA1}" type="datetimeFigureOut">
              <a:rPr lang="ko-KR" altLang="en-US" smtClean="0"/>
              <a:t>2021-05-05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213920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E43FD4D1-22DA-4A4E-931E-5516C14E7BA1}" type="datetimeFigureOut">
              <a:rPr lang="ko-KR" altLang="en-US" smtClean="0"/>
              <a:t>2021-05-05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57662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E43FD4D1-22DA-4A4E-931E-5516C14E7BA1}" type="datetimeFigureOut">
              <a:rPr lang="ko-KR" altLang="en-US" smtClean="0"/>
              <a:t>2021-05-05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212477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E43FD4D1-22DA-4A4E-931E-5516C14E7BA1}" type="datetimeFigureOut">
              <a:rPr lang="ko-KR" altLang="en-US" smtClean="0"/>
              <a:t>2021-05-05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35326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E43FD4D1-22DA-4A4E-931E-5516C14E7BA1}" type="datetimeFigureOut">
              <a:rPr lang="ko-KR" altLang="en-US" smtClean="0"/>
              <a:t>2021-05-05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108211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E43FD4D1-22DA-4A4E-931E-5516C14E7BA1}" type="datetimeFigureOut">
              <a:rPr lang="ko-KR" altLang="en-US" smtClean="0"/>
              <a:t>2021-05-05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324069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E43FD4D1-22DA-4A4E-931E-5516C14E7BA1}" type="datetimeFigureOut">
              <a:rPr lang="ko-KR" altLang="en-US" smtClean="0"/>
              <a:t>2021-05-05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57837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E43FD4D1-22DA-4A4E-931E-5516C14E7BA1}" type="datetimeFigureOut">
              <a:rPr lang="ko-KR" altLang="en-US" smtClean="0"/>
              <a:t>2021-05-05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301369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43FD4D1-22DA-4A4E-931E-5516C14E7BA1}" type="datetimeFigureOut">
              <a:rPr lang="ko-KR" altLang="en-US" smtClean="0"/>
              <a:t>2021-05-05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34958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E43FD4D1-22DA-4A4E-931E-5516C14E7BA1}" type="datetimeFigureOut">
              <a:rPr lang="ko-KR" altLang="en-US" smtClean="0"/>
              <a:t>2021-05-05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250803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E43FD4D1-22DA-4A4E-931E-5516C14E7BA1}" type="datetimeFigureOut">
              <a:rPr lang="ko-KR" altLang="en-US" smtClean="0"/>
              <a:t>2021-05-05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219005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6C6EAE"/>
            </a:gs>
            <a:gs pos="0">
              <a:srgbClr val="604690"/>
            </a:gs>
            <a:gs pos="100000">
              <a:srgbClr val="7998CE"/>
            </a:gs>
          </a:gsLst>
          <a:lin ang="3000000" scaled="0"/>
          <a:tileRect/>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FD4D1-22DA-4A4E-931E-5516C14E7BA1}" type="datetimeFigureOut">
              <a:rPr lang="ko-KR" altLang="en-US" smtClean="0"/>
              <a:t>2021-05-05</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A1C5F-4D7C-4243-A584-B272899A0DD3}" type="slidenum">
              <a:rPr lang="ko-KR" altLang="en-US" smtClean="0"/>
              <a:t>‹#›</a:t>
            </a:fld>
            <a:endParaRPr lang="ko-KR" altLang="en-US"/>
          </a:p>
        </p:txBody>
      </p:sp>
    </p:spTree>
    <p:extLst>
      <p:ext uri="{BB962C8B-B14F-4D97-AF65-F5344CB8AC3E}">
        <p14:creationId xmlns:p14="http://schemas.microsoft.com/office/powerpoint/2010/main" val="1918002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그룹 46"/>
          <p:cNvGrpSpPr/>
          <p:nvPr/>
        </p:nvGrpSpPr>
        <p:grpSpPr>
          <a:xfrm>
            <a:off x="73388" y="4732931"/>
            <a:ext cx="12045224" cy="2519260"/>
            <a:chOff x="73388" y="4732931"/>
            <a:chExt cx="12045224" cy="2519260"/>
          </a:xfrm>
        </p:grpSpPr>
        <p:sp>
          <p:nvSpPr>
            <p:cNvPr id="8" name="타원 7"/>
            <p:cNvSpPr/>
            <p:nvPr/>
          </p:nvSpPr>
          <p:spPr>
            <a:xfrm>
              <a:off x="73388" y="4732931"/>
              <a:ext cx="12045224" cy="2519260"/>
            </a:xfrm>
            <a:prstGeom prst="ellipse">
              <a:avLst/>
            </a:prstGeom>
            <a:gradFill flip="none" rotWithShape="1">
              <a:gsLst>
                <a:gs pos="55000">
                  <a:schemeClr val="bg1">
                    <a:alpha val="4000"/>
                  </a:schemeClr>
                </a:gs>
                <a:gs pos="0">
                  <a:schemeClr val="bg1">
                    <a:alpha val="49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4" name="타원 3"/>
            <p:cNvSpPr/>
            <p:nvPr/>
          </p:nvSpPr>
          <p:spPr>
            <a:xfrm>
              <a:off x="5195821" y="5091745"/>
              <a:ext cx="1800359" cy="376546"/>
            </a:xfrm>
            <a:prstGeom prst="ellips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5" name="타원 4"/>
            <p:cNvSpPr/>
            <p:nvPr/>
          </p:nvSpPr>
          <p:spPr>
            <a:xfrm>
              <a:off x="4655709" y="5091745"/>
              <a:ext cx="2880583" cy="602475"/>
            </a:xfrm>
            <a:prstGeom prst="ellips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6" name="타원 5"/>
            <p:cNvSpPr/>
            <p:nvPr/>
          </p:nvSpPr>
          <p:spPr>
            <a:xfrm>
              <a:off x="4025582" y="5091745"/>
              <a:ext cx="4140836" cy="866057"/>
            </a:xfrm>
            <a:prstGeom prst="ellips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grpSp>
      <p:sp>
        <p:nvSpPr>
          <p:cNvPr id="7" name="타원 6"/>
          <p:cNvSpPr/>
          <p:nvPr/>
        </p:nvSpPr>
        <p:spPr>
          <a:xfrm>
            <a:off x="0" y="4564594"/>
            <a:ext cx="12192000" cy="2535866"/>
          </a:xfrm>
          <a:prstGeom prst="ellipse">
            <a:avLst/>
          </a:prstGeom>
          <a:gradFill flip="none" rotWithShape="1">
            <a:gsLst>
              <a:gs pos="55000">
                <a:schemeClr val="bg1">
                  <a:alpha val="23000"/>
                </a:schemeClr>
              </a:gs>
              <a:gs pos="0">
                <a:schemeClr val="bg1">
                  <a:alpha val="49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39" name="TextBox 38"/>
          <p:cNvSpPr txBox="1"/>
          <p:nvPr/>
        </p:nvSpPr>
        <p:spPr>
          <a:xfrm>
            <a:off x="3150648" y="924931"/>
            <a:ext cx="5890716" cy="769441"/>
          </a:xfrm>
          <a:prstGeom prst="rect">
            <a:avLst/>
          </a:prstGeom>
          <a:noFill/>
        </p:spPr>
        <p:txBody>
          <a:bodyPr wrap="none" rtlCol="0">
            <a:spAutoFit/>
          </a:bodyPr>
          <a:lstStyle/>
          <a:p>
            <a:pPr algn="ctr"/>
            <a:r>
              <a:rPr lang="en-US" altLang="ko-KR" sz="4400" spc="-15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Dataveillance and Covid-19</a:t>
            </a:r>
            <a:endParaRPr lang="ko-KR" altLang="en-US" sz="4400" spc="-15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p:txBody>
      </p:sp>
      <p:sp>
        <p:nvSpPr>
          <p:cNvPr id="40" name="직사각형 39"/>
          <p:cNvSpPr/>
          <p:nvPr/>
        </p:nvSpPr>
        <p:spPr>
          <a:xfrm>
            <a:off x="2488407" y="2141922"/>
            <a:ext cx="7212680" cy="400110"/>
          </a:xfrm>
          <a:prstGeom prst="rect">
            <a:avLst/>
          </a:prstGeom>
        </p:spPr>
        <p:txBody>
          <a:bodyPr wrap="none">
            <a:spAutoFit/>
          </a:bodyPr>
          <a:lstStyle/>
          <a:p>
            <a:pPr algn="ct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THE CONFLICT BETWEEN FUNDAMENTAL RIGHTS AND HEALTHCARE</a:t>
            </a:r>
          </a:p>
        </p:txBody>
      </p:sp>
      <p:sp>
        <p:nvSpPr>
          <p:cNvPr id="42" name="직사각형 41"/>
          <p:cNvSpPr/>
          <p:nvPr/>
        </p:nvSpPr>
        <p:spPr>
          <a:xfrm>
            <a:off x="5627310" y="2673270"/>
            <a:ext cx="934872" cy="276999"/>
          </a:xfrm>
          <a:prstGeom prst="rect">
            <a:avLst/>
          </a:prstGeom>
        </p:spPr>
        <p:txBody>
          <a:bodyPr wrap="none">
            <a:spAutoFit/>
          </a:bodyPr>
          <a:lstStyle/>
          <a:p>
            <a:pPr algn="ctr"/>
            <a:r>
              <a:rPr lang="en-US" altLang="ko-KR" sz="12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SOLINA KIM</a:t>
            </a:r>
          </a:p>
        </p:txBody>
      </p:sp>
      <p:sp>
        <p:nvSpPr>
          <p:cNvPr id="44" name="타원 43"/>
          <p:cNvSpPr/>
          <p:nvPr/>
        </p:nvSpPr>
        <p:spPr>
          <a:xfrm>
            <a:off x="5729098" y="859667"/>
            <a:ext cx="57562" cy="57562"/>
          </a:xfrm>
          <a:prstGeom prst="ellipse">
            <a:avLst/>
          </a:prstGeom>
          <a:solidFill>
            <a:srgbClr val="D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45" name="타원 44"/>
          <p:cNvSpPr/>
          <p:nvPr/>
        </p:nvSpPr>
        <p:spPr>
          <a:xfrm>
            <a:off x="6037184" y="859667"/>
            <a:ext cx="57562" cy="57562"/>
          </a:xfrm>
          <a:prstGeom prst="ellipse">
            <a:avLst/>
          </a:prstGeom>
          <a:solidFill>
            <a:srgbClr val="D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46" name="타원 45"/>
          <p:cNvSpPr/>
          <p:nvPr/>
        </p:nvSpPr>
        <p:spPr>
          <a:xfrm>
            <a:off x="6345271" y="859667"/>
            <a:ext cx="57562" cy="57562"/>
          </a:xfrm>
          <a:prstGeom prst="ellipse">
            <a:avLst/>
          </a:prstGeom>
          <a:solidFill>
            <a:srgbClr val="D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grpSp>
        <p:nvGrpSpPr>
          <p:cNvPr id="56" name="그룹 55"/>
          <p:cNvGrpSpPr/>
          <p:nvPr/>
        </p:nvGrpSpPr>
        <p:grpSpPr>
          <a:xfrm>
            <a:off x="5988018" y="1717770"/>
            <a:ext cx="215962" cy="255815"/>
            <a:chOff x="6044931" y="2069728"/>
            <a:chExt cx="237558" cy="309537"/>
          </a:xfrm>
        </p:grpSpPr>
        <p:cxnSp>
          <p:nvCxnSpPr>
            <p:cNvPr id="53" name="직선 연결선 52"/>
            <p:cNvCxnSpPr/>
            <p:nvPr/>
          </p:nvCxnSpPr>
          <p:spPr>
            <a:xfrm flipH="1">
              <a:off x="6044931" y="2069728"/>
              <a:ext cx="237558" cy="309537"/>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직선 연결선 54"/>
            <p:cNvCxnSpPr/>
            <p:nvPr/>
          </p:nvCxnSpPr>
          <p:spPr>
            <a:xfrm>
              <a:off x="6044931" y="2069728"/>
              <a:ext cx="237558" cy="309537"/>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26" name="Picture 2" descr="Government Surveillance - Spoke.news">
            <a:extLst>
              <a:ext uri="{FF2B5EF4-FFF2-40B4-BE49-F238E27FC236}">
                <a16:creationId xmlns:a16="http://schemas.microsoft.com/office/drawing/2014/main" id="{25647181-F95C-467B-BB21-E013A2201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577" y="3209122"/>
            <a:ext cx="3706806" cy="207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60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213176"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Case studies of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86030" cy="481964"/>
            <a:chOff x="1500176" y="3167419"/>
            <a:chExt cx="486030" cy="481964"/>
          </a:xfrm>
        </p:grpSpPr>
        <p:sp>
          <p:nvSpPr>
            <p:cNvPr id="72" name="TextBox 71"/>
            <p:cNvSpPr txBox="1"/>
            <p:nvPr/>
          </p:nvSpPr>
          <p:spPr>
            <a:xfrm>
              <a:off x="1500176" y="3167419"/>
              <a:ext cx="486030"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직사각형 25">
            <a:extLst>
              <a:ext uri="{FF2B5EF4-FFF2-40B4-BE49-F238E27FC236}">
                <a16:creationId xmlns:a16="http://schemas.microsoft.com/office/drawing/2014/main" id="{41623BCE-6BD3-478E-8582-94B9E55FD4ED}"/>
              </a:ext>
            </a:extLst>
          </p:cNvPr>
          <p:cNvSpPr/>
          <p:nvPr/>
        </p:nvSpPr>
        <p:spPr>
          <a:xfrm>
            <a:off x="2818032" y="1133913"/>
            <a:ext cx="5871204" cy="369332"/>
          </a:xfrm>
          <a:prstGeom prst="rect">
            <a:avLst/>
          </a:prstGeom>
        </p:spPr>
        <p:txBody>
          <a:bodyPr wrap="square">
            <a:spAutoFit/>
          </a:bodyPr>
          <a:lstStyle/>
          <a:p>
            <a:r>
              <a:rPr lang="en-US" altLang="ko-KR"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Exposure Notifications API</a:t>
            </a:r>
          </a:p>
        </p:txBody>
      </p:sp>
      <p:grpSp>
        <p:nvGrpSpPr>
          <p:cNvPr id="15" name="그룹 14">
            <a:extLst>
              <a:ext uri="{FF2B5EF4-FFF2-40B4-BE49-F238E27FC236}">
                <a16:creationId xmlns:a16="http://schemas.microsoft.com/office/drawing/2014/main" id="{5823BFF9-6175-41DE-B915-C306F62BE4F1}"/>
              </a:ext>
            </a:extLst>
          </p:cNvPr>
          <p:cNvGrpSpPr/>
          <p:nvPr/>
        </p:nvGrpSpPr>
        <p:grpSpPr>
          <a:xfrm>
            <a:off x="298037" y="1056969"/>
            <a:ext cx="2266591" cy="523220"/>
            <a:chOff x="1857870" y="2108116"/>
            <a:chExt cx="4601070" cy="523220"/>
          </a:xfrm>
        </p:grpSpPr>
        <p:sp>
          <p:nvSpPr>
            <p:cNvPr id="21" name="모서리가 둥근 직사각형 301">
              <a:extLst>
                <a:ext uri="{FF2B5EF4-FFF2-40B4-BE49-F238E27FC236}">
                  <a16:creationId xmlns:a16="http://schemas.microsoft.com/office/drawing/2014/main" id="{86E14789-36B8-453F-9AB1-9AB0C31A9569}"/>
                </a:ext>
              </a:extLst>
            </p:cNvPr>
            <p:cNvSpPr/>
            <p:nvPr/>
          </p:nvSpPr>
          <p:spPr>
            <a:xfrm>
              <a:off x="1857870" y="2108116"/>
              <a:ext cx="4601070" cy="523220"/>
            </a:xfrm>
            <a:prstGeom prst="roundRect">
              <a:avLst>
                <a:gd name="adj" fmla="val 50000"/>
              </a:avLst>
            </a:prstGeom>
            <a:solidFill>
              <a:srgbClr val="D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직사각형 21">
              <a:extLst>
                <a:ext uri="{FF2B5EF4-FFF2-40B4-BE49-F238E27FC236}">
                  <a16:creationId xmlns:a16="http://schemas.microsoft.com/office/drawing/2014/main" id="{E1C6EBD4-2D50-4780-84F3-56FD324882E2}"/>
                </a:ext>
              </a:extLst>
            </p:cNvPr>
            <p:cNvSpPr/>
            <p:nvPr/>
          </p:nvSpPr>
          <p:spPr>
            <a:xfrm>
              <a:off x="2511267" y="2189971"/>
              <a:ext cx="3294274"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US</a:t>
              </a:r>
            </a:p>
          </p:txBody>
        </p:sp>
      </p:grpSp>
      <p:pic>
        <p:nvPicPr>
          <p:cNvPr id="7170" name="Picture 2" descr="How Apple and Google Are Enabling Covid-19 Bluetooth Contact-Tracing | WIRED">
            <a:extLst>
              <a:ext uri="{FF2B5EF4-FFF2-40B4-BE49-F238E27FC236}">
                <a16:creationId xmlns:a16="http://schemas.microsoft.com/office/drawing/2014/main" id="{A86F368F-AD78-41BD-ABE1-393D14A45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838" y="1954519"/>
            <a:ext cx="7908324" cy="444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19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213176"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Case studies of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86030" cy="481964"/>
            <a:chOff x="1500176" y="3167419"/>
            <a:chExt cx="486030" cy="481964"/>
          </a:xfrm>
        </p:grpSpPr>
        <p:sp>
          <p:nvSpPr>
            <p:cNvPr id="72" name="TextBox 71"/>
            <p:cNvSpPr txBox="1"/>
            <p:nvPr/>
          </p:nvSpPr>
          <p:spPr>
            <a:xfrm>
              <a:off x="1500176" y="3167419"/>
              <a:ext cx="486030"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직사각형 25">
            <a:extLst>
              <a:ext uri="{FF2B5EF4-FFF2-40B4-BE49-F238E27FC236}">
                <a16:creationId xmlns:a16="http://schemas.microsoft.com/office/drawing/2014/main" id="{41623BCE-6BD3-478E-8582-94B9E55FD4ED}"/>
              </a:ext>
            </a:extLst>
          </p:cNvPr>
          <p:cNvSpPr/>
          <p:nvPr/>
        </p:nvSpPr>
        <p:spPr>
          <a:xfrm>
            <a:off x="2818032" y="1133913"/>
            <a:ext cx="5871204" cy="369332"/>
          </a:xfrm>
          <a:prstGeom prst="rect">
            <a:avLst/>
          </a:prstGeom>
        </p:spPr>
        <p:txBody>
          <a:bodyPr wrap="square">
            <a:spAutoFit/>
          </a:bodyPr>
          <a:lstStyle/>
          <a:p>
            <a:r>
              <a:rPr lang="en-US" altLang="ko-KR"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Exposure Notifications API</a:t>
            </a:r>
          </a:p>
        </p:txBody>
      </p:sp>
      <p:grpSp>
        <p:nvGrpSpPr>
          <p:cNvPr id="15" name="그룹 14">
            <a:extLst>
              <a:ext uri="{FF2B5EF4-FFF2-40B4-BE49-F238E27FC236}">
                <a16:creationId xmlns:a16="http://schemas.microsoft.com/office/drawing/2014/main" id="{5823BFF9-6175-41DE-B915-C306F62BE4F1}"/>
              </a:ext>
            </a:extLst>
          </p:cNvPr>
          <p:cNvGrpSpPr/>
          <p:nvPr/>
        </p:nvGrpSpPr>
        <p:grpSpPr>
          <a:xfrm>
            <a:off x="298037" y="1056969"/>
            <a:ext cx="2266591" cy="523220"/>
            <a:chOff x="1857870" y="2108116"/>
            <a:chExt cx="4601070" cy="523220"/>
          </a:xfrm>
        </p:grpSpPr>
        <p:sp>
          <p:nvSpPr>
            <p:cNvPr id="21" name="모서리가 둥근 직사각형 301">
              <a:extLst>
                <a:ext uri="{FF2B5EF4-FFF2-40B4-BE49-F238E27FC236}">
                  <a16:creationId xmlns:a16="http://schemas.microsoft.com/office/drawing/2014/main" id="{86E14789-36B8-453F-9AB1-9AB0C31A9569}"/>
                </a:ext>
              </a:extLst>
            </p:cNvPr>
            <p:cNvSpPr/>
            <p:nvPr/>
          </p:nvSpPr>
          <p:spPr>
            <a:xfrm>
              <a:off x="1857870" y="2108116"/>
              <a:ext cx="4601070" cy="523220"/>
            </a:xfrm>
            <a:prstGeom prst="roundRect">
              <a:avLst>
                <a:gd name="adj" fmla="val 50000"/>
              </a:avLst>
            </a:prstGeom>
            <a:solidFill>
              <a:srgbClr val="D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직사각형 21">
              <a:extLst>
                <a:ext uri="{FF2B5EF4-FFF2-40B4-BE49-F238E27FC236}">
                  <a16:creationId xmlns:a16="http://schemas.microsoft.com/office/drawing/2014/main" id="{E1C6EBD4-2D50-4780-84F3-56FD324882E2}"/>
                </a:ext>
              </a:extLst>
            </p:cNvPr>
            <p:cNvSpPr/>
            <p:nvPr/>
          </p:nvSpPr>
          <p:spPr>
            <a:xfrm>
              <a:off x="2511267" y="2189971"/>
              <a:ext cx="3294274"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US</a:t>
              </a:r>
            </a:p>
          </p:txBody>
        </p:sp>
      </p:grpSp>
      <p:pic>
        <p:nvPicPr>
          <p:cNvPr id="4" name="그림 3">
            <a:extLst>
              <a:ext uri="{FF2B5EF4-FFF2-40B4-BE49-F238E27FC236}">
                <a16:creationId xmlns:a16="http://schemas.microsoft.com/office/drawing/2014/main" id="{F5607105-DA94-462E-97AC-D96DABF83F5C}"/>
              </a:ext>
            </a:extLst>
          </p:cNvPr>
          <p:cNvPicPr>
            <a:picLocks noChangeAspect="1"/>
          </p:cNvPicPr>
          <p:nvPr/>
        </p:nvPicPr>
        <p:blipFill rotWithShape="1">
          <a:blip r:embed="rId2">
            <a:extLst>
              <a:ext uri="{28A0092B-C50C-407E-A947-70E740481C1C}">
                <a14:useLocalDpi xmlns:a14="http://schemas.microsoft.com/office/drawing/2010/main" val="0"/>
              </a:ext>
            </a:extLst>
          </a:blip>
          <a:srcRect l="3750" t="30081" r="5946" b="16590"/>
          <a:stretch/>
        </p:blipFill>
        <p:spPr>
          <a:xfrm>
            <a:off x="513679" y="2145434"/>
            <a:ext cx="11009870" cy="3655597"/>
          </a:xfrm>
          <a:prstGeom prst="rect">
            <a:avLst/>
          </a:prstGeom>
        </p:spPr>
      </p:pic>
    </p:spTree>
    <p:extLst>
      <p:ext uri="{BB962C8B-B14F-4D97-AF65-F5344CB8AC3E}">
        <p14:creationId xmlns:p14="http://schemas.microsoft.com/office/powerpoint/2010/main" val="60827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213176"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Case studies of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86030" cy="481964"/>
            <a:chOff x="1500176" y="3167419"/>
            <a:chExt cx="486030" cy="481964"/>
          </a:xfrm>
        </p:grpSpPr>
        <p:sp>
          <p:nvSpPr>
            <p:cNvPr id="72" name="TextBox 71"/>
            <p:cNvSpPr txBox="1"/>
            <p:nvPr/>
          </p:nvSpPr>
          <p:spPr>
            <a:xfrm>
              <a:off x="1500176" y="3167419"/>
              <a:ext cx="486030"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직사각형 25">
            <a:extLst>
              <a:ext uri="{FF2B5EF4-FFF2-40B4-BE49-F238E27FC236}">
                <a16:creationId xmlns:a16="http://schemas.microsoft.com/office/drawing/2014/main" id="{41623BCE-6BD3-478E-8582-94B9E55FD4ED}"/>
              </a:ext>
            </a:extLst>
          </p:cNvPr>
          <p:cNvSpPr/>
          <p:nvPr/>
        </p:nvSpPr>
        <p:spPr>
          <a:xfrm>
            <a:off x="2818032" y="1133913"/>
            <a:ext cx="5871204" cy="369332"/>
          </a:xfrm>
          <a:prstGeom prst="rect">
            <a:avLst/>
          </a:prstGeom>
        </p:spPr>
        <p:txBody>
          <a:bodyPr wrap="square">
            <a:spAutoFit/>
          </a:bodyPr>
          <a:lstStyle/>
          <a:p>
            <a:r>
              <a:rPr lang="en-US" altLang="ko-KR"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Exposure Notifications API</a:t>
            </a:r>
          </a:p>
        </p:txBody>
      </p:sp>
      <p:grpSp>
        <p:nvGrpSpPr>
          <p:cNvPr id="15" name="그룹 14">
            <a:extLst>
              <a:ext uri="{FF2B5EF4-FFF2-40B4-BE49-F238E27FC236}">
                <a16:creationId xmlns:a16="http://schemas.microsoft.com/office/drawing/2014/main" id="{5823BFF9-6175-41DE-B915-C306F62BE4F1}"/>
              </a:ext>
            </a:extLst>
          </p:cNvPr>
          <p:cNvGrpSpPr/>
          <p:nvPr/>
        </p:nvGrpSpPr>
        <p:grpSpPr>
          <a:xfrm>
            <a:off x="298037" y="1056969"/>
            <a:ext cx="2266591" cy="523220"/>
            <a:chOff x="1857870" y="2108116"/>
            <a:chExt cx="4601070" cy="523220"/>
          </a:xfrm>
        </p:grpSpPr>
        <p:sp>
          <p:nvSpPr>
            <p:cNvPr id="21" name="모서리가 둥근 직사각형 301">
              <a:extLst>
                <a:ext uri="{FF2B5EF4-FFF2-40B4-BE49-F238E27FC236}">
                  <a16:creationId xmlns:a16="http://schemas.microsoft.com/office/drawing/2014/main" id="{86E14789-36B8-453F-9AB1-9AB0C31A9569}"/>
                </a:ext>
              </a:extLst>
            </p:cNvPr>
            <p:cNvSpPr/>
            <p:nvPr/>
          </p:nvSpPr>
          <p:spPr>
            <a:xfrm>
              <a:off x="1857870" y="2108116"/>
              <a:ext cx="4601070" cy="523220"/>
            </a:xfrm>
            <a:prstGeom prst="roundRect">
              <a:avLst>
                <a:gd name="adj" fmla="val 50000"/>
              </a:avLst>
            </a:prstGeom>
            <a:solidFill>
              <a:srgbClr val="D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직사각형 21">
              <a:extLst>
                <a:ext uri="{FF2B5EF4-FFF2-40B4-BE49-F238E27FC236}">
                  <a16:creationId xmlns:a16="http://schemas.microsoft.com/office/drawing/2014/main" id="{E1C6EBD4-2D50-4780-84F3-56FD324882E2}"/>
                </a:ext>
              </a:extLst>
            </p:cNvPr>
            <p:cNvSpPr/>
            <p:nvPr/>
          </p:nvSpPr>
          <p:spPr>
            <a:xfrm>
              <a:off x="2511267" y="2189971"/>
              <a:ext cx="3294274"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US</a:t>
              </a:r>
            </a:p>
          </p:txBody>
        </p:sp>
      </p:grpSp>
      <p:sp>
        <p:nvSpPr>
          <p:cNvPr id="11" name="직사각형 10">
            <a:extLst>
              <a:ext uri="{FF2B5EF4-FFF2-40B4-BE49-F238E27FC236}">
                <a16:creationId xmlns:a16="http://schemas.microsoft.com/office/drawing/2014/main" id="{539BC356-3524-4E07-BC7E-DDE8564BED6B}"/>
              </a:ext>
            </a:extLst>
          </p:cNvPr>
          <p:cNvSpPr/>
          <p:nvPr/>
        </p:nvSpPr>
        <p:spPr>
          <a:xfrm>
            <a:off x="619915" y="2258379"/>
            <a:ext cx="10908939" cy="2954655"/>
          </a:xfrm>
          <a:prstGeom prst="rect">
            <a:avLst/>
          </a:prstGeom>
        </p:spPr>
        <p:txBody>
          <a:bodyPr wrap="square">
            <a:spAutoFit/>
          </a:bodyPr>
          <a:lstStyle/>
          <a:p>
            <a:r>
              <a:rPr lang="en-US" altLang="ko-KR" sz="2400" b="1" i="0" dirty="0">
                <a:solidFill>
                  <a:schemeClr val="bg1"/>
                </a:solidFill>
                <a:effectLst/>
                <a:latin typeface="Calibri" panose="020F0502020204030204" pitchFamily="34" charset="0"/>
                <a:cs typeface="Calibri" panose="020F0502020204030204" pitchFamily="34" charset="0"/>
              </a:rPr>
              <a:t>Countries with apps that are based on Google and Apple’s Exposure Notifications API:</a:t>
            </a:r>
          </a:p>
          <a:p>
            <a:endParaRPr lang="en-US" altLang="ko-KR" dirty="0">
              <a:solidFill>
                <a:schemeClr val="bg1"/>
              </a:solidFill>
              <a:latin typeface="Calibri" panose="020F0502020204030204" pitchFamily="34" charset="0"/>
              <a:cs typeface="Calibri" panose="020F0502020204030204" pitchFamily="34" charset="0"/>
            </a:endParaRPr>
          </a:p>
          <a:p>
            <a:r>
              <a:rPr lang="en-US" altLang="ko-KR" b="0" i="0" dirty="0">
                <a:solidFill>
                  <a:schemeClr val="bg1"/>
                </a:solidFill>
                <a:effectLst/>
                <a:latin typeface="Calibri" panose="020F0502020204030204" pitchFamily="34" charset="0"/>
                <a:cs typeface="Calibri" panose="020F0502020204030204" pitchFamily="34" charset="0"/>
              </a:rPr>
              <a:t>Austria, Belgium, Brazil, Canada, Croatia, Cyprus, Czech Republic, Denmark, Ecuador, Estonia, Finland, Germany, Gibraltar, Greece, Ireland, Italy, Japan, Kazakhstan, Latvia, Lithuania, Malta, Netherlands, New Zealand, Northern Ireland, Norway, Panama, Poland, Portugal, Russia, Saudi Arabia, Scotland, Slovenia, South Africa, Spain, Switzerland, United Kingdom, Uruguay,</a:t>
            </a:r>
          </a:p>
          <a:p>
            <a:endParaRPr lang="en-US" altLang="ko-KR" dirty="0">
              <a:solidFill>
                <a:schemeClr val="bg1"/>
              </a:solidFill>
              <a:latin typeface="Calibri" panose="020F0502020204030204" pitchFamily="34" charset="0"/>
              <a:cs typeface="Calibri" panose="020F0502020204030204" pitchFamily="34" charset="0"/>
            </a:endParaRPr>
          </a:p>
          <a:p>
            <a:r>
              <a:rPr lang="en-US" altLang="ko-KR" b="0" i="0" dirty="0">
                <a:solidFill>
                  <a:schemeClr val="bg1"/>
                </a:solidFill>
                <a:effectLst/>
                <a:latin typeface="Calibri" panose="020F0502020204030204" pitchFamily="34" charset="0"/>
                <a:cs typeface="Calibri" panose="020F0502020204030204" pitchFamily="34" charset="0"/>
              </a:rPr>
              <a:t>USA (Alabama, Arizona, California, Colorado, Connecticut, Delaware, District of Columbia, Guam, Hawaii, Louisiana, Maryland, Michigan, Minnesota, Nevada, New Jersey, New York, North Carolina, Oregon, Pennsylvania, Puerto Rico, South Carolina, North Dakota, Wyoming, Utah, Virginia, Washington, Wisconsin)</a:t>
            </a:r>
            <a:endParaRPr lang="en-US" altLang="ko-KR"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p:txBody>
      </p:sp>
    </p:spTree>
    <p:extLst>
      <p:ext uri="{BB962C8B-B14F-4D97-AF65-F5344CB8AC3E}">
        <p14:creationId xmlns:p14="http://schemas.microsoft.com/office/powerpoint/2010/main" val="294160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1840568"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Discussion</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86030" cy="481964"/>
            <a:chOff x="1500176" y="3167419"/>
            <a:chExt cx="486030" cy="481964"/>
          </a:xfrm>
        </p:grpSpPr>
        <p:sp>
          <p:nvSpPr>
            <p:cNvPr id="72" name="TextBox 71"/>
            <p:cNvSpPr txBox="1"/>
            <p:nvPr/>
          </p:nvSpPr>
          <p:spPr>
            <a:xfrm>
              <a:off x="1500176" y="3167419"/>
              <a:ext cx="486030"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그룹 2">
            <a:extLst>
              <a:ext uri="{FF2B5EF4-FFF2-40B4-BE49-F238E27FC236}">
                <a16:creationId xmlns:a16="http://schemas.microsoft.com/office/drawing/2014/main" id="{12C0F321-6F41-4D73-90E1-50D122528812}"/>
              </a:ext>
            </a:extLst>
          </p:cNvPr>
          <p:cNvGrpSpPr/>
          <p:nvPr/>
        </p:nvGrpSpPr>
        <p:grpSpPr>
          <a:xfrm>
            <a:off x="1099226" y="2068404"/>
            <a:ext cx="10389908" cy="5256506"/>
            <a:chOff x="1069732" y="1339355"/>
            <a:chExt cx="10389908" cy="5256506"/>
          </a:xfrm>
        </p:grpSpPr>
        <p:grpSp>
          <p:nvGrpSpPr>
            <p:cNvPr id="7" name="그룹 6">
              <a:extLst>
                <a:ext uri="{FF2B5EF4-FFF2-40B4-BE49-F238E27FC236}">
                  <a16:creationId xmlns:a16="http://schemas.microsoft.com/office/drawing/2014/main" id="{3B475A3D-7742-4992-BB7E-445678837270}"/>
                </a:ext>
              </a:extLst>
            </p:cNvPr>
            <p:cNvGrpSpPr/>
            <p:nvPr/>
          </p:nvGrpSpPr>
          <p:grpSpPr>
            <a:xfrm>
              <a:off x="1239930" y="2047421"/>
              <a:ext cx="9736851" cy="3471224"/>
              <a:chOff x="1227575" y="1676719"/>
              <a:chExt cx="9736851" cy="4217454"/>
            </a:xfrm>
          </p:grpSpPr>
          <p:cxnSp>
            <p:nvCxnSpPr>
              <p:cNvPr id="12" name="직선 연결선 11">
                <a:extLst>
                  <a:ext uri="{FF2B5EF4-FFF2-40B4-BE49-F238E27FC236}">
                    <a16:creationId xmlns:a16="http://schemas.microsoft.com/office/drawing/2014/main" id="{94324FDF-F95B-4BEB-9148-E82459AEB20A}"/>
                  </a:ext>
                </a:extLst>
              </p:cNvPr>
              <p:cNvCxnSpPr>
                <a:cxnSpLocks/>
              </p:cNvCxnSpPr>
              <p:nvPr/>
            </p:nvCxnSpPr>
            <p:spPr>
              <a:xfrm>
                <a:off x="1227575" y="1676719"/>
                <a:ext cx="9736851"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84E54904-9FC3-4812-AEF0-5BBF70BA9015}"/>
                  </a:ext>
                </a:extLst>
              </p:cNvPr>
              <p:cNvCxnSpPr>
                <a:cxnSpLocks/>
              </p:cNvCxnSpPr>
              <p:nvPr/>
            </p:nvCxnSpPr>
            <p:spPr>
              <a:xfrm>
                <a:off x="6096000" y="1676719"/>
                <a:ext cx="0" cy="4217454"/>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직사각형 22">
              <a:extLst>
                <a:ext uri="{FF2B5EF4-FFF2-40B4-BE49-F238E27FC236}">
                  <a16:creationId xmlns:a16="http://schemas.microsoft.com/office/drawing/2014/main" id="{1860F152-1EC9-4207-A949-308AE914C3D4}"/>
                </a:ext>
              </a:extLst>
            </p:cNvPr>
            <p:cNvSpPr/>
            <p:nvPr/>
          </p:nvSpPr>
          <p:spPr>
            <a:xfrm>
              <a:off x="5045718" y="1339355"/>
              <a:ext cx="2125273" cy="646331"/>
            </a:xfrm>
            <a:prstGeom prst="rect">
              <a:avLst/>
            </a:prstGeom>
          </p:spPr>
          <p:txBody>
            <a:bodyPr wrap="square">
              <a:spAutoFit/>
            </a:bodyPr>
            <a:lstStyle/>
            <a:p>
              <a:pPr algn="ctr"/>
              <a:r>
                <a:rPr lang="en-US" altLang="ko-KR" sz="36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vs</a:t>
              </a:r>
            </a:p>
          </p:txBody>
        </p:sp>
        <p:grpSp>
          <p:nvGrpSpPr>
            <p:cNvPr id="28" name="그룹 27">
              <a:extLst>
                <a:ext uri="{FF2B5EF4-FFF2-40B4-BE49-F238E27FC236}">
                  <a16:creationId xmlns:a16="http://schemas.microsoft.com/office/drawing/2014/main" id="{49CE3F38-B05D-4FD2-A051-C450603BDA29}"/>
                </a:ext>
              </a:extLst>
            </p:cNvPr>
            <p:cNvGrpSpPr/>
            <p:nvPr/>
          </p:nvGrpSpPr>
          <p:grpSpPr>
            <a:xfrm>
              <a:off x="1848909" y="1391486"/>
              <a:ext cx="3283257" cy="523220"/>
              <a:chOff x="1857870" y="2108116"/>
              <a:chExt cx="4601070" cy="523220"/>
            </a:xfrm>
          </p:grpSpPr>
          <p:sp>
            <p:nvSpPr>
              <p:cNvPr id="29" name="모서리가 둥근 직사각형 301">
                <a:extLst>
                  <a:ext uri="{FF2B5EF4-FFF2-40B4-BE49-F238E27FC236}">
                    <a16:creationId xmlns:a16="http://schemas.microsoft.com/office/drawing/2014/main" id="{FA578157-A1D1-4A70-B031-E2455AC0390A}"/>
                  </a:ext>
                </a:extLst>
              </p:cNvPr>
              <p:cNvSpPr/>
              <p:nvPr/>
            </p:nvSpPr>
            <p:spPr>
              <a:xfrm>
                <a:off x="1857870" y="2108116"/>
                <a:ext cx="4601070" cy="523220"/>
              </a:xfrm>
              <a:prstGeom prst="roundRect">
                <a:avLst>
                  <a:gd name="adj" fmla="val 50000"/>
                </a:avLst>
              </a:prstGeom>
              <a:solidFill>
                <a:srgbClr val="6FC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직사각형 29">
                <a:extLst>
                  <a:ext uri="{FF2B5EF4-FFF2-40B4-BE49-F238E27FC236}">
                    <a16:creationId xmlns:a16="http://schemas.microsoft.com/office/drawing/2014/main" id="{170A1CD1-810E-4E1F-9C82-F89F2BFE899D}"/>
                  </a:ext>
                </a:extLst>
              </p:cNvPr>
              <p:cNvSpPr/>
              <p:nvPr/>
            </p:nvSpPr>
            <p:spPr>
              <a:xfrm>
                <a:off x="2001302" y="2169671"/>
                <a:ext cx="4314200"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GOV-DEVELOPED APPS</a:t>
                </a:r>
              </a:p>
            </p:txBody>
          </p:sp>
        </p:grpSp>
        <p:sp>
          <p:nvSpPr>
            <p:cNvPr id="31" name="직사각형 30">
              <a:extLst>
                <a:ext uri="{FF2B5EF4-FFF2-40B4-BE49-F238E27FC236}">
                  <a16:creationId xmlns:a16="http://schemas.microsoft.com/office/drawing/2014/main" id="{E2B5A36A-4CBB-406C-B7D2-C8A89FF2407C}"/>
                </a:ext>
              </a:extLst>
            </p:cNvPr>
            <p:cNvSpPr/>
            <p:nvPr/>
          </p:nvSpPr>
          <p:spPr>
            <a:xfrm>
              <a:off x="1069732" y="2194656"/>
              <a:ext cx="4194245" cy="3170099"/>
            </a:xfrm>
            <a:prstGeom prst="rect">
              <a:avLst/>
            </a:prstGeom>
          </p:spPr>
          <p:txBody>
            <a:bodyPr wrap="square">
              <a:spAutoFit/>
            </a:bodyPr>
            <a:lstStyle/>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Singapore’s TraceTogether</a:t>
              </a: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Only collects proximity data</a:t>
              </a: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Motivation to access data for investigations and government surveillance</a:t>
              </a: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p:txBody>
        </p:sp>
        <p:sp>
          <p:nvSpPr>
            <p:cNvPr id="32" name="직사각형 31">
              <a:extLst>
                <a:ext uri="{FF2B5EF4-FFF2-40B4-BE49-F238E27FC236}">
                  <a16:creationId xmlns:a16="http://schemas.microsoft.com/office/drawing/2014/main" id="{43F86F23-4493-4EFC-ACF4-964546C46B96}"/>
                </a:ext>
              </a:extLst>
            </p:cNvPr>
            <p:cNvSpPr/>
            <p:nvPr/>
          </p:nvSpPr>
          <p:spPr>
            <a:xfrm>
              <a:off x="6482801" y="2194656"/>
              <a:ext cx="4976839" cy="4401205"/>
            </a:xfrm>
            <a:prstGeom prst="rect">
              <a:avLst/>
            </a:prstGeom>
          </p:spPr>
          <p:txBody>
            <a:bodyPr wrap="square">
              <a:spAutoFit/>
            </a:bodyPr>
            <a:lstStyle/>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Apple/Google’s Exposure Notifications</a:t>
              </a: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Only collects proximity data</a:t>
              </a: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Not a government; less motivation to abuse data</a:t>
              </a: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Even if they do access the data, it will not be to punish crimes.</a:t>
              </a: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Concentration of technology and global data. More difficult to shut down system if problems arise.</a:t>
              </a: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33" name="그룹 32">
              <a:extLst>
                <a:ext uri="{FF2B5EF4-FFF2-40B4-BE49-F238E27FC236}">
                  <a16:creationId xmlns:a16="http://schemas.microsoft.com/office/drawing/2014/main" id="{74034BA7-F30B-410C-9184-D7D958C9C89A}"/>
                </a:ext>
              </a:extLst>
            </p:cNvPr>
            <p:cNvGrpSpPr/>
            <p:nvPr/>
          </p:nvGrpSpPr>
          <p:grpSpPr>
            <a:xfrm>
              <a:off x="6849315" y="1391486"/>
              <a:ext cx="3584784" cy="523220"/>
              <a:chOff x="1857866" y="2108116"/>
              <a:chExt cx="4601070" cy="523220"/>
            </a:xfrm>
          </p:grpSpPr>
          <p:sp>
            <p:nvSpPr>
              <p:cNvPr id="34" name="모서리가 둥근 직사각형 301">
                <a:extLst>
                  <a:ext uri="{FF2B5EF4-FFF2-40B4-BE49-F238E27FC236}">
                    <a16:creationId xmlns:a16="http://schemas.microsoft.com/office/drawing/2014/main" id="{05ED4FAE-2737-42E5-BA60-D9D57FFEFB01}"/>
                  </a:ext>
                </a:extLst>
              </p:cNvPr>
              <p:cNvSpPr/>
              <p:nvPr/>
            </p:nvSpPr>
            <p:spPr>
              <a:xfrm>
                <a:off x="1857866" y="2108116"/>
                <a:ext cx="4601070" cy="523220"/>
              </a:xfrm>
              <a:prstGeom prst="roundRect">
                <a:avLst>
                  <a:gd name="adj" fmla="val 50000"/>
                </a:avLst>
              </a:prstGeom>
              <a:solidFill>
                <a:srgbClr val="6FC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직사각형 34">
                <a:extLst>
                  <a:ext uri="{FF2B5EF4-FFF2-40B4-BE49-F238E27FC236}">
                    <a16:creationId xmlns:a16="http://schemas.microsoft.com/office/drawing/2014/main" id="{E107EF04-CE6C-47FA-A7A2-E22A20E4F6EB}"/>
                  </a:ext>
                </a:extLst>
              </p:cNvPr>
              <p:cNvSpPr/>
              <p:nvPr/>
            </p:nvSpPr>
            <p:spPr>
              <a:xfrm>
                <a:off x="1857870" y="2186241"/>
                <a:ext cx="4601066"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PRIVATE COMPANIES</a:t>
                </a:r>
              </a:p>
            </p:txBody>
          </p:sp>
        </p:grpSp>
      </p:grpSp>
      <p:sp>
        <p:nvSpPr>
          <p:cNvPr id="21" name="직사각형 20">
            <a:extLst>
              <a:ext uri="{FF2B5EF4-FFF2-40B4-BE49-F238E27FC236}">
                <a16:creationId xmlns:a16="http://schemas.microsoft.com/office/drawing/2014/main" id="{E52EAC25-125B-4786-B9ED-65526E968A3F}"/>
              </a:ext>
            </a:extLst>
          </p:cNvPr>
          <p:cNvSpPr/>
          <p:nvPr/>
        </p:nvSpPr>
        <p:spPr>
          <a:xfrm>
            <a:off x="1269424" y="1063214"/>
            <a:ext cx="9049468" cy="707886"/>
          </a:xfrm>
          <a:prstGeom prst="rect">
            <a:avLst/>
          </a:prstGeom>
        </p:spPr>
        <p:txBody>
          <a:bodyPr wrap="square">
            <a:spAutoFit/>
          </a:bodyPr>
          <a:lstStyle/>
          <a:p>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Is it more effective to outsource to private companies in countries like the US where there is significant distrust  in the government?</a:t>
            </a:r>
          </a:p>
        </p:txBody>
      </p:sp>
    </p:spTree>
    <p:extLst>
      <p:ext uri="{BB962C8B-B14F-4D97-AF65-F5344CB8AC3E}">
        <p14:creationId xmlns:p14="http://schemas.microsoft.com/office/powerpoint/2010/main" val="410506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1840568"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Discussion</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86030" cy="481964"/>
            <a:chOff x="1500176" y="3167419"/>
            <a:chExt cx="486030" cy="481964"/>
          </a:xfrm>
        </p:grpSpPr>
        <p:sp>
          <p:nvSpPr>
            <p:cNvPr id="72" name="TextBox 71"/>
            <p:cNvSpPr txBox="1"/>
            <p:nvPr/>
          </p:nvSpPr>
          <p:spPr>
            <a:xfrm>
              <a:off x="1500176" y="3167419"/>
              <a:ext cx="486030"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그룹 6">
            <a:extLst>
              <a:ext uri="{FF2B5EF4-FFF2-40B4-BE49-F238E27FC236}">
                <a16:creationId xmlns:a16="http://schemas.microsoft.com/office/drawing/2014/main" id="{3B475A3D-7742-4992-BB7E-445678837270}"/>
              </a:ext>
            </a:extLst>
          </p:cNvPr>
          <p:cNvGrpSpPr/>
          <p:nvPr/>
        </p:nvGrpSpPr>
        <p:grpSpPr>
          <a:xfrm>
            <a:off x="1239930" y="2047421"/>
            <a:ext cx="9736851" cy="4217454"/>
            <a:chOff x="1227575" y="1676719"/>
            <a:chExt cx="9736851" cy="4217454"/>
          </a:xfrm>
        </p:grpSpPr>
        <p:cxnSp>
          <p:nvCxnSpPr>
            <p:cNvPr id="12" name="직선 연결선 11">
              <a:extLst>
                <a:ext uri="{FF2B5EF4-FFF2-40B4-BE49-F238E27FC236}">
                  <a16:creationId xmlns:a16="http://schemas.microsoft.com/office/drawing/2014/main" id="{94324FDF-F95B-4BEB-9148-E82459AEB20A}"/>
                </a:ext>
              </a:extLst>
            </p:cNvPr>
            <p:cNvCxnSpPr>
              <a:cxnSpLocks/>
            </p:cNvCxnSpPr>
            <p:nvPr/>
          </p:nvCxnSpPr>
          <p:spPr>
            <a:xfrm>
              <a:off x="1227575" y="1676719"/>
              <a:ext cx="9736851"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84E54904-9FC3-4812-AEF0-5BBF70BA9015}"/>
                </a:ext>
              </a:extLst>
            </p:cNvPr>
            <p:cNvCxnSpPr>
              <a:cxnSpLocks/>
            </p:cNvCxnSpPr>
            <p:nvPr/>
          </p:nvCxnSpPr>
          <p:spPr>
            <a:xfrm>
              <a:off x="6096000" y="1676719"/>
              <a:ext cx="0" cy="4217454"/>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직사각형 22">
            <a:extLst>
              <a:ext uri="{FF2B5EF4-FFF2-40B4-BE49-F238E27FC236}">
                <a16:creationId xmlns:a16="http://schemas.microsoft.com/office/drawing/2014/main" id="{1860F152-1EC9-4207-A949-308AE914C3D4}"/>
              </a:ext>
            </a:extLst>
          </p:cNvPr>
          <p:cNvSpPr/>
          <p:nvPr/>
        </p:nvSpPr>
        <p:spPr>
          <a:xfrm>
            <a:off x="5045718" y="1339355"/>
            <a:ext cx="2125273" cy="646331"/>
          </a:xfrm>
          <a:prstGeom prst="rect">
            <a:avLst/>
          </a:prstGeom>
        </p:spPr>
        <p:txBody>
          <a:bodyPr wrap="square">
            <a:spAutoFit/>
          </a:bodyPr>
          <a:lstStyle/>
          <a:p>
            <a:pPr algn="ctr"/>
            <a:r>
              <a:rPr lang="en-US" altLang="ko-KR" sz="36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vs</a:t>
            </a:r>
          </a:p>
        </p:txBody>
      </p:sp>
      <p:grpSp>
        <p:nvGrpSpPr>
          <p:cNvPr id="28" name="그룹 27">
            <a:extLst>
              <a:ext uri="{FF2B5EF4-FFF2-40B4-BE49-F238E27FC236}">
                <a16:creationId xmlns:a16="http://schemas.microsoft.com/office/drawing/2014/main" id="{49CE3F38-B05D-4FD2-A051-C450603BDA29}"/>
              </a:ext>
            </a:extLst>
          </p:cNvPr>
          <p:cNvGrpSpPr/>
          <p:nvPr/>
        </p:nvGrpSpPr>
        <p:grpSpPr>
          <a:xfrm>
            <a:off x="1848909" y="1391486"/>
            <a:ext cx="3283257" cy="769441"/>
            <a:chOff x="1857870" y="2108116"/>
            <a:chExt cx="4601070" cy="769441"/>
          </a:xfrm>
        </p:grpSpPr>
        <p:sp>
          <p:nvSpPr>
            <p:cNvPr id="29" name="모서리가 둥근 직사각형 301">
              <a:extLst>
                <a:ext uri="{FF2B5EF4-FFF2-40B4-BE49-F238E27FC236}">
                  <a16:creationId xmlns:a16="http://schemas.microsoft.com/office/drawing/2014/main" id="{FA578157-A1D1-4A70-B031-E2455AC0390A}"/>
                </a:ext>
              </a:extLst>
            </p:cNvPr>
            <p:cNvSpPr/>
            <p:nvPr/>
          </p:nvSpPr>
          <p:spPr>
            <a:xfrm>
              <a:off x="1857870" y="2108116"/>
              <a:ext cx="4601070" cy="523220"/>
            </a:xfrm>
            <a:prstGeom prst="roundRect">
              <a:avLst>
                <a:gd name="adj" fmla="val 50000"/>
              </a:avLst>
            </a:prstGeom>
            <a:solidFill>
              <a:srgbClr val="6FC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직사각형 29">
              <a:extLst>
                <a:ext uri="{FF2B5EF4-FFF2-40B4-BE49-F238E27FC236}">
                  <a16:creationId xmlns:a16="http://schemas.microsoft.com/office/drawing/2014/main" id="{170A1CD1-810E-4E1F-9C82-F89F2BFE899D}"/>
                </a:ext>
              </a:extLst>
            </p:cNvPr>
            <p:cNvSpPr/>
            <p:nvPr/>
          </p:nvSpPr>
          <p:spPr>
            <a:xfrm>
              <a:off x="2001302" y="2169671"/>
              <a:ext cx="4314201" cy="707886"/>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LOCATION DATAVEILLANCE</a:t>
              </a:r>
            </a:p>
          </p:txBody>
        </p:sp>
      </p:grpSp>
      <p:sp>
        <p:nvSpPr>
          <p:cNvPr id="31" name="직사각형 30">
            <a:extLst>
              <a:ext uri="{FF2B5EF4-FFF2-40B4-BE49-F238E27FC236}">
                <a16:creationId xmlns:a16="http://schemas.microsoft.com/office/drawing/2014/main" id="{E2B5A36A-4CBB-406C-B7D2-C8A89FF2407C}"/>
              </a:ext>
            </a:extLst>
          </p:cNvPr>
          <p:cNvSpPr/>
          <p:nvPr/>
        </p:nvSpPr>
        <p:spPr>
          <a:xfrm>
            <a:off x="1131516" y="2801751"/>
            <a:ext cx="4194245" cy="2862322"/>
          </a:xfrm>
          <a:prstGeom prst="rect">
            <a:avLst/>
          </a:prstGeom>
        </p:spPr>
        <p:txBody>
          <a:bodyPr wrap="square">
            <a:spAutoFit/>
          </a:bodyPr>
          <a:lstStyle/>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 Korea &amp; China’s app</a:t>
            </a: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GPS-based</a:t>
            </a: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Invasion of private life</a:t>
            </a: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Certain restaurants/businesses can lose customers</a:t>
            </a: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p:txBody>
      </p:sp>
      <p:sp>
        <p:nvSpPr>
          <p:cNvPr id="32" name="직사각형 31">
            <a:extLst>
              <a:ext uri="{FF2B5EF4-FFF2-40B4-BE49-F238E27FC236}">
                <a16:creationId xmlns:a16="http://schemas.microsoft.com/office/drawing/2014/main" id="{43F86F23-4493-4EFC-ACF4-964546C46B96}"/>
              </a:ext>
            </a:extLst>
          </p:cNvPr>
          <p:cNvSpPr/>
          <p:nvPr/>
        </p:nvSpPr>
        <p:spPr>
          <a:xfrm>
            <a:off x="6544585" y="2801751"/>
            <a:ext cx="4515896" cy="2554545"/>
          </a:xfrm>
          <a:prstGeom prst="rect">
            <a:avLst/>
          </a:prstGeom>
        </p:spPr>
        <p:txBody>
          <a:bodyPr wrap="square">
            <a:spAutoFit/>
          </a:bodyPr>
          <a:lstStyle/>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Singapore’s TraceTogether &amp; Apple/Google’s Exposure Notifications</a:t>
            </a: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Bluetooth-based</a:t>
            </a: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Danger of previously confidential interactions being disclosed</a:t>
            </a: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(lawyer-client, doctor-patient, journalist-source) </a:t>
            </a:r>
          </a:p>
        </p:txBody>
      </p:sp>
      <p:grpSp>
        <p:nvGrpSpPr>
          <p:cNvPr id="33" name="그룹 32">
            <a:extLst>
              <a:ext uri="{FF2B5EF4-FFF2-40B4-BE49-F238E27FC236}">
                <a16:creationId xmlns:a16="http://schemas.microsoft.com/office/drawing/2014/main" id="{74034BA7-F30B-410C-9184-D7D958C9C89A}"/>
              </a:ext>
            </a:extLst>
          </p:cNvPr>
          <p:cNvGrpSpPr/>
          <p:nvPr/>
        </p:nvGrpSpPr>
        <p:grpSpPr>
          <a:xfrm>
            <a:off x="6982195" y="1391486"/>
            <a:ext cx="3283257" cy="523220"/>
            <a:chOff x="1857870" y="2108116"/>
            <a:chExt cx="4601070" cy="523220"/>
          </a:xfrm>
        </p:grpSpPr>
        <p:sp>
          <p:nvSpPr>
            <p:cNvPr id="34" name="모서리가 둥근 직사각형 301">
              <a:extLst>
                <a:ext uri="{FF2B5EF4-FFF2-40B4-BE49-F238E27FC236}">
                  <a16:creationId xmlns:a16="http://schemas.microsoft.com/office/drawing/2014/main" id="{05ED4FAE-2737-42E5-BA60-D9D57FFEFB01}"/>
                </a:ext>
              </a:extLst>
            </p:cNvPr>
            <p:cNvSpPr/>
            <p:nvPr/>
          </p:nvSpPr>
          <p:spPr>
            <a:xfrm>
              <a:off x="1857870" y="2108116"/>
              <a:ext cx="4601070" cy="523220"/>
            </a:xfrm>
            <a:prstGeom prst="roundRect">
              <a:avLst>
                <a:gd name="adj" fmla="val 50000"/>
              </a:avLst>
            </a:prstGeom>
            <a:solidFill>
              <a:srgbClr val="6FC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직사각형 34">
              <a:extLst>
                <a:ext uri="{FF2B5EF4-FFF2-40B4-BE49-F238E27FC236}">
                  <a16:creationId xmlns:a16="http://schemas.microsoft.com/office/drawing/2014/main" id="{E107EF04-CE6C-47FA-A7A2-E22A20E4F6EB}"/>
                </a:ext>
              </a:extLst>
            </p:cNvPr>
            <p:cNvSpPr/>
            <p:nvPr/>
          </p:nvSpPr>
          <p:spPr>
            <a:xfrm>
              <a:off x="1857870" y="2186241"/>
              <a:ext cx="4601066"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PROXIMITY DATAVEILLANCE</a:t>
              </a:r>
            </a:p>
          </p:txBody>
        </p:sp>
      </p:grpSp>
    </p:spTree>
    <p:extLst>
      <p:ext uri="{BB962C8B-B14F-4D97-AF65-F5344CB8AC3E}">
        <p14:creationId xmlns:p14="http://schemas.microsoft.com/office/powerpoint/2010/main" val="32318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982104"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Public’s response to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78016" cy="481964"/>
            <a:chOff x="1500176" y="3167419"/>
            <a:chExt cx="478016" cy="481964"/>
          </a:xfrm>
        </p:grpSpPr>
        <p:sp>
          <p:nvSpPr>
            <p:cNvPr id="72" name="TextBox 71"/>
            <p:cNvSpPr txBox="1"/>
            <p:nvPr/>
          </p:nvSpPr>
          <p:spPr>
            <a:xfrm>
              <a:off x="1500176" y="3167419"/>
              <a:ext cx="478016"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03</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직사각형 10">
            <a:extLst>
              <a:ext uri="{FF2B5EF4-FFF2-40B4-BE49-F238E27FC236}">
                <a16:creationId xmlns:a16="http://schemas.microsoft.com/office/drawing/2014/main" id="{2A91F610-DCC7-4855-B72E-AE6D6823C4A7}"/>
              </a:ext>
            </a:extLst>
          </p:cNvPr>
          <p:cNvSpPr/>
          <p:nvPr/>
        </p:nvSpPr>
        <p:spPr>
          <a:xfrm>
            <a:off x="919690" y="1405251"/>
            <a:ext cx="1755930" cy="400110"/>
          </a:xfrm>
          <a:prstGeom prst="rect">
            <a:avLst/>
          </a:prstGeom>
        </p:spPr>
        <p:txBody>
          <a:bodyPr wrap="none">
            <a:spAutoFit/>
          </a:bodyPr>
          <a:lstStyle/>
          <a:p>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3 CATEOGRIES:</a:t>
            </a:r>
          </a:p>
        </p:txBody>
      </p:sp>
      <p:grpSp>
        <p:nvGrpSpPr>
          <p:cNvPr id="9" name="그룹 8">
            <a:extLst>
              <a:ext uri="{FF2B5EF4-FFF2-40B4-BE49-F238E27FC236}">
                <a16:creationId xmlns:a16="http://schemas.microsoft.com/office/drawing/2014/main" id="{3CB58138-1E8E-47A6-8C74-86845EEEF165}"/>
              </a:ext>
            </a:extLst>
          </p:cNvPr>
          <p:cNvGrpSpPr/>
          <p:nvPr/>
        </p:nvGrpSpPr>
        <p:grpSpPr>
          <a:xfrm>
            <a:off x="9349457" y="3358292"/>
            <a:ext cx="2266591" cy="523220"/>
            <a:chOff x="1857870" y="2108116"/>
            <a:chExt cx="4601070" cy="523220"/>
          </a:xfrm>
        </p:grpSpPr>
        <p:sp>
          <p:nvSpPr>
            <p:cNvPr id="31" name="모서리가 둥근 직사각형 301">
              <a:extLst>
                <a:ext uri="{FF2B5EF4-FFF2-40B4-BE49-F238E27FC236}">
                  <a16:creationId xmlns:a16="http://schemas.microsoft.com/office/drawing/2014/main" id="{2817A937-5FB9-4884-B871-26C7E053A229}"/>
                </a:ext>
              </a:extLst>
            </p:cNvPr>
            <p:cNvSpPr/>
            <p:nvPr/>
          </p:nvSpPr>
          <p:spPr>
            <a:xfrm>
              <a:off x="1857870" y="2108116"/>
              <a:ext cx="4601070" cy="52322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직사각형 34">
              <a:extLst>
                <a:ext uri="{FF2B5EF4-FFF2-40B4-BE49-F238E27FC236}">
                  <a16:creationId xmlns:a16="http://schemas.microsoft.com/office/drawing/2014/main" id="{C420F129-C233-42F2-8C0A-8A0B96E51EFD}"/>
                </a:ext>
              </a:extLst>
            </p:cNvPr>
            <p:cNvSpPr/>
            <p:nvPr/>
          </p:nvSpPr>
          <p:spPr>
            <a:xfrm>
              <a:off x="2795571" y="2189971"/>
              <a:ext cx="272566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CHINA</a:t>
              </a:r>
            </a:p>
          </p:txBody>
        </p:sp>
      </p:grpSp>
      <p:grpSp>
        <p:nvGrpSpPr>
          <p:cNvPr id="13" name="그룹 12">
            <a:extLst>
              <a:ext uri="{FF2B5EF4-FFF2-40B4-BE49-F238E27FC236}">
                <a16:creationId xmlns:a16="http://schemas.microsoft.com/office/drawing/2014/main" id="{9BEF2139-8F6A-459A-B6BD-4772297076D7}"/>
              </a:ext>
            </a:extLst>
          </p:cNvPr>
          <p:cNvGrpSpPr/>
          <p:nvPr/>
        </p:nvGrpSpPr>
        <p:grpSpPr>
          <a:xfrm>
            <a:off x="5242479" y="3481402"/>
            <a:ext cx="2266591" cy="523220"/>
            <a:chOff x="1857870" y="2108116"/>
            <a:chExt cx="4601070" cy="523220"/>
          </a:xfrm>
        </p:grpSpPr>
        <p:sp>
          <p:nvSpPr>
            <p:cNvPr id="14" name="모서리가 둥근 직사각형 301">
              <a:extLst>
                <a:ext uri="{FF2B5EF4-FFF2-40B4-BE49-F238E27FC236}">
                  <a16:creationId xmlns:a16="http://schemas.microsoft.com/office/drawing/2014/main" id="{08AE589B-7E03-409F-9BB0-AC1AFD41B62A}"/>
                </a:ext>
              </a:extLst>
            </p:cNvPr>
            <p:cNvSpPr/>
            <p:nvPr/>
          </p:nvSpPr>
          <p:spPr>
            <a:xfrm>
              <a:off x="1857870" y="2108116"/>
              <a:ext cx="4601070" cy="523220"/>
            </a:xfrm>
            <a:prstGeom prst="roundRect">
              <a:avLst>
                <a:gd name="adj" fmla="val 50000"/>
              </a:avLst>
            </a:prstGeom>
            <a:solidFill>
              <a:srgbClr val="6FC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직사각형 14">
              <a:extLst>
                <a:ext uri="{FF2B5EF4-FFF2-40B4-BE49-F238E27FC236}">
                  <a16:creationId xmlns:a16="http://schemas.microsoft.com/office/drawing/2014/main" id="{3CF97603-B4C3-4039-B14A-347D91804DA0}"/>
                </a:ext>
              </a:extLst>
            </p:cNvPr>
            <p:cNvSpPr/>
            <p:nvPr/>
          </p:nvSpPr>
          <p:spPr>
            <a:xfrm>
              <a:off x="2795571" y="2189971"/>
              <a:ext cx="272566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 KOREA</a:t>
              </a:r>
            </a:p>
          </p:txBody>
        </p:sp>
      </p:grpSp>
      <p:grpSp>
        <p:nvGrpSpPr>
          <p:cNvPr id="16" name="그룹 15">
            <a:extLst>
              <a:ext uri="{FF2B5EF4-FFF2-40B4-BE49-F238E27FC236}">
                <a16:creationId xmlns:a16="http://schemas.microsoft.com/office/drawing/2014/main" id="{97342168-6016-4CF1-AA07-E34F86688553}"/>
              </a:ext>
            </a:extLst>
          </p:cNvPr>
          <p:cNvGrpSpPr/>
          <p:nvPr/>
        </p:nvGrpSpPr>
        <p:grpSpPr>
          <a:xfrm>
            <a:off x="5242480" y="4346667"/>
            <a:ext cx="2266591" cy="523220"/>
            <a:chOff x="1857870" y="2108116"/>
            <a:chExt cx="4601070" cy="523220"/>
          </a:xfrm>
        </p:grpSpPr>
        <p:sp>
          <p:nvSpPr>
            <p:cNvPr id="17" name="모서리가 둥근 직사각형 301">
              <a:extLst>
                <a:ext uri="{FF2B5EF4-FFF2-40B4-BE49-F238E27FC236}">
                  <a16:creationId xmlns:a16="http://schemas.microsoft.com/office/drawing/2014/main" id="{17333B9E-483F-4CCC-AA3A-695BF5F3626F}"/>
                </a:ext>
              </a:extLst>
            </p:cNvPr>
            <p:cNvSpPr/>
            <p:nvPr/>
          </p:nvSpPr>
          <p:spPr>
            <a:xfrm>
              <a:off x="1857870" y="2108116"/>
              <a:ext cx="4601070" cy="52322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a:extLst>
                <a:ext uri="{FF2B5EF4-FFF2-40B4-BE49-F238E27FC236}">
                  <a16:creationId xmlns:a16="http://schemas.microsoft.com/office/drawing/2014/main" id="{3000E417-5E35-42C1-8703-939431A0F9FB}"/>
                </a:ext>
              </a:extLst>
            </p:cNvPr>
            <p:cNvSpPr/>
            <p:nvPr/>
          </p:nvSpPr>
          <p:spPr>
            <a:xfrm>
              <a:off x="2511267" y="2189971"/>
              <a:ext cx="3294274"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SINGAPORE</a:t>
              </a:r>
            </a:p>
          </p:txBody>
        </p:sp>
      </p:grpSp>
      <p:grpSp>
        <p:nvGrpSpPr>
          <p:cNvPr id="19" name="그룹 18">
            <a:extLst>
              <a:ext uri="{FF2B5EF4-FFF2-40B4-BE49-F238E27FC236}">
                <a16:creationId xmlns:a16="http://schemas.microsoft.com/office/drawing/2014/main" id="{7100412A-77D2-48E0-9758-AA3C70DE8C99}"/>
              </a:ext>
            </a:extLst>
          </p:cNvPr>
          <p:cNvGrpSpPr/>
          <p:nvPr/>
        </p:nvGrpSpPr>
        <p:grpSpPr>
          <a:xfrm>
            <a:off x="962511" y="3399547"/>
            <a:ext cx="2266591" cy="523220"/>
            <a:chOff x="1857870" y="2108116"/>
            <a:chExt cx="4601070" cy="523220"/>
          </a:xfrm>
        </p:grpSpPr>
        <p:sp>
          <p:nvSpPr>
            <p:cNvPr id="20" name="모서리가 둥근 직사각형 301">
              <a:extLst>
                <a:ext uri="{FF2B5EF4-FFF2-40B4-BE49-F238E27FC236}">
                  <a16:creationId xmlns:a16="http://schemas.microsoft.com/office/drawing/2014/main" id="{EE0D6644-A50C-4357-A1CB-E15113466428}"/>
                </a:ext>
              </a:extLst>
            </p:cNvPr>
            <p:cNvSpPr/>
            <p:nvPr/>
          </p:nvSpPr>
          <p:spPr>
            <a:xfrm>
              <a:off x="1857870" y="2108116"/>
              <a:ext cx="4601070" cy="523220"/>
            </a:xfrm>
            <a:prstGeom prst="roundRect">
              <a:avLst>
                <a:gd name="adj" fmla="val 50000"/>
              </a:avLst>
            </a:prstGeom>
            <a:solidFill>
              <a:srgbClr val="D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직사각형 20">
              <a:extLst>
                <a:ext uri="{FF2B5EF4-FFF2-40B4-BE49-F238E27FC236}">
                  <a16:creationId xmlns:a16="http://schemas.microsoft.com/office/drawing/2014/main" id="{6AF7B7CF-E056-4033-937D-4A766C522690}"/>
                </a:ext>
              </a:extLst>
            </p:cNvPr>
            <p:cNvSpPr/>
            <p:nvPr/>
          </p:nvSpPr>
          <p:spPr>
            <a:xfrm>
              <a:off x="2511267" y="2189971"/>
              <a:ext cx="3294274"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US</a:t>
              </a:r>
            </a:p>
          </p:txBody>
        </p:sp>
      </p:grpSp>
      <p:sp>
        <p:nvSpPr>
          <p:cNvPr id="26" name="직사각형 25">
            <a:extLst>
              <a:ext uri="{FF2B5EF4-FFF2-40B4-BE49-F238E27FC236}">
                <a16:creationId xmlns:a16="http://schemas.microsoft.com/office/drawing/2014/main" id="{1CA9A535-F2CD-4764-9D04-F5EF47EE1DD6}"/>
              </a:ext>
            </a:extLst>
          </p:cNvPr>
          <p:cNvSpPr/>
          <p:nvPr/>
        </p:nvSpPr>
        <p:spPr>
          <a:xfrm>
            <a:off x="575951" y="2553302"/>
            <a:ext cx="321088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Pushback on dataveillance</a:t>
            </a:r>
          </a:p>
        </p:txBody>
      </p:sp>
      <p:sp>
        <p:nvSpPr>
          <p:cNvPr id="27" name="직사각형 26">
            <a:extLst>
              <a:ext uri="{FF2B5EF4-FFF2-40B4-BE49-F238E27FC236}">
                <a16:creationId xmlns:a16="http://schemas.microsoft.com/office/drawing/2014/main" id="{937AC86A-FCD3-4A01-9B1F-105FD15269FF}"/>
              </a:ext>
            </a:extLst>
          </p:cNvPr>
          <p:cNvSpPr/>
          <p:nvPr/>
        </p:nvSpPr>
        <p:spPr>
          <a:xfrm>
            <a:off x="4994010" y="2431471"/>
            <a:ext cx="2763532" cy="707886"/>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Pushback on abuse</a:t>
            </a:r>
          </a:p>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of dataveillance</a:t>
            </a:r>
          </a:p>
        </p:txBody>
      </p:sp>
      <p:sp>
        <p:nvSpPr>
          <p:cNvPr id="28" name="직사각형 27">
            <a:extLst>
              <a:ext uri="{FF2B5EF4-FFF2-40B4-BE49-F238E27FC236}">
                <a16:creationId xmlns:a16="http://schemas.microsoft.com/office/drawing/2014/main" id="{1C765A8C-ED86-4FD9-A011-D8EF68683EE7}"/>
              </a:ext>
            </a:extLst>
          </p:cNvPr>
          <p:cNvSpPr/>
          <p:nvPr/>
        </p:nvSpPr>
        <p:spPr>
          <a:xfrm>
            <a:off x="9180700" y="2553302"/>
            <a:ext cx="235483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And...well China</a:t>
            </a:r>
          </a:p>
        </p:txBody>
      </p:sp>
    </p:spTree>
    <p:extLst>
      <p:ext uri="{BB962C8B-B14F-4D97-AF65-F5344CB8AC3E}">
        <p14:creationId xmlns:p14="http://schemas.microsoft.com/office/powerpoint/2010/main" val="183065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982104"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Public’s response to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78016" cy="481964"/>
            <a:chOff x="1500176" y="3167419"/>
            <a:chExt cx="478016" cy="481964"/>
          </a:xfrm>
        </p:grpSpPr>
        <p:sp>
          <p:nvSpPr>
            <p:cNvPr id="72" name="TextBox 71"/>
            <p:cNvSpPr txBox="1"/>
            <p:nvPr/>
          </p:nvSpPr>
          <p:spPr>
            <a:xfrm>
              <a:off x="1500176" y="3167419"/>
              <a:ext cx="478016"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03</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그룹 18">
            <a:extLst>
              <a:ext uri="{FF2B5EF4-FFF2-40B4-BE49-F238E27FC236}">
                <a16:creationId xmlns:a16="http://schemas.microsoft.com/office/drawing/2014/main" id="{7100412A-77D2-48E0-9758-AA3C70DE8C99}"/>
              </a:ext>
            </a:extLst>
          </p:cNvPr>
          <p:cNvGrpSpPr/>
          <p:nvPr/>
        </p:nvGrpSpPr>
        <p:grpSpPr>
          <a:xfrm>
            <a:off x="962511" y="3399547"/>
            <a:ext cx="2266591" cy="523220"/>
            <a:chOff x="1857870" y="2108116"/>
            <a:chExt cx="4601070" cy="523220"/>
          </a:xfrm>
        </p:grpSpPr>
        <p:sp>
          <p:nvSpPr>
            <p:cNvPr id="20" name="모서리가 둥근 직사각형 301">
              <a:extLst>
                <a:ext uri="{FF2B5EF4-FFF2-40B4-BE49-F238E27FC236}">
                  <a16:creationId xmlns:a16="http://schemas.microsoft.com/office/drawing/2014/main" id="{EE0D6644-A50C-4357-A1CB-E15113466428}"/>
                </a:ext>
              </a:extLst>
            </p:cNvPr>
            <p:cNvSpPr/>
            <p:nvPr/>
          </p:nvSpPr>
          <p:spPr>
            <a:xfrm>
              <a:off x="1857870" y="2108116"/>
              <a:ext cx="4601070" cy="523220"/>
            </a:xfrm>
            <a:prstGeom prst="roundRect">
              <a:avLst>
                <a:gd name="adj" fmla="val 50000"/>
              </a:avLst>
            </a:prstGeom>
            <a:solidFill>
              <a:srgbClr val="D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직사각형 20">
              <a:extLst>
                <a:ext uri="{FF2B5EF4-FFF2-40B4-BE49-F238E27FC236}">
                  <a16:creationId xmlns:a16="http://schemas.microsoft.com/office/drawing/2014/main" id="{6AF7B7CF-E056-4033-937D-4A766C522690}"/>
                </a:ext>
              </a:extLst>
            </p:cNvPr>
            <p:cNvSpPr/>
            <p:nvPr/>
          </p:nvSpPr>
          <p:spPr>
            <a:xfrm>
              <a:off x="2511267" y="2189971"/>
              <a:ext cx="3294274"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US</a:t>
              </a:r>
            </a:p>
          </p:txBody>
        </p:sp>
      </p:grpSp>
      <p:sp>
        <p:nvSpPr>
          <p:cNvPr id="26" name="직사각형 25">
            <a:extLst>
              <a:ext uri="{FF2B5EF4-FFF2-40B4-BE49-F238E27FC236}">
                <a16:creationId xmlns:a16="http://schemas.microsoft.com/office/drawing/2014/main" id="{1CA9A535-F2CD-4764-9D04-F5EF47EE1DD6}"/>
              </a:ext>
            </a:extLst>
          </p:cNvPr>
          <p:cNvSpPr/>
          <p:nvPr/>
        </p:nvSpPr>
        <p:spPr>
          <a:xfrm>
            <a:off x="575951" y="2553302"/>
            <a:ext cx="321088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Pushback on dataveillance</a:t>
            </a:r>
          </a:p>
        </p:txBody>
      </p:sp>
      <p:sp>
        <p:nvSpPr>
          <p:cNvPr id="23" name="직사각형 22">
            <a:extLst>
              <a:ext uri="{FF2B5EF4-FFF2-40B4-BE49-F238E27FC236}">
                <a16:creationId xmlns:a16="http://schemas.microsoft.com/office/drawing/2014/main" id="{1F8F4758-0264-4846-A62D-E34206CF18BE}"/>
              </a:ext>
            </a:extLst>
          </p:cNvPr>
          <p:cNvSpPr/>
          <p:nvPr/>
        </p:nvSpPr>
        <p:spPr>
          <a:xfrm>
            <a:off x="4374502" y="2023089"/>
            <a:ext cx="7241547" cy="4370427"/>
          </a:xfrm>
          <a:prstGeom prst="rect">
            <a:avLst/>
          </a:prstGeom>
        </p:spPr>
        <p:txBody>
          <a:bodyPr wrap="square">
            <a:spAutoFit/>
          </a:bodyPr>
          <a:lstStyle/>
          <a:p>
            <a:pPr marL="342900" indent="-342900">
              <a:buFontTx/>
              <a:buChar char="-"/>
            </a:pP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42% </a:t>
            </a: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support the government encouraging everyone to download/use contact tracing apps</a:t>
            </a:r>
          </a:p>
          <a:p>
            <a:pPr marL="342900" indent="-342900">
              <a:buFontTx/>
              <a:buChar char="-"/>
            </a:pP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49% </a:t>
            </a: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support carrying out centralized quarantine</a:t>
            </a:r>
          </a:p>
          <a:p>
            <a:pPr marL="342900" indent="-342900">
              <a:buFontTx/>
              <a:buChar char="-"/>
            </a:pP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44% </a:t>
            </a: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support electronic device monitoring</a:t>
            </a: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Difference between Republican opposition (54%) and Democratic opposition (53%) is indistinguishable</a:t>
            </a: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General distrust in the government</a:t>
            </a: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Emergence of extreme libertarianism &amp; data protectionism in the US</a:t>
            </a: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p:txBody>
      </p:sp>
    </p:spTree>
    <p:extLst>
      <p:ext uri="{BB962C8B-B14F-4D97-AF65-F5344CB8AC3E}">
        <p14:creationId xmlns:p14="http://schemas.microsoft.com/office/powerpoint/2010/main" val="56383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982104"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Public’s response to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78016" cy="481964"/>
            <a:chOff x="1500176" y="3167419"/>
            <a:chExt cx="478016" cy="481964"/>
          </a:xfrm>
        </p:grpSpPr>
        <p:sp>
          <p:nvSpPr>
            <p:cNvPr id="72" name="TextBox 71"/>
            <p:cNvSpPr txBox="1"/>
            <p:nvPr/>
          </p:nvSpPr>
          <p:spPr>
            <a:xfrm>
              <a:off x="1500176" y="3167419"/>
              <a:ext cx="478016"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03</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직사각형 22">
            <a:extLst>
              <a:ext uri="{FF2B5EF4-FFF2-40B4-BE49-F238E27FC236}">
                <a16:creationId xmlns:a16="http://schemas.microsoft.com/office/drawing/2014/main" id="{1F8F4758-0264-4846-A62D-E34206CF18BE}"/>
              </a:ext>
            </a:extLst>
          </p:cNvPr>
          <p:cNvSpPr/>
          <p:nvPr/>
        </p:nvSpPr>
        <p:spPr>
          <a:xfrm>
            <a:off x="4407321" y="1751240"/>
            <a:ext cx="7241547" cy="5016758"/>
          </a:xfrm>
          <a:prstGeom prst="rect">
            <a:avLst/>
          </a:prstGeom>
        </p:spPr>
        <p:txBody>
          <a:bodyPr wrap="square">
            <a:spAutoFit/>
          </a:bodyPr>
          <a:lstStyle/>
          <a:p>
            <a:pPr marL="342900" indent="-342900">
              <a:buFontTx/>
              <a:buChar char="-"/>
            </a:pP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Prioritizing healthcare over data privacy</a:t>
            </a:r>
          </a:p>
          <a:p>
            <a:pPr marL="342900" indent="-342900">
              <a:buFontTx/>
              <a:buChar char="-"/>
            </a:pP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But pushback on abuse of data in situations irrelevant to pandemic regulation</a:t>
            </a:r>
          </a:p>
          <a:p>
            <a:pPr marL="342900" indent="-342900">
              <a:buFontTx/>
              <a:buChar char="-"/>
            </a:pPr>
            <a:endPar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89.1% </a:t>
            </a: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support the government’s dataveillance methods for Covid-19 regulation</a:t>
            </a: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On Mar 9, 2020, Korea’s National Human Rights Commission issued a suggestion that exceedingly detailed information on contact tracing reports were an unnecessary infringement on data privacy</a:t>
            </a: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11" name="그룹 10">
            <a:extLst>
              <a:ext uri="{FF2B5EF4-FFF2-40B4-BE49-F238E27FC236}">
                <a16:creationId xmlns:a16="http://schemas.microsoft.com/office/drawing/2014/main" id="{17D5BBC7-58F5-4E4F-B658-BAC70E53BB7A}"/>
              </a:ext>
            </a:extLst>
          </p:cNvPr>
          <p:cNvGrpSpPr/>
          <p:nvPr/>
        </p:nvGrpSpPr>
        <p:grpSpPr>
          <a:xfrm>
            <a:off x="977791" y="3444332"/>
            <a:ext cx="2266591" cy="523220"/>
            <a:chOff x="1857870" y="2108116"/>
            <a:chExt cx="4601070" cy="523220"/>
          </a:xfrm>
        </p:grpSpPr>
        <p:sp>
          <p:nvSpPr>
            <p:cNvPr id="12" name="모서리가 둥근 직사각형 301">
              <a:extLst>
                <a:ext uri="{FF2B5EF4-FFF2-40B4-BE49-F238E27FC236}">
                  <a16:creationId xmlns:a16="http://schemas.microsoft.com/office/drawing/2014/main" id="{87F905DC-AB38-4F78-9763-7DF809B6B381}"/>
                </a:ext>
              </a:extLst>
            </p:cNvPr>
            <p:cNvSpPr/>
            <p:nvPr/>
          </p:nvSpPr>
          <p:spPr>
            <a:xfrm>
              <a:off x="1857870" y="2108116"/>
              <a:ext cx="4601070" cy="523220"/>
            </a:xfrm>
            <a:prstGeom prst="roundRect">
              <a:avLst>
                <a:gd name="adj" fmla="val 50000"/>
              </a:avLst>
            </a:prstGeom>
            <a:solidFill>
              <a:srgbClr val="6FC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직사각형 12">
              <a:extLst>
                <a:ext uri="{FF2B5EF4-FFF2-40B4-BE49-F238E27FC236}">
                  <a16:creationId xmlns:a16="http://schemas.microsoft.com/office/drawing/2014/main" id="{D22F3DA6-FB17-468A-B6CF-A6DD923C71F4}"/>
                </a:ext>
              </a:extLst>
            </p:cNvPr>
            <p:cNvSpPr/>
            <p:nvPr/>
          </p:nvSpPr>
          <p:spPr>
            <a:xfrm>
              <a:off x="2795571" y="2189971"/>
              <a:ext cx="272566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 KOREA</a:t>
              </a:r>
            </a:p>
          </p:txBody>
        </p:sp>
      </p:grpSp>
      <p:sp>
        <p:nvSpPr>
          <p:cNvPr id="17" name="직사각형 16">
            <a:extLst>
              <a:ext uri="{FF2B5EF4-FFF2-40B4-BE49-F238E27FC236}">
                <a16:creationId xmlns:a16="http://schemas.microsoft.com/office/drawing/2014/main" id="{F53A5147-34DB-4E63-970D-270456BA2C1C}"/>
              </a:ext>
            </a:extLst>
          </p:cNvPr>
          <p:cNvSpPr/>
          <p:nvPr/>
        </p:nvSpPr>
        <p:spPr>
          <a:xfrm>
            <a:off x="729322" y="2394401"/>
            <a:ext cx="2763532" cy="707886"/>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Pushback on abuse</a:t>
            </a:r>
          </a:p>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of dataveillance</a:t>
            </a:r>
          </a:p>
        </p:txBody>
      </p:sp>
    </p:spTree>
    <p:extLst>
      <p:ext uri="{BB962C8B-B14F-4D97-AF65-F5344CB8AC3E}">
        <p14:creationId xmlns:p14="http://schemas.microsoft.com/office/powerpoint/2010/main" val="3941902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982104"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Public’s response to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78016" cy="481964"/>
            <a:chOff x="1500176" y="3167419"/>
            <a:chExt cx="478016" cy="481964"/>
          </a:xfrm>
        </p:grpSpPr>
        <p:sp>
          <p:nvSpPr>
            <p:cNvPr id="72" name="TextBox 71"/>
            <p:cNvSpPr txBox="1"/>
            <p:nvPr/>
          </p:nvSpPr>
          <p:spPr>
            <a:xfrm>
              <a:off x="1500176" y="3167419"/>
              <a:ext cx="478016"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03</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 name="그림 3">
            <a:extLst>
              <a:ext uri="{FF2B5EF4-FFF2-40B4-BE49-F238E27FC236}">
                <a16:creationId xmlns:a16="http://schemas.microsoft.com/office/drawing/2014/main" id="{959704C5-F334-4C9E-9E1F-042A088E9BB0}"/>
              </a:ext>
            </a:extLst>
          </p:cNvPr>
          <p:cNvPicPr>
            <a:picLocks noChangeAspect="1"/>
          </p:cNvPicPr>
          <p:nvPr/>
        </p:nvPicPr>
        <p:blipFill rotWithShape="1">
          <a:blip r:embed="rId2">
            <a:extLst>
              <a:ext uri="{28A0092B-C50C-407E-A947-70E740481C1C}">
                <a14:useLocalDpi xmlns:a14="http://schemas.microsoft.com/office/drawing/2010/main" val="0"/>
              </a:ext>
            </a:extLst>
          </a:blip>
          <a:srcRect t="44931" r="50653"/>
          <a:stretch/>
        </p:blipFill>
        <p:spPr>
          <a:xfrm>
            <a:off x="298037" y="1742303"/>
            <a:ext cx="4000991" cy="4464920"/>
          </a:xfrm>
          <a:prstGeom prst="rect">
            <a:avLst/>
          </a:prstGeom>
        </p:spPr>
      </p:pic>
      <p:sp>
        <p:nvSpPr>
          <p:cNvPr id="14" name="직사각형 13">
            <a:extLst>
              <a:ext uri="{FF2B5EF4-FFF2-40B4-BE49-F238E27FC236}">
                <a16:creationId xmlns:a16="http://schemas.microsoft.com/office/drawing/2014/main" id="{5B1B5751-A011-4880-82BF-B1F00F9F8AB1}"/>
              </a:ext>
            </a:extLst>
          </p:cNvPr>
          <p:cNvSpPr/>
          <p:nvPr/>
        </p:nvSpPr>
        <p:spPr>
          <a:xfrm>
            <a:off x="693087" y="1255695"/>
            <a:ext cx="321088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Jan 2020</a:t>
            </a:r>
          </a:p>
        </p:txBody>
      </p:sp>
      <p:pic>
        <p:nvPicPr>
          <p:cNvPr id="6" name="그림 5">
            <a:extLst>
              <a:ext uri="{FF2B5EF4-FFF2-40B4-BE49-F238E27FC236}">
                <a16:creationId xmlns:a16="http://schemas.microsoft.com/office/drawing/2014/main" id="{B4665358-3C39-4156-B766-9137BBB4E290}"/>
              </a:ext>
            </a:extLst>
          </p:cNvPr>
          <p:cNvPicPr>
            <a:picLocks noChangeAspect="1"/>
          </p:cNvPicPr>
          <p:nvPr/>
        </p:nvPicPr>
        <p:blipFill rotWithShape="1">
          <a:blip r:embed="rId3">
            <a:extLst>
              <a:ext uri="{28A0092B-C50C-407E-A947-70E740481C1C}">
                <a14:useLocalDpi xmlns:a14="http://schemas.microsoft.com/office/drawing/2010/main" val="0"/>
              </a:ext>
            </a:extLst>
          </a:blip>
          <a:srcRect l="30231" t="39995" r="8753" b="28458"/>
          <a:stretch/>
        </p:blipFill>
        <p:spPr>
          <a:xfrm>
            <a:off x="4454830" y="2681417"/>
            <a:ext cx="7439133" cy="2162432"/>
          </a:xfrm>
          <a:prstGeom prst="rect">
            <a:avLst/>
          </a:prstGeom>
        </p:spPr>
      </p:pic>
      <p:sp>
        <p:nvSpPr>
          <p:cNvPr id="16" name="직사각형 15">
            <a:extLst>
              <a:ext uri="{FF2B5EF4-FFF2-40B4-BE49-F238E27FC236}">
                <a16:creationId xmlns:a16="http://schemas.microsoft.com/office/drawing/2014/main" id="{D8E9EAB6-698E-4FFA-8592-FE353D864EC9}"/>
              </a:ext>
            </a:extLst>
          </p:cNvPr>
          <p:cNvSpPr/>
          <p:nvPr/>
        </p:nvSpPr>
        <p:spPr>
          <a:xfrm>
            <a:off x="6568951" y="2186570"/>
            <a:ext cx="321088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July 2020</a:t>
            </a:r>
          </a:p>
        </p:txBody>
      </p:sp>
    </p:spTree>
    <p:extLst>
      <p:ext uri="{BB962C8B-B14F-4D97-AF65-F5344CB8AC3E}">
        <p14:creationId xmlns:p14="http://schemas.microsoft.com/office/powerpoint/2010/main" val="438274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982104"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Public’s response to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78016" cy="481964"/>
            <a:chOff x="1500176" y="3167419"/>
            <a:chExt cx="478016" cy="481964"/>
          </a:xfrm>
        </p:grpSpPr>
        <p:sp>
          <p:nvSpPr>
            <p:cNvPr id="72" name="TextBox 71"/>
            <p:cNvSpPr txBox="1"/>
            <p:nvPr/>
          </p:nvSpPr>
          <p:spPr>
            <a:xfrm>
              <a:off x="1500176" y="3167419"/>
              <a:ext cx="478016"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03</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직사각형 22">
            <a:extLst>
              <a:ext uri="{FF2B5EF4-FFF2-40B4-BE49-F238E27FC236}">
                <a16:creationId xmlns:a16="http://schemas.microsoft.com/office/drawing/2014/main" id="{1F8F4758-0264-4846-A62D-E34206CF18BE}"/>
              </a:ext>
            </a:extLst>
          </p:cNvPr>
          <p:cNvSpPr/>
          <p:nvPr/>
        </p:nvSpPr>
        <p:spPr>
          <a:xfrm>
            <a:off x="4374502" y="2307294"/>
            <a:ext cx="7241547" cy="2554545"/>
          </a:xfrm>
          <a:prstGeom prst="rect">
            <a:avLst/>
          </a:prstGeom>
        </p:spPr>
        <p:txBody>
          <a:bodyPr wrap="square">
            <a:spAutoFit/>
          </a:bodyPr>
          <a:lstStyle/>
          <a:p>
            <a:pPr marL="342900" indent="-342900">
              <a:buFontTx/>
              <a:buChar char="-"/>
            </a:pP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“In China, no one has privacy. At least now they can use the information for something good.”</a:t>
            </a:r>
          </a:p>
          <a:p>
            <a:pPr marL="342900" indent="-342900">
              <a:buFontTx/>
              <a:buChar char="-"/>
            </a:pPr>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Overall compliance to expanding surveillance based on trust in the Chinese government</a:t>
            </a:r>
          </a:p>
          <a:p>
            <a:endPar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Frustration of the West’s blame on Chinese for the pandemic and their focus on abstract ethics when people were dying</a:t>
            </a:r>
          </a:p>
        </p:txBody>
      </p:sp>
      <p:sp>
        <p:nvSpPr>
          <p:cNvPr id="17" name="직사각형 16">
            <a:extLst>
              <a:ext uri="{FF2B5EF4-FFF2-40B4-BE49-F238E27FC236}">
                <a16:creationId xmlns:a16="http://schemas.microsoft.com/office/drawing/2014/main" id="{F53A5147-34DB-4E63-970D-270456BA2C1C}"/>
              </a:ext>
            </a:extLst>
          </p:cNvPr>
          <p:cNvSpPr/>
          <p:nvPr/>
        </p:nvSpPr>
        <p:spPr>
          <a:xfrm>
            <a:off x="729322" y="2394401"/>
            <a:ext cx="2763532" cy="707886"/>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Submission?</a:t>
            </a:r>
          </a:p>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Trust?</a:t>
            </a:r>
          </a:p>
        </p:txBody>
      </p:sp>
      <p:grpSp>
        <p:nvGrpSpPr>
          <p:cNvPr id="18" name="그룹 17">
            <a:extLst>
              <a:ext uri="{FF2B5EF4-FFF2-40B4-BE49-F238E27FC236}">
                <a16:creationId xmlns:a16="http://schemas.microsoft.com/office/drawing/2014/main" id="{73ACC22E-FABF-4DDD-A065-6EDC0EF2BE52}"/>
              </a:ext>
            </a:extLst>
          </p:cNvPr>
          <p:cNvGrpSpPr/>
          <p:nvPr/>
        </p:nvGrpSpPr>
        <p:grpSpPr>
          <a:xfrm>
            <a:off x="977792" y="3461456"/>
            <a:ext cx="2266591" cy="523220"/>
            <a:chOff x="1857870" y="2108116"/>
            <a:chExt cx="4601070" cy="523220"/>
          </a:xfrm>
        </p:grpSpPr>
        <p:sp>
          <p:nvSpPr>
            <p:cNvPr id="19" name="모서리가 둥근 직사각형 301">
              <a:extLst>
                <a:ext uri="{FF2B5EF4-FFF2-40B4-BE49-F238E27FC236}">
                  <a16:creationId xmlns:a16="http://schemas.microsoft.com/office/drawing/2014/main" id="{E29D39C1-372B-403D-9793-459DBB7D933B}"/>
                </a:ext>
              </a:extLst>
            </p:cNvPr>
            <p:cNvSpPr/>
            <p:nvPr/>
          </p:nvSpPr>
          <p:spPr>
            <a:xfrm>
              <a:off x="1857870" y="2108116"/>
              <a:ext cx="4601070" cy="52322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직사각형 19">
              <a:extLst>
                <a:ext uri="{FF2B5EF4-FFF2-40B4-BE49-F238E27FC236}">
                  <a16:creationId xmlns:a16="http://schemas.microsoft.com/office/drawing/2014/main" id="{99399ED1-4B9F-44EA-B96D-3049DC1DD138}"/>
                </a:ext>
              </a:extLst>
            </p:cNvPr>
            <p:cNvSpPr/>
            <p:nvPr/>
          </p:nvSpPr>
          <p:spPr>
            <a:xfrm>
              <a:off x="2795571" y="2189971"/>
              <a:ext cx="272566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CHINA</a:t>
              </a:r>
            </a:p>
          </p:txBody>
        </p:sp>
      </p:grpSp>
    </p:spTree>
    <p:extLst>
      <p:ext uri="{BB962C8B-B14F-4D97-AF65-F5344CB8AC3E}">
        <p14:creationId xmlns:p14="http://schemas.microsoft.com/office/powerpoint/2010/main" val="194292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70" y="644336"/>
            <a:ext cx="2938497"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Table of Contents</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4" name="그룹 3">
            <a:extLst>
              <a:ext uri="{FF2B5EF4-FFF2-40B4-BE49-F238E27FC236}">
                <a16:creationId xmlns:a16="http://schemas.microsoft.com/office/drawing/2014/main" id="{E7F1A739-7E26-46CF-939C-FACCFCB1D71E}"/>
              </a:ext>
            </a:extLst>
          </p:cNvPr>
          <p:cNvGrpSpPr/>
          <p:nvPr/>
        </p:nvGrpSpPr>
        <p:grpSpPr>
          <a:xfrm>
            <a:off x="1328670" y="2115830"/>
            <a:ext cx="486030" cy="481964"/>
            <a:chOff x="2152366" y="3167419"/>
            <a:chExt cx="486030" cy="481964"/>
          </a:xfrm>
        </p:grpSpPr>
        <p:sp>
          <p:nvSpPr>
            <p:cNvPr id="76" name="TextBox 75"/>
            <p:cNvSpPr txBox="1"/>
            <p:nvPr/>
          </p:nvSpPr>
          <p:spPr>
            <a:xfrm>
              <a:off x="2152366" y="3167419"/>
              <a:ext cx="486030" cy="369332"/>
            </a:xfrm>
            <a:prstGeom prst="rect">
              <a:avLst/>
            </a:prstGeom>
            <a:noFill/>
          </p:spPr>
          <p:txBody>
            <a:bodyPr wrap="square" rtlCol="0">
              <a:spAutoFit/>
            </a:bodyPr>
            <a:lstStyle/>
            <a:p>
              <a:r>
                <a:rPr lang="en-US" altLang="ko-KR" spc="100" dirty="0">
                  <a:ln w="12700">
                    <a:solidFill>
                      <a:schemeClr val="bg1">
                        <a:alpha val="0"/>
                      </a:schemeClr>
                    </a:solidFill>
                  </a:ln>
                  <a:solidFill>
                    <a:srgbClr val="EFE5E4">
                      <a:alpha val="50000"/>
                    </a:srgbClr>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EFE5E4">
                    <a:alpha val="50000"/>
                  </a:srgbClr>
                </a:solidFill>
                <a:latin typeface="배달의민족 주아" panose="02020603020101020101" pitchFamily="18" charset="-127"/>
                <a:ea typeface="배달의민족 주아" panose="02020603020101020101" pitchFamily="18" charset="-127"/>
              </a:endParaRPr>
            </a:p>
          </p:txBody>
        </p:sp>
        <p:cxnSp>
          <p:nvCxnSpPr>
            <p:cNvPr id="83" name="직선 연결선 82"/>
            <p:cNvCxnSpPr>
              <a:cxnSpLocks/>
            </p:cNvCxnSpPr>
            <p:nvPr/>
          </p:nvCxnSpPr>
          <p:spPr>
            <a:xfrm>
              <a:off x="2179739" y="3649383"/>
              <a:ext cx="431285" cy="0"/>
            </a:xfrm>
            <a:prstGeom prst="line">
              <a:avLst/>
            </a:prstGeom>
            <a:ln w="317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그룹 4">
            <a:extLst>
              <a:ext uri="{FF2B5EF4-FFF2-40B4-BE49-F238E27FC236}">
                <a16:creationId xmlns:a16="http://schemas.microsoft.com/office/drawing/2014/main" id="{3D27E6BA-8F32-44B9-AA43-09122F961F0A}"/>
              </a:ext>
            </a:extLst>
          </p:cNvPr>
          <p:cNvGrpSpPr/>
          <p:nvPr/>
        </p:nvGrpSpPr>
        <p:grpSpPr>
          <a:xfrm>
            <a:off x="1328670" y="3901783"/>
            <a:ext cx="478016" cy="481964"/>
            <a:chOff x="2844630" y="3167419"/>
            <a:chExt cx="478016" cy="481964"/>
          </a:xfrm>
        </p:grpSpPr>
        <p:sp>
          <p:nvSpPr>
            <p:cNvPr id="77" name="TextBox 76"/>
            <p:cNvSpPr txBox="1"/>
            <p:nvPr/>
          </p:nvSpPr>
          <p:spPr>
            <a:xfrm>
              <a:off x="2844630" y="3167419"/>
              <a:ext cx="478016" cy="369332"/>
            </a:xfrm>
            <a:prstGeom prst="rect">
              <a:avLst/>
            </a:prstGeom>
            <a:noFill/>
          </p:spPr>
          <p:txBody>
            <a:bodyPr wrap="none" rtlCol="0">
              <a:spAutoFit/>
            </a:bodyPr>
            <a:lstStyle/>
            <a:p>
              <a:r>
                <a:rPr lang="en-US" altLang="ko-KR" spc="100" dirty="0">
                  <a:ln w="12700">
                    <a:solidFill>
                      <a:schemeClr val="bg1">
                        <a:alpha val="0"/>
                      </a:schemeClr>
                    </a:solidFill>
                  </a:ln>
                  <a:solidFill>
                    <a:srgbClr val="EFE5E4">
                      <a:alpha val="50000"/>
                    </a:srgbClr>
                  </a:solidFill>
                  <a:latin typeface="배달의민족 주아" panose="02020603020101020101" pitchFamily="18" charset="-127"/>
                  <a:ea typeface="배달의민족 주아" panose="02020603020101020101" pitchFamily="18" charset="-127"/>
                </a:rPr>
                <a:t>03</a:t>
              </a:r>
              <a:endParaRPr lang="ko-KR" altLang="en-US" spc="100" dirty="0">
                <a:ln w="12700">
                  <a:solidFill>
                    <a:schemeClr val="bg1">
                      <a:alpha val="0"/>
                    </a:schemeClr>
                  </a:solidFill>
                </a:ln>
                <a:solidFill>
                  <a:srgbClr val="EFE5E4">
                    <a:alpha val="50000"/>
                  </a:srgbClr>
                </a:solidFill>
                <a:latin typeface="배달의민족 주아" panose="02020603020101020101" pitchFamily="18" charset="-127"/>
                <a:ea typeface="배달의민족 주아" panose="02020603020101020101" pitchFamily="18" charset="-127"/>
              </a:endParaRPr>
            </a:p>
          </p:txBody>
        </p:sp>
        <p:cxnSp>
          <p:nvCxnSpPr>
            <p:cNvPr id="84" name="직선 연결선 83"/>
            <p:cNvCxnSpPr/>
            <p:nvPr/>
          </p:nvCxnSpPr>
          <p:spPr>
            <a:xfrm>
              <a:off x="2867996" y="3649383"/>
              <a:ext cx="431285" cy="0"/>
            </a:xfrm>
            <a:prstGeom prst="line">
              <a:avLst/>
            </a:prstGeom>
            <a:ln w="317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그룹 9">
            <a:extLst>
              <a:ext uri="{FF2B5EF4-FFF2-40B4-BE49-F238E27FC236}">
                <a16:creationId xmlns:a16="http://schemas.microsoft.com/office/drawing/2014/main" id="{E6E89874-DD4D-4DCA-B487-ED62F30BF48B}"/>
              </a:ext>
            </a:extLst>
          </p:cNvPr>
          <p:cNvGrpSpPr/>
          <p:nvPr/>
        </p:nvGrpSpPr>
        <p:grpSpPr>
          <a:xfrm>
            <a:off x="1328670" y="1321903"/>
            <a:ext cx="2267037" cy="483555"/>
            <a:chOff x="1328670" y="1321903"/>
            <a:chExt cx="2267037" cy="483555"/>
          </a:xfrm>
        </p:grpSpPr>
        <p:grpSp>
          <p:nvGrpSpPr>
            <p:cNvPr id="2" name="그룹 1">
              <a:extLst>
                <a:ext uri="{FF2B5EF4-FFF2-40B4-BE49-F238E27FC236}">
                  <a16:creationId xmlns:a16="http://schemas.microsoft.com/office/drawing/2014/main" id="{CCFDBCA2-3FE6-45B3-B4E3-83E8C92E46FC}"/>
                </a:ext>
              </a:extLst>
            </p:cNvPr>
            <p:cNvGrpSpPr/>
            <p:nvPr/>
          </p:nvGrpSpPr>
          <p:grpSpPr>
            <a:xfrm>
              <a:off x="1328670" y="1321903"/>
              <a:ext cx="445956" cy="481964"/>
              <a:chOff x="1500176" y="3167419"/>
              <a:chExt cx="445956" cy="481964"/>
            </a:xfrm>
          </p:grpSpPr>
          <p:sp>
            <p:nvSpPr>
              <p:cNvPr id="72" name="TextBox 71"/>
              <p:cNvSpPr txBox="1"/>
              <p:nvPr/>
            </p:nvSpPr>
            <p:spPr>
              <a:xfrm>
                <a:off x="1500176" y="3167419"/>
                <a:ext cx="445956"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01</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8" name="직사각형 97"/>
            <p:cNvSpPr/>
            <p:nvPr/>
          </p:nvSpPr>
          <p:spPr>
            <a:xfrm>
              <a:off x="2177626" y="1405348"/>
              <a:ext cx="1418081" cy="400110"/>
            </a:xfrm>
            <a:prstGeom prst="rect">
              <a:avLst/>
            </a:prstGeom>
          </p:spPr>
          <p:txBody>
            <a:bodyPr wrap="none">
              <a:spAutoFit/>
            </a:bodyPr>
            <a:lstStyle/>
            <a:p>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Background</a:t>
              </a:r>
            </a:p>
          </p:txBody>
        </p:sp>
      </p:grpSp>
      <p:sp>
        <p:nvSpPr>
          <p:cNvPr id="54" name="직사각형 53">
            <a:extLst>
              <a:ext uri="{FF2B5EF4-FFF2-40B4-BE49-F238E27FC236}">
                <a16:creationId xmlns:a16="http://schemas.microsoft.com/office/drawing/2014/main" id="{93D6ECA4-BB52-430A-91A7-1FA83A18E464}"/>
              </a:ext>
            </a:extLst>
          </p:cNvPr>
          <p:cNvSpPr/>
          <p:nvPr/>
        </p:nvSpPr>
        <p:spPr>
          <a:xfrm>
            <a:off x="2177626" y="2212890"/>
            <a:ext cx="4141711" cy="400110"/>
          </a:xfrm>
          <a:prstGeom prst="rect">
            <a:avLst/>
          </a:prstGeom>
        </p:spPr>
        <p:txBody>
          <a:bodyPr wrap="none">
            <a:spAutoFit/>
          </a:bodyPr>
          <a:lstStyle/>
          <a:p>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Case studies of Covid-19 dataveillance</a:t>
            </a:r>
          </a:p>
        </p:txBody>
      </p:sp>
      <p:sp>
        <p:nvSpPr>
          <p:cNvPr id="56" name="직사각형 55">
            <a:extLst>
              <a:ext uri="{FF2B5EF4-FFF2-40B4-BE49-F238E27FC236}">
                <a16:creationId xmlns:a16="http://schemas.microsoft.com/office/drawing/2014/main" id="{205D200B-BB8B-4469-87FB-4F691C335797}"/>
              </a:ext>
            </a:extLst>
          </p:cNvPr>
          <p:cNvSpPr/>
          <p:nvPr/>
        </p:nvSpPr>
        <p:spPr>
          <a:xfrm>
            <a:off x="2177626" y="3995764"/>
            <a:ext cx="4701159" cy="400110"/>
          </a:xfrm>
          <a:prstGeom prst="rect">
            <a:avLst/>
          </a:prstGeom>
        </p:spPr>
        <p:txBody>
          <a:bodyPr wrap="none">
            <a:spAutoFit/>
          </a:bodyPr>
          <a:lstStyle/>
          <a:p>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Public’s response to Covid-19 dataveillance</a:t>
            </a:r>
          </a:p>
        </p:txBody>
      </p:sp>
      <p:grpSp>
        <p:nvGrpSpPr>
          <p:cNvPr id="8" name="그룹 7">
            <a:extLst>
              <a:ext uri="{FF2B5EF4-FFF2-40B4-BE49-F238E27FC236}">
                <a16:creationId xmlns:a16="http://schemas.microsoft.com/office/drawing/2014/main" id="{01C25618-27C2-42A2-AC67-3631D0EC5735}"/>
              </a:ext>
            </a:extLst>
          </p:cNvPr>
          <p:cNvGrpSpPr/>
          <p:nvPr/>
        </p:nvGrpSpPr>
        <p:grpSpPr>
          <a:xfrm>
            <a:off x="7395565" y="2300496"/>
            <a:ext cx="3880165" cy="2875068"/>
            <a:chOff x="6772378" y="2449544"/>
            <a:chExt cx="3880165" cy="2875068"/>
          </a:xfrm>
        </p:grpSpPr>
        <p:sp>
          <p:nvSpPr>
            <p:cNvPr id="55" name="직사각형 54">
              <a:extLst>
                <a:ext uri="{FF2B5EF4-FFF2-40B4-BE49-F238E27FC236}">
                  <a16:creationId xmlns:a16="http://schemas.microsoft.com/office/drawing/2014/main" id="{3D22A180-C88D-4B5F-91CC-3270FD732651}"/>
                </a:ext>
              </a:extLst>
            </p:cNvPr>
            <p:cNvSpPr/>
            <p:nvPr/>
          </p:nvSpPr>
          <p:spPr>
            <a:xfrm>
              <a:off x="6772378" y="2449544"/>
              <a:ext cx="772969" cy="400110"/>
            </a:xfrm>
            <a:prstGeom prst="rect">
              <a:avLst/>
            </a:prstGeom>
          </p:spPr>
          <p:txBody>
            <a:bodyPr wrap="none">
              <a:spAutoFit/>
            </a:bodyPr>
            <a:lstStyle/>
            <a:p>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China</a:t>
              </a:r>
            </a:p>
          </p:txBody>
        </p:sp>
        <p:sp>
          <p:nvSpPr>
            <p:cNvPr id="57" name="직사각형 56">
              <a:extLst>
                <a:ext uri="{FF2B5EF4-FFF2-40B4-BE49-F238E27FC236}">
                  <a16:creationId xmlns:a16="http://schemas.microsoft.com/office/drawing/2014/main" id="{3F19F25A-372D-434F-BD8E-A4AD3833C043}"/>
                </a:ext>
              </a:extLst>
            </p:cNvPr>
            <p:cNvSpPr/>
            <p:nvPr/>
          </p:nvSpPr>
          <p:spPr>
            <a:xfrm>
              <a:off x="6772378" y="2815439"/>
              <a:ext cx="1452642" cy="400110"/>
            </a:xfrm>
            <a:prstGeom prst="rect">
              <a:avLst/>
            </a:prstGeom>
          </p:spPr>
          <p:txBody>
            <a:bodyPr wrap="none">
              <a:spAutoFit/>
            </a:bodyPr>
            <a:lstStyle/>
            <a:p>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South Korea</a:t>
              </a:r>
            </a:p>
          </p:txBody>
        </p:sp>
        <p:sp>
          <p:nvSpPr>
            <p:cNvPr id="58" name="직사각형 57">
              <a:extLst>
                <a:ext uri="{FF2B5EF4-FFF2-40B4-BE49-F238E27FC236}">
                  <a16:creationId xmlns:a16="http://schemas.microsoft.com/office/drawing/2014/main" id="{24922CFC-04F4-4A23-A861-23980B9BE0D8}"/>
                </a:ext>
              </a:extLst>
            </p:cNvPr>
            <p:cNvSpPr/>
            <p:nvPr/>
          </p:nvSpPr>
          <p:spPr>
            <a:xfrm>
              <a:off x="6772378" y="3215549"/>
              <a:ext cx="1220078" cy="400110"/>
            </a:xfrm>
            <a:prstGeom prst="rect">
              <a:avLst/>
            </a:prstGeom>
          </p:spPr>
          <p:txBody>
            <a:bodyPr wrap="none">
              <a:spAutoFit/>
            </a:bodyPr>
            <a:lstStyle/>
            <a:p>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Singapore</a:t>
              </a:r>
            </a:p>
          </p:txBody>
        </p:sp>
        <p:sp>
          <p:nvSpPr>
            <p:cNvPr id="59" name="직사각형 58">
              <a:extLst>
                <a:ext uri="{FF2B5EF4-FFF2-40B4-BE49-F238E27FC236}">
                  <a16:creationId xmlns:a16="http://schemas.microsoft.com/office/drawing/2014/main" id="{001DDD5A-D67D-4697-BEF4-3C7ADAA9E517}"/>
                </a:ext>
              </a:extLst>
            </p:cNvPr>
            <p:cNvSpPr/>
            <p:nvPr/>
          </p:nvSpPr>
          <p:spPr>
            <a:xfrm>
              <a:off x="6772378" y="3637592"/>
              <a:ext cx="1584280" cy="400110"/>
            </a:xfrm>
            <a:prstGeom prst="rect">
              <a:avLst/>
            </a:prstGeom>
          </p:spPr>
          <p:txBody>
            <a:bodyPr wrap="none">
              <a:spAutoFit/>
            </a:bodyPr>
            <a:lstStyle/>
            <a:p>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United States</a:t>
              </a:r>
            </a:p>
          </p:txBody>
        </p:sp>
        <p:sp>
          <p:nvSpPr>
            <p:cNvPr id="60" name="직사각형 59">
              <a:extLst>
                <a:ext uri="{FF2B5EF4-FFF2-40B4-BE49-F238E27FC236}">
                  <a16:creationId xmlns:a16="http://schemas.microsoft.com/office/drawing/2014/main" id="{4B60B140-3017-40DF-9159-91D0536F53E8}"/>
                </a:ext>
              </a:extLst>
            </p:cNvPr>
            <p:cNvSpPr/>
            <p:nvPr/>
          </p:nvSpPr>
          <p:spPr>
            <a:xfrm>
              <a:off x="6772378" y="4163823"/>
              <a:ext cx="2929585" cy="400110"/>
            </a:xfrm>
            <a:prstGeom prst="rect">
              <a:avLst/>
            </a:prstGeom>
          </p:spPr>
          <p:txBody>
            <a:bodyPr wrap="none">
              <a:spAutoFit/>
            </a:bodyPr>
            <a:lstStyle/>
            <a:p>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Pushback on dataveillance</a:t>
              </a:r>
            </a:p>
          </p:txBody>
        </p:sp>
        <p:sp>
          <p:nvSpPr>
            <p:cNvPr id="61" name="직사각형 60">
              <a:extLst>
                <a:ext uri="{FF2B5EF4-FFF2-40B4-BE49-F238E27FC236}">
                  <a16:creationId xmlns:a16="http://schemas.microsoft.com/office/drawing/2014/main" id="{B1C7A02F-574E-44EC-A420-D61437106297}"/>
                </a:ext>
              </a:extLst>
            </p:cNvPr>
            <p:cNvSpPr/>
            <p:nvPr/>
          </p:nvSpPr>
          <p:spPr>
            <a:xfrm>
              <a:off x="6772378" y="4529718"/>
              <a:ext cx="3880165" cy="400110"/>
            </a:xfrm>
            <a:prstGeom prst="rect">
              <a:avLst/>
            </a:prstGeom>
          </p:spPr>
          <p:txBody>
            <a:bodyPr wrap="none">
              <a:spAutoFit/>
            </a:bodyPr>
            <a:lstStyle/>
            <a:p>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Pushback on abuse of dataveillance</a:t>
              </a:r>
            </a:p>
          </p:txBody>
        </p:sp>
        <p:sp>
          <p:nvSpPr>
            <p:cNvPr id="62" name="직사각형 61">
              <a:extLst>
                <a:ext uri="{FF2B5EF4-FFF2-40B4-BE49-F238E27FC236}">
                  <a16:creationId xmlns:a16="http://schemas.microsoft.com/office/drawing/2014/main" id="{B56D6E79-7380-46D0-866C-08C7FE3F26DC}"/>
                </a:ext>
              </a:extLst>
            </p:cNvPr>
            <p:cNvSpPr/>
            <p:nvPr/>
          </p:nvSpPr>
          <p:spPr>
            <a:xfrm>
              <a:off x="6772378" y="4924502"/>
              <a:ext cx="2344360" cy="400110"/>
            </a:xfrm>
            <a:prstGeom prst="rect">
              <a:avLst/>
            </a:prstGeom>
          </p:spPr>
          <p:txBody>
            <a:bodyPr wrap="none">
              <a:spAutoFit/>
            </a:bodyPr>
            <a:lstStyle/>
            <a:p>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Submission or Trust?</a:t>
              </a:r>
            </a:p>
          </p:txBody>
        </p:sp>
      </p:grpSp>
      <p:grpSp>
        <p:nvGrpSpPr>
          <p:cNvPr id="7" name="그룹 6">
            <a:extLst>
              <a:ext uri="{FF2B5EF4-FFF2-40B4-BE49-F238E27FC236}">
                <a16:creationId xmlns:a16="http://schemas.microsoft.com/office/drawing/2014/main" id="{CAABDF93-4266-4AC3-AF60-1631EF66C423}"/>
              </a:ext>
            </a:extLst>
          </p:cNvPr>
          <p:cNvGrpSpPr/>
          <p:nvPr/>
        </p:nvGrpSpPr>
        <p:grpSpPr>
          <a:xfrm>
            <a:off x="1328670" y="4915075"/>
            <a:ext cx="2125267" cy="481964"/>
            <a:chOff x="791980" y="4742069"/>
            <a:chExt cx="2125267" cy="481964"/>
          </a:xfrm>
        </p:grpSpPr>
        <p:grpSp>
          <p:nvGrpSpPr>
            <p:cNvPr id="6" name="그룹 5">
              <a:extLst>
                <a:ext uri="{FF2B5EF4-FFF2-40B4-BE49-F238E27FC236}">
                  <a16:creationId xmlns:a16="http://schemas.microsoft.com/office/drawing/2014/main" id="{3AA61FA6-E92D-494B-8D89-A7950CBD6555}"/>
                </a:ext>
              </a:extLst>
            </p:cNvPr>
            <p:cNvGrpSpPr/>
            <p:nvPr/>
          </p:nvGrpSpPr>
          <p:grpSpPr>
            <a:xfrm>
              <a:off x="791980" y="4742069"/>
              <a:ext cx="495649" cy="481964"/>
              <a:chOff x="3299281" y="427356"/>
              <a:chExt cx="495649" cy="481964"/>
            </a:xfrm>
          </p:grpSpPr>
          <p:sp>
            <p:nvSpPr>
              <p:cNvPr id="78" name="TextBox 77"/>
              <p:cNvSpPr txBox="1"/>
              <p:nvPr/>
            </p:nvSpPr>
            <p:spPr>
              <a:xfrm>
                <a:off x="3299281" y="427356"/>
                <a:ext cx="495649" cy="369332"/>
              </a:xfrm>
              <a:prstGeom prst="rect">
                <a:avLst/>
              </a:prstGeom>
              <a:noFill/>
            </p:spPr>
            <p:txBody>
              <a:bodyPr wrap="none" rtlCol="0">
                <a:spAutoFit/>
              </a:bodyPr>
              <a:lstStyle/>
              <a:p>
                <a:r>
                  <a:rPr lang="en-US" altLang="ko-KR" spc="100" dirty="0">
                    <a:ln w="12700">
                      <a:solidFill>
                        <a:schemeClr val="bg1">
                          <a:alpha val="0"/>
                        </a:schemeClr>
                      </a:solidFill>
                    </a:ln>
                    <a:solidFill>
                      <a:srgbClr val="EFE5E4">
                        <a:alpha val="50000"/>
                      </a:srgbClr>
                    </a:solidFill>
                    <a:latin typeface="배달의민족 주아" panose="02020603020101020101" pitchFamily="18" charset="-127"/>
                    <a:ea typeface="배달의민족 주아" panose="02020603020101020101" pitchFamily="18" charset="-127"/>
                  </a:rPr>
                  <a:t>04</a:t>
                </a:r>
                <a:endParaRPr lang="ko-KR" altLang="en-US" spc="100" dirty="0">
                  <a:ln w="12700">
                    <a:solidFill>
                      <a:schemeClr val="bg1">
                        <a:alpha val="0"/>
                      </a:schemeClr>
                    </a:solidFill>
                  </a:ln>
                  <a:solidFill>
                    <a:srgbClr val="EFE5E4">
                      <a:alpha val="50000"/>
                    </a:srgbClr>
                  </a:solidFill>
                  <a:latin typeface="배달의민족 주아" panose="02020603020101020101" pitchFamily="18" charset="-127"/>
                  <a:ea typeface="배달의민족 주아" panose="02020603020101020101" pitchFamily="18" charset="-127"/>
                </a:endParaRPr>
              </a:p>
            </p:txBody>
          </p:sp>
          <p:cxnSp>
            <p:nvCxnSpPr>
              <p:cNvPr id="85" name="직선 연결선 84"/>
              <p:cNvCxnSpPr/>
              <p:nvPr/>
            </p:nvCxnSpPr>
            <p:spPr>
              <a:xfrm>
                <a:off x="3331463" y="909320"/>
                <a:ext cx="431285" cy="0"/>
              </a:xfrm>
              <a:prstGeom prst="line">
                <a:avLst/>
              </a:prstGeom>
              <a:ln w="317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3" name="직사각형 62">
              <a:extLst>
                <a:ext uri="{FF2B5EF4-FFF2-40B4-BE49-F238E27FC236}">
                  <a16:creationId xmlns:a16="http://schemas.microsoft.com/office/drawing/2014/main" id="{13E58722-D666-4A3F-924B-B9C903631903}"/>
                </a:ext>
              </a:extLst>
            </p:cNvPr>
            <p:cNvSpPr/>
            <p:nvPr/>
          </p:nvSpPr>
          <p:spPr>
            <a:xfrm>
              <a:off x="1640936" y="4810208"/>
              <a:ext cx="1276311" cy="400110"/>
            </a:xfrm>
            <a:prstGeom prst="rect">
              <a:avLst/>
            </a:prstGeom>
          </p:spPr>
          <p:txBody>
            <a:bodyPr wrap="none">
              <a:spAutoFit/>
            </a:bodyPr>
            <a:lstStyle/>
            <a:p>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Discussion</a:t>
              </a:r>
            </a:p>
          </p:txBody>
        </p:sp>
      </p:grpSp>
    </p:spTree>
    <p:extLst>
      <p:ext uri="{BB962C8B-B14F-4D97-AF65-F5344CB8AC3E}">
        <p14:creationId xmlns:p14="http://schemas.microsoft.com/office/powerpoint/2010/main" val="3343941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1840568"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Discussion</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95649" cy="481964"/>
            <a:chOff x="1500176" y="3167419"/>
            <a:chExt cx="495649" cy="481964"/>
          </a:xfrm>
        </p:grpSpPr>
        <p:sp>
          <p:nvSpPr>
            <p:cNvPr id="72" name="TextBox 71"/>
            <p:cNvSpPr txBox="1"/>
            <p:nvPr/>
          </p:nvSpPr>
          <p:spPr>
            <a:xfrm>
              <a:off x="1500176" y="3167419"/>
              <a:ext cx="495649"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04</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직사각형 16">
            <a:extLst>
              <a:ext uri="{FF2B5EF4-FFF2-40B4-BE49-F238E27FC236}">
                <a16:creationId xmlns:a16="http://schemas.microsoft.com/office/drawing/2014/main" id="{F53A5147-34DB-4E63-970D-270456BA2C1C}"/>
              </a:ext>
            </a:extLst>
          </p:cNvPr>
          <p:cNvSpPr/>
          <p:nvPr/>
        </p:nvSpPr>
        <p:spPr>
          <a:xfrm>
            <a:off x="916269" y="816010"/>
            <a:ext cx="10876359" cy="954107"/>
          </a:xfrm>
          <a:prstGeom prst="rect">
            <a:avLst/>
          </a:prstGeom>
        </p:spPr>
        <p:txBody>
          <a:bodyPr wrap="square">
            <a:spAutoFit/>
          </a:bodyPr>
          <a:lstStyle/>
          <a:p>
            <a:r>
              <a:rPr lang="en-US" altLang="ko-KR" sz="28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How can we use dataveillance to improve pandemic control without sacrificing too much privacy?</a:t>
            </a:r>
          </a:p>
        </p:txBody>
      </p:sp>
      <p:sp>
        <p:nvSpPr>
          <p:cNvPr id="12" name="직사각형 11">
            <a:extLst>
              <a:ext uri="{FF2B5EF4-FFF2-40B4-BE49-F238E27FC236}">
                <a16:creationId xmlns:a16="http://schemas.microsoft.com/office/drawing/2014/main" id="{DC802F3C-EF4E-4CB2-AD05-43406322EF3F}"/>
              </a:ext>
            </a:extLst>
          </p:cNvPr>
          <p:cNvSpPr/>
          <p:nvPr/>
        </p:nvSpPr>
        <p:spPr>
          <a:xfrm>
            <a:off x="79814" y="2593037"/>
            <a:ext cx="6274634" cy="2964914"/>
          </a:xfrm>
          <a:prstGeom prst="rect">
            <a:avLst/>
          </a:prstGeom>
        </p:spPr>
        <p:txBody>
          <a:bodyPr wrap="square">
            <a:spAutoFit/>
          </a:bodyPr>
          <a:lstStyle/>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Does it need to be developed to save lives?</a:t>
            </a:r>
          </a:p>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Does the gravity of the situation justify the potential negative impact?</a:t>
            </a:r>
          </a:p>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Is it sufficiently effective, timely, popular and accurate?</a:t>
            </a:r>
          </a:p>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Is there an explicit and reasonable date on which it will cease?</a:t>
            </a:r>
          </a:p>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Is it optional to download and install?</a:t>
            </a:r>
          </a:p>
        </p:txBody>
      </p:sp>
      <p:sp>
        <p:nvSpPr>
          <p:cNvPr id="14" name="TextBox 13">
            <a:extLst>
              <a:ext uri="{FF2B5EF4-FFF2-40B4-BE49-F238E27FC236}">
                <a16:creationId xmlns:a16="http://schemas.microsoft.com/office/drawing/2014/main" id="{6E2D800F-D81A-4B3C-A6D4-63C7929A75C8}"/>
              </a:ext>
            </a:extLst>
          </p:cNvPr>
          <p:cNvSpPr txBox="1"/>
          <p:nvPr/>
        </p:nvSpPr>
        <p:spPr>
          <a:xfrm>
            <a:off x="5517994" y="2579604"/>
            <a:ext cx="6274634" cy="4093428"/>
          </a:xfrm>
          <a:prstGeom prst="rect">
            <a:avLst/>
          </a:prstGeom>
          <a:noFill/>
        </p:spPr>
        <p:txBody>
          <a:bodyPr wrap="square">
            <a:spAutoFit/>
          </a:bodyPr>
          <a:lstStyle/>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Does it require consent?</a:t>
            </a:r>
          </a:p>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Are the data kept private and users’ anonymity preserved?</a:t>
            </a:r>
          </a:p>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Can users erase the data?</a:t>
            </a:r>
          </a:p>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Is the purpose of the data collection explicitly defined?</a:t>
            </a:r>
          </a:p>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Is its use limited to tracing and tracking of Covid-19 only?</a:t>
            </a:r>
          </a:p>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Is the code publicly available for inspection, sharing and collaborative improvement?</a:t>
            </a:r>
          </a:p>
          <a:p>
            <a:pPr marL="762000" marR="0" rtl="0" latinLnBrk="1">
              <a:spcBef>
                <a:spcPts val="0"/>
              </a:spcBef>
              <a:spcAft>
                <a:spcPts val="800"/>
              </a:spcAft>
            </a:pPr>
            <a:r>
              <a:rPr lang="en-US" altLang="ko-KR" sz="2000" b="0"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Is there a decommissioning process?</a:t>
            </a:r>
          </a:p>
        </p:txBody>
      </p:sp>
      <p:sp>
        <p:nvSpPr>
          <p:cNvPr id="16" name="TextBox 15">
            <a:extLst>
              <a:ext uri="{FF2B5EF4-FFF2-40B4-BE49-F238E27FC236}">
                <a16:creationId xmlns:a16="http://schemas.microsoft.com/office/drawing/2014/main" id="{3521E444-8313-4259-B8EB-7FB339427567}"/>
              </a:ext>
            </a:extLst>
          </p:cNvPr>
          <p:cNvSpPr txBox="1"/>
          <p:nvPr/>
        </p:nvSpPr>
        <p:spPr>
          <a:xfrm>
            <a:off x="79814" y="1954783"/>
            <a:ext cx="7478927" cy="369332"/>
          </a:xfrm>
          <a:prstGeom prst="rect">
            <a:avLst/>
          </a:prstGeom>
          <a:noFill/>
        </p:spPr>
        <p:txBody>
          <a:bodyPr wrap="square">
            <a:spAutoFit/>
          </a:bodyPr>
          <a:lstStyle/>
          <a:p>
            <a:pPr marL="762000" marR="0" rtl="0" latinLnBrk="1">
              <a:spcBef>
                <a:spcPts val="0"/>
              </a:spcBef>
              <a:spcAft>
                <a:spcPts val="800"/>
              </a:spcAft>
            </a:pPr>
            <a:r>
              <a:rPr lang="en-US" altLang="ko-KR" sz="1800" b="1"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rPr>
              <a:t>NATURE’S PROPOSED GUIDELINES FOR CONTACT-TRACING APPS:</a:t>
            </a:r>
          </a:p>
        </p:txBody>
      </p:sp>
    </p:spTree>
    <p:extLst>
      <p:ext uri="{BB962C8B-B14F-4D97-AF65-F5344CB8AC3E}">
        <p14:creationId xmlns:p14="http://schemas.microsoft.com/office/powerpoint/2010/main" val="3969790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1840568"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Discussion</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95649" cy="481964"/>
            <a:chOff x="1500176" y="3167419"/>
            <a:chExt cx="495649" cy="481964"/>
          </a:xfrm>
        </p:grpSpPr>
        <p:sp>
          <p:nvSpPr>
            <p:cNvPr id="72" name="TextBox 71"/>
            <p:cNvSpPr txBox="1"/>
            <p:nvPr/>
          </p:nvSpPr>
          <p:spPr>
            <a:xfrm>
              <a:off x="1500176" y="3167419"/>
              <a:ext cx="495649"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04</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직사각형 16">
            <a:extLst>
              <a:ext uri="{FF2B5EF4-FFF2-40B4-BE49-F238E27FC236}">
                <a16:creationId xmlns:a16="http://schemas.microsoft.com/office/drawing/2014/main" id="{F53A5147-34DB-4E63-970D-270456BA2C1C}"/>
              </a:ext>
            </a:extLst>
          </p:cNvPr>
          <p:cNvSpPr/>
          <p:nvPr/>
        </p:nvSpPr>
        <p:spPr>
          <a:xfrm>
            <a:off x="916269" y="816010"/>
            <a:ext cx="10876359" cy="954107"/>
          </a:xfrm>
          <a:prstGeom prst="rect">
            <a:avLst/>
          </a:prstGeom>
        </p:spPr>
        <p:txBody>
          <a:bodyPr wrap="square">
            <a:spAutoFit/>
          </a:bodyPr>
          <a:lstStyle/>
          <a:p>
            <a:r>
              <a:rPr lang="en-US" altLang="ko-KR" sz="28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How can we use dataveillance to improve pandemic control without sacrificing too much privacy?</a:t>
            </a:r>
          </a:p>
        </p:txBody>
      </p:sp>
      <p:sp>
        <p:nvSpPr>
          <p:cNvPr id="12" name="직사각형 11">
            <a:extLst>
              <a:ext uri="{FF2B5EF4-FFF2-40B4-BE49-F238E27FC236}">
                <a16:creationId xmlns:a16="http://schemas.microsoft.com/office/drawing/2014/main" id="{DC802F3C-EF4E-4CB2-AD05-43406322EF3F}"/>
              </a:ext>
            </a:extLst>
          </p:cNvPr>
          <p:cNvSpPr/>
          <p:nvPr/>
        </p:nvSpPr>
        <p:spPr>
          <a:xfrm>
            <a:off x="79815" y="2442600"/>
            <a:ext cx="5764932" cy="3467616"/>
          </a:xfrm>
          <a:prstGeom prst="rect">
            <a:avLst/>
          </a:prstGeom>
        </p:spPr>
        <p:txBody>
          <a:bodyPr wrap="square">
            <a:spAutoFit/>
          </a:bodyPr>
          <a:lstStyle/>
          <a:p>
            <a:pPr marL="1047750" marR="0" indent="-285750" rtl="0" latinLnBrk="1">
              <a:spcBef>
                <a:spcPts val="0"/>
              </a:spcBef>
              <a:spcAft>
                <a:spcPts val="800"/>
              </a:spcAft>
              <a:buFontTx/>
              <a:buChar char="-"/>
            </a:pPr>
            <a:r>
              <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rPr>
              <a:t>government developed apps vs privately developed apps</a:t>
            </a:r>
          </a:p>
          <a:p>
            <a:pPr marL="1047750" marR="0" indent="-285750" rtl="0" latinLnBrk="1">
              <a:spcBef>
                <a:spcPts val="0"/>
              </a:spcBef>
              <a:spcAft>
                <a:spcPts val="800"/>
              </a:spcAft>
              <a:buFontTx/>
              <a:buChar char="-"/>
            </a:pPr>
            <a:r>
              <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rPr>
              <a:t>location dataveillance vs interaction dataveillance</a:t>
            </a:r>
          </a:p>
          <a:p>
            <a:pPr marL="762000" marR="0" rtl="0" latinLnBrk="1">
              <a:spcBef>
                <a:spcPts val="0"/>
              </a:spcBef>
              <a:spcAft>
                <a:spcPts val="800"/>
              </a:spcAft>
            </a:pPr>
            <a:endPar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endParaRPr>
          </a:p>
          <a:p>
            <a:pPr marL="762000" marR="0" rtl="0" latinLnBrk="1">
              <a:spcBef>
                <a:spcPts val="0"/>
              </a:spcBef>
              <a:spcAft>
                <a:spcPts val="800"/>
              </a:spcAft>
            </a:pPr>
            <a:r>
              <a:rPr lang="en-US" altLang="ko-KR" sz="2000" b="1" dirty="0">
                <a:solidFill>
                  <a:schemeClr val="bg1"/>
                </a:solidFill>
                <a:latin typeface="Calibri" panose="020F0502020204030204" pitchFamily="34" charset="0"/>
                <a:ea typeface="Malgun Gothic" panose="020B0503020000020004" pitchFamily="50" charset="-127"/>
                <a:cs typeface="Calibri" panose="020F0502020204030204" pitchFamily="34" charset="0"/>
              </a:rPr>
              <a:t>Extreme distrust in the government</a:t>
            </a:r>
          </a:p>
          <a:p>
            <a:pPr marL="1504950" lvl="1" indent="-285750">
              <a:spcAft>
                <a:spcPts val="800"/>
              </a:spcAft>
              <a:buFontTx/>
              <a:buChar char="-"/>
            </a:pPr>
            <a:r>
              <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rPr>
              <a:t>Snowden Revelations 2013</a:t>
            </a:r>
          </a:p>
          <a:p>
            <a:pPr marL="1504950" lvl="1" indent="-285750">
              <a:spcAft>
                <a:spcPts val="800"/>
              </a:spcAft>
              <a:buFontTx/>
              <a:buChar char="-"/>
            </a:pPr>
            <a:r>
              <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rPr>
              <a:t>Routine mass surveillance by Obama administration (exposed in 2017) even after vowing not to do so (in 2011)</a:t>
            </a:r>
          </a:p>
        </p:txBody>
      </p:sp>
      <p:sp>
        <p:nvSpPr>
          <p:cNvPr id="16" name="TextBox 15">
            <a:extLst>
              <a:ext uri="{FF2B5EF4-FFF2-40B4-BE49-F238E27FC236}">
                <a16:creationId xmlns:a16="http://schemas.microsoft.com/office/drawing/2014/main" id="{3521E444-8313-4259-B8EB-7FB339427567}"/>
              </a:ext>
            </a:extLst>
          </p:cNvPr>
          <p:cNvSpPr txBox="1"/>
          <p:nvPr/>
        </p:nvSpPr>
        <p:spPr>
          <a:xfrm>
            <a:off x="79815" y="1853200"/>
            <a:ext cx="7478927" cy="369332"/>
          </a:xfrm>
          <a:prstGeom prst="rect">
            <a:avLst/>
          </a:prstGeom>
          <a:noFill/>
        </p:spPr>
        <p:txBody>
          <a:bodyPr wrap="square">
            <a:spAutoFit/>
          </a:bodyPr>
          <a:lstStyle/>
          <a:p>
            <a:pPr marL="762000" marR="0" rtl="0" latinLnBrk="1">
              <a:spcBef>
                <a:spcPts val="0"/>
              </a:spcBef>
              <a:spcAft>
                <a:spcPts val="800"/>
              </a:spcAft>
            </a:pPr>
            <a:r>
              <a:rPr lang="en-US" altLang="ko-KR" b="1" dirty="0">
                <a:solidFill>
                  <a:schemeClr val="bg1"/>
                </a:solidFill>
                <a:latin typeface="Calibri" panose="020F0502020204030204" pitchFamily="34" charset="0"/>
                <a:ea typeface="Malgun Gothic" panose="020B0503020000020004" pitchFamily="50" charset="-127"/>
                <a:cs typeface="Calibri" panose="020F0502020204030204" pitchFamily="34" charset="0"/>
              </a:rPr>
              <a:t>CONCERNS:</a:t>
            </a:r>
            <a:endParaRPr lang="en-US" altLang="ko-KR" sz="1800" b="1"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endParaRPr>
          </a:p>
        </p:txBody>
      </p:sp>
      <p:sp>
        <p:nvSpPr>
          <p:cNvPr id="11" name="TextBox 10">
            <a:extLst>
              <a:ext uri="{FF2B5EF4-FFF2-40B4-BE49-F238E27FC236}">
                <a16:creationId xmlns:a16="http://schemas.microsoft.com/office/drawing/2014/main" id="{B9A20FFE-8721-4B80-A638-BE59A12EA544}"/>
              </a:ext>
            </a:extLst>
          </p:cNvPr>
          <p:cNvSpPr txBox="1"/>
          <p:nvPr/>
        </p:nvSpPr>
        <p:spPr>
          <a:xfrm>
            <a:off x="5178674" y="2037866"/>
            <a:ext cx="6527456" cy="3744615"/>
          </a:xfrm>
          <a:prstGeom prst="rect">
            <a:avLst/>
          </a:prstGeom>
          <a:noFill/>
        </p:spPr>
        <p:txBody>
          <a:bodyPr wrap="square">
            <a:spAutoFit/>
          </a:bodyPr>
          <a:lstStyle/>
          <a:p>
            <a:pPr marL="762000" marR="0" rtl="0" latinLnBrk="1">
              <a:spcBef>
                <a:spcPts val="0"/>
              </a:spcBef>
              <a:spcAft>
                <a:spcPts val="800"/>
              </a:spcAft>
            </a:pPr>
            <a:r>
              <a:rPr lang="en-US" altLang="ko-KR" sz="2000" b="1" dirty="0">
                <a:solidFill>
                  <a:schemeClr val="bg1"/>
                </a:solidFill>
                <a:latin typeface="Calibri" panose="020F0502020204030204" pitchFamily="34" charset="0"/>
                <a:ea typeface="Malgun Gothic" panose="020B0503020000020004" pitchFamily="50" charset="-127"/>
                <a:cs typeface="Calibri" panose="020F0502020204030204" pitchFamily="34" charset="0"/>
              </a:rPr>
              <a:t>Difficult for ordinary citizens to check if the government is abusing data from health surveillance</a:t>
            </a:r>
          </a:p>
          <a:p>
            <a:pPr marL="1504950" lvl="1" indent="-285750">
              <a:spcAft>
                <a:spcPts val="800"/>
              </a:spcAft>
              <a:buFontTx/>
              <a:buChar char="-"/>
            </a:pPr>
            <a:r>
              <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rPr>
              <a:t>Requires highly advanced scientific literacy. True transparency means making sure the public understands.</a:t>
            </a:r>
          </a:p>
          <a:p>
            <a:pPr marL="1047750" marR="0" indent="-285750" rtl="0" latinLnBrk="1">
              <a:spcBef>
                <a:spcPts val="0"/>
              </a:spcBef>
              <a:spcAft>
                <a:spcPts val="800"/>
              </a:spcAft>
              <a:buFontTx/>
              <a:buChar char="-"/>
            </a:pPr>
            <a:endPar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endParaRPr>
          </a:p>
          <a:p>
            <a:pPr marL="762000" marR="0" rtl="0" latinLnBrk="1">
              <a:spcBef>
                <a:spcPts val="0"/>
              </a:spcBef>
              <a:spcAft>
                <a:spcPts val="800"/>
              </a:spcAft>
            </a:pPr>
            <a:r>
              <a:rPr lang="en-US" altLang="ko-KR" sz="2000" b="1" dirty="0">
                <a:solidFill>
                  <a:schemeClr val="bg1"/>
                </a:solidFill>
                <a:latin typeface="Calibri" panose="020F0502020204030204" pitchFamily="34" charset="0"/>
                <a:ea typeface="Malgun Gothic" panose="020B0503020000020004" pitchFamily="50" charset="-127"/>
                <a:cs typeface="Calibri" panose="020F0502020204030204" pitchFamily="34" charset="0"/>
              </a:rPr>
              <a:t>But too much transparency can also be problematic</a:t>
            </a:r>
          </a:p>
          <a:p>
            <a:pPr marL="1504950" lvl="1" indent="-285750">
              <a:spcAft>
                <a:spcPts val="800"/>
              </a:spcAft>
              <a:buFontTx/>
              <a:buChar char="-"/>
            </a:pPr>
            <a:r>
              <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rPr>
              <a:t>Korea: too transparent, </a:t>
            </a:r>
            <a:r>
              <a:rPr lang="en-US" altLang="ko-KR" b="1" dirty="0">
                <a:solidFill>
                  <a:schemeClr val="bg1"/>
                </a:solidFill>
                <a:latin typeface="Calibri" panose="020F0502020204030204" pitchFamily="34" charset="0"/>
                <a:ea typeface="Malgun Gothic" panose="020B0503020000020004" pitchFamily="50" charset="-127"/>
                <a:cs typeface="Calibri" panose="020F0502020204030204" pitchFamily="34" charset="0"/>
              </a:rPr>
              <a:t>data was abused by the public</a:t>
            </a:r>
          </a:p>
          <a:p>
            <a:pPr marL="1504950" lvl="1" indent="-285750">
              <a:spcAft>
                <a:spcPts val="800"/>
              </a:spcAft>
              <a:buFontTx/>
              <a:buChar char="-"/>
            </a:pPr>
            <a:r>
              <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rPr>
              <a:t>Singapore: not transparent, data was abused by government</a:t>
            </a:r>
          </a:p>
        </p:txBody>
      </p:sp>
    </p:spTree>
    <p:extLst>
      <p:ext uri="{BB962C8B-B14F-4D97-AF65-F5344CB8AC3E}">
        <p14:creationId xmlns:p14="http://schemas.microsoft.com/office/powerpoint/2010/main" val="397355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1840568"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Discussion</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95649" cy="481964"/>
            <a:chOff x="1500176" y="3167419"/>
            <a:chExt cx="495649" cy="481964"/>
          </a:xfrm>
        </p:grpSpPr>
        <p:sp>
          <p:nvSpPr>
            <p:cNvPr id="72" name="TextBox 71"/>
            <p:cNvSpPr txBox="1"/>
            <p:nvPr/>
          </p:nvSpPr>
          <p:spPr>
            <a:xfrm>
              <a:off x="1500176" y="3167419"/>
              <a:ext cx="495649"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04</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직사각형 16">
            <a:extLst>
              <a:ext uri="{FF2B5EF4-FFF2-40B4-BE49-F238E27FC236}">
                <a16:creationId xmlns:a16="http://schemas.microsoft.com/office/drawing/2014/main" id="{F53A5147-34DB-4E63-970D-270456BA2C1C}"/>
              </a:ext>
            </a:extLst>
          </p:cNvPr>
          <p:cNvSpPr/>
          <p:nvPr/>
        </p:nvSpPr>
        <p:spPr>
          <a:xfrm>
            <a:off x="916269" y="816010"/>
            <a:ext cx="10876359" cy="954107"/>
          </a:xfrm>
          <a:prstGeom prst="rect">
            <a:avLst/>
          </a:prstGeom>
        </p:spPr>
        <p:txBody>
          <a:bodyPr wrap="square">
            <a:spAutoFit/>
          </a:bodyPr>
          <a:lstStyle/>
          <a:p>
            <a:r>
              <a:rPr lang="en-US" altLang="ko-KR" sz="28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How can we use dataveillance to improve pandemic control without sacrificing too much privacy?</a:t>
            </a:r>
          </a:p>
        </p:txBody>
      </p:sp>
      <p:sp>
        <p:nvSpPr>
          <p:cNvPr id="16" name="TextBox 15">
            <a:extLst>
              <a:ext uri="{FF2B5EF4-FFF2-40B4-BE49-F238E27FC236}">
                <a16:creationId xmlns:a16="http://schemas.microsoft.com/office/drawing/2014/main" id="{3521E444-8313-4259-B8EB-7FB339427567}"/>
              </a:ext>
            </a:extLst>
          </p:cNvPr>
          <p:cNvSpPr txBox="1"/>
          <p:nvPr/>
        </p:nvSpPr>
        <p:spPr>
          <a:xfrm>
            <a:off x="79814" y="2210272"/>
            <a:ext cx="7478927" cy="369332"/>
          </a:xfrm>
          <a:prstGeom prst="rect">
            <a:avLst/>
          </a:prstGeom>
          <a:noFill/>
        </p:spPr>
        <p:txBody>
          <a:bodyPr wrap="square">
            <a:spAutoFit/>
          </a:bodyPr>
          <a:lstStyle/>
          <a:p>
            <a:pPr marL="762000" marR="0" rtl="0" latinLnBrk="1">
              <a:spcBef>
                <a:spcPts val="0"/>
              </a:spcBef>
              <a:spcAft>
                <a:spcPts val="800"/>
              </a:spcAft>
            </a:pPr>
            <a:r>
              <a:rPr lang="en-US" altLang="ko-KR" b="1" dirty="0">
                <a:solidFill>
                  <a:schemeClr val="bg1"/>
                </a:solidFill>
                <a:latin typeface="Calibri" panose="020F0502020204030204" pitchFamily="34" charset="0"/>
                <a:ea typeface="Malgun Gothic" panose="020B0503020000020004" pitchFamily="50" charset="-127"/>
                <a:cs typeface="Calibri" panose="020F0502020204030204" pitchFamily="34" charset="0"/>
              </a:rPr>
              <a:t>CONCERNS:</a:t>
            </a:r>
            <a:endParaRPr lang="en-US" altLang="ko-KR" sz="1800" b="1" i="0" dirty="0">
              <a:solidFill>
                <a:schemeClr val="bg1"/>
              </a:solidFill>
              <a:effectLst/>
              <a:latin typeface="Calibri" panose="020F0502020204030204" pitchFamily="34" charset="0"/>
              <a:ea typeface="Malgun Gothic" panose="020B0503020000020004" pitchFamily="50" charset="-127"/>
              <a:cs typeface="Calibri" panose="020F0502020204030204" pitchFamily="34" charset="0"/>
            </a:endParaRPr>
          </a:p>
        </p:txBody>
      </p:sp>
      <p:sp>
        <p:nvSpPr>
          <p:cNvPr id="11" name="TextBox 10">
            <a:extLst>
              <a:ext uri="{FF2B5EF4-FFF2-40B4-BE49-F238E27FC236}">
                <a16:creationId xmlns:a16="http://schemas.microsoft.com/office/drawing/2014/main" id="{B9A20FFE-8721-4B80-A638-BE59A12EA544}"/>
              </a:ext>
            </a:extLst>
          </p:cNvPr>
          <p:cNvSpPr txBox="1"/>
          <p:nvPr/>
        </p:nvSpPr>
        <p:spPr>
          <a:xfrm>
            <a:off x="79814" y="2795728"/>
            <a:ext cx="11572608" cy="1815882"/>
          </a:xfrm>
          <a:prstGeom prst="rect">
            <a:avLst/>
          </a:prstGeom>
          <a:noFill/>
        </p:spPr>
        <p:txBody>
          <a:bodyPr wrap="square">
            <a:spAutoFit/>
          </a:bodyPr>
          <a:lstStyle/>
          <a:p>
            <a:pPr marL="1047750" marR="0" indent="-285750" rtl="0" latinLnBrk="1">
              <a:spcBef>
                <a:spcPts val="0"/>
              </a:spcBef>
              <a:spcAft>
                <a:spcPts val="800"/>
              </a:spcAft>
              <a:buFontTx/>
              <a:buChar char="-"/>
            </a:pPr>
            <a:r>
              <a:rPr lang="en-US" altLang="ko-KR" sz="2000" b="1" dirty="0">
                <a:solidFill>
                  <a:schemeClr val="bg1"/>
                </a:solidFill>
                <a:latin typeface="Calibri" panose="020F0502020204030204" pitchFamily="34" charset="0"/>
                <a:ea typeface="Malgun Gothic" panose="020B0503020000020004" pitchFamily="50" charset="-127"/>
                <a:cs typeface="Calibri" panose="020F0502020204030204" pitchFamily="34" charset="0"/>
              </a:rPr>
              <a:t>Multi-purpose data</a:t>
            </a:r>
          </a:p>
          <a:p>
            <a:pPr marL="1504950" lvl="1" indent="-285750">
              <a:spcAft>
                <a:spcPts val="800"/>
              </a:spcAft>
              <a:buFontTx/>
              <a:buChar char="-"/>
            </a:pPr>
            <a:r>
              <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rPr>
              <a:t>There is no guidelines that address government/tech companies’ use of data for expanding purposes.</a:t>
            </a:r>
          </a:p>
          <a:p>
            <a:pPr marL="1504950" lvl="1" indent="-285750">
              <a:spcAft>
                <a:spcPts val="800"/>
              </a:spcAft>
              <a:buFontTx/>
              <a:buChar char="-"/>
            </a:pPr>
            <a:r>
              <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rPr>
              <a:t>Is it okay for Google to use Chrome users’ data to develop self-driving cars?</a:t>
            </a:r>
          </a:p>
          <a:p>
            <a:pPr marL="1504950" lvl="1" indent="-285750">
              <a:spcAft>
                <a:spcPts val="800"/>
              </a:spcAft>
              <a:buFontTx/>
              <a:buChar char="-"/>
            </a:pPr>
            <a:r>
              <a:rPr lang="en-US" altLang="ko-KR" dirty="0">
                <a:solidFill>
                  <a:schemeClr val="bg1"/>
                </a:solidFill>
                <a:latin typeface="Calibri" panose="020F0502020204030204" pitchFamily="34" charset="0"/>
                <a:ea typeface="Malgun Gothic" panose="020B0503020000020004" pitchFamily="50" charset="-127"/>
                <a:cs typeface="Calibri" panose="020F0502020204030204" pitchFamily="34" charset="0"/>
              </a:rPr>
              <a:t>Is this example different from the Singaporean government’s use of Covid-19 surveillance data for judicial purposes?</a:t>
            </a:r>
          </a:p>
        </p:txBody>
      </p:sp>
    </p:spTree>
    <p:extLst>
      <p:ext uri="{BB962C8B-B14F-4D97-AF65-F5344CB8AC3E}">
        <p14:creationId xmlns:p14="http://schemas.microsoft.com/office/powerpoint/2010/main" val="246734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2039982"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Background</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45956" cy="481964"/>
            <a:chOff x="1500176" y="3167419"/>
            <a:chExt cx="445956" cy="481964"/>
          </a:xfrm>
        </p:grpSpPr>
        <p:sp>
          <p:nvSpPr>
            <p:cNvPr id="72" name="TextBox 71"/>
            <p:cNvSpPr txBox="1"/>
            <p:nvPr/>
          </p:nvSpPr>
          <p:spPr>
            <a:xfrm>
              <a:off x="1500176" y="3167419"/>
              <a:ext cx="445956"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01</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8" name="직사각형 97"/>
          <p:cNvSpPr/>
          <p:nvPr/>
        </p:nvSpPr>
        <p:spPr>
          <a:xfrm>
            <a:off x="729321" y="2016122"/>
            <a:ext cx="7883337" cy="2352952"/>
          </a:xfrm>
          <a:prstGeom prst="rect">
            <a:avLst/>
          </a:prstGeom>
        </p:spPr>
        <p:txBody>
          <a:bodyPr wrap="square">
            <a:spAutoFit/>
          </a:bodyPr>
          <a:lstStyle/>
          <a:p>
            <a:pPr marL="342900" indent="-342900">
              <a:lnSpc>
                <a:spcPct val="150000"/>
              </a:lnSpc>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Record-keeping for disease control</a:t>
            </a:r>
          </a:p>
          <a:p>
            <a:pPr marL="342900" indent="-342900">
              <a:lnSpc>
                <a:spcPct val="150000"/>
              </a:lnSpc>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1348 bubonic plague epidemic: first instance of mass quarantine</a:t>
            </a:r>
          </a:p>
          <a:p>
            <a:pPr marL="342900" indent="-342900">
              <a:lnSpc>
                <a:spcPct val="150000"/>
              </a:lnSpc>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2003 SARS (US)</a:t>
            </a:r>
          </a:p>
          <a:p>
            <a:pPr marL="342900" indent="-342900">
              <a:lnSpc>
                <a:spcPct val="150000"/>
              </a:lnSpc>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2015 MERS (S. Korea)</a:t>
            </a:r>
          </a:p>
          <a:p>
            <a:pPr marL="342900" indent="-342900">
              <a:lnSpc>
                <a:spcPct val="150000"/>
              </a:lnSpc>
              <a:buFontTx/>
              <a:buChar char="-"/>
            </a:pPr>
            <a:r>
              <a:rPr lang="en-US" altLang="ko-KR" sz="2000"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2020 COVID-19 </a:t>
            </a:r>
          </a:p>
        </p:txBody>
      </p:sp>
      <p:grpSp>
        <p:nvGrpSpPr>
          <p:cNvPr id="9" name="그룹 8">
            <a:extLst>
              <a:ext uri="{FF2B5EF4-FFF2-40B4-BE49-F238E27FC236}">
                <a16:creationId xmlns:a16="http://schemas.microsoft.com/office/drawing/2014/main" id="{3CB58138-1E8E-47A6-8C74-86845EEEF165}"/>
              </a:ext>
            </a:extLst>
          </p:cNvPr>
          <p:cNvGrpSpPr/>
          <p:nvPr/>
        </p:nvGrpSpPr>
        <p:grpSpPr>
          <a:xfrm>
            <a:off x="513679" y="1253918"/>
            <a:ext cx="4601070" cy="523220"/>
            <a:chOff x="1194250" y="2066861"/>
            <a:chExt cx="4601070" cy="523220"/>
          </a:xfrm>
        </p:grpSpPr>
        <p:sp>
          <p:nvSpPr>
            <p:cNvPr id="31" name="모서리가 둥근 직사각형 301">
              <a:extLst>
                <a:ext uri="{FF2B5EF4-FFF2-40B4-BE49-F238E27FC236}">
                  <a16:creationId xmlns:a16="http://schemas.microsoft.com/office/drawing/2014/main" id="{2817A937-5FB9-4884-B871-26C7E053A229}"/>
                </a:ext>
              </a:extLst>
            </p:cNvPr>
            <p:cNvSpPr/>
            <p:nvPr/>
          </p:nvSpPr>
          <p:spPr>
            <a:xfrm>
              <a:off x="1194250" y="2066861"/>
              <a:ext cx="4601070" cy="523220"/>
            </a:xfrm>
            <a:prstGeom prst="roundRect">
              <a:avLst>
                <a:gd name="adj" fmla="val 50000"/>
              </a:avLst>
            </a:prstGeom>
            <a:solidFill>
              <a:srgbClr val="6FC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34">
              <a:extLst>
                <a:ext uri="{FF2B5EF4-FFF2-40B4-BE49-F238E27FC236}">
                  <a16:creationId xmlns:a16="http://schemas.microsoft.com/office/drawing/2014/main" id="{C420F129-C233-42F2-8C0A-8A0B96E51EFD}"/>
                </a:ext>
              </a:extLst>
            </p:cNvPr>
            <p:cNvSpPr/>
            <p:nvPr/>
          </p:nvSpPr>
          <p:spPr>
            <a:xfrm>
              <a:off x="1514467" y="2128416"/>
              <a:ext cx="3960636" cy="400110"/>
            </a:xfrm>
            <a:prstGeom prst="rect">
              <a:avLst/>
            </a:prstGeom>
          </p:spPr>
          <p:txBody>
            <a:bodyPr wrap="none">
              <a:spAutoFit/>
            </a:bodyPr>
            <a:lstStyle/>
            <a:p>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HISTORY OF HEALTH SURVEILLANCE</a:t>
              </a:r>
            </a:p>
          </p:txBody>
        </p:sp>
      </p:grpSp>
      <p:pic>
        <p:nvPicPr>
          <p:cNvPr id="12" name="그림 11">
            <a:extLst>
              <a:ext uri="{FF2B5EF4-FFF2-40B4-BE49-F238E27FC236}">
                <a16:creationId xmlns:a16="http://schemas.microsoft.com/office/drawing/2014/main" id="{97EE428D-A140-4BE1-979F-537ECC6DC815}"/>
              </a:ext>
            </a:extLst>
          </p:cNvPr>
          <p:cNvPicPr>
            <a:picLocks noChangeAspect="1"/>
          </p:cNvPicPr>
          <p:nvPr/>
        </p:nvPicPr>
        <p:blipFill rotWithShape="1">
          <a:blip r:embed="rId2">
            <a:extLst>
              <a:ext uri="{28A0092B-C50C-407E-A947-70E740481C1C}">
                <a14:useLocalDpi xmlns:a14="http://schemas.microsoft.com/office/drawing/2010/main" val="0"/>
              </a:ext>
            </a:extLst>
          </a:blip>
          <a:srcRect l="25338" t="39070" r="23480" b="24009"/>
          <a:stretch/>
        </p:blipFill>
        <p:spPr>
          <a:xfrm>
            <a:off x="3638300" y="3208964"/>
            <a:ext cx="8383878" cy="3401901"/>
          </a:xfrm>
          <a:prstGeom prst="rect">
            <a:avLst/>
          </a:prstGeom>
        </p:spPr>
      </p:pic>
    </p:spTree>
    <p:extLst>
      <p:ext uri="{BB962C8B-B14F-4D97-AF65-F5344CB8AC3E}">
        <p14:creationId xmlns:p14="http://schemas.microsoft.com/office/powerpoint/2010/main" val="419421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213176"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Case studies of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86030" cy="481964"/>
            <a:chOff x="1500176" y="3167419"/>
            <a:chExt cx="486030" cy="481964"/>
          </a:xfrm>
        </p:grpSpPr>
        <p:sp>
          <p:nvSpPr>
            <p:cNvPr id="72" name="TextBox 71"/>
            <p:cNvSpPr txBox="1"/>
            <p:nvPr/>
          </p:nvSpPr>
          <p:spPr>
            <a:xfrm>
              <a:off x="1500176" y="3167419"/>
              <a:ext cx="486030"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직사각형 10">
            <a:extLst>
              <a:ext uri="{FF2B5EF4-FFF2-40B4-BE49-F238E27FC236}">
                <a16:creationId xmlns:a16="http://schemas.microsoft.com/office/drawing/2014/main" id="{2A91F610-DCC7-4855-B72E-AE6D6823C4A7}"/>
              </a:ext>
            </a:extLst>
          </p:cNvPr>
          <p:cNvSpPr/>
          <p:nvPr/>
        </p:nvSpPr>
        <p:spPr>
          <a:xfrm>
            <a:off x="916269" y="898082"/>
            <a:ext cx="3350917" cy="400110"/>
          </a:xfrm>
          <a:prstGeom prst="rect">
            <a:avLst/>
          </a:prstGeom>
        </p:spPr>
        <p:txBody>
          <a:bodyPr wrap="none">
            <a:spAutoFit/>
          </a:bodyPr>
          <a:lstStyle/>
          <a:p>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 Common use of mobile apps</a:t>
            </a:r>
          </a:p>
        </p:txBody>
      </p:sp>
      <p:grpSp>
        <p:nvGrpSpPr>
          <p:cNvPr id="9" name="그룹 8">
            <a:extLst>
              <a:ext uri="{FF2B5EF4-FFF2-40B4-BE49-F238E27FC236}">
                <a16:creationId xmlns:a16="http://schemas.microsoft.com/office/drawing/2014/main" id="{3CB58138-1E8E-47A6-8C74-86845EEEF165}"/>
              </a:ext>
            </a:extLst>
          </p:cNvPr>
          <p:cNvGrpSpPr/>
          <p:nvPr/>
        </p:nvGrpSpPr>
        <p:grpSpPr>
          <a:xfrm>
            <a:off x="250996" y="2611874"/>
            <a:ext cx="2266591" cy="523220"/>
            <a:chOff x="1857870" y="2108116"/>
            <a:chExt cx="4601070" cy="523220"/>
          </a:xfrm>
        </p:grpSpPr>
        <p:sp>
          <p:nvSpPr>
            <p:cNvPr id="31" name="모서리가 둥근 직사각형 301">
              <a:extLst>
                <a:ext uri="{FF2B5EF4-FFF2-40B4-BE49-F238E27FC236}">
                  <a16:creationId xmlns:a16="http://schemas.microsoft.com/office/drawing/2014/main" id="{2817A937-5FB9-4884-B871-26C7E053A229}"/>
                </a:ext>
              </a:extLst>
            </p:cNvPr>
            <p:cNvSpPr/>
            <p:nvPr/>
          </p:nvSpPr>
          <p:spPr>
            <a:xfrm>
              <a:off x="1857870" y="2108116"/>
              <a:ext cx="4601070" cy="52322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직사각형 34">
              <a:extLst>
                <a:ext uri="{FF2B5EF4-FFF2-40B4-BE49-F238E27FC236}">
                  <a16:creationId xmlns:a16="http://schemas.microsoft.com/office/drawing/2014/main" id="{C420F129-C233-42F2-8C0A-8A0B96E51EFD}"/>
                </a:ext>
              </a:extLst>
            </p:cNvPr>
            <p:cNvSpPr/>
            <p:nvPr/>
          </p:nvSpPr>
          <p:spPr>
            <a:xfrm>
              <a:off x="2795571" y="2189971"/>
              <a:ext cx="272566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CHINA</a:t>
              </a:r>
            </a:p>
          </p:txBody>
        </p:sp>
      </p:grpSp>
      <p:grpSp>
        <p:nvGrpSpPr>
          <p:cNvPr id="13" name="그룹 12">
            <a:extLst>
              <a:ext uri="{FF2B5EF4-FFF2-40B4-BE49-F238E27FC236}">
                <a16:creationId xmlns:a16="http://schemas.microsoft.com/office/drawing/2014/main" id="{9BEF2139-8F6A-459A-B6BD-4772297076D7}"/>
              </a:ext>
            </a:extLst>
          </p:cNvPr>
          <p:cNvGrpSpPr/>
          <p:nvPr/>
        </p:nvGrpSpPr>
        <p:grpSpPr>
          <a:xfrm>
            <a:off x="3408874" y="2611874"/>
            <a:ext cx="2266591" cy="523220"/>
            <a:chOff x="1857870" y="2108116"/>
            <a:chExt cx="4601070" cy="523220"/>
          </a:xfrm>
        </p:grpSpPr>
        <p:sp>
          <p:nvSpPr>
            <p:cNvPr id="14" name="모서리가 둥근 직사각형 301">
              <a:extLst>
                <a:ext uri="{FF2B5EF4-FFF2-40B4-BE49-F238E27FC236}">
                  <a16:creationId xmlns:a16="http://schemas.microsoft.com/office/drawing/2014/main" id="{08AE589B-7E03-409F-9BB0-AC1AFD41B62A}"/>
                </a:ext>
              </a:extLst>
            </p:cNvPr>
            <p:cNvSpPr/>
            <p:nvPr/>
          </p:nvSpPr>
          <p:spPr>
            <a:xfrm>
              <a:off x="1857870" y="2108116"/>
              <a:ext cx="4601070" cy="523220"/>
            </a:xfrm>
            <a:prstGeom prst="roundRect">
              <a:avLst>
                <a:gd name="adj" fmla="val 50000"/>
              </a:avLst>
            </a:prstGeom>
            <a:solidFill>
              <a:srgbClr val="6FC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직사각형 14">
              <a:extLst>
                <a:ext uri="{FF2B5EF4-FFF2-40B4-BE49-F238E27FC236}">
                  <a16:creationId xmlns:a16="http://schemas.microsoft.com/office/drawing/2014/main" id="{3CF97603-B4C3-4039-B14A-347D91804DA0}"/>
                </a:ext>
              </a:extLst>
            </p:cNvPr>
            <p:cNvSpPr/>
            <p:nvPr/>
          </p:nvSpPr>
          <p:spPr>
            <a:xfrm>
              <a:off x="2795571" y="2189971"/>
              <a:ext cx="272566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 KOREA</a:t>
              </a:r>
            </a:p>
          </p:txBody>
        </p:sp>
      </p:grpSp>
      <p:grpSp>
        <p:nvGrpSpPr>
          <p:cNvPr id="16" name="그룹 15">
            <a:extLst>
              <a:ext uri="{FF2B5EF4-FFF2-40B4-BE49-F238E27FC236}">
                <a16:creationId xmlns:a16="http://schemas.microsoft.com/office/drawing/2014/main" id="{97342168-6016-4CF1-AA07-E34F86688553}"/>
              </a:ext>
            </a:extLst>
          </p:cNvPr>
          <p:cNvGrpSpPr/>
          <p:nvPr/>
        </p:nvGrpSpPr>
        <p:grpSpPr>
          <a:xfrm>
            <a:off x="6566752" y="2611874"/>
            <a:ext cx="2266591" cy="523220"/>
            <a:chOff x="1857870" y="2108116"/>
            <a:chExt cx="4601070" cy="523220"/>
          </a:xfrm>
        </p:grpSpPr>
        <p:sp>
          <p:nvSpPr>
            <p:cNvPr id="17" name="모서리가 둥근 직사각형 301">
              <a:extLst>
                <a:ext uri="{FF2B5EF4-FFF2-40B4-BE49-F238E27FC236}">
                  <a16:creationId xmlns:a16="http://schemas.microsoft.com/office/drawing/2014/main" id="{17333B9E-483F-4CCC-AA3A-695BF5F3626F}"/>
                </a:ext>
              </a:extLst>
            </p:cNvPr>
            <p:cNvSpPr/>
            <p:nvPr/>
          </p:nvSpPr>
          <p:spPr>
            <a:xfrm>
              <a:off x="1857870" y="2108116"/>
              <a:ext cx="4601070" cy="52322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a:extLst>
                <a:ext uri="{FF2B5EF4-FFF2-40B4-BE49-F238E27FC236}">
                  <a16:creationId xmlns:a16="http://schemas.microsoft.com/office/drawing/2014/main" id="{3000E417-5E35-42C1-8703-939431A0F9FB}"/>
                </a:ext>
              </a:extLst>
            </p:cNvPr>
            <p:cNvSpPr/>
            <p:nvPr/>
          </p:nvSpPr>
          <p:spPr>
            <a:xfrm>
              <a:off x="2511267" y="2189971"/>
              <a:ext cx="3294274"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SINGAPORE</a:t>
              </a:r>
            </a:p>
          </p:txBody>
        </p:sp>
      </p:grpSp>
      <p:grpSp>
        <p:nvGrpSpPr>
          <p:cNvPr id="19" name="그룹 18">
            <a:extLst>
              <a:ext uri="{FF2B5EF4-FFF2-40B4-BE49-F238E27FC236}">
                <a16:creationId xmlns:a16="http://schemas.microsoft.com/office/drawing/2014/main" id="{7100412A-77D2-48E0-9758-AA3C70DE8C99}"/>
              </a:ext>
            </a:extLst>
          </p:cNvPr>
          <p:cNvGrpSpPr/>
          <p:nvPr/>
        </p:nvGrpSpPr>
        <p:grpSpPr>
          <a:xfrm>
            <a:off x="9724629" y="2611874"/>
            <a:ext cx="2266591" cy="523220"/>
            <a:chOff x="1857870" y="2108116"/>
            <a:chExt cx="4601070" cy="523220"/>
          </a:xfrm>
        </p:grpSpPr>
        <p:sp>
          <p:nvSpPr>
            <p:cNvPr id="20" name="모서리가 둥근 직사각형 301">
              <a:extLst>
                <a:ext uri="{FF2B5EF4-FFF2-40B4-BE49-F238E27FC236}">
                  <a16:creationId xmlns:a16="http://schemas.microsoft.com/office/drawing/2014/main" id="{EE0D6644-A50C-4357-A1CB-E15113466428}"/>
                </a:ext>
              </a:extLst>
            </p:cNvPr>
            <p:cNvSpPr/>
            <p:nvPr/>
          </p:nvSpPr>
          <p:spPr>
            <a:xfrm>
              <a:off x="1857870" y="2108116"/>
              <a:ext cx="4601070" cy="523220"/>
            </a:xfrm>
            <a:prstGeom prst="roundRect">
              <a:avLst>
                <a:gd name="adj" fmla="val 50000"/>
              </a:avLst>
            </a:prstGeom>
            <a:solidFill>
              <a:srgbClr val="D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직사각형 20">
              <a:extLst>
                <a:ext uri="{FF2B5EF4-FFF2-40B4-BE49-F238E27FC236}">
                  <a16:creationId xmlns:a16="http://schemas.microsoft.com/office/drawing/2014/main" id="{6AF7B7CF-E056-4033-937D-4A766C522690}"/>
                </a:ext>
              </a:extLst>
            </p:cNvPr>
            <p:cNvSpPr/>
            <p:nvPr/>
          </p:nvSpPr>
          <p:spPr>
            <a:xfrm>
              <a:off x="2511267" y="2189971"/>
              <a:ext cx="3294274"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US</a:t>
              </a:r>
            </a:p>
          </p:txBody>
        </p:sp>
      </p:grpSp>
      <p:sp>
        <p:nvSpPr>
          <p:cNvPr id="22" name="직사각형 21">
            <a:extLst>
              <a:ext uri="{FF2B5EF4-FFF2-40B4-BE49-F238E27FC236}">
                <a16:creationId xmlns:a16="http://schemas.microsoft.com/office/drawing/2014/main" id="{A9BE3C9E-50C6-45E3-ADC0-4B0268EE00AF}"/>
              </a:ext>
            </a:extLst>
          </p:cNvPr>
          <p:cNvSpPr/>
          <p:nvPr/>
        </p:nvSpPr>
        <p:spPr>
          <a:xfrm>
            <a:off x="132440" y="3522882"/>
            <a:ext cx="3276434" cy="923330"/>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Health Code App (QR)</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Close Contact Detector App (GPS data)</a:t>
            </a:r>
          </a:p>
        </p:txBody>
      </p:sp>
      <p:sp>
        <p:nvSpPr>
          <p:cNvPr id="23" name="직사각형 22">
            <a:extLst>
              <a:ext uri="{FF2B5EF4-FFF2-40B4-BE49-F238E27FC236}">
                <a16:creationId xmlns:a16="http://schemas.microsoft.com/office/drawing/2014/main" id="{BC642093-1D87-48C3-B679-1EB6C05F08F9}"/>
              </a:ext>
            </a:extLst>
          </p:cNvPr>
          <p:cNvSpPr/>
          <p:nvPr/>
        </p:nvSpPr>
        <p:spPr>
          <a:xfrm>
            <a:off x="3408874" y="3522882"/>
            <a:ext cx="3350917" cy="923330"/>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Quarantine app (GPS data)</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QR codes</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Initial self-reporting system</a:t>
            </a:r>
          </a:p>
        </p:txBody>
      </p:sp>
      <p:sp>
        <p:nvSpPr>
          <p:cNvPr id="24" name="직사각형 23">
            <a:extLst>
              <a:ext uri="{FF2B5EF4-FFF2-40B4-BE49-F238E27FC236}">
                <a16:creationId xmlns:a16="http://schemas.microsoft.com/office/drawing/2014/main" id="{6ACC4F83-285B-4672-A5B2-81642345C3DB}"/>
              </a:ext>
            </a:extLst>
          </p:cNvPr>
          <p:cNvSpPr/>
          <p:nvPr/>
        </p:nvSpPr>
        <p:spPr>
          <a:xfrm>
            <a:off x="6566752" y="3559089"/>
            <a:ext cx="3350917" cy="923330"/>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QR codes</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TraceTogether</a:t>
            </a:r>
          </a:p>
          <a:p>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      (proximity data)</a:t>
            </a:r>
          </a:p>
        </p:txBody>
      </p:sp>
      <p:sp>
        <p:nvSpPr>
          <p:cNvPr id="25" name="직사각형 24">
            <a:extLst>
              <a:ext uri="{FF2B5EF4-FFF2-40B4-BE49-F238E27FC236}">
                <a16:creationId xmlns:a16="http://schemas.microsoft.com/office/drawing/2014/main" id="{BF1FA73F-4A9B-4A27-87EB-F963CFEED806}"/>
              </a:ext>
            </a:extLst>
          </p:cNvPr>
          <p:cNvSpPr/>
          <p:nvPr/>
        </p:nvSpPr>
        <p:spPr>
          <a:xfrm>
            <a:off x="9514565" y="3517834"/>
            <a:ext cx="3350917" cy="369332"/>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Exposure Notifications</a:t>
            </a:r>
          </a:p>
        </p:txBody>
      </p:sp>
    </p:spTree>
    <p:extLst>
      <p:ext uri="{BB962C8B-B14F-4D97-AF65-F5344CB8AC3E}">
        <p14:creationId xmlns:p14="http://schemas.microsoft.com/office/powerpoint/2010/main" val="78729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213176"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Case studies of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86030" cy="481964"/>
            <a:chOff x="1500176" y="3167419"/>
            <a:chExt cx="486030" cy="481964"/>
          </a:xfrm>
        </p:grpSpPr>
        <p:sp>
          <p:nvSpPr>
            <p:cNvPr id="72" name="TextBox 71"/>
            <p:cNvSpPr txBox="1"/>
            <p:nvPr/>
          </p:nvSpPr>
          <p:spPr>
            <a:xfrm>
              <a:off x="1500176" y="3167419"/>
              <a:ext cx="486030"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그룹 8">
            <a:extLst>
              <a:ext uri="{FF2B5EF4-FFF2-40B4-BE49-F238E27FC236}">
                <a16:creationId xmlns:a16="http://schemas.microsoft.com/office/drawing/2014/main" id="{3CB58138-1E8E-47A6-8C74-86845EEEF165}"/>
              </a:ext>
            </a:extLst>
          </p:cNvPr>
          <p:cNvGrpSpPr/>
          <p:nvPr/>
        </p:nvGrpSpPr>
        <p:grpSpPr>
          <a:xfrm>
            <a:off x="416593" y="1190847"/>
            <a:ext cx="2266591" cy="523220"/>
            <a:chOff x="1857870" y="2108116"/>
            <a:chExt cx="4601070" cy="523220"/>
          </a:xfrm>
        </p:grpSpPr>
        <p:sp>
          <p:nvSpPr>
            <p:cNvPr id="31" name="모서리가 둥근 직사각형 301">
              <a:extLst>
                <a:ext uri="{FF2B5EF4-FFF2-40B4-BE49-F238E27FC236}">
                  <a16:creationId xmlns:a16="http://schemas.microsoft.com/office/drawing/2014/main" id="{2817A937-5FB9-4884-B871-26C7E053A229}"/>
                </a:ext>
              </a:extLst>
            </p:cNvPr>
            <p:cNvSpPr/>
            <p:nvPr/>
          </p:nvSpPr>
          <p:spPr>
            <a:xfrm>
              <a:off x="1857870" y="2108116"/>
              <a:ext cx="4601070" cy="52322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직사각형 34">
              <a:extLst>
                <a:ext uri="{FF2B5EF4-FFF2-40B4-BE49-F238E27FC236}">
                  <a16:creationId xmlns:a16="http://schemas.microsoft.com/office/drawing/2014/main" id="{C420F129-C233-42F2-8C0A-8A0B96E51EFD}"/>
                </a:ext>
              </a:extLst>
            </p:cNvPr>
            <p:cNvSpPr/>
            <p:nvPr/>
          </p:nvSpPr>
          <p:spPr>
            <a:xfrm>
              <a:off x="2795571" y="2189971"/>
              <a:ext cx="272566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CHINA</a:t>
              </a:r>
            </a:p>
          </p:txBody>
        </p:sp>
      </p:grpSp>
      <p:sp>
        <p:nvSpPr>
          <p:cNvPr id="22" name="직사각형 21">
            <a:extLst>
              <a:ext uri="{FF2B5EF4-FFF2-40B4-BE49-F238E27FC236}">
                <a16:creationId xmlns:a16="http://schemas.microsoft.com/office/drawing/2014/main" id="{A9BE3C9E-50C6-45E3-ADC0-4B0268EE00AF}"/>
              </a:ext>
            </a:extLst>
          </p:cNvPr>
          <p:cNvSpPr/>
          <p:nvPr/>
        </p:nvSpPr>
        <p:spPr>
          <a:xfrm>
            <a:off x="3145117" y="1067736"/>
            <a:ext cx="4397531" cy="646331"/>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Health Code App (QR)</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Close Contact Detector App (GPS data)</a:t>
            </a:r>
          </a:p>
        </p:txBody>
      </p:sp>
      <p:pic>
        <p:nvPicPr>
          <p:cNvPr id="2050" name="Picture 2" descr="China's Novel Health Tracker: Green on Public Health, Red on Data  Surveillance | Center for Strategic and International Studies">
            <a:extLst>
              <a:ext uri="{FF2B5EF4-FFF2-40B4-BE49-F238E27FC236}">
                <a16:creationId xmlns:a16="http://schemas.microsoft.com/office/drawing/2014/main" id="{F9306FA6-D74E-4C87-97A8-DE2DE4E21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01" y="2168625"/>
            <a:ext cx="8013839" cy="3621639"/>
          </a:xfrm>
          <a:prstGeom prst="rect">
            <a:avLst/>
          </a:prstGeom>
          <a:noFill/>
          <a:extLst>
            <a:ext uri="{909E8E84-426E-40DD-AFC4-6F175D3DCCD1}">
              <a14:hiddenFill xmlns:a14="http://schemas.microsoft.com/office/drawing/2010/main">
                <a:solidFill>
                  <a:srgbClr val="FFFFFF"/>
                </a:solidFill>
              </a14:hiddenFill>
            </a:ext>
          </a:extLst>
        </p:spPr>
      </p:pic>
      <p:sp>
        <p:nvSpPr>
          <p:cNvPr id="26" name="직사각형 25">
            <a:extLst>
              <a:ext uri="{FF2B5EF4-FFF2-40B4-BE49-F238E27FC236}">
                <a16:creationId xmlns:a16="http://schemas.microsoft.com/office/drawing/2014/main" id="{41623BCE-6BD3-478E-8582-94B9E55FD4ED}"/>
              </a:ext>
            </a:extLst>
          </p:cNvPr>
          <p:cNvSpPr/>
          <p:nvPr/>
        </p:nvSpPr>
        <p:spPr>
          <a:xfrm>
            <a:off x="8375237" y="2825282"/>
            <a:ext cx="4099494" cy="2308324"/>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Name, ID, facial information, body temperature, symptoms, GPS data</a:t>
            </a:r>
          </a:p>
          <a:p>
            <a:pPr marL="342900" indent="-342900">
              <a:buFontTx/>
              <a:buChar char="-"/>
            </a:pPr>
            <a:endPar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RED status:</a:t>
            </a:r>
            <a:r>
              <a:rPr lang="ko-KR" altLang="en-US"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 </a:t>
            </a: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restricted</a:t>
            </a:r>
            <a:r>
              <a:rPr lang="ko-KR" altLang="en-US"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 </a:t>
            </a: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travelling, enforced quarantine</a:t>
            </a:r>
          </a:p>
          <a:p>
            <a:endPar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National health, aviation, transport data</a:t>
            </a:r>
            <a:r>
              <a:rPr lang="ko-KR" altLang="en-US"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 </a:t>
            </a:r>
            <a:endPar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p:txBody>
      </p:sp>
    </p:spTree>
    <p:extLst>
      <p:ext uri="{BB962C8B-B14F-4D97-AF65-F5344CB8AC3E}">
        <p14:creationId xmlns:p14="http://schemas.microsoft.com/office/powerpoint/2010/main" val="414923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213176"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Case studies of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86030" cy="481964"/>
            <a:chOff x="1500176" y="3167419"/>
            <a:chExt cx="486030" cy="481964"/>
          </a:xfrm>
        </p:grpSpPr>
        <p:sp>
          <p:nvSpPr>
            <p:cNvPr id="72" name="TextBox 71"/>
            <p:cNvSpPr txBox="1"/>
            <p:nvPr/>
          </p:nvSpPr>
          <p:spPr>
            <a:xfrm>
              <a:off x="1500176" y="3167419"/>
              <a:ext cx="486030"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직사각형 25">
            <a:extLst>
              <a:ext uri="{FF2B5EF4-FFF2-40B4-BE49-F238E27FC236}">
                <a16:creationId xmlns:a16="http://schemas.microsoft.com/office/drawing/2014/main" id="{41623BCE-6BD3-478E-8582-94B9E55FD4ED}"/>
              </a:ext>
            </a:extLst>
          </p:cNvPr>
          <p:cNvSpPr/>
          <p:nvPr/>
        </p:nvSpPr>
        <p:spPr>
          <a:xfrm>
            <a:off x="285969" y="2105470"/>
            <a:ext cx="5871204" cy="369332"/>
          </a:xfrm>
          <a:prstGeom prst="rect">
            <a:avLst/>
          </a:prstGeom>
        </p:spPr>
        <p:txBody>
          <a:bodyPr wrap="square">
            <a:spAutoFit/>
          </a:bodyPr>
          <a:lstStyle/>
          <a:p>
            <a:r>
              <a:rPr lang="en-US" altLang="ko-KR"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Contagious Disease Prevention and Control Act (CDPCA)</a:t>
            </a:r>
          </a:p>
        </p:txBody>
      </p:sp>
      <p:grpSp>
        <p:nvGrpSpPr>
          <p:cNvPr id="12" name="그룹 11">
            <a:extLst>
              <a:ext uri="{FF2B5EF4-FFF2-40B4-BE49-F238E27FC236}">
                <a16:creationId xmlns:a16="http://schemas.microsoft.com/office/drawing/2014/main" id="{2E81067C-58D1-4364-91E7-0B5C8B2D21EF}"/>
              </a:ext>
            </a:extLst>
          </p:cNvPr>
          <p:cNvGrpSpPr/>
          <p:nvPr/>
        </p:nvGrpSpPr>
        <p:grpSpPr>
          <a:xfrm>
            <a:off x="513679" y="1245405"/>
            <a:ext cx="2266591" cy="523220"/>
            <a:chOff x="1857870" y="2108116"/>
            <a:chExt cx="4601070" cy="523220"/>
          </a:xfrm>
        </p:grpSpPr>
        <p:sp>
          <p:nvSpPr>
            <p:cNvPr id="13" name="모서리가 둥근 직사각형 301">
              <a:extLst>
                <a:ext uri="{FF2B5EF4-FFF2-40B4-BE49-F238E27FC236}">
                  <a16:creationId xmlns:a16="http://schemas.microsoft.com/office/drawing/2014/main" id="{71789D00-87A8-47CC-84C5-DCAD6C975323}"/>
                </a:ext>
              </a:extLst>
            </p:cNvPr>
            <p:cNvSpPr/>
            <p:nvPr/>
          </p:nvSpPr>
          <p:spPr>
            <a:xfrm>
              <a:off x="1857870" y="2108116"/>
              <a:ext cx="4601070" cy="523220"/>
            </a:xfrm>
            <a:prstGeom prst="roundRect">
              <a:avLst>
                <a:gd name="adj" fmla="val 50000"/>
              </a:avLst>
            </a:prstGeom>
            <a:solidFill>
              <a:srgbClr val="6FC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직사각형 13">
              <a:extLst>
                <a:ext uri="{FF2B5EF4-FFF2-40B4-BE49-F238E27FC236}">
                  <a16:creationId xmlns:a16="http://schemas.microsoft.com/office/drawing/2014/main" id="{0FD4235B-2AEC-4617-8DF7-2CF0AADCCF99}"/>
                </a:ext>
              </a:extLst>
            </p:cNvPr>
            <p:cNvSpPr/>
            <p:nvPr/>
          </p:nvSpPr>
          <p:spPr>
            <a:xfrm>
              <a:off x="2795571" y="2189971"/>
              <a:ext cx="2725669"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 KOREA</a:t>
              </a:r>
            </a:p>
          </p:txBody>
        </p:sp>
      </p:grpSp>
      <p:sp>
        <p:nvSpPr>
          <p:cNvPr id="15" name="직사각형 14">
            <a:extLst>
              <a:ext uri="{FF2B5EF4-FFF2-40B4-BE49-F238E27FC236}">
                <a16:creationId xmlns:a16="http://schemas.microsoft.com/office/drawing/2014/main" id="{47CCBB80-E9CF-46F8-89B2-93F3DA2E7ACD}"/>
              </a:ext>
            </a:extLst>
          </p:cNvPr>
          <p:cNvSpPr/>
          <p:nvPr/>
        </p:nvSpPr>
        <p:spPr>
          <a:xfrm>
            <a:off x="3242203" y="1065650"/>
            <a:ext cx="4258348" cy="923330"/>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Quarantine app (GPS data)</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QR codes</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Initial self-reporting system</a:t>
            </a:r>
          </a:p>
        </p:txBody>
      </p:sp>
      <p:pic>
        <p:nvPicPr>
          <p:cNvPr id="4" name="그림 3">
            <a:extLst>
              <a:ext uri="{FF2B5EF4-FFF2-40B4-BE49-F238E27FC236}">
                <a16:creationId xmlns:a16="http://schemas.microsoft.com/office/drawing/2014/main" id="{9852FD8E-DC1F-4EE4-A13B-BD835659AA64}"/>
              </a:ext>
            </a:extLst>
          </p:cNvPr>
          <p:cNvPicPr>
            <a:picLocks noChangeAspect="1"/>
          </p:cNvPicPr>
          <p:nvPr/>
        </p:nvPicPr>
        <p:blipFill rotWithShape="1">
          <a:blip r:embed="rId2">
            <a:extLst>
              <a:ext uri="{28A0092B-C50C-407E-A947-70E740481C1C}">
                <a14:useLocalDpi xmlns:a14="http://schemas.microsoft.com/office/drawing/2010/main" val="0"/>
              </a:ext>
            </a:extLst>
          </a:blip>
          <a:srcRect l="25034" t="26983" r="25304" b="27387"/>
          <a:stretch/>
        </p:blipFill>
        <p:spPr>
          <a:xfrm>
            <a:off x="285969" y="2551746"/>
            <a:ext cx="8016690" cy="4143246"/>
          </a:xfrm>
          <a:prstGeom prst="rect">
            <a:avLst/>
          </a:prstGeom>
        </p:spPr>
      </p:pic>
      <p:sp>
        <p:nvSpPr>
          <p:cNvPr id="20" name="직사각형 19">
            <a:extLst>
              <a:ext uri="{FF2B5EF4-FFF2-40B4-BE49-F238E27FC236}">
                <a16:creationId xmlns:a16="http://schemas.microsoft.com/office/drawing/2014/main" id="{3BB5E181-4223-4C94-8866-3905861FF683}"/>
              </a:ext>
            </a:extLst>
          </p:cNvPr>
          <p:cNvSpPr/>
          <p:nvPr/>
        </p:nvSpPr>
        <p:spPr>
          <a:xfrm>
            <a:off x="8302659" y="2775001"/>
            <a:ext cx="3603372" cy="2585323"/>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Established after 2015 MERS outbreak</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But contact tracing was initially based on a self-reporting system</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Data accessed only in critical situations of non-compliance</a:t>
            </a:r>
          </a:p>
          <a:p>
            <a:endPar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Mandatory disclosure of tracked information on MOHW website</a:t>
            </a:r>
          </a:p>
        </p:txBody>
      </p:sp>
    </p:spTree>
    <p:extLst>
      <p:ext uri="{BB962C8B-B14F-4D97-AF65-F5344CB8AC3E}">
        <p14:creationId xmlns:p14="http://schemas.microsoft.com/office/powerpoint/2010/main" val="39128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213176"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Case studies of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86030" cy="481964"/>
            <a:chOff x="1500176" y="3167419"/>
            <a:chExt cx="486030" cy="481964"/>
          </a:xfrm>
        </p:grpSpPr>
        <p:sp>
          <p:nvSpPr>
            <p:cNvPr id="72" name="TextBox 71"/>
            <p:cNvSpPr txBox="1"/>
            <p:nvPr/>
          </p:nvSpPr>
          <p:spPr>
            <a:xfrm>
              <a:off x="1500176" y="3167419"/>
              <a:ext cx="486030"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직사각형 25">
            <a:extLst>
              <a:ext uri="{FF2B5EF4-FFF2-40B4-BE49-F238E27FC236}">
                <a16:creationId xmlns:a16="http://schemas.microsoft.com/office/drawing/2014/main" id="{41623BCE-6BD3-478E-8582-94B9E55FD4ED}"/>
              </a:ext>
            </a:extLst>
          </p:cNvPr>
          <p:cNvSpPr/>
          <p:nvPr/>
        </p:nvSpPr>
        <p:spPr>
          <a:xfrm>
            <a:off x="285969" y="2105470"/>
            <a:ext cx="5871204" cy="369332"/>
          </a:xfrm>
          <a:prstGeom prst="rect">
            <a:avLst/>
          </a:prstGeom>
        </p:spPr>
        <p:txBody>
          <a:bodyPr wrap="square">
            <a:spAutoFit/>
          </a:bodyPr>
          <a:lstStyle/>
          <a:p>
            <a:r>
              <a:rPr lang="en-US" altLang="ko-KR"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TraceTogether</a:t>
            </a:r>
          </a:p>
        </p:txBody>
      </p:sp>
      <p:sp>
        <p:nvSpPr>
          <p:cNvPr id="20" name="직사각형 19">
            <a:extLst>
              <a:ext uri="{FF2B5EF4-FFF2-40B4-BE49-F238E27FC236}">
                <a16:creationId xmlns:a16="http://schemas.microsoft.com/office/drawing/2014/main" id="{3BB5E181-4223-4C94-8866-3905861FF683}"/>
              </a:ext>
            </a:extLst>
          </p:cNvPr>
          <p:cNvSpPr/>
          <p:nvPr/>
        </p:nvSpPr>
        <p:spPr>
          <a:xfrm>
            <a:off x="6753554" y="1710378"/>
            <a:ext cx="5035674" cy="4524315"/>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Developed by the Government Technology Agency of Singapore</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Does NOT track geolocation data</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Uses Bluetooth to track proximity between users</a:t>
            </a:r>
          </a:p>
          <a:p>
            <a:endPar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The government maintained that the app does not track users’ location data, and that the collected proximity data will not be used for other purposes</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But the government used the app to identify interactions between individuals relevant to a murder case</a:t>
            </a:r>
          </a:p>
          <a:p>
            <a:endPar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25% low adoption rate</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TraceTogether tokens</a:t>
            </a:r>
          </a:p>
        </p:txBody>
      </p:sp>
      <p:grpSp>
        <p:nvGrpSpPr>
          <p:cNvPr id="16" name="그룹 15">
            <a:extLst>
              <a:ext uri="{FF2B5EF4-FFF2-40B4-BE49-F238E27FC236}">
                <a16:creationId xmlns:a16="http://schemas.microsoft.com/office/drawing/2014/main" id="{C1CEE3CB-8D51-4F60-80CA-19BF89C7F921}"/>
              </a:ext>
            </a:extLst>
          </p:cNvPr>
          <p:cNvGrpSpPr/>
          <p:nvPr/>
        </p:nvGrpSpPr>
        <p:grpSpPr>
          <a:xfrm>
            <a:off x="298037" y="1228413"/>
            <a:ext cx="2266591" cy="523220"/>
            <a:chOff x="1857870" y="2108116"/>
            <a:chExt cx="4601070" cy="523220"/>
          </a:xfrm>
        </p:grpSpPr>
        <p:sp>
          <p:nvSpPr>
            <p:cNvPr id="17" name="모서리가 둥근 직사각형 301">
              <a:extLst>
                <a:ext uri="{FF2B5EF4-FFF2-40B4-BE49-F238E27FC236}">
                  <a16:creationId xmlns:a16="http://schemas.microsoft.com/office/drawing/2014/main" id="{E2343527-F46A-4B08-A38A-0A5179560AD1}"/>
                </a:ext>
              </a:extLst>
            </p:cNvPr>
            <p:cNvSpPr/>
            <p:nvPr/>
          </p:nvSpPr>
          <p:spPr>
            <a:xfrm>
              <a:off x="1857870" y="2108116"/>
              <a:ext cx="4601070" cy="52322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a:extLst>
                <a:ext uri="{FF2B5EF4-FFF2-40B4-BE49-F238E27FC236}">
                  <a16:creationId xmlns:a16="http://schemas.microsoft.com/office/drawing/2014/main" id="{53251B9D-258D-4AFB-887C-780EFF8D7AF8}"/>
                </a:ext>
              </a:extLst>
            </p:cNvPr>
            <p:cNvSpPr/>
            <p:nvPr/>
          </p:nvSpPr>
          <p:spPr>
            <a:xfrm>
              <a:off x="2511267" y="2189971"/>
              <a:ext cx="3294274"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SINGAPORE</a:t>
              </a:r>
            </a:p>
          </p:txBody>
        </p:sp>
      </p:grpSp>
      <p:sp>
        <p:nvSpPr>
          <p:cNvPr id="19" name="직사각형 18">
            <a:extLst>
              <a:ext uri="{FF2B5EF4-FFF2-40B4-BE49-F238E27FC236}">
                <a16:creationId xmlns:a16="http://schemas.microsoft.com/office/drawing/2014/main" id="{09B1BE3A-9F05-434C-9E43-FDD3F5036BEB}"/>
              </a:ext>
            </a:extLst>
          </p:cNvPr>
          <p:cNvSpPr/>
          <p:nvPr/>
        </p:nvSpPr>
        <p:spPr>
          <a:xfrm>
            <a:off x="3063340" y="1151415"/>
            <a:ext cx="3807017" cy="646331"/>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QR codes</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TraceTogether (proximity data)</a:t>
            </a:r>
          </a:p>
        </p:txBody>
      </p:sp>
      <p:grpSp>
        <p:nvGrpSpPr>
          <p:cNvPr id="3" name="그룹 2">
            <a:extLst>
              <a:ext uri="{FF2B5EF4-FFF2-40B4-BE49-F238E27FC236}">
                <a16:creationId xmlns:a16="http://schemas.microsoft.com/office/drawing/2014/main" id="{E376C304-4BA5-462E-ABDA-0C102E9CFD45}"/>
              </a:ext>
            </a:extLst>
          </p:cNvPr>
          <p:cNvGrpSpPr/>
          <p:nvPr/>
        </p:nvGrpSpPr>
        <p:grpSpPr>
          <a:xfrm>
            <a:off x="298037" y="2566942"/>
            <a:ext cx="5463500" cy="3154421"/>
            <a:chOff x="474871" y="3002270"/>
            <a:chExt cx="5463500" cy="3154421"/>
          </a:xfrm>
        </p:grpSpPr>
        <p:pic>
          <p:nvPicPr>
            <p:cNvPr id="3074" name="Picture 2" descr="Singapore launches app to combat spread of COVID-19">
              <a:extLst>
                <a:ext uri="{FF2B5EF4-FFF2-40B4-BE49-F238E27FC236}">
                  <a16:creationId xmlns:a16="http://schemas.microsoft.com/office/drawing/2014/main" id="{ACD2DD38-CCD3-4900-B0F1-1797386327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871" y="3525577"/>
              <a:ext cx="5140411" cy="26311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ingapore to distribute TraceTogether token nationwide from mid-September |  MobiHealthNews">
              <a:extLst>
                <a:ext uri="{FF2B5EF4-FFF2-40B4-BE49-F238E27FC236}">
                  <a16:creationId xmlns:a16="http://schemas.microsoft.com/office/drawing/2014/main" id="{610AF202-9518-4790-B314-1AB2A05FC9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377"/>
            <a:stretch/>
          </p:blipFill>
          <p:spPr bwMode="auto">
            <a:xfrm>
              <a:off x="3995324" y="3002270"/>
              <a:ext cx="1943047" cy="1638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437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213176"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Case studies of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86030" cy="481964"/>
            <a:chOff x="1500176" y="3167419"/>
            <a:chExt cx="486030" cy="481964"/>
          </a:xfrm>
        </p:grpSpPr>
        <p:sp>
          <p:nvSpPr>
            <p:cNvPr id="72" name="TextBox 71"/>
            <p:cNvSpPr txBox="1"/>
            <p:nvPr/>
          </p:nvSpPr>
          <p:spPr>
            <a:xfrm>
              <a:off x="1500176" y="3167419"/>
              <a:ext cx="486030"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직사각형 25">
            <a:extLst>
              <a:ext uri="{FF2B5EF4-FFF2-40B4-BE49-F238E27FC236}">
                <a16:creationId xmlns:a16="http://schemas.microsoft.com/office/drawing/2014/main" id="{41623BCE-6BD3-478E-8582-94B9E55FD4ED}"/>
              </a:ext>
            </a:extLst>
          </p:cNvPr>
          <p:cNvSpPr/>
          <p:nvPr/>
        </p:nvSpPr>
        <p:spPr>
          <a:xfrm>
            <a:off x="6448537" y="1169602"/>
            <a:ext cx="5871204" cy="369332"/>
          </a:xfrm>
          <a:prstGeom prst="rect">
            <a:avLst/>
          </a:prstGeom>
        </p:spPr>
        <p:txBody>
          <a:bodyPr wrap="square">
            <a:spAutoFit/>
          </a:bodyPr>
          <a:lstStyle/>
          <a:p>
            <a:r>
              <a:rPr lang="en-US" altLang="ko-KR"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Exposure Notifications API</a:t>
            </a:r>
          </a:p>
        </p:txBody>
      </p:sp>
      <p:sp>
        <p:nvSpPr>
          <p:cNvPr id="20" name="직사각형 19">
            <a:extLst>
              <a:ext uri="{FF2B5EF4-FFF2-40B4-BE49-F238E27FC236}">
                <a16:creationId xmlns:a16="http://schemas.microsoft.com/office/drawing/2014/main" id="{3BB5E181-4223-4C94-8866-3905861FF683}"/>
              </a:ext>
            </a:extLst>
          </p:cNvPr>
          <p:cNvSpPr/>
          <p:nvPr/>
        </p:nvSpPr>
        <p:spPr>
          <a:xfrm>
            <a:off x="513679" y="1841886"/>
            <a:ext cx="4194245" cy="2585323"/>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Lack of funding for contact-tracing in many states</a:t>
            </a:r>
          </a:p>
          <a:p>
            <a:endPar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No legal authority like Korea’s Contagious Disease Prevention and Control Act</a:t>
            </a:r>
          </a:p>
          <a:p>
            <a:endPar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endParaRP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Practically impossible to enforce mass quarantine without dataveillance </a:t>
            </a:r>
          </a:p>
        </p:txBody>
      </p:sp>
      <p:grpSp>
        <p:nvGrpSpPr>
          <p:cNvPr id="15" name="그룹 14">
            <a:extLst>
              <a:ext uri="{FF2B5EF4-FFF2-40B4-BE49-F238E27FC236}">
                <a16:creationId xmlns:a16="http://schemas.microsoft.com/office/drawing/2014/main" id="{5823BFF9-6175-41DE-B915-C306F62BE4F1}"/>
              </a:ext>
            </a:extLst>
          </p:cNvPr>
          <p:cNvGrpSpPr/>
          <p:nvPr/>
        </p:nvGrpSpPr>
        <p:grpSpPr>
          <a:xfrm>
            <a:off x="298037" y="1056969"/>
            <a:ext cx="2266591" cy="523220"/>
            <a:chOff x="1857870" y="2108116"/>
            <a:chExt cx="4601070" cy="523220"/>
          </a:xfrm>
        </p:grpSpPr>
        <p:sp>
          <p:nvSpPr>
            <p:cNvPr id="21" name="모서리가 둥근 직사각형 301">
              <a:extLst>
                <a:ext uri="{FF2B5EF4-FFF2-40B4-BE49-F238E27FC236}">
                  <a16:creationId xmlns:a16="http://schemas.microsoft.com/office/drawing/2014/main" id="{86E14789-36B8-453F-9AB1-9AB0C31A9569}"/>
                </a:ext>
              </a:extLst>
            </p:cNvPr>
            <p:cNvSpPr/>
            <p:nvPr/>
          </p:nvSpPr>
          <p:spPr>
            <a:xfrm>
              <a:off x="1857870" y="2108116"/>
              <a:ext cx="4601070" cy="523220"/>
            </a:xfrm>
            <a:prstGeom prst="roundRect">
              <a:avLst>
                <a:gd name="adj" fmla="val 50000"/>
              </a:avLst>
            </a:prstGeom>
            <a:solidFill>
              <a:srgbClr val="D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직사각형 21">
              <a:extLst>
                <a:ext uri="{FF2B5EF4-FFF2-40B4-BE49-F238E27FC236}">
                  <a16:creationId xmlns:a16="http://schemas.microsoft.com/office/drawing/2014/main" id="{E1C6EBD4-2D50-4780-84F3-56FD324882E2}"/>
                </a:ext>
              </a:extLst>
            </p:cNvPr>
            <p:cNvSpPr/>
            <p:nvPr/>
          </p:nvSpPr>
          <p:spPr>
            <a:xfrm>
              <a:off x="2511267" y="2189971"/>
              <a:ext cx="3294274"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US</a:t>
              </a:r>
            </a:p>
          </p:txBody>
        </p:sp>
      </p:grpSp>
      <p:pic>
        <p:nvPicPr>
          <p:cNvPr id="5126" name="Picture 6" descr="Apple Inc.: COVID contact-tracing feature starts showing on Android and iOS  devices, but it remains disabled - The Economic Times">
            <a:extLst>
              <a:ext uri="{FF2B5EF4-FFF2-40B4-BE49-F238E27FC236}">
                <a16:creationId xmlns:a16="http://schemas.microsoft.com/office/drawing/2014/main" id="{96E0E1B2-DE20-42A8-AE90-DC6584054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54" b="6052"/>
          <a:stretch/>
        </p:blipFill>
        <p:spPr bwMode="auto">
          <a:xfrm>
            <a:off x="6342713" y="2985403"/>
            <a:ext cx="4978497" cy="2770439"/>
          </a:xfrm>
          <a:prstGeom prst="rect">
            <a:avLst/>
          </a:prstGeom>
          <a:noFill/>
          <a:extLst>
            <a:ext uri="{909E8E84-426E-40DD-AFC4-6F175D3DCCD1}">
              <a14:hiddenFill xmlns:a14="http://schemas.microsoft.com/office/drawing/2010/main">
                <a:solidFill>
                  <a:srgbClr val="FFFFFF"/>
                </a:solidFill>
              </a14:hiddenFill>
            </a:ext>
          </a:extLst>
        </p:spPr>
      </p:pic>
      <p:sp>
        <p:nvSpPr>
          <p:cNvPr id="24" name="직사각형 23">
            <a:extLst>
              <a:ext uri="{FF2B5EF4-FFF2-40B4-BE49-F238E27FC236}">
                <a16:creationId xmlns:a16="http://schemas.microsoft.com/office/drawing/2014/main" id="{63C258F2-DA93-4798-B008-9B660D2EB346}"/>
              </a:ext>
            </a:extLst>
          </p:cNvPr>
          <p:cNvSpPr/>
          <p:nvPr/>
        </p:nvSpPr>
        <p:spPr>
          <a:xfrm>
            <a:off x="6494363" y="1841886"/>
            <a:ext cx="4194245" cy="646331"/>
          </a:xfrm>
          <a:prstGeom prst="rect">
            <a:avLst/>
          </a:prstGeom>
        </p:spPr>
        <p:txBody>
          <a:bodyPr wrap="square">
            <a:spAutoFit/>
          </a:bodyPr>
          <a:lstStyle/>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Similar to Singapore’s TraceTogether</a:t>
            </a:r>
          </a:p>
          <a:p>
            <a:pPr marL="342900" indent="-342900">
              <a:buFontTx/>
              <a:buChar char="-"/>
            </a:pPr>
            <a:r>
              <a:rPr lang="en-US" altLang="ko-KR"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Joint developed by Google and Apple</a:t>
            </a:r>
          </a:p>
        </p:txBody>
      </p:sp>
    </p:spTree>
    <p:extLst>
      <p:ext uri="{BB962C8B-B14F-4D97-AF65-F5344CB8AC3E}">
        <p14:creationId xmlns:p14="http://schemas.microsoft.com/office/powerpoint/2010/main" val="320913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16269" y="313307"/>
            <a:ext cx="6213176" cy="523220"/>
          </a:xfrm>
          <a:prstGeom prst="rect">
            <a:avLst/>
          </a:prstGeom>
          <a:noFill/>
        </p:spPr>
        <p:txBody>
          <a:bodyPr wrap="none" rtlCol="0">
            <a:spAutoFit/>
          </a:bodyPr>
          <a:lstStyle/>
          <a:p>
            <a:r>
              <a:rPr lang="en-US" altLang="ko-KR" sz="2800" spc="100" dirty="0">
                <a:ln w="12700">
                  <a:solidFill>
                    <a:schemeClr val="bg1">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Case studies of Covid-19 dataveillance</a:t>
            </a:r>
            <a:endParaRPr lang="ko-KR" altLang="en-US" sz="2800" spc="100" dirty="0">
              <a:ln w="12700">
                <a:solidFill>
                  <a:schemeClr val="bg1">
                    <a:alpha val="0"/>
                  </a:schemeClr>
                </a:solidFill>
              </a:ln>
              <a:solidFill>
                <a:srgbClr val="DDB4D2"/>
              </a:solidFill>
              <a:latin typeface="Calibri" panose="020F0502020204030204" pitchFamily="34" charset="0"/>
              <a:ea typeface="배달의민족 주아" panose="02020603020101020101" pitchFamily="18" charset="-127"/>
              <a:cs typeface="Calibri" panose="020F0502020204030204" pitchFamily="34" charset="0"/>
            </a:endParaRPr>
          </a:p>
        </p:txBody>
      </p:sp>
      <p:grpSp>
        <p:nvGrpSpPr>
          <p:cNvPr id="2" name="그룹 1">
            <a:extLst>
              <a:ext uri="{FF2B5EF4-FFF2-40B4-BE49-F238E27FC236}">
                <a16:creationId xmlns:a16="http://schemas.microsoft.com/office/drawing/2014/main" id="{CCFDBCA2-3FE6-45B3-B4E3-83E8C92E46FC}"/>
              </a:ext>
            </a:extLst>
          </p:cNvPr>
          <p:cNvGrpSpPr/>
          <p:nvPr/>
        </p:nvGrpSpPr>
        <p:grpSpPr>
          <a:xfrm>
            <a:off x="290701" y="313307"/>
            <a:ext cx="486030" cy="481964"/>
            <a:chOff x="1500176" y="3167419"/>
            <a:chExt cx="486030" cy="481964"/>
          </a:xfrm>
        </p:grpSpPr>
        <p:sp>
          <p:nvSpPr>
            <p:cNvPr id="72" name="TextBox 71"/>
            <p:cNvSpPr txBox="1"/>
            <p:nvPr/>
          </p:nvSpPr>
          <p:spPr>
            <a:xfrm>
              <a:off x="1500176" y="3167419"/>
              <a:ext cx="486030" cy="369332"/>
            </a:xfrm>
            <a:prstGeom prst="rect">
              <a:avLst/>
            </a:prstGeom>
            <a:noFill/>
          </p:spPr>
          <p:txBody>
            <a:bodyPr wrap="none" rtlCol="0">
              <a:spAutoFit/>
            </a:bodyPr>
            <a:lstStyle/>
            <a:p>
              <a:r>
                <a:rPr lang="en-US" altLang="ko-KR" spc="100" dirty="0">
                  <a:ln w="12700">
                    <a:solidFill>
                      <a:schemeClr val="bg1">
                        <a:alpha val="0"/>
                      </a:schemeClr>
                    </a:solidFill>
                  </a:ln>
                  <a:solidFill>
                    <a:schemeClr val="bg1"/>
                  </a:solidFill>
                  <a:latin typeface="배달의민족 주아" panose="02020603020101020101" pitchFamily="18" charset="-127"/>
                  <a:ea typeface="배달의민족 주아" panose="02020603020101020101" pitchFamily="18" charset="-127"/>
                </a:rPr>
                <a:t>02</a:t>
              </a:r>
              <a:endParaRPr lang="ko-KR" altLang="en-US" spc="100" dirty="0">
                <a:ln w="12700">
                  <a:solidFill>
                    <a:schemeClr val="bg1">
                      <a:alpha val="0"/>
                    </a:schemeClr>
                  </a:solidFill>
                </a:ln>
                <a:solidFill>
                  <a:srgbClr val="DDB4D2"/>
                </a:solidFill>
                <a:latin typeface="배달의민족 주아" panose="02020603020101020101" pitchFamily="18" charset="-127"/>
                <a:ea typeface="배달의민족 주아" panose="02020603020101020101" pitchFamily="18" charset="-127"/>
              </a:endParaRPr>
            </a:p>
          </p:txBody>
        </p:sp>
        <p:cxnSp>
          <p:nvCxnSpPr>
            <p:cNvPr id="82" name="직선 연결선 81"/>
            <p:cNvCxnSpPr/>
            <p:nvPr/>
          </p:nvCxnSpPr>
          <p:spPr>
            <a:xfrm>
              <a:off x="1507512" y="3649383"/>
              <a:ext cx="43128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직사각형 25">
            <a:extLst>
              <a:ext uri="{FF2B5EF4-FFF2-40B4-BE49-F238E27FC236}">
                <a16:creationId xmlns:a16="http://schemas.microsoft.com/office/drawing/2014/main" id="{41623BCE-6BD3-478E-8582-94B9E55FD4ED}"/>
              </a:ext>
            </a:extLst>
          </p:cNvPr>
          <p:cNvSpPr/>
          <p:nvPr/>
        </p:nvSpPr>
        <p:spPr>
          <a:xfrm>
            <a:off x="2818032" y="1133913"/>
            <a:ext cx="5871204" cy="369332"/>
          </a:xfrm>
          <a:prstGeom prst="rect">
            <a:avLst/>
          </a:prstGeom>
        </p:spPr>
        <p:txBody>
          <a:bodyPr wrap="square">
            <a:spAutoFit/>
          </a:bodyPr>
          <a:lstStyle/>
          <a:p>
            <a:r>
              <a:rPr lang="en-US" altLang="ko-KR"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Exposure Notifications API</a:t>
            </a:r>
          </a:p>
        </p:txBody>
      </p:sp>
      <p:grpSp>
        <p:nvGrpSpPr>
          <p:cNvPr id="15" name="그룹 14">
            <a:extLst>
              <a:ext uri="{FF2B5EF4-FFF2-40B4-BE49-F238E27FC236}">
                <a16:creationId xmlns:a16="http://schemas.microsoft.com/office/drawing/2014/main" id="{5823BFF9-6175-41DE-B915-C306F62BE4F1}"/>
              </a:ext>
            </a:extLst>
          </p:cNvPr>
          <p:cNvGrpSpPr/>
          <p:nvPr/>
        </p:nvGrpSpPr>
        <p:grpSpPr>
          <a:xfrm>
            <a:off x="298037" y="1056969"/>
            <a:ext cx="2266591" cy="523220"/>
            <a:chOff x="1857870" y="2108116"/>
            <a:chExt cx="4601070" cy="523220"/>
          </a:xfrm>
        </p:grpSpPr>
        <p:sp>
          <p:nvSpPr>
            <p:cNvPr id="21" name="모서리가 둥근 직사각형 301">
              <a:extLst>
                <a:ext uri="{FF2B5EF4-FFF2-40B4-BE49-F238E27FC236}">
                  <a16:creationId xmlns:a16="http://schemas.microsoft.com/office/drawing/2014/main" id="{86E14789-36B8-453F-9AB1-9AB0C31A9569}"/>
                </a:ext>
              </a:extLst>
            </p:cNvPr>
            <p:cNvSpPr/>
            <p:nvPr/>
          </p:nvSpPr>
          <p:spPr>
            <a:xfrm>
              <a:off x="1857870" y="2108116"/>
              <a:ext cx="4601070" cy="523220"/>
            </a:xfrm>
            <a:prstGeom prst="roundRect">
              <a:avLst>
                <a:gd name="adj" fmla="val 50000"/>
              </a:avLst>
            </a:prstGeom>
            <a:solidFill>
              <a:srgbClr val="D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직사각형 21">
              <a:extLst>
                <a:ext uri="{FF2B5EF4-FFF2-40B4-BE49-F238E27FC236}">
                  <a16:creationId xmlns:a16="http://schemas.microsoft.com/office/drawing/2014/main" id="{E1C6EBD4-2D50-4780-84F3-56FD324882E2}"/>
                </a:ext>
              </a:extLst>
            </p:cNvPr>
            <p:cNvSpPr/>
            <p:nvPr/>
          </p:nvSpPr>
          <p:spPr>
            <a:xfrm>
              <a:off x="2511267" y="2189971"/>
              <a:ext cx="3294274" cy="400110"/>
            </a:xfrm>
            <a:prstGeom prst="rect">
              <a:avLst/>
            </a:prstGeom>
          </p:spPr>
          <p:txBody>
            <a:bodyPr wrap="square">
              <a:spAutoFit/>
            </a:bodyPr>
            <a:lstStyle/>
            <a:p>
              <a:pPr algn="ctr"/>
              <a:r>
                <a:rPr lang="en-US" altLang="ko-KR" sz="2000" b="1" dirty="0">
                  <a:ln>
                    <a:solidFill>
                      <a:schemeClr val="accent1">
                        <a:shade val="50000"/>
                        <a:alpha val="0"/>
                      </a:schemeClr>
                    </a:solidFill>
                  </a:ln>
                  <a:solidFill>
                    <a:schemeClr val="bg1"/>
                  </a:solidFill>
                  <a:latin typeface="Calibri" panose="020F0502020204030204" pitchFamily="34" charset="0"/>
                  <a:ea typeface="배달의민족 주아" panose="02020603020101020101" pitchFamily="18" charset="-127"/>
                  <a:cs typeface="Calibri" panose="020F0502020204030204" pitchFamily="34" charset="0"/>
                </a:rPr>
                <a:t>US</a:t>
              </a:r>
            </a:p>
          </p:txBody>
        </p:sp>
      </p:grpSp>
      <p:pic>
        <p:nvPicPr>
          <p:cNvPr id="5122" name="Picture 2" descr="What Are Exposure Notifications?">
            <a:extLst>
              <a:ext uri="{FF2B5EF4-FFF2-40B4-BE49-F238E27FC236}">
                <a16:creationId xmlns:a16="http://schemas.microsoft.com/office/drawing/2014/main" id="{525FA5D4-9123-4BDA-BDB9-23D83C245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210" y="1902941"/>
            <a:ext cx="7839581" cy="437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9927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1287</Words>
  <Application>Microsoft Office PowerPoint</Application>
  <PresentationFormat>와이드스크린</PresentationFormat>
  <Paragraphs>240</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배달의민족 주아</vt:lpstr>
      <vt:lpstr>Arial</vt:lpstr>
      <vt:lpstr>Calibri</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민병조</dc:creator>
  <cp:lastModifiedBy>가은 김</cp:lastModifiedBy>
  <cp:revision>83</cp:revision>
  <dcterms:created xsi:type="dcterms:W3CDTF">2018-02-05T06:05:48Z</dcterms:created>
  <dcterms:modified xsi:type="dcterms:W3CDTF">2021-05-06T02:09:39Z</dcterms:modified>
</cp:coreProperties>
</file>