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67" r:id="rId5"/>
    <p:sldId id="259" r:id="rId6"/>
    <p:sldId id="260" r:id="rId7"/>
    <p:sldId id="261" r:id="rId8"/>
    <p:sldId id="262" r:id="rId9"/>
    <p:sldId id="268" r:id="rId10"/>
    <p:sldId id="263" r:id="rId11"/>
    <p:sldId id="264" r:id="rId12"/>
    <p:sldId id="269"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73"/>
    <p:restoredTop sz="56620"/>
  </p:normalViewPr>
  <p:slideViewPr>
    <p:cSldViewPr snapToGrid="0" snapToObjects="1">
      <p:cViewPr varScale="1">
        <p:scale>
          <a:sx n="67" d="100"/>
          <a:sy n="67" d="100"/>
        </p:scale>
        <p:origin x="17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0A33C-C383-134A-AB67-80E2173777F0}" type="datetimeFigureOut">
              <a:rPr lang="en-US" smtClean="0"/>
              <a:t>4/22/21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FC8FCE-E6B2-F94D-BF5C-A00E9DC65016}" type="slidenum">
              <a:rPr lang="en-US" smtClean="0"/>
              <a:t>‹#›</a:t>
            </a:fld>
            <a:endParaRPr lang="en-US"/>
          </a:p>
        </p:txBody>
      </p:sp>
    </p:spTree>
    <p:extLst>
      <p:ext uri="{BB962C8B-B14F-4D97-AF65-F5344CB8AC3E}">
        <p14:creationId xmlns:p14="http://schemas.microsoft.com/office/powerpoint/2010/main" val="1971538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Worry: informed by (Lin et al 2020). Within the medical sphere this might look like an algorithm arbitrarily offering less care (measured by the perceived return on investment) to people of color who happen to live in a neighborhood with lessoned access to care and wellness supplements (i.e., grocery stores and parks). </a:t>
            </a:r>
          </a:p>
          <a:p>
            <a:pPr marL="171450" indent="-171450">
              <a:buFontTx/>
              <a:buChar char="-"/>
            </a:pPr>
            <a:endParaRPr lang="en-US" dirty="0"/>
          </a:p>
          <a:p>
            <a:pPr marL="171450" indent="-171450">
              <a:buFontTx/>
              <a:buChar char="-"/>
            </a:pPr>
            <a:r>
              <a:rPr lang="en-US" dirty="0"/>
              <a:t>The lack of food and wellness access could result in a decreased ability to follow medical advice, scoring them worse on medical adherence simply due to circumstantial limitations</a:t>
            </a:r>
          </a:p>
          <a:p>
            <a:pPr marL="171450" indent="-171450">
              <a:buFontTx/>
              <a:buChar char="-"/>
            </a:pPr>
            <a:endParaRPr lang="en-US" dirty="0"/>
          </a:p>
          <a:p>
            <a:pPr marL="171450" indent="-171450">
              <a:buFontTx/>
              <a:buChar char="-"/>
            </a:pPr>
            <a:r>
              <a:rPr lang="en-US" dirty="0"/>
              <a:t>This could result in a bias against POC being perpetuated due to the pre-existing environmental conditions that these families themselves do not fully control but are nonetheless punished for. </a:t>
            </a:r>
          </a:p>
        </p:txBody>
      </p:sp>
      <p:sp>
        <p:nvSpPr>
          <p:cNvPr id="4" name="Slide Number Placeholder 3"/>
          <p:cNvSpPr>
            <a:spLocks noGrp="1"/>
          </p:cNvSpPr>
          <p:nvPr>
            <p:ph type="sldNum" sz="quarter" idx="5"/>
          </p:nvPr>
        </p:nvSpPr>
        <p:spPr/>
        <p:txBody>
          <a:bodyPr/>
          <a:lstStyle/>
          <a:p>
            <a:fld id="{6EFC8FCE-E6B2-F94D-BF5C-A00E9DC65016}" type="slidenum">
              <a:rPr lang="en-US" smtClean="0"/>
              <a:t>4</a:t>
            </a:fld>
            <a:endParaRPr lang="en-US"/>
          </a:p>
        </p:txBody>
      </p:sp>
    </p:spTree>
    <p:extLst>
      <p:ext uri="{BB962C8B-B14F-4D97-AF65-F5344CB8AC3E}">
        <p14:creationId xmlns:p14="http://schemas.microsoft.com/office/powerpoint/2010/main" val="4109269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p>
          <a:p>
            <a:pPr marL="171450" indent="-171450">
              <a:buFontTx/>
              <a:buChar char="-"/>
            </a:pPr>
            <a:r>
              <a:rPr lang="en-US" dirty="0"/>
              <a:t>Could draw from economic conditions, supermarket availability, social deprivation indices, etc. </a:t>
            </a:r>
          </a:p>
          <a:p>
            <a:pPr marL="171450" indent="-171450">
              <a:buFontTx/>
              <a:buChar char="-"/>
            </a:pPr>
            <a:r>
              <a:rPr lang="en-US" dirty="0"/>
              <a:t>Allow a professional to know if their patient lives in poverty and what resources might be available</a:t>
            </a:r>
          </a:p>
          <a:p>
            <a:pPr marL="171450" indent="-171450">
              <a:buFontTx/>
              <a:buChar char="-"/>
            </a:pPr>
            <a:r>
              <a:rPr lang="en-US" dirty="0"/>
              <a:t>Diffuse difficult conversations about living in poverty such that these data are already available to the clinician. </a:t>
            </a:r>
          </a:p>
          <a:p>
            <a:pPr marL="0" indent="0">
              <a:buFontTx/>
              <a:buNone/>
            </a:pPr>
            <a:endParaRPr lang="en-US" dirty="0"/>
          </a:p>
          <a:p>
            <a:pPr marL="0" indent="0">
              <a:buFontTx/>
              <a:buNone/>
            </a:pPr>
            <a:r>
              <a:rPr lang="en-US" dirty="0"/>
              <a:t>(2)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Diabetes Retinopathy is the leading cause of non-congenital vision in the US.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Early action is </a:t>
            </a:r>
            <a:r>
              <a:rPr lang="en-US" dirty="0" err="1"/>
              <a:t>imperitive</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Amongst the first uses of AI within the healthcare setting. Good accuracy. Have been validated to a host of multi-ethnic datasets.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Strong arguments throughout the literature that image diagnostics are uniquely able to capture all of the positives of AI without many of the broader worries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Privacy issues pervade the field and have heretofore limited the trust of interventions and their ability to be implemented within the field.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Accountability is likewise a significant consideration that has not fully been considered to this point.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For example, the Watson machine is predicted as being able to read 500,000 papers within 15s </a:t>
            </a:r>
            <a:r>
              <a:rPr lang="en-US" dirty="0">
                <a:sym typeface="Wingdings" pitchFamily="2" charset="2"/>
              </a:rPr>
              <a:t> theoretically the knowledge base of the algorithmic decision making systems will be far superior. </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FC8FCE-E6B2-F94D-BF5C-A00E9DC65016}" type="slidenum">
              <a:rPr lang="en-US" smtClean="0"/>
              <a:t>5</a:t>
            </a:fld>
            <a:endParaRPr lang="en-US"/>
          </a:p>
        </p:txBody>
      </p:sp>
    </p:spTree>
    <p:extLst>
      <p:ext uri="{BB962C8B-B14F-4D97-AF65-F5344CB8AC3E}">
        <p14:creationId xmlns:p14="http://schemas.microsoft.com/office/powerpoint/2010/main" val="2025318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Class comments: </a:t>
            </a:r>
            <a:endParaRPr lang="en-US" b="0" dirty="0"/>
          </a:p>
          <a:p>
            <a:r>
              <a:rPr lang="en-US" b="0" dirty="0"/>
              <a:t>- </a:t>
            </a:r>
            <a:endParaRPr lang="en-US" b="1" dirty="0"/>
          </a:p>
        </p:txBody>
      </p:sp>
      <p:sp>
        <p:nvSpPr>
          <p:cNvPr id="4" name="Slide Number Placeholder 3"/>
          <p:cNvSpPr>
            <a:spLocks noGrp="1"/>
          </p:cNvSpPr>
          <p:nvPr>
            <p:ph type="sldNum" sz="quarter" idx="5"/>
          </p:nvPr>
        </p:nvSpPr>
        <p:spPr/>
        <p:txBody>
          <a:bodyPr/>
          <a:lstStyle/>
          <a:p>
            <a:fld id="{6EFC8FCE-E6B2-F94D-BF5C-A00E9DC65016}" type="slidenum">
              <a:rPr lang="en-US" smtClean="0"/>
              <a:t>6</a:t>
            </a:fld>
            <a:endParaRPr lang="en-US"/>
          </a:p>
        </p:txBody>
      </p:sp>
    </p:spTree>
    <p:extLst>
      <p:ext uri="{BB962C8B-B14F-4D97-AF65-F5344CB8AC3E}">
        <p14:creationId xmlns:p14="http://schemas.microsoft.com/office/powerpoint/2010/main" val="1703106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(BB) A recurring theme in my research has been the difficulties that physicians themselves have with trusting AI/ML algorithms and their impact on the healthcare sphere. There is outstanding hesitancy over the ability to understand the inner workings of  these systems. </a:t>
            </a:r>
          </a:p>
          <a:p>
            <a:pPr marL="171450" indent="-171450">
              <a:buFontTx/>
              <a:buChar char="-"/>
            </a:pPr>
            <a:r>
              <a:rPr lang="en-US" dirty="0"/>
              <a:t>Without an understanding of the inner workings, and a direct knowledge of the weights assigned to various different points, many physicians and patients are unsure of how to navigate this space. </a:t>
            </a:r>
          </a:p>
          <a:p>
            <a:pPr marL="171450" indent="-171450">
              <a:buFontTx/>
              <a:buChar char="-"/>
            </a:pPr>
            <a:endParaRPr lang="en-US" dirty="0"/>
          </a:p>
          <a:p>
            <a:pPr marL="171450" indent="-171450">
              <a:buFontTx/>
              <a:buChar char="-"/>
            </a:pPr>
            <a:r>
              <a:rPr lang="en-US" dirty="0"/>
              <a:t>(Autonomy) Both physicians themselves and patients are worried about the ability to trust and make their own medical decisions, rather than just be told the diagnoses without room for rebuttal. </a:t>
            </a:r>
          </a:p>
          <a:p>
            <a:pPr marL="171450" indent="-171450">
              <a:buFontTx/>
              <a:buChar char="-"/>
            </a:pPr>
            <a:r>
              <a:rPr lang="en-US" dirty="0"/>
              <a:t>Current legal landscape on physician decision making preserves room for purposeful variance, will this be eroded? </a:t>
            </a:r>
          </a:p>
          <a:p>
            <a:pPr marL="171450" indent="-171450">
              <a:buFontTx/>
              <a:buChar char="-"/>
            </a:pPr>
            <a:endParaRPr lang="en-US" dirty="0"/>
          </a:p>
          <a:p>
            <a:pPr marL="171450" indent="-171450">
              <a:buFontTx/>
              <a:buChar char="-"/>
            </a:pPr>
            <a:r>
              <a:rPr lang="en-US" dirty="0"/>
              <a:t>(Patient-based medicine) if the inherent goal of patient-based medicine is for the physician and patient to enter into a shared state of medical decision making, then relying upon an un-interpretable AI/ML diagnostic and prescriptive machine may impair the opening of this relationship. </a:t>
            </a:r>
          </a:p>
          <a:p>
            <a:pPr marL="171450" indent="-171450">
              <a:buFontTx/>
              <a:buChar char="-"/>
            </a:pPr>
            <a:endParaRPr lang="en-US" dirty="0"/>
          </a:p>
          <a:p>
            <a:pPr marL="171450" indent="-171450">
              <a:buFontTx/>
              <a:buChar char="-"/>
            </a:pPr>
            <a:r>
              <a:rPr lang="en-US" dirty="0"/>
              <a:t>(virtue) Ferryman offers the possibility that we encourage companies and systems themselves to redefine and set up equity in order to ensure that we offer good healthcare AI/ML</a:t>
            </a:r>
          </a:p>
          <a:p>
            <a:pPr marL="628650" lvl="1" indent="-171450">
              <a:buFontTx/>
              <a:buChar char="-"/>
            </a:pPr>
            <a:r>
              <a:rPr lang="en-US" dirty="0"/>
              <a:t>(1) demonstrated knowledge of health disparities in clinical domain</a:t>
            </a:r>
          </a:p>
          <a:p>
            <a:pPr marL="628650" lvl="1" indent="-171450">
              <a:buFontTx/>
              <a:buChar char="-"/>
            </a:pPr>
            <a:r>
              <a:rPr lang="en-US" dirty="0"/>
              <a:t>(2) data bias review</a:t>
            </a:r>
          </a:p>
          <a:p>
            <a:pPr marL="628650" lvl="1" indent="-171450">
              <a:buFontTx/>
              <a:buChar char="-"/>
            </a:pPr>
            <a:r>
              <a:rPr lang="en-US" dirty="0"/>
              <a:t>(3) group impacts/performance decisions</a:t>
            </a:r>
          </a:p>
          <a:p>
            <a:pPr marL="628650" lvl="1" indent="-171450">
              <a:buFontTx/>
              <a:buChar char="-"/>
            </a:pPr>
            <a:r>
              <a:rPr lang="en-US" dirty="0"/>
              <a:t>(4) health equity review – iterative management of group differences or key impacts to be aware of. </a:t>
            </a:r>
          </a:p>
        </p:txBody>
      </p:sp>
      <p:sp>
        <p:nvSpPr>
          <p:cNvPr id="4" name="Slide Number Placeholder 3"/>
          <p:cNvSpPr>
            <a:spLocks noGrp="1"/>
          </p:cNvSpPr>
          <p:nvPr>
            <p:ph type="sldNum" sz="quarter" idx="5"/>
          </p:nvPr>
        </p:nvSpPr>
        <p:spPr/>
        <p:txBody>
          <a:bodyPr/>
          <a:lstStyle/>
          <a:p>
            <a:fld id="{6EFC8FCE-E6B2-F94D-BF5C-A00E9DC65016}" type="slidenum">
              <a:rPr lang="en-US" smtClean="0"/>
              <a:t>7</a:t>
            </a:fld>
            <a:endParaRPr lang="en-US"/>
          </a:p>
        </p:txBody>
      </p:sp>
    </p:spTree>
    <p:extLst>
      <p:ext uri="{BB962C8B-B14F-4D97-AF65-F5344CB8AC3E}">
        <p14:creationId xmlns:p14="http://schemas.microsoft.com/office/powerpoint/2010/main" val="1373854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(Account.) who will take the blame? Will all responsibility remain within the culpability of the physician? Will their requirement of responsibility be delegated to the autonomous equipment manufacturers?  </a:t>
            </a:r>
          </a:p>
          <a:p>
            <a:pPr marL="171450" indent="-171450">
              <a:buFontTx/>
              <a:buChar char="-"/>
            </a:pPr>
            <a:r>
              <a:rPr lang="en-US" dirty="0"/>
              <a:t>Different types of accountability for specific types of AI/ML? </a:t>
            </a:r>
          </a:p>
          <a:p>
            <a:pPr marL="171450" indent="-171450">
              <a:buFontTx/>
              <a:buChar char="-"/>
            </a:pPr>
            <a:endParaRPr lang="en-US" dirty="0"/>
          </a:p>
          <a:p>
            <a:pPr marL="171450" indent="-171450">
              <a:buFontTx/>
              <a:buChar char="-"/>
            </a:pPr>
            <a:r>
              <a:rPr lang="en-US" dirty="0"/>
              <a:t>(FDA) FDA is actively working to classify and prepare for the increase in medical device saturation of the markets. Potential emphasis on clearing specific companies. </a:t>
            </a:r>
          </a:p>
          <a:p>
            <a:pPr marL="171450" indent="-171450">
              <a:buFontTx/>
              <a:buChar char="-"/>
            </a:pPr>
            <a:endParaRPr lang="en-US" dirty="0"/>
          </a:p>
          <a:p>
            <a:pPr marL="171450" indent="-171450">
              <a:buFontTx/>
              <a:buChar char="-"/>
            </a:pPr>
            <a:r>
              <a:rPr lang="en-US" dirty="0"/>
              <a:t>(data cooperatives) possibility of letting individuals have some governance over their own data and how it impacts the possibility of data safety. Lets persons have a seat at the table. </a:t>
            </a:r>
          </a:p>
        </p:txBody>
      </p:sp>
      <p:sp>
        <p:nvSpPr>
          <p:cNvPr id="4" name="Slide Number Placeholder 3"/>
          <p:cNvSpPr>
            <a:spLocks noGrp="1"/>
          </p:cNvSpPr>
          <p:nvPr>
            <p:ph type="sldNum" sz="quarter" idx="5"/>
          </p:nvPr>
        </p:nvSpPr>
        <p:spPr/>
        <p:txBody>
          <a:bodyPr/>
          <a:lstStyle/>
          <a:p>
            <a:fld id="{6EFC8FCE-E6B2-F94D-BF5C-A00E9DC65016}" type="slidenum">
              <a:rPr lang="en-US" smtClean="0"/>
              <a:t>8</a:t>
            </a:fld>
            <a:endParaRPr lang="en-US"/>
          </a:p>
        </p:txBody>
      </p:sp>
    </p:spTree>
    <p:extLst>
      <p:ext uri="{BB962C8B-B14F-4D97-AF65-F5344CB8AC3E}">
        <p14:creationId xmlns:p14="http://schemas.microsoft.com/office/powerpoint/2010/main" val="4010373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each of these virtues, I selected a piece of text where Vallor writes on the ways that these virtues are implemented within our world. </a:t>
            </a:r>
          </a:p>
          <a:p>
            <a:endParaRPr lang="en-US" dirty="0"/>
          </a:p>
          <a:p>
            <a:r>
              <a:rPr lang="en-US" dirty="0"/>
              <a:t>Justice: motivates healthcare to prioritize equity</a:t>
            </a:r>
          </a:p>
          <a:p>
            <a:endParaRPr lang="en-US" dirty="0"/>
          </a:p>
          <a:p>
            <a:r>
              <a:rPr lang="en-US" dirty="0"/>
              <a:t>Empathy: encourages to look towards and dig into those difficulties or inequities in the system, rather than looking away to avoid.</a:t>
            </a:r>
          </a:p>
          <a:p>
            <a:endParaRPr lang="en-US" dirty="0"/>
          </a:p>
          <a:p>
            <a:r>
              <a:rPr lang="en-US" dirty="0"/>
              <a:t>Care: we </a:t>
            </a:r>
            <a:r>
              <a:rPr lang="en-US" u="sng" dirty="0"/>
              <a:t>should</a:t>
            </a:r>
            <a:r>
              <a:rPr lang="en-US" u="none" dirty="0"/>
              <a:t> seek to love and serve others, and prioritize technological systems that do just that. But, we have to have a purposeful disposition of care that informs our desire to serve those within our grasp. </a:t>
            </a:r>
            <a:r>
              <a:rPr lang="en-US" dirty="0"/>
              <a:t> </a:t>
            </a:r>
          </a:p>
        </p:txBody>
      </p:sp>
      <p:sp>
        <p:nvSpPr>
          <p:cNvPr id="4" name="Slide Number Placeholder 3"/>
          <p:cNvSpPr>
            <a:spLocks noGrp="1"/>
          </p:cNvSpPr>
          <p:nvPr>
            <p:ph type="sldNum" sz="quarter" idx="5"/>
          </p:nvPr>
        </p:nvSpPr>
        <p:spPr/>
        <p:txBody>
          <a:bodyPr/>
          <a:lstStyle/>
          <a:p>
            <a:fld id="{6EFC8FCE-E6B2-F94D-BF5C-A00E9DC65016}" type="slidenum">
              <a:rPr lang="en-US" smtClean="0"/>
              <a:t>9</a:t>
            </a:fld>
            <a:endParaRPr lang="en-US"/>
          </a:p>
        </p:txBody>
      </p:sp>
    </p:spTree>
    <p:extLst>
      <p:ext uri="{BB962C8B-B14F-4D97-AF65-F5344CB8AC3E}">
        <p14:creationId xmlns:p14="http://schemas.microsoft.com/office/powerpoint/2010/main" val="2933435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Atul Gawande: Practicing endocrine surgeon, professor at Harvard Medical School and widely read physician author whose works have set the standard for medical narratives. Other contributions include writing for The New Yorker, </a:t>
            </a:r>
          </a:p>
          <a:p>
            <a:endParaRPr lang="en-US" dirty="0"/>
          </a:p>
          <a:p>
            <a:r>
              <a:rPr lang="en-US" dirty="0"/>
              <a:t>Could robots ever provide this type of care that in the ways that medicine is heading? How might they serve in this human-first interaction that is more than just a provision of information. </a:t>
            </a:r>
          </a:p>
        </p:txBody>
      </p:sp>
      <p:sp>
        <p:nvSpPr>
          <p:cNvPr id="4" name="Slide Number Placeholder 3"/>
          <p:cNvSpPr>
            <a:spLocks noGrp="1"/>
          </p:cNvSpPr>
          <p:nvPr>
            <p:ph type="sldNum" sz="quarter" idx="5"/>
          </p:nvPr>
        </p:nvSpPr>
        <p:spPr/>
        <p:txBody>
          <a:bodyPr/>
          <a:lstStyle/>
          <a:p>
            <a:fld id="{6EFC8FCE-E6B2-F94D-BF5C-A00E9DC65016}" type="slidenum">
              <a:rPr lang="en-US" smtClean="0"/>
              <a:t>11</a:t>
            </a:fld>
            <a:endParaRPr lang="en-US"/>
          </a:p>
        </p:txBody>
      </p:sp>
    </p:spTree>
    <p:extLst>
      <p:ext uri="{BB962C8B-B14F-4D97-AF65-F5344CB8AC3E}">
        <p14:creationId xmlns:p14="http://schemas.microsoft.com/office/powerpoint/2010/main" val="3795825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Pg. 177</a:t>
            </a:r>
          </a:p>
        </p:txBody>
      </p:sp>
      <p:sp>
        <p:nvSpPr>
          <p:cNvPr id="4" name="Slide Number Placeholder 3"/>
          <p:cNvSpPr>
            <a:spLocks noGrp="1"/>
          </p:cNvSpPr>
          <p:nvPr>
            <p:ph type="sldNum" sz="quarter" idx="5"/>
          </p:nvPr>
        </p:nvSpPr>
        <p:spPr/>
        <p:txBody>
          <a:bodyPr/>
          <a:lstStyle/>
          <a:p>
            <a:fld id="{6EFC8FCE-E6B2-F94D-BF5C-A00E9DC65016}" type="slidenum">
              <a:rPr lang="en-US" smtClean="0"/>
              <a:t>12</a:t>
            </a:fld>
            <a:endParaRPr lang="en-US"/>
          </a:p>
        </p:txBody>
      </p:sp>
    </p:spTree>
    <p:extLst>
      <p:ext uri="{BB962C8B-B14F-4D97-AF65-F5344CB8AC3E}">
        <p14:creationId xmlns:p14="http://schemas.microsoft.com/office/powerpoint/2010/main" val="3111707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4/22/21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4/22/21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4/22/21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4/22/21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4/22/21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4/22/21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4/22/21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4/22/21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4/22/21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4/22/21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4/22/21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4/22/21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74C9D-63BB-C041-85FB-6D6E872286F8}"/>
              </a:ext>
            </a:extLst>
          </p:cNvPr>
          <p:cNvSpPr>
            <a:spLocks noGrp="1"/>
          </p:cNvSpPr>
          <p:nvPr>
            <p:ph type="ctrTitle"/>
          </p:nvPr>
        </p:nvSpPr>
        <p:spPr>
          <a:xfrm>
            <a:off x="1190847" y="3785191"/>
            <a:ext cx="6939027" cy="1912366"/>
          </a:xfrm>
        </p:spPr>
        <p:txBody>
          <a:bodyPr>
            <a:noAutofit/>
          </a:bodyPr>
          <a:lstStyle/>
          <a:p>
            <a:r>
              <a:rPr lang="en-US" sz="2000" dirty="0"/>
              <a:t>Alex Nisbet | Annotated bibliography presentation | Prepared for April 22</a:t>
            </a:r>
            <a:r>
              <a:rPr lang="en-US" sz="2000" baseline="30000" dirty="0"/>
              <a:t>nd</a:t>
            </a:r>
            <a:r>
              <a:rPr lang="en-US" sz="2000" dirty="0"/>
              <a:t> </a:t>
            </a:r>
          </a:p>
        </p:txBody>
      </p:sp>
      <p:sp>
        <p:nvSpPr>
          <p:cNvPr id="3" name="Subtitle 2">
            <a:extLst>
              <a:ext uri="{FF2B5EF4-FFF2-40B4-BE49-F238E27FC236}">
                <a16:creationId xmlns:a16="http://schemas.microsoft.com/office/drawing/2014/main" id="{1B3D989E-0984-6A44-A000-701D400F95F0}"/>
              </a:ext>
            </a:extLst>
          </p:cNvPr>
          <p:cNvSpPr>
            <a:spLocks noGrp="1"/>
          </p:cNvSpPr>
          <p:nvPr>
            <p:ph type="subTitle" idx="1"/>
          </p:nvPr>
        </p:nvSpPr>
        <p:spPr>
          <a:xfrm>
            <a:off x="1190847" y="1318438"/>
            <a:ext cx="7655441" cy="2110562"/>
          </a:xfrm>
        </p:spPr>
        <p:txBody>
          <a:bodyPr>
            <a:normAutofit/>
          </a:bodyPr>
          <a:lstStyle/>
          <a:p>
            <a:r>
              <a:rPr lang="en-US" sz="3600" b="1" dirty="0"/>
              <a:t>AI x Healthcare: Facilitative of the good life or an erosion of patient trust and physician expertise?</a:t>
            </a:r>
          </a:p>
        </p:txBody>
      </p:sp>
    </p:spTree>
    <p:extLst>
      <p:ext uri="{BB962C8B-B14F-4D97-AF65-F5344CB8AC3E}">
        <p14:creationId xmlns:p14="http://schemas.microsoft.com/office/powerpoint/2010/main" val="353923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06102-8701-5747-97C1-ACEFA5F00B44}"/>
              </a:ext>
            </a:extLst>
          </p:cNvPr>
          <p:cNvSpPr>
            <a:spLocks noGrp="1"/>
          </p:cNvSpPr>
          <p:nvPr>
            <p:ph type="title"/>
          </p:nvPr>
        </p:nvSpPr>
        <p:spPr/>
        <p:txBody>
          <a:bodyPr/>
          <a:lstStyle/>
          <a:p>
            <a:r>
              <a:rPr lang="en-US" dirty="0"/>
              <a:t>What does it mean to be a doctor? </a:t>
            </a:r>
          </a:p>
        </p:txBody>
      </p:sp>
      <p:sp>
        <p:nvSpPr>
          <p:cNvPr id="3" name="Content Placeholder 2">
            <a:extLst>
              <a:ext uri="{FF2B5EF4-FFF2-40B4-BE49-F238E27FC236}">
                <a16:creationId xmlns:a16="http://schemas.microsoft.com/office/drawing/2014/main" id="{ABB14B3E-20ED-D040-8F4D-E2B54025F686}"/>
              </a:ext>
            </a:extLst>
          </p:cNvPr>
          <p:cNvSpPr>
            <a:spLocks noGrp="1"/>
          </p:cNvSpPr>
          <p:nvPr>
            <p:ph idx="1"/>
          </p:nvPr>
        </p:nvSpPr>
        <p:spPr>
          <a:xfrm>
            <a:off x="1625282" y="2052116"/>
            <a:ext cx="4222624" cy="3997828"/>
          </a:xfrm>
        </p:spPr>
        <p:txBody>
          <a:bodyPr anchor="t">
            <a:normAutofit fontScale="92500"/>
          </a:bodyPr>
          <a:lstStyle/>
          <a:p>
            <a:r>
              <a:rPr lang="en-US" b="1" dirty="0"/>
              <a:t>Discussions of Care in Vallor:</a:t>
            </a:r>
          </a:p>
          <a:p>
            <a:r>
              <a:rPr lang="en-US" dirty="0"/>
              <a:t>Do we desire frictionless interactions? </a:t>
            </a:r>
          </a:p>
          <a:p>
            <a:r>
              <a:rPr lang="en-US" dirty="0"/>
              <a:t>There is a richness in the human experience that </a:t>
            </a:r>
            <a:r>
              <a:rPr lang="en-US" u="sng" dirty="0"/>
              <a:t>must</a:t>
            </a:r>
            <a:r>
              <a:rPr lang="en-US" dirty="0"/>
              <a:t> be appreciated through our desire to care for others</a:t>
            </a:r>
          </a:p>
          <a:p>
            <a:r>
              <a:rPr lang="en-US" dirty="0"/>
              <a:t>Possible that assistants ‘lighten the burden’ on human caretakers? </a:t>
            </a:r>
          </a:p>
        </p:txBody>
      </p:sp>
      <p:sp>
        <p:nvSpPr>
          <p:cNvPr id="4" name="Content Placeholder 2">
            <a:extLst>
              <a:ext uri="{FF2B5EF4-FFF2-40B4-BE49-F238E27FC236}">
                <a16:creationId xmlns:a16="http://schemas.microsoft.com/office/drawing/2014/main" id="{A577C0F8-6CEE-464B-B2FB-A5618BBC1495}"/>
              </a:ext>
            </a:extLst>
          </p:cNvPr>
          <p:cNvSpPr txBox="1">
            <a:spLocks/>
          </p:cNvSpPr>
          <p:nvPr/>
        </p:nvSpPr>
        <p:spPr>
          <a:xfrm>
            <a:off x="6344094" y="2052116"/>
            <a:ext cx="4679506" cy="3997828"/>
          </a:xfrm>
          <a:prstGeom prst="rect">
            <a:avLst/>
          </a:prstGeom>
        </p:spPr>
        <p:txBody>
          <a:bodyPr vert="horz" lIns="91440" tIns="45720" rIns="91440" bIns="45720" rtlCol="0" anchor="t">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r>
              <a:rPr lang="en-US" sz="1900" b="1" dirty="0"/>
              <a:t>Discussions of Care in Pasquale:</a:t>
            </a:r>
          </a:p>
          <a:p>
            <a:r>
              <a:rPr lang="en-US" sz="1900" dirty="0"/>
              <a:t>Hierarchies of care --- will people pay to be treated by robots? Or to avoid them altogether? </a:t>
            </a:r>
          </a:p>
          <a:p>
            <a:r>
              <a:rPr lang="en-US" sz="1900" dirty="0"/>
              <a:t>Core AI competency: avoiding human errors</a:t>
            </a:r>
          </a:p>
          <a:p>
            <a:r>
              <a:rPr lang="en-US" sz="1900" dirty="0"/>
              <a:t>Worries about data set biases </a:t>
            </a:r>
          </a:p>
        </p:txBody>
      </p:sp>
    </p:spTree>
    <p:extLst>
      <p:ext uri="{BB962C8B-B14F-4D97-AF65-F5344CB8AC3E}">
        <p14:creationId xmlns:p14="http://schemas.microsoft.com/office/powerpoint/2010/main" val="400508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D144B-2AFB-8346-A6F0-70F0E4187444}"/>
              </a:ext>
            </a:extLst>
          </p:cNvPr>
          <p:cNvSpPr>
            <a:spLocks noGrp="1"/>
          </p:cNvSpPr>
          <p:nvPr>
            <p:ph type="title"/>
          </p:nvPr>
        </p:nvSpPr>
        <p:spPr/>
        <p:txBody>
          <a:bodyPr/>
          <a:lstStyle/>
          <a:p>
            <a:r>
              <a:rPr lang="en-US" u="sng" dirty="0"/>
              <a:t>Being Mortal</a:t>
            </a:r>
            <a:r>
              <a:rPr lang="en-US" dirty="0"/>
              <a:t> by Atul Gawande</a:t>
            </a:r>
            <a:endParaRPr lang="en-US" u="sng" dirty="0"/>
          </a:p>
        </p:txBody>
      </p:sp>
      <p:sp>
        <p:nvSpPr>
          <p:cNvPr id="3" name="Content Placeholder 2">
            <a:extLst>
              <a:ext uri="{FF2B5EF4-FFF2-40B4-BE49-F238E27FC236}">
                <a16:creationId xmlns:a16="http://schemas.microsoft.com/office/drawing/2014/main" id="{A439AF02-7DF4-2D4D-813A-D69801DB21C7}"/>
              </a:ext>
            </a:extLst>
          </p:cNvPr>
          <p:cNvSpPr>
            <a:spLocks noGrp="1"/>
          </p:cNvSpPr>
          <p:nvPr>
            <p:ph idx="1"/>
          </p:nvPr>
        </p:nvSpPr>
        <p:spPr>
          <a:xfrm>
            <a:off x="1046399" y="2860172"/>
            <a:ext cx="5202001" cy="3997828"/>
          </a:xfrm>
        </p:spPr>
        <p:txBody>
          <a:bodyPr>
            <a:normAutofit lnSpcReduction="10000"/>
          </a:bodyPr>
          <a:lstStyle/>
          <a:p>
            <a:r>
              <a:rPr lang="en-US" dirty="0"/>
              <a:t>What if preventing death is not the only goal? </a:t>
            </a:r>
          </a:p>
          <a:p>
            <a:r>
              <a:rPr lang="en-US" dirty="0"/>
              <a:t>A radically different perspective on the ways that we think of healthcare. Emphasis on personable care and prioritizing wellness through personable care. </a:t>
            </a:r>
          </a:p>
          <a:p>
            <a:r>
              <a:rPr lang="en-US" dirty="0"/>
              <a:t>Physicians as more than just conduits of information - a personable guide and advocate through the medical process</a:t>
            </a:r>
          </a:p>
          <a:p>
            <a:endParaRPr lang="en-US" dirty="0"/>
          </a:p>
        </p:txBody>
      </p:sp>
      <p:sp>
        <p:nvSpPr>
          <p:cNvPr id="4" name="Content Placeholder 2">
            <a:extLst>
              <a:ext uri="{FF2B5EF4-FFF2-40B4-BE49-F238E27FC236}">
                <a16:creationId xmlns:a16="http://schemas.microsoft.com/office/drawing/2014/main" id="{D32FD10E-57BF-DE49-B85B-19B49849D556}"/>
              </a:ext>
            </a:extLst>
          </p:cNvPr>
          <p:cNvSpPr txBox="1">
            <a:spLocks/>
          </p:cNvSpPr>
          <p:nvPr/>
        </p:nvSpPr>
        <p:spPr>
          <a:xfrm>
            <a:off x="6350000" y="1892701"/>
            <a:ext cx="4795601" cy="3997828"/>
          </a:xfrm>
          <a:prstGeom prst="rect">
            <a:avLst/>
          </a:prstGeom>
        </p:spPr>
        <p:txBody>
          <a:bodyPr vert="horz" lIns="91440" tIns="45720" rIns="91440" bIns="45720" rtlCol="0" anchor="ctr">
            <a:normAutofit fontScale="77500" lnSpcReduction="2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i="1" dirty="0"/>
              <a:t>        “We’ve been wrong about what our job is in medicine. </a:t>
            </a:r>
            <a:r>
              <a:rPr lang="en-US" b="1" i="1" dirty="0"/>
              <a:t>We think our job is to ensure health and survival</a:t>
            </a:r>
            <a:r>
              <a:rPr lang="en-US" i="1" dirty="0"/>
              <a:t>. But really it is larger than that. It is to enable well-being. </a:t>
            </a:r>
            <a:r>
              <a:rPr lang="en-US" b="1" i="1" dirty="0"/>
              <a:t>And well-being is about the reasons one wishes to be alive</a:t>
            </a:r>
            <a:r>
              <a:rPr lang="en-US" i="1" dirty="0"/>
              <a:t>. Those reasons matter not just at the end of life, or when debility comes, but all along the way. Whenever serious sickness or injury strikes and your body or mind breaks down, the vital questions are the same: What is your understanding of the situation and its potential outcomes? </a:t>
            </a:r>
            <a:r>
              <a:rPr lang="en-US" b="1" i="1" dirty="0"/>
              <a:t>What are your fears and what are your hopes?</a:t>
            </a:r>
            <a:r>
              <a:rPr lang="en-US" i="1" dirty="0"/>
              <a:t> What are the trade-offs you are willing to make and not willing to make? And what is the course of action that best serves this understanding?” pg. 259</a:t>
            </a:r>
            <a:r>
              <a:rPr lang="en-US" dirty="0"/>
              <a:t>. </a:t>
            </a:r>
            <a:endParaRPr lang="en-US" i="1" dirty="0"/>
          </a:p>
        </p:txBody>
      </p:sp>
      <p:pic>
        <p:nvPicPr>
          <p:cNvPr id="1026" name="Picture 2" descr="Atul Gawande - Wikipedia">
            <a:extLst>
              <a:ext uri="{FF2B5EF4-FFF2-40B4-BE49-F238E27FC236}">
                <a16:creationId xmlns:a16="http://schemas.microsoft.com/office/drawing/2014/main" id="{7B373FCD-7E67-DE48-B798-F155B909CA0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3981"/>
          <a:stretch/>
        </p:blipFill>
        <p:spPr bwMode="auto">
          <a:xfrm>
            <a:off x="2870773" y="342776"/>
            <a:ext cx="1553251" cy="2007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7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B245-5077-E242-A1A9-7E64D0A2E165}"/>
              </a:ext>
            </a:extLst>
          </p:cNvPr>
          <p:cNvSpPr>
            <a:spLocks noGrp="1"/>
          </p:cNvSpPr>
          <p:nvPr>
            <p:ph type="title"/>
          </p:nvPr>
        </p:nvSpPr>
        <p:spPr/>
        <p:txBody>
          <a:bodyPr/>
          <a:lstStyle/>
          <a:p>
            <a:r>
              <a:rPr lang="en-US" dirty="0"/>
              <a:t>In Closing</a:t>
            </a:r>
          </a:p>
        </p:txBody>
      </p:sp>
      <p:sp>
        <p:nvSpPr>
          <p:cNvPr id="3" name="Content Placeholder 2">
            <a:extLst>
              <a:ext uri="{FF2B5EF4-FFF2-40B4-BE49-F238E27FC236}">
                <a16:creationId xmlns:a16="http://schemas.microsoft.com/office/drawing/2014/main" id="{DA3F18EB-C9BB-0348-8D87-078CA0A25483}"/>
              </a:ext>
            </a:extLst>
          </p:cNvPr>
          <p:cNvSpPr>
            <a:spLocks noGrp="1"/>
          </p:cNvSpPr>
          <p:nvPr>
            <p:ph idx="1"/>
          </p:nvPr>
        </p:nvSpPr>
        <p:spPr>
          <a:xfrm>
            <a:off x="2317052" y="1430086"/>
            <a:ext cx="7796540" cy="3997828"/>
          </a:xfrm>
        </p:spPr>
        <p:txBody>
          <a:bodyPr/>
          <a:lstStyle/>
          <a:p>
            <a:r>
              <a:rPr lang="en-US" dirty="0"/>
              <a:t>If, as Vallor writes, </a:t>
            </a:r>
            <a:r>
              <a:rPr lang="en-US" i="1" dirty="0"/>
              <a:t>“</a:t>
            </a:r>
            <a:r>
              <a:rPr lang="en-US" b="1" i="1" dirty="0"/>
              <a:t>technologies are extensions of the human value contexts in which they operate,</a:t>
            </a:r>
            <a:r>
              <a:rPr lang="en-US" i="1" dirty="0"/>
              <a:t>” </a:t>
            </a:r>
            <a:r>
              <a:rPr lang="en-US" dirty="0"/>
              <a:t>how are we to interpret the intrusion of AI, machine learning, and big data on the most private sphere of our lives? What might this say about our values?  </a:t>
            </a:r>
          </a:p>
        </p:txBody>
      </p:sp>
    </p:spTree>
    <p:extLst>
      <p:ext uri="{BB962C8B-B14F-4D97-AF65-F5344CB8AC3E}">
        <p14:creationId xmlns:p14="http://schemas.microsoft.com/office/powerpoint/2010/main" val="2541580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963E-F664-EC49-BD18-39E38ECBAB4A}"/>
              </a:ext>
            </a:extLst>
          </p:cNvPr>
          <p:cNvSpPr>
            <a:spLocks noGrp="1"/>
          </p:cNvSpPr>
          <p:nvPr>
            <p:ph type="title"/>
          </p:nvPr>
        </p:nvSpPr>
        <p:spPr/>
        <p:txBody>
          <a:bodyPr/>
          <a:lstStyle/>
          <a:p>
            <a:r>
              <a:rPr lang="en-US" dirty="0"/>
              <a:t>Possible implications</a:t>
            </a:r>
          </a:p>
        </p:txBody>
      </p:sp>
      <p:sp>
        <p:nvSpPr>
          <p:cNvPr id="3" name="Content Placeholder 2">
            <a:extLst>
              <a:ext uri="{FF2B5EF4-FFF2-40B4-BE49-F238E27FC236}">
                <a16:creationId xmlns:a16="http://schemas.microsoft.com/office/drawing/2014/main" id="{AD85EF96-23DA-1B4E-BFD4-96FA81EE847B}"/>
              </a:ext>
            </a:extLst>
          </p:cNvPr>
          <p:cNvSpPr>
            <a:spLocks noGrp="1"/>
          </p:cNvSpPr>
          <p:nvPr>
            <p:ph idx="1"/>
          </p:nvPr>
        </p:nvSpPr>
        <p:spPr/>
        <p:txBody>
          <a:bodyPr/>
          <a:lstStyle/>
          <a:p>
            <a:r>
              <a:rPr lang="en-US" dirty="0"/>
              <a:t>Currently unsure of the direction that I will head in terms of implications. Possible themes include: </a:t>
            </a:r>
          </a:p>
          <a:p>
            <a:pPr lvl="1"/>
            <a:r>
              <a:rPr lang="en-US" dirty="0"/>
              <a:t>Regulatory suggestions</a:t>
            </a:r>
          </a:p>
          <a:p>
            <a:pPr lvl="1"/>
            <a:r>
              <a:rPr lang="en-US" dirty="0"/>
              <a:t>Ethical considerations and/or directives</a:t>
            </a:r>
          </a:p>
          <a:p>
            <a:pPr lvl="1"/>
            <a:r>
              <a:rPr lang="en-US" dirty="0"/>
              <a:t>Educational paradigms</a:t>
            </a:r>
          </a:p>
          <a:p>
            <a:r>
              <a:rPr lang="en-US" i="1" dirty="0"/>
              <a:t>Class suggestions? </a:t>
            </a:r>
          </a:p>
        </p:txBody>
      </p:sp>
    </p:spTree>
    <p:extLst>
      <p:ext uri="{BB962C8B-B14F-4D97-AF65-F5344CB8AC3E}">
        <p14:creationId xmlns:p14="http://schemas.microsoft.com/office/powerpoint/2010/main" val="246665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65292-01EA-6B4D-9924-B837BF3AAC3B}"/>
              </a:ext>
            </a:extLst>
          </p:cNvPr>
          <p:cNvSpPr>
            <a:spLocks noGrp="1"/>
          </p:cNvSpPr>
          <p:nvPr>
            <p:ph type="title"/>
          </p:nvPr>
        </p:nvSpPr>
        <p:spPr/>
        <p:txBody>
          <a:bodyPr/>
          <a:lstStyle/>
          <a:p>
            <a:r>
              <a:rPr lang="en-US" dirty="0"/>
              <a:t>Summary of Literature Search</a:t>
            </a:r>
          </a:p>
        </p:txBody>
      </p:sp>
      <p:sp>
        <p:nvSpPr>
          <p:cNvPr id="3" name="Content Placeholder 2">
            <a:extLst>
              <a:ext uri="{FF2B5EF4-FFF2-40B4-BE49-F238E27FC236}">
                <a16:creationId xmlns:a16="http://schemas.microsoft.com/office/drawing/2014/main" id="{ED22FD81-B3DB-154F-B4BD-5412DCE8B2CC}"/>
              </a:ext>
            </a:extLst>
          </p:cNvPr>
          <p:cNvSpPr>
            <a:spLocks noGrp="1"/>
          </p:cNvSpPr>
          <p:nvPr>
            <p:ph idx="1"/>
          </p:nvPr>
        </p:nvSpPr>
        <p:spPr/>
        <p:txBody>
          <a:bodyPr/>
          <a:lstStyle/>
          <a:p>
            <a:r>
              <a:rPr lang="en-US" dirty="0"/>
              <a:t>Philosophical Articles: 7/11 read</a:t>
            </a:r>
          </a:p>
          <a:p>
            <a:r>
              <a:rPr lang="en-US" dirty="0"/>
              <a:t>Legal Articles: 1/7 read</a:t>
            </a:r>
          </a:p>
          <a:p>
            <a:r>
              <a:rPr lang="en-US" dirty="0"/>
              <a:t>Medical Articles: 6/13 read</a:t>
            </a:r>
          </a:p>
          <a:p>
            <a:r>
              <a:rPr lang="en-US" dirty="0"/>
              <a:t>Public Journalism: NYT &amp; Atlantic Articles</a:t>
            </a:r>
          </a:p>
          <a:p>
            <a:r>
              <a:rPr lang="en-US" dirty="0"/>
              <a:t>Class Books: Vallor &amp; Pasquale</a:t>
            </a:r>
          </a:p>
          <a:p>
            <a:r>
              <a:rPr lang="en-US" dirty="0"/>
              <a:t>Outside Literature: </a:t>
            </a:r>
            <a:r>
              <a:rPr lang="en-US" u="sng" dirty="0"/>
              <a:t>Being Mortal</a:t>
            </a:r>
            <a:r>
              <a:rPr lang="en-US" dirty="0"/>
              <a:t> by Atul Gawande</a:t>
            </a:r>
          </a:p>
        </p:txBody>
      </p:sp>
    </p:spTree>
    <p:extLst>
      <p:ext uri="{BB962C8B-B14F-4D97-AF65-F5344CB8AC3E}">
        <p14:creationId xmlns:p14="http://schemas.microsoft.com/office/powerpoint/2010/main" val="50457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04EC1-A2A7-1D41-9043-2570D939A306}"/>
              </a:ext>
            </a:extLst>
          </p:cNvPr>
          <p:cNvSpPr>
            <a:spLocks noGrp="1"/>
          </p:cNvSpPr>
          <p:nvPr>
            <p:ph type="title"/>
          </p:nvPr>
        </p:nvSpPr>
        <p:spPr/>
        <p:txBody>
          <a:bodyPr/>
          <a:lstStyle/>
          <a:p>
            <a:r>
              <a:rPr lang="en-US" dirty="0"/>
              <a:t>Plan for today:</a:t>
            </a:r>
          </a:p>
        </p:txBody>
      </p:sp>
      <p:sp>
        <p:nvSpPr>
          <p:cNvPr id="3" name="Content Placeholder 2">
            <a:extLst>
              <a:ext uri="{FF2B5EF4-FFF2-40B4-BE49-F238E27FC236}">
                <a16:creationId xmlns:a16="http://schemas.microsoft.com/office/drawing/2014/main" id="{64206CB9-E678-A049-A90D-33744E9BDDE5}"/>
              </a:ext>
            </a:extLst>
          </p:cNvPr>
          <p:cNvSpPr>
            <a:spLocks noGrp="1"/>
          </p:cNvSpPr>
          <p:nvPr>
            <p:ph idx="1"/>
          </p:nvPr>
        </p:nvSpPr>
        <p:spPr/>
        <p:txBody>
          <a:bodyPr>
            <a:normAutofit fontScale="92500" lnSpcReduction="20000"/>
          </a:bodyPr>
          <a:lstStyle/>
          <a:p>
            <a:pPr marL="457200" indent="-457200">
              <a:buFont typeface="+mj-lt"/>
              <a:buAutoNum type="arabicPeriod"/>
            </a:pPr>
            <a:r>
              <a:rPr lang="en-US" dirty="0"/>
              <a:t>Introduction</a:t>
            </a:r>
          </a:p>
          <a:p>
            <a:pPr marL="457200" indent="-457200">
              <a:buFont typeface="+mj-lt"/>
              <a:buAutoNum type="arabicPeriod"/>
            </a:pPr>
            <a:r>
              <a:rPr lang="en-US" dirty="0"/>
              <a:t>Three use cases</a:t>
            </a:r>
          </a:p>
          <a:p>
            <a:pPr marL="457200" indent="-457200">
              <a:buFont typeface="+mj-lt"/>
              <a:buAutoNum type="arabicPeriod"/>
            </a:pPr>
            <a:r>
              <a:rPr lang="en-US" dirty="0"/>
              <a:t>Ethical Considerations</a:t>
            </a:r>
          </a:p>
          <a:p>
            <a:pPr marL="457200" indent="-457200">
              <a:buFont typeface="+mj-lt"/>
              <a:buAutoNum type="arabicPeriod"/>
            </a:pPr>
            <a:r>
              <a:rPr lang="en-US" dirty="0"/>
              <a:t>Legal considerations</a:t>
            </a:r>
          </a:p>
          <a:p>
            <a:pPr marL="457200" indent="-457200">
              <a:buFont typeface="+mj-lt"/>
              <a:buAutoNum type="arabicPeriod"/>
            </a:pPr>
            <a:r>
              <a:rPr lang="en-US" dirty="0"/>
              <a:t>What does it mean to be a doctor?</a:t>
            </a:r>
          </a:p>
          <a:p>
            <a:pPr marL="457200" indent="-457200">
              <a:buFont typeface="+mj-lt"/>
              <a:buAutoNum type="arabicPeriod"/>
            </a:pPr>
            <a:r>
              <a:rPr lang="en-US" u="sng" dirty="0"/>
              <a:t>Being Mortal</a:t>
            </a:r>
          </a:p>
          <a:p>
            <a:pPr marL="457200" indent="-457200">
              <a:buFont typeface="+mj-lt"/>
              <a:buAutoNum type="arabicPeriod"/>
            </a:pPr>
            <a:r>
              <a:rPr lang="en-US" dirty="0"/>
              <a:t>Possible implications</a:t>
            </a:r>
          </a:p>
          <a:p>
            <a:pPr marL="457200" indent="-457200">
              <a:buFont typeface="+mj-lt"/>
              <a:buAutoNum type="arabicPeriod"/>
            </a:pPr>
            <a:r>
              <a:rPr lang="en-US" dirty="0"/>
              <a:t>Summary of literature search</a:t>
            </a:r>
          </a:p>
          <a:p>
            <a:pPr marL="457200" indent="-457200">
              <a:buFont typeface="+mj-lt"/>
              <a:buAutoNum type="arabicPeriod"/>
            </a:pPr>
            <a:endParaRPr lang="en-US" dirty="0"/>
          </a:p>
        </p:txBody>
      </p:sp>
    </p:spTree>
    <p:extLst>
      <p:ext uri="{BB962C8B-B14F-4D97-AF65-F5344CB8AC3E}">
        <p14:creationId xmlns:p14="http://schemas.microsoft.com/office/powerpoint/2010/main" val="190391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73F10-F6B5-164B-A116-1A84B716944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43E0405-6F1B-444A-BF61-D7FF1AE1D178}"/>
              </a:ext>
            </a:extLst>
          </p:cNvPr>
          <p:cNvSpPr>
            <a:spLocks noGrp="1"/>
          </p:cNvSpPr>
          <p:nvPr>
            <p:ph idx="1"/>
          </p:nvPr>
        </p:nvSpPr>
        <p:spPr>
          <a:xfrm>
            <a:off x="1151962" y="974888"/>
            <a:ext cx="4944038" cy="5527512"/>
          </a:xfrm>
        </p:spPr>
        <p:txBody>
          <a:bodyPr>
            <a:normAutofit lnSpcReduction="10000"/>
          </a:bodyPr>
          <a:lstStyle/>
          <a:p>
            <a:r>
              <a:rPr lang="en-US" dirty="0"/>
              <a:t>The core tenet of my concern: to what extent will the use of AI/ML/Big Data within the healthcare sphere exacerbate pre-existing bias or potentially introduce new ones. </a:t>
            </a:r>
          </a:p>
          <a:p>
            <a:r>
              <a:rPr lang="en-US" dirty="0"/>
              <a:t>Technology has a profound possibility of aiding current healthcare practices, but with these new interventions come concerns about risk to privacy, equity, and fairness.  </a:t>
            </a:r>
          </a:p>
          <a:p>
            <a:r>
              <a:rPr lang="en-US" dirty="0"/>
              <a:t>Widely growing in prevalence:</a:t>
            </a:r>
          </a:p>
          <a:p>
            <a:pPr lvl="1"/>
            <a:r>
              <a:rPr lang="en-US" dirty="0"/>
              <a:t>As of 2020 there were 64 FDA-approved devices, with more seeking approval each year</a:t>
            </a:r>
          </a:p>
        </p:txBody>
      </p:sp>
      <p:pic>
        <p:nvPicPr>
          <p:cNvPr id="3074" name="Picture 2" descr="Digital Healthcare and Its Impact on Future of Healthcare">
            <a:extLst>
              <a:ext uri="{FF2B5EF4-FFF2-40B4-BE49-F238E27FC236}">
                <a16:creationId xmlns:a16="http://schemas.microsoft.com/office/drawing/2014/main" id="{B07630BC-E2AF-5B4C-A811-8699E4792C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9450" y="2167986"/>
            <a:ext cx="4700588" cy="3132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92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1AF3-2BA7-E64C-B1C4-A202E3863CDC}"/>
              </a:ext>
            </a:extLst>
          </p:cNvPr>
          <p:cNvSpPr>
            <a:spLocks noGrp="1"/>
          </p:cNvSpPr>
          <p:nvPr>
            <p:ph type="title"/>
          </p:nvPr>
        </p:nvSpPr>
        <p:spPr/>
        <p:txBody>
          <a:bodyPr/>
          <a:lstStyle/>
          <a:p>
            <a:r>
              <a:rPr lang="en-US" dirty="0"/>
              <a:t>Learning Data sets</a:t>
            </a:r>
          </a:p>
        </p:txBody>
      </p:sp>
      <p:sp>
        <p:nvSpPr>
          <p:cNvPr id="3" name="Content Placeholder 2">
            <a:extLst>
              <a:ext uri="{FF2B5EF4-FFF2-40B4-BE49-F238E27FC236}">
                <a16:creationId xmlns:a16="http://schemas.microsoft.com/office/drawing/2014/main" id="{116A1B66-F712-8D45-A354-A658227148C5}"/>
              </a:ext>
            </a:extLst>
          </p:cNvPr>
          <p:cNvSpPr>
            <a:spLocks noGrp="1"/>
          </p:cNvSpPr>
          <p:nvPr>
            <p:ph idx="1"/>
          </p:nvPr>
        </p:nvSpPr>
        <p:spPr/>
        <p:txBody>
          <a:bodyPr>
            <a:normAutofit fontScale="92500" lnSpcReduction="10000"/>
          </a:bodyPr>
          <a:lstStyle/>
          <a:p>
            <a:r>
              <a:rPr lang="en-US" dirty="0"/>
              <a:t>Algorithms, specifically AI/ML programs learn from pre-disposed data sets, termed ”learning” or “training” sets, in order to </a:t>
            </a:r>
            <a:r>
              <a:rPr lang="en-US" i="1" dirty="0"/>
              <a:t>observe</a:t>
            </a:r>
            <a:r>
              <a:rPr lang="en-US" dirty="0"/>
              <a:t> patterns that can henceforth be used to generate predictions for future relations. </a:t>
            </a:r>
          </a:p>
          <a:p>
            <a:r>
              <a:rPr lang="en-US" dirty="0"/>
              <a:t>Problem: our </a:t>
            </a:r>
            <a:r>
              <a:rPr lang="en-US" i="1" dirty="0"/>
              <a:t>status quo</a:t>
            </a:r>
            <a:r>
              <a:rPr lang="en-US" dirty="0"/>
              <a:t> systemic entrenchment of inequity (can be broke down by race/ethnicity, SES, geography, etc.) may dictate that ‘learning’ data sets contain misplaced inequities that inform biases</a:t>
            </a:r>
          </a:p>
          <a:p>
            <a:r>
              <a:rPr lang="en-US" dirty="0"/>
              <a:t>Worry: That an algorithm may produce unfair results (e.g., the disadvantaging of people of color), even if developers intentionally consider only non-demographic factors  </a:t>
            </a:r>
          </a:p>
        </p:txBody>
      </p:sp>
    </p:spTree>
    <p:extLst>
      <p:ext uri="{BB962C8B-B14F-4D97-AF65-F5344CB8AC3E}">
        <p14:creationId xmlns:p14="http://schemas.microsoft.com/office/powerpoint/2010/main" val="291246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93710-1CDF-0A46-B18C-4D185710A0DF}"/>
              </a:ext>
            </a:extLst>
          </p:cNvPr>
          <p:cNvSpPr>
            <a:spLocks noGrp="1"/>
          </p:cNvSpPr>
          <p:nvPr>
            <p:ph type="title"/>
          </p:nvPr>
        </p:nvSpPr>
        <p:spPr/>
        <p:txBody>
          <a:bodyPr/>
          <a:lstStyle/>
          <a:p>
            <a:r>
              <a:rPr lang="en-US" dirty="0"/>
              <a:t>Three use cases</a:t>
            </a:r>
          </a:p>
        </p:txBody>
      </p:sp>
      <p:sp>
        <p:nvSpPr>
          <p:cNvPr id="3" name="Content Placeholder 2">
            <a:extLst>
              <a:ext uri="{FF2B5EF4-FFF2-40B4-BE49-F238E27FC236}">
                <a16:creationId xmlns:a16="http://schemas.microsoft.com/office/drawing/2014/main" id="{E06CA100-C680-F04A-9B4F-71ACC9ECCEF7}"/>
              </a:ext>
            </a:extLst>
          </p:cNvPr>
          <p:cNvSpPr>
            <a:spLocks noGrp="1"/>
          </p:cNvSpPr>
          <p:nvPr>
            <p:ph idx="1"/>
          </p:nvPr>
        </p:nvSpPr>
        <p:spPr>
          <a:xfrm>
            <a:off x="7985056" y="2204516"/>
            <a:ext cx="2748241" cy="3997828"/>
          </a:xfrm>
        </p:spPr>
        <p:txBody>
          <a:bodyPr anchor="t">
            <a:normAutofit lnSpcReduction="10000"/>
          </a:bodyPr>
          <a:lstStyle/>
          <a:p>
            <a:r>
              <a:rPr lang="en-US" b="1" dirty="0"/>
              <a:t>(3) Prescriptive Diagnostics</a:t>
            </a:r>
          </a:p>
          <a:p>
            <a:r>
              <a:rPr lang="en-US" dirty="0"/>
              <a:t>Further researching – but what happens when computers themselves make diagnostics?</a:t>
            </a:r>
          </a:p>
          <a:p>
            <a:r>
              <a:rPr lang="en-US" dirty="0"/>
              <a:t>Issues with privacy? Who is held accountable? </a:t>
            </a:r>
          </a:p>
        </p:txBody>
      </p:sp>
      <p:sp>
        <p:nvSpPr>
          <p:cNvPr id="6" name="Content Placeholder 2">
            <a:extLst>
              <a:ext uri="{FF2B5EF4-FFF2-40B4-BE49-F238E27FC236}">
                <a16:creationId xmlns:a16="http://schemas.microsoft.com/office/drawing/2014/main" id="{04822F2F-AB0C-1243-8D61-945AA0A703CB}"/>
              </a:ext>
            </a:extLst>
          </p:cNvPr>
          <p:cNvSpPr txBox="1">
            <a:spLocks/>
          </p:cNvSpPr>
          <p:nvPr/>
        </p:nvSpPr>
        <p:spPr>
          <a:xfrm>
            <a:off x="1458705" y="2204516"/>
            <a:ext cx="2748241" cy="3997828"/>
          </a:xfrm>
          <a:prstGeom prst="rect">
            <a:avLst/>
          </a:prstGeom>
        </p:spPr>
        <p:txBody>
          <a:bodyPr vert="horz" lIns="91440" tIns="45720" rIns="91440" bIns="45720" rtlCol="0" anchor="ctr">
            <a:normAutofit lnSpcReduction="1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r>
              <a:rPr lang="en-US" dirty="0"/>
              <a:t>(1) </a:t>
            </a:r>
            <a:r>
              <a:rPr lang="en-US" b="1" dirty="0"/>
              <a:t>Community Vital signs:</a:t>
            </a:r>
          </a:p>
          <a:p>
            <a:r>
              <a:rPr lang="en-US" dirty="0"/>
              <a:t>A proposed primary care algorithm that automatically links a patient’s zip code to calculated demographic risk factors and presents this data to the clinician</a:t>
            </a:r>
          </a:p>
        </p:txBody>
      </p:sp>
      <p:sp>
        <p:nvSpPr>
          <p:cNvPr id="7" name="Content Placeholder 2">
            <a:extLst>
              <a:ext uri="{FF2B5EF4-FFF2-40B4-BE49-F238E27FC236}">
                <a16:creationId xmlns:a16="http://schemas.microsoft.com/office/drawing/2014/main" id="{6A4F058D-96DF-CB44-93FC-F8290A92A7DE}"/>
              </a:ext>
            </a:extLst>
          </p:cNvPr>
          <p:cNvSpPr txBox="1">
            <a:spLocks/>
          </p:cNvSpPr>
          <p:nvPr/>
        </p:nvSpPr>
        <p:spPr>
          <a:xfrm>
            <a:off x="4721880" y="2204516"/>
            <a:ext cx="2748241" cy="3997828"/>
          </a:xfrm>
          <a:prstGeom prst="rect">
            <a:avLst/>
          </a:prstGeom>
        </p:spPr>
        <p:txBody>
          <a:bodyPr vert="horz" lIns="91440" tIns="45720" rIns="91440" bIns="45720" rtlCol="0" anchor="t">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r>
              <a:rPr lang="en-US" b="1" dirty="0"/>
              <a:t>(2) Diabetes Retinopathy</a:t>
            </a:r>
          </a:p>
          <a:p>
            <a:r>
              <a:rPr lang="en-US" dirty="0"/>
              <a:t>Algorithmic scanning of risk factors and optometric imaging to assess risk.  </a:t>
            </a:r>
          </a:p>
          <a:p>
            <a:r>
              <a:rPr lang="en-US" dirty="0"/>
              <a:t>Assistive diagnostics</a:t>
            </a:r>
          </a:p>
        </p:txBody>
      </p:sp>
    </p:spTree>
    <p:extLst>
      <p:ext uri="{BB962C8B-B14F-4D97-AF65-F5344CB8AC3E}">
        <p14:creationId xmlns:p14="http://schemas.microsoft.com/office/powerpoint/2010/main" val="3231189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440F5-22DB-594D-B1F9-0BD33EBD07D2}"/>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7A2E2DFF-1A2B-9F41-95B1-11613C048D10}"/>
              </a:ext>
            </a:extLst>
          </p:cNvPr>
          <p:cNvSpPr>
            <a:spLocks noGrp="1"/>
          </p:cNvSpPr>
          <p:nvPr>
            <p:ph idx="1"/>
          </p:nvPr>
        </p:nvSpPr>
        <p:spPr/>
        <p:txBody>
          <a:bodyPr/>
          <a:lstStyle/>
          <a:p>
            <a:r>
              <a:rPr lang="en-US" dirty="0"/>
              <a:t>Are these potential use cases an invasion of privacy? </a:t>
            </a:r>
          </a:p>
          <a:p>
            <a:r>
              <a:rPr lang="en-US" dirty="0"/>
              <a:t>The authors of </a:t>
            </a:r>
            <a:r>
              <a:rPr lang="en-US" i="1" dirty="0"/>
              <a:t>Voigt 2019</a:t>
            </a:r>
            <a:r>
              <a:rPr lang="en-US" dirty="0"/>
              <a:t> bring up that if these algorithms are as beneficial as they claim to be, might we have a moral imperative TO implement them? </a:t>
            </a:r>
          </a:p>
          <a:p>
            <a:r>
              <a:rPr lang="en-US" dirty="0"/>
              <a:t>Do the ethical qualms differ significantly by the usage of the algorithms in each case? Can one set of guidelines aid the full scope of AI/ML within healthcare? </a:t>
            </a:r>
          </a:p>
        </p:txBody>
      </p:sp>
    </p:spTree>
    <p:extLst>
      <p:ext uri="{BB962C8B-B14F-4D97-AF65-F5344CB8AC3E}">
        <p14:creationId xmlns:p14="http://schemas.microsoft.com/office/powerpoint/2010/main" val="395937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DB9E-014F-1B40-A748-FCD577785601}"/>
              </a:ext>
            </a:extLst>
          </p:cNvPr>
          <p:cNvSpPr>
            <a:spLocks noGrp="1"/>
          </p:cNvSpPr>
          <p:nvPr>
            <p:ph type="title"/>
          </p:nvPr>
        </p:nvSpPr>
        <p:spPr/>
        <p:txBody>
          <a:bodyPr/>
          <a:lstStyle/>
          <a:p>
            <a:r>
              <a:rPr lang="en-US" dirty="0"/>
              <a:t>Ethical Considerations</a:t>
            </a:r>
          </a:p>
        </p:txBody>
      </p:sp>
      <p:sp>
        <p:nvSpPr>
          <p:cNvPr id="3" name="Content Placeholder 2">
            <a:extLst>
              <a:ext uri="{FF2B5EF4-FFF2-40B4-BE49-F238E27FC236}">
                <a16:creationId xmlns:a16="http://schemas.microsoft.com/office/drawing/2014/main" id="{6C457768-ED3A-684A-890F-2ABA9A6C95EE}"/>
              </a:ext>
            </a:extLst>
          </p:cNvPr>
          <p:cNvSpPr>
            <a:spLocks noGrp="1"/>
          </p:cNvSpPr>
          <p:nvPr>
            <p:ph idx="1"/>
          </p:nvPr>
        </p:nvSpPr>
        <p:spPr/>
        <p:txBody>
          <a:bodyPr/>
          <a:lstStyle/>
          <a:p>
            <a:r>
              <a:rPr lang="en-US" dirty="0"/>
              <a:t>Black Box – eroding the trust of a healthcare diagnosis?</a:t>
            </a:r>
          </a:p>
          <a:p>
            <a:r>
              <a:rPr lang="en-US" dirty="0"/>
              <a:t>Patient &amp; Physician Autonomy </a:t>
            </a:r>
          </a:p>
          <a:p>
            <a:r>
              <a:rPr lang="en-US" dirty="0"/>
              <a:t>Inherently in contradiction with patient-based medicine (?)</a:t>
            </a:r>
          </a:p>
          <a:p>
            <a:r>
              <a:rPr lang="en-US" dirty="0"/>
              <a:t>Virtue based system of technology management</a:t>
            </a:r>
          </a:p>
        </p:txBody>
      </p:sp>
    </p:spTree>
    <p:extLst>
      <p:ext uri="{BB962C8B-B14F-4D97-AF65-F5344CB8AC3E}">
        <p14:creationId xmlns:p14="http://schemas.microsoft.com/office/powerpoint/2010/main" val="1191531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DEDDD-86D6-9A4B-9797-2D512476A48E}"/>
              </a:ext>
            </a:extLst>
          </p:cNvPr>
          <p:cNvSpPr>
            <a:spLocks noGrp="1"/>
          </p:cNvSpPr>
          <p:nvPr>
            <p:ph type="title"/>
          </p:nvPr>
        </p:nvSpPr>
        <p:spPr/>
        <p:txBody>
          <a:bodyPr/>
          <a:lstStyle/>
          <a:p>
            <a:r>
              <a:rPr lang="en-US" dirty="0"/>
              <a:t>Legal Considerations</a:t>
            </a:r>
          </a:p>
        </p:txBody>
      </p:sp>
      <p:sp>
        <p:nvSpPr>
          <p:cNvPr id="3" name="Content Placeholder 2">
            <a:extLst>
              <a:ext uri="{FF2B5EF4-FFF2-40B4-BE49-F238E27FC236}">
                <a16:creationId xmlns:a16="http://schemas.microsoft.com/office/drawing/2014/main" id="{4A566C8E-E103-8C45-8C6C-1351B70E0A2D}"/>
              </a:ext>
            </a:extLst>
          </p:cNvPr>
          <p:cNvSpPr>
            <a:spLocks noGrp="1"/>
          </p:cNvSpPr>
          <p:nvPr>
            <p:ph idx="1"/>
          </p:nvPr>
        </p:nvSpPr>
        <p:spPr>
          <a:xfrm>
            <a:off x="5029200" y="2052116"/>
            <a:ext cx="5540938" cy="3997828"/>
          </a:xfrm>
        </p:spPr>
        <p:txBody>
          <a:bodyPr>
            <a:normAutofit lnSpcReduction="10000"/>
          </a:bodyPr>
          <a:lstStyle/>
          <a:p>
            <a:r>
              <a:rPr lang="en-US" dirty="0"/>
              <a:t>Accountability – similar to those issues raised with autonomous weaponry</a:t>
            </a:r>
          </a:p>
          <a:p>
            <a:r>
              <a:rPr lang="en-US" dirty="0"/>
              <a:t>FDA Guidelines: Constantly updating their regulations, working to respond to adaptive machines</a:t>
            </a:r>
          </a:p>
          <a:p>
            <a:pPr lvl="1"/>
            <a:r>
              <a:rPr lang="en-US" dirty="0"/>
              <a:t>But adaptive response is difficult</a:t>
            </a:r>
          </a:p>
          <a:p>
            <a:r>
              <a:rPr lang="en-US" dirty="0"/>
              <a:t>Possibilities of data cooperatives</a:t>
            </a:r>
          </a:p>
          <a:p>
            <a:r>
              <a:rPr lang="en-US" dirty="0"/>
              <a:t>Regulatory frameworks for AI reporting are actively being suggested (</a:t>
            </a:r>
            <a:r>
              <a:rPr lang="en-US" dirty="0" err="1"/>
              <a:t>Norgeot</a:t>
            </a:r>
            <a:r>
              <a:rPr lang="en-US" dirty="0"/>
              <a:t> 2020)</a:t>
            </a:r>
          </a:p>
          <a:p>
            <a:pPr lvl="1"/>
            <a:endParaRPr lang="en-US" dirty="0"/>
          </a:p>
        </p:txBody>
      </p:sp>
      <p:pic>
        <p:nvPicPr>
          <p:cNvPr id="2050" name="Picture 2" descr="How Many Drugs has FDA Approved in its Entire History? New Paper Explains |  RAPS">
            <a:extLst>
              <a:ext uri="{FF2B5EF4-FFF2-40B4-BE49-F238E27FC236}">
                <a16:creationId xmlns:a16="http://schemas.microsoft.com/office/drawing/2014/main" id="{2C69DD93-443D-C748-BD49-232C4F4C4D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8008" y="2197100"/>
            <a:ext cx="3302000" cy="246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48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F0205-0BD5-8F40-AA72-0C6A8CEFC847}"/>
              </a:ext>
            </a:extLst>
          </p:cNvPr>
          <p:cNvSpPr>
            <a:spLocks noGrp="1"/>
          </p:cNvSpPr>
          <p:nvPr>
            <p:ph type="title"/>
          </p:nvPr>
        </p:nvSpPr>
        <p:spPr/>
        <p:txBody>
          <a:bodyPr/>
          <a:lstStyle/>
          <a:p>
            <a:r>
              <a:rPr lang="en-US" dirty="0"/>
              <a:t>Selected Technosocial Virtues</a:t>
            </a:r>
          </a:p>
        </p:txBody>
      </p:sp>
      <p:sp>
        <p:nvSpPr>
          <p:cNvPr id="3" name="Content Placeholder 2">
            <a:extLst>
              <a:ext uri="{FF2B5EF4-FFF2-40B4-BE49-F238E27FC236}">
                <a16:creationId xmlns:a16="http://schemas.microsoft.com/office/drawing/2014/main" id="{7BA4DA56-BCA3-2946-AD53-5F2DE2A238D9}"/>
              </a:ext>
            </a:extLst>
          </p:cNvPr>
          <p:cNvSpPr>
            <a:spLocks noGrp="1"/>
          </p:cNvSpPr>
          <p:nvPr>
            <p:ph idx="1"/>
          </p:nvPr>
        </p:nvSpPr>
        <p:spPr>
          <a:xfrm>
            <a:off x="3353430" y="2052116"/>
            <a:ext cx="7796540" cy="3997828"/>
          </a:xfrm>
        </p:spPr>
        <p:txBody>
          <a:bodyPr>
            <a:normAutofit fontScale="77500" lnSpcReduction="20000"/>
          </a:bodyPr>
          <a:lstStyle/>
          <a:p>
            <a:r>
              <a:rPr lang="en-US" dirty="0"/>
              <a:t>Justice: Upholding rightness </a:t>
            </a:r>
          </a:p>
          <a:p>
            <a:pPr lvl="1"/>
            <a:r>
              <a:rPr lang="en-US" dirty="0"/>
              <a:t>“A reliable disposition to seek a fair and equitable distribution of the benefits and risks of emerging technologies” (128).</a:t>
            </a:r>
          </a:p>
          <a:p>
            <a:r>
              <a:rPr lang="en-US" dirty="0"/>
              <a:t>Empathy: Compassionate Concern for others</a:t>
            </a:r>
          </a:p>
          <a:p>
            <a:pPr lvl="1"/>
            <a:r>
              <a:rPr lang="en-US" dirty="0"/>
              <a:t>“Cultivated openness to being morally moved to caring action by the emotions of other members of our technosocial world” (133). </a:t>
            </a:r>
          </a:p>
          <a:p>
            <a:r>
              <a:rPr lang="en-US" dirty="0"/>
              <a:t>Care: Loving service to others </a:t>
            </a:r>
          </a:p>
          <a:p>
            <a:pPr lvl="1"/>
            <a:r>
              <a:rPr lang="en-US" dirty="0"/>
              <a:t>“Consider how systems of social and economic privilege have long allowed individuals to divest themselves of the responsibility for caring practices by delegating these responsibilities to hired substitutes or, increasingly, by using technology to meet needs that previously could only be met by the active labor of human caregivers” (139)</a:t>
            </a:r>
          </a:p>
          <a:p>
            <a:r>
              <a:rPr lang="en-US" i="1" dirty="0"/>
              <a:t>Other suggestions? </a:t>
            </a:r>
          </a:p>
        </p:txBody>
      </p:sp>
      <p:pic>
        <p:nvPicPr>
          <p:cNvPr id="1026" name="Picture 2" descr="Amazon.com: Technology and the Virtues: A Philosophical Guide to a Future  Worth Wanting (9780190498511): Vallor, Shannon: Books">
            <a:extLst>
              <a:ext uri="{FF2B5EF4-FFF2-40B4-BE49-F238E27FC236}">
                <a16:creationId xmlns:a16="http://schemas.microsoft.com/office/drawing/2014/main" id="{F7680B89-BE00-C542-B92C-16AFA2B9F7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9990" y="2689225"/>
            <a:ext cx="1906696" cy="290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868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684</TotalTime>
  <Words>1899</Words>
  <Application>Microsoft Macintosh PowerPoint</Application>
  <PresentationFormat>Widescreen</PresentationFormat>
  <Paragraphs>141</Paragraphs>
  <Slides>14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MS Shell Dlg 2</vt:lpstr>
      <vt:lpstr>Wingdings</vt:lpstr>
      <vt:lpstr>Wingdings 3</vt:lpstr>
      <vt:lpstr>Madison</vt:lpstr>
      <vt:lpstr>Alex Nisbet | Annotated bibliography presentation | Prepared for April 22nd </vt:lpstr>
      <vt:lpstr>Plan for today:</vt:lpstr>
      <vt:lpstr>Introduction</vt:lpstr>
      <vt:lpstr>Learning Data sets</vt:lpstr>
      <vt:lpstr>Three use cases</vt:lpstr>
      <vt:lpstr>Discussion Questions</vt:lpstr>
      <vt:lpstr>Ethical Considerations</vt:lpstr>
      <vt:lpstr>Legal Considerations</vt:lpstr>
      <vt:lpstr>Selected Technosocial Virtues</vt:lpstr>
      <vt:lpstr>What does it mean to be a doctor? </vt:lpstr>
      <vt:lpstr>Being Mortal by Atul Gawande</vt:lpstr>
      <vt:lpstr>In Closing</vt:lpstr>
      <vt:lpstr>Possible implications</vt:lpstr>
      <vt:lpstr>Summary of Literature 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 Nisbet | Annotated bibliography presentation | Prepared for April 22nd </dc:title>
  <dc:creator>Alex Nisbet</dc:creator>
  <cp:lastModifiedBy>Alex Nisbet</cp:lastModifiedBy>
  <cp:revision>14</cp:revision>
  <dcterms:created xsi:type="dcterms:W3CDTF">2021-04-21T16:02:13Z</dcterms:created>
  <dcterms:modified xsi:type="dcterms:W3CDTF">2021-04-22T12:59:00Z</dcterms:modified>
</cp:coreProperties>
</file>