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5"/>
  </p:notesMasterIdLst>
  <p:sldIdLst>
    <p:sldId id="256" r:id="rId2"/>
    <p:sldId id="260" r:id="rId3"/>
    <p:sldId id="257" r:id="rId4"/>
    <p:sldId id="258" r:id="rId5"/>
    <p:sldId id="261" r:id="rId6"/>
    <p:sldId id="259" r:id="rId7"/>
    <p:sldId id="263" r:id="rId8"/>
    <p:sldId id="265" r:id="rId9"/>
    <p:sldId id="268" r:id="rId10"/>
    <p:sldId id="267" r:id="rId11"/>
    <p:sldId id="262" r:id="rId12"/>
    <p:sldId id="264"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7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BB7515-FD53-C047-975C-9E95A172BDB5}" type="datetimeFigureOut">
              <a:rPr lang="en-US" smtClean="0"/>
              <a:t>10/2/17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B88E36-D066-FA4D-95F3-74054C6E3146}" type="slidenum">
              <a:rPr lang="en-US" smtClean="0"/>
              <a:t>‹#›</a:t>
            </a:fld>
            <a:endParaRPr lang="en-US"/>
          </a:p>
        </p:txBody>
      </p:sp>
    </p:spTree>
    <p:extLst>
      <p:ext uri="{BB962C8B-B14F-4D97-AF65-F5344CB8AC3E}">
        <p14:creationId xmlns:p14="http://schemas.microsoft.com/office/powerpoint/2010/main" val="2668074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Starry</a:t>
            </a:r>
            <a:r>
              <a:rPr lang="en-US" baseline="0" dirty="0" smtClean="0"/>
              <a:t> Messenger discusses telescopic observations and discoveries. Many more stars in heavens than initially thought. Rough surface of moon. Moons orbit Jupiter. Popular appeal and wide impact.</a:t>
            </a:r>
          </a:p>
          <a:p>
            <a:pPr marL="171450" indent="-171450">
              <a:buFontTx/>
              <a:buChar char="-"/>
            </a:pPr>
            <a:r>
              <a:rPr lang="en-US" baseline="0" dirty="0" smtClean="0"/>
              <a:t>Galileo’s letter to grand duchess was not published when written</a:t>
            </a:r>
            <a:endParaRPr lang="en-US" dirty="0"/>
          </a:p>
        </p:txBody>
      </p:sp>
      <p:sp>
        <p:nvSpPr>
          <p:cNvPr id="4" name="Slide Number Placeholder 3"/>
          <p:cNvSpPr>
            <a:spLocks noGrp="1"/>
          </p:cNvSpPr>
          <p:nvPr>
            <p:ph type="sldNum" sz="quarter" idx="10"/>
          </p:nvPr>
        </p:nvSpPr>
        <p:spPr/>
        <p:txBody>
          <a:bodyPr/>
          <a:lstStyle/>
          <a:p>
            <a:fld id="{34B88E36-D066-FA4D-95F3-74054C6E3146}" type="slidenum">
              <a:rPr lang="en-US" smtClean="0"/>
              <a:t>3</a:t>
            </a:fld>
            <a:endParaRPr lang="en-US"/>
          </a:p>
        </p:txBody>
      </p:sp>
    </p:spTree>
    <p:extLst>
      <p:ext uri="{BB962C8B-B14F-4D97-AF65-F5344CB8AC3E}">
        <p14:creationId xmlns:p14="http://schemas.microsoft.com/office/powerpoint/2010/main" val="3948311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Competition for funding and </a:t>
            </a:r>
            <a:r>
              <a:rPr lang="en-US" dirty="0" err="1" smtClean="0"/>
              <a:t>sponsoorship</a:t>
            </a:r>
            <a:r>
              <a:rPr lang="en-US" baseline="0" dirty="0" smtClean="0"/>
              <a:t> in this world</a:t>
            </a:r>
          </a:p>
          <a:p>
            <a:pPr marL="171450" indent="-171450">
              <a:buFontTx/>
              <a:buChar char="-"/>
            </a:pPr>
            <a:r>
              <a:rPr lang="en-US" baseline="0" dirty="0" smtClean="0"/>
              <a:t>Not smart enough to have brilliant </a:t>
            </a:r>
            <a:r>
              <a:rPr lang="en-US" baseline="0" dirty="0" err="1" smtClean="0"/>
              <a:t>findindings</a:t>
            </a:r>
            <a:r>
              <a:rPr lang="en-US" baseline="0" dirty="0" smtClean="0"/>
              <a:t>? Defame someone who does</a:t>
            </a:r>
            <a:endParaRPr lang="en-US" dirty="0"/>
          </a:p>
        </p:txBody>
      </p:sp>
      <p:sp>
        <p:nvSpPr>
          <p:cNvPr id="4" name="Slide Number Placeholder 3"/>
          <p:cNvSpPr>
            <a:spLocks noGrp="1"/>
          </p:cNvSpPr>
          <p:nvPr>
            <p:ph type="sldNum" sz="quarter" idx="10"/>
          </p:nvPr>
        </p:nvSpPr>
        <p:spPr/>
        <p:txBody>
          <a:bodyPr/>
          <a:lstStyle/>
          <a:p>
            <a:fld id="{34B88E36-D066-FA4D-95F3-74054C6E3146}" type="slidenum">
              <a:rPr lang="en-US" smtClean="0"/>
              <a:t>12</a:t>
            </a:fld>
            <a:endParaRPr lang="en-US"/>
          </a:p>
        </p:txBody>
      </p:sp>
    </p:spTree>
    <p:extLst>
      <p:ext uri="{BB962C8B-B14F-4D97-AF65-F5344CB8AC3E}">
        <p14:creationId xmlns:p14="http://schemas.microsoft.com/office/powerpoint/2010/main" val="299244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Yes but in a different form. Wasn’t until 1987 that supreme</a:t>
            </a:r>
            <a:r>
              <a:rPr lang="en-US" baseline="0" dirty="0" smtClean="0"/>
              <a:t> court ruled creationism to be religion, not science</a:t>
            </a:r>
          </a:p>
          <a:p>
            <a:pPr marL="171450" indent="-171450">
              <a:buFontTx/>
              <a:buChar char="-"/>
            </a:pPr>
            <a:r>
              <a:rPr lang="en-US" dirty="0" smtClean="0"/>
              <a:t>“intelligent design” theory from Newton is still alive</a:t>
            </a:r>
          </a:p>
          <a:p>
            <a:pPr marL="171450" indent="-171450">
              <a:buFontTx/>
              <a:buChar char="-"/>
            </a:pPr>
            <a:r>
              <a:rPr lang="en-US" dirty="0" smtClean="0"/>
              <a:t>Use</a:t>
            </a:r>
            <a:r>
              <a:rPr lang="en-US" baseline="0" dirty="0" smtClean="0"/>
              <a:t> Bible to prove science or science to prove religion – always looking for proof – there’s an issue there</a:t>
            </a:r>
            <a:endParaRPr lang="en-US" dirty="0"/>
          </a:p>
        </p:txBody>
      </p:sp>
      <p:sp>
        <p:nvSpPr>
          <p:cNvPr id="4" name="Slide Number Placeholder 3"/>
          <p:cNvSpPr>
            <a:spLocks noGrp="1"/>
          </p:cNvSpPr>
          <p:nvPr>
            <p:ph type="sldNum" sz="quarter" idx="10"/>
          </p:nvPr>
        </p:nvSpPr>
        <p:spPr/>
        <p:txBody>
          <a:bodyPr/>
          <a:lstStyle/>
          <a:p>
            <a:fld id="{34B88E36-D066-FA4D-95F3-74054C6E3146}" type="slidenum">
              <a:rPr lang="en-US" smtClean="0"/>
              <a:t>13</a:t>
            </a:fld>
            <a:endParaRPr lang="en-US"/>
          </a:p>
        </p:txBody>
      </p:sp>
    </p:spTree>
    <p:extLst>
      <p:ext uri="{BB962C8B-B14F-4D97-AF65-F5344CB8AC3E}">
        <p14:creationId xmlns:p14="http://schemas.microsoft.com/office/powerpoint/2010/main" val="299244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Galileo’s hypothesis</a:t>
            </a:r>
            <a:r>
              <a:rPr lang="en-US" baseline="0" dirty="0" smtClean="0"/>
              <a:t> on comets is later proven incorrect, but presents some of Galileo’s most important ideas on philosophy of science</a:t>
            </a:r>
          </a:p>
          <a:p>
            <a:pPr marL="171450" indent="-171450">
              <a:buFontTx/>
              <a:buChar char="-"/>
            </a:pPr>
            <a:r>
              <a:rPr lang="en-US" baseline="0" dirty="0" smtClean="0"/>
              <a:t>The </a:t>
            </a:r>
            <a:r>
              <a:rPr lang="en-US" i="1" baseline="0" dirty="0" smtClean="0"/>
              <a:t>Dialogue </a:t>
            </a:r>
            <a:r>
              <a:rPr lang="en-US" i="0" baseline="0" dirty="0" smtClean="0"/>
              <a:t>does not explicitly support Copernican system but argument is such that any intelligent reader could see which Galileo took to be correct</a:t>
            </a:r>
          </a:p>
          <a:p>
            <a:pPr marL="171450" indent="-171450">
              <a:buFontTx/>
              <a:buChar char="-"/>
            </a:pPr>
            <a:r>
              <a:rPr lang="en-US" i="0" baseline="0" dirty="0" smtClean="0"/>
              <a:t>Galileo sentenced to indefinite imprisonment in his villa. Not a bad life, </a:t>
            </a:r>
            <a:r>
              <a:rPr lang="en-US" i="0" baseline="0" dirty="0" err="1" smtClean="0"/>
              <a:t>tbh</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34B88E36-D066-FA4D-95F3-74054C6E3146}" type="slidenum">
              <a:rPr lang="en-US" smtClean="0"/>
              <a:t>4</a:t>
            </a:fld>
            <a:endParaRPr lang="en-US"/>
          </a:p>
        </p:txBody>
      </p:sp>
    </p:spTree>
    <p:extLst>
      <p:ext uri="{BB962C8B-B14F-4D97-AF65-F5344CB8AC3E}">
        <p14:creationId xmlns:p14="http://schemas.microsoft.com/office/powerpoint/2010/main" val="29164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dirty="0" err="1" smtClean="0"/>
              <a:t>Barberini</a:t>
            </a:r>
            <a:r>
              <a:rPr lang="en-US" dirty="0" smtClean="0"/>
              <a:t> : </a:t>
            </a:r>
            <a:r>
              <a:rPr lang="en-US" sz="1200" dirty="0" smtClean="0">
                <a:latin typeface="Times New Roman"/>
                <a:cs typeface="Times New Roman"/>
              </a:rPr>
              <a:t>Ultimately chooses to preserve authority of Scripture over advancing scientific knowledge.</a:t>
            </a:r>
          </a:p>
          <a:p>
            <a:endParaRPr lang="en-US" dirty="0"/>
          </a:p>
        </p:txBody>
      </p:sp>
      <p:sp>
        <p:nvSpPr>
          <p:cNvPr id="4" name="Slide Number Placeholder 3"/>
          <p:cNvSpPr>
            <a:spLocks noGrp="1"/>
          </p:cNvSpPr>
          <p:nvPr>
            <p:ph type="sldNum" sz="quarter" idx="10"/>
          </p:nvPr>
        </p:nvSpPr>
        <p:spPr/>
        <p:txBody>
          <a:bodyPr/>
          <a:lstStyle/>
          <a:p>
            <a:fld id="{34B88E36-D066-FA4D-95F3-74054C6E3146}" type="slidenum">
              <a:rPr lang="en-US" smtClean="0"/>
              <a:t>5</a:t>
            </a:fld>
            <a:endParaRPr lang="en-US"/>
          </a:p>
        </p:txBody>
      </p:sp>
    </p:spTree>
    <p:extLst>
      <p:ext uri="{BB962C8B-B14F-4D97-AF65-F5344CB8AC3E}">
        <p14:creationId xmlns:p14="http://schemas.microsoft.com/office/powerpoint/2010/main" val="248319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Intellectual freedom</a:t>
            </a:r>
            <a:r>
              <a:rPr lang="en-US" baseline="0" dirty="0" smtClean="0"/>
              <a:t> versus institutional authority</a:t>
            </a:r>
            <a:endParaRPr lang="en-US" dirty="0" smtClean="0"/>
          </a:p>
          <a:p>
            <a:pPr marL="171450" indent="-171450">
              <a:buFontTx/>
              <a:buChar char="-"/>
            </a:pPr>
            <a:r>
              <a:rPr lang="en-US" dirty="0" smtClean="0"/>
              <a:t>Personalities of Galileo,</a:t>
            </a:r>
            <a:r>
              <a:rPr lang="en-US" baseline="0" dirty="0" smtClean="0"/>
              <a:t> </a:t>
            </a:r>
            <a:r>
              <a:rPr lang="en-US" baseline="0" dirty="0" err="1" smtClean="0"/>
              <a:t>Bellarmine</a:t>
            </a:r>
            <a:r>
              <a:rPr lang="en-US" baseline="0" dirty="0" smtClean="0"/>
              <a:t>, and Pope Urban</a:t>
            </a:r>
          </a:p>
          <a:p>
            <a:pPr marL="171450" indent="-171450">
              <a:buFontTx/>
              <a:buChar char="-"/>
            </a:pPr>
            <a:r>
              <a:rPr lang="en-US" baseline="0" dirty="0" smtClean="0"/>
              <a:t>Social structure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Ultimately :</a:t>
            </a:r>
            <a:r>
              <a:rPr lang="en-US" baseline="0" dirty="0" smtClean="0"/>
              <a:t> </a:t>
            </a:r>
            <a:r>
              <a:rPr lang="en-US" dirty="0" smtClean="0"/>
              <a:t>Instrumentalism verses realism</a:t>
            </a:r>
          </a:p>
        </p:txBody>
      </p:sp>
      <p:sp>
        <p:nvSpPr>
          <p:cNvPr id="4" name="Slide Number Placeholder 3"/>
          <p:cNvSpPr>
            <a:spLocks noGrp="1"/>
          </p:cNvSpPr>
          <p:nvPr>
            <p:ph type="sldNum" sz="quarter" idx="10"/>
          </p:nvPr>
        </p:nvSpPr>
        <p:spPr/>
        <p:txBody>
          <a:bodyPr/>
          <a:lstStyle/>
          <a:p>
            <a:fld id="{34B88E36-D066-FA4D-95F3-74054C6E3146}" type="slidenum">
              <a:rPr lang="en-US" smtClean="0"/>
              <a:t>6</a:t>
            </a:fld>
            <a:endParaRPr lang="en-US"/>
          </a:p>
        </p:txBody>
      </p:sp>
    </p:spTree>
    <p:extLst>
      <p:ext uri="{BB962C8B-B14F-4D97-AF65-F5344CB8AC3E}">
        <p14:creationId xmlns:p14="http://schemas.microsoft.com/office/powerpoint/2010/main" val="46693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34B88E36-D066-FA4D-95F3-74054C6E3146}" type="slidenum">
              <a:rPr lang="en-US" smtClean="0"/>
              <a:t>7</a:t>
            </a:fld>
            <a:endParaRPr lang="en-US"/>
          </a:p>
        </p:txBody>
      </p:sp>
    </p:spTree>
    <p:extLst>
      <p:ext uri="{BB962C8B-B14F-4D97-AF65-F5344CB8AC3E}">
        <p14:creationId xmlns:p14="http://schemas.microsoft.com/office/powerpoint/2010/main" val="46693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Literal </a:t>
            </a:r>
            <a:r>
              <a:rPr lang="en-US" dirty="0" err="1" smtClean="0"/>
              <a:t>vs</a:t>
            </a:r>
            <a:r>
              <a:rPr lang="en-US" dirty="0" smtClean="0"/>
              <a:t> logical interpretation</a:t>
            </a:r>
            <a:r>
              <a:rPr lang="en-US" baseline="0" dirty="0" smtClean="0"/>
              <a:t> !! </a:t>
            </a:r>
            <a:r>
              <a:rPr lang="en-US" baseline="0" dirty="0" err="1" smtClean="0"/>
              <a:t>Bc</a:t>
            </a:r>
            <a:r>
              <a:rPr lang="en-US" baseline="0" dirty="0" smtClean="0"/>
              <a:t> Point of Bible is salvation, not science. Bible was written for common man, not a philosopher of Physics</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34B88E36-D066-FA4D-95F3-74054C6E3146}" type="slidenum">
              <a:rPr lang="en-US" smtClean="0"/>
              <a:t>8</a:t>
            </a:fld>
            <a:endParaRPr lang="en-US"/>
          </a:p>
        </p:txBody>
      </p:sp>
    </p:spTree>
    <p:extLst>
      <p:ext uri="{BB962C8B-B14F-4D97-AF65-F5344CB8AC3E}">
        <p14:creationId xmlns:p14="http://schemas.microsoft.com/office/powerpoint/2010/main" val="466939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times in the Bible when something disagrees</a:t>
            </a:r>
            <a:r>
              <a:rPr lang="en-US" baseline="0" dirty="0" smtClean="0"/>
              <a:t> w science. Not that either is wrong, but remember the bible was written for common people so it might mention something they’d understand over truth since the point is not to teach science but rather salvation:</a:t>
            </a:r>
          </a:p>
          <a:p>
            <a:r>
              <a:rPr lang="en-US" baseline="0" dirty="0" smtClean="0"/>
              <a:t>Example, in Job  26:7 the heavens are referred to as “void” or “nothing.” which of course we know isn’t true because at the very minimum there is air amongst other things.</a:t>
            </a:r>
          </a:p>
          <a:p>
            <a:r>
              <a:rPr lang="en-US" baseline="0" dirty="0" smtClean="0"/>
              <a:t>Large cause for debate was a passage in Joshua, in which Joshua commanded the sun to stand still so the Israelites could slay the </a:t>
            </a:r>
            <a:r>
              <a:rPr lang="en-US" baseline="0" dirty="0" err="1" smtClean="0"/>
              <a:t>Ammorites</a:t>
            </a:r>
            <a:endParaRPr lang="en-US" dirty="0"/>
          </a:p>
        </p:txBody>
      </p:sp>
      <p:sp>
        <p:nvSpPr>
          <p:cNvPr id="4" name="Slide Number Placeholder 3"/>
          <p:cNvSpPr>
            <a:spLocks noGrp="1"/>
          </p:cNvSpPr>
          <p:nvPr>
            <p:ph type="sldNum" sz="quarter" idx="10"/>
          </p:nvPr>
        </p:nvSpPr>
        <p:spPr/>
        <p:txBody>
          <a:bodyPr/>
          <a:lstStyle/>
          <a:p>
            <a:fld id="{34B88E36-D066-FA4D-95F3-74054C6E3146}" type="slidenum">
              <a:rPr lang="en-US" smtClean="0"/>
              <a:t>9</a:t>
            </a:fld>
            <a:endParaRPr lang="en-US"/>
          </a:p>
        </p:txBody>
      </p:sp>
    </p:spTree>
    <p:extLst>
      <p:ext uri="{BB962C8B-B14F-4D97-AF65-F5344CB8AC3E}">
        <p14:creationId xmlns:p14="http://schemas.microsoft.com/office/powerpoint/2010/main" val="57992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1.  Science was against scripture rather than demonstrably wrong. Brings up St. Augustine’s view that you can’t believe anything based on a suspect point, otherwise you gain prejudice against something that truth may later show to not be contrary in any way to Scripture and also St. Augustine talks about what is in the bible vs. what man imagines to be in there: bible is beyond comprehension but not interpretation</a:t>
            </a:r>
          </a:p>
          <a:p>
            <a:pPr marL="228600" indent="-228600">
              <a:buAutoNum type="arabicPeriod" startAt="3"/>
            </a:pPr>
            <a:r>
              <a:rPr lang="en-US" baseline="0" dirty="0" smtClean="0"/>
              <a:t>In </a:t>
            </a:r>
            <a:r>
              <a:rPr lang="en-US" i="1" baseline="0" dirty="0" smtClean="0"/>
              <a:t>The Assayer, </a:t>
            </a:r>
            <a:r>
              <a:rPr lang="en-US" i="0" baseline="0" dirty="0" smtClean="0"/>
              <a:t>Galileo makes a case for reason over blind acceptance:</a:t>
            </a:r>
          </a:p>
          <a:p>
            <a:pPr marL="0" indent="0">
              <a:buNone/>
            </a:pPr>
            <a:r>
              <a:rPr lang="en-US" i="0" baseline="0" dirty="0" smtClean="0"/>
              <a:t>	Someone says “Babylonians cook their eggs by whirling them in slings.”</a:t>
            </a:r>
          </a:p>
          <a:p>
            <a:pPr marL="0" indent="0">
              <a:buNone/>
            </a:pPr>
            <a:r>
              <a:rPr lang="en-US" i="0" baseline="0" dirty="0" smtClean="0"/>
              <a:t>	You have eggs, slings, and sturdy men to whirl them, but the eggs do not cook.</a:t>
            </a:r>
          </a:p>
          <a:p>
            <a:pPr marL="0" indent="0">
              <a:buNone/>
            </a:pPr>
            <a:r>
              <a:rPr lang="en-US" i="0" baseline="0" dirty="0" smtClean="0"/>
              <a:t>	All you’re missing is being Babylonian, so that must be the cause of the eggs hardening, not the friction of air.</a:t>
            </a:r>
          </a:p>
          <a:p>
            <a:pPr marL="0" indent="0">
              <a:buNone/>
            </a:pPr>
            <a:r>
              <a:rPr lang="en-US" i="0" baseline="0" dirty="0" smtClean="0"/>
              <a:t>Points out flaw in logic that is you do not achieve the same results as someone else previously found, the issue is that your method lacked something theirs had, so the thing lacking is the cause for failure and the true reason as to why the experiment initially worked.</a:t>
            </a:r>
          </a:p>
          <a:p>
            <a:pPr marL="0" indent="0">
              <a:buNone/>
            </a:pPr>
            <a:r>
              <a:rPr lang="en-US" i="0" baseline="0" dirty="0" smtClean="0"/>
              <a:t>4.  “The intention of the Holy Ghost is to tech us how one goes to </a:t>
            </a:r>
            <a:r>
              <a:rPr lang="en-US" i="0" baseline="0" dirty="0" err="1" smtClean="0"/>
              <a:t>heavn</a:t>
            </a:r>
            <a:r>
              <a:rPr lang="en-US" i="0" baseline="0" dirty="0" smtClean="0"/>
              <a:t>, not how heaven goes/”</a:t>
            </a:r>
            <a:endParaRPr lang="en-US" dirty="0"/>
          </a:p>
        </p:txBody>
      </p:sp>
      <p:sp>
        <p:nvSpPr>
          <p:cNvPr id="4" name="Slide Number Placeholder 3"/>
          <p:cNvSpPr>
            <a:spLocks noGrp="1"/>
          </p:cNvSpPr>
          <p:nvPr>
            <p:ph type="sldNum" sz="quarter" idx="10"/>
          </p:nvPr>
        </p:nvSpPr>
        <p:spPr/>
        <p:txBody>
          <a:bodyPr/>
          <a:lstStyle/>
          <a:p>
            <a:fld id="{34B88E36-D066-FA4D-95F3-74054C6E3146}" type="slidenum">
              <a:rPr lang="en-US" smtClean="0"/>
              <a:t>10</a:t>
            </a:fld>
            <a:endParaRPr lang="en-US"/>
          </a:p>
        </p:txBody>
      </p:sp>
    </p:spTree>
    <p:extLst>
      <p:ext uri="{BB962C8B-B14F-4D97-AF65-F5344CB8AC3E}">
        <p14:creationId xmlns:p14="http://schemas.microsoft.com/office/powerpoint/2010/main" val="365822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B88E36-D066-FA4D-95F3-74054C6E3146}" type="slidenum">
              <a:rPr lang="en-US" smtClean="0"/>
              <a:t>11</a:t>
            </a:fld>
            <a:endParaRPr lang="en-US"/>
          </a:p>
        </p:txBody>
      </p:sp>
    </p:spTree>
    <p:extLst>
      <p:ext uri="{BB962C8B-B14F-4D97-AF65-F5344CB8AC3E}">
        <p14:creationId xmlns:p14="http://schemas.microsoft.com/office/powerpoint/2010/main" val="29924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E49B7-4511-B442-929E-6544A9174E85}"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101C2-6EF3-D347-8039-DF42F81DA883}"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E49B7-4511-B442-929E-6544A9174E85}"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101C2-6EF3-D347-8039-DF42F81DA883}"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E49B7-4511-B442-929E-6544A9174E85}"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101C2-6EF3-D347-8039-DF42F81DA883}"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E49B7-4511-B442-929E-6544A9174E85}"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101C2-6EF3-D347-8039-DF42F81DA883}"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E49B7-4511-B442-929E-6544A9174E85}" type="datetimeFigureOut">
              <a:rPr lang="en-US" smtClean="0"/>
              <a:t>10/1/17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101C2-6EF3-D347-8039-DF42F81DA883}"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E49B7-4511-B442-929E-6544A9174E85}"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101C2-6EF3-D347-8039-DF42F81DA883}"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E49B7-4511-B442-929E-6544A9174E85}" type="datetimeFigureOut">
              <a:rPr lang="en-US" smtClean="0"/>
              <a:t>10/1/17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101C2-6EF3-D347-8039-DF42F81DA883}"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E49B7-4511-B442-929E-6544A9174E85}" type="datetimeFigureOut">
              <a:rPr lang="en-US" smtClean="0"/>
              <a:t>10/1/17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101C2-6EF3-D347-8039-DF42F81DA883}"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49B7-4511-B442-929E-6544A9174E85}" type="datetimeFigureOut">
              <a:rPr lang="en-US" smtClean="0"/>
              <a:t>10/1/17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101C2-6EF3-D347-8039-DF42F81DA883}"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49B7-4511-B442-929E-6544A9174E85}"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101C2-6EF3-D347-8039-DF42F81DA883}"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49B7-4511-B442-929E-6544A9174E85}" type="datetimeFigureOut">
              <a:rPr lang="en-US" smtClean="0"/>
              <a:t>10/1/17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101C2-6EF3-D347-8039-DF42F81DA883}"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49B7-4511-B442-929E-6544A9174E85}" type="datetimeFigureOut">
              <a:rPr lang="en-US" smtClean="0"/>
              <a:t>10/1/17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101C2-6EF3-D347-8039-DF42F81DA883}"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a:cs typeface="Times New Roman"/>
              </a:rPr>
              <a:t>Galileo’s </a:t>
            </a:r>
            <a:br>
              <a:rPr lang="en-US" dirty="0" smtClean="0">
                <a:latin typeface="Times New Roman"/>
                <a:cs typeface="Times New Roman"/>
              </a:rPr>
            </a:br>
            <a:r>
              <a:rPr lang="en-US" i="1" dirty="0" smtClean="0">
                <a:latin typeface="Times New Roman"/>
                <a:cs typeface="Times New Roman"/>
              </a:rPr>
              <a:t>Letter to the Grand Duchess</a:t>
            </a:r>
            <a:endParaRPr lang="en-US" dirty="0">
              <a:latin typeface="Times New Roman"/>
              <a:cs typeface="Times New Roman"/>
            </a:endParaRPr>
          </a:p>
        </p:txBody>
      </p:sp>
      <p:sp>
        <p:nvSpPr>
          <p:cNvPr id="3" name="Subtitle 2"/>
          <p:cNvSpPr>
            <a:spLocks noGrp="1"/>
          </p:cNvSpPr>
          <p:nvPr>
            <p:ph type="subTitle" idx="1"/>
          </p:nvPr>
        </p:nvSpPr>
        <p:spPr/>
        <p:txBody>
          <a:bodyPr/>
          <a:lstStyle/>
          <a:p>
            <a:r>
              <a:rPr lang="en-US" dirty="0" smtClean="0">
                <a:latin typeface="Times New Roman"/>
                <a:cs typeface="Times New Roman"/>
              </a:rPr>
              <a:t>Cushing, </a:t>
            </a:r>
            <a:r>
              <a:rPr lang="en-US" dirty="0" err="1" smtClean="0">
                <a:latin typeface="Times New Roman"/>
                <a:cs typeface="Times New Roman"/>
              </a:rPr>
              <a:t>Chp</a:t>
            </a:r>
            <a:r>
              <a:rPr lang="en-US" dirty="0" smtClean="0">
                <a:latin typeface="Times New Roman"/>
                <a:cs typeface="Times New Roman"/>
              </a:rPr>
              <a:t>. 10</a:t>
            </a:r>
          </a:p>
          <a:p>
            <a:r>
              <a:rPr lang="en-US" dirty="0" smtClean="0">
                <a:latin typeface="Times New Roman"/>
                <a:cs typeface="Times New Roman"/>
              </a:rPr>
              <a:t>10/02/2017</a:t>
            </a:r>
            <a:endParaRPr lang="en-US" dirty="0">
              <a:latin typeface="Times New Roman"/>
              <a:cs typeface="Times New Roman"/>
            </a:endParaRPr>
          </a:p>
        </p:txBody>
      </p:sp>
    </p:spTree>
    <p:extLst>
      <p:ext uri="{BB962C8B-B14F-4D97-AF65-F5344CB8AC3E}">
        <p14:creationId xmlns:p14="http://schemas.microsoft.com/office/powerpoint/2010/main" val="3535169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a:cs typeface="Times New Roman"/>
              </a:rPr>
              <a:t>Major Points in the </a:t>
            </a:r>
            <a:r>
              <a:rPr lang="en-US" sz="3200" i="1" dirty="0" smtClean="0">
                <a:latin typeface="Times New Roman"/>
                <a:cs typeface="Times New Roman"/>
              </a:rPr>
              <a:t>Letter</a:t>
            </a:r>
            <a:endParaRPr lang="en-US" sz="3200" dirty="0">
              <a:latin typeface="Times New Roman"/>
              <a:cs typeface="Times New Roman"/>
            </a:endParaRPr>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smtClean="0"/>
              <a:t>Opinion &gt; Truth</a:t>
            </a:r>
          </a:p>
          <a:p>
            <a:pPr marL="514350" indent="-514350">
              <a:buAutoNum type="arabicPeriod"/>
            </a:pPr>
            <a:r>
              <a:rPr lang="en-US" dirty="0" smtClean="0"/>
              <a:t>Science makes no claims on religion</a:t>
            </a:r>
          </a:p>
          <a:p>
            <a:pPr marL="514350" indent="-514350">
              <a:buAutoNum type="arabicPeriod"/>
            </a:pPr>
            <a:r>
              <a:rPr lang="en-US" dirty="0" smtClean="0"/>
              <a:t>Experience and reason for interpretation &gt; blindly accepting authority</a:t>
            </a:r>
          </a:p>
          <a:p>
            <a:pPr marL="514350" indent="-514350">
              <a:buAutoNum type="arabicPeriod"/>
            </a:pPr>
            <a:r>
              <a:rPr lang="en-US" dirty="0" smtClean="0"/>
              <a:t>The Bible was not meant to teach science</a:t>
            </a:r>
          </a:p>
          <a:p>
            <a:pPr marL="514350" indent="-514350">
              <a:buAutoNum type="arabicPeriod"/>
            </a:pPr>
            <a:r>
              <a:rPr lang="en-US" dirty="0" smtClean="0"/>
              <a:t>Dangerous for dogma to silence intellectual inquiry</a:t>
            </a:r>
          </a:p>
          <a:p>
            <a:pPr marL="514350" indent="-514350">
              <a:buAutoNum type="arabicPeriod"/>
            </a:pPr>
            <a:r>
              <a:rPr lang="en-US" dirty="0" smtClean="0"/>
              <a:t>Better idea: seek sense of the Bible with the aid of science !</a:t>
            </a:r>
            <a:endParaRPr lang="en-US" dirty="0"/>
          </a:p>
        </p:txBody>
      </p:sp>
    </p:spTree>
    <p:extLst>
      <p:ext uri="{BB962C8B-B14F-4D97-AF65-F5344CB8AC3E}">
        <p14:creationId xmlns:p14="http://schemas.microsoft.com/office/powerpoint/2010/main" val="2754297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dirty="0" smtClean="0">
                <a:latin typeface="Times New Roman"/>
                <a:cs typeface="Times New Roman"/>
              </a:rPr>
              <a:t>Personalities</a:t>
            </a:r>
            <a:endParaRPr lang="en-US" sz="3200" dirty="0">
              <a:latin typeface="Times New Roman"/>
              <a:cs typeface="Times New Roman"/>
            </a:endParaRPr>
          </a:p>
        </p:txBody>
      </p:sp>
    </p:spTree>
    <p:extLst>
      <p:ext uri="{BB962C8B-B14F-4D97-AF65-F5344CB8AC3E}">
        <p14:creationId xmlns:p14="http://schemas.microsoft.com/office/powerpoint/2010/main" val="54664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dirty="0" smtClean="0">
                <a:latin typeface="Times New Roman"/>
                <a:cs typeface="Times New Roman"/>
              </a:rPr>
              <a:t>Social Structure</a:t>
            </a:r>
            <a:endParaRPr lang="en-US" sz="3200" dirty="0">
              <a:latin typeface="Times New Roman"/>
              <a:cs typeface="Times New Roman"/>
            </a:endParaRPr>
          </a:p>
        </p:txBody>
      </p:sp>
    </p:spTree>
    <p:extLst>
      <p:ext uri="{BB962C8B-B14F-4D97-AF65-F5344CB8AC3E}">
        <p14:creationId xmlns:p14="http://schemas.microsoft.com/office/powerpoint/2010/main" val="1542910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dirty="0" smtClean="0">
                <a:latin typeface="Times New Roman"/>
                <a:cs typeface="Times New Roman"/>
              </a:rPr>
              <a:t>Is this debate still alive?</a:t>
            </a:r>
            <a:endParaRPr lang="en-US" sz="3200" dirty="0">
              <a:latin typeface="Times New Roman"/>
              <a:cs typeface="Times New Roman"/>
            </a:endParaRPr>
          </a:p>
        </p:txBody>
      </p:sp>
    </p:spTree>
    <p:extLst>
      <p:ext uri="{BB962C8B-B14F-4D97-AF65-F5344CB8AC3E}">
        <p14:creationId xmlns:p14="http://schemas.microsoft.com/office/powerpoint/2010/main" val="1711378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9485"/>
          </a:xfrm>
        </p:spPr>
        <p:txBody>
          <a:bodyPr>
            <a:normAutofit/>
          </a:bodyPr>
          <a:lstStyle/>
          <a:p>
            <a:r>
              <a:rPr lang="en-US" sz="3200" dirty="0" smtClean="0">
                <a:latin typeface="Times New Roman"/>
                <a:cs typeface="Times New Roman"/>
              </a:rPr>
              <a:t>In Case You Forgot!!</a:t>
            </a:r>
            <a:endParaRPr lang="en-US" sz="3200" dirty="0">
              <a:latin typeface="Times New Roman"/>
              <a:cs typeface="Times New Roman"/>
            </a:endParaRPr>
          </a:p>
        </p:txBody>
      </p:sp>
      <p:sp>
        <p:nvSpPr>
          <p:cNvPr id="3" name="Content Placeholder 2"/>
          <p:cNvSpPr>
            <a:spLocks noGrp="1"/>
          </p:cNvSpPr>
          <p:nvPr>
            <p:ph idx="1"/>
          </p:nvPr>
        </p:nvSpPr>
        <p:spPr>
          <a:xfrm>
            <a:off x="457200" y="1130680"/>
            <a:ext cx="8229600" cy="4995484"/>
          </a:xfrm>
        </p:spPr>
        <p:txBody>
          <a:bodyPr/>
          <a:lstStyle/>
          <a:p>
            <a:pPr marL="0" indent="0">
              <a:buNone/>
            </a:pPr>
            <a:r>
              <a:rPr lang="en-US" dirty="0" smtClean="0">
                <a:latin typeface="Times New Roman"/>
                <a:cs typeface="Times New Roman"/>
              </a:rPr>
              <a:t>GALILEO</a:t>
            </a:r>
          </a:p>
          <a:p>
            <a:pPr marL="0" indent="0">
              <a:buNone/>
            </a:pPr>
            <a:r>
              <a:rPr lang="en-US" sz="2800" dirty="0" smtClean="0">
                <a:latin typeface="Times New Roman"/>
                <a:cs typeface="Times New Roman"/>
              </a:rPr>
              <a:t>Court Scientist to the Medici Family</a:t>
            </a:r>
          </a:p>
          <a:p>
            <a:pPr marL="0" indent="0">
              <a:buNone/>
            </a:pPr>
            <a:r>
              <a:rPr lang="en-US" sz="2800" dirty="0" smtClean="0">
                <a:latin typeface="Times New Roman"/>
                <a:cs typeface="Times New Roman"/>
              </a:rPr>
              <a:t>Tried to build his own telescope (but did not know about Snell’s Law)</a:t>
            </a:r>
          </a:p>
          <a:p>
            <a:pPr marL="0" indent="0">
              <a:buNone/>
            </a:pPr>
            <a:r>
              <a:rPr lang="en-US" sz="2800" dirty="0" smtClean="0">
                <a:latin typeface="Times New Roman"/>
                <a:cs typeface="Times New Roman"/>
              </a:rPr>
              <a:t>Still observed:</a:t>
            </a:r>
          </a:p>
          <a:p>
            <a:pPr marL="0" indent="0">
              <a:buNone/>
            </a:pPr>
            <a:r>
              <a:rPr lang="en-US" sz="2800" dirty="0">
                <a:latin typeface="Times New Roman"/>
                <a:cs typeface="Times New Roman"/>
              </a:rPr>
              <a:t>	</a:t>
            </a:r>
            <a:r>
              <a:rPr lang="en-US" sz="2800" dirty="0" smtClean="0">
                <a:latin typeface="Times New Roman"/>
                <a:cs typeface="Times New Roman"/>
              </a:rPr>
              <a:t>Jupiter’s moons</a:t>
            </a:r>
          </a:p>
          <a:p>
            <a:pPr marL="0" indent="0">
              <a:buNone/>
            </a:pPr>
            <a:r>
              <a:rPr lang="en-US" sz="2800" dirty="0">
                <a:latin typeface="Times New Roman"/>
                <a:cs typeface="Times New Roman"/>
              </a:rPr>
              <a:t>	</a:t>
            </a:r>
            <a:r>
              <a:rPr lang="en-US" sz="2800" dirty="0" smtClean="0">
                <a:latin typeface="Times New Roman"/>
                <a:cs typeface="Times New Roman"/>
              </a:rPr>
              <a:t>Sun spots</a:t>
            </a:r>
          </a:p>
          <a:p>
            <a:pPr marL="0" indent="0">
              <a:buNone/>
            </a:pPr>
            <a:r>
              <a:rPr lang="en-US" sz="2800" dirty="0">
                <a:latin typeface="Times New Roman"/>
                <a:cs typeface="Times New Roman"/>
              </a:rPr>
              <a:t>	</a:t>
            </a:r>
            <a:r>
              <a:rPr lang="en-US" sz="2800" dirty="0" smtClean="0">
                <a:latin typeface="Times New Roman"/>
                <a:cs typeface="Times New Roman"/>
              </a:rPr>
              <a:t>Mountains on the moon</a:t>
            </a:r>
            <a:endParaRPr lang="en-US" sz="2800" dirty="0">
              <a:latin typeface="Times New Roman"/>
              <a:cs typeface="Times New Roman"/>
            </a:endParaRPr>
          </a:p>
        </p:txBody>
      </p:sp>
    </p:spTree>
    <p:extLst>
      <p:ext uri="{BB962C8B-B14F-4D97-AF65-F5344CB8AC3E}">
        <p14:creationId xmlns:p14="http://schemas.microsoft.com/office/powerpoint/2010/main" val="1169239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1670"/>
          </a:xfrm>
        </p:spPr>
        <p:txBody>
          <a:bodyPr/>
          <a:lstStyle/>
          <a:p>
            <a:r>
              <a:rPr lang="en-US" sz="3200" dirty="0" smtClean="0">
                <a:latin typeface="Times New Roman"/>
                <a:cs typeface="Times New Roman"/>
              </a:rPr>
              <a:t>Timeline</a:t>
            </a:r>
            <a:endParaRPr lang="en-US" sz="3200" dirty="0">
              <a:latin typeface="Times New Roman"/>
              <a:cs typeface="Times New Roman"/>
            </a:endParaRPr>
          </a:p>
        </p:txBody>
      </p:sp>
      <p:sp>
        <p:nvSpPr>
          <p:cNvPr id="3" name="Content Placeholder 2"/>
          <p:cNvSpPr>
            <a:spLocks noGrp="1"/>
          </p:cNvSpPr>
          <p:nvPr>
            <p:ph idx="1"/>
          </p:nvPr>
        </p:nvSpPr>
        <p:spPr>
          <a:xfrm>
            <a:off x="457200" y="1200259"/>
            <a:ext cx="8229600" cy="4925904"/>
          </a:xfrm>
        </p:spPr>
        <p:txBody>
          <a:bodyPr>
            <a:normAutofit fontScale="77500" lnSpcReduction="20000"/>
          </a:bodyPr>
          <a:lstStyle/>
          <a:p>
            <a:r>
              <a:rPr lang="en-US" dirty="0" smtClean="0">
                <a:latin typeface="Times New Roman"/>
                <a:cs typeface="Times New Roman"/>
              </a:rPr>
              <a:t>1609 – Galileo makes telescope observations than convince him of Copernican truth</a:t>
            </a:r>
          </a:p>
          <a:p>
            <a:r>
              <a:rPr lang="en-US" dirty="0" smtClean="0">
                <a:latin typeface="Times New Roman"/>
                <a:cs typeface="Times New Roman"/>
              </a:rPr>
              <a:t>March 1610 – Galileo published </a:t>
            </a:r>
            <a:r>
              <a:rPr lang="en-US" i="1" dirty="0" smtClean="0">
                <a:latin typeface="Times New Roman"/>
                <a:cs typeface="Times New Roman"/>
              </a:rPr>
              <a:t>The Starry Messenger</a:t>
            </a:r>
          </a:p>
          <a:p>
            <a:r>
              <a:rPr lang="en-US" dirty="0" smtClean="0">
                <a:latin typeface="Times New Roman"/>
                <a:cs typeface="Times New Roman"/>
              </a:rPr>
              <a:t>December 1613 – Galileo’s letter to Benedetto </a:t>
            </a:r>
            <a:r>
              <a:rPr lang="en-US" dirty="0" err="1" smtClean="0">
                <a:latin typeface="Times New Roman"/>
                <a:cs typeface="Times New Roman"/>
              </a:rPr>
              <a:t>Castelli</a:t>
            </a:r>
            <a:r>
              <a:rPr lang="en-US" dirty="0" smtClean="0">
                <a:latin typeface="Times New Roman"/>
                <a:cs typeface="Times New Roman"/>
              </a:rPr>
              <a:t>, regarding relation between science and religion</a:t>
            </a:r>
          </a:p>
          <a:p>
            <a:r>
              <a:rPr lang="en-US" dirty="0" smtClean="0">
                <a:latin typeface="Times New Roman"/>
                <a:cs typeface="Times New Roman"/>
              </a:rPr>
              <a:t>December 1614 – Galileo is publically attacked by Father Thomas </a:t>
            </a:r>
            <a:r>
              <a:rPr lang="en-US" dirty="0" err="1" smtClean="0">
                <a:latin typeface="Times New Roman"/>
                <a:cs typeface="Times New Roman"/>
              </a:rPr>
              <a:t>Caccini</a:t>
            </a:r>
            <a:r>
              <a:rPr lang="en-US" dirty="0" smtClean="0">
                <a:latin typeface="Times New Roman"/>
                <a:cs typeface="Times New Roman"/>
              </a:rPr>
              <a:t> for his views on Copernican system.</a:t>
            </a:r>
          </a:p>
          <a:p>
            <a:r>
              <a:rPr lang="en-US" dirty="0" smtClean="0">
                <a:latin typeface="Times New Roman"/>
                <a:cs typeface="Times New Roman"/>
              </a:rPr>
              <a:t>February 1615 – a copy of Galileo’s letter to </a:t>
            </a:r>
            <a:r>
              <a:rPr lang="en-US" dirty="0" err="1" smtClean="0">
                <a:latin typeface="Times New Roman"/>
                <a:cs typeface="Times New Roman"/>
              </a:rPr>
              <a:t>Castelli</a:t>
            </a:r>
            <a:r>
              <a:rPr lang="en-US" dirty="0" smtClean="0">
                <a:latin typeface="Times New Roman"/>
                <a:cs typeface="Times New Roman"/>
              </a:rPr>
              <a:t> was sent to the Holy Office in Rome. The same year, he wrote his </a:t>
            </a:r>
            <a:r>
              <a:rPr lang="en-US" i="1" dirty="0" smtClean="0">
                <a:latin typeface="Times New Roman"/>
                <a:cs typeface="Times New Roman"/>
              </a:rPr>
              <a:t>Letter to the Grand Duchess.</a:t>
            </a:r>
            <a:endParaRPr lang="en-US" dirty="0" smtClean="0">
              <a:latin typeface="Times New Roman"/>
              <a:cs typeface="Times New Roman"/>
            </a:endParaRPr>
          </a:p>
          <a:p>
            <a:r>
              <a:rPr lang="en-US" dirty="0" smtClean="0">
                <a:latin typeface="Times New Roman"/>
                <a:cs typeface="Times New Roman"/>
              </a:rPr>
              <a:t>December 1615 – Galileo went to Rome to defend his views on Copernican system</a:t>
            </a:r>
          </a:p>
          <a:p>
            <a:r>
              <a:rPr lang="en-US" dirty="0" smtClean="0">
                <a:latin typeface="Times New Roman"/>
                <a:cs typeface="Times New Roman"/>
              </a:rPr>
              <a:t>February 1616 – Galileo officially forbidden to hold Copernican theory by Jesuit Robert Cardinal </a:t>
            </a:r>
            <a:r>
              <a:rPr lang="en-US" dirty="0" err="1" smtClean="0">
                <a:latin typeface="Times New Roman"/>
                <a:cs typeface="Times New Roman"/>
              </a:rPr>
              <a:t>Bellarmine</a:t>
            </a:r>
            <a:endParaRPr lang="en-US" dirty="0" smtClean="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045429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6460"/>
          </a:xfrm>
        </p:spPr>
        <p:txBody>
          <a:bodyPr>
            <a:normAutofit/>
          </a:bodyPr>
          <a:lstStyle/>
          <a:p>
            <a:r>
              <a:rPr lang="en-US" sz="3200" dirty="0" smtClean="0">
                <a:latin typeface="Times New Roman"/>
                <a:cs typeface="Times New Roman"/>
              </a:rPr>
              <a:t>Timeline, cont.</a:t>
            </a:r>
            <a:endParaRPr lang="en-US" sz="3200" dirty="0"/>
          </a:p>
        </p:txBody>
      </p:sp>
      <p:sp>
        <p:nvSpPr>
          <p:cNvPr id="3" name="Content Placeholder 2"/>
          <p:cNvSpPr>
            <a:spLocks noGrp="1"/>
          </p:cNvSpPr>
          <p:nvPr>
            <p:ph idx="1"/>
          </p:nvPr>
        </p:nvSpPr>
        <p:spPr>
          <a:xfrm>
            <a:off x="457200" y="1269840"/>
            <a:ext cx="8229600" cy="4856324"/>
          </a:xfrm>
        </p:spPr>
        <p:txBody>
          <a:bodyPr>
            <a:normAutofit lnSpcReduction="10000"/>
          </a:bodyPr>
          <a:lstStyle/>
          <a:p>
            <a:r>
              <a:rPr lang="en-US" sz="2500" dirty="0" smtClean="0">
                <a:latin typeface="Times New Roman"/>
                <a:cs typeface="Times New Roman"/>
              </a:rPr>
              <a:t>March 1616 – The Congregation of the Index prohibited publication of Copernicus’ </a:t>
            </a:r>
            <a:r>
              <a:rPr lang="en-US" sz="2500" i="1" dirty="0" smtClean="0">
                <a:latin typeface="Times New Roman"/>
                <a:cs typeface="Times New Roman"/>
              </a:rPr>
              <a:t>De </a:t>
            </a:r>
            <a:r>
              <a:rPr lang="en-US" sz="2500" i="1" dirty="0" err="1" smtClean="0">
                <a:latin typeface="Times New Roman"/>
                <a:cs typeface="Times New Roman"/>
              </a:rPr>
              <a:t>Revolutionibus</a:t>
            </a:r>
            <a:r>
              <a:rPr lang="en-US" sz="2500" dirty="0" smtClean="0">
                <a:latin typeface="Times New Roman"/>
                <a:cs typeface="Times New Roman"/>
              </a:rPr>
              <a:t>, pending corrections</a:t>
            </a:r>
          </a:p>
          <a:p>
            <a:r>
              <a:rPr lang="en-US" sz="2500" dirty="0" smtClean="0">
                <a:latin typeface="Times New Roman"/>
                <a:cs typeface="Times New Roman"/>
              </a:rPr>
              <a:t>October 1623 – Galileo published </a:t>
            </a:r>
            <a:r>
              <a:rPr lang="en-US" sz="2500" i="1" dirty="0" smtClean="0">
                <a:latin typeface="Times New Roman"/>
                <a:cs typeface="Times New Roman"/>
              </a:rPr>
              <a:t>The Assayer</a:t>
            </a:r>
            <a:r>
              <a:rPr lang="en-US" sz="2500" dirty="0" smtClean="0">
                <a:latin typeface="Times New Roman"/>
                <a:cs typeface="Times New Roman"/>
              </a:rPr>
              <a:t>, about his views on the origin of comets</a:t>
            </a:r>
          </a:p>
          <a:p>
            <a:r>
              <a:rPr lang="en-US" sz="2500" dirty="0" smtClean="0">
                <a:latin typeface="Times New Roman"/>
                <a:cs typeface="Times New Roman"/>
              </a:rPr>
              <a:t>February 1632 – </a:t>
            </a:r>
            <a:r>
              <a:rPr lang="en-US" sz="2500" i="1" dirty="0" smtClean="0">
                <a:latin typeface="Times New Roman"/>
                <a:cs typeface="Times New Roman"/>
              </a:rPr>
              <a:t>Dialogue Concerning the Two Chief World Systems</a:t>
            </a:r>
            <a:r>
              <a:rPr lang="en-US" sz="2500" dirty="0" smtClean="0">
                <a:latin typeface="Times New Roman"/>
                <a:cs typeface="Times New Roman"/>
              </a:rPr>
              <a:t> was published, presenting Ptolemaic and Copernican models</a:t>
            </a:r>
          </a:p>
          <a:p>
            <a:r>
              <a:rPr lang="en-US" sz="2500" dirty="0" smtClean="0">
                <a:latin typeface="Times New Roman"/>
                <a:cs typeface="Times New Roman"/>
              </a:rPr>
              <a:t>August 1632 – The Holy Office ordered sales of the </a:t>
            </a:r>
            <a:r>
              <a:rPr lang="en-US" sz="2500" i="1" dirty="0" smtClean="0">
                <a:latin typeface="Times New Roman"/>
                <a:cs typeface="Times New Roman"/>
              </a:rPr>
              <a:t>Dialogue </a:t>
            </a:r>
            <a:r>
              <a:rPr lang="en-US" sz="2500" dirty="0" smtClean="0">
                <a:latin typeface="Times New Roman"/>
                <a:cs typeface="Times New Roman"/>
              </a:rPr>
              <a:t>to be suspended</a:t>
            </a:r>
          </a:p>
          <a:p>
            <a:r>
              <a:rPr lang="en-US" sz="2500" dirty="0" smtClean="0">
                <a:latin typeface="Times New Roman"/>
                <a:cs typeface="Times New Roman"/>
              </a:rPr>
              <a:t>October 1632 – Galileo summoned to Rome to stand trial</a:t>
            </a:r>
          </a:p>
          <a:p>
            <a:r>
              <a:rPr lang="en-US" sz="2500" dirty="0" smtClean="0">
                <a:latin typeface="Times New Roman"/>
                <a:cs typeface="Times New Roman"/>
              </a:rPr>
              <a:t>June 1633 – Galileo convicted</a:t>
            </a:r>
            <a:endParaRPr lang="en-US" sz="2500" dirty="0">
              <a:latin typeface="Times New Roman"/>
              <a:cs typeface="Times New Roman"/>
            </a:endParaRPr>
          </a:p>
        </p:txBody>
      </p:sp>
    </p:spTree>
    <p:extLst>
      <p:ext uri="{BB962C8B-B14F-4D97-AF65-F5344CB8AC3E}">
        <p14:creationId xmlns:p14="http://schemas.microsoft.com/office/powerpoint/2010/main" val="5286775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5115"/>
          </a:xfrm>
        </p:spPr>
        <p:txBody>
          <a:bodyPr>
            <a:normAutofit/>
          </a:bodyPr>
          <a:lstStyle/>
          <a:p>
            <a:r>
              <a:rPr lang="en-US" sz="3200" dirty="0" smtClean="0">
                <a:latin typeface="Times New Roman"/>
                <a:cs typeface="Times New Roman"/>
              </a:rPr>
              <a:t>Important Names</a:t>
            </a:r>
            <a:endParaRPr lang="en-US" sz="3200" dirty="0">
              <a:latin typeface="Times New Roman"/>
              <a:cs typeface="Times New Roman"/>
            </a:endParaRPr>
          </a:p>
        </p:txBody>
      </p:sp>
      <p:sp>
        <p:nvSpPr>
          <p:cNvPr id="3" name="Content Placeholder 2"/>
          <p:cNvSpPr>
            <a:spLocks noGrp="1"/>
          </p:cNvSpPr>
          <p:nvPr>
            <p:ph idx="1"/>
          </p:nvPr>
        </p:nvSpPr>
        <p:spPr>
          <a:xfrm>
            <a:off x="457200" y="1078492"/>
            <a:ext cx="8229600" cy="5047671"/>
          </a:xfrm>
        </p:spPr>
        <p:txBody>
          <a:bodyPr>
            <a:normAutofit/>
          </a:bodyPr>
          <a:lstStyle/>
          <a:p>
            <a:pPr marL="0" indent="0">
              <a:buNone/>
            </a:pPr>
            <a:r>
              <a:rPr lang="en-US" sz="2500" dirty="0" smtClean="0">
                <a:latin typeface="Times New Roman"/>
                <a:cs typeface="Times New Roman"/>
              </a:rPr>
              <a:t>Father Thomas </a:t>
            </a:r>
            <a:r>
              <a:rPr lang="en-US" sz="2500" dirty="0" err="1" smtClean="0">
                <a:latin typeface="Times New Roman"/>
                <a:cs typeface="Times New Roman"/>
              </a:rPr>
              <a:t>Caccini</a:t>
            </a:r>
            <a:r>
              <a:rPr lang="en-US" sz="2500" dirty="0" smtClean="0">
                <a:latin typeface="Times New Roman"/>
                <a:cs typeface="Times New Roman"/>
              </a:rPr>
              <a:t>: Dominican friar that publically 	attacked Galileo’s views as “heretical”</a:t>
            </a:r>
          </a:p>
          <a:p>
            <a:pPr marL="0" indent="0">
              <a:buNone/>
            </a:pPr>
            <a:r>
              <a:rPr lang="en-US" sz="2500" dirty="0" smtClean="0">
                <a:latin typeface="Times New Roman"/>
                <a:cs typeface="Times New Roman"/>
              </a:rPr>
              <a:t>Benedetto </a:t>
            </a:r>
            <a:r>
              <a:rPr lang="en-US" sz="2500" dirty="0" err="1" smtClean="0">
                <a:latin typeface="Times New Roman"/>
                <a:cs typeface="Times New Roman"/>
              </a:rPr>
              <a:t>Castelli</a:t>
            </a:r>
            <a:r>
              <a:rPr lang="en-US" sz="2500" dirty="0" smtClean="0">
                <a:latin typeface="Times New Roman"/>
                <a:cs typeface="Times New Roman"/>
              </a:rPr>
              <a:t>: Cleric and “brilliant student” of Galileo 	who discussed his stance on the correctness of the 	Copernican model in front of the Duchess</a:t>
            </a:r>
          </a:p>
          <a:p>
            <a:pPr marL="0" indent="0">
              <a:buNone/>
            </a:pPr>
            <a:r>
              <a:rPr lang="en-US" sz="2500" dirty="0" smtClean="0">
                <a:latin typeface="Times New Roman"/>
                <a:cs typeface="Times New Roman"/>
              </a:rPr>
              <a:t>Cardinal </a:t>
            </a:r>
            <a:r>
              <a:rPr lang="en-US" sz="2500" dirty="0" err="1" smtClean="0">
                <a:latin typeface="Times New Roman"/>
                <a:cs typeface="Times New Roman"/>
              </a:rPr>
              <a:t>Bellarmine</a:t>
            </a:r>
            <a:r>
              <a:rPr lang="en-US" sz="2500" dirty="0" smtClean="0">
                <a:latin typeface="Times New Roman"/>
                <a:cs typeface="Times New Roman"/>
              </a:rPr>
              <a:t>: Jesuit cardinal who views Copernican 	system as purely instrumental and theoretical</a:t>
            </a:r>
          </a:p>
          <a:p>
            <a:pPr marL="0" indent="0">
              <a:buNone/>
            </a:pPr>
            <a:r>
              <a:rPr lang="en-US" sz="2500" dirty="0" smtClean="0">
                <a:latin typeface="Times New Roman"/>
                <a:cs typeface="Times New Roman"/>
              </a:rPr>
              <a:t>Dowager Grand Duchess: troubled by the Copernican theory’s 	supposed clash with the Scripture</a:t>
            </a:r>
          </a:p>
          <a:p>
            <a:pPr marL="0" indent="0">
              <a:buNone/>
            </a:pPr>
            <a:r>
              <a:rPr lang="en-US" sz="2500" dirty="0" err="1" smtClean="0">
                <a:latin typeface="Times New Roman"/>
                <a:cs typeface="Times New Roman"/>
              </a:rPr>
              <a:t>Maffeo</a:t>
            </a:r>
            <a:r>
              <a:rPr lang="en-US" sz="2500" dirty="0" smtClean="0">
                <a:latin typeface="Times New Roman"/>
                <a:cs typeface="Times New Roman"/>
              </a:rPr>
              <a:t> </a:t>
            </a:r>
            <a:r>
              <a:rPr lang="en-US" sz="2500" dirty="0" err="1" smtClean="0">
                <a:latin typeface="Times New Roman"/>
                <a:cs typeface="Times New Roman"/>
              </a:rPr>
              <a:t>Barberini</a:t>
            </a:r>
            <a:r>
              <a:rPr lang="en-US" sz="2500" dirty="0" smtClean="0">
                <a:latin typeface="Times New Roman"/>
                <a:cs typeface="Times New Roman"/>
              </a:rPr>
              <a:t>: Partial to Galileo’s work, friendly for many 	years. </a:t>
            </a:r>
            <a:r>
              <a:rPr lang="en-US" sz="2500" dirty="0">
                <a:latin typeface="Times New Roman"/>
                <a:cs typeface="Times New Roman"/>
              </a:rPr>
              <a:t>B</a:t>
            </a:r>
            <a:r>
              <a:rPr lang="en-US" sz="2500" dirty="0" smtClean="0">
                <a:latin typeface="Times New Roman"/>
                <a:cs typeface="Times New Roman"/>
              </a:rPr>
              <a:t>ecomes Pope Urban VIII in August 1623. 	</a:t>
            </a:r>
            <a:endParaRPr lang="en-US" sz="2500" dirty="0">
              <a:latin typeface="Times New Roman"/>
              <a:cs typeface="Times New Roman"/>
            </a:endParaRPr>
          </a:p>
        </p:txBody>
      </p:sp>
    </p:spTree>
    <p:extLst>
      <p:ext uri="{BB962C8B-B14F-4D97-AF65-F5344CB8AC3E}">
        <p14:creationId xmlns:p14="http://schemas.microsoft.com/office/powerpoint/2010/main" val="3273414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latin typeface="Times New Roman"/>
                <a:cs typeface="Times New Roman"/>
              </a:rPr>
              <a:t>Major Causes of Tension?</a:t>
            </a:r>
            <a:endParaRPr lang="en-US" sz="3200" dirty="0">
              <a:latin typeface="Times New Roman"/>
              <a:cs typeface="Times New Roman"/>
            </a:endParaRPr>
          </a:p>
        </p:txBody>
      </p:sp>
    </p:spTree>
    <p:extLst>
      <p:ext uri="{BB962C8B-B14F-4D97-AF65-F5344CB8AC3E}">
        <p14:creationId xmlns:p14="http://schemas.microsoft.com/office/powerpoint/2010/main" val="729140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latin typeface="Times New Roman"/>
                <a:cs typeface="Times New Roman"/>
              </a:rPr>
              <a:t>Freedom of Inquiry vs. Institutional Authority</a:t>
            </a:r>
            <a:endParaRPr lang="en-US" sz="3200" dirty="0">
              <a:latin typeface="Times New Roman"/>
              <a:cs typeface="Times New Roman"/>
            </a:endParaRPr>
          </a:p>
        </p:txBody>
      </p:sp>
    </p:spTree>
    <p:extLst>
      <p:ext uri="{BB962C8B-B14F-4D97-AF65-F5344CB8AC3E}">
        <p14:creationId xmlns:p14="http://schemas.microsoft.com/office/powerpoint/2010/main" val="30921518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latin typeface="Times New Roman"/>
                <a:cs typeface="Times New Roman"/>
              </a:rPr>
              <a:t>THE LETTER</a:t>
            </a:r>
            <a:endParaRPr lang="en-US" sz="3200" dirty="0">
              <a:latin typeface="Times New Roman"/>
              <a:cs typeface="Times New Roman"/>
            </a:endParaRPr>
          </a:p>
        </p:txBody>
      </p:sp>
    </p:spTree>
    <p:extLst>
      <p:ext uri="{BB962C8B-B14F-4D97-AF65-F5344CB8AC3E}">
        <p14:creationId xmlns:p14="http://schemas.microsoft.com/office/powerpoint/2010/main" val="549647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60411"/>
          </a:xfrm>
        </p:spPr>
        <p:txBody>
          <a:bodyPr>
            <a:normAutofit/>
          </a:bodyPr>
          <a:lstStyle/>
          <a:p>
            <a:r>
              <a:rPr lang="en-US" sz="3200" dirty="0" smtClean="0">
                <a:latin typeface="Times New Roman"/>
                <a:cs typeface="Times New Roman"/>
              </a:rPr>
              <a:t>One of the Main Issues, Addressed</a:t>
            </a:r>
            <a:endParaRPr lang="en-US" sz="3200" dirty="0">
              <a:latin typeface="Times New Roman"/>
              <a:cs typeface="Times New Roman"/>
            </a:endParaRPr>
          </a:p>
        </p:txBody>
      </p:sp>
      <p:sp>
        <p:nvSpPr>
          <p:cNvPr id="3" name="Content Placeholder 2"/>
          <p:cNvSpPr>
            <a:spLocks noGrp="1"/>
          </p:cNvSpPr>
          <p:nvPr>
            <p:ph idx="1"/>
          </p:nvPr>
        </p:nvSpPr>
        <p:spPr>
          <a:xfrm>
            <a:off x="457200" y="1008914"/>
            <a:ext cx="8229600" cy="5117250"/>
          </a:xfrm>
        </p:spPr>
        <p:txBody>
          <a:bodyPr>
            <a:normAutofit/>
          </a:bodyPr>
          <a:lstStyle/>
          <a:p>
            <a:pPr marL="0" indent="0">
              <a:buNone/>
            </a:pPr>
            <a:r>
              <a:rPr lang="en-US" sz="2500" dirty="0" smtClean="0"/>
              <a:t>Passage in the Book of Joshua</a:t>
            </a:r>
          </a:p>
          <a:p>
            <a:pPr marL="0" indent="0">
              <a:buNone/>
            </a:pPr>
            <a:r>
              <a:rPr lang="en-US" sz="2500" dirty="0" smtClean="0"/>
              <a:t>	Ptolemaic model wouldn’t work to explain this</a:t>
            </a:r>
          </a:p>
          <a:p>
            <a:pPr marL="0" indent="0">
              <a:buNone/>
            </a:pPr>
            <a:endParaRPr lang="en-US" sz="2500" dirty="0"/>
          </a:p>
          <a:p>
            <a:pPr marL="0" indent="0">
              <a:buNone/>
            </a:pPr>
            <a:r>
              <a:rPr lang="en-US" sz="2500" dirty="0" smtClean="0"/>
              <a:t>	</a:t>
            </a:r>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smtClean="0"/>
          </a:p>
          <a:p>
            <a:pPr marL="0" indent="0">
              <a:buNone/>
            </a:pPr>
            <a:endParaRPr lang="en-US" sz="2500" dirty="0"/>
          </a:p>
          <a:p>
            <a:pPr marL="0" indent="0">
              <a:buNone/>
            </a:pPr>
            <a:endParaRPr lang="en-US" sz="2500" dirty="0" smtClean="0"/>
          </a:p>
          <a:p>
            <a:pPr marL="0" indent="0">
              <a:buNone/>
            </a:pPr>
            <a:r>
              <a:rPr lang="en-US" sz="2500" dirty="0" smtClean="0"/>
              <a:t>Copernican model actually kind of would</a:t>
            </a:r>
            <a:endParaRPr lang="en-US" sz="2500" dirty="0"/>
          </a:p>
        </p:txBody>
      </p:sp>
      <p:pic>
        <p:nvPicPr>
          <p:cNvPr id="4" name="Picture 3"/>
          <p:cNvPicPr>
            <a:picLocks noChangeAspect="1"/>
          </p:cNvPicPr>
          <p:nvPr/>
        </p:nvPicPr>
        <p:blipFill>
          <a:blip r:embed="rId3"/>
          <a:stretch>
            <a:fillRect/>
          </a:stretch>
        </p:blipFill>
        <p:spPr>
          <a:xfrm>
            <a:off x="2557875" y="1983035"/>
            <a:ext cx="4052769" cy="3587729"/>
          </a:xfrm>
          <a:prstGeom prst="rect">
            <a:avLst/>
          </a:prstGeom>
        </p:spPr>
      </p:pic>
    </p:spTree>
    <p:extLst>
      <p:ext uri="{BB962C8B-B14F-4D97-AF65-F5344CB8AC3E}">
        <p14:creationId xmlns:p14="http://schemas.microsoft.com/office/powerpoint/2010/main" val="3547048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655</TotalTime>
  <Words>794</Words>
  <Application>Microsoft Macintosh PowerPoint</Application>
  <PresentationFormat>On-screen Show (4:3)</PresentationFormat>
  <Paragraphs>94</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Black</vt:lpstr>
      <vt:lpstr>Galileo’s  Letter to the Grand Duchess</vt:lpstr>
      <vt:lpstr>In Case You Forgot!!</vt:lpstr>
      <vt:lpstr>Timeline</vt:lpstr>
      <vt:lpstr>Timeline, cont.</vt:lpstr>
      <vt:lpstr>Important Names</vt:lpstr>
      <vt:lpstr>Major Causes of Tension?</vt:lpstr>
      <vt:lpstr>Freedom of Inquiry vs. Institutional Authority</vt:lpstr>
      <vt:lpstr>THE LETTER</vt:lpstr>
      <vt:lpstr>One of the Main Issues, Addressed</vt:lpstr>
      <vt:lpstr>Major Points in the Letter</vt:lpstr>
      <vt:lpstr>Personalities</vt:lpstr>
      <vt:lpstr>Social Structure</vt:lpstr>
      <vt:lpstr>Is this debate still alive?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Galileo’s  Letter to the Grand Duchess</dc:title>
  <dc:creator>Olivia Perham</dc:creator>
  <cp:lastModifiedBy>Olivia Perham</cp:lastModifiedBy>
  <cp:revision>21</cp:revision>
  <dcterms:created xsi:type="dcterms:W3CDTF">2017-10-02T02:58:32Z</dcterms:created>
  <dcterms:modified xsi:type="dcterms:W3CDTF">2017-10-02T13:53:54Z</dcterms:modified>
</cp:coreProperties>
</file>