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60" r:id="rId1"/>
  </p:sldMasterIdLst>
  <p:sldIdLst>
    <p:sldId id="257" r:id="rId2"/>
    <p:sldId id="258" r:id="rId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8" d="100"/>
          <a:sy n="88" d="100"/>
        </p:scale>
        <p:origin x="494"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Tree>
    <p:extLst>
      <p:ext uri="{BB962C8B-B14F-4D97-AF65-F5344CB8AC3E}">
        <p14:creationId xmlns:p14="http://schemas.microsoft.com/office/powerpoint/2010/main" val="33372023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1325563"/>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5671484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1" y="365125"/>
            <a:ext cx="7683500" cy="5811838"/>
          </a:xfrm>
          <a:prstGeom prst="rect">
            <a:avLst/>
          </a:prstGeo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887295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1325563"/>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9027383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9"/>
            <a:ext cx="10515600" cy="2852737"/>
          </a:xfrm>
          <a:prstGeom prst="rect">
            <a:avLst/>
          </a:prstGeo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1" y="4589464"/>
            <a:ext cx="10515600" cy="1500187"/>
          </a:xfrm>
          <a:prstGeom prst="rect">
            <a:avLst/>
          </a:prstGeo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Edit Master text styles</a:t>
            </a:r>
          </a:p>
        </p:txBody>
      </p:sp>
    </p:spTree>
    <p:extLst>
      <p:ext uri="{BB962C8B-B14F-4D97-AF65-F5344CB8AC3E}">
        <p14:creationId xmlns:p14="http://schemas.microsoft.com/office/powerpoint/2010/main" val="38261623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1325563"/>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56200" cy="4351338"/>
          </a:xfrm>
          <a:prstGeom prst="rect">
            <a:avLst/>
          </a:prstGeo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825625"/>
            <a:ext cx="5156200" cy="4351338"/>
          </a:xfrm>
          <a:prstGeom prst="rect">
            <a:avLst/>
          </a:prstGeo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334308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6"/>
            <a:ext cx="10515600" cy="1325563"/>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idx="1"/>
          </p:nvPr>
        </p:nvSpPr>
        <p:spPr>
          <a:xfrm>
            <a:off x="840318" y="1681163"/>
            <a:ext cx="5158316"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40318" y="2505075"/>
            <a:ext cx="5158316" cy="3684588"/>
          </a:xfrm>
          <a:prstGeom prst="rect">
            <a:avLst/>
          </a:prstGeo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71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717" cy="3684588"/>
          </a:xfrm>
          <a:prstGeom prst="rect">
            <a:avLst/>
          </a:prstGeo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799211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1325563"/>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1317396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2651875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a:prstGeom prst="rect">
            <a:avLst/>
          </a:prstGeo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717" y="987426"/>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40318" y="2057400"/>
            <a:ext cx="393276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Tree>
    <p:extLst>
      <p:ext uri="{BB962C8B-B14F-4D97-AF65-F5344CB8AC3E}">
        <p14:creationId xmlns:p14="http://schemas.microsoft.com/office/powerpoint/2010/main" val="40196665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a:prstGeom prst="rect">
            <a:avLst/>
          </a:prstGeo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717" y="987426"/>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40318" y="2057400"/>
            <a:ext cx="393276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Tree>
    <p:extLst>
      <p:ext uri="{BB962C8B-B14F-4D97-AF65-F5344CB8AC3E}">
        <p14:creationId xmlns:p14="http://schemas.microsoft.com/office/powerpoint/2010/main" val="929137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77826" name="Text Box 2"/>
          <p:cNvSpPr txBox="1">
            <a:spLocks noChangeArrowheads="1"/>
          </p:cNvSpPr>
          <p:nvPr/>
        </p:nvSpPr>
        <p:spPr bwMode="auto">
          <a:xfrm>
            <a:off x="-74084" y="6643689"/>
            <a:ext cx="12050184"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381000" eaLnBrk="0" fontAlgn="base" hangingPunct="0">
              <a:spcBef>
                <a:spcPct val="0"/>
              </a:spcBef>
              <a:spcAft>
                <a:spcPct val="0"/>
              </a:spcAft>
              <a:tabLst>
                <a:tab pos="9037638" algn="r"/>
              </a:tabLst>
              <a:defRPr>
                <a:solidFill>
                  <a:schemeClr val="tx1"/>
                </a:solidFill>
                <a:latin typeface="Arial" panose="020B0604020202020204" pitchFamily="34" charset="0"/>
              </a:defRPr>
            </a:lvl1pPr>
            <a:lvl2pPr defTabSz="381000" eaLnBrk="0" fontAlgn="base" hangingPunct="0">
              <a:spcBef>
                <a:spcPct val="0"/>
              </a:spcBef>
              <a:spcAft>
                <a:spcPct val="0"/>
              </a:spcAft>
              <a:tabLst>
                <a:tab pos="9037638" algn="r"/>
              </a:tabLst>
              <a:defRPr>
                <a:solidFill>
                  <a:schemeClr val="tx1"/>
                </a:solidFill>
                <a:latin typeface="Arial" panose="020B0604020202020204" pitchFamily="34" charset="0"/>
              </a:defRPr>
            </a:lvl2pPr>
            <a:lvl3pPr defTabSz="381000" eaLnBrk="0" fontAlgn="base" hangingPunct="0">
              <a:spcBef>
                <a:spcPct val="0"/>
              </a:spcBef>
              <a:spcAft>
                <a:spcPct val="0"/>
              </a:spcAft>
              <a:tabLst>
                <a:tab pos="9037638" algn="r"/>
              </a:tabLst>
              <a:defRPr>
                <a:solidFill>
                  <a:schemeClr val="tx1"/>
                </a:solidFill>
                <a:latin typeface="Arial" panose="020B0604020202020204" pitchFamily="34" charset="0"/>
              </a:defRPr>
            </a:lvl3pPr>
            <a:lvl4pPr defTabSz="381000" eaLnBrk="0" fontAlgn="base" hangingPunct="0">
              <a:spcBef>
                <a:spcPct val="0"/>
              </a:spcBef>
              <a:spcAft>
                <a:spcPct val="0"/>
              </a:spcAft>
              <a:tabLst>
                <a:tab pos="9037638" algn="r"/>
              </a:tabLst>
              <a:defRPr>
                <a:solidFill>
                  <a:schemeClr val="tx1"/>
                </a:solidFill>
                <a:latin typeface="Arial" panose="020B0604020202020204" pitchFamily="34" charset="0"/>
              </a:defRPr>
            </a:lvl4pPr>
            <a:lvl5pPr defTabSz="381000" eaLnBrk="0" fontAlgn="base" hangingPunct="0">
              <a:spcBef>
                <a:spcPct val="0"/>
              </a:spcBef>
              <a:spcAft>
                <a:spcPct val="0"/>
              </a:spcAft>
              <a:tabLst>
                <a:tab pos="9037638" algn="r"/>
              </a:tabLst>
              <a:defRPr>
                <a:solidFill>
                  <a:schemeClr val="tx1"/>
                </a:solidFill>
                <a:latin typeface="Arial" panose="020B0604020202020204" pitchFamily="34" charset="0"/>
              </a:defRPr>
            </a:lvl5pPr>
            <a:lvl6pPr defTabSz="381000" eaLnBrk="0" fontAlgn="base" hangingPunct="0">
              <a:spcBef>
                <a:spcPct val="0"/>
              </a:spcBef>
              <a:spcAft>
                <a:spcPct val="0"/>
              </a:spcAft>
              <a:tabLst>
                <a:tab pos="9037638" algn="r"/>
              </a:tabLst>
              <a:defRPr>
                <a:solidFill>
                  <a:schemeClr val="tx1"/>
                </a:solidFill>
                <a:latin typeface="Arial" panose="020B0604020202020204" pitchFamily="34" charset="0"/>
              </a:defRPr>
            </a:lvl6pPr>
            <a:lvl7pPr defTabSz="381000" eaLnBrk="0" fontAlgn="base" hangingPunct="0">
              <a:spcBef>
                <a:spcPct val="0"/>
              </a:spcBef>
              <a:spcAft>
                <a:spcPct val="0"/>
              </a:spcAft>
              <a:tabLst>
                <a:tab pos="9037638" algn="r"/>
              </a:tabLst>
              <a:defRPr>
                <a:solidFill>
                  <a:schemeClr val="tx1"/>
                </a:solidFill>
                <a:latin typeface="Arial" panose="020B0604020202020204" pitchFamily="34" charset="0"/>
              </a:defRPr>
            </a:lvl7pPr>
            <a:lvl8pPr defTabSz="381000" eaLnBrk="0" fontAlgn="base" hangingPunct="0">
              <a:spcBef>
                <a:spcPct val="0"/>
              </a:spcBef>
              <a:spcAft>
                <a:spcPct val="0"/>
              </a:spcAft>
              <a:tabLst>
                <a:tab pos="9037638" algn="r"/>
              </a:tabLst>
              <a:defRPr>
                <a:solidFill>
                  <a:schemeClr val="tx1"/>
                </a:solidFill>
                <a:latin typeface="Arial" panose="020B0604020202020204" pitchFamily="34" charset="0"/>
              </a:defRPr>
            </a:lvl8pPr>
            <a:lvl9pPr defTabSz="381000" eaLnBrk="0" fontAlgn="base" hangingPunct="0">
              <a:spcBef>
                <a:spcPct val="0"/>
              </a:spcBef>
              <a:spcAft>
                <a:spcPct val="0"/>
              </a:spcAft>
              <a:tabLst>
                <a:tab pos="9037638" algn="r"/>
              </a:tabLst>
              <a:defRPr>
                <a:solidFill>
                  <a:schemeClr val="tx1"/>
                </a:solidFill>
                <a:latin typeface="Arial" panose="020B0604020202020204" pitchFamily="34" charset="0"/>
              </a:defRPr>
            </a:lvl9pPr>
          </a:lstStyle>
          <a:p>
            <a:pPr eaLnBrk="1" hangingPunct="1">
              <a:spcBef>
                <a:spcPct val="20000"/>
              </a:spcBef>
              <a:buClr>
                <a:schemeClr val="bg1"/>
              </a:buClr>
            </a:pPr>
            <a:r>
              <a:rPr lang="en-US" altLang="en-US" sz="800">
                <a:solidFill>
                  <a:srgbClr val="FFFFFF"/>
                </a:solidFill>
                <a:latin typeface="Times New Roman" panose="02020603050405020304" pitchFamily="18" charset="0"/>
              </a:rPr>
              <a:t>	Physics and Nuclear Weapons, REU Workshop, Notre Dame, July 8 - 9, 2019</a:t>
            </a:r>
          </a:p>
        </p:txBody>
      </p:sp>
    </p:spTree>
    <p:extLst>
      <p:ext uri="{BB962C8B-B14F-4D97-AF65-F5344CB8AC3E}">
        <p14:creationId xmlns:p14="http://schemas.microsoft.com/office/powerpoint/2010/main" val="265225383"/>
      </p:ext>
    </p:extLst>
  </p:cSld>
  <p:clrMap bg1="lt1" tx1="dk1" bg2="lt2" tx2="dk2" accent1="accent1" accent2="accent2" accent3="accent3" accent4="accent4" accent5="accent5" accent6="accent6" hlink="hlink" folHlink="folHlink"/>
  <p:sldLayoutIdLst>
    <p:sldLayoutId id="2147483861" r:id="rId1"/>
    <p:sldLayoutId id="2147483862" r:id="rId2"/>
    <p:sldLayoutId id="2147483863" r:id="rId3"/>
    <p:sldLayoutId id="2147483864" r:id="rId4"/>
    <p:sldLayoutId id="2147483865" r:id="rId5"/>
    <p:sldLayoutId id="2147483866" r:id="rId6"/>
    <p:sldLayoutId id="2147483867" r:id="rId7"/>
    <p:sldLayoutId id="2147483868" r:id="rId8"/>
    <p:sldLayoutId id="2147483869" r:id="rId9"/>
    <p:sldLayoutId id="2147483870" r:id="rId10"/>
    <p:sldLayoutId id="2147483871" r:id="rId11"/>
  </p:sldLayoutIdLst>
  <p:txStyles>
    <p:titleStyle>
      <a:lvl1pPr algn="l" rtl="0" fontAlgn="base">
        <a:spcBef>
          <a:spcPct val="20000"/>
        </a:spcBef>
        <a:spcAft>
          <a:spcPct val="0"/>
        </a:spcAft>
        <a:defRPr sz="2800" kern="1200">
          <a:solidFill>
            <a:srgbClr val="000000"/>
          </a:solidFill>
          <a:latin typeface="+mj-lt"/>
          <a:ea typeface="+mj-ea"/>
          <a:cs typeface="+mj-cs"/>
        </a:defRPr>
      </a:lvl1pPr>
      <a:lvl2pPr algn="l" rtl="0" fontAlgn="base">
        <a:spcBef>
          <a:spcPct val="20000"/>
        </a:spcBef>
        <a:spcAft>
          <a:spcPct val="0"/>
        </a:spcAft>
        <a:defRPr sz="2800">
          <a:solidFill>
            <a:srgbClr val="000000"/>
          </a:solidFill>
          <a:latin typeface="Times New Roman" panose="02020603050405020304" pitchFamily="18" charset="0"/>
        </a:defRPr>
      </a:lvl2pPr>
      <a:lvl3pPr algn="l" rtl="0" fontAlgn="base">
        <a:spcBef>
          <a:spcPct val="20000"/>
        </a:spcBef>
        <a:spcAft>
          <a:spcPct val="0"/>
        </a:spcAft>
        <a:defRPr sz="2800">
          <a:solidFill>
            <a:srgbClr val="000000"/>
          </a:solidFill>
          <a:latin typeface="Times New Roman" panose="02020603050405020304" pitchFamily="18" charset="0"/>
        </a:defRPr>
      </a:lvl3pPr>
      <a:lvl4pPr algn="l" rtl="0" fontAlgn="base">
        <a:spcBef>
          <a:spcPct val="20000"/>
        </a:spcBef>
        <a:spcAft>
          <a:spcPct val="0"/>
        </a:spcAft>
        <a:defRPr sz="2800">
          <a:solidFill>
            <a:srgbClr val="000000"/>
          </a:solidFill>
          <a:latin typeface="Times New Roman" panose="02020603050405020304" pitchFamily="18" charset="0"/>
        </a:defRPr>
      </a:lvl4pPr>
      <a:lvl5pPr algn="l" rtl="0" fontAlgn="base">
        <a:spcBef>
          <a:spcPct val="20000"/>
        </a:spcBef>
        <a:spcAft>
          <a:spcPct val="0"/>
        </a:spcAft>
        <a:defRPr sz="2800">
          <a:solidFill>
            <a:srgbClr val="000000"/>
          </a:solidFill>
          <a:latin typeface="Times New Roman" panose="02020603050405020304" pitchFamily="18" charset="0"/>
        </a:defRPr>
      </a:lvl5pPr>
      <a:lvl6pPr marL="457200" algn="l" rtl="0" fontAlgn="base">
        <a:spcBef>
          <a:spcPct val="20000"/>
        </a:spcBef>
        <a:spcAft>
          <a:spcPct val="0"/>
        </a:spcAft>
        <a:defRPr sz="2800">
          <a:solidFill>
            <a:srgbClr val="000000"/>
          </a:solidFill>
          <a:latin typeface="Times New Roman" panose="02020603050405020304" pitchFamily="18" charset="0"/>
        </a:defRPr>
      </a:lvl6pPr>
      <a:lvl7pPr marL="914400" algn="l" rtl="0" fontAlgn="base">
        <a:spcBef>
          <a:spcPct val="20000"/>
        </a:spcBef>
        <a:spcAft>
          <a:spcPct val="0"/>
        </a:spcAft>
        <a:defRPr sz="2800">
          <a:solidFill>
            <a:srgbClr val="000000"/>
          </a:solidFill>
          <a:latin typeface="Times New Roman" panose="02020603050405020304" pitchFamily="18" charset="0"/>
        </a:defRPr>
      </a:lvl7pPr>
      <a:lvl8pPr marL="1371600" algn="l" rtl="0" fontAlgn="base">
        <a:spcBef>
          <a:spcPct val="20000"/>
        </a:spcBef>
        <a:spcAft>
          <a:spcPct val="0"/>
        </a:spcAft>
        <a:defRPr sz="2800">
          <a:solidFill>
            <a:srgbClr val="000000"/>
          </a:solidFill>
          <a:latin typeface="Times New Roman" panose="02020603050405020304" pitchFamily="18" charset="0"/>
        </a:defRPr>
      </a:lvl8pPr>
      <a:lvl9pPr marL="1828800" algn="l" rtl="0" fontAlgn="base">
        <a:spcBef>
          <a:spcPct val="20000"/>
        </a:spcBef>
        <a:spcAft>
          <a:spcPct val="0"/>
        </a:spcAft>
        <a:defRPr sz="2800">
          <a:solidFill>
            <a:srgbClr val="000000"/>
          </a:solidFill>
          <a:latin typeface="Times New Roman" panose="02020603050405020304" pitchFamily="18" charset="0"/>
        </a:defRPr>
      </a:lvl9pPr>
    </p:titleStyle>
    <p:bodyStyle>
      <a:lvl1pPr algn="l" rtl="0" fontAlgn="base">
        <a:spcBef>
          <a:spcPct val="20000"/>
        </a:spcBef>
        <a:spcAft>
          <a:spcPct val="0"/>
        </a:spcAft>
        <a:buChar char="•"/>
        <a:defRPr sz="2800" kern="1200">
          <a:solidFill>
            <a:srgbClr val="000000"/>
          </a:solidFill>
          <a:latin typeface="+mn-lt"/>
          <a:ea typeface="+mn-ea"/>
          <a:cs typeface="+mn-cs"/>
        </a:defRPr>
      </a:lvl1pPr>
      <a:lvl2pPr algn="l" rtl="0" fontAlgn="base">
        <a:spcBef>
          <a:spcPct val="20000"/>
        </a:spcBef>
        <a:spcAft>
          <a:spcPct val="0"/>
        </a:spcAft>
        <a:buChar char="•"/>
        <a:defRPr sz="2800" kern="1200">
          <a:solidFill>
            <a:srgbClr val="000000"/>
          </a:solidFill>
          <a:latin typeface="+mn-lt"/>
          <a:ea typeface="+mn-ea"/>
          <a:cs typeface="+mn-cs"/>
        </a:defRPr>
      </a:lvl2pPr>
      <a:lvl3pPr algn="l" rtl="0" fontAlgn="base">
        <a:spcBef>
          <a:spcPct val="20000"/>
        </a:spcBef>
        <a:spcAft>
          <a:spcPct val="0"/>
        </a:spcAft>
        <a:buChar char="•"/>
        <a:defRPr sz="2800" kern="1200">
          <a:solidFill>
            <a:srgbClr val="000000"/>
          </a:solidFill>
          <a:latin typeface="+mn-lt"/>
          <a:ea typeface="+mn-ea"/>
          <a:cs typeface="+mn-cs"/>
        </a:defRPr>
      </a:lvl3pPr>
      <a:lvl4pPr algn="l" rtl="0" fontAlgn="base">
        <a:spcBef>
          <a:spcPct val="20000"/>
        </a:spcBef>
        <a:spcAft>
          <a:spcPct val="0"/>
        </a:spcAft>
        <a:buChar char="•"/>
        <a:defRPr sz="2800" kern="1200">
          <a:solidFill>
            <a:srgbClr val="000000"/>
          </a:solidFill>
          <a:latin typeface="+mn-lt"/>
          <a:ea typeface="+mn-ea"/>
          <a:cs typeface="+mn-cs"/>
        </a:defRPr>
      </a:lvl4pPr>
      <a:lvl5pPr algn="l" rtl="0" fontAlgn="base">
        <a:spcBef>
          <a:spcPct val="20000"/>
        </a:spcBef>
        <a:spcAft>
          <a:spcPct val="0"/>
        </a:spcAft>
        <a:buChar char="•"/>
        <a:defRPr sz="28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917575"/>
            <a:ext cx="4648200" cy="2674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5" name="Text Box 3"/>
          <p:cNvSpPr txBox="1">
            <a:spLocks noChangeArrowheads="1"/>
          </p:cNvSpPr>
          <p:nvPr/>
        </p:nvSpPr>
        <p:spPr bwMode="auto">
          <a:xfrm>
            <a:off x="1982788" y="3802063"/>
            <a:ext cx="6729412" cy="129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381000" eaLnBrk="0" fontAlgn="base" hangingPunct="0">
              <a:spcBef>
                <a:spcPct val="0"/>
              </a:spcBef>
              <a:spcAft>
                <a:spcPct val="0"/>
              </a:spcAft>
              <a:defRPr>
                <a:solidFill>
                  <a:schemeClr val="tx1"/>
                </a:solidFill>
                <a:latin typeface="Arial" panose="020B0604020202020204" pitchFamily="34" charset="0"/>
              </a:defRPr>
            </a:lvl1pPr>
            <a:lvl2pPr defTabSz="381000" eaLnBrk="0" fontAlgn="base" hangingPunct="0">
              <a:spcBef>
                <a:spcPct val="0"/>
              </a:spcBef>
              <a:spcAft>
                <a:spcPct val="0"/>
              </a:spcAft>
              <a:defRPr>
                <a:solidFill>
                  <a:schemeClr val="tx1"/>
                </a:solidFill>
                <a:latin typeface="Arial" panose="020B0604020202020204" pitchFamily="34" charset="0"/>
              </a:defRPr>
            </a:lvl2pPr>
            <a:lvl3pPr defTabSz="381000" eaLnBrk="0" fontAlgn="base" hangingPunct="0">
              <a:spcBef>
                <a:spcPct val="0"/>
              </a:spcBef>
              <a:spcAft>
                <a:spcPct val="0"/>
              </a:spcAft>
              <a:defRPr>
                <a:solidFill>
                  <a:schemeClr val="tx1"/>
                </a:solidFill>
                <a:latin typeface="Arial" panose="020B0604020202020204" pitchFamily="34" charset="0"/>
              </a:defRPr>
            </a:lvl3pPr>
            <a:lvl4pPr defTabSz="381000" eaLnBrk="0" fontAlgn="base" hangingPunct="0">
              <a:spcBef>
                <a:spcPct val="0"/>
              </a:spcBef>
              <a:spcAft>
                <a:spcPct val="0"/>
              </a:spcAft>
              <a:defRPr>
                <a:solidFill>
                  <a:schemeClr val="tx1"/>
                </a:solidFill>
                <a:latin typeface="Arial" panose="020B0604020202020204" pitchFamily="34" charset="0"/>
              </a:defRPr>
            </a:lvl4pPr>
            <a:lvl5pPr defTabSz="381000" eaLnBrk="0" fontAlgn="base" hangingPunct="0">
              <a:spcBef>
                <a:spcPct val="0"/>
              </a:spcBef>
              <a:spcAft>
                <a:spcPct val="0"/>
              </a:spcAft>
              <a:defRPr>
                <a:solidFill>
                  <a:schemeClr val="tx1"/>
                </a:solidFill>
                <a:latin typeface="Arial" panose="020B0604020202020204" pitchFamily="34" charset="0"/>
              </a:defRPr>
            </a:lvl5pPr>
            <a:lvl6pPr defTabSz="381000" eaLnBrk="0" fontAlgn="base" hangingPunct="0">
              <a:spcBef>
                <a:spcPct val="0"/>
              </a:spcBef>
              <a:spcAft>
                <a:spcPct val="0"/>
              </a:spcAft>
              <a:defRPr>
                <a:solidFill>
                  <a:schemeClr val="tx1"/>
                </a:solidFill>
                <a:latin typeface="Arial" panose="020B0604020202020204" pitchFamily="34" charset="0"/>
              </a:defRPr>
            </a:lvl6pPr>
            <a:lvl7pPr defTabSz="381000" eaLnBrk="0" fontAlgn="base" hangingPunct="0">
              <a:spcBef>
                <a:spcPct val="0"/>
              </a:spcBef>
              <a:spcAft>
                <a:spcPct val="0"/>
              </a:spcAft>
              <a:defRPr>
                <a:solidFill>
                  <a:schemeClr val="tx1"/>
                </a:solidFill>
                <a:latin typeface="Arial" panose="020B0604020202020204" pitchFamily="34" charset="0"/>
              </a:defRPr>
            </a:lvl7pPr>
            <a:lvl8pPr defTabSz="381000" eaLnBrk="0" fontAlgn="base" hangingPunct="0">
              <a:spcBef>
                <a:spcPct val="0"/>
              </a:spcBef>
              <a:spcAft>
                <a:spcPct val="0"/>
              </a:spcAft>
              <a:defRPr>
                <a:solidFill>
                  <a:schemeClr val="tx1"/>
                </a:solidFill>
                <a:latin typeface="Arial" panose="020B0604020202020204" pitchFamily="34" charset="0"/>
              </a:defRPr>
            </a:lvl8pPr>
            <a:lvl9pPr defTabSz="3810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20000"/>
              </a:spcBef>
              <a:buClr>
                <a:srgbClr val="FFFFFF"/>
              </a:buClr>
            </a:pPr>
            <a:r>
              <a:rPr lang="en-US" altLang="en-US" sz="1400">
                <a:solidFill>
                  <a:srgbClr val="FFFFFF"/>
                </a:solidFill>
                <a:latin typeface="Times New Roman" panose="02020603050405020304" pitchFamily="18" charset="0"/>
              </a:rPr>
              <a:t>Left to right: Iwao Ogawa, Chou Pei-Yuan, Vladimir P. Pavlichenko, Shinichiro Tomonaga, Cecil. F. Powell, Antoine M. B. Lacassagne, Alexander V. Topchiev, Alexander M. Kuzin, Eugene Rabinowitch, George Brock Chisholm, Dmitri V. Skobeltzyn, John S. Foster, Cyrus S. Eaton, Hermann J. Muller, Joseph Rotblat, Hans Thirring, Leo Szilard, Walter Selove, Eric H. S. Burhop, Mark L. E. Oliphant, and Marian Danysz. David F. Cavers, Paul Doty, Victor F. Weisskopf, and Hideki Yukawa were absent when this photograph was taken. </a:t>
            </a:r>
          </a:p>
        </p:txBody>
      </p:sp>
      <p:pic>
        <p:nvPicPr>
          <p:cNvPr id="3891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33427" y="3708688"/>
            <a:ext cx="130175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7" name="Text Box 5"/>
          <p:cNvSpPr txBox="1">
            <a:spLocks noChangeArrowheads="1"/>
          </p:cNvSpPr>
          <p:nvPr/>
        </p:nvSpPr>
        <p:spPr bwMode="auto">
          <a:xfrm>
            <a:off x="7181851" y="954088"/>
            <a:ext cx="3121025" cy="2314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381000" eaLnBrk="0" fontAlgn="base" hangingPunct="0">
              <a:spcBef>
                <a:spcPct val="0"/>
              </a:spcBef>
              <a:spcAft>
                <a:spcPct val="0"/>
              </a:spcAft>
              <a:defRPr>
                <a:solidFill>
                  <a:schemeClr val="tx1"/>
                </a:solidFill>
                <a:latin typeface="Arial" panose="020B0604020202020204" pitchFamily="34" charset="0"/>
              </a:defRPr>
            </a:lvl1pPr>
            <a:lvl2pPr defTabSz="381000" eaLnBrk="0" fontAlgn="base" hangingPunct="0">
              <a:spcBef>
                <a:spcPct val="0"/>
              </a:spcBef>
              <a:spcAft>
                <a:spcPct val="0"/>
              </a:spcAft>
              <a:defRPr>
                <a:solidFill>
                  <a:schemeClr val="tx1"/>
                </a:solidFill>
                <a:latin typeface="Arial" panose="020B0604020202020204" pitchFamily="34" charset="0"/>
              </a:defRPr>
            </a:lvl2pPr>
            <a:lvl3pPr defTabSz="381000" eaLnBrk="0" fontAlgn="base" hangingPunct="0">
              <a:spcBef>
                <a:spcPct val="0"/>
              </a:spcBef>
              <a:spcAft>
                <a:spcPct val="0"/>
              </a:spcAft>
              <a:defRPr>
                <a:solidFill>
                  <a:schemeClr val="tx1"/>
                </a:solidFill>
                <a:latin typeface="Arial" panose="020B0604020202020204" pitchFamily="34" charset="0"/>
              </a:defRPr>
            </a:lvl3pPr>
            <a:lvl4pPr defTabSz="381000" eaLnBrk="0" fontAlgn="base" hangingPunct="0">
              <a:spcBef>
                <a:spcPct val="0"/>
              </a:spcBef>
              <a:spcAft>
                <a:spcPct val="0"/>
              </a:spcAft>
              <a:defRPr>
                <a:solidFill>
                  <a:schemeClr val="tx1"/>
                </a:solidFill>
                <a:latin typeface="Arial" panose="020B0604020202020204" pitchFamily="34" charset="0"/>
              </a:defRPr>
            </a:lvl4pPr>
            <a:lvl5pPr defTabSz="381000" eaLnBrk="0" fontAlgn="base" hangingPunct="0">
              <a:spcBef>
                <a:spcPct val="0"/>
              </a:spcBef>
              <a:spcAft>
                <a:spcPct val="0"/>
              </a:spcAft>
              <a:defRPr>
                <a:solidFill>
                  <a:schemeClr val="tx1"/>
                </a:solidFill>
                <a:latin typeface="Arial" panose="020B0604020202020204" pitchFamily="34" charset="0"/>
              </a:defRPr>
            </a:lvl5pPr>
            <a:lvl6pPr defTabSz="381000" eaLnBrk="0" fontAlgn="base" hangingPunct="0">
              <a:spcBef>
                <a:spcPct val="0"/>
              </a:spcBef>
              <a:spcAft>
                <a:spcPct val="0"/>
              </a:spcAft>
              <a:defRPr>
                <a:solidFill>
                  <a:schemeClr val="tx1"/>
                </a:solidFill>
                <a:latin typeface="Arial" panose="020B0604020202020204" pitchFamily="34" charset="0"/>
              </a:defRPr>
            </a:lvl6pPr>
            <a:lvl7pPr defTabSz="381000" eaLnBrk="0" fontAlgn="base" hangingPunct="0">
              <a:spcBef>
                <a:spcPct val="0"/>
              </a:spcBef>
              <a:spcAft>
                <a:spcPct val="0"/>
              </a:spcAft>
              <a:defRPr>
                <a:solidFill>
                  <a:schemeClr val="tx1"/>
                </a:solidFill>
                <a:latin typeface="Arial" panose="020B0604020202020204" pitchFamily="34" charset="0"/>
              </a:defRPr>
            </a:lvl7pPr>
            <a:lvl8pPr defTabSz="381000" eaLnBrk="0" fontAlgn="base" hangingPunct="0">
              <a:spcBef>
                <a:spcPct val="0"/>
              </a:spcBef>
              <a:spcAft>
                <a:spcPct val="0"/>
              </a:spcAft>
              <a:defRPr>
                <a:solidFill>
                  <a:schemeClr val="tx1"/>
                </a:solidFill>
                <a:latin typeface="Arial" panose="020B0604020202020204" pitchFamily="34" charset="0"/>
              </a:defRPr>
            </a:lvl8pPr>
            <a:lvl9pPr defTabSz="3810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20000"/>
              </a:spcBef>
              <a:buClr>
                <a:srgbClr val="FFFFFF"/>
              </a:buClr>
            </a:pPr>
            <a:r>
              <a:rPr lang="en-US" altLang="en-US" sz="1600" dirty="0">
                <a:solidFill>
                  <a:srgbClr val="FFFFFF"/>
                </a:solidFill>
                <a:latin typeface="Times New Roman" panose="02020603050405020304" pitchFamily="18" charset="0"/>
              </a:rPr>
              <a:t>First Pugwash Conference, Pugwash,</a:t>
            </a:r>
          </a:p>
          <a:p>
            <a:pPr eaLnBrk="1" hangingPunct="1">
              <a:spcBef>
                <a:spcPct val="20000"/>
              </a:spcBef>
              <a:buClr>
                <a:srgbClr val="FFFFFF"/>
              </a:buClr>
            </a:pPr>
            <a:r>
              <a:rPr lang="en-US" altLang="en-US" sz="1600" dirty="0">
                <a:solidFill>
                  <a:srgbClr val="FFFFFF"/>
                </a:solidFill>
                <a:latin typeface="Times New Roman" panose="02020603050405020304" pitchFamily="18" charset="0"/>
              </a:rPr>
              <a:t>Nova Scotia, July 8-11, 1957.</a:t>
            </a:r>
          </a:p>
          <a:p>
            <a:pPr eaLnBrk="1" hangingPunct="1">
              <a:spcBef>
                <a:spcPct val="20000"/>
              </a:spcBef>
              <a:buClr>
                <a:srgbClr val="FFFFFF"/>
              </a:buClr>
            </a:pPr>
            <a:endParaRPr lang="en-US" altLang="en-US" sz="1600" dirty="0">
              <a:solidFill>
                <a:srgbClr val="FFFFFF"/>
              </a:solidFill>
              <a:latin typeface="Times New Roman" panose="02020603050405020304" pitchFamily="18" charset="0"/>
            </a:endParaRPr>
          </a:p>
          <a:p>
            <a:pPr eaLnBrk="1" hangingPunct="1">
              <a:spcBef>
                <a:spcPct val="20000"/>
              </a:spcBef>
              <a:buClr>
                <a:srgbClr val="FFFFFF"/>
              </a:buClr>
            </a:pPr>
            <a:r>
              <a:rPr lang="en-US" altLang="en-US" sz="1600" dirty="0">
                <a:solidFill>
                  <a:srgbClr val="FFFFFF"/>
                </a:solidFill>
                <a:latin typeface="Times New Roman" panose="02020603050405020304" pitchFamily="18" charset="0"/>
              </a:rPr>
              <a:t>The 1995 Nobel Peace Prize was </a:t>
            </a:r>
          </a:p>
          <a:p>
            <a:pPr eaLnBrk="1" hangingPunct="1">
              <a:spcBef>
                <a:spcPct val="20000"/>
              </a:spcBef>
              <a:buClr>
                <a:srgbClr val="FFFFFF"/>
              </a:buClr>
            </a:pPr>
            <a:r>
              <a:rPr lang="en-US" altLang="en-US" sz="1600" dirty="0">
                <a:solidFill>
                  <a:srgbClr val="FFFFFF"/>
                </a:solidFill>
                <a:latin typeface="Times New Roman" panose="02020603050405020304" pitchFamily="18" charset="0"/>
              </a:rPr>
              <a:t>awarded jointly to the Pugwash</a:t>
            </a:r>
          </a:p>
          <a:p>
            <a:pPr eaLnBrk="1" hangingPunct="1">
              <a:spcBef>
                <a:spcPct val="20000"/>
              </a:spcBef>
              <a:buClr>
                <a:srgbClr val="FFFFFF"/>
              </a:buClr>
            </a:pPr>
            <a:r>
              <a:rPr lang="en-US" altLang="en-US" sz="1600" dirty="0">
                <a:solidFill>
                  <a:srgbClr val="FFFFFF"/>
                </a:solidFill>
                <a:latin typeface="Times New Roman" panose="02020603050405020304" pitchFamily="18" charset="0"/>
              </a:rPr>
              <a:t>Conferences and to their leading</a:t>
            </a:r>
          </a:p>
          <a:p>
            <a:pPr eaLnBrk="1" hangingPunct="1">
              <a:spcBef>
                <a:spcPct val="20000"/>
              </a:spcBef>
              <a:buClr>
                <a:srgbClr val="FFFFFF"/>
              </a:buClr>
            </a:pPr>
            <a:r>
              <a:rPr lang="en-US" altLang="en-US" sz="1600" dirty="0">
                <a:solidFill>
                  <a:srgbClr val="FFFFFF"/>
                </a:solidFill>
                <a:latin typeface="Times New Roman" panose="02020603050405020304" pitchFamily="18" charset="0"/>
              </a:rPr>
              <a:t>figure, the physicist Joseph</a:t>
            </a:r>
          </a:p>
          <a:p>
            <a:pPr eaLnBrk="1" hangingPunct="1">
              <a:spcBef>
                <a:spcPct val="20000"/>
              </a:spcBef>
              <a:buClr>
                <a:srgbClr val="FFFFFF"/>
              </a:buClr>
            </a:pPr>
            <a:r>
              <a:rPr lang="en-US" altLang="en-US" sz="1600" dirty="0" err="1">
                <a:solidFill>
                  <a:srgbClr val="FFFFFF"/>
                </a:solidFill>
                <a:latin typeface="Times New Roman" panose="02020603050405020304" pitchFamily="18" charset="0"/>
              </a:rPr>
              <a:t>Rotblat</a:t>
            </a:r>
            <a:r>
              <a:rPr lang="en-US" altLang="en-US" sz="1600" dirty="0">
                <a:solidFill>
                  <a:srgbClr val="FFFFFF"/>
                </a:solidFill>
                <a:latin typeface="Times New Roman" panose="02020603050405020304" pitchFamily="18" charset="0"/>
              </a:rPr>
              <a:t>.</a:t>
            </a:r>
          </a:p>
        </p:txBody>
      </p:sp>
    </p:spTree>
    <p:extLst>
      <p:ext uri="{BB962C8B-B14F-4D97-AF65-F5344CB8AC3E}">
        <p14:creationId xmlns:p14="http://schemas.microsoft.com/office/powerpoint/2010/main" val="3425163192"/>
      </p:ext>
    </p:extLst>
  </p:cSld>
  <p:clrMapOvr>
    <a:masterClrMapping/>
  </p:clrMapOvr>
  <p:transition advClick="0">
    <p:cu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81200" y="914400"/>
            <a:ext cx="3320473" cy="3619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3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71838" y="2586506"/>
            <a:ext cx="2408381" cy="34573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40" name="Text Box 4"/>
          <p:cNvSpPr txBox="1">
            <a:spLocks noChangeArrowheads="1"/>
          </p:cNvSpPr>
          <p:nvPr/>
        </p:nvSpPr>
        <p:spPr bwMode="auto">
          <a:xfrm>
            <a:off x="7064376" y="958851"/>
            <a:ext cx="3121025" cy="14280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381000" eaLnBrk="0" fontAlgn="base" hangingPunct="0">
              <a:spcBef>
                <a:spcPct val="0"/>
              </a:spcBef>
              <a:spcAft>
                <a:spcPct val="0"/>
              </a:spcAft>
              <a:defRPr>
                <a:solidFill>
                  <a:schemeClr val="tx1"/>
                </a:solidFill>
                <a:latin typeface="Arial" panose="020B0604020202020204" pitchFamily="34" charset="0"/>
              </a:defRPr>
            </a:lvl1pPr>
            <a:lvl2pPr defTabSz="381000" eaLnBrk="0" fontAlgn="base" hangingPunct="0">
              <a:spcBef>
                <a:spcPct val="0"/>
              </a:spcBef>
              <a:spcAft>
                <a:spcPct val="0"/>
              </a:spcAft>
              <a:defRPr>
                <a:solidFill>
                  <a:schemeClr val="tx1"/>
                </a:solidFill>
                <a:latin typeface="Arial" panose="020B0604020202020204" pitchFamily="34" charset="0"/>
              </a:defRPr>
            </a:lvl2pPr>
            <a:lvl3pPr defTabSz="381000" eaLnBrk="0" fontAlgn="base" hangingPunct="0">
              <a:spcBef>
                <a:spcPct val="0"/>
              </a:spcBef>
              <a:spcAft>
                <a:spcPct val="0"/>
              </a:spcAft>
              <a:defRPr>
                <a:solidFill>
                  <a:schemeClr val="tx1"/>
                </a:solidFill>
                <a:latin typeface="Arial" panose="020B0604020202020204" pitchFamily="34" charset="0"/>
              </a:defRPr>
            </a:lvl3pPr>
            <a:lvl4pPr defTabSz="381000" eaLnBrk="0" fontAlgn="base" hangingPunct="0">
              <a:spcBef>
                <a:spcPct val="0"/>
              </a:spcBef>
              <a:spcAft>
                <a:spcPct val="0"/>
              </a:spcAft>
              <a:defRPr>
                <a:solidFill>
                  <a:schemeClr val="tx1"/>
                </a:solidFill>
                <a:latin typeface="Arial" panose="020B0604020202020204" pitchFamily="34" charset="0"/>
              </a:defRPr>
            </a:lvl4pPr>
            <a:lvl5pPr defTabSz="381000" eaLnBrk="0" fontAlgn="base" hangingPunct="0">
              <a:spcBef>
                <a:spcPct val="0"/>
              </a:spcBef>
              <a:spcAft>
                <a:spcPct val="0"/>
              </a:spcAft>
              <a:defRPr>
                <a:solidFill>
                  <a:schemeClr val="tx1"/>
                </a:solidFill>
                <a:latin typeface="Arial" panose="020B0604020202020204" pitchFamily="34" charset="0"/>
              </a:defRPr>
            </a:lvl5pPr>
            <a:lvl6pPr defTabSz="381000" eaLnBrk="0" fontAlgn="base" hangingPunct="0">
              <a:spcBef>
                <a:spcPct val="0"/>
              </a:spcBef>
              <a:spcAft>
                <a:spcPct val="0"/>
              </a:spcAft>
              <a:defRPr>
                <a:solidFill>
                  <a:schemeClr val="tx1"/>
                </a:solidFill>
                <a:latin typeface="Arial" panose="020B0604020202020204" pitchFamily="34" charset="0"/>
              </a:defRPr>
            </a:lvl6pPr>
            <a:lvl7pPr defTabSz="381000" eaLnBrk="0" fontAlgn="base" hangingPunct="0">
              <a:spcBef>
                <a:spcPct val="0"/>
              </a:spcBef>
              <a:spcAft>
                <a:spcPct val="0"/>
              </a:spcAft>
              <a:defRPr>
                <a:solidFill>
                  <a:schemeClr val="tx1"/>
                </a:solidFill>
                <a:latin typeface="Arial" panose="020B0604020202020204" pitchFamily="34" charset="0"/>
              </a:defRPr>
            </a:lvl7pPr>
            <a:lvl8pPr defTabSz="381000" eaLnBrk="0" fontAlgn="base" hangingPunct="0">
              <a:spcBef>
                <a:spcPct val="0"/>
              </a:spcBef>
              <a:spcAft>
                <a:spcPct val="0"/>
              </a:spcAft>
              <a:defRPr>
                <a:solidFill>
                  <a:schemeClr val="tx1"/>
                </a:solidFill>
                <a:latin typeface="Arial" panose="020B0604020202020204" pitchFamily="34" charset="0"/>
              </a:defRPr>
            </a:lvl8pPr>
            <a:lvl9pPr defTabSz="3810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20000"/>
              </a:spcBef>
              <a:buClr>
                <a:srgbClr val="FFFFFF"/>
              </a:buClr>
            </a:pPr>
            <a:r>
              <a:rPr lang="en-US" altLang="en-US" sz="1600" dirty="0">
                <a:solidFill>
                  <a:srgbClr val="FFFFFF"/>
                </a:solidFill>
                <a:latin typeface="Times New Roman" panose="02020603050405020304" pitchFamily="18" charset="0"/>
              </a:rPr>
              <a:t>First Pugwash Conference, Pugwash,</a:t>
            </a:r>
          </a:p>
          <a:p>
            <a:pPr eaLnBrk="1" hangingPunct="1">
              <a:spcBef>
                <a:spcPct val="20000"/>
              </a:spcBef>
              <a:buClr>
                <a:srgbClr val="FFFFFF"/>
              </a:buClr>
            </a:pPr>
            <a:r>
              <a:rPr lang="en-US" altLang="en-US" sz="1600" dirty="0">
                <a:solidFill>
                  <a:srgbClr val="FFFFFF"/>
                </a:solidFill>
                <a:latin typeface="Times New Roman" panose="02020603050405020304" pitchFamily="18" charset="0"/>
              </a:rPr>
              <a:t>Nova Scotia, July 8-11, 1957.</a:t>
            </a:r>
          </a:p>
          <a:p>
            <a:pPr eaLnBrk="1" hangingPunct="1">
              <a:spcBef>
                <a:spcPct val="20000"/>
              </a:spcBef>
              <a:buClr>
                <a:srgbClr val="FFFFFF"/>
              </a:buClr>
            </a:pPr>
            <a:endParaRPr lang="en-US" altLang="en-US" sz="1600" dirty="0">
              <a:solidFill>
                <a:srgbClr val="FFFFFF"/>
              </a:solidFill>
              <a:latin typeface="Times New Roman" panose="02020603050405020304" pitchFamily="18" charset="0"/>
            </a:endParaRPr>
          </a:p>
          <a:p>
            <a:pPr eaLnBrk="1" hangingPunct="1">
              <a:spcBef>
                <a:spcPct val="20000"/>
              </a:spcBef>
              <a:buClr>
                <a:srgbClr val="FFFFFF"/>
              </a:buClr>
            </a:pPr>
            <a:r>
              <a:rPr lang="en-US" altLang="en-US" sz="1600" dirty="0">
                <a:solidFill>
                  <a:srgbClr val="FFFFFF"/>
                </a:solidFill>
                <a:latin typeface="Times New Roman" panose="02020603050405020304" pitchFamily="18" charset="0"/>
              </a:rPr>
              <a:t>The meeting location as it appears</a:t>
            </a:r>
          </a:p>
          <a:p>
            <a:pPr eaLnBrk="1" hangingPunct="1">
              <a:spcBef>
                <a:spcPct val="20000"/>
              </a:spcBef>
              <a:buClr>
                <a:srgbClr val="FFFFFF"/>
              </a:buClr>
            </a:pPr>
            <a:r>
              <a:rPr lang="en-US" altLang="en-US" sz="1600" dirty="0">
                <a:solidFill>
                  <a:srgbClr val="FFFFFF"/>
                </a:solidFill>
                <a:latin typeface="Times New Roman" panose="02020603050405020304" pitchFamily="18" charset="0"/>
              </a:rPr>
              <a:t>today.</a:t>
            </a:r>
          </a:p>
        </p:txBody>
      </p:sp>
    </p:spTree>
    <p:extLst>
      <p:ext uri="{BB962C8B-B14F-4D97-AF65-F5344CB8AC3E}">
        <p14:creationId xmlns:p14="http://schemas.microsoft.com/office/powerpoint/2010/main" val="1301269432"/>
      </p:ext>
    </p:extLst>
  </p:cSld>
  <p:clrMapOvr>
    <a:masterClrMapping/>
  </p:clrMapOvr>
  <p:transition advClick="0">
    <p:cut/>
  </p:transition>
</p:sld>
</file>

<file path=ppt/theme/theme1.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Them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defRPr>
        </a:defPPr>
      </a:lst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TM04033929[[fn=Slate]]</Template>
  <TotalTime>0</TotalTime>
  <Words>181</Words>
  <Application>Microsoft Office PowerPoint</Application>
  <PresentationFormat>Widescreen</PresentationFormat>
  <Paragraphs>14</Paragraphs>
  <Slides>2</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vt:i4>
      </vt:variant>
    </vt:vector>
  </HeadingPairs>
  <TitlesOfParts>
    <vt:vector size="5" baseType="lpstr">
      <vt:lpstr>Arial</vt:lpstr>
      <vt:lpstr>Times New Roman</vt:lpstr>
      <vt:lpstr>Office Theme</vt:lpstr>
      <vt:lpstr>PowerPoint Presentation</vt:lpstr>
      <vt:lpstr>PowerPoint Presentation</vt:lpstr>
    </vt:vector>
  </TitlesOfParts>
  <Company>University of Notre Dame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Don Howard</dc:creator>
  <cp:lastModifiedBy>Don Howard</cp:lastModifiedBy>
  <cp:revision>1</cp:revision>
  <dcterms:created xsi:type="dcterms:W3CDTF">2019-10-15T13:39:31Z</dcterms:created>
  <dcterms:modified xsi:type="dcterms:W3CDTF">2019-10-15T13:40:29Z</dcterms:modified>
</cp:coreProperties>
</file>