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Default Extension="sldx" ContentType="application/vnd.openxmlformats-officedocument.presentationml.slide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</p:sldMasterIdLst>
  <p:notesMasterIdLst>
    <p:notesMasterId r:id="rId29"/>
  </p:notesMasterIdLst>
  <p:sldIdLst>
    <p:sldId id="256" r:id="rId2"/>
    <p:sldId id="507" r:id="rId3"/>
    <p:sldId id="460" r:id="rId4"/>
    <p:sldId id="524" r:id="rId5"/>
    <p:sldId id="584" r:id="rId6"/>
    <p:sldId id="263" r:id="rId7"/>
    <p:sldId id="523" r:id="rId8"/>
    <p:sldId id="566" r:id="rId9"/>
    <p:sldId id="549" r:id="rId10"/>
    <p:sldId id="585" r:id="rId11"/>
    <p:sldId id="495" r:id="rId12"/>
    <p:sldId id="492" r:id="rId13"/>
    <p:sldId id="590" r:id="rId14"/>
    <p:sldId id="574" r:id="rId15"/>
    <p:sldId id="576" r:id="rId16"/>
    <p:sldId id="570" r:id="rId17"/>
    <p:sldId id="577" r:id="rId18"/>
    <p:sldId id="500" r:id="rId19"/>
    <p:sldId id="540" r:id="rId20"/>
    <p:sldId id="501" r:id="rId21"/>
    <p:sldId id="555" r:id="rId22"/>
    <p:sldId id="579" r:id="rId23"/>
    <p:sldId id="578" r:id="rId24"/>
    <p:sldId id="582" r:id="rId25"/>
    <p:sldId id="583" r:id="rId26"/>
    <p:sldId id="581" r:id="rId27"/>
    <p:sldId id="564" r:id="rId28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3366FF"/>
    <a:srgbClr val="000000"/>
    <a:srgbClr val="FFFF99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788" autoAdjust="0"/>
    <p:restoredTop sz="96949" autoAdjust="0"/>
  </p:normalViewPr>
  <p:slideViewPr>
    <p:cSldViewPr>
      <p:cViewPr varScale="1">
        <p:scale>
          <a:sx n="105" d="100"/>
          <a:sy n="105" d="100"/>
        </p:scale>
        <p:origin x="-990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/>
          </a:p>
        </p:txBody>
      </p:sp>
      <p:sp>
        <p:nvSpPr>
          <p:cNvPr id="1986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endParaRPr lang="en-US"/>
          </a:p>
        </p:txBody>
      </p:sp>
      <p:sp>
        <p:nvSpPr>
          <p:cNvPr id="1986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986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986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/>
          </a:p>
        </p:txBody>
      </p:sp>
      <p:sp>
        <p:nvSpPr>
          <p:cNvPr id="1986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74F26EE9-D9F4-42F5-9EFA-D0300B469C91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251B981-0FAC-4B55-8899-BCB53A717AFD}" type="slidenum">
              <a:rPr lang="en-US"/>
              <a:pPr/>
              <a:t>1</a:t>
            </a:fld>
            <a:endParaRPr lang="en-US"/>
          </a:p>
        </p:txBody>
      </p:sp>
      <p:sp>
        <p:nvSpPr>
          <p:cNvPr id="199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9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802" name="Group 2"/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76803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/>
              <a:ahLst/>
              <a:cxnLst>
                <a:cxn ang="0">
                  <a:pos x="3193" y="1816"/>
                </a:cxn>
                <a:cxn ang="0">
                  <a:pos x="0" y="0"/>
                </a:cxn>
                <a:cxn ang="0">
                  <a:pos x="0" y="522"/>
                </a:cxn>
                <a:cxn ang="0">
                  <a:pos x="3037" y="1978"/>
                </a:cxn>
                <a:cxn ang="0">
                  <a:pos x="5740" y="3273"/>
                </a:cxn>
                <a:cxn ang="0">
                  <a:pos x="5740" y="3267"/>
                </a:cxn>
                <a:cxn ang="0">
                  <a:pos x="3193" y="1816"/>
                </a:cxn>
                <a:cxn ang="0">
                  <a:pos x="3193" y="1816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804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/>
              <a:ahLst/>
              <a:cxnLst>
                <a:cxn ang="0">
                  <a:pos x="3163" y="1714"/>
                </a:cxn>
                <a:cxn ang="0">
                  <a:pos x="431" y="0"/>
                </a:cxn>
                <a:cxn ang="0">
                  <a:pos x="0" y="0"/>
                </a:cxn>
                <a:cxn ang="0">
                  <a:pos x="3086" y="1786"/>
                </a:cxn>
                <a:cxn ang="0">
                  <a:pos x="5591" y="3243"/>
                </a:cxn>
                <a:cxn ang="0">
                  <a:pos x="5591" y="3237"/>
                </a:cxn>
                <a:cxn ang="0">
                  <a:pos x="3163" y="1714"/>
                </a:cxn>
                <a:cxn ang="0">
                  <a:pos x="3163" y="1714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805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/>
              <a:ahLst/>
              <a:cxnLst>
                <a:cxn ang="0">
                  <a:pos x="0" y="156"/>
                </a:cxn>
                <a:cxn ang="0">
                  <a:pos x="4042" y="192"/>
                </a:cxn>
                <a:cxn ang="0">
                  <a:pos x="4042" y="144"/>
                </a:cxn>
                <a:cxn ang="0">
                  <a:pos x="0" y="0"/>
                </a:cxn>
                <a:cxn ang="0">
                  <a:pos x="0" y="156"/>
                </a:cxn>
                <a:cxn ang="0">
                  <a:pos x="0" y="156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806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/>
              <a:ahLst/>
              <a:cxnLst>
                <a:cxn ang="0">
                  <a:pos x="1722" y="66"/>
                </a:cxn>
                <a:cxn ang="0">
                  <a:pos x="1722" y="60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1722" y="66"/>
                </a:cxn>
                <a:cxn ang="0">
                  <a:pos x="1722" y="66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807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/>
              <a:ahLst/>
              <a:cxnLst>
                <a:cxn ang="0">
                  <a:pos x="0" y="329"/>
                </a:cxn>
                <a:cxn ang="0">
                  <a:pos x="4789" y="77"/>
                </a:cxn>
                <a:cxn ang="0">
                  <a:pos x="4789" y="0"/>
                </a:cxn>
                <a:cxn ang="0">
                  <a:pos x="0" y="107"/>
                </a:cxn>
                <a:cxn ang="0">
                  <a:pos x="0" y="329"/>
                </a:cxn>
                <a:cxn ang="0">
                  <a:pos x="0" y="329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6808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/>
              <a:ahLst/>
              <a:cxnLst>
                <a:cxn ang="0">
                  <a:pos x="975" y="48"/>
                </a:cxn>
                <a:cxn ang="0">
                  <a:pos x="975" y="0"/>
                </a:cxn>
                <a:cxn ang="0">
                  <a:pos x="0" y="24"/>
                </a:cxn>
                <a:cxn ang="0">
                  <a:pos x="0" y="101"/>
                </a:cxn>
                <a:cxn ang="0">
                  <a:pos x="975" y="48"/>
                </a:cxn>
                <a:cxn ang="0">
                  <a:pos x="975" y="48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809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/>
              <a:ahLst/>
              <a:cxnLst>
                <a:cxn ang="0">
                  <a:pos x="2141" y="0"/>
                </a:cxn>
                <a:cxn ang="0">
                  <a:pos x="0" y="156"/>
                </a:cxn>
                <a:cxn ang="0">
                  <a:pos x="0" y="198"/>
                </a:cxn>
                <a:cxn ang="0">
                  <a:pos x="2141" y="0"/>
                </a:cxn>
                <a:cxn ang="0">
                  <a:pos x="2141" y="0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810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/>
              <a:ahLst/>
              <a:cxnLst>
                <a:cxn ang="0">
                  <a:pos x="0" y="348"/>
                </a:cxn>
                <a:cxn ang="0">
                  <a:pos x="311" y="348"/>
                </a:cxn>
                <a:cxn ang="0">
                  <a:pos x="3623" y="42"/>
                </a:cxn>
                <a:cxn ang="0">
                  <a:pos x="3623" y="0"/>
                </a:cxn>
                <a:cxn ang="0">
                  <a:pos x="0" y="264"/>
                </a:cxn>
                <a:cxn ang="0">
                  <a:pos x="0" y="348"/>
                </a:cxn>
                <a:cxn ang="0">
                  <a:pos x="0" y="348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811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/>
              <a:ahLst/>
              <a:cxnLst>
                <a:cxn ang="0">
                  <a:pos x="2182" y="276"/>
                </a:cxn>
                <a:cxn ang="0">
                  <a:pos x="2517" y="204"/>
                </a:cxn>
                <a:cxn ang="0">
                  <a:pos x="2260" y="0"/>
                </a:cxn>
                <a:cxn ang="0">
                  <a:pos x="0" y="276"/>
                </a:cxn>
                <a:cxn ang="0">
                  <a:pos x="2182" y="276"/>
                </a:cxn>
                <a:cxn ang="0">
                  <a:pos x="2182" y="276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812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/>
              <a:ahLst/>
              <a:cxnLst>
                <a:cxn ang="0">
                  <a:pos x="1405" y="126"/>
                </a:cxn>
                <a:cxn ang="0">
                  <a:pos x="1405" y="0"/>
                </a:cxn>
                <a:cxn ang="0">
                  <a:pos x="0" y="174"/>
                </a:cxn>
                <a:cxn ang="0">
                  <a:pos x="257" y="378"/>
                </a:cxn>
                <a:cxn ang="0">
                  <a:pos x="1405" y="126"/>
                </a:cxn>
                <a:cxn ang="0">
                  <a:pos x="1405" y="126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813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/>
              <a:ahLst/>
              <a:cxnLst>
                <a:cxn ang="0">
                  <a:pos x="729" y="240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729" y="240"/>
                </a:cxn>
                <a:cxn ang="0">
                  <a:pos x="729" y="240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814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5035" y="1672"/>
                </a:cxn>
                <a:cxn ang="0">
                  <a:pos x="5035" y="1666"/>
                </a:cxn>
                <a:cxn ang="0">
                  <a:pos x="0" y="0"/>
                </a:cxn>
                <a:cxn ang="0">
                  <a:pos x="0" y="72"/>
                </a:cxn>
                <a:cxn ang="0">
                  <a:pos x="0" y="72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815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/>
              <a:ahLst/>
              <a:cxnLst>
                <a:cxn ang="0">
                  <a:pos x="729" y="318"/>
                </a:cxn>
                <a:cxn ang="0">
                  <a:pos x="729" y="312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729" y="318"/>
                </a:cxn>
                <a:cxn ang="0">
                  <a:pos x="729" y="318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816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/>
              <a:ahLst/>
              <a:cxnLst>
                <a:cxn ang="0">
                  <a:pos x="0" y="396"/>
                </a:cxn>
                <a:cxn ang="0">
                  <a:pos x="5035" y="2188"/>
                </a:cxn>
                <a:cxn ang="0">
                  <a:pos x="5035" y="2134"/>
                </a:cxn>
                <a:cxn ang="0">
                  <a:pos x="0" y="0"/>
                </a:cxn>
                <a:cxn ang="0">
                  <a:pos x="0" y="396"/>
                </a:cxn>
                <a:cxn ang="0">
                  <a:pos x="0" y="396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817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145" y="2727"/>
                </a:cxn>
                <a:cxn ang="0">
                  <a:pos x="3163" y="2704"/>
                </a:cxn>
                <a:cxn ang="0">
                  <a:pos x="10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818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/>
              <a:ahLst/>
              <a:cxnLst>
                <a:cxn ang="0">
                  <a:pos x="323" y="299"/>
                </a:cxn>
                <a:cxn ang="0">
                  <a:pos x="323" y="263"/>
                </a:cxn>
                <a:cxn ang="0">
                  <a:pos x="18" y="0"/>
                </a:cxn>
                <a:cxn ang="0">
                  <a:pos x="0" y="23"/>
                </a:cxn>
                <a:cxn ang="0">
                  <a:pos x="323" y="299"/>
                </a:cxn>
                <a:cxn ang="0">
                  <a:pos x="323" y="299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819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/>
              <a:ahLst/>
              <a:cxnLst>
                <a:cxn ang="0">
                  <a:pos x="281" y="335"/>
                </a:cxn>
                <a:cxn ang="0">
                  <a:pos x="281" y="173"/>
                </a:cxn>
                <a:cxn ang="0">
                  <a:pos x="96" y="0"/>
                </a:cxn>
                <a:cxn ang="0">
                  <a:pos x="0" y="90"/>
                </a:cxn>
                <a:cxn ang="0">
                  <a:pos x="281" y="335"/>
                </a:cxn>
                <a:cxn ang="0">
                  <a:pos x="281" y="335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820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26" y="2680"/>
                </a:cxn>
                <a:cxn ang="0">
                  <a:pos x="3122" y="2590"/>
                </a:cxn>
                <a:cxn ang="0">
                  <a:pos x="383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821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/>
              <a:ahLst/>
              <a:cxnLst>
                <a:cxn ang="0">
                  <a:pos x="132" y="13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32" y="132"/>
                </a:cxn>
                <a:cxn ang="0">
                  <a:pos x="132" y="132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32" y="132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822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17" y="2536"/>
                </a:cxn>
                <a:cxn ang="0">
                  <a:pos x="2517" y="2536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823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88" y="2482"/>
                </a:cxn>
                <a:cxn ang="0">
                  <a:pos x="2200" y="2476"/>
                </a:cxn>
                <a:cxn ang="0">
                  <a:pos x="31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6824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/>
              <a:ahLst/>
              <a:cxnLst>
                <a:cxn ang="0">
                  <a:pos x="84" y="96"/>
                </a:cxn>
                <a:cxn ang="0">
                  <a:pos x="84" y="90"/>
                </a:cxn>
                <a:cxn ang="0">
                  <a:pos x="12" y="0"/>
                </a:cxn>
                <a:cxn ang="0">
                  <a:pos x="0" y="6"/>
                </a:cxn>
                <a:cxn ang="0">
                  <a:pos x="84" y="96"/>
                </a:cxn>
                <a:cxn ang="0">
                  <a:pos x="84" y="96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825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/>
              <a:ahLst/>
              <a:cxnLst>
                <a:cxn ang="0">
                  <a:pos x="155" y="516"/>
                </a:cxn>
                <a:cxn ang="0">
                  <a:pos x="155" y="204"/>
                </a:cxn>
                <a:cxn ang="0">
                  <a:pos x="77" y="0"/>
                </a:cxn>
                <a:cxn ang="0">
                  <a:pos x="0" y="192"/>
                </a:cxn>
                <a:cxn ang="0">
                  <a:pos x="155" y="516"/>
                </a:cxn>
                <a:cxn ang="0">
                  <a:pos x="155" y="516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826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97" y="1043"/>
                </a:cxn>
                <a:cxn ang="0">
                  <a:pos x="574" y="851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827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/>
              <a:ahLst/>
              <a:cxnLst>
                <a:cxn ang="0">
                  <a:pos x="144" y="0"/>
                </a:cxn>
                <a:cxn ang="0">
                  <a:pos x="0" y="0"/>
                </a:cxn>
                <a:cxn ang="0">
                  <a:pos x="287" y="797"/>
                </a:cxn>
                <a:cxn ang="0">
                  <a:pos x="341" y="653"/>
                </a:cxn>
                <a:cxn ang="0">
                  <a:pos x="144" y="0"/>
                </a:cxn>
                <a:cxn ang="0">
                  <a:pos x="144" y="0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828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60" y="312"/>
                </a:cxn>
                <a:cxn ang="0">
                  <a:pos x="60" y="6"/>
                </a:cxn>
                <a:cxn ang="0">
                  <a:pos x="54" y="0"/>
                </a:cxn>
                <a:cxn ang="0">
                  <a:pos x="0" y="144"/>
                </a:cxn>
                <a:cxn ang="0">
                  <a:pos x="0" y="144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829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/>
              <a:ahLst/>
              <a:cxnLst>
                <a:cxn ang="0">
                  <a:pos x="0" y="371"/>
                </a:cxn>
                <a:cxn ang="0">
                  <a:pos x="5740" y="1864"/>
                </a:cxn>
                <a:cxn ang="0">
                  <a:pos x="5740" y="1834"/>
                </a:cxn>
                <a:cxn ang="0">
                  <a:pos x="0" y="0"/>
                </a:cxn>
                <a:cxn ang="0">
                  <a:pos x="0" y="371"/>
                </a:cxn>
                <a:cxn ang="0">
                  <a:pos x="0" y="37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830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/>
              <a:ahLst/>
              <a:cxnLst>
                <a:cxn ang="0">
                  <a:pos x="6" y="6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6" y="6"/>
                </a:cxn>
                <a:cxn ang="0">
                  <a:pos x="6" y="6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831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/>
              <a:ahLst/>
              <a:cxnLst>
                <a:cxn ang="0">
                  <a:pos x="0" y="366"/>
                </a:cxn>
                <a:cxn ang="0">
                  <a:pos x="5740" y="1337"/>
                </a:cxn>
                <a:cxn ang="0">
                  <a:pos x="5740" y="1331"/>
                </a:cxn>
                <a:cxn ang="0">
                  <a:pos x="0" y="0"/>
                </a:cxn>
                <a:cxn ang="0">
                  <a:pos x="0" y="366"/>
                </a:cxn>
                <a:cxn ang="0">
                  <a:pos x="0" y="366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832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5740" y="414"/>
                </a:cxn>
                <a:cxn ang="0">
                  <a:pos x="5740" y="402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0" y="48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833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448" y="3177"/>
                </a:cxn>
                <a:cxn ang="0">
                  <a:pos x="4448" y="3153"/>
                </a:cxn>
                <a:cxn ang="0">
                  <a:pos x="12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834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28" y="2614"/>
                </a:cxn>
                <a:cxn ang="0">
                  <a:pos x="2428" y="2608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835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/>
              <a:ahLst/>
              <a:cxnLst>
                <a:cxn ang="0">
                  <a:pos x="485" y="0"/>
                </a:cxn>
                <a:cxn ang="0">
                  <a:pos x="0" y="0"/>
                </a:cxn>
                <a:cxn ang="0">
                  <a:pos x="1800" y="2464"/>
                </a:cxn>
                <a:cxn ang="0">
                  <a:pos x="1800" y="2248"/>
                </a:cxn>
                <a:cxn ang="0">
                  <a:pos x="1794" y="2248"/>
                </a:cxn>
                <a:cxn ang="0">
                  <a:pos x="485" y="0"/>
                </a:cxn>
                <a:cxn ang="0">
                  <a:pos x="485" y="0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836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32" y="2074"/>
                </a:cxn>
                <a:cxn ang="0">
                  <a:pos x="1232" y="2038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837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58" y="1936"/>
                </a:cxn>
                <a:cxn ang="0">
                  <a:pos x="1058" y="1930"/>
                </a:cxn>
                <a:cxn ang="0">
                  <a:pos x="54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838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/>
              <a:ahLst/>
              <a:cxnLst>
                <a:cxn ang="0">
                  <a:pos x="771" y="1433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771" y="1487"/>
                </a:cxn>
                <a:cxn ang="0">
                  <a:pos x="771" y="1433"/>
                </a:cxn>
                <a:cxn ang="0">
                  <a:pos x="771" y="1433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76839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76840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66"/>
                  </a:cxn>
                  <a:cxn ang="0">
                    <a:pos x="3635" y="1313"/>
                  </a:cxn>
                  <a:cxn ang="0">
                    <a:pos x="3647" y="1235"/>
                  </a:cxn>
                  <a:cxn ang="0">
                    <a:pos x="3659" y="1163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841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/>
                <a:ahLst/>
                <a:cxnLst>
                  <a:cxn ang="0">
                    <a:pos x="2105" y="665"/>
                  </a:cxn>
                  <a:cxn ang="0">
                    <a:pos x="24" y="0"/>
                  </a:cxn>
                  <a:cxn ang="0">
                    <a:pos x="12" y="72"/>
                  </a:cxn>
                  <a:cxn ang="0">
                    <a:pos x="0" y="150"/>
                  </a:cxn>
                  <a:cxn ang="0">
                    <a:pos x="2105" y="695"/>
                  </a:cxn>
                  <a:cxn ang="0">
                    <a:pos x="2105" y="665"/>
                  </a:cxn>
                  <a:cxn ang="0">
                    <a:pos x="2105" y="665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76842" name="Rectangle 4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600200"/>
            <a:ext cx="8229600" cy="18288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6843" name="Rectangle 4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6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6844" name="Rectangle 44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6845" name="Rectangle 4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6846" name="Rectangle 4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 sz="1600"/>
            </a:lvl1pPr>
          </a:lstStyle>
          <a:p>
            <a:fld id="{5BB9CB9A-2BC1-49CB-AF8F-36D1B5BA44F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04E410-C166-4B42-8539-DE68036579A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31D2DE-7636-4D74-95FA-741383C3829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C1C429F4-FE3C-44FF-9DE1-C10B1F6ABBA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061E75-0A36-4FDB-8973-BA647DC58F8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F56485-6CC7-46E5-9778-D67D05E39C5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D3FDA3-D3FF-420E-8808-549ED128DA8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E72863-2E41-4B6B-A2C7-2DC55F0EE0C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AA4008-757E-43A1-AEFD-EEB390A2182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9F7F8B-4380-4195-B5FB-0B1210152DC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2F9962-DFD2-449C-BC0D-7070DF5F999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6C5DAF-47C8-42B3-8279-4B838D42ADB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57647"/>
                <a:invGamma/>
              </a:schemeClr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778" name="Group 2"/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75779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/>
              <a:ahLst/>
              <a:cxnLst>
                <a:cxn ang="0">
                  <a:pos x="3193" y="1816"/>
                </a:cxn>
                <a:cxn ang="0">
                  <a:pos x="0" y="0"/>
                </a:cxn>
                <a:cxn ang="0">
                  <a:pos x="0" y="522"/>
                </a:cxn>
                <a:cxn ang="0">
                  <a:pos x="3037" y="1978"/>
                </a:cxn>
                <a:cxn ang="0">
                  <a:pos x="5740" y="3273"/>
                </a:cxn>
                <a:cxn ang="0">
                  <a:pos x="5740" y="3267"/>
                </a:cxn>
                <a:cxn ang="0">
                  <a:pos x="3193" y="1816"/>
                </a:cxn>
                <a:cxn ang="0">
                  <a:pos x="3193" y="1816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780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/>
              <a:ahLst/>
              <a:cxnLst>
                <a:cxn ang="0">
                  <a:pos x="3163" y="1714"/>
                </a:cxn>
                <a:cxn ang="0">
                  <a:pos x="431" y="0"/>
                </a:cxn>
                <a:cxn ang="0">
                  <a:pos x="0" y="0"/>
                </a:cxn>
                <a:cxn ang="0">
                  <a:pos x="3086" y="1786"/>
                </a:cxn>
                <a:cxn ang="0">
                  <a:pos x="5591" y="3243"/>
                </a:cxn>
                <a:cxn ang="0">
                  <a:pos x="5591" y="3237"/>
                </a:cxn>
                <a:cxn ang="0">
                  <a:pos x="3163" y="1714"/>
                </a:cxn>
                <a:cxn ang="0">
                  <a:pos x="3163" y="1714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781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/>
              <a:ahLst/>
              <a:cxnLst>
                <a:cxn ang="0">
                  <a:pos x="0" y="156"/>
                </a:cxn>
                <a:cxn ang="0">
                  <a:pos x="4042" y="192"/>
                </a:cxn>
                <a:cxn ang="0">
                  <a:pos x="4042" y="144"/>
                </a:cxn>
                <a:cxn ang="0">
                  <a:pos x="0" y="0"/>
                </a:cxn>
                <a:cxn ang="0">
                  <a:pos x="0" y="156"/>
                </a:cxn>
                <a:cxn ang="0">
                  <a:pos x="0" y="156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782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/>
              <a:ahLst/>
              <a:cxnLst>
                <a:cxn ang="0">
                  <a:pos x="1722" y="66"/>
                </a:cxn>
                <a:cxn ang="0">
                  <a:pos x="1722" y="60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1722" y="66"/>
                </a:cxn>
                <a:cxn ang="0">
                  <a:pos x="1722" y="66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783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/>
              <a:ahLst/>
              <a:cxnLst>
                <a:cxn ang="0">
                  <a:pos x="0" y="329"/>
                </a:cxn>
                <a:cxn ang="0">
                  <a:pos x="4789" y="77"/>
                </a:cxn>
                <a:cxn ang="0">
                  <a:pos x="4789" y="0"/>
                </a:cxn>
                <a:cxn ang="0">
                  <a:pos x="0" y="107"/>
                </a:cxn>
                <a:cxn ang="0">
                  <a:pos x="0" y="329"/>
                </a:cxn>
                <a:cxn ang="0">
                  <a:pos x="0" y="329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5784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/>
              <a:ahLst/>
              <a:cxnLst>
                <a:cxn ang="0">
                  <a:pos x="975" y="48"/>
                </a:cxn>
                <a:cxn ang="0">
                  <a:pos x="975" y="0"/>
                </a:cxn>
                <a:cxn ang="0">
                  <a:pos x="0" y="24"/>
                </a:cxn>
                <a:cxn ang="0">
                  <a:pos x="0" y="101"/>
                </a:cxn>
                <a:cxn ang="0">
                  <a:pos x="975" y="48"/>
                </a:cxn>
                <a:cxn ang="0">
                  <a:pos x="975" y="48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785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/>
              <a:ahLst/>
              <a:cxnLst>
                <a:cxn ang="0">
                  <a:pos x="2141" y="0"/>
                </a:cxn>
                <a:cxn ang="0">
                  <a:pos x="0" y="156"/>
                </a:cxn>
                <a:cxn ang="0">
                  <a:pos x="0" y="198"/>
                </a:cxn>
                <a:cxn ang="0">
                  <a:pos x="2141" y="0"/>
                </a:cxn>
                <a:cxn ang="0">
                  <a:pos x="2141" y="0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786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/>
              <a:ahLst/>
              <a:cxnLst>
                <a:cxn ang="0">
                  <a:pos x="0" y="348"/>
                </a:cxn>
                <a:cxn ang="0">
                  <a:pos x="311" y="348"/>
                </a:cxn>
                <a:cxn ang="0">
                  <a:pos x="3623" y="42"/>
                </a:cxn>
                <a:cxn ang="0">
                  <a:pos x="3623" y="0"/>
                </a:cxn>
                <a:cxn ang="0">
                  <a:pos x="0" y="264"/>
                </a:cxn>
                <a:cxn ang="0">
                  <a:pos x="0" y="348"/>
                </a:cxn>
                <a:cxn ang="0">
                  <a:pos x="0" y="348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787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/>
              <a:ahLst/>
              <a:cxnLst>
                <a:cxn ang="0">
                  <a:pos x="2182" y="276"/>
                </a:cxn>
                <a:cxn ang="0">
                  <a:pos x="2517" y="204"/>
                </a:cxn>
                <a:cxn ang="0">
                  <a:pos x="2260" y="0"/>
                </a:cxn>
                <a:cxn ang="0">
                  <a:pos x="0" y="276"/>
                </a:cxn>
                <a:cxn ang="0">
                  <a:pos x="2182" y="276"/>
                </a:cxn>
                <a:cxn ang="0">
                  <a:pos x="2182" y="276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788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/>
              <a:ahLst/>
              <a:cxnLst>
                <a:cxn ang="0">
                  <a:pos x="1405" y="126"/>
                </a:cxn>
                <a:cxn ang="0">
                  <a:pos x="1405" y="0"/>
                </a:cxn>
                <a:cxn ang="0">
                  <a:pos x="0" y="174"/>
                </a:cxn>
                <a:cxn ang="0">
                  <a:pos x="257" y="378"/>
                </a:cxn>
                <a:cxn ang="0">
                  <a:pos x="1405" y="126"/>
                </a:cxn>
                <a:cxn ang="0">
                  <a:pos x="1405" y="126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789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/>
              <a:ahLst/>
              <a:cxnLst>
                <a:cxn ang="0">
                  <a:pos x="729" y="240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729" y="240"/>
                </a:cxn>
                <a:cxn ang="0">
                  <a:pos x="729" y="240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790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5035" y="1672"/>
                </a:cxn>
                <a:cxn ang="0">
                  <a:pos x="5035" y="1666"/>
                </a:cxn>
                <a:cxn ang="0">
                  <a:pos x="0" y="0"/>
                </a:cxn>
                <a:cxn ang="0">
                  <a:pos x="0" y="72"/>
                </a:cxn>
                <a:cxn ang="0">
                  <a:pos x="0" y="72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791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/>
              <a:ahLst/>
              <a:cxnLst>
                <a:cxn ang="0">
                  <a:pos x="729" y="318"/>
                </a:cxn>
                <a:cxn ang="0">
                  <a:pos x="729" y="312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729" y="318"/>
                </a:cxn>
                <a:cxn ang="0">
                  <a:pos x="729" y="318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792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/>
              <a:ahLst/>
              <a:cxnLst>
                <a:cxn ang="0">
                  <a:pos x="0" y="396"/>
                </a:cxn>
                <a:cxn ang="0">
                  <a:pos x="5035" y="2188"/>
                </a:cxn>
                <a:cxn ang="0">
                  <a:pos x="5035" y="2134"/>
                </a:cxn>
                <a:cxn ang="0">
                  <a:pos x="0" y="0"/>
                </a:cxn>
                <a:cxn ang="0">
                  <a:pos x="0" y="396"/>
                </a:cxn>
                <a:cxn ang="0">
                  <a:pos x="0" y="396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793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145" y="2727"/>
                </a:cxn>
                <a:cxn ang="0">
                  <a:pos x="3163" y="2704"/>
                </a:cxn>
                <a:cxn ang="0">
                  <a:pos x="10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794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/>
              <a:ahLst/>
              <a:cxnLst>
                <a:cxn ang="0">
                  <a:pos x="323" y="299"/>
                </a:cxn>
                <a:cxn ang="0">
                  <a:pos x="323" y="263"/>
                </a:cxn>
                <a:cxn ang="0">
                  <a:pos x="18" y="0"/>
                </a:cxn>
                <a:cxn ang="0">
                  <a:pos x="0" y="23"/>
                </a:cxn>
                <a:cxn ang="0">
                  <a:pos x="323" y="299"/>
                </a:cxn>
                <a:cxn ang="0">
                  <a:pos x="323" y="299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795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/>
              <a:ahLst/>
              <a:cxnLst>
                <a:cxn ang="0">
                  <a:pos x="281" y="335"/>
                </a:cxn>
                <a:cxn ang="0">
                  <a:pos x="281" y="173"/>
                </a:cxn>
                <a:cxn ang="0">
                  <a:pos x="96" y="0"/>
                </a:cxn>
                <a:cxn ang="0">
                  <a:pos x="0" y="90"/>
                </a:cxn>
                <a:cxn ang="0">
                  <a:pos x="281" y="335"/>
                </a:cxn>
                <a:cxn ang="0">
                  <a:pos x="281" y="335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796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26" y="2680"/>
                </a:cxn>
                <a:cxn ang="0">
                  <a:pos x="3122" y="2590"/>
                </a:cxn>
                <a:cxn ang="0">
                  <a:pos x="383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797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/>
              <a:ahLst/>
              <a:cxnLst>
                <a:cxn ang="0">
                  <a:pos x="132" y="13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32" y="132"/>
                </a:cxn>
                <a:cxn ang="0">
                  <a:pos x="132" y="132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32" y="132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798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17" y="2536"/>
                </a:cxn>
                <a:cxn ang="0">
                  <a:pos x="2517" y="2536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799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88" y="2482"/>
                </a:cxn>
                <a:cxn ang="0">
                  <a:pos x="2200" y="2476"/>
                </a:cxn>
                <a:cxn ang="0">
                  <a:pos x="31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5800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/>
              <a:ahLst/>
              <a:cxnLst>
                <a:cxn ang="0">
                  <a:pos x="84" y="96"/>
                </a:cxn>
                <a:cxn ang="0">
                  <a:pos x="84" y="90"/>
                </a:cxn>
                <a:cxn ang="0">
                  <a:pos x="12" y="0"/>
                </a:cxn>
                <a:cxn ang="0">
                  <a:pos x="0" y="6"/>
                </a:cxn>
                <a:cxn ang="0">
                  <a:pos x="84" y="96"/>
                </a:cxn>
                <a:cxn ang="0">
                  <a:pos x="84" y="96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801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/>
              <a:ahLst/>
              <a:cxnLst>
                <a:cxn ang="0">
                  <a:pos x="155" y="516"/>
                </a:cxn>
                <a:cxn ang="0">
                  <a:pos x="155" y="204"/>
                </a:cxn>
                <a:cxn ang="0">
                  <a:pos x="77" y="0"/>
                </a:cxn>
                <a:cxn ang="0">
                  <a:pos x="0" y="192"/>
                </a:cxn>
                <a:cxn ang="0">
                  <a:pos x="155" y="516"/>
                </a:cxn>
                <a:cxn ang="0">
                  <a:pos x="155" y="516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802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97" y="1043"/>
                </a:cxn>
                <a:cxn ang="0">
                  <a:pos x="574" y="851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803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/>
              <a:ahLst/>
              <a:cxnLst>
                <a:cxn ang="0">
                  <a:pos x="144" y="0"/>
                </a:cxn>
                <a:cxn ang="0">
                  <a:pos x="0" y="0"/>
                </a:cxn>
                <a:cxn ang="0">
                  <a:pos x="287" y="797"/>
                </a:cxn>
                <a:cxn ang="0">
                  <a:pos x="341" y="653"/>
                </a:cxn>
                <a:cxn ang="0">
                  <a:pos x="144" y="0"/>
                </a:cxn>
                <a:cxn ang="0">
                  <a:pos x="144" y="0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804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60" y="312"/>
                </a:cxn>
                <a:cxn ang="0">
                  <a:pos x="60" y="6"/>
                </a:cxn>
                <a:cxn ang="0">
                  <a:pos x="54" y="0"/>
                </a:cxn>
                <a:cxn ang="0">
                  <a:pos x="0" y="144"/>
                </a:cxn>
                <a:cxn ang="0">
                  <a:pos x="0" y="144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805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/>
              <a:ahLst/>
              <a:cxnLst>
                <a:cxn ang="0">
                  <a:pos x="0" y="371"/>
                </a:cxn>
                <a:cxn ang="0">
                  <a:pos x="5740" y="1864"/>
                </a:cxn>
                <a:cxn ang="0">
                  <a:pos x="5740" y="1834"/>
                </a:cxn>
                <a:cxn ang="0">
                  <a:pos x="0" y="0"/>
                </a:cxn>
                <a:cxn ang="0">
                  <a:pos x="0" y="371"/>
                </a:cxn>
                <a:cxn ang="0">
                  <a:pos x="0" y="37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806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/>
              <a:ahLst/>
              <a:cxnLst>
                <a:cxn ang="0">
                  <a:pos x="6" y="6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6" y="6"/>
                </a:cxn>
                <a:cxn ang="0">
                  <a:pos x="6" y="6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807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/>
              <a:ahLst/>
              <a:cxnLst>
                <a:cxn ang="0">
                  <a:pos x="0" y="366"/>
                </a:cxn>
                <a:cxn ang="0">
                  <a:pos x="5740" y="1337"/>
                </a:cxn>
                <a:cxn ang="0">
                  <a:pos x="5740" y="1331"/>
                </a:cxn>
                <a:cxn ang="0">
                  <a:pos x="0" y="0"/>
                </a:cxn>
                <a:cxn ang="0">
                  <a:pos x="0" y="366"/>
                </a:cxn>
                <a:cxn ang="0">
                  <a:pos x="0" y="366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808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5740" y="414"/>
                </a:cxn>
                <a:cxn ang="0">
                  <a:pos x="5740" y="402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0" y="48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809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448" y="3177"/>
                </a:cxn>
                <a:cxn ang="0">
                  <a:pos x="4448" y="3153"/>
                </a:cxn>
                <a:cxn ang="0">
                  <a:pos x="12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810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28" y="2614"/>
                </a:cxn>
                <a:cxn ang="0">
                  <a:pos x="2428" y="2608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811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/>
              <a:ahLst/>
              <a:cxnLst>
                <a:cxn ang="0">
                  <a:pos x="485" y="0"/>
                </a:cxn>
                <a:cxn ang="0">
                  <a:pos x="0" y="0"/>
                </a:cxn>
                <a:cxn ang="0">
                  <a:pos x="1800" y="2464"/>
                </a:cxn>
                <a:cxn ang="0">
                  <a:pos x="1800" y="2248"/>
                </a:cxn>
                <a:cxn ang="0">
                  <a:pos x="1794" y="2248"/>
                </a:cxn>
                <a:cxn ang="0">
                  <a:pos x="485" y="0"/>
                </a:cxn>
                <a:cxn ang="0">
                  <a:pos x="485" y="0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812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32" y="2074"/>
                </a:cxn>
                <a:cxn ang="0">
                  <a:pos x="1232" y="2038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813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58" y="1936"/>
                </a:cxn>
                <a:cxn ang="0">
                  <a:pos x="1058" y="1930"/>
                </a:cxn>
                <a:cxn ang="0">
                  <a:pos x="54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814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/>
              <a:ahLst/>
              <a:cxnLst>
                <a:cxn ang="0">
                  <a:pos x="771" y="1433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771" y="1487"/>
                </a:cxn>
                <a:cxn ang="0">
                  <a:pos x="771" y="1433"/>
                </a:cxn>
                <a:cxn ang="0">
                  <a:pos x="771" y="1433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75815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75816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66"/>
                  </a:cxn>
                  <a:cxn ang="0">
                    <a:pos x="3635" y="1313"/>
                  </a:cxn>
                  <a:cxn ang="0">
                    <a:pos x="3647" y="1235"/>
                  </a:cxn>
                  <a:cxn ang="0">
                    <a:pos x="3659" y="1163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817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/>
                <a:ahLst/>
                <a:cxnLst>
                  <a:cxn ang="0">
                    <a:pos x="2105" y="665"/>
                  </a:cxn>
                  <a:cxn ang="0">
                    <a:pos x="24" y="0"/>
                  </a:cxn>
                  <a:cxn ang="0">
                    <a:pos x="12" y="72"/>
                  </a:cxn>
                  <a:cxn ang="0">
                    <a:pos x="0" y="150"/>
                  </a:cxn>
                  <a:cxn ang="0">
                    <a:pos x="2105" y="695"/>
                  </a:cxn>
                  <a:cxn ang="0">
                    <a:pos x="2105" y="665"/>
                  </a:cxn>
                  <a:cxn ang="0">
                    <a:pos x="2105" y="665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75818" name="Rectangle 4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75819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5820" name="Rectangle 4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75821" name="Rectangle 4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75822" name="Rectangle 4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8659F366-1542-4B39-ACBA-4A9715E2322C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90000"/>
        <a:buFont typeface="Wingdings" pitchFamily="2" charset="2"/>
        <a:buBlip>
          <a:blip r:embed="rId14"/>
        </a:buBlip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Blip>
          <a:blip r:embed="rId15"/>
        </a:buBlip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6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6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6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6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6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PowerPoint_Slide1.sldx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PowerPoint_Slide2.sldx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s.wisc.edu/condor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/>
          <a:p>
            <a:fld id="{3677AC5F-EF33-47C7-A844-597A82DF4154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81000" y="838200"/>
            <a:ext cx="8305800" cy="2076450"/>
          </a:xfrm>
        </p:spPr>
        <p:txBody>
          <a:bodyPr/>
          <a:lstStyle/>
          <a:p>
            <a:r>
              <a:rPr lang="en-US" sz="4400" dirty="0" smtClean="0"/>
              <a:t>Real-World Barriers to Scaling Up Scientific Applications</a:t>
            </a:r>
            <a:endParaRPr lang="en-US" sz="4400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" y="3276600"/>
            <a:ext cx="8305800" cy="25146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3200" dirty="0"/>
              <a:t>Douglas </a:t>
            </a:r>
            <a:r>
              <a:rPr lang="en-US" sz="3200" dirty="0" err="1"/>
              <a:t>Thain</a:t>
            </a:r>
            <a:endParaRPr lang="en-US" sz="3200" dirty="0"/>
          </a:p>
          <a:p>
            <a:pPr>
              <a:lnSpc>
                <a:spcPct val="80000"/>
              </a:lnSpc>
            </a:pPr>
            <a:r>
              <a:rPr lang="en-US" sz="3200" dirty="0"/>
              <a:t>University of Notre Dame</a:t>
            </a:r>
          </a:p>
          <a:p>
            <a:pPr>
              <a:lnSpc>
                <a:spcPct val="80000"/>
              </a:lnSpc>
            </a:pPr>
            <a:endParaRPr lang="en-US" sz="3200" dirty="0"/>
          </a:p>
          <a:p>
            <a:pPr>
              <a:lnSpc>
                <a:spcPct val="80000"/>
              </a:lnSpc>
            </a:pPr>
            <a:r>
              <a:rPr lang="en-US" sz="3200" dirty="0" smtClean="0"/>
              <a:t>Trends in HPDC Workshop</a:t>
            </a:r>
          </a:p>
          <a:p>
            <a:pPr>
              <a:lnSpc>
                <a:spcPct val="80000"/>
              </a:lnSpc>
            </a:pPr>
            <a:r>
              <a:rPr lang="en-US" sz="3200" dirty="0" err="1" smtClean="0"/>
              <a:t>Vrije</a:t>
            </a:r>
            <a:r>
              <a:rPr lang="en-US" sz="3200" dirty="0" smtClean="0"/>
              <a:t> University, March 2012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E8A43-B528-42CB-B66E-B92F47A992BB}" type="slidenum">
              <a:rPr lang="en-US"/>
              <a:pPr/>
              <a:t>10</a:t>
            </a:fld>
            <a:endParaRPr lang="en-US"/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609600" y="230186"/>
            <a:ext cx="8088313" cy="3046414"/>
            <a:chOff x="384" y="96"/>
            <a:chExt cx="5095" cy="1919"/>
          </a:xfrm>
        </p:grpSpPr>
        <p:pic>
          <p:nvPicPr>
            <p:cNvPr id="257027" name="Picture 3" descr="j0430491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84" y="384"/>
              <a:ext cx="1320" cy="1248"/>
            </a:xfrm>
            <a:prstGeom prst="rect">
              <a:avLst/>
            </a:prstGeom>
            <a:noFill/>
          </p:spPr>
        </p:pic>
        <p:sp>
          <p:nvSpPr>
            <p:cNvPr id="257028" name="Text Box 4"/>
            <p:cNvSpPr txBox="1">
              <a:spLocks noChangeArrowheads="1"/>
            </p:cNvSpPr>
            <p:nvPr/>
          </p:nvSpPr>
          <p:spPr bwMode="auto">
            <a:xfrm>
              <a:off x="1872" y="96"/>
              <a:ext cx="3607" cy="19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r>
                <a:rPr lang="en-US" sz="2400" dirty="0" smtClean="0"/>
                <a:t>I have a standard, debugged, trusted application that runs on my laptop.</a:t>
              </a:r>
            </a:p>
            <a:p>
              <a:r>
                <a:rPr lang="en-US" sz="2400" dirty="0" smtClean="0"/>
                <a:t> </a:t>
              </a:r>
            </a:p>
            <a:p>
              <a:r>
                <a:rPr lang="en-US" sz="2400" dirty="0" smtClean="0"/>
                <a:t>A toy problem completes in one hour.</a:t>
              </a:r>
            </a:p>
            <a:p>
              <a:r>
                <a:rPr lang="en-US" sz="2400" dirty="0" smtClean="0"/>
                <a:t>A real problem will take a month (I think.)</a:t>
              </a:r>
            </a:p>
            <a:p>
              <a:endParaRPr lang="en-US" sz="2400" dirty="0" smtClean="0"/>
            </a:p>
            <a:p>
              <a:r>
                <a:rPr lang="en-US" sz="2400" dirty="0" smtClean="0"/>
                <a:t>Can I get a single result faster?</a:t>
              </a:r>
            </a:p>
            <a:p>
              <a:r>
                <a:rPr lang="en-US" sz="2400" dirty="0" smtClean="0"/>
                <a:t>Can I get more results in the same time?</a:t>
              </a:r>
            </a:p>
          </p:txBody>
        </p:sp>
      </p:grpSp>
      <p:grpSp>
        <p:nvGrpSpPr>
          <p:cNvPr id="3" name="Group 10"/>
          <p:cNvGrpSpPr/>
          <p:nvPr/>
        </p:nvGrpSpPr>
        <p:grpSpPr>
          <a:xfrm>
            <a:off x="533400" y="3600271"/>
            <a:ext cx="4114800" cy="2190929"/>
            <a:chOff x="533400" y="3600271"/>
            <a:chExt cx="4114800" cy="2190929"/>
          </a:xfrm>
        </p:grpSpPr>
        <p:pic>
          <p:nvPicPr>
            <p:cNvPr id="257036" name="Picture 12" descr="rice_data_center06052007x300"/>
            <p:cNvPicPr>
              <a:picLocks noChangeAspect="1" noChangeArrowheads="1"/>
            </p:cNvPicPr>
            <p:nvPr/>
          </p:nvPicPr>
          <p:blipFill>
            <a:blip r:embed="rId3" cstate="print"/>
            <a:srcRect l="40476"/>
            <a:stretch>
              <a:fillRect/>
            </a:stretch>
          </p:blipFill>
          <p:spPr bwMode="auto">
            <a:xfrm>
              <a:off x="533400" y="3624262"/>
              <a:ext cx="1905004" cy="2166938"/>
            </a:xfrm>
            <a:prstGeom prst="rect">
              <a:avLst/>
            </a:prstGeom>
            <a:noFill/>
          </p:spPr>
        </p:pic>
        <p:sp>
          <p:nvSpPr>
            <p:cNvPr id="257037" name="Text Box 13"/>
            <p:cNvSpPr txBox="1">
              <a:spLocks noChangeArrowheads="1"/>
            </p:cNvSpPr>
            <p:nvPr/>
          </p:nvSpPr>
          <p:spPr bwMode="auto">
            <a:xfrm>
              <a:off x="2546343" y="3600271"/>
              <a:ext cx="2101857" cy="12003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 dirty="0" smtClean="0"/>
                <a:t>Last year,</a:t>
              </a:r>
            </a:p>
            <a:p>
              <a:r>
                <a:rPr lang="en-US" sz="2400" dirty="0" smtClean="0"/>
                <a:t>I heard about</a:t>
              </a:r>
            </a:p>
            <a:p>
              <a:r>
                <a:rPr lang="en-US" sz="2400" dirty="0" smtClean="0"/>
                <a:t>this grid thing.</a:t>
              </a:r>
            </a:p>
          </p:txBody>
        </p:sp>
      </p:grpSp>
      <p:sp>
        <p:nvSpPr>
          <p:cNvPr id="16" name="Text Box 14"/>
          <p:cNvSpPr txBox="1">
            <a:spLocks noChangeArrowheads="1"/>
          </p:cNvSpPr>
          <p:nvPr/>
        </p:nvSpPr>
        <p:spPr bwMode="auto">
          <a:xfrm>
            <a:off x="2819400" y="6106180"/>
            <a:ext cx="339868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b="1" i="1" dirty="0" smtClean="0">
                <a:solidFill>
                  <a:srgbClr val="FFFF00"/>
                </a:solidFill>
              </a:rPr>
              <a:t>What do I do next?</a:t>
            </a:r>
            <a:endParaRPr lang="en-US" sz="2800" b="1" i="1" dirty="0">
              <a:solidFill>
                <a:srgbClr val="FFFF00"/>
              </a:solidFill>
            </a:endParaRPr>
          </a:p>
        </p:txBody>
      </p:sp>
      <p:grpSp>
        <p:nvGrpSpPr>
          <p:cNvPr id="4" name="Group 11"/>
          <p:cNvGrpSpPr/>
          <p:nvPr/>
        </p:nvGrpSpPr>
        <p:grpSpPr>
          <a:xfrm>
            <a:off x="4648200" y="3429000"/>
            <a:ext cx="4086225" cy="2722145"/>
            <a:chOff x="4648200" y="3429000"/>
            <a:chExt cx="4086225" cy="2722145"/>
          </a:xfrm>
        </p:grpSpPr>
        <p:pic>
          <p:nvPicPr>
            <p:cNvPr id="277506" name="Picture 2" descr="http://imgs.sfgate.com/blogs/images/sfgate/ybenjamin/2009/09/02/question-cloud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010400" y="3429000"/>
              <a:ext cx="1724025" cy="2722145"/>
            </a:xfrm>
            <a:prstGeom prst="rect">
              <a:avLst/>
            </a:prstGeom>
            <a:noFill/>
          </p:spPr>
        </p:pic>
        <p:sp>
          <p:nvSpPr>
            <p:cNvPr id="18" name="Text Box 13"/>
            <p:cNvSpPr txBox="1">
              <a:spLocks noChangeArrowheads="1"/>
            </p:cNvSpPr>
            <p:nvPr/>
          </p:nvSpPr>
          <p:spPr bwMode="auto">
            <a:xfrm>
              <a:off x="4648200" y="4743271"/>
              <a:ext cx="2324675" cy="12003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/>
              <a:r>
                <a:rPr lang="en-US" sz="2400" dirty="0" smtClean="0"/>
                <a:t>This year,</a:t>
              </a:r>
            </a:p>
            <a:p>
              <a:pPr algn="r"/>
              <a:r>
                <a:rPr lang="en-US" sz="2400" dirty="0" smtClean="0"/>
                <a:t>I heard about</a:t>
              </a:r>
            </a:p>
            <a:p>
              <a:pPr algn="r"/>
              <a:r>
                <a:rPr lang="en-US" sz="2400" dirty="0" smtClean="0"/>
                <a:t>this cloud thing.</a:t>
              </a:r>
              <a:endParaRPr lang="en-US" sz="24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4114800" cy="1169987"/>
          </a:xfrm>
        </p:spPr>
        <p:txBody>
          <a:bodyPr/>
          <a:lstStyle/>
          <a:p>
            <a:r>
              <a:rPr lang="en-US" sz="3200" dirty="0" smtClean="0"/>
              <a:t>What users want.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5329238"/>
            <a:ext cx="2133600" cy="457200"/>
          </a:xfrm>
        </p:spPr>
        <p:txBody>
          <a:bodyPr/>
          <a:lstStyle/>
          <a:p>
            <a:fld id="{C1061E75-0A36-4FDB-8973-BA647DC58F88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4648200" y="457200"/>
            <a:ext cx="4114800" cy="1169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What they get.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9" name="Picture 9" descr="datacenter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0" y="1600199"/>
            <a:ext cx="3657600" cy="42438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" descr="IBM%20Thinkpad%20X41%20Noteboo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0" y="2895600"/>
            <a:ext cx="1676400" cy="1522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280000" y="28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Traditional</a:t>
            </a:r>
            <a:br>
              <a:rPr lang="en-US" dirty="0" smtClean="0"/>
            </a:br>
            <a:r>
              <a:rPr lang="en-US" dirty="0" smtClean="0"/>
              <a:t>Application Model?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61E75-0A36-4FDB-8973-BA647DC58F88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55298" name="Picture 2" descr="http://www.dirtykitchens.com/images/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39136" y="1828800"/>
            <a:ext cx="6004664" cy="4495800"/>
          </a:xfrm>
          <a:prstGeom prst="rect">
            <a:avLst/>
          </a:prstGeom>
          <a:noFill/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3581400" y="4648200"/>
            <a:ext cx="5029200" cy="1828800"/>
          </a:xfrm>
          <a:prstGeom prst="rect">
            <a:avLst/>
          </a:prstGeom>
          <a:solidFill>
            <a:schemeClr val="accent4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1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Every program attempts to grow until it can read mail.</a:t>
            </a:r>
            <a:r>
              <a:rPr lang="en-US" sz="3200" kern="0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 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- Jamie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Zawinski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5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534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What goes wrong? Everything!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447800"/>
            <a:ext cx="8229600" cy="5257800"/>
          </a:xfrm>
        </p:spPr>
        <p:txBody>
          <a:bodyPr>
            <a:noAutofit/>
          </a:bodyPr>
          <a:lstStyle/>
          <a:p>
            <a:r>
              <a:rPr lang="en-US" sz="2400" dirty="0" smtClean="0"/>
              <a:t>Scaling up from 10 to 10,000 tasks violates ten different hard coded limits in the kernel, the </a:t>
            </a:r>
            <a:r>
              <a:rPr lang="en-US" sz="2400" dirty="0" err="1" smtClean="0"/>
              <a:t>filesystem</a:t>
            </a:r>
            <a:r>
              <a:rPr lang="en-US" sz="2400" dirty="0" smtClean="0"/>
              <a:t>, the network, and the application.</a:t>
            </a:r>
          </a:p>
          <a:p>
            <a:r>
              <a:rPr lang="en-US" sz="2400" dirty="0" smtClean="0"/>
              <a:t>Failures are everywhere!  Exposing error messages is confusing, but hiding errors causes unbounded delays.</a:t>
            </a:r>
          </a:p>
          <a:p>
            <a:r>
              <a:rPr lang="en-US" sz="2400" dirty="0" smtClean="0"/>
              <a:t>User didn’t know that program relies on 1TB of configuration files, all scattered around the home </a:t>
            </a:r>
            <a:r>
              <a:rPr lang="en-US" sz="2400" dirty="0" err="1" smtClean="0"/>
              <a:t>filesystem</a:t>
            </a:r>
            <a:r>
              <a:rPr lang="en-US" sz="2400" dirty="0" smtClean="0"/>
              <a:t>.</a:t>
            </a:r>
          </a:p>
          <a:p>
            <a:r>
              <a:rPr lang="en-US" sz="2400" dirty="0" smtClean="0"/>
              <a:t>User discovers that the program only runs correctly on Blue Sock Linux 3.2.4.7.8.2.3.5.1!</a:t>
            </a:r>
          </a:p>
          <a:p>
            <a:r>
              <a:rPr lang="en-US" sz="2400" dirty="0" smtClean="0"/>
              <a:t>User discovers that program generates different results when run on different machines.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5" name="Rectangle 3"/>
          <p:cNvSpPr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/>
            <a:r>
              <a:rPr lang="en-US" sz="4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Abstractions for Scalable Apps</a:t>
            </a:r>
            <a:endParaRPr lang="en-US" sz="440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aphicFrame>
        <p:nvGraphicFramePr>
          <p:cNvPr id="2049" name="Object 1"/>
          <p:cNvGraphicFramePr>
            <a:graphicFrameLocks noChangeAspect="1"/>
          </p:cNvGraphicFramePr>
          <p:nvPr/>
        </p:nvGraphicFramePr>
        <p:xfrm>
          <a:off x="-1" y="1752600"/>
          <a:ext cx="9206459" cy="4191000"/>
        </p:xfrm>
        <a:graphic>
          <a:graphicData uri="http://schemas.openxmlformats.org/presentationml/2006/ole">
            <p:oleObj spid="_x0000_s1026" name="Slide" r:id="rId3" imgW="4562775" imgH="3421318" progId="PowerPoint.Slide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 Queue API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wq_task_create</a:t>
            </a:r>
            <a:r>
              <a:rPr lang="en-US" dirty="0" smtClean="0"/>
              <a:t>( files and program );</a:t>
            </a:r>
          </a:p>
          <a:p>
            <a:r>
              <a:rPr lang="en-US" dirty="0" err="1" smtClean="0"/>
              <a:t>wq_task_submit</a:t>
            </a:r>
            <a:r>
              <a:rPr lang="en-US" dirty="0" smtClean="0"/>
              <a:t>( queue, task);</a:t>
            </a:r>
          </a:p>
          <a:p>
            <a:r>
              <a:rPr lang="en-US" dirty="0" err="1" smtClean="0"/>
              <a:t>wq_task_wait</a:t>
            </a:r>
            <a:r>
              <a:rPr lang="en-US" dirty="0" smtClean="0"/>
              <a:t>( queue ) -&gt; task</a:t>
            </a:r>
          </a:p>
          <a:p>
            <a:endParaRPr lang="en-US" dirty="0" smtClean="0"/>
          </a:p>
          <a:p>
            <a:r>
              <a:rPr lang="en-US" dirty="0" smtClean="0"/>
              <a:t>C implementation + Python and Perl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61E75-0A36-4FDB-8973-BA647DC58F88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228600"/>
            <a:ext cx="8229600" cy="1143000"/>
          </a:xfrm>
        </p:spPr>
        <p:txBody>
          <a:bodyPr/>
          <a:lstStyle/>
          <a:p>
            <a:r>
              <a:rPr lang="en-US" dirty="0" smtClean="0"/>
              <a:t>Work Queue Apps</a:t>
            </a:r>
            <a:endParaRPr lang="en-US" dirty="0"/>
          </a:p>
        </p:txBody>
      </p:sp>
      <p:pic>
        <p:nvPicPr>
          <p:cNvPr id="40962" name="Picture 2" descr="http://protomol.sourceforge.net/protomol.gif"/>
          <p:cNvPicPr>
            <a:picLocks noChangeAspect="1" noChangeArrowheads="1"/>
          </p:cNvPicPr>
          <p:nvPr/>
        </p:nvPicPr>
        <p:blipFill>
          <a:blip r:embed="rId2" cstate="print"/>
          <a:srcRect r="80000"/>
          <a:stretch>
            <a:fillRect/>
          </a:stretch>
        </p:blipFill>
        <p:spPr bwMode="auto">
          <a:xfrm>
            <a:off x="1066800" y="4876800"/>
            <a:ext cx="1524000" cy="12192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  <p:pic>
        <p:nvPicPr>
          <p:cNvPr id="15" name="Picture 2" descr="http://protomol.sourceforge.net/protomol.gif"/>
          <p:cNvPicPr>
            <a:picLocks noChangeAspect="1" noChangeArrowheads="1"/>
          </p:cNvPicPr>
          <p:nvPr/>
        </p:nvPicPr>
        <p:blipFill>
          <a:blip r:embed="rId2" cstate="print"/>
          <a:srcRect r="80000"/>
          <a:stretch>
            <a:fillRect/>
          </a:stretch>
        </p:blipFill>
        <p:spPr bwMode="auto">
          <a:xfrm>
            <a:off x="2895600" y="4876800"/>
            <a:ext cx="1524000" cy="12192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  <p:pic>
        <p:nvPicPr>
          <p:cNvPr id="16" name="Picture 2" descr="http://protomol.sourceforge.net/protomol.gif"/>
          <p:cNvPicPr>
            <a:picLocks noChangeAspect="1" noChangeArrowheads="1"/>
          </p:cNvPicPr>
          <p:nvPr/>
        </p:nvPicPr>
        <p:blipFill>
          <a:blip r:embed="rId2" cstate="print"/>
          <a:srcRect r="80000"/>
          <a:stretch>
            <a:fillRect/>
          </a:stretch>
        </p:blipFill>
        <p:spPr bwMode="auto">
          <a:xfrm>
            <a:off x="4724400" y="4876800"/>
            <a:ext cx="1524000" cy="12192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  <p:pic>
        <p:nvPicPr>
          <p:cNvPr id="17" name="Picture 2" descr="http://protomol.sourceforge.net/protomol.gif"/>
          <p:cNvPicPr>
            <a:picLocks noChangeAspect="1" noChangeArrowheads="1"/>
          </p:cNvPicPr>
          <p:nvPr/>
        </p:nvPicPr>
        <p:blipFill>
          <a:blip r:embed="rId2" cstate="print"/>
          <a:srcRect r="80000"/>
          <a:stretch>
            <a:fillRect/>
          </a:stretch>
        </p:blipFill>
        <p:spPr bwMode="auto">
          <a:xfrm>
            <a:off x="6553200" y="4876800"/>
            <a:ext cx="1524000" cy="12192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  <p:sp>
        <p:nvSpPr>
          <p:cNvPr id="18" name="TextBox 17"/>
          <p:cNvSpPr txBox="1"/>
          <p:nvPr/>
        </p:nvSpPr>
        <p:spPr>
          <a:xfrm>
            <a:off x="1447800" y="6248400"/>
            <a:ext cx="766557" cy="36933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T=10K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3272043" y="6248400"/>
            <a:ext cx="766557" cy="36933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T=20K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105400" y="6260068"/>
            <a:ext cx="766557" cy="36933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T=30K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6929643" y="6248400"/>
            <a:ext cx="766557" cy="36933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T=40K</a:t>
            </a:r>
            <a:endParaRPr lang="en-US" dirty="0"/>
          </a:p>
        </p:txBody>
      </p:sp>
      <p:sp>
        <p:nvSpPr>
          <p:cNvPr id="22" name="Rounded Rectangle 21"/>
          <p:cNvSpPr/>
          <p:nvPr/>
        </p:nvSpPr>
        <p:spPr>
          <a:xfrm>
            <a:off x="6096000" y="3276600"/>
            <a:ext cx="19812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Ensemble MD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6096000" y="3810000"/>
            <a:ext cx="1981200" cy="533400"/>
          </a:xfrm>
          <a:prstGeom prst="roundRect">
            <a:avLst/>
          </a:prstGeom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Work Queue</a:t>
            </a:r>
            <a:endParaRPr lang="en-US" dirty="0"/>
          </a:p>
        </p:txBody>
      </p:sp>
      <p:cxnSp>
        <p:nvCxnSpPr>
          <p:cNvPr id="26" name="Straight Arrow Connector 25"/>
          <p:cNvCxnSpPr>
            <a:stCxn id="23" idx="2"/>
            <a:endCxn id="15" idx="0"/>
          </p:cNvCxnSpPr>
          <p:nvPr/>
        </p:nvCxnSpPr>
        <p:spPr>
          <a:xfrm rot="5400000">
            <a:off x="5105400" y="2895600"/>
            <a:ext cx="533400" cy="3429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23" idx="2"/>
            <a:endCxn id="40962" idx="0"/>
          </p:cNvCxnSpPr>
          <p:nvPr/>
        </p:nvCxnSpPr>
        <p:spPr>
          <a:xfrm rot="5400000">
            <a:off x="4191000" y="1981200"/>
            <a:ext cx="533400" cy="5257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23" idx="2"/>
            <a:endCxn id="16" idx="0"/>
          </p:cNvCxnSpPr>
          <p:nvPr/>
        </p:nvCxnSpPr>
        <p:spPr>
          <a:xfrm flipH="1">
            <a:off x="5486400" y="4343400"/>
            <a:ext cx="1600200" cy="533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23" idx="2"/>
            <a:endCxn id="17" idx="0"/>
          </p:cNvCxnSpPr>
          <p:nvPr/>
        </p:nvCxnSpPr>
        <p:spPr>
          <a:xfrm>
            <a:off x="7086600" y="4343400"/>
            <a:ext cx="228600" cy="533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ounded Rectangle 33"/>
          <p:cNvSpPr/>
          <p:nvPr/>
        </p:nvSpPr>
        <p:spPr>
          <a:xfrm>
            <a:off x="762000" y="1905000"/>
            <a:ext cx="19812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SAND</a:t>
            </a:r>
            <a:endParaRPr lang="en-US" dirty="0"/>
          </a:p>
        </p:txBody>
      </p:sp>
      <p:sp>
        <p:nvSpPr>
          <p:cNvPr id="35" name="Rounded Rectangle 34"/>
          <p:cNvSpPr/>
          <p:nvPr/>
        </p:nvSpPr>
        <p:spPr>
          <a:xfrm>
            <a:off x="762000" y="2438400"/>
            <a:ext cx="1981200" cy="533400"/>
          </a:xfrm>
          <a:prstGeom prst="roundRect">
            <a:avLst/>
          </a:prstGeom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Work Queue</a:t>
            </a:r>
            <a:endParaRPr lang="en-US" dirty="0"/>
          </a:p>
        </p:txBody>
      </p:sp>
      <p:cxnSp>
        <p:nvCxnSpPr>
          <p:cNvPr id="37" name="Straight Arrow Connector 36"/>
          <p:cNvCxnSpPr>
            <a:stCxn id="35" idx="2"/>
          </p:cNvCxnSpPr>
          <p:nvPr/>
        </p:nvCxnSpPr>
        <p:spPr>
          <a:xfrm rot="5400000">
            <a:off x="1333500" y="2933700"/>
            <a:ext cx="381000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35" idx="2"/>
          </p:cNvCxnSpPr>
          <p:nvPr/>
        </p:nvCxnSpPr>
        <p:spPr>
          <a:xfrm rot="16200000" flipH="1">
            <a:off x="1790700" y="2933700"/>
            <a:ext cx="381000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35" idx="2"/>
            <a:endCxn id="48" idx="1"/>
          </p:cNvCxnSpPr>
          <p:nvPr/>
        </p:nvCxnSpPr>
        <p:spPr>
          <a:xfrm>
            <a:off x="1752600" y="2971800"/>
            <a:ext cx="2267511" cy="50375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Oval 45"/>
          <p:cNvSpPr/>
          <p:nvPr/>
        </p:nvSpPr>
        <p:spPr>
          <a:xfrm>
            <a:off x="762000" y="3352800"/>
            <a:ext cx="914400" cy="838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Align</a:t>
            </a:r>
            <a:endParaRPr lang="en-US" sz="1600" dirty="0"/>
          </a:p>
        </p:txBody>
      </p:sp>
      <p:sp>
        <p:nvSpPr>
          <p:cNvPr id="47" name="Oval 46"/>
          <p:cNvSpPr/>
          <p:nvPr/>
        </p:nvSpPr>
        <p:spPr>
          <a:xfrm>
            <a:off x="1905000" y="3352800"/>
            <a:ext cx="914400" cy="838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Align</a:t>
            </a:r>
            <a:endParaRPr lang="en-US" sz="1600" dirty="0"/>
          </a:p>
        </p:txBody>
      </p:sp>
      <p:sp>
        <p:nvSpPr>
          <p:cNvPr id="48" name="Oval 47"/>
          <p:cNvSpPr/>
          <p:nvPr/>
        </p:nvSpPr>
        <p:spPr>
          <a:xfrm>
            <a:off x="3886200" y="3352800"/>
            <a:ext cx="914400" cy="838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Align</a:t>
            </a:r>
            <a:endParaRPr lang="en-US" sz="1600" dirty="0"/>
          </a:p>
        </p:txBody>
      </p:sp>
      <p:sp>
        <p:nvSpPr>
          <p:cNvPr id="50" name="TextBox 49"/>
          <p:cNvSpPr txBox="1"/>
          <p:nvPr/>
        </p:nvSpPr>
        <p:spPr>
          <a:xfrm>
            <a:off x="3008922" y="3581400"/>
            <a:ext cx="7248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</a:t>
            </a:r>
            <a:r>
              <a:rPr lang="en-US" dirty="0" smtClean="0"/>
              <a:t>100s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3733800" y="2023646"/>
            <a:ext cx="5266057" cy="338554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 smtClean="0"/>
              <a:t>AGTCACACTGTACGTAGAAGTCACACTGTACGTAA…</a:t>
            </a:r>
            <a:endParaRPr lang="en-US" sz="1600" dirty="0"/>
          </a:p>
        </p:txBody>
      </p:sp>
      <p:cxnSp>
        <p:nvCxnSpPr>
          <p:cNvPr id="30" name="Straight Arrow Connector 29"/>
          <p:cNvCxnSpPr>
            <a:stCxn id="34" idx="3"/>
          </p:cNvCxnSpPr>
          <p:nvPr/>
        </p:nvCxnSpPr>
        <p:spPr>
          <a:xfrm flipV="1">
            <a:off x="2743200" y="2116723"/>
            <a:ext cx="990600" cy="5497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1219200" y="914400"/>
            <a:ext cx="1072730" cy="52322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 smtClean="0"/>
              <a:t>ACTGAGC</a:t>
            </a:r>
          </a:p>
          <a:p>
            <a:r>
              <a:rPr lang="en-US" sz="1400" dirty="0" smtClean="0"/>
              <a:t>TAATAAG</a:t>
            </a:r>
            <a:endParaRPr lang="en-US" sz="1400" dirty="0"/>
          </a:p>
        </p:txBody>
      </p:sp>
      <p:cxnSp>
        <p:nvCxnSpPr>
          <p:cNvPr id="40" name="Straight Arrow Connector 39"/>
          <p:cNvCxnSpPr>
            <a:stCxn id="32" idx="2"/>
            <a:endCxn id="34" idx="0"/>
          </p:cNvCxnSpPr>
          <p:nvPr/>
        </p:nvCxnSpPr>
        <p:spPr>
          <a:xfrm flipH="1">
            <a:off x="1752600" y="1437620"/>
            <a:ext cx="2965" cy="4673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4834290" y="1600200"/>
            <a:ext cx="25571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Fully Assembled Genome</a:t>
            </a:r>
            <a:endParaRPr lang="en-US" dirty="0"/>
          </a:p>
        </p:txBody>
      </p:sp>
      <p:sp>
        <p:nvSpPr>
          <p:cNvPr id="43" name="TextBox 42"/>
          <p:cNvSpPr txBox="1"/>
          <p:nvPr/>
        </p:nvSpPr>
        <p:spPr>
          <a:xfrm>
            <a:off x="2286000" y="762000"/>
            <a:ext cx="1143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Raw Sequence Data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D1540-CBCA-45E8-8087-747BD4A76F2E}" type="slidenum">
              <a:rPr lang="en-US"/>
              <a:pPr/>
              <a:t>17</a:t>
            </a:fld>
            <a:endParaRPr lang="en-US"/>
          </a:p>
        </p:txBody>
      </p:sp>
      <p:sp>
        <p:nvSpPr>
          <p:cNvPr id="2467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/>
              <a:t>An Old Idea: Make</a:t>
            </a:r>
            <a:endParaRPr lang="en-US" dirty="0"/>
          </a:p>
        </p:txBody>
      </p:sp>
      <p:sp>
        <p:nvSpPr>
          <p:cNvPr id="246787" name="Rectangle 3"/>
          <p:cNvSpPr>
            <a:spLocks noChangeArrowheads="1"/>
          </p:cNvSpPr>
          <p:nvPr/>
        </p:nvSpPr>
        <p:spPr bwMode="auto">
          <a:xfrm>
            <a:off x="4648200" y="1447800"/>
            <a:ext cx="3962400" cy="441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b="1">
                <a:latin typeface="Arial Unicode MS" pitchFamily="34" charset="-128"/>
              </a:rPr>
              <a:t>part1 part2 part3: input.data split.py</a:t>
            </a:r>
          </a:p>
          <a:p>
            <a:r>
              <a:rPr lang="en-US" b="1">
                <a:latin typeface="Arial Unicode MS" pitchFamily="34" charset="-128"/>
              </a:rPr>
              <a:t>     ./split.py input.data</a:t>
            </a:r>
          </a:p>
          <a:p>
            <a:endParaRPr lang="en-US" b="1">
              <a:latin typeface="Arial Unicode MS" pitchFamily="34" charset="-128"/>
            </a:endParaRPr>
          </a:p>
          <a:p>
            <a:r>
              <a:rPr lang="en-US" b="1">
                <a:latin typeface="Arial Unicode MS" pitchFamily="34" charset="-128"/>
              </a:rPr>
              <a:t>out1: part1 mysim.exe</a:t>
            </a:r>
          </a:p>
          <a:p>
            <a:r>
              <a:rPr lang="en-US" b="1">
                <a:latin typeface="Arial Unicode MS" pitchFamily="34" charset="-128"/>
              </a:rPr>
              <a:t>    ./mysim.exe part1 &gt;out1</a:t>
            </a:r>
          </a:p>
          <a:p>
            <a:endParaRPr lang="en-US" b="1">
              <a:latin typeface="Arial Unicode MS" pitchFamily="34" charset="-128"/>
            </a:endParaRPr>
          </a:p>
          <a:p>
            <a:r>
              <a:rPr lang="en-US" b="1">
                <a:latin typeface="Arial Unicode MS" pitchFamily="34" charset="-128"/>
              </a:rPr>
              <a:t>out2: part2 mysim.exe</a:t>
            </a:r>
          </a:p>
          <a:p>
            <a:r>
              <a:rPr lang="en-US" b="1">
                <a:latin typeface="Arial Unicode MS" pitchFamily="34" charset="-128"/>
              </a:rPr>
              <a:t>    ./mysim.exe part2 &gt;out2</a:t>
            </a:r>
          </a:p>
          <a:p>
            <a:endParaRPr lang="en-US" b="1">
              <a:latin typeface="Arial Unicode MS" pitchFamily="34" charset="-128"/>
            </a:endParaRPr>
          </a:p>
          <a:p>
            <a:r>
              <a:rPr lang="en-US" b="1">
                <a:latin typeface="Arial Unicode MS" pitchFamily="34" charset="-128"/>
              </a:rPr>
              <a:t>out3: part3 mysim.exe</a:t>
            </a:r>
          </a:p>
          <a:p>
            <a:r>
              <a:rPr lang="en-US" b="1">
                <a:latin typeface="Arial Unicode MS" pitchFamily="34" charset="-128"/>
              </a:rPr>
              <a:t>    ./mysim.exe part3 &gt;out3</a:t>
            </a:r>
          </a:p>
          <a:p>
            <a:endParaRPr lang="en-US" b="1">
              <a:latin typeface="Arial Unicode MS" pitchFamily="34" charset="-128"/>
            </a:endParaRPr>
          </a:p>
          <a:p>
            <a:r>
              <a:rPr lang="en-US" b="1">
                <a:latin typeface="Arial Unicode MS" pitchFamily="34" charset="-128"/>
              </a:rPr>
              <a:t>result: out1 out2 out3 join.py</a:t>
            </a:r>
          </a:p>
          <a:p>
            <a:r>
              <a:rPr lang="en-US" b="1">
                <a:latin typeface="Arial Unicode MS" pitchFamily="34" charset="-128"/>
              </a:rPr>
              <a:t>    ./join.py out1 out2 out3 &gt; result </a:t>
            </a:r>
          </a:p>
        </p:txBody>
      </p:sp>
      <p:pic>
        <p:nvPicPr>
          <p:cNvPr id="246788" name="Picture 4" descr="examp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371600"/>
            <a:ext cx="3248025" cy="457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467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678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Makeflow</a:t>
            </a:r>
            <a:r>
              <a:rPr lang="en-US" dirty="0" smtClean="0"/>
              <a:t> Applications</a:t>
            </a:r>
            <a:endParaRPr lang="en-US" dirty="0"/>
          </a:p>
        </p:txBody>
      </p:sp>
      <p:pic>
        <p:nvPicPr>
          <p:cNvPr id="11" name="Content Placeholder 4" descr="biocompute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b="21546"/>
          <a:stretch>
            <a:fillRect/>
          </a:stretch>
        </p:blipFill>
        <p:spPr>
          <a:xfrm>
            <a:off x="3657600" y="1371600"/>
            <a:ext cx="5039215" cy="2209800"/>
          </a:xfrm>
        </p:spPr>
      </p:pic>
      <p:pic>
        <p:nvPicPr>
          <p:cNvPr id="7" name="Picture 4" descr="makeflow-medi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3810000"/>
            <a:ext cx="6043350" cy="2794000"/>
          </a:xfrm>
          <a:prstGeom prst="rect">
            <a:avLst/>
          </a:prstGeom>
          <a:noFill/>
        </p:spPr>
      </p:pic>
      <p:pic>
        <p:nvPicPr>
          <p:cNvPr id="5" name="Content Placeholder 4" descr="est_pip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1000" y="1447800"/>
            <a:ext cx="3124200" cy="2246989"/>
          </a:xfrm>
          <a:prstGeom prst="rect">
            <a:avLst/>
          </a:prstGeom>
        </p:spPr>
      </p:pic>
      <p:pic>
        <p:nvPicPr>
          <p:cNvPr id="9" name="Picture 9" descr="bxgrid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14400" y="2057400"/>
            <a:ext cx="3276600" cy="3132044"/>
          </a:xfrm>
          <a:prstGeom prst="rect">
            <a:avLst/>
          </a:prstGeom>
          <a:noFill/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00600" y="3558353"/>
            <a:ext cx="4114800" cy="3299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4" descr="biocompute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87545" y="3048000"/>
            <a:ext cx="3870655" cy="2895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Users Like </a:t>
            </a:r>
            <a:r>
              <a:rPr lang="en-US" dirty="0" err="1" smtClean="0"/>
              <a:t>Makeflow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 existing applications without change.</a:t>
            </a:r>
          </a:p>
          <a:p>
            <a:r>
              <a:rPr lang="en-US" dirty="0" smtClean="0"/>
              <a:t>Use an existing language everyone knows.  (Some apps are already in Make.)</a:t>
            </a:r>
          </a:p>
          <a:p>
            <a:r>
              <a:rPr lang="en-US" dirty="0" smtClean="0"/>
              <a:t>Via Workers, harness all available resources: desktop to cluster to cloud.</a:t>
            </a:r>
          </a:p>
          <a:p>
            <a:r>
              <a:rPr lang="en-US" dirty="0" smtClean="0"/>
              <a:t>Transparent fault tolerance means you can harness unreliable resources.</a:t>
            </a:r>
          </a:p>
          <a:p>
            <a:r>
              <a:rPr lang="en-US" dirty="0" smtClean="0"/>
              <a:t>Transparent data movement means no shared </a:t>
            </a:r>
            <a:r>
              <a:rPr lang="en-US" dirty="0" err="1" smtClean="0"/>
              <a:t>filesystem</a:t>
            </a:r>
            <a:r>
              <a:rPr lang="en-US" dirty="0" smtClean="0"/>
              <a:t> is required.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61E75-0A36-4FDB-8973-BA647DC58F88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868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The Cooperative Computing Lab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30725"/>
          </a:xfrm>
        </p:spPr>
        <p:txBody>
          <a:bodyPr/>
          <a:lstStyle/>
          <a:p>
            <a:r>
              <a:rPr lang="en-US" dirty="0" smtClean="0"/>
              <a:t>We </a:t>
            </a:r>
            <a:r>
              <a:rPr lang="en-US" i="1" dirty="0" smtClean="0">
                <a:solidFill>
                  <a:srgbClr val="FFFF00"/>
                </a:solidFill>
              </a:rPr>
              <a:t>collaborate with people </a:t>
            </a:r>
            <a:r>
              <a:rPr lang="en-US" dirty="0" smtClean="0"/>
              <a:t>who have large scale computing problems in science, engineering, and other fields.</a:t>
            </a:r>
          </a:p>
          <a:p>
            <a:r>
              <a:rPr lang="en-US" dirty="0" smtClean="0"/>
              <a:t>We </a:t>
            </a:r>
            <a:r>
              <a:rPr lang="en-US" i="1" dirty="0" smtClean="0">
                <a:solidFill>
                  <a:srgbClr val="FFFF00"/>
                </a:solidFill>
              </a:rPr>
              <a:t>operate computer systems </a:t>
            </a:r>
            <a:r>
              <a:rPr lang="en-US" dirty="0" smtClean="0"/>
              <a:t>on the O(1000) cores: clusters, clouds, grids.</a:t>
            </a:r>
          </a:p>
          <a:p>
            <a:r>
              <a:rPr lang="en-US" dirty="0" smtClean="0"/>
              <a:t>We </a:t>
            </a:r>
            <a:r>
              <a:rPr lang="en-US" i="1" dirty="0" smtClean="0">
                <a:solidFill>
                  <a:srgbClr val="FFFF00"/>
                </a:solidFill>
              </a:rPr>
              <a:t>conduct computer science </a:t>
            </a:r>
            <a:r>
              <a:rPr lang="en-US" dirty="0" smtClean="0"/>
              <a:t>research in the context of real people and problems.</a:t>
            </a:r>
          </a:p>
          <a:p>
            <a:r>
              <a:rPr lang="en-US" dirty="0" smtClean="0"/>
              <a:t>We </a:t>
            </a:r>
            <a:r>
              <a:rPr lang="en-US" i="1" dirty="0" smtClean="0">
                <a:solidFill>
                  <a:srgbClr val="FFFF00"/>
                </a:solidFill>
              </a:rPr>
              <a:t>release open source software</a:t>
            </a:r>
            <a:r>
              <a:rPr lang="en-US" dirty="0" smtClean="0"/>
              <a:t> for large scale distributed computing.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61E75-0A36-4FDB-8973-BA647DC58F88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9" name="Title 1"/>
          <p:cNvSpPr txBox="1">
            <a:spLocks/>
          </p:cNvSpPr>
          <p:nvPr/>
        </p:nvSpPr>
        <p:spPr bwMode="auto">
          <a:xfrm>
            <a:off x="228600" y="5715000"/>
            <a:ext cx="8686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http://www.nd.edu/~ccl</a:t>
            </a:r>
            <a:endParaRPr kumimoji="0" lang="en-US" sz="4400" b="0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Rounded Rectangle 67"/>
          <p:cNvSpPr/>
          <p:nvPr/>
        </p:nvSpPr>
        <p:spPr>
          <a:xfrm>
            <a:off x="3657600" y="1688068"/>
            <a:ext cx="2057400" cy="1981200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Private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Cluster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3657600" y="3974068"/>
            <a:ext cx="2057400" cy="1981200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Campus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Condor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Pool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96000" y="3974068"/>
            <a:ext cx="2057400" cy="1981200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Public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Cloud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Provider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6096000" y="1764268"/>
            <a:ext cx="2057400" cy="1981200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Shared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SGE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Cluster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372394" y="4699337"/>
            <a:ext cx="5334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524794" y="4851737"/>
            <a:ext cx="5334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677194" y="5004137"/>
            <a:ext cx="5334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829594" y="5156537"/>
            <a:ext cx="5334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610394" y="2032337"/>
            <a:ext cx="2057400" cy="685800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Application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610394" y="3403937"/>
            <a:ext cx="2057400" cy="685800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Work Queue API</a:t>
            </a:r>
          </a:p>
        </p:txBody>
      </p:sp>
      <p:cxnSp>
        <p:nvCxnSpPr>
          <p:cNvPr id="26" name="Straight Arrow Connector 25"/>
          <p:cNvCxnSpPr/>
          <p:nvPr/>
        </p:nvCxnSpPr>
        <p:spPr>
          <a:xfrm rot="5400000">
            <a:off x="1365560" y="3061037"/>
            <a:ext cx="685800" cy="158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/>
          <p:cNvSpPr txBox="1"/>
          <p:nvPr/>
        </p:nvSpPr>
        <p:spPr>
          <a:xfrm>
            <a:off x="762794" y="5537537"/>
            <a:ext cx="236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Local Files and Programs</a:t>
            </a:r>
            <a:endParaRPr lang="en-US" dirty="0"/>
          </a:p>
        </p:txBody>
      </p:sp>
      <p:cxnSp>
        <p:nvCxnSpPr>
          <p:cNvPr id="66" name="Straight Arrow Connector 65"/>
          <p:cNvCxnSpPr>
            <a:stCxn id="21" idx="0"/>
            <a:endCxn id="20" idx="2"/>
          </p:cNvCxnSpPr>
          <p:nvPr/>
        </p:nvCxnSpPr>
        <p:spPr>
          <a:xfrm rot="5400000" flipH="1" flipV="1">
            <a:off x="1334294" y="4394537"/>
            <a:ext cx="609600" cy="158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1828800" y="228600"/>
            <a:ext cx="544514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Work Queue Overlay</a:t>
            </a:r>
            <a:endParaRPr lang="en-US" sz="4400" dirty="0"/>
          </a:p>
        </p:txBody>
      </p:sp>
      <p:grpSp>
        <p:nvGrpSpPr>
          <p:cNvPr id="54" name="Group 53"/>
          <p:cNvGrpSpPr/>
          <p:nvPr/>
        </p:nvGrpSpPr>
        <p:grpSpPr>
          <a:xfrm>
            <a:off x="6019800" y="1013936"/>
            <a:ext cx="2362200" cy="2491264"/>
            <a:chOff x="6019800" y="1013936"/>
            <a:chExt cx="2362200" cy="2491264"/>
          </a:xfrm>
        </p:grpSpPr>
        <p:sp>
          <p:nvSpPr>
            <p:cNvPr id="10" name="TextBox 9"/>
            <p:cNvSpPr txBox="1"/>
            <p:nvPr/>
          </p:nvSpPr>
          <p:spPr>
            <a:xfrm>
              <a:off x="6019800" y="1013936"/>
              <a:ext cx="2362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/>
                <a:t>s</a:t>
              </a:r>
              <a:r>
                <a:rPr lang="en-US" dirty="0" err="1" smtClean="0"/>
                <a:t>ge_submit_workers</a:t>
              </a:r>
              <a:r>
                <a:rPr lang="en-US" dirty="0" smtClean="0"/>
                <a:t> </a:t>
              </a:r>
              <a:endParaRPr lang="en-US" dirty="0"/>
            </a:p>
          </p:txBody>
        </p:sp>
        <p:cxnSp>
          <p:nvCxnSpPr>
            <p:cNvPr id="13" name="Straight Arrow Connector 12"/>
            <p:cNvCxnSpPr>
              <a:stCxn id="10" idx="2"/>
              <a:endCxn id="6" idx="0"/>
            </p:cNvCxnSpPr>
            <p:nvPr/>
          </p:nvCxnSpPr>
          <p:spPr>
            <a:xfrm rot="5400000">
              <a:off x="6972300" y="1535668"/>
              <a:ext cx="381000" cy="7620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Oval 31"/>
            <p:cNvSpPr/>
            <p:nvPr/>
          </p:nvSpPr>
          <p:spPr bwMode="auto">
            <a:xfrm>
              <a:off x="6477000" y="1981200"/>
              <a:ext cx="533400" cy="533400"/>
            </a:xfrm>
            <a:prstGeom prst="ellipse">
              <a:avLst/>
            </a:prstGeom>
            <a:solidFill>
              <a:srgbClr val="0070C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W</a:t>
              </a:r>
            </a:p>
          </p:txBody>
        </p:sp>
        <p:sp>
          <p:nvSpPr>
            <p:cNvPr id="33" name="Oval 32"/>
            <p:cNvSpPr/>
            <p:nvPr/>
          </p:nvSpPr>
          <p:spPr bwMode="auto">
            <a:xfrm>
              <a:off x="6477000" y="2971800"/>
              <a:ext cx="533400" cy="533400"/>
            </a:xfrm>
            <a:prstGeom prst="ellipse">
              <a:avLst/>
            </a:prstGeom>
            <a:solidFill>
              <a:srgbClr val="0070C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W</a:t>
              </a:r>
            </a:p>
          </p:txBody>
        </p:sp>
        <p:sp>
          <p:nvSpPr>
            <p:cNvPr id="39" name="Oval 38"/>
            <p:cNvSpPr/>
            <p:nvPr/>
          </p:nvSpPr>
          <p:spPr bwMode="auto">
            <a:xfrm>
              <a:off x="7467600" y="2514600"/>
              <a:ext cx="533400" cy="533400"/>
            </a:xfrm>
            <a:prstGeom prst="ellipse">
              <a:avLst/>
            </a:prstGeom>
            <a:solidFill>
              <a:srgbClr val="0070C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W</a:t>
              </a:r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5806680" y="4114800"/>
            <a:ext cx="2651520" cy="2590800"/>
            <a:chOff x="5806680" y="4114800"/>
            <a:chExt cx="2651520" cy="2590800"/>
          </a:xfrm>
        </p:grpSpPr>
        <p:sp>
          <p:nvSpPr>
            <p:cNvPr id="49" name="TextBox 48"/>
            <p:cNvSpPr txBox="1"/>
            <p:nvPr/>
          </p:nvSpPr>
          <p:spPr>
            <a:xfrm>
              <a:off x="5806680" y="6336268"/>
              <a:ext cx="26515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err="1" smtClean="0"/>
                <a:t>ssh</a:t>
              </a:r>
              <a:endParaRPr lang="en-US" dirty="0"/>
            </a:p>
          </p:txBody>
        </p:sp>
        <p:cxnSp>
          <p:nvCxnSpPr>
            <p:cNvPr id="50" name="Straight Arrow Connector 49"/>
            <p:cNvCxnSpPr>
              <a:stCxn id="49" idx="0"/>
              <a:endCxn id="5" idx="2"/>
            </p:cNvCxnSpPr>
            <p:nvPr/>
          </p:nvCxnSpPr>
          <p:spPr>
            <a:xfrm rot="16200000" flipV="1">
              <a:off x="6938070" y="6141898"/>
              <a:ext cx="381000" cy="774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Oval 39"/>
            <p:cNvSpPr/>
            <p:nvPr/>
          </p:nvSpPr>
          <p:spPr bwMode="auto">
            <a:xfrm>
              <a:off x="7391400" y="4114800"/>
              <a:ext cx="533400" cy="533400"/>
            </a:xfrm>
            <a:prstGeom prst="ellipse">
              <a:avLst/>
            </a:prstGeom>
            <a:solidFill>
              <a:srgbClr val="0070C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W</a:t>
              </a:r>
            </a:p>
          </p:txBody>
        </p:sp>
        <p:sp>
          <p:nvSpPr>
            <p:cNvPr id="41" name="Oval 40"/>
            <p:cNvSpPr/>
            <p:nvPr/>
          </p:nvSpPr>
          <p:spPr bwMode="auto">
            <a:xfrm>
              <a:off x="6324600" y="4114800"/>
              <a:ext cx="533400" cy="533400"/>
            </a:xfrm>
            <a:prstGeom prst="ellipse">
              <a:avLst/>
            </a:prstGeom>
            <a:solidFill>
              <a:srgbClr val="0070C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W</a:t>
              </a:r>
            </a:p>
          </p:txBody>
        </p:sp>
        <p:sp>
          <p:nvSpPr>
            <p:cNvPr id="42" name="Oval 41"/>
            <p:cNvSpPr/>
            <p:nvPr/>
          </p:nvSpPr>
          <p:spPr bwMode="auto">
            <a:xfrm>
              <a:off x="7391400" y="5181600"/>
              <a:ext cx="533400" cy="533400"/>
            </a:xfrm>
            <a:prstGeom prst="ellipse">
              <a:avLst/>
            </a:prstGeom>
            <a:solidFill>
              <a:srgbClr val="0070C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W</a:t>
              </a:r>
            </a:p>
          </p:txBody>
        </p:sp>
        <p:sp>
          <p:nvSpPr>
            <p:cNvPr id="43" name="Oval 42"/>
            <p:cNvSpPr/>
            <p:nvPr/>
          </p:nvSpPr>
          <p:spPr bwMode="auto">
            <a:xfrm>
              <a:off x="6324600" y="5181600"/>
              <a:ext cx="533400" cy="533400"/>
            </a:xfrm>
            <a:prstGeom prst="ellipse">
              <a:avLst/>
            </a:prstGeom>
            <a:solidFill>
              <a:srgbClr val="0070C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 smtClean="0"/>
                <a:t>W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3962400" y="1981200"/>
            <a:ext cx="1524000" cy="1447800"/>
            <a:chOff x="3962400" y="1981200"/>
            <a:chExt cx="1524000" cy="1447800"/>
          </a:xfrm>
        </p:grpSpPr>
        <p:sp>
          <p:nvSpPr>
            <p:cNvPr id="46" name="Oval 45"/>
            <p:cNvSpPr/>
            <p:nvPr/>
          </p:nvSpPr>
          <p:spPr bwMode="auto">
            <a:xfrm>
              <a:off x="4953000" y="2895600"/>
              <a:ext cx="533400" cy="533400"/>
            </a:xfrm>
            <a:prstGeom prst="ellipse">
              <a:avLst/>
            </a:prstGeom>
            <a:solidFill>
              <a:srgbClr val="0070C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W</a:t>
              </a:r>
            </a:p>
          </p:txBody>
        </p:sp>
        <p:sp>
          <p:nvSpPr>
            <p:cNvPr id="47" name="Oval 46"/>
            <p:cNvSpPr/>
            <p:nvPr/>
          </p:nvSpPr>
          <p:spPr bwMode="auto">
            <a:xfrm>
              <a:off x="4648200" y="1981200"/>
              <a:ext cx="533400" cy="533400"/>
            </a:xfrm>
            <a:prstGeom prst="ellipse">
              <a:avLst/>
            </a:prstGeom>
            <a:solidFill>
              <a:srgbClr val="0070C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Wv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8" name="Oval 47"/>
            <p:cNvSpPr/>
            <p:nvPr/>
          </p:nvSpPr>
          <p:spPr bwMode="auto">
            <a:xfrm>
              <a:off x="3962400" y="2819400"/>
              <a:ext cx="533400" cy="533400"/>
            </a:xfrm>
            <a:prstGeom prst="ellipse">
              <a:avLst/>
            </a:prstGeom>
            <a:solidFill>
              <a:srgbClr val="0070C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W</a:t>
              </a:r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3352800" y="4038600"/>
            <a:ext cx="2651520" cy="2743200"/>
            <a:chOff x="3352800" y="4038600"/>
            <a:chExt cx="2651520" cy="2743200"/>
          </a:xfrm>
        </p:grpSpPr>
        <p:sp>
          <p:nvSpPr>
            <p:cNvPr id="11" name="TextBox 10"/>
            <p:cNvSpPr txBox="1"/>
            <p:nvPr/>
          </p:nvSpPr>
          <p:spPr>
            <a:xfrm>
              <a:off x="3352800" y="6412468"/>
              <a:ext cx="26515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/>
                <a:t>condor_submit_workers</a:t>
              </a:r>
              <a:r>
                <a:rPr lang="en-US" dirty="0" smtClean="0"/>
                <a:t> </a:t>
              </a:r>
              <a:endParaRPr lang="en-US" dirty="0"/>
            </a:p>
          </p:txBody>
        </p:sp>
        <p:cxnSp>
          <p:nvCxnSpPr>
            <p:cNvPr id="15" name="Straight Arrow Connector 14"/>
            <p:cNvCxnSpPr>
              <a:endCxn id="4" idx="2"/>
            </p:cNvCxnSpPr>
            <p:nvPr/>
          </p:nvCxnSpPr>
          <p:spPr>
            <a:xfrm rot="5400000" flipH="1" flipV="1">
              <a:off x="4415730" y="6218098"/>
              <a:ext cx="533400" cy="774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Oval 43"/>
            <p:cNvSpPr/>
            <p:nvPr/>
          </p:nvSpPr>
          <p:spPr bwMode="auto">
            <a:xfrm>
              <a:off x="4953000" y="5181600"/>
              <a:ext cx="533400" cy="533400"/>
            </a:xfrm>
            <a:prstGeom prst="ellipse">
              <a:avLst/>
            </a:prstGeom>
            <a:solidFill>
              <a:srgbClr val="0070C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W</a:t>
              </a:r>
            </a:p>
          </p:txBody>
        </p:sp>
        <p:sp>
          <p:nvSpPr>
            <p:cNvPr id="45" name="Oval 44"/>
            <p:cNvSpPr/>
            <p:nvPr/>
          </p:nvSpPr>
          <p:spPr bwMode="auto">
            <a:xfrm>
              <a:off x="4419600" y="4038600"/>
              <a:ext cx="533400" cy="533400"/>
            </a:xfrm>
            <a:prstGeom prst="ellipse">
              <a:avLst/>
            </a:prstGeom>
            <a:solidFill>
              <a:srgbClr val="0070C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W</a:t>
              </a:r>
            </a:p>
          </p:txBody>
        </p:sp>
        <p:sp>
          <p:nvSpPr>
            <p:cNvPr id="51" name="Oval 50"/>
            <p:cNvSpPr/>
            <p:nvPr/>
          </p:nvSpPr>
          <p:spPr bwMode="auto">
            <a:xfrm>
              <a:off x="3810000" y="5181600"/>
              <a:ext cx="533400" cy="533400"/>
            </a:xfrm>
            <a:prstGeom prst="ellipse">
              <a:avLst/>
            </a:prstGeom>
            <a:solidFill>
              <a:srgbClr val="0070C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W</a:t>
              </a: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2667000" y="2438400"/>
            <a:ext cx="4495800" cy="2590800"/>
            <a:chOff x="2667000" y="2450068"/>
            <a:chExt cx="4495800" cy="2590800"/>
          </a:xfrm>
        </p:grpSpPr>
        <p:sp>
          <p:nvSpPr>
            <p:cNvPr id="7" name="Cloud 6"/>
            <p:cNvSpPr/>
            <p:nvPr/>
          </p:nvSpPr>
          <p:spPr>
            <a:xfrm>
              <a:off x="4572000" y="2450068"/>
              <a:ext cx="2590800" cy="2590800"/>
            </a:xfrm>
            <a:prstGeom prst="cloud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Hundreds of Workers in a</a:t>
              </a:r>
            </a:p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Personal Cloud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2667000" y="2895600"/>
              <a:ext cx="86433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 smtClean="0"/>
                <a:t>submit</a:t>
              </a:r>
            </a:p>
            <a:p>
              <a:pPr algn="r"/>
              <a:r>
                <a:rPr lang="en-US" dirty="0" smtClean="0"/>
                <a:t>tasks</a:t>
              </a:r>
              <a:endParaRPr lang="en-US" dirty="0"/>
            </a:p>
          </p:txBody>
        </p:sp>
        <p:cxnSp>
          <p:nvCxnSpPr>
            <p:cNvPr id="34" name="Straight Arrow Connector 33"/>
            <p:cNvCxnSpPr>
              <a:stCxn id="20" idx="3"/>
            </p:cNvCxnSpPr>
            <p:nvPr/>
          </p:nvCxnSpPr>
          <p:spPr>
            <a:xfrm flipV="1">
              <a:off x="2667794" y="3288268"/>
              <a:ext cx="1980406" cy="458569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/>
            <p:cNvCxnSpPr>
              <a:stCxn id="20" idx="3"/>
            </p:cNvCxnSpPr>
            <p:nvPr/>
          </p:nvCxnSpPr>
          <p:spPr>
            <a:xfrm flipV="1">
              <a:off x="2667794" y="3593068"/>
              <a:ext cx="1828006" cy="153769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>
              <a:stCxn id="20" idx="3"/>
            </p:cNvCxnSpPr>
            <p:nvPr/>
          </p:nvCxnSpPr>
          <p:spPr>
            <a:xfrm>
              <a:off x="2667794" y="3746837"/>
              <a:ext cx="1904206" cy="608231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>
              <a:stCxn id="20" idx="3"/>
            </p:cNvCxnSpPr>
            <p:nvPr/>
          </p:nvCxnSpPr>
          <p:spPr>
            <a:xfrm>
              <a:off x="2667794" y="3746837"/>
              <a:ext cx="1904206" cy="303431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/>
            <p:cNvCxnSpPr>
              <a:stCxn id="20" idx="3"/>
            </p:cNvCxnSpPr>
            <p:nvPr/>
          </p:nvCxnSpPr>
          <p:spPr>
            <a:xfrm>
              <a:off x="2667794" y="3746837"/>
              <a:ext cx="1828006" cy="74831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Rounded Rectangle 67"/>
          <p:cNvSpPr/>
          <p:nvPr/>
        </p:nvSpPr>
        <p:spPr>
          <a:xfrm>
            <a:off x="2590800" y="4267200"/>
            <a:ext cx="2057400" cy="1981200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Private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Cluster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304800" y="4267200"/>
            <a:ext cx="2057400" cy="1981200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Campus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Condor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Pool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4876800" y="4191000"/>
            <a:ext cx="2057400" cy="1981200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Public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Cloud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Provider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7086600" y="4191000"/>
            <a:ext cx="2057400" cy="1981200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Shared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SGE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Cluster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380188" y="304800"/>
            <a:ext cx="630422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dirty="0" smtClean="0"/>
              <a:t>Elastic Application Stack</a:t>
            </a:r>
            <a:endParaRPr lang="en-US" sz="4400" dirty="0"/>
          </a:p>
        </p:txBody>
      </p:sp>
      <p:sp>
        <p:nvSpPr>
          <p:cNvPr id="32" name="Oval 31"/>
          <p:cNvSpPr/>
          <p:nvPr/>
        </p:nvSpPr>
        <p:spPr bwMode="auto">
          <a:xfrm>
            <a:off x="8305800" y="5257800"/>
            <a:ext cx="533400" cy="533400"/>
          </a:xfrm>
          <a:prstGeom prst="ellipse">
            <a:avLst/>
          </a:prstGeom>
          <a:solidFill>
            <a:srgbClr val="0070C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W</a:t>
            </a:r>
          </a:p>
        </p:txBody>
      </p:sp>
      <p:sp>
        <p:nvSpPr>
          <p:cNvPr id="33" name="Oval 32"/>
          <p:cNvSpPr/>
          <p:nvPr/>
        </p:nvSpPr>
        <p:spPr bwMode="auto">
          <a:xfrm>
            <a:off x="7772400" y="4191000"/>
            <a:ext cx="533400" cy="533400"/>
          </a:xfrm>
          <a:prstGeom prst="ellipse">
            <a:avLst/>
          </a:prstGeom>
          <a:solidFill>
            <a:srgbClr val="0070C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W</a:t>
            </a:r>
          </a:p>
        </p:txBody>
      </p:sp>
      <p:sp>
        <p:nvSpPr>
          <p:cNvPr id="39" name="Oval 38"/>
          <p:cNvSpPr/>
          <p:nvPr/>
        </p:nvSpPr>
        <p:spPr bwMode="auto">
          <a:xfrm>
            <a:off x="7391400" y="5257800"/>
            <a:ext cx="533400" cy="533400"/>
          </a:xfrm>
          <a:prstGeom prst="ellipse">
            <a:avLst/>
          </a:prstGeom>
          <a:solidFill>
            <a:srgbClr val="0070C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W</a:t>
            </a:r>
          </a:p>
        </p:txBody>
      </p:sp>
      <p:sp>
        <p:nvSpPr>
          <p:cNvPr id="46" name="Oval 45"/>
          <p:cNvSpPr/>
          <p:nvPr/>
        </p:nvSpPr>
        <p:spPr bwMode="auto">
          <a:xfrm>
            <a:off x="5181600" y="5410200"/>
            <a:ext cx="533400" cy="533400"/>
          </a:xfrm>
          <a:prstGeom prst="ellipse">
            <a:avLst/>
          </a:prstGeom>
          <a:solidFill>
            <a:srgbClr val="0070C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W</a:t>
            </a:r>
          </a:p>
        </p:txBody>
      </p:sp>
      <p:sp>
        <p:nvSpPr>
          <p:cNvPr id="47" name="Oval 46"/>
          <p:cNvSpPr/>
          <p:nvPr/>
        </p:nvSpPr>
        <p:spPr bwMode="auto">
          <a:xfrm>
            <a:off x="2895600" y="5334000"/>
            <a:ext cx="533400" cy="533400"/>
          </a:xfrm>
          <a:prstGeom prst="ellipse">
            <a:avLst/>
          </a:prstGeom>
          <a:solidFill>
            <a:srgbClr val="0070C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W</a:t>
            </a:r>
          </a:p>
        </p:txBody>
      </p:sp>
      <p:sp>
        <p:nvSpPr>
          <p:cNvPr id="48" name="Oval 47"/>
          <p:cNvSpPr/>
          <p:nvPr/>
        </p:nvSpPr>
        <p:spPr bwMode="auto">
          <a:xfrm>
            <a:off x="3886200" y="5181600"/>
            <a:ext cx="533400" cy="533400"/>
          </a:xfrm>
          <a:prstGeom prst="ellipse">
            <a:avLst/>
          </a:prstGeom>
          <a:solidFill>
            <a:srgbClr val="0070C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W</a:t>
            </a:r>
          </a:p>
        </p:txBody>
      </p:sp>
      <p:sp>
        <p:nvSpPr>
          <p:cNvPr id="53" name="Oval 52"/>
          <p:cNvSpPr/>
          <p:nvPr/>
        </p:nvSpPr>
        <p:spPr bwMode="auto">
          <a:xfrm>
            <a:off x="609600" y="4495800"/>
            <a:ext cx="533400" cy="533400"/>
          </a:xfrm>
          <a:prstGeom prst="ellipse">
            <a:avLst/>
          </a:prstGeom>
          <a:solidFill>
            <a:srgbClr val="0070C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W</a:t>
            </a:r>
          </a:p>
        </p:txBody>
      </p:sp>
      <p:sp>
        <p:nvSpPr>
          <p:cNvPr id="54" name="Oval 53"/>
          <p:cNvSpPr/>
          <p:nvPr/>
        </p:nvSpPr>
        <p:spPr bwMode="auto">
          <a:xfrm>
            <a:off x="838200" y="5334000"/>
            <a:ext cx="533400" cy="533400"/>
          </a:xfrm>
          <a:prstGeom prst="ellipse">
            <a:avLst/>
          </a:prstGeom>
          <a:solidFill>
            <a:srgbClr val="0070C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W</a:t>
            </a:r>
          </a:p>
        </p:txBody>
      </p:sp>
      <p:sp>
        <p:nvSpPr>
          <p:cNvPr id="55" name="Oval 54"/>
          <p:cNvSpPr/>
          <p:nvPr/>
        </p:nvSpPr>
        <p:spPr bwMode="auto">
          <a:xfrm>
            <a:off x="1371600" y="4724400"/>
            <a:ext cx="533400" cy="533400"/>
          </a:xfrm>
          <a:prstGeom prst="ellipse">
            <a:avLst/>
          </a:prstGeom>
          <a:solidFill>
            <a:srgbClr val="0070C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Wv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8" name="Rounded Rectangle 57"/>
          <p:cNvSpPr/>
          <p:nvPr/>
        </p:nvSpPr>
        <p:spPr>
          <a:xfrm>
            <a:off x="533400" y="2514600"/>
            <a:ext cx="8153400" cy="914400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Work Queue Library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59" name="Rounded Rectangle 58"/>
          <p:cNvSpPr/>
          <p:nvPr/>
        </p:nvSpPr>
        <p:spPr>
          <a:xfrm>
            <a:off x="609600" y="1524000"/>
            <a:ext cx="1905000" cy="914400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All-Pairs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60" name="Rounded Rectangle 59"/>
          <p:cNvSpPr/>
          <p:nvPr/>
        </p:nvSpPr>
        <p:spPr>
          <a:xfrm>
            <a:off x="2667000" y="1524000"/>
            <a:ext cx="1905000" cy="914400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</a:rPr>
              <a:t>Wavefront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61" name="Rounded Rectangle 60"/>
          <p:cNvSpPr/>
          <p:nvPr/>
        </p:nvSpPr>
        <p:spPr>
          <a:xfrm>
            <a:off x="4724400" y="1524000"/>
            <a:ext cx="1905000" cy="914400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</a:rPr>
              <a:t>Makeflow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62" name="Rounded Rectangle 61"/>
          <p:cNvSpPr/>
          <p:nvPr/>
        </p:nvSpPr>
        <p:spPr>
          <a:xfrm>
            <a:off x="6781800" y="1524000"/>
            <a:ext cx="1905000" cy="914400"/>
          </a:xfrm>
          <a:prstGeom prst="roundRect">
            <a:avLst/>
          </a:prstGeom>
          <a:solidFill>
            <a:srgbClr val="3366FF">
              <a:alpha val="52157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Custom</a:t>
            </a:r>
          </a:p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Apps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7" name="Cloud 6"/>
          <p:cNvSpPr/>
          <p:nvPr/>
        </p:nvSpPr>
        <p:spPr>
          <a:xfrm>
            <a:off x="1524000" y="3276600"/>
            <a:ext cx="6248400" cy="1676400"/>
          </a:xfrm>
          <a:prstGeom prst="cloud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Hundreds of Workers in a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Personal Cloud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Elastic Application Curse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Just because you can run on a thousand cores… doesn’t mean you should!</a:t>
            </a:r>
          </a:p>
          <a:p>
            <a:r>
              <a:rPr lang="en-US" dirty="0" smtClean="0"/>
              <a:t>The user must make an informed decision about scale, cost, performance efficiency.</a:t>
            </a:r>
          </a:p>
          <a:p>
            <a:r>
              <a:rPr lang="en-US" dirty="0" smtClean="0"/>
              <a:t>(Obligatory halting problem reference.)</a:t>
            </a:r>
          </a:p>
          <a:p>
            <a:r>
              <a:rPr lang="en-US" dirty="0" smtClean="0"/>
              <a:t>Can the computing framework help the user to make an informed decision?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61E75-0A36-4FDB-8973-BA647DC58F88}" type="slidenum">
              <a:rPr lang="en-US" smtClean="0"/>
              <a:pPr/>
              <a:t>22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 bwMode="auto">
          <a:xfrm>
            <a:off x="5486400" y="1828800"/>
            <a:ext cx="2743200" cy="22860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61E75-0A36-4FDB-8973-BA647DC58F88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11" name="Down Arrow 10"/>
          <p:cNvSpPr/>
          <p:nvPr/>
        </p:nvSpPr>
        <p:spPr bwMode="auto">
          <a:xfrm>
            <a:off x="1676400" y="1676400"/>
            <a:ext cx="1219200" cy="762000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Rounded Rectangle 11"/>
          <p:cNvSpPr/>
          <p:nvPr/>
        </p:nvSpPr>
        <p:spPr bwMode="auto">
          <a:xfrm>
            <a:off x="914400" y="457200"/>
            <a:ext cx="2743200" cy="990600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Input</a:t>
            </a:r>
            <a:r>
              <a:rPr kumimoji="0" lang="en-US" sz="3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  <a:r>
              <a:rPr lang="en-US" sz="3200" dirty="0" smtClean="0"/>
              <a:t>Files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Down Arrow 12"/>
          <p:cNvSpPr/>
          <p:nvPr/>
        </p:nvSpPr>
        <p:spPr bwMode="auto">
          <a:xfrm>
            <a:off x="1676400" y="4267200"/>
            <a:ext cx="1219200" cy="762000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Rounded Rectangle 13"/>
          <p:cNvSpPr/>
          <p:nvPr/>
        </p:nvSpPr>
        <p:spPr bwMode="auto">
          <a:xfrm>
            <a:off x="914400" y="2590800"/>
            <a:ext cx="2743200" cy="1371600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Elastic App</a:t>
            </a:r>
          </a:p>
        </p:txBody>
      </p:sp>
      <p:sp>
        <p:nvSpPr>
          <p:cNvPr id="15" name="Rounded Rectangle 14"/>
          <p:cNvSpPr/>
          <p:nvPr/>
        </p:nvSpPr>
        <p:spPr bwMode="auto">
          <a:xfrm>
            <a:off x="914400" y="5257800"/>
            <a:ext cx="2743200" cy="990600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Service Provider</a:t>
            </a:r>
          </a:p>
        </p:txBody>
      </p:sp>
      <p:sp>
        <p:nvSpPr>
          <p:cNvPr id="16" name="Right Arrow 15"/>
          <p:cNvSpPr/>
          <p:nvPr/>
        </p:nvSpPr>
        <p:spPr bwMode="auto">
          <a:xfrm>
            <a:off x="3810000" y="2743200"/>
            <a:ext cx="990600" cy="106680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21" name="Straight Connector 20"/>
          <p:cNvCxnSpPr/>
          <p:nvPr/>
        </p:nvCxnSpPr>
        <p:spPr bwMode="auto">
          <a:xfrm>
            <a:off x="5486400" y="4114800"/>
            <a:ext cx="274320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3" name="Freeform 22"/>
          <p:cNvSpPr/>
          <p:nvPr/>
        </p:nvSpPr>
        <p:spPr bwMode="auto">
          <a:xfrm>
            <a:off x="5688106" y="1981201"/>
            <a:ext cx="2380129" cy="1828799"/>
          </a:xfrm>
          <a:custGeom>
            <a:avLst/>
            <a:gdLst>
              <a:gd name="connsiteX0" fmla="*/ 0 w 2380129"/>
              <a:gd name="connsiteY0" fmla="*/ 0 h 1732429"/>
              <a:gd name="connsiteX1" fmla="*/ 416859 w 2380129"/>
              <a:gd name="connsiteY1" fmla="*/ 1492623 h 1732429"/>
              <a:gd name="connsiteX2" fmla="*/ 1290918 w 2380129"/>
              <a:gd name="connsiteY2" fmla="*/ 1438835 h 1732429"/>
              <a:gd name="connsiteX3" fmla="*/ 2380129 w 2380129"/>
              <a:gd name="connsiteY3" fmla="*/ 672353 h 1732429"/>
              <a:gd name="connsiteX4" fmla="*/ 2380129 w 2380129"/>
              <a:gd name="connsiteY4" fmla="*/ 672353 h 1732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80129" h="1732429">
                <a:moveTo>
                  <a:pt x="0" y="0"/>
                </a:moveTo>
                <a:cubicBezTo>
                  <a:pt x="100853" y="626408"/>
                  <a:pt x="201706" y="1252817"/>
                  <a:pt x="416859" y="1492623"/>
                </a:cubicBezTo>
                <a:cubicBezTo>
                  <a:pt x="632012" y="1732429"/>
                  <a:pt x="963706" y="1575547"/>
                  <a:pt x="1290918" y="1438835"/>
                </a:cubicBezTo>
                <a:cubicBezTo>
                  <a:pt x="1618130" y="1302123"/>
                  <a:pt x="2380129" y="672353"/>
                  <a:pt x="2380129" y="672353"/>
                </a:cubicBezTo>
                <a:lnTo>
                  <a:pt x="2380129" y="672353"/>
                </a:lnTo>
              </a:path>
            </a:pathLst>
          </a:cu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5" name="Freeform 24"/>
          <p:cNvSpPr/>
          <p:nvPr/>
        </p:nvSpPr>
        <p:spPr bwMode="auto">
          <a:xfrm>
            <a:off x="5701553" y="2256865"/>
            <a:ext cx="2496670" cy="1172135"/>
          </a:xfrm>
          <a:custGeom>
            <a:avLst/>
            <a:gdLst>
              <a:gd name="connsiteX0" fmla="*/ 0 w 2496670"/>
              <a:gd name="connsiteY0" fmla="*/ 1172135 h 1172135"/>
              <a:gd name="connsiteX1" fmla="*/ 833718 w 2496670"/>
              <a:gd name="connsiteY1" fmla="*/ 190500 h 1172135"/>
              <a:gd name="connsiteX2" fmla="*/ 1586753 w 2496670"/>
              <a:gd name="connsiteY2" fmla="*/ 29135 h 1172135"/>
              <a:gd name="connsiteX3" fmla="*/ 2366682 w 2496670"/>
              <a:gd name="connsiteY3" fmla="*/ 324970 h 1172135"/>
              <a:gd name="connsiteX4" fmla="*/ 2366682 w 2496670"/>
              <a:gd name="connsiteY4" fmla="*/ 311523 h 1172135"/>
              <a:gd name="connsiteX5" fmla="*/ 2366682 w 2496670"/>
              <a:gd name="connsiteY5" fmla="*/ 311523 h 11721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96670" h="1172135">
                <a:moveTo>
                  <a:pt x="0" y="1172135"/>
                </a:moveTo>
                <a:cubicBezTo>
                  <a:pt x="284629" y="776567"/>
                  <a:pt x="569259" y="381000"/>
                  <a:pt x="833718" y="190500"/>
                </a:cubicBezTo>
                <a:cubicBezTo>
                  <a:pt x="1098177" y="0"/>
                  <a:pt x="1331259" y="6723"/>
                  <a:pt x="1586753" y="29135"/>
                </a:cubicBezTo>
                <a:cubicBezTo>
                  <a:pt x="1842247" y="51547"/>
                  <a:pt x="2236694" y="277905"/>
                  <a:pt x="2366682" y="324970"/>
                </a:cubicBezTo>
                <a:cubicBezTo>
                  <a:pt x="2496670" y="372035"/>
                  <a:pt x="2366682" y="311523"/>
                  <a:pt x="2366682" y="311523"/>
                </a:cubicBezTo>
                <a:lnTo>
                  <a:pt x="2366682" y="311523"/>
                </a:lnTo>
              </a:path>
            </a:pathLst>
          </a:custGeom>
          <a:noFill/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638800" y="4267200"/>
            <a:ext cx="24080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Scale of System</a:t>
            </a:r>
            <a:endParaRPr lang="en-US" sz="2400" dirty="0"/>
          </a:p>
        </p:txBody>
      </p:sp>
      <p:sp>
        <p:nvSpPr>
          <p:cNvPr id="28" name="TextBox 27"/>
          <p:cNvSpPr txBox="1"/>
          <p:nvPr/>
        </p:nvSpPr>
        <p:spPr>
          <a:xfrm rot="16200000">
            <a:off x="4517626" y="2757583"/>
            <a:ext cx="13324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Runtime</a:t>
            </a:r>
            <a:endParaRPr lang="en-US" sz="2400" dirty="0"/>
          </a:p>
        </p:txBody>
      </p:sp>
      <p:sp>
        <p:nvSpPr>
          <p:cNvPr id="29" name="TextBox 28"/>
          <p:cNvSpPr txBox="1"/>
          <p:nvPr/>
        </p:nvSpPr>
        <p:spPr>
          <a:xfrm rot="16200000">
            <a:off x="8123241" y="2757583"/>
            <a:ext cx="8178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FF00"/>
                </a:solidFill>
              </a:rPr>
              <a:t>Cost</a:t>
            </a:r>
            <a:endParaRPr lang="en-US" sz="24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5" name="Rectangle 3"/>
          <p:cNvSpPr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/>
            <a:r>
              <a:rPr lang="en-US" sz="4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Abstractions for Scalable Apps</a:t>
            </a:r>
            <a:endParaRPr lang="en-US" sz="440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aphicFrame>
        <p:nvGraphicFramePr>
          <p:cNvPr id="2049" name="Object 1"/>
          <p:cNvGraphicFramePr>
            <a:graphicFrameLocks noChangeAspect="1"/>
          </p:cNvGraphicFramePr>
          <p:nvPr/>
        </p:nvGraphicFramePr>
        <p:xfrm>
          <a:off x="-1" y="1752600"/>
          <a:ext cx="9206459" cy="4191000"/>
        </p:xfrm>
        <a:graphic>
          <a:graphicData uri="http://schemas.openxmlformats.org/presentationml/2006/ole">
            <p:oleObj spid="_x0000_s38914" name="Slide" r:id="rId3" imgW="4562775" imgH="3421318" progId="PowerPoint.Slide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Different Techniques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00200"/>
            <a:ext cx="8229600" cy="4530725"/>
          </a:xfrm>
        </p:spPr>
        <p:txBody>
          <a:bodyPr/>
          <a:lstStyle/>
          <a:p>
            <a:r>
              <a:rPr lang="en-US" dirty="0" smtClean="0"/>
              <a:t>For regular graphs (All-Pairs), almost everything is known and accurate predications can be made.</a:t>
            </a:r>
          </a:p>
          <a:p>
            <a:r>
              <a:rPr lang="en-US" dirty="0" smtClean="0"/>
              <a:t>For irregular graphs (</a:t>
            </a:r>
            <a:r>
              <a:rPr lang="en-US" dirty="0" err="1" smtClean="0"/>
              <a:t>Makeflow</a:t>
            </a:r>
            <a:r>
              <a:rPr lang="en-US" dirty="0" smtClean="0"/>
              <a:t>) input data and cardinality are known, but time and intermediate data are not.</a:t>
            </a:r>
          </a:p>
          <a:p>
            <a:r>
              <a:rPr lang="en-US" dirty="0" smtClean="0"/>
              <a:t>For dynamic programs (Work Queue) prediction is not possible in the general case.  (Runtime controls still possible.)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61E75-0A36-4FDB-8973-BA647DC58F88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4600"/>
            <a:ext cx="8229600" cy="1143000"/>
          </a:xfrm>
        </p:spPr>
        <p:txBody>
          <a:bodyPr/>
          <a:lstStyle/>
          <a:p>
            <a:r>
              <a:rPr lang="en-US" dirty="0" smtClean="0"/>
              <a:t>Is there a Chomsky Hierarchy for Distributed Computing?</a:t>
            </a:r>
            <a:r>
              <a:rPr lang="en-US" b="1" kern="1200" dirty="0" smtClean="0">
                <a:solidFill>
                  <a:schemeClr val="lt1"/>
                </a:solidFill>
              </a:rPr>
              <a:t>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61E75-0A36-4FDB-8973-BA647DC58F88}" type="slidenum">
              <a:rPr lang="en-US" smtClean="0"/>
              <a:pPr/>
              <a:t>26</a:t>
            </a:fld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524000" y="3926840"/>
          <a:ext cx="60960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Language Construct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Required Machine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Regular Expressions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Finite State </a:t>
                      </a:r>
                      <a:r>
                        <a:rPr lang="en-US" dirty="0" smtClean="0"/>
                        <a:t>Machine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Context Free Grammar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Pushdown </a:t>
                      </a:r>
                      <a:r>
                        <a:rPr lang="en-US" dirty="0" smtClean="0"/>
                        <a:t>Automaton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Context Sensitive Grammar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Linear Bounded Automaton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Unrestricted Grammar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Turing Machine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Papers, Software, Manuals, 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61E75-0A36-4FDB-8973-BA647DC58F88}" type="slidenum">
              <a:rPr lang="en-US" smtClean="0"/>
              <a:pPr/>
              <a:t>27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b="3846"/>
          <a:stretch>
            <a:fillRect/>
          </a:stretch>
        </p:blipFill>
        <p:spPr bwMode="auto">
          <a:xfrm>
            <a:off x="4419600" y="2438400"/>
            <a:ext cx="4495800" cy="27018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152400" y="1143000"/>
            <a:ext cx="8686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http://www.nd.edu/~ccl</a:t>
            </a:r>
            <a:endParaRPr kumimoji="0" lang="en-US" sz="4400" b="0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8" name="Picture 2" descr="http://www.cse.nd.edu/~ccl/research/ccl-july2009-smal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2419348"/>
            <a:ext cx="3581400" cy="2686052"/>
          </a:xfrm>
          <a:prstGeom prst="rect">
            <a:avLst/>
          </a:prstGeom>
          <a:noFill/>
        </p:spPr>
      </p:pic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381000" y="5410200"/>
            <a:ext cx="8229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 eaLnBrk="1" hangingPunct="1">
              <a:spcBef>
                <a:spcPct val="20000"/>
              </a:spcBef>
              <a:buClr>
                <a:schemeClr val="hlink"/>
              </a:buClr>
              <a:buSzPct val="90000"/>
            </a:pPr>
            <a:r>
              <a:rPr lang="en-US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This work was supported by NSF Grants </a:t>
            </a: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CCF-0621434, </a:t>
            </a:r>
            <a:r>
              <a:rPr lang="en-US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CNS-0643229, and CNS 08554087. </a:t>
            </a:r>
            <a:endParaRPr lang="en-US" sz="28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742950" lvl="1" indent="-285750" algn="ctr" eaLnBrk="1" hangingPunct="1">
              <a:spcBef>
                <a:spcPct val="20000"/>
              </a:spcBef>
            </a:pPr>
            <a:endParaRPr lang="en-US" sz="24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2F245-4461-42F0-831C-178F97375BC4}" type="slidenum">
              <a:rPr lang="en-US"/>
              <a:pPr/>
              <a:t>3</a:t>
            </a:fld>
            <a:endParaRPr lang="en-US"/>
          </a:p>
        </p:txBody>
      </p:sp>
      <p:sp>
        <p:nvSpPr>
          <p:cNvPr id="2549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Our Application Communities</a:t>
            </a:r>
            <a:endParaRPr lang="en-US" sz="4000" dirty="0"/>
          </a:p>
        </p:txBody>
      </p:sp>
      <p:sp>
        <p:nvSpPr>
          <p:cNvPr id="2549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295400"/>
            <a:ext cx="8534400" cy="45307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 smtClean="0"/>
              <a:t>Bioinformatics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I just ran a tissue sample through a sequencing device.  I need to assemble 1M DNA strings into a genome, then compare it against a library of known human genomes to find the difference.</a:t>
            </a:r>
            <a:endParaRPr lang="en-US" sz="2400" dirty="0"/>
          </a:p>
          <a:p>
            <a:pPr>
              <a:lnSpc>
                <a:spcPct val="90000"/>
              </a:lnSpc>
            </a:pPr>
            <a:r>
              <a:rPr lang="en-US" sz="2800" dirty="0" smtClean="0"/>
              <a:t>Biometrics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I invented a new way of matching iris images from surveillance video.  I need to test it on 1M hi-resolution images to see if it actually works.</a:t>
            </a:r>
            <a:endParaRPr lang="en-US" sz="2400" dirty="0"/>
          </a:p>
          <a:p>
            <a:pPr>
              <a:lnSpc>
                <a:spcPct val="90000"/>
              </a:lnSpc>
            </a:pPr>
            <a:r>
              <a:rPr lang="en-US" sz="2800" dirty="0" smtClean="0"/>
              <a:t>Molecular Dynamics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I have a new method of energy sampling for ensemble techniques.  I want to try it out on 100 different molecules at 1000 different temperatures for 10,000 random trials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95600"/>
            <a:ext cx="8229600" cy="1143000"/>
          </a:xfrm>
        </p:spPr>
        <p:txBody>
          <a:bodyPr/>
          <a:lstStyle/>
          <a:p>
            <a:r>
              <a:rPr lang="en-US" dirty="0" smtClean="0"/>
              <a:t>The Good News:</a:t>
            </a:r>
            <a:br>
              <a:rPr lang="en-US" dirty="0" smtClean="0"/>
            </a:br>
            <a:r>
              <a:rPr lang="en-US" dirty="0" smtClean="0"/>
              <a:t>Computing is Plentiful!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61E75-0A36-4FDB-8973-BA647DC58F88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0E45E-E612-46C7-B2A2-5153A522F71A}" type="slidenum">
              <a:rPr lang="en-US"/>
              <a:pPr/>
              <a:t>5</a:t>
            </a:fld>
            <a:endParaRPr lang="en-US"/>
          </a:p>
        </p:txBody>
      </p:sp>
      <p:sp>
        <p:nvSpPr>
          <p:cNvPr id="166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6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66916" name="Picture 4" descr="ma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064375"/>
          </a:xfrm>
          <a:prstGeom prst="rect">
            <a:avLst/>
          </a:prstGeom>
          <a:noFill/>
        </p:spPr>
      </p:pic>
      <p:pic>
        <p:nvPicPr>
          <p:cNvPr id="166917" name="Picture 5" descr="Condor High Throughput Computi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4600" y="304800"/>
            <a:ext cx="4419600" cy="839788"/>
          </a:xfrm>
          <a:prstGeom prst="rect">
            <a:avLst/>
          </a:prstGeom>
          <a:noFill/>
        </p:spPr>
      </p:pic>
      <p:sp>
        <p:nvSpPr>
          <p:cNvPr id="55298" name="AutoShape 2" descr="https://mail.google.com/mail/?attid=0.2&amp;disp=emb&amp;view=att&amp;th=131de08123eb8b78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6F0A3-4054-44CA-A1AA-EDAD0052B64B}" type="slidenum">
              <a:rPr lang="en-US"/>
              <a:pPr/>
              <a:t>6</a:t>
            </a:fld>
            <a:endParaRPr lang="en-US"/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 t="12000" b="9000"/>
          <a:stretch>
            <a:fillRect/>
          </a:stretch>
        </p:blipFill>
        <p:spPr bwMode="auto">
          <a:xfrm>
            <a:off x="-1676400" y="381000"/>
            <a:ext cx="1219200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greencloud.crc.nd.edu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61E75-0A36-4FDB-8973-BA647DC58F88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6" name="Picture 5" descr="005 Oct09 SBBG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524000"/>
            <a:ext cx="4800600" cy="3200400"/>
          </a:xfrm>
          <a:prstGeom prst="rect">
            <a:avLst/>
          </a:prstGeom>
        </p:spPr>
      </p:pic>
      <p:pic>
        <p:nvPicPr>
          <p:cNvPr id="5" name="Picture 4" descr="001 Oct09 SDDC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038600" y="3134944"/>
            <a:ext cx="5105400" cy="36468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r>
              <a:rPr lang="en-US" dirty="0" err="1" smtClean="0"/>
              <a:t>Superclusters</a:t>
            </a:r>
            <a:r>
              <a:rPr lang="en-US" dirty="0" smtClean="0"/>
              <a:t> by the Hour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61E75-0A36-4FDB-8973-BA647DC58F88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2500" t="3000" r="28125" b="42000"/>
          <a:stretch>
            <a:fillRect/>
          </a:stretch>
        </p:blipFill>
        <p:spPr bwMode="auto">
          <a:xfrm>
            <a:off x="304800" y="2057400"/>
            <a:ext cx="84582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28600" y="6367046"/>
            <a:ext cx="898592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http://arstechnica.com/business/news/2011/09/30000-core-cluster-built-on-amazon-ec2-cloud.ars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95600"/>
            <a:ext cx="8229600" cy="1143000"/>
          </a:xfrm>
        </p:spPr>
        <p:txBody>
          <a:bodyPr/>
          <a:lstStyle/>
          <a:p>
            <a:r>
              <a:rPr lang="en-US" dirty="0" smtClean="0"/>
              <a:t>The Bad News:</a:t>
            </a:r>
            <a:br>
              <a:rPr lang="en-US" dirty="0" smtClean="0"/>
            </a:br>
            <a:r>
              <a:rPr lang="en-US" dirty="0" smtClean="0"/>
              <a:t>It is inconvenient.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61E75-0A36-4FDB-8973-BA647DC58F88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eam">
  <a:themeElements>
    <a:clrScheme name="Beam 2">
      <a:dk1>
        <a:srgbClr val="000080"/>
      </a:dk1>
      <a:lt1>
        <a:srgbClr val="FFFFFF"/>
      </a:lt1>
      <a:dk2>
        <a:srgbClr val="000099"/>
      </a:dk2>
      <a:lt2>
        <a:srgbClr val="FFFFFF"/>
      </a:lt2>
      <a:accent1>
        <a:srgbClr val="3366FF"/>
      </a:accent1>
      <a:accent2>
        <a:srgbClr val="7B46D0"/>
      </a:accent2>
      <a:accent3>
        <a:srgbClr val="AAAACA"/>
      </a:accent3>
      <a:accent4>
        <a:srgbClr val="DADADA"/>
      </a:accent4>
      <a:accent5>
        <a:srgbClr val="ADB8FF"/>
      </a:accent5>
      <a:accent6>
        <a:srgbClr val="6F3FBC"/>
      </a:accent6>
      <a:hlink>
        <a:srgbClr val="86D1EC"/>
      </a:hlink>
      <a:folHlink>
        <a:srgbClr val="45C984"/>
      </a:folHlink>
    </a:clrScheme>
    <a:fontScheme name="Beam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eam 1">
        <a:dk1>
          <a:srgbClr val="1A006C"/>
        </a:dk1>
        <a:lt1>
          <a:srgbClr val="FFFFFF"/>
        </a:lt1>
        <a:dk2>
          <a:srgbClr val="000066"/>
        </a:dk2>
        <a:lt2>
          <a:srgbClr val="CCCCFF"/>
        </a:lt2>
        <a:accent1>
          <a:srgbClr val="0099CC"/>
        </a:accent1>
        <a:accent2>
          <a:srgbClr val="6600CC"/>
        </a:accent2>
        <a:accent3>
          <a:srgbClr val="AAAAB8"/>
        </a:accent3>
        <a:accent4>
          <a:srgbClr val="DADADA"/>
        </a:accent4>
        <a:accent5>
          <a:srgbClr val="AACAE2"/>
        </a:accent5>
        <a:accent6>
          <a:srgbClr val="5C00B9"/>
        </a:accent6>
        <a:hlink>
          <a:srgbClr val="9999FF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2">
        <a:dk1>
          <a:srgbClr val="000080"/>
        </a:dk1>
        <a:lt1>
          <a:srgbClr val="FFFFFF"/>
        </a:lt1>
        <a:dk2>
          <a:srgbClr val="000099"/>
        </a:dk2>
        <a:lt2>
          <a:srgbClr val="FFFFFF"/>
        </a:lt2>
        <a:accent1>
          <a:srgbClr val="3366FF"/>
        </a:accent1>
        <a:accent2>
          <a:srgbClr val="7B46D0"/>
        </a:accent2>
        <a:accent3>
          <a:srgbClr val="AAAACA"/>
        </a:accent3>
        <a:accent4>
          <a:srgbClr val="DADADA"/>
        </a:accent4>
        <a:accent5>
          <a:srgbClr val="ADB8FF"/>
        </a:accent5>
        <a:accent6>
          <a:srgbClr val="6F3FBC"/>
        </a:accent6>
        <a:hlink>
          <a:srgbClr val="86D1EC"/>
        </a:hlink>
        <a:folHlink>
          <a:srgbClr val="45C9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3">
        <a:dk1>
          <a:srgbClr val="3F4873"/>
        </a:dk1>
        <a:lt1>
          <a:srgbClr val="FFFFFF"/>
        </a:lt1>
        <a:dk2>
          <a:srgbClr val="4F598D"/>
        </a:dk2>
        <a:lt2>
          <a:srgbClr val="CCECFF"/>
        </a:lt2>
        <a:accent1>
          <a:srgbClr val="0099CC"/>
        </a:accent1>
        <a:accent2>
          <a:srgbClr val="4C8470"/>
        </a:accent2>
        <a:accent3>
          <a:srgbClr val="B2B5C5"/>
        </a:accent3>
        <a:accent4>
          <a:srgbClr val="DADADA"/>
        </a:accent4>
        <a:accent5>
          <a:srgbClr val="AACAE2"/>
        </a:accent5>
        <a:accent6>
          <a:srgbClr val="447765"/>
        </a:accent6>
        <a:hlink>
          <a:srgbClr val="99CC00"/>
        </a:hlink>
        <a:folHlink>
          <a:srgbClr val="96A4C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4">
        <a:dk1>
          <a:srgbClr val="006E6B"/>
        </a:dk1>
        <a:lt1>
          <a:srgbClr val="FFFFFF"/>
        </a:lt1>
        <a:dk2>
          <a:srgbClr val="008080"/>
        </a:dk2>
        <a:lt2>
          <a:srgbClr val="E2EFCD"/>
        </a:lt2>
        <a:accent1>
          <a:srgbClr val="33CCCC"/>
        </a:accent1>
        <a:accent2>
          <a:srgbClr val="6352B8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5949A6"/>
        </a:accent6>
        <a:hlink>
          <a:srgbClr val="CCFF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5">
        <a:dk1>
          <a:srgbClr val="48562C"/>
        </a:dk1>
        <a:lt1>
          <a:srgbClr val="FFFFFF"/>
        </a:lt1>
        <a:dk2>
          <a:srgbClr val="546434"/>
        </a:dk2>
        <a:lt2>
          <a:srgbClr val="FFFFCC"/>
        </a:lt2>
        <a:accent1>
          <a:srgbClr val="7B8A6E"/>
        </a:accent1>
        <a:accent2>
          <a:srgbClr val="527C3A"/>
        </a:accent2>
        <a:accent3>
          <a:srgbClr val="B3B8AE"/>
        </a:accent3>
        <a:accent4>
          <a:srgbClr val="DADADA"/>
        </a:accent4>
        <a:accent5>
          <a:srgbClr val="BFC4BA"/>
        </a:accent5>
        <a:accent6>
          <a:srgbClr val="497034"/>
        </a:accent6>
        <a:hlink>
          <a:srgbClr val="55B55E"/>
        </a:hlink>
        <a:folHlink>
          <a:srgbClr val="85B3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6">
        <a:dk1>
          <a:srgbClr val="96B29E"/>
        </a:dk1>
        <a:lt1>
          <a:srgbClr val="FFFFFF"/>
        </a:lt1>
        <a:dk2>
          <a:srgbClr val="A5BDAC"/>
        </a:dk2>
        <a:lt2>
          <a:srgbClr val="FFFFCC"/>
        </a:lt2>
        <a:accent1>
          <a:srgbClr val="4E8880"/>
        </a:accent1>
        <a:accent2>
          <a:srgbClr val="2F71B9"/>
        </a:accent2>
        <a:accent3>
          <a:srgbClr val="CFDBD2"/>
        </a:accent3>
        <a:accent4>
          <a:srgbClr val="DADADA"/>
        </a:accent4>
        <a:accent5>
          <a:srgbClr val="B2C3C0"/>
        </a:accent5>
        <a:accent6>
          <a:srgbClr val="2A66A7"/>
        </a:accent6>
        <a:hlink>
          <a:srgbClr val="9DC0E7"/>
        </a:hlink>
        <a:folHlink>
          <a:srgbClr val="54CA8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7">
        <a:dk1>
          <a:srgbClr val="D49C00"/>
        </a:dk1>
        <a:lt1>
          <a:srgbClr val="FFFFFF"/>
        </a:lt1>
        <a:dk2>
          <a:srgbClr val="CC9900"/>
        </a:dk2>
        <a:lt2>
          <a:srgbClr val="CEBD40"/>
        </a:lt2>
        <a:accent1>
          <a:srgbClr val="CC6600"/>
        </a:accent1>
        <a:accent2>
          <a:srgbClr val="808000"/>
        </a:accent2>
        <a:accent3>
          <a:srgbClr val="E2CAAA"/>
        </a:accent3>
        <a:accent4>
          <a:srgbClr val="DADADA"/>
        </a:accent4>
        <a:accent5>
          <a:srgbClr val="E2B8AA"/>
        </a:accent5>
        <a:accent6>
          <a:srgbClr val="737300"/>
        </a:accent6>
        <a:hlink>
          <a:srgbClr val="FF99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8">
        <a:dk1>
          <a:srgbClr val="881700"/>
        </a:dk1>
        <a:lt1>
          <a:srgbClr val="FAF9E6"/>
        </a:lt1>
        <a:dk2>
          <a:srgbClr val="990000"/>
        </a:dk2>
        <a:lt2>
          <a:srgbClr val="EADC78"/>
        </a:lt2>
        <a:accent1>
          <a:srgbClr val="FF6600"/>
        </a:accent1>
        <a:accent2>
          <a:srgbClr val="B86D52"/>
        </a:accent2>
        <a:accent3>
          <a:srgbClr val="CAAAAA"/>
        </a:accent3>
        <a:accent4>
          <a:srgbClr val="D6D5C4"/>
        </a:accent4>
        <a:accent5>
          <a:srgbClr val="FFB8AA"/>
        </a:accent5>
        <a:accent6>
          <a:srgbClr val="A66249"/>
        </a:accent6>
        <a:hlink>
          <a:srgbClr val="D78D15"/>
        </a:hlink>
        <a:folHlink>
          <a:srgbClr val="C6B37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E6F5F6"/>
        </a:accent1>
        <a:accent2>
          <a:srgbClr val="A5E1A8"/>
        </a:accent2>
        <a:accent3>
          <a:srgbClr val="FFFFFF"/>
        </a:accent3>
        <a:accent4>
          <a:srgbClr val="000000"/>
        </a:accent4>
        <a:accent5>
          <a:srgbClr val="F0F9FA"/>
        </a:accent5>
        <a:accent6>
          <a:srgbClr val="95CC98"/>
        </a:accent6>
        <a:hlink>
          <a:srgbClr val="5B00B6"/>
        </a:hlink>
        <a:folHlink>
          <a:srgbClr val="34988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Beam</Template>
  <TotalTime>10018</TotalTime>
  <Words>884</Words>
  <Application>Microsoft Office PowerPoint</Application>
  <PresentationFormat>On-screen Show (4:3)</PresentationFormat>
  <Paragraphs>210</Paragraphs>
  <Slides>27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9" baseType="lpstr">
      <vt:lpstr>Beam</vt:lpstr>
      <vt:lpstr>Slide</vt:lpstr>
      <vt:lpstr>Real-World Barriers to Scaling Up Scientific Applications</vt:lpstr>
      <vt:lpstr>The Cooperative Computing Lab</vt:lpstr>
      <vt:lpstr>Our Application Communities</vt:lpstr>
      <vt:lpstr>The Good News: Computing is Plentiful!</vt:lpstr>
      <vt:lpstr>Slide 5</vt:lpstr>
      <vt:lpstr>Slide 6</vt:lpstr>
      <vt:lpstr>greencloud.crc.nd.edu</vt:lpstr>
      <vt:lpstr>Superclusters by the Hour</vt:lpstr>
      <vt:lpstr>The Bad News: It is inconvenient.</vt:lpstr>
      <vt:lpstr>Slide 10</vt:lpstr>
      <vt:lpstr>What users want.</vt:lpstr>
      <vt:lpstr>The Traditional Application Model?</vt:lpstr>
      <vt:lpstr>What goes wrong? Everything!</vt:lpstr>
      <vt:lpstr>Slide 14</vt:lpstr>
      <vt:lpstr>Work Queue API</vt:lpstr>
      <vt:lpstr>Work Queue Apps</vt:lpstr>
      <vt:lpstr>An Old Idea: Make</vt:lpstr>
      <vt:lpstr>Makeflow Applications</vt:lpstr>
      <vt:lpstr>Why Users Like Makeflow</vt:lpstr>
      <vt:lpstr>Slide 20</vt:lpstr>
      <vt:lpstr>Slide 21</vt:lpstr>
      <vt:lpstr>The Elastic Application Curse</vt:lpstr>
      <vt:lpstr>Slide 23</vt:lpstr>
      <vt:lpstr>Slide 24</vt:lpstr>
      <vt:lpstr>Different Techniques</vt:lpstr>
      <vt:lpstr>Is there a Chomsky Hierarchy for Distributed Computing?   </vt:lpstr>
      <vt:lpstr>Papers, Software, Manuals, …</vt:lpstr>
    </vt:vector>
  </TitlesOfParts>
  <Company>University of Notre Dame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Scaling Up Data Intensive Scientific Applications to Campus Grids</dc:title>
  <dc:creator>Douglas Thain</dc:creator>
  <cp:lastModifiedBy>Douglas Thain</cp:lastModifiedBy>
  <cp:revision>307</cp:revision>
  <dcterms:created xsi:type="dcterms:W3CDTF">2009-06-03T21:54:45Z</dcterms:created>
  <dcterms:modified xsi:type="dcterms:W3CDTF">2012-03-21T14:09:11Z</dcterms:modified>
</cp:coreProperties>
</file>