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6"/>
  </p:notesMasterIdLst>
  <p:sldIdLst>
    <p:sldId id="256" r:id="rId2"/>
    <p:sldId id="507" r:id="rId3"/>
    <p:sldId id="524" r:id="rId4"/>
    <p:sldId id="391" r:id="rId5"/>
    <p:sldId id="263" r:id="rId6"/>
    <p:sldId id="523" r:id="rId7"/>
    <p:sldId id="566" r:id="rId8"/>
    <p:sldId id="549" r:id="rId9"/>
    <p:sldId id="477" r:id="rId10"/>
    <p:sldId id="460" r:id="rId11"/>
    <p:sldId id="495" r:id="rId12"/>
    <p:sldId id="492" r:id="rId13"/>
    <p:sldId id="491" r:id="rId14"/>
    <p:sldId id="493" r:id="rId15"/>
    <p:sldId id="496" r:id="rId16"/>
    <p:sldId id="392" r:id="rId17"/>
    <p:sldId id="567" r:id="rId18"/>
    <p:sldId id="274" r:id="rId19"/>
    <p:sldId id="275" r:id="rId20"/>
    <p:sldId id="273" r:id="rId21"/>
    <p:sldId id="550" r:id="rId22"/>
    <p:sldId id="387" r:id="rId23"/>
    <p:sldId id="278" r:id="rId24"/>
    <p:sldId id="282" r:id="rId25"/>
    <p:sldId id="283" r:id="rId26"/>
    <p:sldId id="368" r:id="rId27"/>
    <p:sldId id="542" r:id="rId28"/>
    <p:sldId id="519" r:id="rId29"/>
    <p:sldId id="464" r:id="rId30"/>
    <p:sldId id="530" r:id="rId31"/>
    <p:sldId id="551" r:id="rId32"/>
    <p:sldId id="520" r:id="rId33"/>
    <p:sldId id="561" r:id="rId34"/>
    <p:sldId id="562" r:id="rId35"/>
    <p:sldId id="563" r:id="rId36"/>
    <p:sldId id="552" r:id="rId37"/>
    <p:sldId id="553" r:id="rId38"/>
    <p:sldId id="554" r:id="rId39"/>
    <p:sldId id="556" r:id="rId40"/>
    <p:sldId id="557" r:id="rId41"/>
    <p:sldId id="558" r:id="rId42"/>
    <p:sldId id="559" r:id="rId43"/>
    <p:sldId id="560" r:id="rId44"/>
    <p:sldId id="443" r:id="rId45"/>
    <p:sldId id="453" r:id="rId46"/>
    <p:sldId id="489" r:id="rId47"/>
    <p:sldId id="503" r:id="rId48"/>
    <p:sldId id="501" r:id="rId49"/>
    <p:sldId id="499" r:id="rId50"/>
    <p:sldId id="500" r:id="rId51"/>
    <p:sldId id="572" r:id="rId52"/>
    <p:sldId id="540" r:id="rId53"/>
    <p:sldId id="555" r:id="rId54"/>
    <p:sldId id="570" r:id="rId55"/>
    <p:sldId id="485" r:id="rId56"/>
    <p:sldId id="517" r:id="rId57"/>
    <p:sldId id="480" r:id="rId58"/>
    <p:sldId id="518" r:id="rId59"/>
    <p:sldId id="521" r:id="rId60"/>
    <p:sldId id="569" r:id="rId61"/>
    <p:sldId id="565" r:id="rId62"/>
    <p:sldId id="371" r:id="rId63"/>
    <p:sldId id="564" r:id="rId64"/>
    <p:sldId id="547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66FF"/>
    <a:srgbClr val="00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8" autoAdjust="0"/>
    <p:restoredTop sz="96949" autoAdjust="0"/>
  </p:normalViewPr>
  <p:slideViewPr>
    <p:cSldViewPr>
      <p:cViewPr varScale="1">
        <p:scale>
          <a:sx n="71" d="100"/>
          <a:sy n="71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8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F26EE9-D9F4-42F5-9EFA-D0300B469C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1B981-0FAC-4B55-8899-BCB53A717AFD}" type="slidenum">
              <a:rPr lang="en-US"/>
              <a:pPr/>
              <a:t>1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680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3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684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68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4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4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4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600"/>
            </a:lvl1pPr>
          </a:lstStyle>
          <a:p>
            <a:fld id="{5BB9CB9A-2BC1-49CB-AF8F-36D1B5BA4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4E410-C166-4B42-8539-DE6803657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1D2DE-7636-4D74-95FA-741383C38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C429F4-FE3C-44FF-9DE1-C10B1F6AB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61E75-0A36-4FDB-8973-BA647DC58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56485-6CC7-46E5-9778-D67D05E39C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3FDA3-D3FF-420E-8808-549ED128D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72863-2E41-4B6B-A2C7-2DC55F0EE0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A4008-757E-43A1-AEFD-EEB390A21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F7F8B-4380-4195-B5FB-0B1210152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F9962-DFD2-449C-BC0D-7070DF5F9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5DAF-47C8-42B3-8279-4B838D42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57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1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58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8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82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582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582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659F366-1542-4B39-ACBA-4A9715E2322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cse.nd.edu/people/faculty_bio.php?id=100000064" TargetMode="External"/><Relationship Id="rId7" Type="http://schemas.openxmlformats.org/officeDocument/2006/relationships/hyperlink" Target="http://www.cse.nd.edu/~dthain/images/thain-sc05-small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9.jpeg"/><Relationship Id="rId5" Type="http://schemas.openxmlformats.org/officeDocument/2006/relationships/hyperlink" Target="http://images.google.com/imgres?imgurl=http://i.realone.com/assets/rn/img/1/2/9/6/9156921-9156924-slarge.jpg&amp;imgrefurl=http://www.rollingstone.com/news/story/9156881/elvis_lives_on_the_singles_chart&amp;h=344&amp;w=344&amp;sz=50&amp;hl=en&amp;start=5&amp;tbnid=t6Dw5Wamek9YrM:&amp;tbnh=120&amp;tbnw=120&amp;prev=/images?q=elvis+presley&amp;gbv=2&amp;svnum=10&amp;hl=en" TargetMode="Externa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e.nd.edu/people/faculty_bio.php?id=100000064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image" Target="../media/image25.jpeg"/><Relationship Id="rId2" Type="http://schemas.openxmlformats.org/officeDocument/2006/relationships/hyperlink" Target="http://www.cse.nd.edu/people/faculty_bio.php?id=100000003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se.nd.edu/people/faculty_bio.php?id=100000042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2.jpeg"/><Relationship Id="rId10" Type="http://schemas.openxmlformats.org/officeDocument/2006/relationships/hyperlink" Target="http://www.cse.nd.edu/people/faculty_bio.php?id=100000049" TargetMode="External"/><Relationship Id="rId4" Type="http://schemas.openxmlformats.org/officeDocument/2006/relationships/hyperlink" Target="http://www.cse.nd.edu/people/faculty_bio.php?id=100000045" TargetMode="External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isc.edu/condo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677AC5F-EF33-47C7-A844-597A82DF415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8305800" cy="2076450"/>
          </a:xfrm>
        </p:spPr>
        <p:txBody>
          <a:bodyPr/>
          <a:lstStyle/>
          <a:p>
            <a:r>
              <a:rPr lang="en-US" sz="4400" dirty="0" smtClean="0"/>
              <a:t>Scaling Up</a:t>
            </a:r>
            <a:br>
              <a:rPr lang="en-US" sz="4400" dirty="0" smtClean="0"/>
            </a:br>
            <a:r>
              <a:rPr lang="en-US" sz="4400" dirty="0" smtClean="0"/>
              <a:t>Data Intensive Science with Application Frameworks</a:t>
            </a:r>
            <a:endParaRPr lang="en-US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10000"/>
            <a:ext cx="8305800" cy="251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Douglas </a:t>
            </a:r>
            <a:r>
              <a:rPr lang="en-US" sz="3200" dirty="0" err="1"/>
              <a:t>Thain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/>
              <a:t>University of Notre Dame</a:t>
            </a:r>
          </a:p>
          <a:p>
            <a:pPr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 smtClean="0"/>
              <a:t>Michigan State University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September 2011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F245-4461-42F0-831C-178F97375BC4}" type="slidenum">
              <a:rPr lang="en-US"/>
              <a:pPr/>
              <a:t>10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Our Application Communities</a:t>
            </a:r>
            <a:endParaRPr lang="en-US" sz="4000" dirty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Bioinformatics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 just ran a tissue sample through a sequencing device.  I need to assemble 1M DNA strings into a genome, then compare it against a library of known human genomes to find the difference.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Biometrics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 invented a new way of matching iris images from surveillance video.  I need to test it on 1M hi-resolution images to see if it actually works.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Data Mining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 have a terabyte of log data from a medical service.  I want to run 10 different clustering algorithms at 10 levels of sensitivity on 100 different slices of the data.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9413"/>
            <a:ext cx="4114800" cy="1169987"/>
          </a:xfrm>
        </p:spPr>
        <p:txBody>
          <a:bodyPr/>
          <a:lstStyle/>
          <a:p>
            <a:r>
              <a:rPr lang="en-US" sz="3200" dirty="0" smtClean="0"/>
              <a:t>What they want.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48200" y="1600200"/>
            <a:ext cx="41148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they get.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IBM%20Thinkpad%20X41%20Not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444799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j04304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"/>
            <a:ext cx="1371600" cy="1296786"/>
          </a:xfrm>
          <a:prstGeom prst="rect">
            <a:avLst/>
          </a:prstGeom>
          <a:noFill/>
        </p:spPr>
      </p:pic>
      <p:pic>
        <p:nvPicPr>
          <p:cNvPr id="9" name="Picture 9" descr="datacent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514599"/>
            <a:ext cx="3657600" cy="424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Traditional</a:t>
            </a:r>
            <a:br>
              <a:rPr lang="en-US" dirty="0" smtClean="0"/>
            </a:br>
            <a:r>
              <a:rPr lang="en-US" dirty="0" smtClean="0"/>
              <a:t>Application Model?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5298" name="Picture 2" descr="http://www.dirtykitchens.com/images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136" y="1828800"/>
            <a:ext cx="6004664" cy="44958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581400" y="4648200"/>
            <a:ext cx="5029200" cy="18288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Every program attempts to grow until it can read mail.</a:t>
            </a:r>
            <a:r>
              <a:rPr lang="en-US" sz="32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Jamie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Zawinski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sz="4000" dirty="0" smtClean="0"/>
              <a:t>An Old Idea: The Unix Model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4069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input &lt; </a:t>
            </a:r>
            <a:r>
              <a:rPr lang="en-US" sz="4000" dirty="0" err="1" smtClean="0"/>
              <a:t>grep</a:t>
            </a:r>
            <a:r>
              <a:rPr lang="en-US" sz="4000" dirty="0" smtClean="0"/>
              <a:t> | sort | </a:t>
            </a:r>
            <a:r>
              <a:rPr lang="en-US" sz="4000" dirty="0" err="1" smtClean="0"/>
              <a:t>uniq</a:t>
            </a:r>
            <a:r>
              <a:rPr lang="en-US" sz="4000" dirty="0" smtClean="0"/>
              <a:t> &gt; output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Little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distribute across machines. </a:t>
            </a:r>
          </a:p>
          <a:p>
            <a:r>
              <a:rPr lang="en-US" dirty="0" smtClean="0"/>
              <a:t>Easy to develop and test independently.</a:t>
            </a:r>
          </a:p>
          <a:p>
            <a:r>
              <a:rPr lang="en-US" dirty="0" smtClean="0"/>
              <a:t>Easy to checkpoint halfway.</a:t>
            </a:r>
          </a:p>
          <a:p>
            <a:r>
              <a:rPr lang="en-US" dirty="0" smtClean="0"/>
              <a:t>Easy to troubleshoot and continue.</a:t>
            </a:r>
          </a:p>
          <a:p>
            <a:r>
              <a:rPr lang="en-US" dirty="0" smtClean="0"/>
              <a:t>Easy to observe the dependencies between components.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Easy to control resource assignments from an outside process.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sz="4000" dirty="0" smtClean="0"/>
              <a:t>Our approach: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Encourage users to decompose their applications into simple programs.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Give them frameworks that can assemble them into programs of massive scale with high reliability.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F34C-F719-49CA-A824-5BB87977C678}" type="slidenum">
              <a:rPr lang="en-US"/>
              <a:pPr/>
              <a:t>16</a:t>
            </a:fld>
            <a:endParaRPr lang="en-US"/>
          </a:p>
        </p:txBody>
      </p:sp>
      <p:pic>
        <p:nvPicPr>
          <p:cNvPr id="171054" name="Picture 46" descr="rice_data_center06052007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648200"/>
            <a:ext cx="2743200" cy="1857375"/>
          </a:xfrm>
          <a:prstGeom prst="rect">
            <a:avLst/>
          </a:prstGeom>
          <a:noFill/>
        </p:spPr>
      </p:pic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</a:t>
            </a:r>
            <a:r>
              <a:rPr lang="en-US" dirty="0" smtClean="0"/>
              <a:t>Frameworks</a:t>
            </a:r>
            <a:endParaRPr lang="en-US" dirty="0"/>
          </a:p>
        </p:txBody>
      </p:sp>
      <p:sp>
        <p:nvSpPr>
          <p:cNvPr id="171016" name="Oval 8"/>
          <p:cNvSpPr>
            <a:spLocks noChangeArrowheads="1"/>
          </p:cNvSpPr>
          <p:nvPr/>
        </p:nvSpPr>
        <p:spPr bwMode="auto">
          <a:xfrm>
            <a:off x="4953000" y="1447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F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2895600" y="1295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A1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3048000" y="1447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A2</a:t>
            </a: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3200400" y="1600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An</a:t>
            </a:r>
          </a:p>
        </p:txBody>
      </p:sp>
      <p:pic>
        <p:nvPicPr>
          <p:cNvPr id="171022" name="Picture 14" descr="j04304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84363"/>
            <a:ext cx="1714500" cy="1620837"/>
          </a:xfrm>
          <a:prstGeom prst="rect">
            <a:avLst/>
          </a:prstGeom>
          <a:noFill/>
        </p:spPr>
      </p:pic>
      <p:sp>
        <p:nvSpPr>
          <p:cNvPr id="171047" name="AutoShape 39"/>
          <p:cNvSpPr>
            <a:spLocks noChangeArrowheads="1"/>
          </p:cNvSpPr>
          <p:nvPr/>
        </p:nvSpPr>
        <p:spPr bwMode="auto">
          <a:xfrm>
            <a:off x="3048000" y="2057400"/>
            <a:ext cx="2590800" cy="1371600"/>
          </a:xfrm>
          <a:prstGeom prst="rightArrow">
            <a:avLst>
              <a:gd name="adj1" fmla="val 50000"/>
              <a:gd name="adj2" fmla="val 47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AllPairs( A, B, F )</a:t>
            </a:r>
          </a:p>
        </p:txBody>
      </p:sp>
      <p:sp>
        <p:nvSpPr>
          <p:cNvPr id="171048" name="Text Box 40"/>
          <p:cNvSpPr txBox="1">
            <a:spLocks noChangeArrowheads="1"/>
          </p:cNvSpPr>
          <p:nvPr/>
        </p:nvSpPr>
        <p:spPr bwMode="auto">
          <a:xfrm>
            <a:off x="5967413" y="4191000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Cloud or Grid</a:t>
            </a:r>
          </a:p>
        </p:txBody>
      </p:sp>
      <p:sp>
        <p:nvSpPr>
          <p:cNvPr id="171049" name="Rectangle 41"/>
          <p:cNvSpPr>
            <a:spLocks noChangeArrowheads="1"/>
          </p:cNvSpPr>
          <p:nvPr/>
        </p:nvSpPr>
        <p:spPr bwMode="auto">
          <a:xfrm>
            <a:off x="3886200" y="1295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A1</a:t>
            </a:r>
          </a:p>
        </p:txBody>
      </p:sp>
      <p:sp>
        <p:nvSpPr>
          <p:cNvPr id="171050" name="Rectangle 42"/>
          <p:cNvSpPr>
            <a:spLocks noChangeArrowheads="1"/>
          </p:cNvSpPr>
          <p:nvPr/>
        </p:nvSpPr>
        <p:spPr bwMode="auto">
          <a:xfrm>
            <a:off x="4038600" y="1447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A2</a:t>
            </a:r>
          </a:p>
        </p:txBody>
      </p:sp>
      <p:sp>
        <p:nvSpPr>
          <p:cNvPr id="171051" name="Rectangle 43"/>
          <p:cNvSpPr>
            <a:spLocks noChangeArrowheads="1"/>
          </p:cNvSpPr>
          <p:nvPr/>
        </p:nvSpPr>
        <p:spPr bwMode="auto">
          <a:xfrm>
            <a:off x="4191000" y="1600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Bn</a:t>
            </a:r>
          </a:p>
        </p:txBody>
      </p:sp>
      <p:sp>
        <p:nvSpPr>
          <p:cNvPr id="171052" name="Rectangle 44"/>
          <p:cNvSpPr>
            <a:spLocks noChangeArrowheads="1"/>
          </p:cNvSpPr>
          <p:nvPr/>
        </p:nvSpPr>
        <p:spPr bwMode="auto">
          <a:xfrm>
            <a:off x="5943600" y="2133600"/>
            <a:ext cx="1828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Custom</a:t>
            </a:r>
          </a:p>
          <a:p>
            <a:pPr algn="ctr"/>
            <a:r>
              <a:rPr lang="en-US" sz="2000" b="1" dirty="0"/>
              <a:t>Workflow</a:t>
            </a:r>
          </a:p>
          <a:p>
            <a:pPr algn="ctr"/>
            <a:r>
              <a:rPr lang="en-US" sz="2000" b="1" dirty="0"/>
              <a:t>Engine</a:t>
            </a:r>
          </a:p>
        </p:txBody>
      </p:sp>
      <p:sp>
        <p:nvSpPr>
          <p:cNvPr id="171057" name="AutoShape 49"/>
          <p:cNvSpPr>
            <a:spLocks noChangeArrowheads="1"/>
          </p:cNvSpPr>
          <p:nvPr/>
        </p:nvSpPr>
        <p:spPr bwMode="auto">
          <a:xfrm>
            <a:off x="2971800" y="4953000"/>
            <a:ext cx="2209800" cy="1219200"/>
          </a:xfrm>
          <a:prstGeom prst="leftArrow">
            <a:avLst>
              <a:gd name="adj1" fmla="val 50000"/>
              <a:gd name="adj2" fmla="val 45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58" name="AutoShape 50"/>
          <p:cNvSpPr>
            <a:spLocks noChangeArrowheads="1"/>
          </p:cNvSpPr>
          <p:nvPr/>
        </p:nvSpPr>
        <p:spPr bwMode="auto">
          <a:xfrm>
            <a:off x="6400800" y="3429000"/>
            <a:ext cx="9144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59" name="Rectangle 51"/>
          <p:cNvSpPr>
            <a:spLocks noChangeArrowheads="1"/>
          </p:cNvSpPr>
          <p:nvPr/>
        </p:nvSpPr>
        <p:spPr bwMode="auto">
          <a:xfrm>
            <a:off x="1066800" y="4800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0" name="Rectangle 52"/>
          <p:cNvSpPr>
            <a:spLocks noChangeArrowheads="1"/>
          </p:cNvSpPr>
          <p:nvPr/>
        </p:nvSpPr>
        <p:spPr bwMode="auto">
          <a:xfrm>
            <a:off x="1447800" y="4800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1" name="Rectangle 53"/>
          <p:cNvSpPr>
            <a:spLocks noChangeArrowheads="1"/>
          </p:cNvSpPr>
          <p:nvPr/>
        </p:nvSpPr>
        <p:spPr bwMode="auto">
          <a:xfrm>
            <a:off x="1828800" y="4800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2" name="Rectangle 54"/>
          <p:cNvSpPr>
            <a:spLocks noChangeArrowheads="1"/>
          </p:cNvSpPr>
          <p:nvPr/>
        </p:nvSpPr>
        <p:spPr bwMode="auto">
          <a:xfrm>
            <a:off x="2209800" y="4800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3" name="Rectangle 55"/>
          <p:cNvSpPr>
            <a:spLocks noChangeArrowheads="1"/>
          </p:cNvSpPr>
          <p:nvPr/>
        </p:nvSpPr>
        <p:spPr bwMode="auto">
          <a:xfrm>
            <a:off x="1066800" y="5181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4" name="Rectangle 56"/>
          <p:cNvSpPr>
            <a:spLocks noChangeArrowheads="1"/>
          </p:cNvSpPr>
          <p:nvPr/>
        </p:nvSpPr>
        <p:spPr bwMode="auto">
          <a:xfrm>
            <a:off x="1447800" y="5181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5" name="Rectangle 57"/>
          <p:cNvSpPr>
            <a:spLocks noChangeArrowheads="1"/>
          </p:cNvSpPr>
          <p:nvPr/>
        </p:nvSpPr>
        <p:spPr bwMode="auto">
          <a:xfrm>
            <a:off x="1828800" y="5181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6" name="Rectangle 58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7" name="Rectangle 59"/>
          <p:cNvSpPr>
            <a:spLocks noChangeArrowheads="1"/>
          </p:cNvSpPr>
          <p:nvPr/>
        </p:nvSpPr>
        <p:spPr bwMode="auto">
          <a:xfrm>
            <a:off x="1066800" y="5562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8" name="Rectangle 60"/>
          <p:cNvSpPr>
            <a:spLocks noChangeArrowheads="1"/>
          </p:cNvSpPr>
          <p:nvPr/>
        </p:nvSpPr>
        <p:spPr bwMode="auto">
          <a:xfrm>
            <a:off x="1447800" y="5562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69" name="Rectangle 61"/>
          <p:cNvSpPr>
            <a:spLocks noChangeArrowheads="1"/>
          </p:cNvSpPr>
          <p:nvPr/>
        </p:nvSpPr>
        <p:spPr bwMode="auto">
          <a:xfrm>
            <a:off x="1828800" y="5562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70" name="Rectangle 62"/>
          <p:cNvSpPr>
            <a:spLocks noChangeArrowheads="1"/>
          </p:cNvSpPr>
          <p:nvPr/>
        </p:nvSpPr>
        <p:spPr bwMode="auto">
          <a:xfrm>
            <a:off x="2209800" y="5562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71" name="Rectangle 63"/>
          <p:cNvSpPr>
            <a:spLocks noChangeArrowheads="1"/>
          </p:cNvSpPr>
          <p:nvPr/>
        </p:nvSpPr>
        <p:spPr bwMode="auto">
          <a:xfrm>
            <a:off x="1066800" y="5943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72" name="Rectangle 64"/>
          <p:cNvSpPr>
            <a:spLocks noChangeArrowheads="1"/>
          </p:cNvSpPr>
          <p:nvPr/>
        </p:nvSpPr>
        <p:spPr bwMode="auto">
          <a:xfrm>
            <a:off x="1447800" y="5943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73" name="Rectangle 65"/>
          <p:cNvSpPr>
            <a:spLocks noChangeArrowheads="1"/>
          </p:cNvSpPr>
          <p:nvPr/>
        </p:nvSpPr>
        <p:spPr bwMode="auto">
          <a:xfrm>
            <a:off x="1828800" y="5943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74" name="Rectangle 66"/>
          <p:cNvSpPr>
            <a:spLocks noChangeArrowheads="1"/>
          </p:cNvSpPr>
          <p:nvPr/>
        </p:nvSpPr>
        <p:spPr bwMode="auto">
          <a:xfrm>
            <a:off x="2209800" y="5943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75" name="Text Box 67"/>
          <p:cNvSpPr txBox="1">
            <a:spLocks noChangeArrowheads="1"/>
          </p:cNvSpPr>
          <p:nvPr/>
        </p:nvSpPr>
        <p:spPr bwMode="auto">
          <a:xfrm>
            <a:off x="261938" y="4332288"/>
            <a:ext cx="309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Compact Data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US" dirty="0" smtClean="0"/>
              <a:t>Frameworks</a:t>
            </a:r>
            <a:endParaRPr lang="en-US" dirty="0"/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5715000" y="2057400"/>
            <a:ext cx="2209800" cy="2209800"/>
            <a:chOff x="1392" y="1104"/>
            <a:chExt cx="2880" cy="2880"/>
          </a:xfrm>
        </p:grpSpPr>
        <p:sp>
          <p:nvSpPr>
            <p:cNvPr id="123908" name="Rectangle 4"/>
            <p:cNvSpPr>
              <a:spLocks noChangeArrowheads="1"/>
            </p:cNvSpPr>
            <p:nvPr/>
          </p:nvSpPr>
          <p:spPr bwMode="auto">
            <a:xfrm>
              <a:off x="1968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09" name="Rectangle 5"/>
            <p:cNvSpPr>
              <a:spLocks noChangeArrowheads="1"/>
            </p:cNvSpPr>
            <p:nvPr/>
          </p:nvSpPr>
          <p:spPr bwMode="auto">
            <a:xfrm>
              <a:off x="2544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0" name="Rectangle 6"/>
            <p:cNvSpPr>
              <a:spLocks noChangeArrowheads="1"/>
            </p:cNvSpPr>
            <p:nvPr/>
          </p:nvSpPr>
          <p:spPr bwMode="auto">
            <a:xfrm>
              <a:off x="3120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1" name="Rectangle 7"/>
            <p:cNvSpPr>
              <a:spLocks noChangeArrowheads="1"/>
            </p:cNvSpPr>
            <p:nvPr/>
          </p:nvSpPr>
          <p:spPr bwMode="auto">
            <a:xfrm>
              <a:off x="3696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2" name="Rectangle 8"/>
            <p:cNvSpPr>
              <a:spLocks noChangeArrowheads="1"/>
            </p:cNvSpPr>
            <p:nvPr/>
          </p:nvSpPr>
          <p:spPr bwMode="auto">
            <a:xfrm>
              <a:off x="3696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R[4,2]</a:t>
              </a:r>
            </a:p>
          </p:txBody>
        </p:sp>
        <p:sp>
          <p:nvSpPr>
            <p:cNvPr id="123913" name="Rectangle 9"/>
            <p:cNvSpPr>
              <a:spLocks noChangeArrowheads="1"/>
            </p:cNvSpPr>
            <p:nvPr/>
          </p:nvSpPr>
          <p:spPr bwMode="auto">
            <a:xfrm>
              <a:off x="3120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4" name="Rectangle 10"/>
            <p:cNvSpPr>
              <a:spLocks noChangeArrowheads="1"/>
            </p:cNvSpPr>
            <p:nvPr/>
          </p:nvSpPr>
          <p:spPr bwMode="auto">
            <a:xfrm>
              <a:off x="2544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5" name="Rectangle 11"/>
            <p:cNvSpPr>
              <a:spLocks noChangeArrowheads="1"/>
            </p:cNvSpPr>
            <p:nvPr/>
          </p:nvSpPr>
          <p:spPr bwMode="auto">
            <a:xfrm>
              <a:off x="1968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6" name="Rectangle 12"/>
            <p:cNvSpPr>
              <a:spLocks noChangeArrowheads="1"/>
            </p:cNvSpPr>
            <p:nvPr/>
          </p:nvSpPr>
          <p:spPr bwMode="auto">
            <a:xfrm>
              <a:off x="1968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" name="Rectangle 13"/>
            <p:cNvSpPr>
              <a:spLocks noChangeArrowheads="1"/>
            </p:cNvSpPr>
            <p:nvPr/>
          </p:nvSpPr>
          <p:spPr bwMode="auto">
            <a:xfrm>
              <a:off x="2544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8" name="Rectangle 14"/>
            <p:cNvSpPr>
              <a:spLocks noChangeArrowheads="1"/>
            </p:cNvSpPr>
            <p:nvPr/>
          </p:nvSpPr>
          <p:spPr bwMode="auto">
            <a:xfrm>
              <a:off x="3120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R[3,2]</a:t>
              </a:r>
            </a:p>
          </p:txBody>
        </p:sp>
        <p:sp>
          <p:nvSpPr>
            <p:cNvPr id="123919" name="Rectangle 15"/>
            <p:cNvSpPr>
              <a:spLocks noChangeArrowheads="1"/>
            </p:cNvSpPr>
            <p:nvPr/>
          </p:nvSpPr>
          <p:spPr bwMode="auto">
            <a:xfrm>
              <a:off x="3696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R[4,3]</a:t>
              </a:r>
            </a:p>
          </p:txBody>
        </p:sp>
        <p:sp>
          <p:nvSpPr>
            <p:cNvPr id="123920" name="Rectangle 16"/>
            <p:cNvSpPr>
              <a:spLocks noChangeArrowheads="1"/>
            </p:cNvSpPr>
            <p:nvPr/>
          </p:nvSpPr>
          <p:spPr bwMode="auto">
            <a:xfrm>
              <a:off x="3696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R[4,4]</a:t>
              </a:r>
            </a:p>
          </p:txBody>
        </p:sp>
        <p:sp>
          <p:nvSpPr>
            <p:cNvPr id="123921" name="Rectangle 17"/>
            <p:cNvSpPr>
              <a:spLocks noChangeArrowheads="1"/>
            </p:cNvSpPr>
            <p:nvPr/>
          </p:nvSpPr>
          <p:spPr bwMode="auto">
            <a:xfrm>
              <a:off x="3120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R[3,4]</a:t>
              </a:r>
            </a:p>
          </p:txBody>
        </p:sp>
        <p:sp>
          <p:nvSpPr>
            <p:cNvPr id="123922" name="Rectangle 18"/>
            <p:cNvSpPr>
              <a:spLocks noChangeArrowheads="1"/>
            </p:cNvSpPr>
            <p:nvPr/>
          </p:nvSpPr>
          <p:spPr bwMode="auto">
            <a:xfrm>
              <a:off x="2544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R[2,4]</a:t>
              </a:r>
            </a:p>
          </p:txBody>
        </p:sp>
        <p:sp>
          <p:nvSpPr>
            <p:cNvPr id="123923" name="Rectangle 19"/>
            <p:cNvSpPr>
              <a:spLocks noChangeArrowheads="1"/>
            </p:cNvSpPr>
            <p:nvPr/>
          </p:nvSpPr>
          <p:spPr bwMode="auto">
            <a:xfrm>
              <a:off x="1968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4" name="Rectangle 20"/>
            <p:cNvSpPr>
              <a:spLocks noChangeArrowheads="1"/>
            </p:cNvSpPr>
            <p:nvPr/>
          </p:nvSpPr>
          <p:spPr bwMode="auto">
            <a:xfrm>
              <a:off x="3696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R[4,0]</a:t>
              </a:r>
            </a:p>
          </p:txBody>
        </p:sp>
        <p:sp>
          <p:nvSpPr>
            <p:cNvPr id="123925" name="Rectangle 21"/>
            <p:cNvSpPr>
              <a:spLocks noChangeArrowheads="1"/>
            </p:cNvSpPr>
            <p:nvPr/>
          </p:nvSpPr>
          <p:spPr bwMode="auto">
            <a:xfrm>
              <a:off x="3120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R[3,0]</a:t>
              </a:r>
            </a:p>
          </p:txBody>
        </p:sp>
        <p:sp>
          <p:nvSpPr>
            <p:cNvPr id="123926" name="Rectangle 22"/>
            <p:cNvSpPr>
              <a:spLocks noChangeArrowheads="1"/>
            </p:cNvSpPr>
            <p:nvPr/>
          </p:nvSpPr>
          <p:spPr bwMode="auto">
            <a:xfrm>
              <a:off x="2544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R[2,0]</a:t>
              </a:r>
            </a:p>
          </p:txBody>
        </p:sp>
        <p:sp>
          <p:nvSpPr>
            <p:cNvPr id="123927" name="Rectangle 23"/>
            <p:cNvSpPr>
              <a:spLocks noChangeArrowheads="1"/>
            </p:cNvSpPr>
            <p:nvPr/>
          </p:nvSpPr>
          <p:spPr bwMode="auto">
            <a:xfrm>
              <a:off x="1968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R[1,0]</a:t>
              </a:r>
            </a:p>
          </p:txBody>
        </p:sp>
        <p:sp>
          <p:nvSpPr>
            <p:cNvPr id="123928" name="Rectangle 24"/>
            <p:cNvSpPr>
              <a:spLocks noChangeArrowheads="1"/>
            </p:cNvSpPr>
            <p:nvPr/>
          </p:nvSpPr>
          <p:spPr bwMode="auto">
            <a:xfrm>
              <a:off x="1392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R[0,0]</a:t>
              </a:r>
            </a:p>
          </p:txBody>
        </p:sp>
        <p:sp>
          <p:nvSpPr>
            <p:cNvPr id="123929" name="Rectangle 25"/>
            <p:cNvSpPr>
              <a:spLocks noChangeArrowheads="1"/>
            </p:cNvSpPr>
            <p:nvPr/>
          </p:nvSpPr>
          <p:spPr bwMode="auto">
            <a:xfrm>
              <a:off x="1392" y="2832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R[0,1]</a:t>
              </a:r>
            </a:p>
          </p:txBody>
        </p:sp>
        <p:sp>
          <p:nvSpPr>
            <p:cNvPr id="123930" name="Rectangle 26"/>
            <p:cNvSpPr>
              <a:spLocks noChangeArrowheads="1"/>
            </p:cNvSpPr>
            <p:nvPr/>
          </p:nvSpPr>
          <p:spPr bwMode="auto">
            <a:xfrm>
              <a:off x="1392" y="2256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R[0,2]</a:t>
              </a:r>
            </a:p>
          </p:txBody>
        </p:sp>
        <p:sp>
          <p:nvSpPr>
            <p:cNvPr id="123931" name="Rectangle 27"/>
            <p:cNvSpPr>
              <a:spLocks noChangeArrowheads="1"/>
            </p:cNvSpPr>
            <p:nvPr/>
          </p:nvSpPr>
          <p:spPr bwMode="auto">
            <a:xfrm>
              <a:off x="1392" y="1680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R[0,3]</a:t>
              </a:r>
            </a:p>
          </p:txBody>
        </p:sp>
        <p:sp>
          <p:nvSpPr>
            <p:cNvPr id="123932" name="Rectangle 28"/>
            <p:cNvSpPr>
              <a:spLocks noChangeArrowheads="1"/>
            </p:cNvSpPr>
            <p:nvPr/>
          </p:nvSpPr>
          <p:spPr bwMode="auto">
            <a:xfrm>
              <a:off x="1392" y="110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R[0,4]</a:t>
              </a:r>
            </a:p>
          </p:txBody>
        </p:sp>
        <p:sp>
          <p:nvSpPr>
            <p:cNvPr id="123933" name="Oval 29"/>
            <p:cNvSpPr>
              <a:spLocks noChangeArrowheads="1"/>
            </p:cNvSpPr>
            <p:nvPr/>
          </p:nvSpPr>
          <p:spPr bwMode="auto">
            <a:xfrm>
              <a:off x="2112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cxnSp>
          <p:nvCxnSpPr>
            <p:cNvPr id="123934" name="AutoShape 30"/>
            <p:cNvCxnSpPr>
              <a:cxnSpLocks noChangeShapeType="1"/>
            </p:cNvCxnSpPr>
            <p:nvPr/>
          </p:nvCxnSpPr>
          <p:spPr bwMode="auto">
            <a:xfrm>
              <a:off x="1968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3935" name="Line 31"/>
            <p:cNvSpPr>
              <a:spLocks noChangeShapeType="1"/>
            </p:cNvSpPr>
            <p:nvPr/>
          </p:nvSpPr>
          <p:spPr bwMode="auto">
            <a:xfrm>
              <a:off x="1968" y="31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36" name="Line 32"/>
            <p:cNvSpPr>
              <a:spLocks noChangeShapeType="1"/>
            </p:cNvSpPr>
            <p:nvPr/>
          </p:nvSpPr>
          <p:spPr bwMode="auto">
            <a:xfrm flipV="1">
              <a:off x="2256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37" name="Line 33"/>
            <p:cNvSpPr>
              <a:spLocks noChangeShapeType="1"/>
            </p:cNvSpPr>
            <p:nvPr/>
          </p:nvSpPr>
          <p:spPr bwMode="auto">
            <a:xfrm flipV="1">
              <a:off x="1968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38" name="Text Box 34"/>
            <p:cNvSpPr txBox="1">
              <a:spLocks noChangeArrowheads="1"/>
            </p:cNvSpPr>
            <p:nvPr/>
          </p:nvSpPr>
          <p:spPr bwMode="auto">
            <a:xfrm>
              <a:off x="1880" y="3055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39" name="Text Box 35"/>
            <p:cNvSpPr txBox="1">
              <a:spLocks noChangeArrowheads="1"/>
            </p:cNvSpPr>
            <p:nvPr/>
          </p:nvSpPr>
          <p:spPr bwMode="auto">
            <a:xfrm>
              <a:off x="2170" y="3345"/>
              <a:ext cx="29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40" name="Text Box 36"/>
            <p:cNvSpPr txBox="1">
              <a:spLocks noChangeArrowheads="1"/>
            </p:cNvSpPr>
            <p:nvPr/>
          </p:nvSpPr>
          <p:spPr bwMode="auto">
            <a:xfrm>
              <a:off x="1949" y="3345"/>
              <a:ext cx="30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cxnSp>
          <p:nvCxnSpPr>
            <p:cNvPr id="123941" name="AutoShape 37"/>
            <p:cNvCxnSpPr>
              <a:cxnSpLocks noChangeShapeType="1"/>
            </p:cNvCxnSpPr>
            <p:nvPr/>
          </p:nvCxnSpPr>
          <p:spPr bwMode="auto">
            <a:xfrm>
              <a:off x="2544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2352" y="2400"/>
              <a:ext cx="690" cy="628"/>
              <a:chOff x="2352" y="2400"/>
              <a:chExt cx="690" cy="628"/>
            </a:xfrm>
          </p:grpSpPr>
          <p:sp>
            <p:nvSpPr>
              <p:cNvPr id="123943" name="Oval 39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200" b="1"/>
                  <a:t>F</a:t>
                </a:r>
              </a:p>
            </p:txBody>
          </p:sp>
          <p:sp>
            <p:nvSpPr>
              <p:cNvPr id="123944" name="Line 40"/>
              <p:cNvSpPr>
                <a:spLocks noChangeShapeType="1"/>
              </p:cNvSpPr>
              <p:nvPr/>
            </p:nvSpPr>
            <p:spPr bwMode="auto">
              <a:xfrm>
                <a:off x="2400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5" name="Line 41"/>
              <p:cNvSpPr>
                <a:spLocks noChangeShapeType="1"/>
              </p:cNvSpPr>
              <p:nvPr/>
            </p:nvSpPr>
            <p:spPr bwMode="auto">
              <a:xfrm flipV="1">
                <a:off x="2832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6" name="Line 42"/>
              <p:cNvSpPr>
                <a:spLocks noChangeShapeType="1"/>
              </p:cNvSpPr>
              <p:nvPr/>
            </p:nvSpPr>
            <p:spPr bwMode="auto">
              <a:xfrm flipV="1">
                <a:off x="2352" y="264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7" name="Text Box 43"/>
              <p:cNvSpPr txBox="1">
                <a:spLocks noChangeArrowheads="1"/>
              </p:cNvSpPr>
              <p:nvPr/>
            </p:nvSpPr>
            <p:spPr bwMode="auto">
              <a:xfrm>
                <a:off x="2457" y="2452"/>
                <a:ext cx="298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700"/>
                  <a:t>x</a:t>
                </a:r>
              </a:p>
            </p:txBody>
          </p:sp>
          <p:sp>
            <p:nvSpPr>
              <p:cNvPr id="123948" name="Text Box 44"/>
              <p:cNvSpPr txBox="1">
                <a:spLocks noChangeArrowheads="1"/>
              </p:cNvSpPr>
              <p:nvPr/>
            </p:nvSpPr>
            <p:spPr bwMode="auto">
              <a:xfrm>
                <a:off x="2743" y="2770"/>
                <a:ext cx="299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700"/>
                  <a:t>y</a:t>
                </a:r>
              </a:p>
            </p:txBody>
          </p:sp>
          <p:sp>
            <p:nvSpPr>
              <p:cNvPr id="123949" name="Text Box 45"/>
              <p:cNvSpPr txBox="1">
                <a:spLocks noChangeArrowheads="1"/>
              </p:cNvSpPr>
              <p:nvPr/>
            </p:nvSpPr>
            <p:spPr bwMode="auto">
              <a:xfrm>
                <a:off x="2522" y="2770"/>
                <a:ext cx="304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700"/>
                  <a:t>d</a:t>
                </a:r>
              </a:p>
            </p:txBody>
          </p:sp>
        </p:grpSp>
        <p:sp>
          <p:nvSpPr>
            <p:cNvPr id="123950" name="Oval 46"/>
            <p:cNvSpPr>
              <a:spLocks noChangeArrowheads="1"/>
            </p:cNvSpPr>
            <p:nvPr/>
          </p:nvSpPr>
          <p:spPr bwMode="auto">
            <a:xfrm>
              <a:off x="2688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cxnSp>
          <p:nvCxnSpPr>
            <p:cNvPr id="123951" name="AutoShape 47"/>
            <p:cNvCxnSpPr>
              <a:cxnSpLocks noChangeShapeType="1"/>
            </p:cNvCxnSpPr>
            <p:nvPr/>
          </p:nvCxnSpPr>
          <p:spPr bwMode="auto">
            <a:xfrm>
              <a:off x="2544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3952" name="Line 48"/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53" name="Line 49"/>
            <p:cNvSpPr>
              <a:spLocks noChangeShapeType="1"/>
            </p:cNvSpPr>
            <p:nvPr/>
          </p:nvSpPr>
          <p:spPr bwMode="auto">
            <a:xfrm flipV="1">
              <a:off x="2832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54" name="Line 50"/>
            <p:cNvSpPr>
              <a:spLocks noChangeShapeType="1"/>
            </p:cNvSpPr>
            <p:nvPr/>
          </p:nvSpPr>
          <p:spPr bwMode="auto">
            <a:xfrm flipV="1">
              <a:off x="2544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55" name="Text Box 51"/>
            <p:cNvSpPr txBox="1">
              <a:spLocks noChangeArrowheads="1"/>
            </p:cNvSpPr>
            <p:nvPr/>
          </p:nvSpPr>
          <p:spPr bwMode="auto">
            <a:xfrm>
              <a:off x="2458" y="3055"/>
              <a:ext cx="29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56" name="Text Box 52"/>
            <p:cNvSpPr txBox="1">
              <a:spLocks noChangeArrowheads="1"/>
            </p:cNvSpPr>
            <p:nvPr/>
          </p:nvSpPr>
          <p:spPr bwMode="auto">
            <a:xfrm>
              <a:off x="2745" y="3345"/>
              <a:ext cx="29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57" name="Text Box 53"/>
            <p:cNvSpPr txBox="1">
              <a:spLocks noChangeArrowheads="1"/>
            </p:cNvSpPr>
            <p:nvPr/>
          </p:nvSpPr>
          <p:spPr bwMode="auto">
            <a:xfrm>
              <a:off x="2524" y="3345"/>
              <a:ext cx="30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58" name="Line 54"/>
            <p:cNvSpPr>
              <a:spLocks noChangeShapeType="1"/>
            </p:cNvSpPr>
            <p:nvPr/>
          </p:nvSpPr>
          <p:spPr bwMode="auto">
            <a:xfrm flipV="1">
              <a:off x="2256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2112" y="240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cxnSp>
          <p:nvCxnSpPr>
            <p:cNvPr id="123960" name="AutoShape 56"/>
            <p:cNvCxnSpPr>
              <a:cxnSpLocks noChangeShapeType="1"/>
            </p:cNvCxnSpPr>
            <p:nvPr/>
          </p:nvCxnSpPr>
          <p:spPr bwMode="auto">
            <a:xfrm>
              <a:off x="1988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3961" name="Line 57"/>
            <p:cNvSpPr>
              <a:spLocks noChangeShapeType="1"/>
            </p:cNvSpPr>
            <p:nvPr/>
          </p:nvSpPr>
          <p:spPr bwMode="auto">
            <a:xfrm>
              <a:off x="1968" y="25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62" name="Line 58"/>
            <p:cNvSpPr>
              <a:spLocks noChangeShapeType="1"/>
            </p:cNvSpPr>
            <p:nvPr/>
          </p:nvSpPr>
          <p:spPr bwMode="auto">
            <a:xfrm flipV="1">
              <a:off x="1968" y="26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63" name="Text Box 59"/>
            <p:cNvSpPr txBox="1">
              <a:spLocks noChangeArrowheads="1"/>
            </p:cNvSpPr>
            <p:nvPr/>
          </p:nvSpPr>
          <p:spPr bwMode="auto">
            <a:xfrm>
              <a:off x="1880" y="2482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64" name="Text Box 60"/>
            <p:cNvSpPr txBox="1">
              <a:spLocks noChangeArrowheads="1"/>
            </p:cNvSpPr>
            <p:nvPr/>
          </p:nvSpPr>
          <p:spPr bwMode="auto">
            <a:xfrm>
              <a:off x="2186" y="2767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65" name="Text Box 61"/>
            <p:cNvSpPr txBox="1">
              <a:spLocks noChangeArrowheads="1"/>
            </p:cNvSpPr>
            <p:nvPr/>
          </p:nvSpPr>
          <p:spPr bwMode="auto">
            <a:xfrm>
              <a:off x="1967" y="2767"/>
              <a:ext cx="3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66" name="Oval 62"/>
            <p:cNvSpPr>
              <a:spLocks noChangeArrowheads="1"/>
            </p:cNvSpPr>
            <p:nvPr/>
          </p:nvSpPr>
          <p:spPr bwMode="auto">
            <a:xfrm>
              <a:off x="2688" y="182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3967" name="Line 63"/>
            <p:cNvSpPr>
              <a:spLocks noChangeShapeType="1"/>
            </p:cNvSpPr>
            <p:nvPr/>
          </p:nvSpPr>
          <p:spPr bwMode="auto">
            <a:xfrm>
              <a:off x="2400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68" name="Line 64"/>
            <p:cNvSpPr>
              <a:spLocks noChangeShapeType="1"/>
            </p:cNvSpPr>
            <p:nvPr/>
          </p:nvSpPr>
          <p:spPr bwMode="auto">
            <a:xfrm flipV="1">
              <a:off x="2832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69" name="Line 65"/>
            <p:cNvSpPr>
              <a:spLocks noChangeShapeType="1"/>
            </p:cNvSpPr>
            <p:nvPr/>
          </p:nvSpPr>
          <p:spPr bwMode="auto">
            <a:xfrm flipV="1">
              <a:off x="2352" y="2064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70" name="Text Box 66"/>
            <p:cNvSpPr txBox="1">
              <a:spLocks noChangeArrowheads="1"/>
            </p:cNvSpPr>
            <p:nvPr/>
          </p:nvSpPr>
          <p:spPr bwMode="auto">
            <a:xfrm>
              <a:off x="2458" y="1876"/>
              <a:ext cx="29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71" name="Text Box 67"/>
            <p:cNvSpPr txBox="1">
              <a:spLocks noChangeArrowheads="1"/>
            </p:cNvSpPr>
            <p:nvPr/>
          </p:nvSpPr>
          <p:spPr bwMode="auto">
            <a:xfrm>
              <a:off x="2745" y="2192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72" name="Text Box 68"/>
            <p:cNvSpPr txBox="1">
              <a:spLocks noChangeArrowheads="1"/>
            </p:cNvSpPr>
            <p:nvPr/>
          </p:nvSpPr>
          <p:spPr bwMode="auto">
            <a:xfrm>
              <a:off x="2524" y="2192"/>
              <a:ext cx="3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3264" y="2381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3974" name="Line 70"/>
            <p:cNvSpPr>
              <a:spLocks noChangeShapeType="1"/>
            </p:cNvSpPr>
            <p:nvPr/>
          </p:nvSpPr>
          <p:spPr bwMode="auto">
            <a:xfrm>
              <a:off x="2976" y="252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75" name="Line 71"/>
            <p:cNvSpPr>
              <a:spLocks noChangeShapeType="1"/>
            </p:cNvSpPr>
            <p:nvPr/>
          </p:nvSpPr>
          <p:spPr bwMode="auto">
            <a:xfrm flipV="1">
              <a:off x="3408" y="266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76" name="Line 72"/>
            <p:cNvSpPr>
              <a:spLocks noChangeShapeType="1"/>
            </p:cNvSpPr>
            <p:nvPr/>
          </p:nvSpPr>
          <p:spPr bwMode="auto">
            <a:xfrm flipV="1">
              <a:off x="2928" y="2621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77" name="Text Box 73"/>
            <p:cNvSpPr txBox="1">
              <a:spLocks noChangeArrowheads="1"/>
            </p:cNvSpPr>
            <p:nvPr/>
          </p:nvSpPr>
          <p:spPr bwMode="auto">
            <a:xfrm>
              <a:off x="3033" y="2432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78" name="Text Box 74"/>
            <p:cNvSpPr txBox="1">
              <a:spLocks noChangeArrowheads="1"/>
            </p:cNvSpPr>
            <p:nvPr/>
          </p:nvSpPr>
          <p:spPr bwMode="auto">
            <a:xfrm>
              <a:off x="3320" y="2751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79" name="Text Box 75"/>
            <p:cNvSpPr txBox="1">
              <a:spLocks noChangeArrowheads="1"/>
            </p:cNvSpPr>
            <p:nvPr/>
          </p:nvSpPr>
          <p:spPr bwMode="auto">
            <a:xfrm>
              <a:off x="3101" y="2751"/>
              <a:ext cx="3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2112" y="182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2112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3982" name="Line 78"/>
            <p:cNvSpPr>
              <a:spLocks noChangeShapeType="1"/>
            </p:cNvSpPr>
            <p:nvPr/>
          </p:nvSpPr>
          <p:spPr bwMode="auto">
            <a:xfrm flipV="1"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83" name="Text Box 79"/>
            <p:cNvSpPr txBox="1">
              <a:spLocks noChangeArrowheads="1"/>
            </p:cNvSpPr>
            <p:nvPr/>
          </p:nvSpPr>
          <p:spPr bwMode="auto">
            <a:xfrm>
              <a:off x="2186" y="2192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84" name="Line 80"/>
            <p:cNvSpPr>
              <a:spLocks noChangeShapeType="1"/>
            </p:cNvSpPr>
            <p:nvPr/>
          </p:nvSpPr>
          <p:spPr bwMode="auto">
            <a:xfrm flipV="1">
              <a:off x="2256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85" name="Text Box 81"/>
            <p:cNvSpPr txBox="1">
              <a:spLocks noChangeArrowheads="1"/>
            </p:cNvSpPr>
            <p:nvPr/>
          </p:nvSpPr>
          <p:spPr bwMode="auto">
            <a:xfrm>
              <a:off x="2186" y="1615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cxnSp>
          <p:nvCxnSpPr>
            <p:cNvPr id="123986" name="AutoShape 82"/>
            <p:cNvCxnSpPr>
              <a:cxnSpLocks noChangeShapeType="1"/>
            </p:cNvCxnSpPr>
            <p:nvPr/>
          </p:nvCxnSpPr>
          <p:spPr bwMode="auto">
            <a:xfrm>
              <a:off x="1988" y="1968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3987" name="Line 83"/>
            <p:cNvSpPr>
              <a:spLocks noChangeShapeType="1"/>
            </p:cNvSpPr>
            <p:nvPr/>
          </p:nvSpPr>
          <p:spPr bwMode="auto">
            <a:xfrm>
              <a:off x="196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88" name="Text Box 84"/>
            <p:cNvSpPr txBox="1">
              <a:spLocks noChangeArrowheads="1"/>
            </p:cNvSpPr>
            <p:nvPr/>
          </p:nvSpPr>
          <p:spPr bwMode="auto">
            <a:xfrm>
              <a:off x="1880" y="1905"/>
              <a:ext cx="29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cxnSp>
          <p:nvCxnSpPr>
            <p:cNvPr id="123989" name="AutoShape 85"/>
            <p:cNvCxnSpPr>
              <a:cxnSpLocks noChangeShapeType="1"/>
            </p:cNvCxnSpPr>
            <p:nvPr/>
          </p:nvCxnSpPr>
          <p:spPr bwMode="auto">
            <a:xfrm>
              <a:off x="1988" y="1392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3990" name="Line 86"/>
            <p:cNvSpPr>
              <a:spLocks noChangeShapeType="1"/>
            </p:cNvSpPr>
            <p:nvPr/>
          </p:nvSpPr>
          <p:spPr bwMode="auto">
            <a:xfrm>
              <a:off x="1968" y="13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91" name="Text Box 87"/>
            <p:cNvSpPr txBox="1">
              <a:spLocks noChangeArrowheads="1"/>
            </p:cNvSpPr>
            <p:nvPr/>
          </p:nvSpPr>
          <p:spPr bwMode="auto">
            <a:xfrm>
              <a:off x="1880" y="1327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92" name="Line 88"/>
            <p:cNvSpPr>
              <a:spLocks noChangeShapeType="1"/>
            </p:cNvSpPr>
            <p:nvPr/>
          </p:nvSpPr>
          <p:spPr bwMode="auto">
            <a:xfrm flipV="1">
              <a:off x="1968" y="206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93" name="Text Box 89"/>
            <p:cNvSpPr txBox="1">
              <a:spLocks noChangeArrowheads="1"/>
            </p:cNvSpPr>
            <p:nvPr/>
          </p:nvSpPr>
          <p:spPr bwMode="auto">
            <a:xfrm>
              <a:off x="1967" y="2192"/>
              <a:ext cx="3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94" name="Line 90"/>
            <p:cNvSpPr>
              <a:spLocks noChangeShapeType="1"/>
            </p:cNvSpPr>
            <p:nvPr/>
          </p:nvSpPr>
          <p:spPr bwMode="auto">
            <a:xfrm flipV="1">
              <a:off x="1968" y="14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95" name="Text Box 91"/>
            <p:cNvSpPr txBox="1">
              <a:spLocks noChangeArrowheads="1"/>
            </p:cNvSpPr>
            <p:nvPr/>
          </p:nvSpPr>
          <p:spPr bwMode="auto">
            <a:xfrm>
              <a:off x="1967" y="1615"/>
              <a:ext cx="3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96" name="Line 92"/>
            <p:cNvSpPr>
              <a:spLocks noChangeShapeType="1"/>
            </p:cNvSpPr>
            <p:nvPr/>
          </p:nvSpPr>
          <p:spPr bwMode="auto">
            <a:xfrm>
              <a:off x="2976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97" name="Text Box 93"/>
            <p:cNvSpPr txBox="1">
              <a:spLocks noChangeArrowheads="1"/>
            </p:cNvSpPr>
            <p:nvPr/>
          </p:nvSpPr>
          <p:spPr bwMode="auto">
            <a:xfrm>
              <a:off x="3033" y="3055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98" name="Oval 94"/>
            <p:cNvSpPr>
              <a:spLocks noChangeArrowheads="1"/>
            </p:cNvSpPr>
            <p:nvPr/>
          </p:nvSpPr>
          <p:spPr bwMode="auto">
            <a:xfrm>
              <a:off x="3264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3999" name="Oval 95"/>
            <p:cNvSpPr>
              <a:spLocks noChangeArrowheads="1"/>
            </p:cNvSpPr>
            <p:nvPr/>
          </p:nvSpPr>
          <p:spPr bwMode="auto">
            <a:xfrm>
              <a:off x="3840" y="297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4000" name="Line 96"/>
            <p:cNvSpPr>
              <a:spLocks noChangeShapeType="1"/>
            </p:cNvSpPr>
            <p:nvPr/>
          </p:nvSpPr>
          <p:spPr bwMode="auto">
            <a:xfrm>
              <a:off x="3552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01" name="Text Box 97"/>
            <p:cNvSpPr txBox="1">
              <a:spLocks noChangeArrowheads="1"/>
            </p:cNvSpPr>
            <p:nvPr/>
          </p:nvSpPr>
          <p:spPr bwMode="auto">
            <a:xfrm>
              <a:off x="3610" y="3055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4002" name="Line 98"/>
            <p:cNvSpPr>
              <a:spLocks noChangeShapeType="1"/>
            </p:cNvSpPr>
            <p:nvPr/>
          </p:nvSpPr>
          <p:spPr bwMode="auto">
            <a:xfrm flipV="1">
              <a:off x="3408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03" name="Line 99"/>
            <p:cNvSpPr>
              <a:spLocks noChangeShapeType="1"/>
            </p:cNvSpPr>
            <p:nvPr/>
          </p:nvSpPr>
          <p:spPr bwMode="auto">
            <a:xfrm flipV="1">
              <a:off x="3120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04" name="Text Box 100"/>
            <p:cNvSpPr txBox="1">
              <a:spLocks noChangeArrowheads="1"/>
            </p:cNvSpPr>
            <p:nvPr/>
          </p:nvSpPr>
          <p:spPr bwMode="auto">
            <a:xfrm>
              <a:off x="3320" y="3345"/>
              <a:ext cx="29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4005" name="Text Box 101"/>
            <p:cNvSpPr txBox="1">
              <a:spLocks noChangeArrowheads="1"/>
            </p:cNvSpPr>
            <p:nvPr/>
          </p:nvSpPr>
          <p:spPr bwMode="auto">
            <a:xfrm>
              <a:off x="3101" y="3345"/>
              <a:ext cx="30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4006" name="Line 102"/>
            <p:cNvSpPr>
              <a:spLocks noChangeShapeType="1"/>
            </p:cNvSpPr>
            <p:nvPr/>
          </p:nvSpPr>
          <p:spPr bwMode="auto">
            <a:xfrm flipV="1">
              <a:off x="3984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07" name="Line 103"/>
            <p:cNvSpPr>
              <a:spLocks noChangeShapeType="1"/>
            </p:cNvSpPr>
            <p:nvPr/>
          </p:nvSpPr>
          <p:spPr bwMode="auto">
            <a:xfrm flipV="1">
              <a:off x="3696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08" name="Text Box 104"/>
            <p:cNvSpPr txBox="1">
              <a:spLocks noChangeArrowheads="1"/>
            </p:cNvSpPr>
            <p:nvPr/>
          </p:nvSpPr>
          <p:spPr bwMode="auto">
            <a:xfrm>
              <a:off x="3898" y="3345"/>
              <a:ext cx="29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4009" name="Text Box 105"/>
            <p:cNvSpPr txBox="1">
              <a:spLocks noChangeArrowheads="1"/>
            </p:cNvSpPr>
            <p:nvPr/>
          </p:nvSpPr>
          <p:spPr bwMode="auto">
            <a:xfrm>
              <a:off x="3676" y="3345"/>
              <a:ext cx="30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</p:grpSp>
      <p:grpSp>
        <p:nvGrpSpPr>
          <p:cNvPr id="4" name="Group 149"/>
          <p:cNvGrpSpPr>
            <a:grpSpLocks/>
          </p:cNvGrpSpPr>
          <p:nvPr/>
        </p:nvGrpSpPr>
        <p:grpSpPr bwMode="auto">
          <a:xfrm>
            <a:off x="1066800" y="1905000"/>
            <a:ext cx="2362200" cy="2438400"/>
            <a:chOff x="432" y="2016"/>
            <a:chExt cx="2016" cy="2064"/>
          </a:xfrm>
        </p:grpSpPr>
        <p:sp>
          <p:nvSpPr>
            <p:cNvPr id="124011" name="Rectangle 107"/>
            <p:cNvSpPr>
              <a:spLocks noChangeArrowheads="1"/>
            </p:cNvSpPr>
            <p:nvPr/>
          </p:nvSpPr>
          <p:spPr bwMode="auto">
            <a:xfrm>
              <a:off x="432" y="2592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B1</a:t>
              </a:r>
            </a:p>
          </p:txBody>
        </p:sp>
        <p:sp>
          <p:nvSpPr>
            <p:cNvPr id="124012" name="Rectangle 108"/>
            <p:cNvSpPr>
              <a:spLocks noChangeArrowheads="1"/>
            </p:cNvSpPr>
            <p:nvPr/>
          </p:nvSpPr>
          <p:spPr bwMode="auto">
            <a:xfrm>
              <a:off x="432" y="312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B2</a:t>
              </a:r>
            </a:p>
          </p:txBody>
        </p:sp>
        <p:sp>
          <p:nvSpPr>
            <p:cNvPr id="124013" name="Rectangle 109"/>
            <p:cNvSpPr>
              <a:spLocks noChangeArrowheads="1"/>
            </p:cNvSpPr>
            <p:nvPr/>
          </p:nvSpPr>
          <p:spPr bwMode="auto">
            <a:xfrm>
              <a:off x="432" y="3648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B3</a:t>
              </a:r>
            </a:p>
          </p:txBody>
        </p:sp>
        <p:sp>
          <p:nvSpPr>
            <p:cNvPr id="124014" name="Rectangle 110"/>
            <p:cNvSpPr>
              <a:spLocks noChangeArrowheads="1"/>
            </p:cNvSpPr>
            <p:nvPr/>
          </p:nvSpPr>
          <p:spPr bwMode="auto">
            <a:xfrm>
              <a:off x="960" y="201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A1</a:t>
              </a:r>
            </a:p>
          </p:txBody>
        </p:sp>
        <p:sp>
          <p:nvSpPr>
            <p:cNvPr id="124015" name="Rectangle 111"/>
            <p:cNvSpPr>
              <a:spLocks noChangeArrowheads="1"/>
            </p:cNvSpPr>
            <p:nvPr/>
          </p:nvSpPr>
          <p:spPr bwMode="auto">
            <a:xfrm>
              <a:off x="1488" y="201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A2</a:t>
              </a:r>
            </a:p>
          </p:txBody>
        </p:sp>
        <p:sp>
          <p:nvSpPr>
            <p:cNvPr id="124016" name="Rectangle 112"/>
            <p:cNvSpPr>
              <a:spLocks noChangeArrowheads="1"/>
            </p:cNvSpPr>
            <p:nvPr/>
          </p:nvSpPr>
          <p:spPr bwMode="auto">
            <a:xfrm>
              <a:off x="2016" y="201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A3</a:t>
              </a:r>
            </a:p>
          </p:txBody>
        </p:sp>
        <p:sp>
          <p:nvSpPr>
            <p:cNvPr id="124017" name="Oval 113"/>
            <p:cNvSpPr>
              <a:spLocks noChangeArrowheads="1"/>
            </p:cNvSpPr>
            <p:nvPr/>
          </p:nvSpPr>
          <p:spPr bwMode="auto">
            <a:xfrm>
              <a:off x="960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cxnSp>
          <p:nvCxnSpPr>
            <p:cNvPr id="124018" name="AutoShape 114"/>
            <p:cNvCxnSpPr>
              <a:cxnSpLocks noChangeShapeType="1"/>
              <a:stCxn id="124011" idx="3"/>
              <a:endCxn id="124017" idx="2"/>
            </p:cNvCxnSpPr>
            <p:nvPr/>
          </p:nvCxnSpPr>
          <p:spPr bwMode="auto">
            <a:xfrm>
              <a:off x="768" y="2760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19" name="AutoShape 115"/>
            <p:cNvCxnSpPr>
              <a:cxnSpLocks noChangeShapeType="1"/>
              <a:stCxn id="124014" idx="2"/>
              <a:endCxn id="124017" idx="0"/>
            </p:cNvCxnSpPr>
            <p:nvPr/>
          </p:nvCxnSpPr>
          <p:spPr bwMode="auto">
            <a:xfrm>
              <a:off x="1128" y="2352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20" name="Rectangle 116"/>
            <p:cNvSpPr>
              <a:spLocks noChangeArrowheads="1"/>
            </p:cNvSpPr>
            <p:nvPr/>
          </p:nvSpPr>
          <p:spPr bwMode="auto">
            <a:xfrm>
              <a:off x="1392" y="249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1" name="Rectangle 117"/>
            <p:cNvSpPr>
              <a:spLocks noChangeArrowheads="1"/>
            </p:cNvSpPr>
            <p:nvPr/>
          </p:nvSpPr>
          <p:spPr bwMode="auto">
            <a:xfrm>
              <a:off x="1920" y="249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2" name="Rectangle 118"/>
            <p:cNvSpPr>
              <a:spLocks noChangeArrowheads="1"/>
            </p:cNvSpPr>
            <p:nvPr/>
          </p:nvSpPr>
          <p:spPr bwMode="auto">
            <a:xfrm>
              <a:off x="1920" y="302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3" name="Rectangle 119"/>
            <p:cNvSpPr>
              <a:spLocks noChangeArrowheads="1"/>
            </p:cNvSpPr>
            <p:nvPr/>
          </p:nvSpPr>
          <p:spPr bwMode="auto">
            <a:xfrm>
              <a:off x="1920" y="355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4" name="Rectangle 120"/>
            <p:cNvSpPr>
              <a:spLocks noChangeArrowheads="1"/>
            </p:cNvSpPr>
            <p:nvPr/>
          </p:nvSpPr>
          <p:spPr bwMode="auto">
            <a:xfrm>
              <a:off x="1392" y="302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5" name="Rectangle 121"/>
            <p:cNvSpPr>
              <a:spLocks noChangeArrowheads="1"/>
            </p:cNvSpPr>
            <p:nvPr/>
          </p:nvSpPr>
          <p:spPr bwMode="auto">
            <a:xfrm>
              <a:off x="1392" y="355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6" name="Rectangle 122"/>
            <p:cNvSpPr>
              <a:spLocks noChangeArrowheads="1"/>
            </p:cNvSpPr>
            <p:nvPr/>
          </p:nvSpPr>
          <p:spPr bwMode="auto">
            <a:xfrm>
              <a:off x="864" y="355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7" name="Rectangle 123"/>
            <p:cNvSpPr>
              <a:spLocks noChangeArrowheads="1"/>
            </p:cNvSpPr>
            <p:nvPr/>
          </p:nvSpPr>
          <p:spPr bwMode="auto">
            <a:xfrm>
              <a:off x="864" y="302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8" name="Rectangle 124"/>
            <p:cNvSpPr>
              <a:spLocks noChangeArrowheads="1"/>
            </p:cNvSpPr>
            <p:nvPr/>
          </p:nvSpPr>
          <p:spPr bwMode="auto">
            <a:xfrm>
              <a:off x="864" y="249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4029" name="AutoShape 125"/>
            <p:cNvCxnSpPr>
              <a:cxnSpLocks noChangeShapeType="1"/>
              <a:stCxn id="124016" idx="2"/>
              <a:endCxn id="124031" idx="0"/>
            </p:cNvCxnSpPr>
            <p:nvPr/>
          </p:nvCxnSpPr>
          <p:spPr bwMode="auto">
            <a:xfrm>
              <a:off x="2184" y="2352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30" name="Oval 126"/>
            <p:cNvSpPr>
              <a:spLocks noChangeArrowheads="1"/>
            </p:cNvSpPr>
            <p:nvPr/>
          </p:nvSpPr>
          <p:spPr bwMode="auto">
            <a:xfrm>
              <a:off x="1488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1" name="Oval 127"/>
            <p:cNvSpPr>
              <a:spLocks noChangeArrowheads="1"/>
            </p:cNvSpPr>
            <p:nvPr/>
          </p:nvSpPr>
          <p:spPr bwMode="auto">
            <a:xfrm>
              <a:off x="2016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cxnSp>
          <p:nvCxnSpPr>
            <p:cNvPr id="124032" name="AutoShape 128"/>
            <p:cNvCxnSpPr>
              <a:cxnSpLocks noChangeShapeType="1"/>
              <a:stCxn id="124015" idx="2"/>
              <a:endCxn id="124030" idx="0"/>
            </p:cNvCxnSpPr>
            <p:nvPr/>
          </p:nvCxnSpPr>
          <p:spPr bwMode="auto">
            <a:xfrm>
              <a:off x="1656" y="2352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33" name="Oval 129"/>
            <p:cNvSpPr>
              <a:spLocks noChangeArrowheads="1"/>
            </p:cNvSpPr>
            <p:nvPr/>
          </p:nvSpPr>
          <p:spPr bwMode="auto">
            <a:xfrm>
              <a:off x="960" y="312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4" name="Oval 130"/>
            <p:cNvSpPr>
              <a:spLocks noChangeArrowheads="1"/>
            </p:cNvSpPr>
            <p:nvPr/>
          </p:nvSpPr>
          <p:spPr bwMode="auto">
            <a:xfrm>
              <a:off x="96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5" name="Oval 131"/>
            <p:cNvSpPr>
              <a:spLocks noChangeArrowheads="1"/>
            </p:cNvSpPr>
            <p:nvPr/>
          </p:nvSpPr>
          <p:spPr bwMode="auto">
            <a:xfrm>
              <a:off x="1488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6" name="Oval 132"/>
            <p:cNvSpPr>
              <a:spLocks noChangeArrowheads="1"/>
            </p:cNvSpPr>
            <p:nvPr/>
          </p:nvSpPr>
          <p:spPr bwMode="auto">
            <a:xfrm>
              <a:off x="1488" y="312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7" name="Oval 133"/>
            <p:cNvSpPr>
              <a:spLocks noChangeArrowheads="1"/>
            </p:cNvSpPr>
            <p:nvPr/>
          </p:nvSpPr>
          <p:spPr bwMode="auto">
            <a:xfrm>
              <a:off x="2016" y="312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8" name="Oval 134"/>
            <p:cNvSpPr>
              <a:spLocks noChangeArrowheads="1"/>
            </p:cNvSpPr>
            <p:nvPr/>
          </p:nvSpPr>
          <p:spPr bwMode="auto">
            <a:xfrm>
              <a:off x="2016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cxnSp>
          <p:nvCxnSpPr>
            <p:cNvPr id="124039" name="AutoShape 135"/>
            <p:cNvCxnSpPr>
              <a:cxnSpLocks noChangeShapeType="1"/>
              <a:stCxn id="124014" idx="2"/>
              <a:endCxn id="124033" idx="0"/>
            </p:cNvCxnSpPr>
            <p:nvPr/>
          </p:nvCxnSpPr>
          <p:spPr bwMode="auto">
            <a:xfrm>
              <a:off x="1128" y="2352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0" name="AutoShape 136"/>
            <p:cNvCxnSpPr>
              <a:cxnSpLocks noChangeShapeType="1"/>
              <a:stCxn id="124014" idx="2"/>
              <a:endCxn id="124034" idx="0"/>
            </p:cNvCxnSpPr>
            <p:nvPr/>
          </p:nvCxnSpPr>
          <p:spPr bwMode="auto">
            <a:xfrm>
              <a:off x="1128" y="2352"/>
              <a:ext cx="0" cy="1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1" name="AutoShape 137"/>
            <p:cNvCxnSpPr>
              <a:cxnSpLocks noChangeShapeType="1"/>
              <a:stCxn id="124015" idx="2"/>
              <a:endCxn id="124036" idx="0"/>
            </p:cNvCxnSpPr>
            <p:nvPr/>
          </p:nvCxnSpPr>
          <p:spPr bwMode="auto">
            <a:xfrm>
              <a:off x="1656" y="2352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2" name="AutoShape 138"/>
            <p:cNvCxnSpPr>
              <a:cxnSpLocks noChangeShapeType="1"/>
              <a:stCxn id="124015" idx="2"/>
              <a:endCxn id="124035" idx="0"/>
            </p:cNvCxnSpPr>
            <p:nvPr/>
          </p:nvCxnSpPr>
          <p:spPr bwMode="auto">
            <a:xfrm>
              <a:off x="1656" y="2352"/>
              <a:ext cx="0" cy="1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3" name="AutoShape 139"/>
            <p:cNvCxnSpPr>
              <a:cxnSpLocks noChangeShapeType="1"/>
              <a:stCxn id="124016" idx="2"/>
              <a:endCxn id="124037" idx="0"/>
            </p:cNvCxnSpPr>
            <p:nvPr/>
          </p:nvCxnSpPr>
          <p:spPr bwMode="auto">
            <a:xfrm>
              <a:off x="2184" y="2352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4" name="AutoShape 140"/>
            <p:cNvCxnSpPr>
              <a:cxnSpLocks noChangeShapeType="1"/>
              <a:stCxn id="124016" idx="2"/>
              <a:endCxn id="124038" idx="0"/>
            </p:cNvCxnSpPr>
            <p:nvPr/>
          </p:nvCxnSpPr>
          <p:spPr bwMode="auto">
            <a:xfrm>
              <a:off x="2184" y="2352"/>
              <a:ext cx="0" cy="1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5" name="AutoShape 141"/>
            <p:cNvCxnSpPr>
              <a:cxnSpLocks noChangeShapeType="1"/>
              <a:stCxn id="124011" idx="3"/>
              <a:endCxn id="124030" idx="2"/>
            </p:cNvCxnSpPr>
            <p:nvPr/>
          </p:nvCxnSpPr>
          <p:spPr bwMode="auto">
            <a:xfrm>
              <a:off x="768" y="2760"/>
              <a:ext cx="7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6" name="AutoShape 142"/>
            <p:cNvCxnSpPr>
              <a:cxnSpLocks noChangeShapeType="1"/>
              <a:stCxn id="124011" idx="3"/>
              <a:endCxn id="124031" idx="2"/>
            </p:cNvCxnSpPr>
            <p:nvPr/>
          </p:nvCxnSpPr>
          <p:spPr bwMode="auto">
            <a:xfrm>
              <a:off x="768" y="2760"/>
              <a:ext cx="124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7" name="AutoShape 143"/>
            <p:cNvCxnSpPr>
              <a:cxnSpLocks noChangeShapeType="1"/>
              <a:stCxn id="124012" idx="3"/>
              <a:endCxn id="124033" idx="2"/>
            </p:cNvCxnSpPr>
            <p:nvPr/>
          </p:nvCxnSpPr>
          <p:spPr bwMode="auto">
            <a:xfrm>
              <a:off x="768" y="328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8" name="AutoShape 144"/>
            <p:cNvCxnSpPr>
              <a:cxnSpLocks noChangeShapeType="1"/>
              <a:stCxn id="124012" idx="3"/>
              <a:endCxn id="124037" idx="2"/>
            </p:cNvCxnSpPr>
            <p:nvPr/>
          </p:nvCxnSpPr>
          <p:spPr bwMode="auto">
            <a:xfrm>
              <a:off x="768" y="3288"/>
              <a:ext cx="124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9" name="AutoShape 145"/>
            <p:cNvCxnSpPr>
              <a:cxnSpLocks noChangeShapeType="1"/>
              <a:stCxn id="124012" idx="3"/>
              <a:endCxn id="124036" idx="2"/>
            </p:cNvCxnSpPr>
            <p:nvPr/>
          </p:nvCxnSpPr>
          <p:spPr bwMode="auto">
            <a:xfrm>
              <a:off x="768" y="3288"/>
              <a:ext cx="7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50" name="AutoShape 146"/>
            <p:cNvCxnSpPr>
              <a:cxnSpLocks noChangeShapeType="1"/>
              <a:stCxn id="124013" idx="3"/>
              <a:endCxn id="124034" idx="2"/>
            </p:cNvCxnSpPr>
            <p:nvPr/>
          </p:nvCxnSpPr>
          <p:spPr bwMode="auto">
            <a:xfrm>
              <a:off x="768" y="3816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51" name="AutoShape 147"/>
            <p:cNvCxnSpPr>
              <a:cxnSpLocks noChangeShapeType="1"/>
              <a:stCxn id="124013" idx="3"/>
              <a:endCxn id="124035" idx="2"/>
            </p:cNvCxnSpPr>
            <p:nvPr/>
          </p:nvCxnSpPr>
          <p:spPr bwMode="auto">
            <a:xfrm>
              <a:off x="768" y="3816"/>
              <a:ext cx="7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52" name="AutoShape 148"/>
            <p:cNvCxnSpPr>
              <a:cxnSpLocks noChangeShapeType="1"/>
              <a:stCxn id="124013" idx="3"/>
              <a:endCxn id="124038" idx="2"/>
            </p:cNvCxnSpPr>
            <p:nvPr/>
          </p:nvCxnSpPr>
          <p:spPr bwMode="auto">
            <a:xfrm>
              <a:off x="768" y="3816"/>
              <a:ext cx="124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5" name="Group 183"/>
          <p:cNvGrpSpPr>
            <a:grpSpLocks/>
          </p:cNvGrpSpPr>
          <p:nvPr/>
        </p:nvGrpSpPr>
        <p:grpSpPr bwMode="auto">
          <a:xfrm>
            <a:off x="685800" y="5029200"/>
            <a:ext cx="3733800" cy="1600200"/>
            <a:chOff x="912" y="2064"/>
            <a:chExt cx="4416" cy="1920"/>
          </a:xfrm>
        </p:grpSpPr>
        <p:sp>
          <p:nvSpPr>
            <p:cNvPr id="124054" name="Rectangle 150"/>
            <p:cNvSpPr>
              <a:spLocks noChangeArrowheads="1"/>
            </p:cNvSpPr>
            <p:nvPr/>
          </p:nvSpPr>
          <p:spPr bwMode="auto">
            <a:xfrm>
              <a:off x="2352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T2</a:t>
              </a:r>
            </a:p>
          </p:txBody>
        </p:sp>
        <p:sp>
          <p:nvSpPr>
            <p:cNvPr id="124055" name="Oval 151"/>
            <p:cNvSpPr>
              <a:spLocks noChangeArrowheads="1"/>
            </p:cNvSpPr>
            <p:nvPr/>
          </p:nvSpPr>
          <p:spPr bwMode="auto">
            <a:xfrm>
              <a:off x="1680" y="268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sp>
          <p:nvSpPr>
            <p:cNvPr id="124056" name="Rectangle 152"/>
            <p:cNvSpPr>
              <a:spLocks noChangeArrowheads="1"/>
            </p:cNvSpPr>
            <p:nvPr/>
          </p:nvSpPr>
          <p:spPr bwMode="auto">
            <a:xfrm>
              <a:off x="2352" y="2064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T1</a:t>
              </a:r>
            </a:p>
          </p:txBody>
        </p:sp>
        <p:sp>
          <p:nvSpPr>
            <p:cNvPr id="124057" name="Rectangle 153"/>
            <p:cNvSpPr>
              <a:spLocks noChangeArrowheads="1"/>
            </p:cNvSpPr>
            <p:nvPr/>
          </p:nvSpPr>
          <p:spPr bwMode="auto">
            <a:xfrm>
              <a:off x="2352" y="3312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T3</a:t>
              </a:r>
            </a:p>
          </p:txBody>
        </p:sp>
        <p:cxnSp>
          <p:nvCxnSpPr>
            <p:cNvPr id="124058" name="AutoShape 154"/>
            <p:cNvCxnSpPr>
              <a:cxnSpLocks noChangeShapeType="1"/>
              <a:stCxn id="124055" idx="6"/>
              <a:endCxn id="124054" idx="1"/>
            </p:cNvCxnSpPr>
            <p:nvPr/>
          </p:nvCxnSpPr>
          <p:spPr bwMode="auto">
            <a:xfrm>
              <a:off x="2064" y="2880"/>
              <a:ext cx="2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59" name="AutoShape 155"/>
            <p:cNvCxnSpPr>
              <a:cxnSpLocks noChangeShapeType="1"/>
              <a:stCxn id="124055" idx="7"/>
              <a:endCxn id="124056" idx="1"/>
            </p:cNvCxnSpPr>
            <p:nvPr/>
          </p:nvCxnSpPr>
          <p:spPr bwMode="auto">
            <a:xfrm flipV="1">
              <a:off x="2008" y="2256"/>
              <a:ext cx="344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60" name="AutoShape 156"/>
            <p:cNvCxnSpPr>
              <a:cxnSpLocks noChangeShapeType="1"/>
              <a:stCxn id="124055" idx="5"/>
              <a:endCxn id="124057" idx="1"/>
            </p:cNvCxnSpPr>
            <p:nvPr/>
          </p:nvCxnSpPr>
          <p:spPr bwMode="auto">
            <a:xfrm>
              <a:off x="2008" y="3016"/>
              <a:ext cx="344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61" name="Oval 157"/>
            <p:cNvSpPr>
              <a:spLocks noChangeArrowheads="1"/>
            </p:cNvSpPr>
            <p:nvPr/>
          </p:nvSpPr>
          <p:spPr bwMode="auto">
            <a:xfrm>
              <a:off x="2880" y="268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62" name="Oval 158"/>
            <p:cNvSpPr>
              <a:spLocks noChangeArrowheads="1"/>
            </p:cNvSpPr>
            <p:nvPr/>
          </p:nvSpPr>
          <p:spPr bwMode="auto">
            <a:xfrm>
              <a:off x="2880" y="3312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63" name="Oval 159"/>
            <p:cNvSpPr>
              <a:spLocks noChangeArrowheads="1"/>
            </p:cNvSpPr>
            <p:nvPr/>
          </p:nvSpPr>
          <p:spPr bwMode="auto">
            <a:xfrm>
              <a:off x="2880" y="2064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cxnSp>
          <p:nvCxnSpPr>
            <p:cNvPr id="124064" name="AutoShape 160"/>
            <p:cNvCxnSpPr>
              <a:cxnSpLocks noChangeShapeType="1"/>
              <a:stCxn id="124056" idx="3"/>
              <a:endCxn id="124063" idx="2"/>
            </p:cNvCxnSpPr>
            <p:nvPr/>
          </p:nvCxnSpPr>
          <p:spPr bwMode="auto">
            <a:xfrm>
              <a:off x="2736" y="2256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65" name="AutoShape 161"/>
            <p:cNvCxnSpPr>
              <a:cxnSpLocks noChangeShapeType="1"/>
              <a:stCxn id="124054" idx="3"/>
              <a:endCxn id="124061" idx="2"/>
            </p:cNvCxnSpPr>
            <p:nvPr/>
          </p:nvCxnSpPr>
          <p:spPr bwMode="auto">
            <a:xfrm>
              <a:off x="2736" y="2880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66" name="AutoShape 162"/>
            <p:cNvCxnSpPr>
              <a:cxnSpLocks noChangeShapeType="1"/>
              <a:stCxn id="124057" idx="3"/>
              <a:endCxn id="124062" idx="2"/>
            </p:cNvCxnSpPr>
            <p:nvPr/>
          </p:nvCxnSpPr>
          <p:spPr bwMode="auto">
            <a:xfrm>
              <a:off x="2736" y="3504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67" name="Rectangle 163"/>
            <p:cNvSpPr>
              <a:spLocks noChangeArrowheads="1"/>
            </p:cNvSpPr>
            <p:nvPr/>
          </p:nvSpPr>
          <p:spPr bwMode="auto">
            <a:xfrm>
              <a:off x="912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</a:t>
              </a:r>
            </a:p>
          </p:txBody>
        </p:sp>
        <p:sp>
          <p:nvSpPr>
            <p:cNvPr id="124068" name="Rectangle 164"/>
            <p:cNvSpPr>
              <a:spLocks noChangeArrowheads="1"/>
            </p:cNvSpPr>
            <p:nvPr/>
          </p:nvSpPr>
          <p:spPr bwMode="auto">
            <a:xfrm>
              <a:off x="912" y="2304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4069" name="Rectangle 165"/>
            <p:cNvSpPr>
              <a:spLocks noChangeArrowheads="1"/>
            </p:cNvSpPr>
            <p:nvPr/>
          </p:nvSpPr>
          <p:spPr bwMode="auto">
            <a:xfrm>
              <a:off x="912" y="3072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4070" name="Rectangle 166"/>
            <p:cNvSpPr>
              <a:spLocks noChangeArrowheads="1"/>
            </p:cNvSpPr>
            <p:nvPr/>
          </p:nvSpPr>
          <p:spPr bwMode="auto">
            <a:xfrm>
              <a:off x="1344" y="3600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cxnSp>
          <p:nvCxnSpPr>
            <p:cNvPr id="124071" name="AutoShape 167"/>
            <p:cNvCxnSpPr>
              <a:cxnSpLocks noChangeShapeType="1"/>
              <a:stCxn id="124067" idx="3"/>
              <a:endCxn id="124055" idx="2"/>
            </p:cNvCxnSpPr>
            <p:nvPr/>
          </p:nvCxnSpPr>
          <p:spPr bwMode="auto">
            <a:xfrm>
              <a:off x="1296" y="2880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72" name="AutoShape 168"/>
            <p:cNvCxnSpPr>
              <a:cxnSpLocks noChangeShapeType="1"/>
              <a:stCxn id="124070" idx="3"/>
              <a:endCxn id="124062" idx="2"/>
            </p:cNvCxnSpPr>
            <p:nvPr/>
          </p:nvCxnSpPr>
          <p:spPr bwMode="auto">
            <a:xfrm flipV="1">
              <a:off x="1728" y="3504"/>
              <a:ext cx="115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73" name="AutoShape 169"/>
            <p:cNvCxnSpPr>
              <a:cxnSpLocks noChangeShapeType="1"/>
              <a:stCxn id="124070" idx="3"/>
              <a:endCxn id="124061" idx="2"/>
            </p:cNvCxnSpPr>
            <p:nvPr/>
          </p:nvCxnSpPr>
          <p:spPr bwMode="auto">
            <a:xfrm flipV="1">
              <a:off x="1728" y="2880"/>
              <a:ext cx="1152" cy="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74" name="AutoShape 170"/>
            <p:cNvCxnSpPr>
              <a:cxnSpLocks noChangeShapeType="1"/>
              <a:stCxn id="124070" idx="3"/>
              <a:endCxn id="124063" idx="2"/>
            </p:cNvCxnSpPr>
            <p:nvPr/>
          </p:nvCxnSpPr>
          <p:spPr bwMode="auto">
            <a:xfrm flipV="1">
              <a:off x="1728" y="2256"/>
              <a:ext cx="1152" cy="15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75" name="Rectangle 171"/>
            <p:cNvSpPr>
              <a:spLocks noChangeArrowheads="1"/>
            </p:cNvSpPr>
            <p:nvPr/>
          </p:nvSpPr>
          <p:spPr bwMode="auto">
            <a:xfrm>
              <a:off x="3408" y="2064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V1</a:t>
              </a:r>
            </a:p>
          </p:txBody>
        </p:sp>
        <p:sp>
          <p:nvSpPr>
            <p:cNvPr id="124076" name="Rectangle 172"/>
            <p:cNvSpPr>
              <a:spLocks noChangeArrowheads="1"/>
            </p:cNvSpPr>
            <p:nvPr/>
          </p:nvSpPr>
          <p:spPr bwMode="auto">
            <a:xfrm>
              <a:off x="3408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V2</a:t>
              </a:r>
            </a:p>
          </p:txBody>
        </p:sp>
        <p:sp>
          <p:nvSpPr>
            <p:cNvPr id="124077" name="Rectangle 173"/>
            <p:cNvSpPr>
              <a:spLocks noChangeArrowheads="1"/>
            </p:cNvSpPr>
            <p:nvPr/>
          </p:nvSpPr>
          <p:spPr bwMode="auto">
            <a:xfrm>
              <a:off x="3408" y="3312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V3</a:t>
              </a:r>
            </a:p>
          </p:txBody>
        </p:sp>
        <p:cxnSp>
          <p:nvCxnSpPr>
            <p:cNvPr id="124078" name="AutoShape 174"/>
            <p:cNvCxnSpPr>
              <a:cxnSpLocks noChangeShapeType="1"/>
              <a:stCxn id="124063" idx="6"/>
              <a:endCxn id="124075" idx="1"/>
            </p:cNvCxnSpPr>
            <p:nvPr/>
          </p:nvCxnSpPr>
          <p:spPr bwMode="auto">
            <a:xfrm>
              <a:off x="3264" y="2256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79" name="AutoShape 175"/>
            <p:cNvCxnSpPr>
              <a:cxnSpLocks noChangeShapeType="1"/>
              <a:stCxn id="124061" idx="6"/>
              <a:endCxn id="124076" idx="1"/>
            </p:cNvCxnSpPr>
            <p:nvPr/>
          </p:nvCxnSpPr>
          <p:spPr bwMode="auto">
            <a:xfrm>
              <a:off x="3264" y="2880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80" name="AutoShape 176"/>
            <p:cNvCxnSpPr>
              <a:cxnSpLocks noChangeShapeType="1"/>
              <a:stCxn id="124062" idx="6"/>
              <a:endCxn id="124077" idx="1"/>
            </p:cNvCxnSpPr>
            <p:nvPr/>
          </p:nvCxnSpPr>
          <p:spPr bwMode="auto">
            <a:xfrm>
              <a:off x="3264" y="3504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81" name="Oval 177"/>
            <p:cNvSpPr>
              <a:spLocks noChangeArrowheads="1"/>
            </p:cNvSpPr>
            <p:nvPr/>
          </p:nvSpPr>
          <p:spPr bwMode="auto">
            <a:xfrm>
              <a:off x="4224" y="268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cxnSp>
          <p:nvCxnSpPr>
            <p:cNvPr id="124082" name="AutoShape 178"/>
            <p:cNvCxnSpPr>
              <a:cxnSpLocks noChangeShapeType="1"/>
              <a:stCxn id="124076" idx="3"/>
              <a:endCxn id="124081" idx="2"/>
            </p:cNvCxnSpPr>
            <p:nvPr/>
          </p:nvCxnSpPr>
          <p:spPr bwMode="auto">
            <a:xfrm>
              <a:off x="3792" y="2880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83" name="AutoShape 179"/>
            <p:cNvCxnSpPr>
              <a:cxnSpLocks noChangeShapeType="1"/>
              <a:stCxn id="124075" idx="3"/>
              <a:endCxn id="124081" idx="1"/>
            </p:cNvCxnSpPr>
            <p:nvPr/>
          </p:nvCxnSpPr>
          <p:spPr bwMode="auto">
            <a:xfrm>
              <a:off x="3792" y="2256"/>
              <a:ext cx="488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84" name="AutoShape 180"/>
            <p:cNvCxnSpPr>
              <a:cxnSpLocks noChangeShapeType="1"/>
              <a:stCxn id="124077" idx="3"/>
              <a:endCxn id="124081" idx="3"/>
            </p:cNvCxnSpPr>
            <p:nvPr/>
          </p:nvCxnSpPr>
          <p:spPr bwMode="auto">
            <a:xfrm flipV="1">
              <a:off x="3792" y="3016"/>
              <a:ext cx="488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85" name="Rectangle 181"/>
            <p:cNvSpPr>
              <a:spLocks noChangeArrowheads="1"/>
            </p:cNvSpPr>
            <p:nvPr/>
          </p:nvSpPr>
          <p:spPr bwMode="auto">
            <a:xfrm>
              <a:off x="4944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cxnSp>
          <p:nvCxnSpPr>
            <p:cNvPr id="124086" name="AutoShape 182"/>
            <p:cNvCxnSpPr>
              <a:cxnSpLocks noChangeShapeType="1"/>
              <a:stCxn id="124081" idx="6"/>
              <a:endCxn id="124085" idx="1"/>
            </p:cNvCxnSpPr>
            <p:nvPr/>
          </p:nvCxnSpPr>
          <p:spPr bwMode="auto">
            <a:xfrm>
              <a:off x="4608" y="2880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24088" name="Text Box 184"/>
          <p:cNvSpPr txBox="1">
            <a:spLocks noChangeArrowheads="1"/>
          </p:cNvSpPr>
          <p:nvPr/>
        </p:nvSpPr>
        <p:spPr bwMode="auto">
          <a:xfrm>
            <a:off x="880581" y="1371600"/>
            <a:ext cx="3234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/>
              <a:t>AllPairs</a:t>
            </a:r>
            <a:r>
              <a:rPr lang="en-US" sz="2400" dirty="0"/>
              <a:t>( A, B, F ) -&gt; M</a:t>
            </a:r>
          </a:p>
        </p:txBody>
      </p:sp>
      <p:sp>
        <p:nvSpPr>
          <p:cNvPr id="124089" name="Text Box 185"/>
          <p:cNvSpPr txBox="1">
            <a:spLocks noChangeArrowheads="1"/>
          </p:cNvSpPr>
          <p:nvPr/>
        </p:nvSpPr>
        <p:spPr bwMode="auto">
          <a:xfrm>
            <a:off x="5105400" y="1371600"/>
            <a:ext cx="3551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/>
              <a:t>Wavefront</a:t>
            </a:r>
            <a:r>
              <a:rPr lang="en-US" sz="2400" dirty="0"/>
              <a:t>( X, Y, F ) -&gt; M</a:t>
            </a:r>
          </a:p>
        </p:txBody>
      </p:sp>
      <p:sp>
        <p:nvSpPr>
          <p:cNvPr id="124090" name="Text Box 186"/>
          <p:cNvSpPr txBox="1">
            <a:spLocks noChangeArrowheads="1"/>
          </p:cNvSpPr>
          <p:nvPr/>
        </p:nvSpPr>
        <p:spPr bwMode="auto">
          <a:xfrm>
            <a:off x="762000" y="4495800"/>
            <a:ext cx="3495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Classify( T, P, F, R ) -&gt; V</a:t>
            </a:r>
          </a:p>
        </p:txBody>
      </p:sp>
      <p:sp>
        <p:nvSpPr>
          <p:cNvPr id="186" name="Text Box 186"/>
          <p:cNvSpPr txBox="1">
            <a:spLocks noChangeArrowheads="1"/>
          </p:cNvSpPr>
          <p:nvPr/>
        </p:nvSpPr>
        <p:spPr bwMode="auto">
          <a:xfrm>
            <a:off x="6172200" y="4495800"/>
            <a:ext cx="148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/>
              <a:t>Makeflow</a:t>
            </a:r>
            <a:endParaRPr lang="en-US" sz="2400" dirty="0"/>
          </a:p>
        </p:txBody>
      </p:sp>
      <p:sp>
        <p:nvSpPr>
          <p:cNvPr id="187" name="Rectangle 186"/>
          <p:cNvSpPr/>
          <p:nvPr/>
        </p:nvSpPr>
        <p:spPr bwMode="auto">
          <a:xfrm>
            <a:off x="5105400" y="51054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5105400" y="5715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5105400" y="63246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90" name="Oval 189"/>
          <p:cNvSpPr/>
          <p:nvPr/>
        </p:nvSpPr>
        <p:spPr bwMode="auto">
          <a:xfrm>
            <a:off x="5867400" y="52578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91" name="Oval 190"/>
          <p:cNvSpPr/>
          <p:nvPr/>
        </p:nvSpPr>
        <p:spPr bwMode="auto">
          <a:xfrm>
            <a:off x="5867400" y="60198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92" name="Oval 191"/>
          <p:cNvSpPr/>
          <p:nvPr/>
        </p:nvSpPr>
        <p:spPr bwMode="auto">
          <a:xfrm>
            <a:off x="7543800" y="52578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193" name="Oval 192"/>
          <p:cNvSpPr/>
          <p:nvPr/>
        </p:nvSpPr>
        <p:spPr bwMode="auto">
          <a:xfrm>
            <a:off x="7543800" y="60198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67818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cxnSp>
        <p:nvCxnSpPr>
          <p:cNvPr id="196" name="Straight Arrow Connector 195"/>
          <p:cNvCxnSpPr>
            <a:stCxn id="187" idx="3"/>
            <a:endCxn id="190" idx="2"/>
          </p:cNvCxnSpPr>
          <p:nvPr/>
        </p:nvCxnSpPr>
        <p:spPr bwMode="auto">
          <a:xfrm>
            <a:off x="5486400" y="5295900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8" name="Straight Arrow Connector 197"/>
          <p:cNvCxnSpPr>
            <a:stCxn id="188" idx="3"/>
            <a:endCxn id="190" idx="2"/>
          </p:cNvCxnSpPr>
          <p:nvPr/>
        </p:nvCxnSpPr>
        <p:spPr bwMode="auto">
          <a:xfrm flipV="1">
            <a:off x="5486400" y="5524500"/>
            <a:ext cx="381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0" name="Straight Arrow Connector 199"/>
          <p:cNvCxnSpPr>
            <a:stCxn id="189" idx="3"/>
            <a:endCxn id="191" idx="2"/>
          </p:cNvCxnSpPr>
          <p:nvPr/>
        </p:nvCxnSpPr>
        <p:spPr bwMode="auto">
          <a:xfrm flipV="1">
            <a:off x="5486400" y="6286500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2" name="Straight Arrow Connector 201"/>
          <p:cNvCxnSpPr>
            <a:stCxn id="188" idx="3"/>
            <a:endCxn id="191" idx="2"/>
          </p:cNvCxnSpPr>
          <p:nvPr/>
        </p:nvCxnSpPr>
        <p:spPr bwMode="auto">
          <a:xfrm>
            <a:off x="5486400" y="5905500"/>
            <a:ext cx="381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" name="Straight Arrow Connector 204"/>
          <p:cNvCxnSpPr>
            <a:stCxn id="190" idx="6"/>
            <a:endCxn id="194" idx="1"/>
          </p:cNvCxnSpPr>
          <p:nvPr/>
        </p:nvCxnSpPr>
        <p:spPr bwMode="auto">
          <a:xfrm>
            <a:off x="6400800" y="55245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7" name="Straight Arrow Connector 206"/>
          <p:cNvCxnSpPr>
            <a:stCxn id="194" idx="2"/>
            <a:endCxn id="193" idx="2"/>
          </p:cNvCxnSpPr>
          <p:nvPr/>
        </p:nvCxnSpPr>
        <p:spPr bwMode="auto">
          <a:xfrm>
            <a:off x="6972300" y="5715000"/>
            <a:ext cx="571500" cy="571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9" name="Straight Arrow Connector 208"/>
          <p:cNvCxnSpPr>
            <a:stCxn id="194" idx="3"/>
            <a:endCxn id="192" idx="2"/>
          </p:cNvCxnSpPr>
          <p:nvPr/>
        </p:nvCxnSpPr>
        <p:spPr bwMode="auto">
          <a:xfrm>
            <a:off x="7162800" y="55245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0" name="Rectangle 209"/>
          <p:cNvSpPr/>
          <p:nvPr/>
        </p:nvSpPr>
        <p:spPr bwMode="auto">
          <a:xfrm>
            <a:off x="8382000" y="609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cxnSp>
        <p:nvCxnSpPr>
          <p:cNvPr id="212" name="Straight Arrow Connector 211"/>
          <p:cNvCxnSpPr>
            <a:stCxn id="193" idx="6"/>
            <a:endCxn id="210" idx="1"/>
          </p:cNvCxnSpPr>
          <p:nvPr/>
        </p:nvCxnSpPr>
        <p:spPr bwMode="auto">
          <a:xfrm>
            <a:off x="8077200" y="6286500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CD5F-DC92-4C39-9942-D12235622F29}" type="slidenum">
              <a:rPr lang="en-US"/>
              <a:pPr/>
              <a:t>18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Biometrics Research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685800"/>
          </a:xfrm>
        </p:spPr>
        <p:txBody>
          <a:bodyPr/>
          <a:lstStyle/>
          <a:p>
            <a:r>
              <a:rPr lang="en-US" sz="2800" b="1"/>
              <a:t>Goal: Design robust face comparison function.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4953000" y="2895600"/>
            <a:ext cx="2546350" cy="3048000"/>
            <a:chOff x="3120" y="1632"/>
            <a:chExt cx="1604" cy="1920"/>
          </a:xfrm>
        </p:grpSpPr>
        <p:pic>
          <p:nvPicPr>
            <p:cNvPr id="20485" name="Picture 5" descr="DougThain_smal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0" y="1632"/>
              <a:ext cx="650" cy="720"/>
            </a:xfrm>
            <a:prstGeom prst="rect">
              <a:avLst/>
            </a:prstGeom>
            <a:noFill/>
          </p:spPr>
        </p:pic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3716" y="2592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400" b="1">
                  <a:cs typeface="Arial" charset="0"/>
                </a:rPr>
                <a:t>F</a:t>
              </a:r>
            </a:p>
          </p:txBody>
        </p:sp>
        <p:cxnSp>
          <p:nvCxnSpPr>
            <p:cNvPr id="20487" name="AutoShape 7"/>
            <p:cNvCxnSpPr>
              <a:cxnSpLocks noChangeShapeType="1"/>
              <a:stCxn id="0" idx="2"/>
              <a:endCxn id="20486" idx="2"/>
            </p:cNvCxnSpPr>
            <p:nvPr/>
          </p:nvCxnSpPr>
          <p:spPr bwMode="auto">
            <a:xfrm rot="16200000" flipH="1">
              <a:off x="3365" y="2432"/>
              <a:ext cx="432" cy="27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0488" name="AutoShape 8"/>
            <p:cNvCxnSpPr>
              <a:cxnSpLocks noChangeShapeType="1"/>
              <a:stCxn id="0" idx="2"/>
              <a:endCxn id="20486" idx="6"/>
            </p:cNvCxnSpPr>
            <p:nvPr/>
          </p:nvCxnSpPr>
          <p:spPr bwMode="auto">
            <a:xfrm rot="5400000">
              <a:off x="4016" y="2436"/>
              <a:ext cx="432" cy="26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3621" y="3225"/>
              <a:ext cx="5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800" b="1">
                  <a:cs typeface="Arial" charset="0"/>
                </a:rPr>
                <a:t>0.05</a:t>
              </a:r>
            </a:p>
          </p:txBody>
        </p:sp>
        <p:cxnSp>
          <p:nvCxnSpPr>
            <p:cNvPr id="20490" name="AutoShape 10"/>
            <p:cNvCxnSpPr>
              <a:cxnSpLocks noChangeShapeType="1"/>
              <a:stCxn id="20486" idx="4"/>
              <a:endCxn id="20489" idx="0"/>
            </p:cNvCxnSpPr>
            <p:nvPr/>
          </p:nvCxnSpPr>
          <p:spPr bwMode="auto">
            <a:xfrm flipH="1">
              <a:off x="3898" y="2976"/>
              <a:ext cx="10" cy="2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pic>
          <p:nvPicPr>
            <p:cNvPr id="20491" name="Picture 11" descr="9156921-9156924-slar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4" y="1632"/>
              <a:ext cx="720" cy="720"/>
            </a:xfrm>
            <a:prstGeom prst="rect">
              <a:avLst/>
            </a:prstGeom>
            <a:noFill/>
          </p:spPr>
        </p:pic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1406525" y="2895600"/>
            <a:ext cx="2555875" cy="3048000"/>
            <a:chOff x="886" y="1632"/>
            <a:chExt cx="1610" cy="1920"/>
          </a:xfrm>
        </p:grpSpPr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1561" y="2592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400" b="1">
                  <a:cs typeface="Arial" charset="0"/>
                </a:rPr>
                <a:t>F</a:t>
              </a:r>
            </a:p>
          </p:txBody>
        </p:sp>
        <p:pic>
          <p:nvPicPr>
            <p:cNvPr id="20494" name="Picture 14" descr="Movie About Cooperative Computi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6" y="1632"/>
              <a:ext cx="816" cy="730"/>
            </a:xfrm>
            <a:prstGeom prst="rect">
              <a:avLst/>
            </a:prstGeom>
            <a:noFill/>
          </p:spPr>
        </p:pic>
        <p:cxnSp>
          <p:nvCxnSpPr>
            <p:cNvPr id="20495" name="AutoShape 15"/>
            <p:cNvCxnSpPr>
              <a:cxnSpLocks noChangeShapeType="1"/>
              <a:stCxn id="0" idx="2"/>
              <a:endCxn id="20493" idx="2"/>
            </p:cNvCxnSpPr>
            <p:nvPr/>
          </p:nvCxnSpPr>
          <p:spPr bwMode="auto">
            <a:xfrm rot="16200000" flipH="1">
              <a:off x="1217" y="2439"/>
              <a:ext cx="422" cy="26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0496" name="AutoShape 16"/>
            <p:cNvCxnSpPr>
              <a:cxnSpLocks noChangeShapeType="1"/>
              <a:stCxn id="0" idx="2"/>
              <a:endCxn id="20493" idx="6"/>
            </p:cNvCxnSpPr>
            <p:nvPr/>
          </p:nvCxnSpPr>
          <p:spPr bwMode="auto">
            <a:xfrm rot="5400000">
              <a:off x="1842" y="2455"/>
              <a:ext cx="432" cy="22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1465" y="3225"/>
              <a:ext cx="5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800" b="1">
                  <a:cs typeface="Arial" charset="0"/>
                </a:rPr>
                <a:t>0.97</a:t>
              </a:r>
            </a:p>
          </p:txBody>
        </p:sp>
        <p:cxnSp>
          <p:nvCxnSpPr>
            <p:cNvPr id="20498" name="AutoShape 18"/>
            <p:cNvCxnSpPr>
              <a:cxnSpLocks noChangeShapeType="1"/>
              <a:stCxn id="20493" idx="4"/>
              <a:endCxn id="20497" idx="0"/>
            </p:cNvCxnSpPr>
            <p:nvPr/>
          </p:nvCxnSpPr>
          <p:spPr bwMode="auto">
            <a:xfrm flipH="1">
              <a:off x="1742" y="2976"/>
              <a:ext cx="11" cy="2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pic>
          <p:nvPicPr>
            <p:cNvPr id="20499" name="Picture 19" descr="DougThain_smal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6" y="1632"/>
              <a:ext cx="650" cy="720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0194-870A-44D3-8B54-CDA64EC4E3C8}" type="slidenum">
              <a:rPr lang="en-US"/>
              <a:pPr/>
              <a:t>19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Similarity Matrix Construction</a:t>
            </a: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>
            <p:ph type="tbl" idx="1"/>
          </p:nvPr>
        </p:nvGraphicFramePr>
        <p:xfrm>
          <a:off x="473075" y="1828800"/>
          <a:ext cx="5410200" cy="4495802"/>
        </p:xfrm>
        <a:graphic>
          <a:graphicData uri="http://schemas.openxmlformats.org/drawingml/2006/table">
            <a:tbl>
              <a:tblPr/>
              <a:tblGrid>
                <a:gridCol w="773113"/>
                <a:gridCol w="773112"/>
                <a:gridCol w="773113"/>
                <a:gridCol w="771525"/>
                <a:gridCol w="773112"/>
                <a:gridCol w="773113"/>
                <a:gridCol w="773112"/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73" name="Picture 69" descr="ramzi_sm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3275" y="1828800"/>
            <a:ext cx="609600" cy="609600"/>
          </a:xfrm>
          <a:prstGeom prst="rect">
            <a:avLst/>
          </a:prstGeom>
          <a:noFill/>
        </p:spPr>
      </p:pic>
      <p:pic>
        <p:nvPicPr>
          <p:cNvPr id="21574" name="Picture 70" descr="SurendarChandra_smal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5275" y="1828800"/>
            <a:ext cx="609600" cy="609600"/>
          </a:xfrm>
          <a:prstGeom prst="rect">
            <a:avLst/>
          </a:prstGeom>
          <a:noFill/>
        </p:spPr>
      </p:pic>
      <p:pic>
        <p:nvPicPr>
          <p:cNvPr id="21575" name="Picture 71" descr="JayBrockman_smal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7275" y="1828800"/>
            <a:ext cx="609600" cy="609600"/>
          </a:xfrm>
          <a:prstGeom prst="rect">
            <a:avLst/>
          </a:prstGeom>
          <a:noFill/>
        </p:spPr>
      </p:pic>
      <p:pic>
        <p:nvPicPr>
          <p:cNvPr id="21576" name="Picture 72" descr="DougThain_smal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1828800"/>
            <a:ext cx="549275" cy="609600"/>
          </a:xfrm>
          <a:prstGeom prst="rect">
            <a:avLst/>
          </a:prstGeom>
          <a:noFill/>
        </p:spPr>
      </p:pic>
      <p:pic>
        <p:nvPicPr>
          <p:cNvPr id="21577" name="Picture 73" descr="KevinBowyer_smal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9275" y="2514600"/>
            <a:ext cx="609600" cy="609600"/>
          </a:xfrm>
          <a:prstGeom prst="rect">
            <a:avLst/>
          </a:prstGeom>
          <a:noFill/>
        </p:spPr>
      </p:pic>
      <p:pic>
        <p:nvPicPr>
          <p:cNvPr id="21578" name="Picture 74" descr="JayBrockman_smal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275" y="4419600"/>
            <a:ext cx="609600" cy="609600"/>
          </a:xfrm>
          <a:prstGeom prst="rect">
            <a:avLst/>
          </a:prstGeom>
          <a:noFill/>
        </p:spPr>
      </p:pic>
      <p:pic>
        <p:nvPicPr>
          <p:cNvPr id="21579" name="Picture 75" descr="ramzi_sm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3124200"/>
            <a:ext cx="609600" cy="609600"/>
          </a:xfrm>
          <a:prstGeom prst="rect">
            <a:avLst/>
          </a:prstGeom>
          <a:noFill/>
        </p:spPr>
      </p:pic>
      <p:pic>
        <p:nvPicPr>
          <p:cNvPr id="21580" name="Picture 76" descr="SurendarChandra_smal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5" y="3733800"/>
            <a:ext cx="609600" cy="609600"/>
          </a:xfrm>
          <a:prstGeom prst="rect">
            <a:avLst/>
          </a:prstGeom>
          <a:noFill/>
        </p:spPr>
      </p:pic>
      <p:pic>
        <p:nvPicPr>
          <p:cNvPr id="21581" name="Picture 77" descr="DougThain_smal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5029200"/>
            <a:ext cx="533400" cy="609600"/>
          </a:xfrm>
          <a:prstGeom prst="rect">
            <a:avLst/>
          </a:prstGeom>
          <a:noFill/>
        </p:spPr>
      </p:pic>
      <p:pic>
        <p:nvPicPr>
          <p:cNvPr id="21582" name="Picture 78" descr="KevinBowyer_smal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11275" y="1828800"/>
            <a:ext cx="609600" cy="609600"/>
          </a:xfrm>
          <a:prstGeom prst="rect">
            <a:avLst/>
          </a:prstGeom>
          <a:noFill/>
        </p:spPr>
      </p:pic>
      <p:sp>
        <p:nvSpPr>
          <p:cNvPr id="21587" name="Text Box 83"/>
          <p:cNvSpPr txBox="1">
            <a:spLocks noChangeArrowheads="1"/>
          </p:cNvSpPr>
          <p:nvPr/>
        </p:nvSpPr>
        <p:spPr bwMode="auto">
          <a:xfrm>
            <a:off x="-304800" y="392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21588" name="Text Box 84"/>
          <p:cNvSpPr txBox="1">
            <a:spLocks noChangeArrowheads="1"/>
          </p:cNvSpPr>
          <p:nvPr/>
        </p:nvSpPr>
        <p:spPr bwMode="auto">
          <a:xfrm>
            <a:off x="6019800" y="2244725"/>
            <a:ext cx="3011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cs typeface="Arial" charset="0"/>
              </a:rPr>
              <a:t>Challenge Workload:</a:t>
            </a:r>
          </a:p>
          <a:p>
            <a:pPr eaLnBrk="1" hangingPunct="1"/>
            <a:endParaRPr lang="en-US" sz="2400" dirty="0">
              <a:cs typeface="Arial" charset="0"/>
            </a:endParaRPr>
          </a:p>
          <a:p>
            <a:pPr eaLnBrk="1" hangingPunct="1"/>
            <a:r>
              <a:rPr lang="en-US" sz="2400" dirty="0">
                <a:cs typeface="Arial" charset="0"/>
              </a:rPr>
              <a:t>60,000 </a:t>
            </a:r>
            <a:r>
              <a:rPr lang="en-US" sz="2400" dirty="0" smtClean="0">
                <a:cs typeface="Arial" charset="0"/>
              </a:rPr>
              <a:t>images</a:t>
            </a:r>
            <a:endParaRPr lang="en-US" sz="2400" dirty="0">
              <a:cs typeface="Arial" charset="0"/>
            </a:endParaRPr>
          </a:p>
          <a:p>
            <a:pPr eaLnBrk="1" hangingPunct="1"/>
            <a:r>
              <a:rPr lang="en-US" sz="2400" dirty="0">
                <a:cs typeface="Arial" charset="0"/>
              </a:rPr>
              <a:t>1MB each</a:t>
            </a:r>
          </a:p>
          <a:p>
            <a:pPr eaLnBrk="1" hangingPunct="1"/>
            <a:r>
              <a:rPr lang="en-US" sz="2400" dirty="0">
                <a:cs typeface="Arial" charset="0"/>
              </a:rPr>
              <a:t>.02s per F</a:t>
            </a: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833 CPU-days</a:t>
            </a: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600 TB of I/O</a:t>
            </a:r>
          </a:p>
        </p:txBody>
      </p:sp>
      <p:pic>
        <p:nvPicPr>
          <p:cNvPr id="21589" name="Picture 85" descr="[image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4463" y="1828800"/>
            <a:ext cx="476250" cy="609600"/>
          </a:xfrm>
          <a:prstGeom prst="rect">
            <a:avLst/>
          </a:prstGeom>
          <a:noFill/>
        </p:spPr>
      </p:pic>
      <p:pic>
        <p:nvPicPr>
          <p:cNvPr id="21590" name="Picture 86" descr="[image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2463" y="5695950"/>
            <a:ext cx="490537" cy="6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Cooperative Computing Lab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collaborate with people </a:t>
            </a:r>
            <a:r>
              <a:rPr lang="en-US" dirty="0" smtClean="0"/>
              <a:t>who have large scale computing problems in science, engineering, and other fields.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operate computer systems </a:t>
            </a:r>
            <a:r>
              <a:rPr lang="en-US" dirty="0" smtClean="0"/>
              <a:t>on the </a:t>
            </a:r>
            <a:r>
              <a:rPr lang="en-US" dirty="0" smtClean="0"/>
              <a:t>O(</a:t>
            </a:r>
            <a:r>
              <a:rPr lang="en-US" dirty="0" smtClean="0"/>
              <a:t>1000) </a:t>
            </a:r>
            <a:r>
              <a:rPr lang="en-US" dirty="0" smtClean="0"/>
              <a:t>cores: clusters, clouds, grids.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conduct computer science </a:t>
            </a:r>
            <a:r>
              <a:rPr lang="en-US" dirty="0" smtClean="0"/>
              <a:t>research in the context of real people and problems.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release open source software</a:t>
            </a:r>
            <a:r>
              <a:rPr lang="en-US" dirty="0" smtClean="0"/>
              <a:t> for large scale distributed computing.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5715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302A-0B2B-400A-9197-BE3C5471A8EA}" type="slidenum">
              <a:rPr lang="en-US"/>
              <a:pPr/>
              <a:t>20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/>
              <a:t>All-Pairs Abstraction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1828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AllPairs( set A, set B, function F )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returns matrix M where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M[i][j] = F( A[i], B[j] ) for all i,j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953000" y="4114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953000" y="4953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B2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953000" y="5791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B3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7912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6294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A2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4676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A3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57912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67" name="AutoShape 11"/>
          <p:cNvCxnSpPr>
            <a:cxnSpLocks noChangeShapeType="1"/>
            <a:stCxn id="19460" idx="3"/>
            <a:endCxn id="19466" idx="2"/>
          </p:cNvCxnSpPr>
          <p:nvPr/>
        </p:nvCxnSpPr>
        <p:spPr bwMode="auto">
          <a:xfrm>
            <a:off x="5486400" y="43815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68" name="AutoShape 12"/>
          <p:cNvCxnSpPr>
            <a:cxnSpLocks noChangeShapeType="1"/>
            <a:stCxn id="19463" idx="2"/>
            <a:endCxn id="19466" idx="0"/>
          </p:cNvCxnSpPr>
          <p:nvPr/>
        </p:nvCxnSpPr>
        <p:spPr bwMode="auto">
          <a:xfrm>
            <a:off x="60579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4770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3152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3152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73152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4770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64770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56388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56388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56388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8" name="AutoShape 22"/>
          <p:cNvCxnSpPr>
            <a:cxnSpLocks noChangeShapeType="1"/>
            <a:stCxn id="19465" idx="2"/>
            <a:endCxn id="19480" idx="0"/>
          </p:cNvCxnSpPr>
          <p:nvPr/>
        </p:nvCxnSpPr>
        <p:spPr bwMode="auto">
          <a:xfrm>
            <a:off x="77343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66294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74676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81" name="AutoShape 25"/>
          <p:cNvCxnSpPr>
            <a:cxnSpLocks noChangeShapeType="1"/>
            <a:stCxn id="19464" idx="2"/>
            <a:endCxn id="19479" idx="0"/>
          </p:cNvCxnSpPr>
          <p:nvPr/>
        </p:nvCxnSpPr>
        <p:spPr bwMode="auto">
          <a:xfrm>
            <a:off x="68961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685800" y="3276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838200" y="3429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990600" y="3581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An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685800" y="4343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838200" y="4495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990600" y="4648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Bn</a:t>
            </a:r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990600" y="5410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89" name="AutoShape 33"/>
          <p:cNvSpPr>
            <a:spLocks noChangeArrowheads="1"/>
          </p:cNvSpPr>
          <p:nvPr/>
        </p:nvSpPr>
        <p:spPr bwMode="auto">
          <a:xfrm>
            <a:off x="2362200" y="4114800"/>
            <a:ext cx="1981200" cy="1600200"/>
          </a:xfrm>
          <a:prstGeom prst="rightArrow">
            <a:avLst>
              <a:gd name="adj1" fmla="val 50000"/>
              <a:gd name="adj2" fmla="val 309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AllPairs(A,B,F)</a:t>
            </a:r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57912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57912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66294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66294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74676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74676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96" name="AutoShape 40"/>
          <p:cNvCxnSpPr>
            <a:cxnSpLocks noChangeShapeType="1"/>
            <a:stCxn id="19463" idx="2"/>
            <a:endCxn id="19490" idx="0"/>
          </p:cNvCxnSpPr>
          <p:nvPr/>
        </p:nvCxnSpPr>
        <p:spPr bwMode="auto">
          <a:xfrm>
            <a:off x="60579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7" name="AutoShape 41"/>
          <p:cNvCxnSpPr>
            <a:cxnSpLocks noChangeShapeType="1"/>
            <a:stCxn id="19463" idx="2"/>
            <a:endCxn id="19491" idx="0"/>
          </p:cNvCxnSpPr>
          <p:nvPr/>
        </p:nvCxnSpPr>
        <p:spPr bwMode="auto">
          <a:xfrm>
            <a:off x="60579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8" name="AutoShape 42"/>
          <p:cNvCxnSpPr>
            <a:cxnSpLocks noChangeShapeType="1"/>
            <a:stCxn id="19464" idx="2"/>
            <a:endCxn id="19493" idx="0"/>
          </p:cNvCxnSpPr>
          <p:nvPr/>
        </p:nvCxnSpPr>
        <p:spPr bwMode="auto">
          <a:xfrm>
            <a:off x="68961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9" name="AutoShape 43"/>
          <p:cNvCxnSpPr>
            <a:cxnSpLocks noChangeShapeType="1"/>
            <a:stCxn id="19464" idx="2"/>
            <a:endCxn id="19492" idx="0"/>
          </p:cNvCxnSpPr>
          <p:nvPr/>
        </p:nvCxnSpPr>
        <p:spPr bwMode="auto">
          <a:xfrm>
            <a:off x="68961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0" name="AutoShape 44"/>
          <p:cNvCxnSpPr>
            <a:cxnSpLocks noChangeShapeType="1"/>
            <a:stCxn id="19465" idx="2"/>
            <a:endCxn id="19494" idx="0"/>
          </p:cNvCxnSpPr>
          <p:nvPr/>
        </p:nvCxnSpPr>
        <p:spPr bwMode="auto">
          <a:xfrm>
            <a:off x="77343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1" name="AutoShape 45"/>
          <p:cNvCxnSpPr>
            <a:cxnSpLocks noChangeShapeType="1"/>
            <a:stCxn id="19465" idx="2"/>
            <a:endCxn id="19495" idx="0"/>
          </p:cNvCxnSpPr>
          <p:nvPr/>
        </p:nvCxnSpPr>
        <p:spPr bwMode="auto">
          <a:xfrm>
            <a:off x="77343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2" name="AutoShape 46"/>
          <p:cNvCxnSpPr>
            <a:cxnSpLocks noChangeShapeType="1"/>
            <a:stCxn id="19460" idx="3"/>
            <a:endCxn id="19479" idx="2"/>
          </p:cNvCxnSpPr>
          <p:nvPr/>
        </p:nvCxnSpPr>
        <p:spPr bwMode="auto">
          <a:xfrm>
            <a:off x="5486400" y="43815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3" name="AutoShape 47"/>
          <p:cNvCxnSpPr>
            <a:cxnSpLocks noChangeShapeType="1"/>
            <a:stCxn id="19460" idx="3"/>
            <a:endCxn id="19480" idx="2"/>
          </p:cNvCxnSpPr>
          <p:nvPr/>
        </p:nvCxnSpPr>
        <p:spPr bwMode="auto">
          <a:xfrm>
            <a:off x="5486400" y="43815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4" name="AutoShape 48"/>
          <p:cNvCxnSpPr>
            <a:cxnSpLocks noChangeShapeType="1"/>
            <a:stCxn id="19461" idx="3"/>
            <a:endCxn id="19490" idx="2"/>
          </p:cNvCxnSpPr>
          <p:nvPr/>
        </p:nvCxnSpPr>
        <p:spPr bwMode="auto">
          <a:xfrm>
            <a:off x="5486400" y="52197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5" name="AutoShape 49"/>
          <p:cNvCxnSpPr>
            <a:cxnSpLocks noChangeShapeType="1"/>
            <a:stCxn id="19461" idx="3"/>
            <a:endCxn id="19494" idx="2"/>
          </p:cNvCxnSpPr>
          <p:nvPr/>
        </p:nvCxnSpPr>
        <p:spPr bwMode="auto">
          <a:xfrm>
            <a:off x="5486400" y="52197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6" name="AutoShape 50"/>
          <p:cNvCxnSpPr>
            <a:cxnSpLocks noChangeShapeType="1"/>
            <a:stCxn id="19461" idx="3"/>
            <a:endCxn id="19493" idx="2"/>
          </p:cNvCxnSpPr>
          <p:nvPr/>
        </p:nvCxnSpPr>
        <p:spPr bwMode="auto">
          <a:xfrm>
            <a:off x="5486400" y="52197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7" name="AutoShape 51"/>
          <p:cNvCxnSpPr>
            <a:cxnSpLocks noChangeShapeType="1"/>
            <a:stCxn id="19462" idx="3"/>
            <a:endCxn id="19491" idx="2"/>
          </p:cNvCxnSpPr>
          <p:nvPr/>
        </p:nvCxnSpPr>
        <p:spPr bwMode="auto">
          <a:xfrm>
            <a:off x="5486400" y="60579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8" name="AutoShape 52"/>
          <p:cNvCxnSpPr>
            <a:cxnSpLocks noChangeShapeType="1"/>
            <a:stCxn id="19462" idx="3"/>
            <a:endCxn id="19492" idx="2"/>
          </p:cNvCxnSpPr>
          <p:nvPr/>
        </p:nvCxnSpPr>
        <p:spPr bwMode="auto">
          <a:xfrm>
            <a:off x="5486400" y="60579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9" name="AutoShape 53"/>
          <p:cNvCxnSpPr>
            <a:cxnSpLocks noChangeShapeType="1"/>
            <a:stCxn id="19462" idx="3"/>
            <a:endCxn id="19495" idx="2"/>
          </p:cNvCxnSpPr>
          <p:nvPr/>
        </p:nvCxnSpPr>
        <p:spPr bwMode="auto">
          <a:xfrm>
            <a:off x="5486400" y="60579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1905000" y="3505200"/>
            <a:ext cx="272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allpairs A B F.exe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200" y="6135469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Moretti</a:t>
            </a:r>
            <a:r>
              <a:rPr lang="en-US" dirty="0" smtClean="0"/>
              <a:t> et al, All-Pairs: An Abstraction for Data Intensive Cloud Computing, IPDPS 2008.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% </a:t>
            </a:r>
            <a:r>
              <a:rPr lang="en-US" dirty="0" err="1" smtClean="0">
                <a:solidFill>
                  <a:srgbClr val="FFFF00"/>
                </a:solidFill>
              </a:rPr>
              <a:t>allpairs</a:t>
            </a:r>
            <a:r>
              <a:rPr lang="en-US" dirty="0" smtClean="0">
                <a:solidFill>
                  <a:srgbClr val="FFFF00"/>
                </a:solidFill>
              </a:rPr>
              <a:t> compare.exe set1.data set2.data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Output:</a:t>
            </a:r>
          </a:p>
          <a:p>
            <a:pPr>
              <a:buNone/>
            </a:pPr>
            <a:r>
              <a:rPr lang="en-US" dirty="0" smtClean="0"/>
              <a:t>img1.jpg	</a:t>
            </a:r>
            <a:r>
              <a:rPr lang="en-US" dirty="0" err="1" smtClean="0"/>
              <a:t>img1.jpg</a:t>
            </a:r>
            <a:r>
              <a:rPr lang="en-US" dirty="0" smtClean="0"/>
              <a:t>	1.0</a:t>
            </a:r>
          </a:p>
          <a:p>
            <a:pPr>
              <a:buNone/>
            </a:pPr>
            <a:r>
              <a:rPr lang="en-US" dirty="0" smtClean="0"/>
              <a:t>img1.jpg	img2.jpg	0.35</a:t>
            </a:r>
          </a:p>
          <a:p>
            <a:pPr>
              <a:buNone/>
            </a:pPr>
            <a:r>
              <a:rPr lang="en-US" dirty="0" smtClean="0"/>
              <a:t>img1.jpg	img3.jpg	0.46</a:t>
            </a:r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40EC-8E2E-4DD9-A010-8196DF2CF053}" type="slidenum">
              <a:rPr lang="en-US"/>
              <a:pPr/>
              <a:t>22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Does the Abstraction Help?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The custom workflow engine:</a:t>
            </a:r>
          </a:p>
          <a:p>
            <a:pPr lvl="1"/>
            <a:r>
              <a:rPr lang="en-US" dirty="0"/>
              <a:t>Chooses right data transfer strategy.</a:t>
            </a:r>
          </a:p>
          <a:p>
            <a:pPr lvl="1"/>
            <a:r>
              <a:rPr lang="en-US" dirty="0" smtClean="0"/>
              <a:t>Chooses </a:t>
            </a:r>
            <a:r>
              <a:rPr lang="en-US" dirty="0"/>
              <a:t>blocking of functions into jobs.</a:t>
            </a:r>
          </a:p>
          <a:p>
            <a:pPr lvl="1"/>
            <a:r>
              <a:rPr lang="en-US" dirty="0"/>
              <a:t>Recovers from a larger number of failures.</a:t>
            </a:r>
          </a:p>
          <a:p>
            <a:pPr lvl="1"/>
            <a:r>
              <a:rPr lang="en-US" dirty="0"/>
              <a:t>Predicts overall runtime accurately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Chooses the right number of resources.</a:t>
            </a:r>
            <a:endParaRPr lang="en-US" dirty="0"/>
          </a:p>
          <a:p>
            <a:r>
              <a:rPr lang="en-US" dirty="0"/>
              <a:t>All of these tasks are nearly impossible for arbitrary workloads, but are tractable (not trivial) to solve for a </a:t>
            </a:r>
            <a:r>
              <a:rPr lang="en-US" b="1" i="1" dirty="0">
                <a:solidFill>
                  <a:srgbClr val="FFFF00"/>
                </a:solidFill>
              </a:rPr>
              <a:t>specific</a:t>
            </a:r>
            <a:r>
              <a:rPr lang="en-US" dirty="0"/>
              <a:t> abstraction.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0F2-0610-413B-B840-34E057EFD5A8}" type="slidenum">
              <a:rPr lang="en-US"/>
              <a:pPr/>
              <a:t>23</a:t>
            </a:fld>
            <a:endParaRPr lang="en-US"/>
          </a:p>
        </p:txBody>
      </p:sp>
      <p:pic>
        <p:nvPicPr>
          <p:cNvPr id="24578" name="Picture 2" descr="ap_resul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0188"/>
            <a:ext cx="9144000" cy="6399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6C7B-64FE-41A7-8822-2695C60F3D91}" type="slidenum">
              <a:rPr lang="en-US"/>
              <a:pPr/>
              <a:t>24</a:t>
            </a:fld>
            <a:endParaRPr lang="en-US"/>
          </a:p>
        </p:txBody>
      </p:sp>
      <p:pic>
        <p:nvPicPr>
          <p:cNvPr id="28674" name="Picture 2" descr="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51054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Choose the Right # of CPUs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D8F-27D3-4040-B678-2038976DD0AF}" type="slidenum">
              <a:rPr lang="en-US"/>
              <a:pPr/>
              <a:t>25</a:t>
            </a:fld>
            <a:endParaRPr lang="en-US"/>
          </a:p>
        </p:txBody>
      </p:sp>
      <p:pic>
        <p:nvPicPr>
          <p:cNvPr id="29698" name="Picture 2" descr="vari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9575"/>
            <a:ext cx="9144000" cy="5102225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87338"/>
            <a:ext cx="8229600" cy="944562"/>
          </a:xfrm>
          <a:noFill/>
          <a:ln/>
        </p:spPr>
        <p:txBody>
          <a:bodyPr/>
          <a:lstStyle/>
          <a:p>
            <a:r>
              <a:rPr lang="en-US"/>
              <a:t>Resources Consumed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08B-D8EC-4BB9-9F82-E764A9499FEF}" type="slidenum">
              <a:rPr lang="en-US"/>
              <a:pPr/>
              <a:t>26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All-Pairs in Production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5562600"/>
          </a:xfrm>
        </p:spPr>
        <p:txBody>
          <a:bodyPr/>
          <a:lstStyle/>
          <a:p>
            <a:r>
              <a:rPr lang="en-US" sz="2800" dirty="0"/>
              <a:t>Our All-Pairs implementation has provided over  </a:t>
            </a:r>
            <a:r>
              <a:rPr lang="en-US" sz="2800" b="1" i="1" dirty="0">
                <a:solidFill>
                  <a:srgbClr val="FFFF00"/>
                </a:solidFill>
              </a:rPr>
              <a:t>57 CPU-years</a:t>
            </a:r>
            <a:r>
              <a:rPr lang="en-US" sz="2800" dirty="0"/>
              <a:t> of computation to the ND biometrics research group </a:t>
            </a:r>
            <a:r>
              <a:rPr lang="en-US" sz="2800" dirty="0" smtClean="0"/>
              <a:t>in the first year.</a:t>
            </a:r>
          </a:p>
          <a:p>
            <a:r>
              <a:rPr lang="en-US" sz="2800" dirty="0" smtClean="0"/>
              <a:t>Largest </a:t>
            </a:r>
            <a:r>
              <a:rPr lang="en-US" sz="2800" dirty="0"/>
              <a:t>run so far: </a:t>
            </a:r>
            <a:r>
              <a:rPr lang="en-US" sz="2800" b="1" i="1" dirty="0">
                <a:solidFill>
                  <a:srgbClr val="FFFF00"/>
                </a:solidFill>
              </a:rPr>
              <a:t>58,396 irises</a:t>
            </a:r>
            <a:r>
              <a:rPr lang="en-US" sz="2800" dirty="0"/>
              <a:t> from the Face Recognition Grand Challenge. The largest experiment ever run on publically available data.</a:t>
            </a:r>
          </a:p>
          <a:p>
            <a:r>
              <a:rPr lang="en-US" sz="2800" dirty="0"/>
              <a:t>Competing biometric research relies on samples of 100-1000 images, which can miss important population effects. </a:t>
            </a:r>
          </a:p>
          <a:p>
            <a:r>
              <a:rPr lang="en-US" sz="2800" dirty="0"/>
              <a:t>Reduced computation time from 833 days to 10 days, making it feasible to repeat multiple times for a graduate thesis.  (We can go faster yet.)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6B5E-E578-4E31-8E59-DAC570EFE97B}" type="slidenum">
              <a:rPr lang="en-US"/>
              <a:pPr/>
              <a:t>27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525"/>
            <a:ext cx="9144000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5715000" y="5105400"/>
            <a:ext cx="990600" cy="9144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302A-0B2B-400A-9197-BE3C5471A8EA}" type="slidenum">
              <a:rPr lang="en-US"/>
              <a:pPr/>
              <a:t>28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/>
              <a:t>All-Pairs Abstraction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1828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AllPairs( set A, set B, function F )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returns matrix M where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M[i][j] = F( A[i], B[j] ) for all i,j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953000" y="4114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953000" y="4953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B2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953000" y="5791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B3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7912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6294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A2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467600" y="3200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A3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57912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67" name="AutoShape 11"/>
          <p:cNvCxnSpPr>
            <a:cxnSpLocks noChangeShapeType="1"/>
            <a:stCxn id="19460" idx="3"/>
            <a:endCxn id="19466" idx="2"/>
          </p:cNvCxnSpPr>
          <p:nvPr/>
        </p:nvCxnSpPr>
        <p:spPr bwMode="auto">
          <a:xfrm>
            <a:off x="5486400" y="43815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68" name="AutoShape 12"/>
          <p:cNvCxnSpPr>
            <a:cxnSpLocks noChangeShapeType="1"/>
            <a:stCxn id="19463" idx="2"/>
            <a:endCxn id="19466" idx="0"/>
          </p:cNvCxnSpPr>
          <p:nvPr/>
        </p:nvCxnSpPr>
        <p:spPr bwMode="auto">
          <a:xfrm>
            <a:off x="60579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4770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3152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3152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73152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4770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64770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5638800" y="5638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5638800" y="4800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5638800" y="3962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8" name="AutoShape 22"/>
          <p:cNvCxnSpPr>
            <a:cxnSpLocks noChangeShapeType="1"/>
            <a:stCxn id="19465" idx="2"/>
            <a:endCxn id="19480" idx="0"/>
          </p:cNvCxnSpPr>
          <p:nvPr/>
        </p:nvCxnSpPr>
        <p:spPr bwMode="auto">
          <a:xfrm>
            <a:off x="77343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66294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74676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81" name="AutoShape 25"/>
          <p:cNvCxnSpPr>
            <a:cxnSpLocks noChangeShapeType="1"/>
            <a:stCxn id="19464" idx="2"/>
            <a:endCxn id="19479" idx="0"/>
          </p:cNvCxnSpPr>
          <p:nvPr/>
        </p:nvCxnSpPr>
        <p:spPr bwMode="auto">
          <a:xfrm>
            <a:off x="6896100" y="3733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685800" y="3276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838200" y="3429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990600" y="3581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An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685800" y="4343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838200" y="4495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990600" y="4648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Bn</a:t>
            </a:r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990600" y="5410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89" name="AutoShape 33"/>
          <p:cNvSpPr>
            <a:spLocks noChangeArrowheads="1"/>
          </p:cNvSpPr>
          <p:nvPr/>
        </p:nvSpPr>
        <p:spPr bwMode="auto">
          <a:xfrm>
            <a:off x="2362200" y="4114800"/>
            <a:ext cx="1981200" cy="1600200"/>
          </a:xfrm>
          <a:prstGeom prst="rightArrow">
            <a:avLst>
              <a:gd name="adj1" fmla="val 50000"/>
              <a:gd name="adj2" fmla="val 309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AllPairs(A,B,F)</a:t>
            </a:r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57912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57912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66294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66294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746760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74676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9496" name="AutoShape 40"/>
          <p:cNvCxnSpPr>
            <a:cxnSpLocks noChangeShapeType="1"/>
            <a:stCxn id="19463" idx="2"/>
            <a:endCxn id="19490" idx="0"/>
          </p:cNvCxnSpPr>
          <p:nvPr/>
        </p:nvCxnSpPr>
        <p:spPr bwMode="auto">
          <a:xfrm>
            <a:off x="60579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7" name="AutoShape 41"/>
          <p:cNvCxnSpPr>
            <a:cxnSpLocks noChangeShapeType="1"/>
            <a:stCxn id="19463" idx="2"/>
            <a:endCxn id="19491" idx="0"/>
          </p:cNvCxnSpPr>
          <p:nvPr/>
        </p:nvCxnSpPr>
        <p:spPr bwMode="auto">
          <a:xfrm>
            <a:off x="60579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8" name="AutoShape 42"/>
          <p:cNvCxnSpPr>
            <a:cxnSpLocks noChangeShapeType="1"/>
            <a:stCxn id="19464" idx="2"/>
            <a:endCxn id="19493" idx="0"/>
          </p:cNvCxnSpPr>
          <p:nvPr/>
        </p:nvCxnSpPr>
        <p:spPr bwMode="auto">
          <a:xfrm>
            <a:off x="68961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499" name="AutoShape 43"/>
          <p:cNvCxnSpPr>
            <a:cxnSpLocks noChangeShapeType="1"/>
            <a:stCxn id="19464" idx="2"/>
            <a:endCxn id="19492" idx="0"/>
          </p:cNvCxnSpPr>
          <p:nvPr/>
        </p:nvCxnSpPr>
        <p:spPr bwMode="auto">
          <a:xfrm>
            <a:off x="68961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0" name="AutoShape 44"/>
          <p:cNvCxnSpPr>
            <a:cxnSpLocks noChangeShapeType="1"/>
            <a:stCxn id="19465" idx="2"/>
            <a:endCxn id="19494" idx="0"/>
          </p:cNvCxnSpPr>
          <p:nvPr/>
        </p:nvCxnSpPr>
        <p:spPr bwMode="auto">
          <a:xfrm>
            <a:off x="7734300" y="37338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1" name="AutoShape 45"/>
          <p:cNvCxnSpPr>
            <a:cxnSpLocks noChangeShapeType="1"/>
            <a:stCxn id="19465" idx="2"/>
            <a:endCxn id="19495" idx="0"/>
          </p:cNvCxnSpPr>
          <p:nvPr/>
        </p:nvCxnSpPr>
        <p:spPr bwMode="auto">
          <a:xfrm>
            <a:off x="7734300" y="37338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2" name="AutoShape 46"/>
          <p:cNvCxnSpPr>
            <a:cxnSpLocks noChangeShapeType="1"/>
            <a:stCxn id="19460" idx="3"/>
            <a:endCxn id="19479" idx="2"/>
          </p:cNvCxnSpPr>
          <p:nvPr/>
        </p:nvCxnSpPr>
        <p:spPr bwMode="auto">
          <a:xfrm>
            <a:off x="5486400" y="43815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3" name="AutoShape 47"/>
          <p:cNvCxnSpPr>
            <a:cxnSpLocks noChangeShapeType="1"/>
            <a:stCxn id="19460" idx="3"/>
            <a:endCxn id="19480" idx="2"/>
          </p:cNvCxnSpPr>
          <p:nvPr/>
        </p:nvCxnSpPr>
        <p:spPr bwMode="auto">
          <a:xfrm>
            <a:off x="5486400" y="43815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4" name="AutoShape 48"/>
          <p:cNvCxnSpPr>
            <a:cxnSpLocks noChangeShapeType="1"/>
            <a:stCxn id="19461" idx="3"/>
            <a:endCxn id="19490" idx="2"/>
          </p:cNvCxnSpPr>
          <p:nvPr/>
        </p:nvCxnSpPr>
        <p:spPr bwMode="auto">
          <a:xfrm>
            <a:off x="5486400" y="52197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5" name="AutoShape 49"/>
          <p:cNvCxnSpPr>
            <a:cxnSpLocks noChangeShapeType="1"/>
            <a:stCxn id="19461" idx="3"/>
            <a:endCxn id="19494" idx="2"/>
          </p:cNvCxnSpPr>
          <p:nvPr/>
        </p:nvCxnSpPr>
        <p:spPr bwMode="auto">
          <a:xfrm>
            <a:off x="5486400" y="52197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6" name="AutoShape 50"/>
          <p:cNvCxnSpPr>
            <a:cxnSpLocks noChangeShapeType="1"/>
            <a:stCxn id="19461" idx="3"/>
            <a:endCxn id="19493" idx="2"/>
          </p:cNvCxnSpPr>
          <p:nvPr/>
        </p:nvCxnSpPr>
        <p:spPr bwMode="auto">
          <a:xfrm>
            <a:off x="5486400" y="52197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7" name="AutoShape 51"/>
          <p:cNvCxnSpPr>
            <a:cxnSpLocks noChangeShapeType="1"/>
            <a:stCxn id="19462" idx="3"/>
            <a:endCxn id="19491" idx="2"/>
          </p:cNvCxnSpPr>
          <p:nvPr/>
        </p:nvCxnSpPr>
        <p:spPr bwMode="auto">
          <a:xfrm>
            <a:off x="5486400" y="60579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8" name="AutoShape 52"/>
          <p:cNvCxnSpPr>
            <a:cxnSpLocks noChangeShapeType="1"/>
            <a:stCxn id="19462" idx="3"/>
            <a:endCxn id="19492" idx="2"/>
          </p:cNvCxnSpPr>
          <p:nvPr/>
        </p:nvCxnSpPr>
        <p:spPr bwMode="auto">
          <a:xfrm>
            <a:off x="5486400" y="60579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509" name="AutoShape 53"/>
          <p:cNvCxnSpPr>
            <a:cxnSpLocks noChangeShapeType="1"/>
            <a:stCxn id="19462" idx="3"/>
            <a:endCxn id="19495" idx="2"/>
          </p:cNvCxnSpPr>
          <p:nvPr/>
        </p:nvCxnSpPr>
        <p:spPr bwMode="auto">
          <a:xfrm>
            <a:off x="5486400" y="60579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1905000" y="3505200"/>
            <a:ext cx="272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allpairs A B F.exe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6200" y="6135469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Moretti</a:t>
            </a:r>
            <a:r>
              <a:rPr lang="en-US" dirty="0" smtClean="0"/>
              <a:t> et al, All-Pairs: An Abstraction for Data Intensive Cloud Computing, IPDPS 2008.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A82F-3B6C-46D1-9C0A-D7B498BC52C5}" type="slidenum">
              <a:rPr lang="en-US"/>
              <a:pPr/>
              <a:t>29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/>
              <a:t>Are there other abstractions?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The Good News:</a:t>
            </a:r>
            <a:br>
              <a:rPr lang="en-US" dirty="0" smtClean="0"/>
            </a:br>
            <a:r>
              <a:rPr lang="en-US" dirty="0" smtClean="0"/>
              <a:t>Computing is Plentiful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530725"/>
          </a:xfrm>
        </p:spPr>
        <p:txBody>
          <a:bodyPr/>
          <a:lstStyle/>
          <a:p>
            <a:r>
              <a:rPr lang="en-US" dirty="0" smtClean="0"/>
              <a:t>My personal workstations / servers.</a:t>
            </a:r>
          </a:p>
          <a:p>
            <a:r>
              <a:rPr lang="en-US" dirty="0" smtClean="0"/>
              <a:t>A shared cluster at my school / company.</a:t>
            </a:r>
          </a:p>
          <a:p>
            <a:r>
              <a:rPr lang="en-US" dirty="0" smtClean="0"/>
              <a:t>A distributed batch system like Condor.</a:t>
            </a:r>
          </a:p>
          <a:p>
            <a:r>
              <a:rPr lang="en-US" dirty="0" smtClean="0"/>
              <a:t>An infrastructure cloud like Amazon EC2.</a:t>
            </a:r>
          </a:p>
          <a:p>
            <a:r>
              <a:rPr lang="en-US" dirty="0" smtClean="0"/>
              <a:t>A platform cloud like Azure or App Engine.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4" name="Rectangle 58"/>
          <p:cNvSpPr>
            <a:spLocks noChangeArrowheads="1"/>
          </p:cNvSpPr>
          <p:nvPr/>
        </p:nvSpPr>
        <p:spPr bwMode="auto">
          <a:xfrm>
            <a:off x="37338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T2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/>
              <a:t>Classify Abstraction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1828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Classify( T, R, N, P, F )</a:t>
            </a:r>
          </a:p>
          <a:p>
            <a:pPr>
              <a:buFont typeface="Wingdings" pitchFamily="2" charset="2"/>
              <a:buNone/>
            </a:pPr>
            <a:r>
              <a:rPr lang="en-US"/>
              <a:t>	T = testing set		R = training set</a:t>
            </a:r>
          </a:p>
          <a:p>
            <a:pPr>
              <a:buFont typeface="Wingdings" pitchFamily="2" charset="2"/>
              <a:buNone/>
            </a:pPr>
            <a:r>
              <a:rPr lang="en-US"/>
              <a:t>	N = # of partitions		F = classifier</a:t>
            </a:r>
          </a:p>
        </p:txBody>
      </p:sp>
      <p:sp>
        <p:nvSpPr>
          <p:cNvPr id="34872" name="Oval 56"/>
          <p:cNvSpPr>
            <a:spLocks noChangeArrowheads="1"/>
          </p:cNvSpPr>
          <p:nvPr/>
        </p:nvSpPr>
        <p:spPr bwMode="auto">
          <a:xfrm>
            <a:off x="2667000" y="42672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34873" name="Rectangle 57"/>
          <p:cNvSpPr>
            <a:spLocks noChangeArrowheads="1"/>
          </p:cNvSpPr>
          <p:nvPr/>
        </p:nvSpPr>
        <p:spPr bwMode="auto">
          <a:xfrm>
            <a:off x="3733800" y="3276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T1</a:t>
            </a:r>
          </a:p>
        </p:txBody>
      </p:sp>
      <p:sp>
        <p:nvSpPr>
          <p:cNvPr id="34875" name="Rectangle 59"/>
          <p:cNvSpPr>
            <a:spLocks noChangeArrowheads="1"/>
          </p:cNvSpPr>
          <p:nvPr/>
        </p:nvSpPr>
        <p:spPr bwMode="auto">
          <a:xfrm>
            <a:off x="3733800" y="5257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T3</a:t>
            </a:r>
          </a:p>
        </p:txBody>
      </p:sp>
      <p:cxnSp>
        <p:nvCxnSpPr>
          <p:cNvPr id="34877" name="AutoShape 61"/>
          <p:cNvCxnSpPr>
            <a:cxnSpLocks noChangeShapeType="1"/>
            <a:stCxn id="34872" idx="6"/>
            <a:endCxn id="34874" idx="1"/>
          </p:cNvCxnSpPr>
          <p:nvPr/>
        </p:nvCxnSpPr>
        <p:spPr bwMode="auto">
          <a:xfrm>
            <a:off x="3276600" y="45720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878" name="AutoShape 62"/>
          <p:cNvCxnSpPr>
            <a:cxnSpLocks noChangeShapeType="1"/>
            <a:stCxn id="34872" idx="7"/>
            <a:endCxn id="34873" idx="1"/>
          </p:cNvCxnSpPr>
          <p:nvPr/>
        </p:nvCxnSpPr>
        <p:spPr bwMode="auto">
          <a:xfrm flipV="1">
            <a:off x="3187700" y="3581400"/>
            <a:ext cx="546100" cy="774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879" name="AutoShape 63"/>
          <p:cNvCxnSpPr>
            <a:cxnSpLocks noChangeShapeType="1"/>
            <a:stCxn id="34872" idx="5"/>
            <a:endCxn id="34875" idx="1"/>
          </p:cNvCxnSpPr>
          <p:nvPr/>
        </p:nvCxnSpPr>
        <p:spPr bwMode="auto">
          <a:xfrm>
            <a:off x="3187700" y="4787900"/>
            <a:ext cx="546100" cy="774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880" name="Oval 64"/>
          <p:cNvSpPr>
            <a:spLocks noChangeArrowheads="1"/>
          </p:cNvSpPr>
          <p:nvPr/>
        </p:nvSpPr>
        <p:spPr bwMode="auto">
          <a:xfrm>
            <a:off x="4572000" y="42672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4881" name="Oval 65"/>
          <p:cNvSpPr>
            <a:spLocks noChangeArrowheads="1"/>
          </p:cNvSpPr>
          <p:nvPr/>
        </p:nvSpPr>
        <p:spPr bwMode="auto">
          <a:xfrm>
            <a:off x="4572000" y="5257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4882" name="Oval 66"/>
          <p:cNvSpPr>
            <a:spLocks noChangeArrowheads="1"/>
          </p:cNvSpPr>
          <p:nvPr/>
        </p:nvSpPr>
        <p:spPr bwMode="auto">
          <a:xfrm>
            <a:off x="4572000" y="3276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34883" name="AutoShape 67"/>
          <p:cNvCxnSpPr>
            <a:cxnSpLocks noChangeShapeType="1"/>
            <a:stCxn id="34873" idx="3"/>
            <a:endCxn id="34882" idx="2"/>
          </p:cNvCxnSpPr>
          <p:nvPr/>
        </p:nvCxnSpPr>
        <p:spPr bwMode="auto">
          <a:xfrm>
            <a:off x="4343400" y="358140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884" name="AutoShape 68"/>
          <p:cNvCxnSpPr>
            <a:cxnSpLocks noChangeShapeType="1"/>
            <a:stCxn id="34874" idx="3"/>
            <a:endCxn id="34880" idx="2"/>
          </p:cNvCxnSpPr>
          <p:nvPr/>
        </p:nvCxnSpPr>
        <p:spPr bwMode="auto">
          <a:xfrm>
            <a:off x="4343400" y="457200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885" name="AutoShape 69"/>
          <p:cNvCxnSpPr>
            <a:cxnSpLocks noChangeShapeType="1"/>
            <a:stCxn id="34875" idx="3"/>
            <a:endCxn id="34881" idx="2"/>
          </p:cNvCxnSpPr>
          <p:nvPr/>
        </p:nvCxnSpPr>
        <p:spPr bwMode="auto">
          <a:xfrm>
            <a:off x="4343400" y="556260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886" name="Rectangle 70"/>
          <p:cNvSpPr>
            <a:spLocks noChangeArrowheads="1"/>
          </p:cNvSpPr>
          <p:nvPr/>
        </p:nvSpPr>
        <p:spPr bwMode="auto">
          <a:xfrm>
            <a:off x="14478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</a:t>
            </a:r>
          </a:p>
        </p:txBody>
      </p:sp>
      <p:sp>
        <p:nvSpPr>
          <p:cNvPr id="34887" name="Rectangle 71"/>
          <p:cNvSpPr>
            <a:spLocks noChangeArrowheads="1"/>
          </p:cNvSpPr>
          <p:nvPr/>
        </p:nvSpPr>
        <p:spPr bwMode="auto">
          <a:xfrm>
            <a:off x="1447800" y="3657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88" name="Rectangle 72"/>
          <p:cNvSpPr>
            <a:spLocks noChangeArrowheads="1"/>
          </p:cNvSpPr>
          <p:nvPr/>
        </p:nvSpPr>
        <p:spPr bwMode="auto">
          <a:xfrm>
            <a:off x="14478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89" name="Rectangle 73"/>
          <p:cNvSpPr>
            <a:spLocks noChangeArrowheads="1"/>
          </p:cNvSpPr>
          <p:nvPr/>
        </p:nvSpPr>
        <p:spPr bwMode="auto">
          <a:xfrm>
            <a:off x="1752600" y="5715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cxnSp>
        <p:nvCxnSpPr>
          <p:cNvPr id="34890" name="AutoShape 74"/>
          <p:cNvCxnSpPr>
            <a:cxnSpLocks noChangeShapeType="1"/>
            <a:stCxn id="34886" idx="3"/>
            <a:endCxn id="34872" idx="2"/>
          </p:cNvCxnSpPr>
          <p:nvPr/>
        </p:nvCxnSpPr>
        <p:spPr bwMode="auto">
          <a:xfrm>
            <a:off x="2057400" y="45720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895" name="AutoShape 79"/>
          <p:cNvCxnSpPr>
            <a:cxnSpLocks noChangeShapeType="1"/>
            <a:stCxn id="34889" idx="3"/>
            <a:endCxn id="34881" idx="2"/>
          </p:cNvCxnSpPr>
          <p:nvPr/>
        </p:nvCxnSpPr>
        <p:spPr bwMode="auto">
          <a:xfrm flipV="1">
            <a:off x="2362200" y="5562600"/>
            <a:ext cx="2209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896" name="AutoShape 80"/>
          <p:cNvCxnSpPr>
            <a:cxnSpLocks noChangeShapeType="1"/>
            <a:stCxn id="34889" idx="3"/>
            <a:endCxn id="34880" idx="2"/>
          </p:cNvCxnSpPr>
          <p:nvPr/>
        </p:nvCxnSpPr>
        <p:spPr bwMode="auto">
          <a:xfrm flipV="1">
            <a:off x="2362200" y="4572000"/>
            <a:ext cx="2209800" cy="144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897" name="AutoShape 81"/>
          <p:cNvCxnSpPr>
            <a:cxnSpLocks noChangeShapeType="1"/>
            <a:stCxn id="34889" idx="3"/>
            <a:endCxn id="34882" idx="2"/>
          </p:cNvCxnSpPr>
          <p:nvPr/>
        </p:nvCxnSpPr>
        <p:spPr bwMode="auto">
          <a:xfrm flipV="1">
            <a:off x="2362200" y="3581400"/>
            <a:ext cx="2209800" cy="2438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900" name="Rectangle 84"/>
          <p:cNvSpPr>
            <a:spLocks noChangeArrowheads="1"/>
          </p:cNvSpPr>
          <p:nvPr/>
        </p:nvSpPr>
        <p:spPr bwMode="auto">
          <a:xfrm>
            <a:off x="5410200" y="3276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V1</a:t>
            </a:r>
          </a:p>
        </p:txBody>
      </p:sp>
      <p:sp>
        <p:nvSpPr>
          <p:cNvPr id="34901" name="Rectangle 85"/>
          <p:cNvSpPr>
            <a:spLocks noChangeArrowheads="1"/>
          </p:cNvSpPr>
          <p:nvPr/>
        </p:nvSpPr>
        <p:spPr bwMode="auto">
          <a:xfrm>
            <a:off x="54102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V2</a:t>
            </a:r>
          </a:p>
        </p:txBody>
      </p:sp>
      <p:sp>
        <p:nvSpPr>
          <p:cNvPr id="34902" name="Rectangle 86"/>
          <p:cNvSpPr>
            <a:spLocks noChangeArrowheads="1"/>
          </p:cNvSpPr>
          <p:nvPr/>
        </p:nvSpPr>
        <p:spPr bwMode="auto">
          <a:xfrm>
            <a:off x="5410200" y="5257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V3</a:t>
            </a:r>
          </a:p>
        </p:txBody>
      </p:sp>
      <p:cxnSp>
        <p:nvCxnSpPr>
          <p:cNvPr id="34903" name="AutoShape 87"/>
          <p:cNvCxnSpPr>
            <a:cxnSpLocks noChangeShapeType="1"/>
            <a:stCxn id="34882" idx="6"/>
            <a:endCxn id="34900" idx="1"/>
          </p:cNvCxnSpPr>
          <p:nvPr/>
        </p:nvCxnSpPr>
        <p:spPr bwMode="auto">
          <a:xfrm>
            <a:off x="5181600" y="358140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904" name="AutoShape 88"/>
          <p:cNvCxnSpPr>
            <a:cxnSpLocks noChangeShapeType="1"/>
            <a:stCxn id="34880" idx="6"/>
            <a:endCxn id="34901" idx="1"/>
          </p:cNvCxnSpPr>
          <p:nvPr/>
        </p:nvCxnSpPr>
        <p:spPr bwMode="auto">
          <a:xfrm>
            <a:off x="5181600" y="457200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905" name="AutoShape 89"/>
          <p:cNvCxnSpPr>
            <a:cxnSpLocks noChangeShapeType="1"/>
            <a:stCxn id="34881" idx="6"/>
            <a:endCxn id="34902" idx="1"/>
          </p:cNvCxnSpPr>
          <p:nvPr/>
        </p:nvCxnSpPr>
        <p:spPr bwMode="auto">
          <a:xfrm>
            <a:off x="5181600" y="556260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906" name="Oval 90"/>
          <p:cNvSpPr>
            <a:spLocks noChangeArrowheads="1"/>
          </p:cNvSpPr>
          <p:nvPr/>
        </p:nvSpPr>
        <p:spPr bwMode="auto">
          <a:xfrm>
            <a:off x="6705600" y="42672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cxnSp>
        <p:nvCxnSpPr>
          <p:cNvPr id="34907" name="AutoShape 91"/>
          <p:cNvCxnSpPr>
            <a:cxnSpLocks noChangeShapeType="1"/>
            <a:stCxn id="34901" idx="3"/>
            <a:endCxn id="34906" idx="2"/>
          </p:cNvCxnSpPr>
          <p:nvPr/>
        </p:nvCxnSpPr>
        <p:spPr bwMode="auto">
          <a:xfrm>
            <a:off x="6019800" y="45720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908" name="AutoShape 92"/>
          <p:cNvCxnSpPr>
            <a:cxnSpLocks noChangeShapeType="1"/>
            <a:stCxn id="34900" idx="3"/>
            <a:endCxn id="34906" idx="1"/>
          </p:cNvCxnSpPr>
          <p:nvPr/>
        </p:nvCxnSpPr>
        <p:spPr bwMode="auto">
          <a:xfrm>
            <a:off x="6019800" y="3581400"/>
            <a:ext cx="774700" cy="774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909" name="AutoShape 93"/>
          <p:cNvCxnSpPr>
            <a:cxnSpLocks noChangeShapeType="1"/>
            <a:stCxn id="34902" idx="3"/>
            <a:endCxn id="34906" idx="3"/>
          </p:cNvCxnSpPr>
          <p:nvPr/>
        </p:nvCxnSpPr>
        <p:spPr bwMode="auto">
          <a:xfrm flipV="1">
            <a:off x="6019800" y="4787900"/>
            <a:ext cx="774700" cy="774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910" name="Rectangle 94"/>
          <p:cNvSpPr>
            <a:spLocks noChangeArrowheads="1"/>
          </p:cNvSpPr>
          <p:nvPr/>
        </p:nvSpPr>
        <p:spPr bwMode="auto">
          <a:xfrm>
            <a:off x="78486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cxnSp>
        <p:nvCxnSpPr>
          <p:cNvPr id="34911" name="AutoShape 95"/>
          <p:cNvCxnSpPr>
            <a:cxnSpLocks noChangeShapeType="1"/>
            <a:stCxn id="34906" idx="6"/>
            <a:endCxn id="34910" idx="1"/>
          </p:cNvCxnSpPr>
          <p:nvPr/>
        </p:nvCxnSpPr>
        <p:spPr bwMode="auto">
          <a:xfrm>
            <a:off x="7315200" y="45720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912" name="Text Box 96"/>
          <p:cNvSpPr txBox="1">
            <a:spLocks noChangeArrowheads="1"/>
          </p:cNvSpPr>
          <p:nvPr/>
        </p:nvSpPr>
        <p:spPr bwMode="auto">
          <a:xfrm>
            <a:off x="948784" y="6412468"/>
            <a:ext cx="7738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Chris </a:t>
            </a:r>
            <a:r>
              <a:rPr lang="en-US" dirty="0" err="1" smtClean="0"/>
              <a:t>Moretti</a:t>
            </a:r>
            <a:r>
              <a:rPr lang="en-US" dirty="0" smtClean="0"/>
              <a:t> et al, Scaling </a:t>
            </a:r>
            <a:r>
              <a:rPr lang="en-US" dirty="0"/>
              <a:t>up Classifiers to Cloud Computers, ICDM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 descr="http://www.nd.edu/~dthain/graphs-p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218105"/>
            <a:ext cx="5706533" cy="7380905"/>
          </a:xfrm>
          <a:prstGeom prst="rect">
            <a:avLst/>
          </a:prstGeom>
          <a:noFill/>
        </p:spPr>
      </p:pic>
      <p:pic>
        <p:nvPicPr>
          <p:cNvPr id="6" name="Picture 5" descr="tree_alpha"/>
          <p:cNvPicPr>
            <a:picLocks noChangeAspect="1" noChangeArrowheads="1"/>
          </p:cNvPicPr>
          <p:nvPr/>
        </p:nvPicPr>
        <p:blipFill>
          <a:blip r:embed="rId3" cstate="print"/>
          <a:srcRect l="7770" b="18419"/>
          <a:stretch>
            <a:fillRect/>
          </a:stretch>
        </p:blipFill>
        <p:spPr bwMode="auto">
          <a:xfrm>
            <a:off x="3945688" y="228600"/>
            <a:ext cx="4817312" cy="299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6E0D845-0031-4EE0-8FB4-08F86547F603}" type="slidenum">
              <a:rPr lang="en-US"/>
              <a:pPr/>
              <a:t>32</a:t>
            </a:fld>
            <a:endParaRPr lang="en-US"/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4876800" y="2895600"/>
            <a:ext cx="3581400" cy="3276600"/>
            <a:chOff x="1392" y="1104"/>
            <a:chExt cx="2880" cy="288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1968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2544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3120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3696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3696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M[4,2]</a:t>
              </a: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3120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2544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1968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1968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2544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3120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M[3,2]</a:t>
              </a: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3696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M[4,3]</a:t>
              </a: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3696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M[4,4]</a:t>
              </a: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3120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M[3,4]</a:t>
              </a: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2544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M[2,4]</a:t>
              </a: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1968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Rectangle 19"/>
            <p:cNvSpPr>
              <a:spLocks noChangeArrowheads="1"/>
            </p:cNvSpPr>
            <p:nvPr/>
          </p:nvSpPr>
          <p:spPr bwMode="auto">
            <a:xfrm>
              <a:off x="3696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M[4,0]</a:t>
              </a:r>
            </a:p>
          </p:txBody>
        </p:sp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>
              <a:off x="3120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M[3,0]</a:t>
              </a: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2544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M[2,0]</a:t>
              </a:r>
            </a:p>
          </p:txBody>
        </p:sp>
        <p:sp>
          <p:nvSpPr>
            <p:cNvPr id="32790" name="Rectangle 22"/>
            <p:cNvSpPr>
              <a:spLocks noChangeArrowheads="1"/>
            </p:cNvSpPr>
            <p:nvPr/>
          </p:nvSpPr>
          <p:spPr bwMode="auto">
            <a:xfrm>
              <a:off x="1968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M[1,0]</a:t>
              </a:r>
            </a:p>
          </p:txBody>
        </p:sp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>
              <a:off x="1392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M[0,0]</a:t>
              </a:r>
            </a:p>
          </p:txBody>
        </p:sp>
        <p:sp>
          <p:nvSpPr>
            <p:cNvPr id="32792" name="Rectangle 24"/>
            <p:cNvSpPr>
              <a:spLocks noChangeArrowheads="1"/>
            </p:cNvSpPr>
            <p:nvPr/>
          </p:nvSpPr>
          <p:spPr bwMode="auto">
            <a:xfrm>
              <a:off x="1392" y="2832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M[0,1]</a:t>
              </a:r>
            </a:p>
          </p:txBody>
        </p:sp>
        <p:sp>
          <p:nvSpPr>
            <p:cNvPr id="32793" name="Rectangle 25"/>
            <p:cNvSpPr>
              <a:spLocks noChangeArrowheads="1"/>
            </p:cNvSpPr>
            <p:nvPr/>
          </p:nvSpPr>
          <p:spPr bwMode="auto">
            <a:xfrm>
              <a:off x="1392" y="2256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M[0,2]</a:t>
              </a:r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1392" y="1680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M[0,3]</a:t>
              </a:r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1392" y="110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M[0,4]</a:t>
              </a:r>
            </a:p>
          </p:txBody>
        </p:sp>
        <p:sp>
          <p:nvSpPr>
            <p:cNvPr id="32796" name="Oval 28"/>
            <p:cNvSpPr>
              <a:spLocks noChangeArrowheads="1"/>
            </p:cNvSpPr>
            <p:nvPr/>
          </p:nvSpPr>
          <p:spPr bwMode="auto">
            <a:xfrm>
              <a:off x="2112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32797" name="AutoShape 29"/>
            <p:cNvCxnSpPr>
              <a:cxnSpLocks noChangeShapeType="1"/>
            </p:cNvCxnSpPr>
            <p:nvPr/>
          </p:nvCxnSpPr>
          <p:spPr bwMode="auto">
            <a:xfrm>
              <a:off x="1968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798" name="Line 30"/>
            <p:cNvSpPr>
              <a:spLocks noChangeShapeType="1"/>
            </p:cNvSpPr>
            <p:nvPr/>
          </p:nvSpPr>
          <p:spPr bwMode="auto">
            <a:xfrm>
              <a:off x="1968" y="31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31"/>
            <p:cNvSpPr>
              <a:spLocks noChangeShapeType="1"/>
            </p:cNvSpPr>
            <p:nvPr/>
          </p:nvSpPr>
          <p:spPr bwMode="auto">
            <a:xfrm flipV="1">
              <a:off x="2256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32"/>
            <p:cNvSpPr>
              <a:spLocks noChangeShapeType="1"/>
            </p:cNvSpPr>
            <p:nvPr/>
          </p:nvSpPr>
          <p:spPr bwMode="auto">
            <a:xfrm flipV="1">
              <a:off x="1968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Text Box 33"/>
            <p:cNvSpPr txBox="1">
              <a:spLocks noChangeArrowheads="1"/>
            </p:cNvSpPr>
            <p:nvPr/>
          </p:nvSpPr>
          <p:spPr bwMode="auto">
            <a:xfrm>
              <a:off x="1931" y="299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02" name="Text Box 34"/>
            <p:cNvSpPr txBox="1">
              <a:spLocks noChangeArrowheads="1"/>
            </p:cNvSpPr>
            <p:nvPr/>
          </p:nvSpPr>
          <p:spPr bwMode="auto">
            <a:xfrm>
              <a:off x="2218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03" name="Text Box 35"/>
            <p:cNvSpPr txBox="1">
              <a:spLocks noChangeArrowheads="1"/>
            </p:cNvSpPr>
            <p:nvPr/>
          </p:nvSpPr>
          <p:spPr bwMode="auto">
            <a:xfrm>
              <a:off x="2000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cxnSp>
          <p:nvCxnSpPr>
            <p:cNvPr id="32804" name="AutoShape 36"/>
            <p:cNvCxnSpPr>
              <a:cxnSpLocks noChangeShapeType="1"/>
            </p:cNvCxnSpPr>
            <p:nvPr/>
          </p:nvCxnSpPr>
          <p:spPr bwMode="auto">
            <a:xfrm>
              <a:off x="2544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2352" y="2393"/>
              <a:ext cx="642" cy="631"/>
              <a:chOff x="2352" y="2393"/>
              <a:chExt cx="642" cy="631"/>
            </a:xfrm>
          </p:grpSpPr>
          <p:sp>
            <p:nvSpPr>
              <p:cNvPr id="32806" name="Oval 38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b="1"/>
                  <a:t>F</a:t>
                </a:r>
              </a:p>
            </p:txBody>
          </p:sp>
          <p:sp>
            <p:nvSpPr>
              <p:cNvPr id="32807" name="Line 39"/>
              <p:cNvSpPr>
                <a:spLocks noChangeShapeType="1"/>
              </p:cNvSpPr>
              <p:nvPr/>
            </p:nvSpPr>
            <p:spPr bwMode="auto">
              <a:xfrm>
                <a:off x="2400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8" name="Line 40"/>
              <p:cNvSpPr>
                <a:spLocks noChangeShapeType="1"/>
              </p:cNvSpPr>
              <p:nvPr/>
            </p:nvSpPr>
            <p:spPr bwMode="auto">
              <a:xfrm flipV="1">
                <a:off x="2832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9" name="Line 41"/>
              <p:cNvSpPr>
                <a:spLocks noChangeShapeType="1"/>
              </p:cNvSpPr>
              <p:nvPr/>
            </p:nvSpPr>
            <p:spPr bwMode="auto">
              <a:xfrm flipV="1">
                <a:off x="2352" y="264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0" name="Text Box 42"/>
              <p:cNvSpPr txBox="1">
                <a:spLocks noChangeArrowheads="1"/>
              </p:cNvSpPr>
              <p:nvPr/>
            </p:nvSpPr>
            <p:spPr bwMode="auto">
              <a:xfrm>
                <a:off x="2506" y="2393"/>
                <a:ext cx="199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x</a:t>
                </a:r>
              </a:p>
            </p:txBody>
          </p:sp>
          <p:sp>
            <p:nvSpPr>
              <p:cNvPr id="32811" name="Text Box 43"/>
              <p:cNvSpPr txBox="1">
                <a:spLocks noChangeArrowheads="1"/>
              </p:cNvSpPr>
              <p:nvPr/>
            </p:nvSpPr>
            <p:spPr bwMode="auto">
              <a:xfrm>
                <a:off x="2795" y="2710"/>
                <a:ext cx="199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y</a:t>
                </a:r>
              </a:p>
            </p:txBody>
          </p:sp>
          <p:sp>
            <p:nvSpPr>
              <p:cNvPr id="32812" name="Text Box 44"/>
              <p:cNvSpPr txBox="1">
                <a:spLocks noChangeArrowheads="1"/>
              </p:cNvSpPr>
              <p:nvPr/>
            </p:nvSpPr>
            <p:spPr bwMode="auto">
              <a:xfrm>
                <a:off x="2574" y="2710"/>
                <a:ext cx="204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d</a:t>
                </a:r>
              </a:p>
            </p:txBody>
          </p:sp>
        </p:grpSp>
        <p:sp>
          <p:nvSpPr>
            <p:cNvPr id="32813" name="Oval 45"/>
            <p:cNvSpPr>
              <a:spLocks noChangeArrowheads="1"/>
            </p:cNvSpPr>
            <p:nvPr/>
          </p:nvSpPr>
          <p:spPr bwMode="auto">
            <a:xfrm>
              <a:off x="2688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32814" name="AutoShape 46"/>
            <p:cNvCxnSpPr>
              <a:cxnSpLocks noChangeShapeType="1"/>
            </p:cNvCxnSpPr>
            <p:nvPr/>
          </p:nvCxnSpPr>
          <p:spPr bwMode="auto">
            <a:xfrm>
              <a:off x="2544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48"/>
            <p:cNvSpPr>
              <a:spLocks noChangeShapeType="1"/>
            </p:cNvSpPr>
            <p:nvPr/>
          </p:nvSpPr>
          <p:spPr bwMode="auto">
            <a:xfrm flipV="1">
              <a:off x="2832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49"/>
            <p:cNvSpPr>
              <a:spLocks noChangeShapeType="1"/>
            </p:cNvSpPr>
            <p:nvPr/>
          </p:nvSpPr>
          <p:spPr bwMode="auto">
            <a:xfrm flipV="1">
              <a:off x="2544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Text Box 50"/>
            <p:cNvSpPr txBox="1">
              <a:spLocks noChangeArrowheads="1"/>
            </p:cNvSpPr>
            <p:nvPr/>
          </p:nvSpPr>
          <p:spPr bwMode="auto">
            <a:xfrm>
              <a:off x="2506" y="2999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19" name="Text Box 51"/>
            <p:cNvSpPr txBox="1">
              <a:spLocks noChangeArrowheads="1"/>
            </p:cNvSpPr>
            <p:nvPr/>
          </p:nvSpPr>
          <p:spPr bwMode="auto">
            <a:xfrm>
              <a:off x="2795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20" name="Text Box 52"/>
            <p:cNvSpPr txBox="1">
              <a:spLocks noChangeArrowheads="1"/>
            </p:cNvSpPr>
            <p:nvPr/>
          </p:nvSpPr>
          <p:spPr bwMode="auto">
            <a:xfrm>
              <a:off x="2575" y="3286"/>
              <a:ext cx="20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21" name="Line 53"/>
            <p:cNvSpPr>
              <a:spLocks noChangeShapeType="1"/>
            </p:cNvSpPr>
            <p:nvPr/>
          </p:nvSpPr>
          <p:spPr bwMode="auto">
            <a:xfrm flipV="1">
              <a:off x="2256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Oval 54"/>
            <p:cNvSpPr>
              <a:spLocks noChangeArrowheads="1"/>
            </p:cNvSpPr>
            <p:nvPr/>
          </p:nvSpPr>
          <p:spPr bwMode="auto">
            <a:xfrm>
              <a:off x="2112" y="240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32823" name="AutoShape 55"/>
            <p:cNvCxnSpPr>
              <a:cxnSpLocks noChangeShapeType="1"/>
            </p:cNvCxnSpPr>
            <p:nvPr/>
          </p:nvCxnSpPr>
          <p:spPr bwMode="auto">
            <a:xfrm>
              <a:off x="1988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824" name="Line 56"/>
            <p:cNvSpPr>
              <a:spLocks noChangeShapeType="1"/>
            </p:cNvSpPr>
            <p:nvPr/>
          </p:nvSpPr>
          <p:spPr bwMode="auto">
            <a:xfrm>
              <a:off x="1968" y="25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Line 57"/>
            <p:cNvSpPr>
              <a:spLocks noChangeShapeType="1"/>
            </p:cNvSpPr>
            <p:nvPr/>
          </p:nvSpPr>
          <p:spPr bwMode="auto">
            <a:xfrm flipV="1">
              <a:off x="1968" y="26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Text Box 58"/>
            <p:cNvSpPr txBox="1">
              <a:spLocks noChangeArrowheads="1"/>
            </p:cNvSpPr>
            <p:nvPr/>
          </p:nvSpPr>
          <p:spPr bwMode="auto">
            <a:xfrm>
              <a:off x="1931" y="2423"/>
              <a:ext cx="19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27" name="Text Box 59"/>
            <p:cNvSpPr txBox="1">
              <a:spLocks noChangeArrowheads="1"/>
            </p:cNvSpPr>
            <p:nvPr/>
          </p:nvSpPr>
          <p:spPr bwMode="auto">
            <a:xfrm>
              <a:off x="2240" y="2710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28" name="Text Box 60"/>
            <p:cNvSpPr txBox="1">
              <a:spLocks noChangeArrowheads="1"/>
            </p:cNvSpPr>
            <p:nvPr/>
          </p:nvSpPr>
          <p:spPr bwMode="auto">
            <a:xfrm>
              <a:off x="2019" y="2710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29" name="Oval 61"/>
            <p:cNvSpPr>
              <a:spLocks noChangeArrowheads="1"/>
            </p:cNvSpPr>
            <p:nvPr/>
          </p:nvSpPr>
          <p:spPr bwMode="auto">
            <a:xfrm>
              <a:off x="2688" y="182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30" name="Line 62"/>
            <p:cNvSpPr>
              <a:spLocks noChangeShapeType="1"/>
            </p:cNvSpPr>
            <p:nvPr/>
          </p:nvSpPr>
          <p:spPr bwMode="auto">
            <a:xfrm>
              <a:off x="2400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Line 63"/>
            <p:cNvSpPr>
              <a:spLocks noChangeShapeType="1"/>
            </p:cNvSpPr>
            <p:nvPr/>
          </p:nvSpPr>
          <p:spPr bwMode="auto">
            <a:xfrm flipV="1">
              <a:off x="2832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Line 64"/>
            <p:cNvSpPr>
              <a:spLocks noChangeShapeType="1"/>
            </p:cNvSpPr>
            <p:nvPr/>
          </p:nvSpPr>
          <p:spPr bwMode="auto">
            <a:xfrm flipV="1">
              <a:off x="2352" y="2064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Text Box 65"/>
            <p:cNvSpPr txBox="1">
              <a:spLocks noChangeArrowheads="1"/>
            </p:cNvSpPr>
            <p:nvPr/>
          </p:nvSpPr>
          <p:spPr bwMode="auto">
            <a:xfrm>
              <a:off x="2506" y="1817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34" name="Text Box 66"/>
            <p:cNvSpPr txBox="1">
              <a:spLocks noChangeArrowheads="1"/>
            </p:cNvSpPr>
            <p:nvPr/>
          </p:nvSpPr>
          <p:spPr bwMode="auto">
            <a:xfrm>
              <a:off x="2795" y="2134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35" name="Text Box 67"/>
            <p:cNvSpPr txBox="1">
              <a:spLocks noChangeArrowheads="1"/>
            </p:cNvSpPr>
            <p:nvPr/>
          </p:nvSpPr>
          <p:spPr bwMode="auto">
            <a:xfrm>
              <a:off x="2575" y="2134"/>
              <a:ext cx="20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36" name="Oval 68"/>
            <p:cNvSpPr>
              <a:spLocks noChangeArrowheads="1"/>
            </p:cNvSpPr>
            <p:nvPr/>
          </p:nvSpPr>
          <p:spPr bwMode="auto">
            <a:xfrm>
              <a:off x="3264" y="2381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37" name="Line 69"/>
            <p:cNvSpPr>
              <a:spLocks noChangeShapeType="1"/>
            </p:cNvSpPr>
            <p:nvPr/>
          </p:nvSpPr>
          <p:spPr bwMode="auto">
            <a:xfrm>
              <a:off x="2976" y="252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Line 70"/>
            <p:cNvSpPr>
              <a:spLocks noChangeShapeType="1"/>
            </p:cNvSpPr>
            <p:nvPr/>
          </p:nvSpPr>
          <p:spPr bwMode="auto">
            <a:xfrm flipV="1">
              <a:off x="3408" y="266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Line 71"/>
            <p:cNvSpPr>
              <a:spLocks noChangeShapeType="1"/>
            </p:cNvSpPr>
            <p:nvPr/>
          </p:nvSpPr>
          <p:spPr bwMode="auto">
            <a:xfrm flipV="1">
              <a:off x="2928" y="2621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Text Box 72"/>
            <p:cNvSpPr txBox="1">
              <a:spLocks noChangeArrowheads="1"/>
            </p:cNvSpPr>
            <p:nvPr/>
          </p:nvSpPr>
          <p:spPr bwMode="auto">
            <a:xfrm>
              <a:off x="3083" y="2374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41" name="Text Box 73"/>
            <p:cNvSpPr txBox="1">
              <a:spLocks noChangeArrowheads="1"/>
            </p:cNvSpPr>
            <p:nvPr/>
          </p:nvSpPr>
          <p:spPr bwMode="auto">
            <a:xfrm>
              <a:off x="3371" y="2692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42" name="Text Box 74"/>
            <p:cNvSpPr txBox="1">
              <a:spLocks noChangeArrowheads="1"/>
            </p:cNvSpPr>
            <p:nvPr/>
          </p:nvSpPr>
          <p:spPr bwMode="auto">
            <a:xfrm>
              <a:off x="3150" y="2692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43" name="Oval 75"/>
            <p:cNvSpPr>
              <a:spLocks noChangeArrowheads="1"/>
            </p:cNvSpPr>
            <p:nvPr/>
          </p:nvSpPr>
          <p:spPr bwMode="auto">
            <a:xfrm>
              <a:off x="2112" y="182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44" name="Oval 76"/>
            <p:cNvSpPr>
              <a:spLocks noChangeArrowheads="1"/>
            </p:cNvSpPr>
            <p:nvPr/>
          </p:nvSpPr>
          <p:spPr bwMode="auto">
            <a:xfrm>
              <a:off x="2112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45" name="Line 77"/>
            <p:cNvSpPr>
              <a:spLocks noChangeShapeType="1"/>
            </p:cNvSpPr>
            <p:nvPr/>
          </p:nvSpPr>
          <p:spPr bwMode="auto">
            <a:xfrm flipV="1"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Text Box 78"/>
            <p:cNvSpPr txBox="1">
              <a:spLocks noChangeArrowheads="1"/>
            </p:cNvSpPr>
            <p:nvPr/>
          </p:nvSpPr>
          <p:spPr bwMode="auto">
            <a:xfrm>
              <a:off x="2240" y="2134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47" name="Line 79"/>
            <p:cNvSpPr>
              <a:spLocks noChangeShapeType="1"/>
            </p:cNvSpPr>
            <p:nvPr/>
          </p:nvSpPr>
          <p:spPr bwMode="auto">
            <a:xfrm flipV="1">
              <a:off x="2256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Text Box 80"/>
            <p:cNvSpPr txBox="1">
              <a:spLocks noChangeArrowheads="1"/>
            </p:cNvSpPr>
            <p:nvPr/>
          </p:nvSpPr>
          <p:spPr bwMode="auto">
            <a:xfrm>
              <a:off x="2240" y="155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cxnSp>
          <p:nvCxnSpPr>
            <p:cNvPr id="32849" name="AutoShape 81"/>
            <p:cNvCxnSpPr>
              <a:cxnSpLocks noChangeShapeType="1"/>
            </p:cNvCxnSpPr>
            <p:nvPr/>
          </p:nvCxnSpPr>
          <p:spPr bwMode="auto">
            <a:xfrm>
              <a:off x="1988" y="1968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850" name="Line 82"/>
            <p:cNvSpPr>
              <a:spLocks noChangeShapeType="1"/>
            </p:cNvSpPr>
            <p:nvPr/>
          </p:nvSpPr>
          <p:spPr bwMode="auto">
            <a:xfrm>
              <a:off x="196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Text Box 83"/>
            <p:cNvSpPr txBox="1">
              <a:spLocks noChangeArrowheads="1"/>
            </p:cNvSpPr>
            <p:nvPr/>
          </p:nvSpPr>
          <p:spPr bwMode="auto">
            <a:xfrm>
              <a:off x="1931" y="184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cxnSp>
          <p:nvCxnSpPr>
            <p:cNvPr id="32852" name="AutoShape 84"/>
            <p:cNvCxnSpPr>
              <a:cxnSpLocks noChangeShapeType="1"/>
            </p:cNvCxnSpPr>
            <p:nvPr/>
          </p:nvCxnSpPr>
          <p:spPr bwMode="auto">
            <a:xfrm>
              <a:off x="1988" y="1392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853" name="Line 85"/>
            <p:cNvSpPr>
              <a:spLocks noChangeShapeType="1"/>
            </p:cNvSpPr>
            <p:nvPr/>
          </p:nvSpPr>
          <p:spPr bwMode="auto">
            <a:xfrm>
              <a:off x="1968" y="13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Text Box 86"/>
            <p:cNvSpPr txBox="1">
              <a:spLocks noChangeArrowheads="1"/>
            </p:cNvSpPr>
            <p:nvPr/>
          </p:nvSpPr>
          <p:spPr bwMode="auto">
            <a:xfrm>
              <a:off x="1931" y="1270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55" name="Line 87"/>
            <p:cNvSpPr>
              <a:spLocks noChangeShapeType="1"/>
            </p:cNvSpPr>
            <p:nvPr/>
          </p:nvSpPr>
          <p:spPr bwMode="auto">
            <a:xfrm flipV="1">
              <a:off x="1968" y="206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Text Box 88"/>
            <p:cNvSpPr txBox="1">
              <a:spLocks noChangeArrowheads="1"/>
            </p:cNvSpPr>
            <p:nvPr/>
          </p:nvSpPr>
          <p:spPr bwMode="auto">
            <a:xfrm>
              <a:off x="2019" y="2134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57" name="Line 89"/>
            <p:cNvSpPr>
              <a:spLocks noChangeShapeType="1"/>
            </p:cNvSpPr>
            <p:nvPr/>
          </p:nvSpPr>
          <p:spPr bwMode="auto">
            <a:xfrm flipV="1">
              <a:off x="1968" y="14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Text Box 90"/>
            <p:cNvSpPr txBox="1">
              <a:spLocks noChangeArrowheads="1"/>
            </p:cNvSpPr>
            <p:nvPr/>
          </p:nvSpPr>
          <p:spPr bwMode="auto">
            <a:xfrm>
              <a:off x="2019" y="1559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59" name="Line 91"/>
            <p:cNvSpPr>
              <a:spLocks noChangeShapeType="1"/>
            </p:cNvSpPr>
            <p:nvPr/>
          </p:nvSpPr>
          <p:spPr bwMode="auto">
            <a:xfrm>
              <a:off x="2976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Text Box 92"/>
            <p:cNvSpPr txBox="1">
              <a:spLocks noChangeArrowheads="1"/>
            </p:cNvSpPr>
            <p:nvPr/>
          </p:nvSpPr>
          <p:spPr bwMode="auto">
            <a:xfrm>
              <a:off x="3083" y="2999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61" name="Oval 93"/>
            <p:cNvSpPr>
              <a:spLocks noChangeArrowheads="1"/>
            </p:cNvSpPr>
            <p:nvPr/>
          </p:nvSpPr>
          <p:spPr bwMode="auto">
            <a:xfrm>
              <a:off x="3264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62" name="Oval 94"/>
            <p:cNvSpPr>
              <a:spLocks noChangeArrowheads="1"/>
            </p:cNvSpPr>
            <p:nvPr/>
          </p:nvSpPr>
          <p:spPr bwMode="auto">
            <a:xfrm>
              <a:off x="3840" y="297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32863" name="Line 95"/>
            <p:cNvSpPr>
              <a:spLocks noChangeShapeType="1"/>
            </p:cNvSpPr>
            <p:nvPr/>
          </p:nvSpPr>
          <p:spPr bwMode="auto">
            <a:xfrm>
              <a:off x="3552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Text Box 96"/>
            <p:cNvSpPr txBox="1">
              <a:spLocks noChangeArrowheads="1"/>
            </p:cNvSpPr>
            <p:nvPr/>
          </p:nvSpPr>
          <p:spPr bwMode="auto">
            <a:xfrm>
              <a:off x="3658" y="299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32865" name="Line 97"/>
            <p:cNvSpPr>
              <a:spLocks noChangeShapeType="1"/>
            </p:cNvSpPr>
            <p:nvPr/>
          </p:nvSpPr>
          <p:spPr bwMode="auto">
            <a:xfrm flipV="1">
              <a:off x="3408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Line 98"/>
            <p:cNvSpPr>
              <a:spLocks noChangeShapeType="1"/>
            </p:cNvSpPr>
            <p:nvPr/>
          </p:nvSpPr>
          <p:spPr bwMode="auto">
            <a:xfrm flipV="1">
              <a:off x="3120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Text Box 99"/>
            <p:cNvSpPr txBox="1">
              <a:spLocks noChangeArrowheads="1"/>
            </p:cNvSpPr>
            <p:nvPr/>
          </p:nvSpPr>
          <p:spPr bwMode="auto">
            <a:xfrm>
              <a:off x="3371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68" name="Text Box 100"/>
            <p:cNvSpPr txBox="1">
              <a:spLocks noChangeArrowheads="1"/>
            </p:cNvSpPr>
            <p:nvPr/>
          </p:nvSpPr>
          <p:spPr bwMode="auto">
            <a:xfrm>
              <a:off x="3150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32869" name="Line 101"/>
            <p:cNvSpPr>
              <a:spLocks noChangeShapeType="1"/>
            </p:cNvSpPr>
            <p:nvPr/>
          </p:nvSpPr>
          <p:spPr bwMode="auto">
            <a:xfrm flipV="1">
              <a:off x="3984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Line 102"/>
            <p:cNvSpPr>
              <a:spLocks noChangeShapeType="1"/>
            </p:cNvSpPr>
            <p:nvPr/>
          </p:nvSpPr>
          <p:spPr bwMode="auto">
            <a:xfrm flipV="1">
              <a:off x="3696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Text Box 103"/>
            <p:cNvSpPr txBox="1">
              <a:spLocks noChangeArrowheads="1"/>
            </p:cNvSpPr>
            <p:nvPr/>
          </p:nvSpPr>
          <p:spPr bwMode="auto">
            <a:xfrm>
              <a:off x="3946" y="3286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32872" name="Text Box 104"/>
            <p:cNvSpPr txBox="1">
              <a:spLocks noChangeArrowheads="1"/>
            </p:cNvSpPr>
            <p:nvPr/>
          </p:nvSpPr>
          <p:spPr bwMode="auto">
            <a:xfrm>
              <a:off x="3727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</p:grpSp>
      <p:sp>
        <p:nvSpPr>
          <p:cNvPr id="32873" name="Rectangle 105"/>
          <p:cNvSpPr>
            <a:spLocks noChangeArrowheads="1"/>
          </p:cNvSpPr>
          <p:nvPr/>
        </p:nvSpPr>
        <p:spPr bwMode="auto">
          <a:xfrm>
            <a:off x="457200" y="304800"/>
            <a:ext cx="83058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Wavefront( matrix M, function F(x,y,d) )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returns matrix M such that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M[i,j] = F( M[i-1,j], M[I,j-1], M[i-1,j-1] )</a:t>
            </a:r>
          </a:p>
        </p:txBody>
      </p:sp>
      <p:sp>
        <p:nvSpPr>
          <p:cNvPr id="32881" name="Oval 113"/>
          <p:cNvSpPr>
            <a:spLocks noChangeArrowheads="1"/>
          </p:cNvSpPr>
          <p:nvPr/>
        </p:nvSpPr>
        <p:spPr bwMode="auto">
          <a:xfrm>
            <a:off x="838200" y="49530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F</a:t>
            </a:r>
          </a:p>
        </p:txBody>
      </p:sp>
      <p:sp>
        <p:nvSpPr>
          <p:cNvPr id="32882" name="AutoShape 114"/>
          <p:cNvSpPr>
            <a:spLocks noChangeArrowheads="1"/>
          </p:cNvSpPr>
          <p:nvPr/>
        </p:nvSpPr>
        <p:spPr bwMode="auto">
          <a:xfrm>
            <a:off x="2133600" y="3733800"/>
            <a:ext cx="2133600" cy="1600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Wavefront(M,F)</a:t>
            </a:r>
          </a:p>
        </p:txBody>
      </p:sp>
      <p:sp>
        <p:nvSpPr>
          <p:cNvPr id="32884" name="Rectangle 116"/>
          <p:cNvSpPr>
            <a:spLocks noChangeArrowheads="1"/>
          </p:cNvSpPr>
          <p:nvPr/>
        </p:nvSpPr>
        <p:spPr bwMode="auto">
          <a:xfrm>
            <a:off x="609600" y="3733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5" name="Rectangle 117"/>
          <p:cNvSpPr>
            <a:spLocks noChangeArrowheads="1"/>
          </p:cNvSpPr>
          <p:nvPr/>
        </p:nvSpPr>
        <p:spPr bwMode="auto">
          <a:xfrm>
            <a:off x="838200" y="3733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6" name="Rectangle 118"/>
          <p:cNvSpPr>
            <a:spLocks noChangeArrowheads="1"/>
          </p:cNvSpPr>
          <p:nvPr/>
        </p:nvSpPr>
        <p:spPr bwMode="auto">
          <a:xfrm>
            <a:off x="1066800" y="3733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7" name="Rectangle 119"/>
          <p:cNvSpPr>
            <a:spLocks noChangeArrowheads="1"/>
          </p:cNvSpPr>
          <p:nvPr/>
        </p:nvSpPr>
        <p:spPr bwMode="auto">
          <a:xfrm>
            <a:off x="1295400" y="3733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8" name="Rectangle 120"/>
          <p:cNvSpPr>
            <a:spLocks noChangeArrowheads="1"/>
          </p:cNvSpPr>
          <p:nvPr/>
        </p:nvSpPr>
        <p:spPr bwMode="auto">
          <a:xfrm>
            <a:off x="609600" y="3962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9" name="Rectangle 121"/>
          <p:cNvSpPr>
            <a:spLocks noChangeArrowheads="1"/>
          </p:cNvSpPr>
          <p:nvPr/>
        </p:nvSpPr>
        <p:spPr bwMode="auto">
          <a:xfrm>
            <a:off x="838200" y="3962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0" name="Rectangle 122"/>
          <p:cNvSpPr>
            <a:spLocks noChangeArrowheads="1"/>
          </p:cNvSpPr>
          <p:nvPr/>
        </p:nvSpPr>
        <p:spPr bwMode="auto">
          <a:xfrm>
            <a:off x="1066800" y="3962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/>
              <a:t>M</a:t>
            </a:r>
          </a:p>
        </p:txBody>
      </p:sp>
      <p:sp>
        <p:nvSpPr>
          <p:cNvPr id="32891" name="Rectangle 123"/>
          <p:cNvSpPr>
            <a:spLocks noChangeArrowheads="1"/>
          </p:cNvSpPr>
          <p:nvPr/>
        </p:nvSpPr>
        <p:spPr bwMode="auto">
          <a:xfrm>
            <a:off x="1295400" y="3962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2" name="Rectangle 124"/>
          <p:cNvSpPr>
            <a:spLocks noChangeArrowheads="1"/>
          </p:cNvSpPr>
          <p:nvPr/>
        </p:nvSpPr>
        <p:spPr bwMode="auto">
          <a:xfrm>
            <a:off x="609600" y="41910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3" name="Rectangle 125"/>
          <p:cNvSpPr>
            <a:spLocks noChangeArrowheads="1"/>
          </p:cNvSpPr>
          <p:nvPr/>
        </p:nvSpPr>
        <p:spPr bwMode="auto">
          <a:xfrm>
            <a:off x="838200" y="4191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4" name="Rectangle 126"/>
          <p:cNvSpPr>
            <a:spLocks noChangeArrowheads="1"/>
          </p:cNvSpPr>
          <p:nvPr/>
        </p:nvSpPr>
        <p:spPr bwMode="auto">
          <a:xfrm>
            <a:off x="1066800" y="4191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5" name="Rectangle 127"/>
          <p:cNvSpPr>
            <a:spLocks noChangeArrowheads="1"/>
          </p:cNvSpPr>
          <p:nvPr/>
        </p:nvSpPr>
        <p:spPr bwMode="auto">
          <a:xfrm>
            <a:off x="1295400" y="4191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6" name="Rectangle 128"/>
          <p:cNvSpPr>
            <a:spLocks noChangeArrowheads="1"/>
          </p:cNvSpPr>
          <p:nvPr/>
        </p:nvSpPr>
        <p:spPr bwMode="auto">
          <a:xfrm>
            <a:off x="609600" y="4419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7" name="Rectangle 129"/>
          <p:cNvSpPr>
            <a:spLocks noChangeArrowheads="1"/>
          </p:cNvSpPr>
          <p:nvPr/>
        </p:nvSpPr>
        <p:spPr bwMode="auto">
          <a:xfrm>
            <a:off x="838200" y="4419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8" name="Rectangle 130"/>
          <p:cNvSpPr>
            <a:spLocks noChangeArrowheads="1"/>
          </p:cNvSpPr>
          <p:nvPr/>
        </p:nvSpPr>
        <p:spPr bwMode="auto">
          <a:xfrm>
            <a:off x="1066800" y="4419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9" name="Rectangle 131"/>
          <p:cNvSpPr>
            <a:spLocks noChangeArrowheads="1"/>
          </p:cNvSpPr>
          <p:nvPr/>
        </p:nvSpPr>
        <p:spPr bwMode="auto">
          <a:xfrm>
            <a:off x="1295400" y="4419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1" name="Rectangle 133"/>
          <p:cNvSpPr>
            <a:spLocks noChangeArrowheads="1"/>
          </p:cNvSpPr>
          <p:nvPr/>
        </p:nvSpPr>
        <p:spPr bwMode="auto">
          <a:xfrm>
            <a:off x="609600" y="3505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2" name="Rectangle 134"/>
          <p:cNvSpPr>
            <a:spLocks noChangeArrowheads="1"/>
          </p:cNvSpPr>
          <p:nvPr/>
        </p:nvSpPr>
        <p:spPr bwMode="auto">
          <a:xfrm>
            <a:off x="838200" y="3505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3" name="Rectangle 135"/>
          <p:cNvSpPr>
            <a:spLocks noChangeArrowheads="1"/>
          </p:cNvSpPr>
          <p:nvPr/>
        </p:nvSpPr>
        <p:spPr bwMode="auto">
          <a:xfrm>
            <a:off x="1066800" y="3505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4" name="Rectangle 136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5" name="Rectangle 137"/>
          <p:cNvSpPr>
            <a:spLocks noChangeArrowheads="1"/>
          </p:cNvSpPr>
          <p:nvPr/>
        </p:nvSpPr>
        <p:spPr bwMode="auto">
          <a:xfrm>
            <a:off x="1524000" y="3733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6" name="Rectangle 138"/>
          <p:cNvSpPr>
            <a:spLocks noChangeArrowheads="1"/>
          </p:cNvSpPr>
          <p:nvPr/>
        </p:nvSpPr>
        <p:spPr bwMode="auto">
          <a:xfrm>
            <a:off x="1524000" y="3962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7" name="Rectangle 139"/>
          <p:cNvSpPr>
            <a:spLocks noChangeArrowheads="1"/>
          </p:cNvSpPr>
          <p:nvPr/>
        </p:nvSpPr>
        <p:spPr bwMode="auto">
          <a:xfrm>
            <a:off x="1524000" y="4191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8" name="Rectangle 140"/>
          <p:cNvSpPr>
            <a:spLocks noChangeArrowheads="1"/>
          </p:cNvSpPr>
          <p:nvPr/>
        </p:nvSpPr>
        <p:spPr bwMode="auto">
          <a:xfrm>
            <a:off x="1524000" y="4419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09" name="Rectangle 141"/>
          <p:cNvSpPr>
            <a:spLocks noChangeArrowheads="1"/>
          </p:cNvSpPr>
          <p:nvPr/>
        </p:nvSpPr>
        <p:spPr bwMode="auto">
          <a:xfrm>
            <a:off x="1524000" y="3505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76200" y="6172200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 Yu et al, Harnessing Parallelism in </a:t>
            </a:r>
            <a:r>
              <a:rPr lang="en-US" dirty="0" err="1" smtClean="0"/>
              <a:t>Multicore</a:t>
            </a:r>
            <a:r>
              <a:rPr lang="en-US" dirty="0" smtClean="0"/>
              <a:t> Clusters with the</a:t>
            </a:r>
          </a:p>
          <a:p>
            <a:r>
              <a:rPr lang="en-US" dirty="0" smtClean="0"/>
              <a:t>All-Pairs, </a:t>
            </a:r>
            <a:r>
              <a:rPr lang="en-US" dirty="0" err="1" smtClean="0"/>
              <a:t>Wavefront</a:t>
            </a:r>
            <a:r>
              <a:rPr lang="en-US" dirty="0" smtClean="0"/>
              <a:t>, and </a:t>
            </a:r>
            <a:r>
              <a:rPr lang="en-US" dirty="0" err="1" smtClean="0"/>
              <a:t>Makeflow</a:t>
            </a:r>
            <a:r>
              <a:rPr lang="en-US" dirty="0" smtClean="0"/>
              <a:t> Abstractions, Journal of Cluster Computing, 2010.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5E6-D94A-4C7E-93A6-4C479B0A2A18}" type="slidenum">
              <a:rPr lang="en-US"/>
              <a:pPr/>
              <a:t>33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Wavefront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2800"/>
              <a:t>Bioinformatics:</a:t>
            </a:r>
          </a:p>
          <a:p>
            <a:pPr lvl="1"/>
            <a:r>
              <a:rPr lang="en-US" sz="2400"/>
              <a:t>Compute the alignment of two large DNA strings in order to find similarities between species.  Existing tools do not scale up to complete DNA strings.</a:t>
            </a:r>
          </a:p>
          <a:p>
            <a:r>
              <a:rPr lang="en-US" sz="2800"/>
              <a:t>Economics:</a:t>
            </a:r>
          </a:p>
          <a:p>
            <a:pPr lvl="1"/>
            <a:r>
              <a:rPr lang="en-US" sz="2400"/>
              <a:t>Simulate the interaction between two competing firms, each of which has an effect on resource consumption and market price.  E.g. When will we run out of oil?</a:t>
            </a:r>
          </a:p>
          <a:p>
            <a:r>
              <a:rPr lang="en-US" sz="2800"/>
              <a:t>Applies to any kind of optimization problem solvable with dynamic programming.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3569-5223-439D-AC45-D0F38BFE266F}" type="slidenum">
              <a:rPr lang="en-US"/>
              <a:pPr/>
              <a:t>34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Problem: Dispatch Latency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Even with an infinite number of CPUs, dispatch latency controls the total execution time: O(n) in the best case.</a:t>
            </a:r>
          </a:p>
          <a:p>
            <a:pPr>
              <a:lnSpc>
                <a:spcPct val="90000"/>
              </a:lnSpc>
            </a:pPr>
            <a:r>
              <a:rPr lang="en-US"/>
              <a:t>However, job dispatch latency in an unloaded grid is about </a:t>
            </a:r>
            <a:r>
              <a:rPr lang="en-US" b="1">
                <a:solidFill>
                  <a:srgbClr val="FFFF00"/>
                </a:solidFill>
              </a:rPr>
              <a:t>30 seconds</a:t>
            </a:r>
            <a:r>
              <a:rPr lang="en-US"/>
              <a:t>, which may outweigh the runtime of F.</a:t>
            </a:r>
          </a:p>
          <a:p>
            <a:pPr>
              <a:lnSpc>
                <a:spcPct val="90000"/>
              </a:lnSpc>
            </a:pPr>
            <a:r>
              <a:rPr lang="en-US"/>
              <a:t>Things get worse when queues are long!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</a:rPr>
              <a:t>Solution:</a:t>
            </a:r>
            <a:r>
              <a:rPr lang="en-US"/>
              <a:t> Build a lightweight task dispatch system.  (Idea from Falkon@UC)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7859-0C56-45DB-8912-DD3E526AF64D}" type="slidenum">
              <a:rPr lang="en-US"/>
              <a:pPr/>
              <a:t>35</a:t>
            </a:fld>
            <a:endParaRPr lang="en-US"/>
          </a:p>
        </p:txBody>
      </p:sp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66294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4343400" y="1219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4495800" y="13716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4648200" y="1524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4800600" y="1676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4953000" y="18288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5105400" y="1981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20574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</a:t>
            </a:r>
          </a:p>
          <a:p>
            <a:pPr algn="ctr"/>
            <a:r>
              <a:rPr lang="en-US" b="1"/>
              <a:t>queue</a:t>
            </a:r>
          </a:p>
        </p:txBody>
      </p:sp>
      <p:cxnSp>
        <p:nvCxnSpPr>
          <p:cNvPr id="36874" name="AutoShape 10"/>
          <p:cNvCxnSpPr>
            <a:cxnSpLocks noChangeShapeType="1"/>
            <a:stCxn id="36873" idx="6"/>
            <a:endCxn id="36866" idx="2"/>
          </p:cNvCxnSpPr>
          <p:nvPr/>
        </p:nvCxnSpPr>
        <p:spPr bwMode="auto">
          <a:xfrm>
            <a:off x="3200400" y="4343400"/>
            <a:ext cx="342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6858000" y="57912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F</a:t>
            </a:r>
          </a:p>
        </p:txBody>
      </p:sp>
      <p:cxnSp>
        <p:nvCxnSpPr>
          <p:cNvPr id="36876" name="AutoShape 12"/>
          <p:cNvCxnSpPr>
            <a:cxnSpLocks noChangeShapeType="1"/>
            <a:stCxn id="36866" idx="4"/>
            <a:endCxn id="36875" idx="0"/>
          </p:cNvCxnSpPr>
          <p:nvPr/>
        </p:nvCxnSpPr>
        <p:spPr bwMode="auto">
          <a:xfrm>
            <a:off x="7200900" y="4876800"/>
            <a:ext cx="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5715000" y="58674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In.txt</a:t>
            </a:r>
          </a:p>
        </p:txBody>
      </p:sp>
      <p:cxnSp>
        <p:nvCxnSpPr>
          <p:cNvPr id="36878" name="AutoShape 14"/>
          <p:cNvCxnSpPr>
            <a:cxnSpLocks noChangeShapeType="1"/>
            <a:stCxn id="36877" idx="3"/>
            <a:endCxn id="36875" idx="2"/>
          </p:cNvCxnSpPr>
          <p:nvPr/>
        </p:nvCxnSpPr>
        <p:spPr bwMode="auto">
          <a:xfrm>
            <a:off x="6477000" y="60960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7924800" y="58674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out.txt</a:t>
            </a:r>
          </a:p>
        </p:txBody>
      </p:sp>
      <p:cxnSp>
        <p:nvCxnSpPr>
          <p:cNvPr id="36880" name="AutoShape 16"/>
          <p:cNvCxnSpPr>
            <a:cxnSpLocks noChangeShapeType="1"/>
            <a:stCxn id="36875" idx="6"/>
            <a:endCxn id="36879" idx="1"/>
          </p:cNvCxnSpPr>
          <p:nvPr/>
        </p:nvCxnSpPr>
        <p:spPr bwMode="auto">
          <a:xfrm>
            <a:off x="7543800" y="60960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352800" y="3733800"/>
            <a:ext cx="29781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put F.exe</a:t>
            </a:r>
          </a:p>
          <a:p>
            <a:r>
              <a:rPr lang="en-US" b="1"/>
              <a:t>put in.txt</a:t>
            </a:r>
          </a:p>
          <a:p>
            <a:r>
              <a:rPr lang="en-US" b="1"/>
              <a:t>exec F.exe &lt;in.txt &gt;out.txt</a:t>
            </a:r>
          </a:p>
          <a:p>
            <a:r>
              <a:rPr lang="en-US" b="1"/>
              <a:t>get out.txt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138863" y="762000"/>
            <a:ext cx="25066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1000s of workers</a:t>
            </a:r>
          </a:p>
          <a:p>
            <a:r>
              <a:rPr lang="en-US" sz="2400"/>
              <a:t>Dispatched</a:t>
            </a:r>
          </a:p>
          <a:p>
            <a:r>
              <a:rPr lang="en-US" sz="2400"/>
              <a:t>to the cloud</a:t>
            </a:r>
          </a:p>
        </p:txBody>
      </p:sp>
      <p:cxnSp>
        <p:nvCxnSpPr>
          <p:cNvPr id="36883" name="AutoShape 19"/>
          <p:cNvCxnSpPr>
            <a:cxnSpLocks noChangeShapeType="1"/>
            <a:stCxn id="36873" idx="0"/>
            <a:endCxn id="36868" idx="2"/>
          </p:cNvCxnSpPr>
          <p:nvPr/>
        </p:nvCxnSpPr>
        <p:spPr bwMode="auto">
          <a:xfrm flipV="1">
            <a:off x="2628900" y="1905000"/>
            <a:ext cx="186690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4" name="AutoShape 20"/>
          <p:cNvCxnSpPr>
            <a:cxnSpLocks noChangeShapeType="1"/>
            <a:stCxn id="36873" idx="0"/>
            <a:endCxn id="36872" idx="4"/>
          </p:cNvCxnSpPr>
          <p:nvPr/>
        </p:nvCxnSpPr>
        <p:spPr bwMode="auto">
          <a:xfrm flipV="1">
            <a:off x="2628900" y="3048000"/>
            <a:ext cx="30480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5" name="AutoShape 21"/>
          <p:cNvCxnSpPr>
            <a:cxnSpLocks noChangeShapeType="1"/>
            <a:stCxn id="36873" idx="0"/>
            <a:endCxn id="36870" idx="2"/>
          </p:cNvCxnSpPr>
          <p:nvPr/>
        </p:nvCxnSpPr>
        <p:spPr bwMode="auto">
          <a:xfrm flipV="1">
            <a:off x="2628900" y="2209800"/>
            <a:ext cx="21717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6" name="AutoShape 22"/>
          <p:cNvCxnSpPr>
            <a:cxnSpLocks noChangeShapeType="1"/>
            <a:stCxn id="36873" idx="0"/>
            <a:endCxn id="36872" idx="2"/>
          </p:cNvCxnSpPr>
          <p:nvPr/>
        </p:nvCxnSpPr>
        <p:spPr bwMode="auto">
          <a:xfrm flipV="1">
            <a:off x="2628900" y="2514600"/>
            <a:ext cx="24765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87" name="Oval 23"/>
          <p:cNvSpPr>
            <a:spLocks noChangeArrowheads="1"/>
          </p:cNvSpPr>
          <p:nvPr/>
        </p:nvSpPr>
        <p:spPr bwMode="auto">
          <a:xfrm>
            <a:off x="3810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wavefront</a:t>
            </a:r>
          </a:p>
          <a:p>
            <a:pPr algn="ctr"/>
            <a:r>
              <a:rPr lang="en-US" b="1"/>
              <a:t>engine</a:t>
            </a:r>
          </a:p>
        </p:txBody>
      </p:sp>
      <p:cxnSp>
        <p:nvCxnSpPr>
          <p:cNvPr id="36888" name="AutoShape 24"/>
          <p:cNvCxnSpPr>
            <a:cxnSpLocks noChangeShapeType="1"/>
            <a:stCxn id="36887" idx="7"/>
            <a:endCxn id="36873" idx="1"/>
          </p:cNvCxnSpPr>
          <p:nvPr/>
        </p:nvCxnSpPr>
        <p:spPr bwMode="auto">
          <a:xfrm>
            <a:off x="1357313" y="3965575"/>
            <a:ext cx="866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9" name="AutoShape 25"/>
          <p:cNvCxnSpPr>
            <a:cxnSpLocks noChangeShapeType="1"/>
            <a:stCxn id="36873" idx="3"/>
            <a:endCxn id="36887" idx="5"/>
          </p:cNvCxnSpPr>
          <p:nvPr/>
        </p:nvCxnSpPr>
        <p:spPr bwMode="auto">
          <a:xfrm flipH="1">
            <a:off x="1357313" y="4721225"/>
            <a:ext cx="866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1371600" y="3321050"/>
            <a:ext cx="85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queue</a:t>
            </a:r>
          </a:p>
          <a:p>
            <a:pPr algn="ctr"/>
            <a:r>
              <a:rPr lang="en-US" b="1"/>
              <a:t>tasks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1397000" y="4692650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tasks</a:t>
            </a:r>
          </a:p>
          <a:p>
            <a:pPr algn="ctr"/>
            <a:r>
              <a:rPr lang="en-US" b="1"/>
              <a:t>done</a:t>
            </a:r>
          </a:p>
        </p:txBody>
      </p:sp>
      <p:cxnSp>
        <p:nvCxnSpPr>
          <p:cNvPr id="36892" name="AutoShape 28"/>
          <p:cNvCxnSpPr>
            <a:cxnSpLocks noChangeShapeType="1"/>
            <a:stCxn id="36866" idx="3"/>
            <a:endCxn id="36877" idx="0"/>
          </p:cNvCxnSpPr>
          <p:nvPr/>
        </p:nvCxnSpPr>
        <p:spPr bwMode="auto">
          <a:xfrm flipH="1">
            <a:off x="6096000" y="4721225"/>
            <a:ext cx="700088" cy="1146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93" name="AutoShape 29"/>
          <p:cNvCxnSpPr>
            <a:cxnSpLocks noChangeShapeType="1"/>
            <a:stCxn id="36879" idx="0"/>
            <a:endCxn id="36866" idx="5"/>
          </p:cNvCxnSpPr>
          <p:nvPr/>
        </p:nvCxnSpPr>
        <p:spPr bwMode="auto">
          <a:xfrm flipH="1" flipV="1">
            <a:off x="7605713" y="4721225"/>
            <a:ext cx="700087" cy="1146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04800" y="259140"/>
            <a:ext cx="36328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Solution:</a:t>
            </a:r>
          </a:p>
          <a:p>
            <a:r>
              <a:rPr lang="en-US" sz="4800" dirty="0" smtClean="0"/>
              <a:t>Work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500x500 Wavefront on ~200 CPUs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9" name="Picture 5" descr="wave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628775"/>
            <a:ext cx="9372600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Wavefront on a 200-CPU Cluster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3" name="Picture 5" descr="wave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Wavefront on a 32-Core CPU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7" name="Picture 5" descr="wave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9B58-0C96-4E24-A282-C6908B82C811}" type="slidenum">
              <a:rPr lang="en-US"/>
              <a:pPr/>
              <a:t>39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Genome Assembly Problem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524000" y="1600200"/>
            <a:ext cx="608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AGTCGATCGATCGATAATCGATCCTAGCTAGCTACGA 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295400" y="5529263"/>
            <a:ext cx="255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AGTCGATCGA</a:t>
            </a:r>
            <a:r>
              <a:rPr lang="en-US">
                <a:solidFill>
                  <a:srgbClr val="FFFF00"/>
                </a:solidFill>
              </a:rPr>
              <a:t>TCGAT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257800" y="6110288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AGCTA</a:t>
            </a:r>
            <a:r>
              <a:rPr lang="en-US"/>
              <a:t>GCTACGA 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895600" y="5805488"/>
            <a:ext cx="329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TCGAT</a:t>
            </a:r>
            <a:r>
              <a:rPr lang="en-US"/>
              <a:t>AATCGATCCT</a:t>
            </a:r>
            <a:r>
              <a:rPr lang="en-US">
                <a:solidFill>
                  <a:srgbClr val="FFFF00"/>
                </a:solidFill>
              </a:rPr>
              <a:t>AGCTA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38600" y="2133600"/>
            <a:ext cx="3686175" cy="914400"/>
            <a:chOff x="2544" y="1344"/>
            <a:chExt cx="2322" cy="576"/>
          </a:xfrm>
        </p:grpSpPr>
        <p:sp>
          <p:nvSpPr>
            <p:cNvPr id="85000" name="AutoShape 8"/>
            <p:cNvSpPr>
              <a:spLocks noChangeArrowheads="1"/>
            </p:cNvSpPr>
            <p:nvPr/>
          </p:nvSpPr>
          <p:spPr bwMode="auto">
            <a:xfrm>
              <a:off x="2544" y="1344"/>
              <a:ext cx="672" cy="57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1" name="Text Box 9"/>
            <p:cNvSpPr txBox="1">
              <a:spLocks noChangeArrowheads="1"/>
            </p:cNvSpPr>
            <p:nvPr/>
          </p:nvSpPr>
          <p:spPr bwMode="auto">
            <a:xfrm>
              <a:off x="3254" y="1497"/>
              <a:ext cx="1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Chemical Sequencing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038600" y="4572000"/>
            <a:ext cx="4070350" cy="914400"/>
            <a:chOff x="2544" y="2880"/>
            <a:chExt cx="2564" cy="576"/>
          </a:xfrm>
        </p:grpSpPr>
        <p:sp>
          <p:nvSpPr>
            <p:cNvPr id="85003" name="AutoShape 11"/>
            <p:cNvSpPr>
              <a:spLocks noChangeArrowheads="1"/>
            </p:cNvSpPr>
            <p:nvPr/>
          </p:nvSpPr>
          <p:spPr bwMode="auto">
            <a:xfrm>
              <a:off x="2544" y="2880"/>
              <a:ext cx="672" cy="57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4" name="Text Box 12"/>
            <p:cNvSpPr txBox="1">
              <a:spLocks noChangeArrowheads="1"/>
            </p:cNvSpPr>
            <p:nvPr/>
          </p:nvSpPr>
          <p:spPr bwMode="auto">
            <a:xfrm>
              <a:off x="3264" y="2985"/>
              <a:ext cx="18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Computational Assembly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876550" y="3352800"/>
            <a:ext cx="5892800" cy="947738"/>
            <a:chOff x="1812" y="2112"/>
            <a:chExt cx="3712" cy="597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812" y="2112"/>
              <a:ext cx="2076" cy="597"/>
              <a:chOff x="1812" y="2112"/>
              <a:chExt cx="2076" cy="597"/>
            </a:xfrm>
          </p:grpSpPr>
          <p:sp>
            <p:nvSpPr>
              <p:cNvPr id="85007" name="Text Box 15"/>
              <p:cNvSpPr txBox="1">
                <a:spLocks noChangeArrowheads="1"/>
              </p:cNvSpPr>
              <p:nvPr/>
            </p:nvSpPr>
            <p:spPr bwMode="auto">
              <a:xfrm>
                <a:off x="2064" y="2112"/>
                <a:ext cx="16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AGTCGATCGATCGAT</a:t>
                </a:r>
              </a:p>
            </p:txBody>
          </p:sp>
          <p:sp>
            <p:nvSpPr>
              <p:cNvPr id="85008" name="Text Box 16"/>
              <p:cNvSpPr txBox="1">
                <a:spLocks noChangeArrowheads="1"/>
              </p:cNvSpPr>
              <p:nvPr/>
            </p:nvSpPr>
            <p:spPr bwMode="auto">
              <a:xfrm>
                <a:off x="2188" y="2478"/>
                <a:ext cx="13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AGCTAGCTACGA </a:t>
                </a:r>
              </a:p>
            </p:txBody>
          </p:sp>
          <p:sp>
            <p:nvSpPr>
              <p:cNvPr id="85009" name="Text Box 17"/>
              <p:cNvSpPr txBox="1">
                <a:spLocks noChangeArrowheads="1"/>
              </p:cNvSpPr>
              <p:nvPr/>
            </p:nvSpPr>
            <p:spPr bwMode="auto">
              <a:xfrm>
                <a:off x="1812" y="2286"/>
                <a:ext cx="20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TCGATAATCGATCCTAGCTA</a:t>
                </a:r>
              </a:p>
            </p:txBody>
          </p:sp>
        </p:grpSp>
        <p:sp>
          <p:nvSpPr>
            <p:cNvPr id="85010" name="Text Box 18"/>
            <p:cNvSpPr txBox="1">
              <a:spLocks noChangeArrowheads="1"/>
            </p:cNvSpPr>
            <p:nvPr/>
          </p:nvSpPr>
          <p:spPr bwMode="auto">
            <a:xfrm>
              <a:off x="4128" y="2160"/>
              <a:ext cx="13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Millions of “reads”</a:t>
              </a:r>
            </a:p>
            <a:p>
              <a:r>
                <a:rPr lang="en-US" b="1"/>
                <a:t>100s bytes long.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  <p:bldP spid="849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E45E-E612-46C7-B2A2-5153A522F71A}" type="slidenum">
              <a:rPr lang="en-US"/>
              <a:pPr/>
              <a:t>4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6916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4375"/>
          </a:xfrm>
          <a:prstGeom prst="rect">
            <a:avLst/>
          </a:prstGeom>
          <a:noFill/>
        </p:spPr>
      </p:pic>
      <p:pic>
        <p:nvPicPr>
          <p:cNvPr id="166917" name="Picture 5" descr="Condor High Throughput Comput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04800"/>
            <a:ext cx="4419600" cy="839788"/>
          </a:xfrm>
          <a:prstGeom prst="rect">
            <a:avLst/>
          </a:prstGeom>
          <a:noFill/>
        </p:spPr>
      </p:pic>
      <p:sp>
        <p:nvSpPr>
          <p:cNvPr id="55298" name="AutoShape 2" descr="https://mail.google.com/mail/?attid=0.2&amp;disp=emb&amp;view=att&amp;th=131de08123eb8b7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8177-3236-488D-A73C-E6B1772E5687}" type="slidenum">
              <a:rPr lang="en-US"/>
              <a:pPr/>
              <a:t>40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Some-Pairs Abstraction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1828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SomePairs( set A, list (i,j), function F(x,y) )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returns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list of F( A[i], A[j] )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953000" y="4343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953000" y="5181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A2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953000" y="6019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A3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5791200" y="3429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6629400" y="3429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A2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7467600" y="3429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A3</a:t>
            </a:r>
          </a:p>
        </p:txBody>
      </p:sp>
      <p:cxnSp>
        <p:nvCxnSpPr>
          <p:cNvPr id="82955" name="AutoShape 11"/>
          <p:cNvCxnSpPr>
            <a:cxnSpLocks noChangeShapeType="1"/>
            <a:stCxn id="82948" idx="3"/>
            <a:endCxn id="82967" idx="2"/>
          </p:cNvCxnSpPr>
          <p:nvPr/>
        </p:nvCxnSpPr>
        <p:spPr bwMode="auto">
          <a:xfrm>
            <a:off x="5486400" y="46101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56" name="AutoShape 12"/>
          <p:cNvCxnSpPr>
            <a:cxnSpLocks noChangeShapeType="1"/>
            <a:stCxn id="82951" idx="2"/>
            <a:endCxn id="82978" idx="0"/>
          </p:cNvCxnSpPr>
          <p:nvPr/>
        </p:nvCxnSpPr>
        <p:spPr bwMode="auto">
          <a:xfrm>
            <a:off x="6057900" y="39624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6477000" y="4191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7315200" y="4191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7315200" y="50292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7315200" y="5867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6477000" y="50292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6477000" y="5867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5638800" y="5867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5638800" y="50292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5638800" y="4191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966" name="AutoShape 22"/>
          <p:cNvCxnSpPr>
            <a:cxnSpLocks noChangeShapeType="1"/>
            <a:stCxn id="82953" idx="2"/>
            <a:endCxn id="82982" idx="0"/>
          </p:cNvCxnSpPr>
          <p:nvPr/>
        </p:nvCxnSpPr>
        <p:spPr bwMode="auto">
          <a:xfrm>
            <a:off x="7734300" y="39624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2967" name="Oval 23"/>
          <p:cNvSpPr>
            <a:spLocks noChangeArrowheads="1"/>
          </p:cNvSpPr>
          <p:nvPr/>
        </p:nvSpPr>
        <p:spPr bwMode="auto">
          <a:xfrm>
            <a:off x="6629400" y="4343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82969" name="AutoShape 25"/>
          <p:cNvCxnSpPr>
            <a:cxnSpLocks noChangeShapeType="1"/>
            <a:stCxn id="82952" idx="2"/>
            <a:endCxn id="82967" idx="0"/>
          </p:cNvCxnSpPr>
          <p:nvPr/>
        </p:nvCxnSpPr>
        <p:spPr bwMode="auto">
          <a:xfrm>
            <a:off x="6896100" y="39624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685800" y="3505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838200" y="3657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990600" y="3810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An</a:t>
            </a:r>
          </a:p>
        </p:txBody>
      </p:sp>
      <p:sp>
        <p:nvSpPr>
          <p:cNvPr id="82976" name="Oval 32"/>
          <p:cNvSpPr>
            <a:spLocks noChangeArrowheads="1"/>
          </p:cNvSpPr>
          <p:nvPr/>
        </p:nvSpPr>
        <p:spPr bwMode="auto">
          <a:xfrm>
            <a:off x="838200" y="6019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82977" name="AutoShape 33"/>
          <p:cNvSpPr>
            <a:spLocks noChangeArrowheads="1"/>
          </p:cNvSpPr>
          <p:nvPr/>
        </p:nvSpPr>
        <p:spPr bwMode="auto">
          <a:xfrm>
            <a:off x="2133600" y="4343400"/>
            <a:ext cx="2209800" cy="1600200"/>
          </a:xfrm>
          <a:prstGeom prst="rightArrow">
            <a:avLst>
              <a:gd name="adj1" fmla="val 50000"/>
              <a:gd name="adj2" fmla="val 345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SomePairs(A,L,F)</a:t>
            </a:r>
          </a:p>
        </p:txBody>
      </p:sp>
      <p:sp>
        <p:nvSpPr>
          <p:cNvPr id="82978" name="Oval 34"/>
          <p:cNvSpPr>
            <a:spLocks noChangeArrowheads="1"/>
          </p:cNvSpPr>
          <p:nvPr/>
        </p:nvSpPr>
        <p:spPr bwMode="auto">
          <a:xfrm>
            <a:off x="5791200" y="5181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82982" name="Oval 38"/>
          <p:cNvSpPr>
            <a:spLocks noChangeArrowheads="1"/>
          </p:cNvSpPr>
          <p:nvPr/>
        </p:nvSpPr>
        <p:spPr bwMode="auto">
          <a:xfrm>
            <a:off x="7467600" y="5181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82983" name="Oval 39"/>
          <p:cNvSpPr>
            <a:spLocks noChangeArrowheads="1"/>
          </p:cNvSpPr>
          <p:nvPr/>
        </p:nvSpPr>
        <p:spPr bwMode="auto">
          <a:xfrm>
            <a:off x="7467600" y="6019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82988" name="AutoShape 44"/>
          <p:cNvCxnSpPr>
            <a:cxnSpLocks noChangeShapeType="1"/>
            <a:stCxn id="82953" idx="2"/>
            <a:endCxn id="82983" idx="0"/>
          </p:cNvCxnSpPr>
          <p:nvPr/>
        </p:nvCxnSpPr>
        <p:spPr bwMode="auto">
          <a:xfrm>
            <a:off x="7734300" y="39624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92" name="AutoShape 48"/>
          <p:cNvCxnSpPr>
            <a:cxnSpLocks noChangeShapeType="1"/>
            <a:stCxn id="82949" idx="3"/>
            <a:endCxn id="82978" idx="2"/>
          </p:cNvCxnSpPr>
          <p:nvPr/>
        </p:nvCxnSpPr>
        <p:spPr bwMode="auto">
          <a:xfrm>
            <a:off x="5486400" y="54483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95" name="AutoShape 51"/>
          <p:cNvCxnSpPr>
            <a:cxnSpLocks noChangeShapeType="1"/>
            <a:stCxn id="82950" idx="3"/>
            <a:endCxn id="82983" idx="2"/>
          </p:cNvCxnSpPr>
          <p:nvPr/>
        </p:nvCxnSpPr>
        <p:spPr bwMode="auto">
          <a:xfrm>
            <a:off x="5486400" y="62865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98" name="AutoShape 54"/>
          <p:cNvCxnSpPr>
            <a:cxnSpLocks noChangeShapeType="1"/>
            <a:stCxn id="82949" idx="3"/>
            <a:endCxn id="82982" idx="2"/>
          </p:cNvCxnSpPr>
          <p:nvPr/>
        </p:nvCxnSpPr>
        <p:spPr bwMode="auto">
          <a:xfrm>
            <a:off x="5486400" y="54483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685800" y="4572000"/>
            <a:ext cx="8382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(1,2)</a:t>
            </a:r>
          </a:p>
          <a:p>
            <a:pPr algn="ctr"/>
            <a:r>
              <a:rPr lang="en-US"/>
              <a:t>(2,1)</a:t>
            </a:r>
          </a:p>
          <a:p>
            <a:pPr algn="ctr"/>
            <a:r>
              <a:rPr lang="en-US"/>
              <a:t>(2,3)</a:t>
            </a:r>
          </a:p>
          <a:p>
            <a:pPr algn="ctr"/>
            <a:r>
              <a:rPr lang="en-US"/>
              <a:t>(3,3)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ACC5-DDFA-4F33-94F0-AC006D9FD0CE}" type="slidenum">
              <a:rPr lang="en-US"/>
              <a:pPr/>
              <a:t>41</a:t>
            </a:fld>
            <a:endParaRPr lang="en-US"/>
          </a:p>
        </p:txBody>
      </p:sp>
      <p:sp>
        <p:nvSpPr>
          <p:cNvPr id="130050" name="Oval 2"/>
          <p:cNvSpPr>
            <a:spLocks noChangeArrowheads="1"/>
          </p:cNvSpPr>
          <p:nvPr/>
        </p:nvSpPr>
        <p:spPr bwMode="auto">
          <a:xfrm>
            <a:off x="6629400" y="4191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130051" name="Oval 3"/>
          <p:cNvSpPr>
            <a:spLocks noChangeArrowheads="1"/>
          </p:cNvSpPr>
          <p:nvPr/>
        </p:nvSpPr>
        <p:spPr bwMode="auto">
          <a:xfrm>
            <a:off x="4800600" y="1600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130052" name="Oval 4"/>
          <p:cNvSpPr>
            <a:spLocks noChangeArrowheads="1"/>
          </p:cNvSpPr>
          <p:nvPr/>
        </p:nvSpPr>
        <p:spPr bwMode="auto">
          <a:xfrm>
            <a:off x="4953000" y="17526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130053" name="Oval 5"/>
          <p:cNvSpPr>
            <a:spLocks noChangeArrowheads="1"/>
          </p:cNvSpPr>
          <p:nvPr/>
        </p:nvSpPr>
        <p:spPr bwMode="auto">
          <a:xfrm>
            <a:off x="5105400" y="1905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130054" name="Oval 6"/>
          <p:cNvSpPr>
            <a:spLocks noChangeArrowheads="1"/>
          </p:cNvSpPr>
          <p:nvPr/>
        </p:nvSpPr>
        <p:spPr bwMode="auto">
          <a:xfrm>
            <a:off x="5257800" y="2057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130055" name="Oval 7"/>
          <p:cNvSpPr>
            <a:spLocks noChangeArrowheads="1"/>
          </p:cNvSpPr>
          <p:nvPr/>
        </p:nvSpPr>
        <p:spPr bwMode="auto">
          <a:xfrm>
            <a:off x="5410200" y="22098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130056" name="Oval 8"/>
          <p:cNvSpPr>
            <a:spLocks noChangeArrowheads="1"/>
          </p:cNvSpPr>
          <p:nvPr/>
        </p:nvSpPr>
        <p:spPr bwMode="auto">
          <a:xfrm>
            <a:off x="5562600" y="2362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130057" name="Oval 9"/>
          <p:cNvSpPr>
            <a:spLocks noChangeArrowheads="1"/>
          </p:cNvSpPr>
          <p:nvPr/>
        </p:nvSpPr>
        <p:spPr bwMode="auto">
          <a:xfrm>
            <a:off x="2057400" y="4191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</a:t>
            </a:r>
          </a:p>
          <a:p>
            <a:pPr algn="ctr"/>
            <a:r>
              <a:rPr lang="en-US" b="1"/>
              <a:t>queue</a:t>
            </a:r>
          </a:p>
        </p:txBody>
      </p:sp>
      <p:cxnSp>
        <p:nvCxnSpPr>
          <p:cNvPr id="130058" name="AutoShape 10"/>
          <p:cNvCxnSpPr>
            <a:cxnSpLocks noChangeShapeType="1"/>
            <a:stCxn id="130057" idx="6"/>
            <a:endCxn id="130050" idx="2"/>
          </p:cNvCxnSpPr>
          <p:nvPr/>
        </p:nvCxnSpPr>
        <p:spPr bwMode="auto">
          <a:xfrm>
            <a:off x="3200400" y="4724400"/>
            <a:ext cx="342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059" name="AutoShape 11"/>
          <p:cNvCxnSpPr>
            <a:cxnSpLocks noChangeShapeType="1"/>
            <a:stCxn id="130050" idx="4"/>
            <a:endCxn id="130075" idx="0"/>
          </p:cNvCxnSpPr>
          <p:nvPr/>
        </p:nvCxnSpPr>
        <p:spPr bwMode="auto">
          <a:xfrm>
            <a:off x="7200900" y="52578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5562600" y="59436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in.txt</a:t>
            </a:r>
          </a:p>
        </p:txBody>
      </p:sp>
      <p:cxnSp>
        <p:nvCxnSpPr>
          <p:cNvPr id="130061" name="AutoShape 13"/>
          <p:cNvCxnSpPr>
            <a:cxnSpLocks noChangeShapeType="1"/>
            <a:stCxn id="130060" idx="3"/>
            <a:endCxn id="130075" idx="2"/>
          </p:cNvCxnSpPr>
          <p:nvPr/>
        </p:nvCxnSpPr>
        <p:spPr bwMode="auto">
          <a:xfrm>
            <a:off x="6324600" y="61722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8077200" y="59436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out.txt</a:t>
            </a:r>
          </a:p>
        </p:txBody>
      </p:sp>
      <p:cxnSp>
        <p:nvCxnSpPr>
          <p:cNvPr id="130063" name="AutoShape 15"/>
          <p:cNvCxnSpPr>
            <a:cxnSpLocks noChangeShapeType="1"/>
            <a:stCxn id="130075" idx="6"/>
            <a:endCxn id="130062" idx="1"/>
          </p:cNvCxnSpPr>
          <p:nvPr/>
        </p:nvCxnSpPr>
        <p:spPr bwMode="auto">
          <a:xfrm>
            <a:off x="7543800" y="61722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3352800" y="4114800"/>
            <a:ext cx="29781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put align.exe</a:t>
            </a:r>
          </a:p>
          <a:p>
            <a:r>
              <a:rPr lang="en-US" b="1"/>
              <a:t>put in.txt</a:t>
            </a:r>
          </a:p>
          <a:p>
            <a:r>
              <a:rPr lang="en-US" b="1"/>
              <a:t>exec F.exe &lt;in.txt &gt;out.txt</a:t>
            </a:r>
          </a:p>
          <a:p>
            <a:r>
              <a:rPr lang="en-US" b="1"/>
              <a:t>get out.txt</a:t>
            </a: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6273800" y="1431925"/>
            <a:ext cx="21018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/>
              <a:t>100s of workers</a:t>
            </a:r>
          </a:p>
          <a:p>
            <a:pPr algn="r"/>
            <a:r>
              <a:rPr lang="en-US" sz="2000" b="1"/>
              <a:t>dispatched to</a:t>
            </a:r>
          </a:p>
          <a:p>
            <a:pPr algn="r"/>
            <a:r>
              <a:rPr lang="en-US" sz="2000" b="1"/>
              <a:t>Notre Dame,</a:t>
            </a:r>
          </a:p>
          <a:p>
            <a:pPr algn="r"/>
            <a:r>
              <a:rPr lang="en-US" sz="2000" b="1"/>
              <a:t>Purdue, and</a:t>
            </a:r>
          </a:p>
          <a:p>
            <a:pPr algn="r"/>
            <a:r>
              <a:rPr lang="en-US" sz="2000" b="1"/>
              <a:t>Wisconsin</a:t>
            </a:r>
          </a:p>
        </p:txBody>
      </p:sp>
      <p:cxnSp>
        <p:nvCxnSpPr>
          <p:cNvPr id="130066" name="AutoShape 18"/>
          <p:cNvCxnSpPr>
            <a:cxnSpLocks noChangeShapeType="1"/>
            <a:stCxn id="130057" idx="7"/>
            <a:endCxn id="130052" idx="2"/>
          </p:cNvCxnSpPr>
          <p:nvPr/>
        </p:nvCxnSpPr>
        <p:spPr bwMode="auto">
          <a:xfrm flipV="1">
            <a:off x="3033713" y="2286000"/>
            <a:ext cx="1919287" cy="2060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067" name="AutoShape 19"/>
          <p:cNvCxnSpPr>
            <a:cxnSpLocks noChangeShapeType="1"/>
            <a:stCxn id="130057" idx="7"/>
            <a:endCxn id="130056" idx="4"/>
          </p:cNvCxnSpPr>
          <p:nvPr/>
        </p:nvCxnSpPr>
        <p:spPr bwMode="auto">
          <a:xfrm flipV="1">
            <a:off x="3033713" y="3429000"/>
            <a:ext cx="3100387" cy="917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068" name="AutoShape 20"/>
          <p:cNvCxnSpPr>
            <a:cxnSpLocks noChangeShapeType="1"/>
            <a:stCxn id="130057" idx="7"/>
            <a:endCxn id="130054" idx="2"/>
          </p:cNvCxnSpPr>
          <p:nvPr/>
        </p:nvCxnSpPr>
        <p:spPr bwMode="auto">
          <a:xfrm flipV="1">
            <a:off x="3033713" y="2590800"/>
            <a:ext cx="2224087" cy="175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069" name="AutoShape 21"/>
          <p:cNvCxnSpPr>
            <a:cxnSpLocks noChangeShapeType="1"/>
            <a:stCxn id="130057" idx="7"/>
            <a:endCxn id="130056" idx="2"/>
          </p:cNvCxnSpPr>
          <p:nvPr/>
        </p:nvCxnSpPr>
        <p:spPr bwMode="auto">
          <a:xfrm flipV="1">
            <a:off x="3033713" y="2895600"/>
            <a:ext cx="2528887" cy="145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0070" name="Oval 22"/>
          <p:cNvSpPr>
            <a:spLocks noChangeArrowheads="1"/>
          </p:cNvSpPr>
          <p:nvPr/>
        </p:nvSpPr>
        <p:spPr bwMode="auto">
          <a:xfrm>
            <a:off x="381000" y="4191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somepairs</a:t>
            </a:r>
          </a:p>
          <a:p>
            <a:pPr algn="ctr"/>
            <a:r>
              <a:rPr lang="en-US" b="1"/>
              <a:t>master</a:t>
            </a:r>
          </a:p>
        </p:txBody>
      </p:sp>
      <p:cxnSp>
        <p:nvCxnSpPr>
          <p:cNvPr id="130071" name="AutoShape 23"/>
          <p:cNvCxnSpPr>
            <a:cxnSpLocks noChangeShapeType="1"/>
            <a:stCxn id="130070" idx="7"/>
            <a:endCxn id="130057" idx="1"/>
          </p:cNvCxnSpPr>
          <p:nvPr/>
        </p:nvCxnSpPr>
        <p:spPr bwMode="auto">
          <a:xfrm>
            <a:off x="1357313" y="4346575"/>
            <a:ext cx="866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072" name="AutoShape 24"/>
          <p:cNvCxnSpPr>
            <a:cxnSpLocks noChangeShapeType="1"/>
            <a:stCxn id="130057" idx="3"/>
            <a:endCxn id="130070" idx="5"/>
          </p:cNvCxnSpPr>
          <p:nvPr/>
        </p:nvCxnSpPr>
        <p:spPr bwMode="auto">
          <a:xfrm flipH="1">
            <a:off x="1357313" y="5102225"/>
            <a:ext cx="866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0073" name="Text Box 25"/>
          <p:cNvSpPr txBox="1">
            <a:spLocks noChangeArrowheads="1"/>
          </p:cNvSpPr>
          <p:nvPr/>
        </p:nvSpPr>
        <p:spPr bwMode="auto">
          <a:xfrm>
            <a:off x="1371600" y="3702050"/>
            <a:ext cx="85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queue</a:t>
            </a:r>
          </a:p>
          <a:p>
            <a:pPr algn="ctr"/>
            <a:r>
              <a:rPr lang="en-US" b="1"/>
              <a:t>tasks</a:t>
            </a:r>
          </a:p>
        </p:txBody>
      </p:sp>
      <p:sp>
        <p:nvSpPr>
          <p:cNvPr id="130074" name="Text Box 26"/>
          <p:cNvSpPr txBox="1">
            <a:spLocks noChangeArrowheads="1"/>
          </p:cNvSpPr>
          <p:nvPr/>
        </p:nvSpPr>
        <p:spPr bwMode="auto">
          <a:xfrm>
            <a:off x="1397000" y="5073650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tasks</a:t>
            </a:r>
          </a:p>
          <a:p>
            <a:pPr algn="ctr"/>
            <a:r>
              <a:rPr lang="en-US" b="1"/>
              <a:t>done</a:t>
            </a:r>
          </a:p>
        </p:txBody>
      </p:sp>
      <p:sp>
        <p:nvSpPr>
          <p:cNvPr id="130075" name="Oval 27"/>
          <p:cNvSpPr>
            <a:spLocks noChangeArrowheads="1"/>
          </p:cNvSpPr>
          <p:nvPr/>
        </p:nvSpPr>
        <p:spPr bwMode="auto">
          <a:xfrm>
            <a:off x="6858000" y="58674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F</a:t>
            </a:r>
          </a:p>
        </p:txBody>
      </p:sp>
      <p:cxnSp>
        <p:nvCxnSpPr>
          <p:cNvPr id="130076" name="AutoShape 28"/>
          <p:cNvCxnSpPr>
            <a:cxnSpLocks noChangeShapeType="1"/>
            <a:stCxn id="130050" idx="3"/>
            <a:endCxn id="130060" idx="0"/>
          </p:cNvCxnSpPr>
          <p:nvPr/>
        </p:nvCxnSpPr>
        <p:spPr bwMode="auto">
          <a:xfrm flipH="1">
            <a:off x="5943600" y="5102225"/>
            <a:ext cx="852488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077" name="AutoShape 29"/>
          <p:cNvCxnSpPr>
            <a:cxnSpLocks noChangeShapeType="1"/>
            <a:stCxn id="130062" idx="0"/>
            <a:endCxn id="130050" idx="5"/>
          </p:cNvCxnSpPr>
          <p:nvPr/>
        </p:nvCxnSpPr>
        <p:spPr bwMode="auto">
          <a:xfrm flipH="1" flipV="1">
            <a:off x="7605713" y="5102225"/>
            <a:ext cx="852487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0078" name="Text Box 30"/>
          <p:cNvSpPr txBox="1">
            <a:spLocks noChangeArrowheads="1"/>
          </p:cNvSpPr>
          <p:nvPr/>
        </p:nvSpPr>
        <p:spPr bwMode="auto">
          <a:xfrm>
            <a:off x="5673725" y="3722688"/>
            <a:ext cx="315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/>
              <a:t>detail of a single worker:</a:t>
            </a: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SAND Genome Assembler</a:t>
            </a:r>
          </a:p>
          <a:p>
            <a:pPr algn="ctr" eaLnBrk="1" hangingPunct="1"/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 Work Queue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82" name="AutoShape 34"/>
          <p:cNvSpPr>
            <a:spLocks noChangeArrowheads="1"/>
          </p:cNvSpPr>
          <p:nvPr/>
        </p:nvSpPr>
        <p:spPr bwMode="auto">
          <a:xfrm>
            <a:off x="609600" y="3429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84" name="Rectangle 36"/>
          <p:cNvSpPr>
            <a:spLocks noChangeArrowheads="1"/>
          </p:cNvSpPr>
          <p:nvPr/>
        </p:nvSpPr>
        <p:spPr bwMode="auto">
          <a:xfrm>
            <a:off x="228600" y="1752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30085" name="Rectangle 37"/>
          <p:cNvSpPr>
            <a:spLocks noChangeArrowheads="1"/>
          </p:cNvSpPr>
          <p:nvPr/>
        </p:nvSpPr>
        <p:spPr bwMode="auto">
          <a:xfrm>
            <a:off x="381000" y="1905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30086" name="Rectangle 38"/>
          <p:cNvSpPr>
            <a:spLocks noChangeArrowheads="1"/>
          </p:cNvSpPr>
          <p:nvPr/>
        </p:nvSpPr>
        <p:spPr bwMode="auto">
          <a:xfrm>
            <a:off x="533400" y="2057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An</a:t>
            </a:r>
          </a:p>
        </p:txBody>
      </p:sp>
      <p:sp>
        <p:nvSpPr>
          <p:cNvPr id="130087" name="Oval 39"/>
          <p:cNvSpPr>
            <a:spLocks noChangeArrowheads="1"/>
          </p:cNvSpPr>
          <p:nvPr/>
        </p:nvSpPr>
        <p:spPr bwMode="auto">
          <a:xfrm>
            <a:off x="2286000" y="198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30088" name="Rectangle 40"/>
          <p:cNvSpPr>
            <a:spLocks noChangeArrowheads="1"/>
          </p:cNvSpPr>
          <p:nvPr/>
        </p:nvSpPr>
        <p:spPr bwMode="auto">
          <a:xfrm>
            <a:off x="1295400" y="1600200"/>
            <a:ext cx="8382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(1,2)</a:t>
            </a:r>
          </a:p>
          <a:p>
            <a:pPr algn="ctr"/>
            <a:r>
              <a:rPr lang="en-US"/>
              <a:t>(2,1)</a:t>
            </a:r>
          </a:p>
          <a:p>
            <a:pPr algn="ctr"/>
            <a:r>
              <a:rPr lang="en-US"/>
              <a:t>(2,3)</a:t>
            </a:r>
          </a:p>
          <a:p>
            <a:pPr algn="ctr"/>
            <a:r>
              <a:rPr lang="en-US"/>
              <a:t>(3,3)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684E-7D17-464D-8B85-A687C6AD5283}" type="slidenum">
              <a:rPr lang="en-US"/>
              <a:pPr/>
              <a:t>42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Genome (7.9M)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24" name="Picture 4" descr="large-test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1081-4D1E-4334-9D10-B8AD97861FBB}" type="slidenum">
              <a:rPr lang="en-US"/>
              <a:pPr/>
              <a:t>43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Upshot?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r>
              <a:rPr lang="en-US" sz="2800" dirty="0"/>
              <a:t>We can do full-scale assemblies as a routine matter on existing conventional machines.</a:t>
            </a:r>
          </a:p>
          <a:p>
            <a:r>
              <a:rPr lang="en-US" sz="2800" dirty="0"/>
              <a:t>Our solution is faster (wall-clock time) than the next faster assembler run on 1024x BG/L.</a:t>
            </a:r>
          </a:p>
          <a:p>
            <a:r>
              <a:rPr lang="en-US" sz="2800" dirty="0"/>
              <a:t>You could almost certainly do better with a dedicated cluster and a fast interconnect, but such systems are not universally available.</a:t>
            </a:r>
          </a:p>
          <a:p>
            <a:r>
              <a:rPr lang="en-US" sz="2800" dirty="0"/>
              <a:t>Our solution opens up </a:t>
            </a:r>
            <a:r>
              <a:rPr lang="en-US" sz="2800" dirty="0" smtClean="0"/>
              <a:t>assembly </a:t>
            </a:r>
            <a:r>
              <a:rPr lang="en-US" sz="2800" dirty="0"/>
              <a:t>to labs with “NASCAR” instead of “Formula-One” hardware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SAND Genome Assembler (Celera Compatible)</a:t>
            </a:r>
          </a:p>
          <a:p>
            <a:pPr lvl="1"/>
            <a:r>
              <a:rPr lang="en-US" sz="2400" b="1" dirty="0" smtClean="0">
                <a:solidFill>
                  <a:srgbClr val="FFFF00"/>
                </a:solidFill>
              </a:rPr>
              <a:t>http://nd.edu/~ccl/software/sand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B3E3-C4E9-4F3A-97A0-5F08E82848EF}" type="slidenum">
              <a:rPr lang="en-US"/>
              <a:pPr/>
              <a:t>44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sz="4000"/>
              <a:t>What if your application doesn’t </a:t>
            </a:r>
            <a:br>
              <a:rPr lang="en-US" sz="4000"/>
            </a:br>
            <a:r>
              <a:rPr lang="en-US" sz="4000"/>
              <a:t>fit a regular pattern?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1540-CBCA-45E8-8087-747BD4A76F2E}" type="slidenum">
              <a:rPr lang="en-US"/>
              <a:pPr/>
              <a:t>45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Another Old Idea: Make</a:t>
            </a:r>
            <a:endParaRPr lang="en-US" dirty="0"/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648200" y="1447800"/>
            <a:ext cx="39624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latin typeface="Arial Unicode MS" pitchFamily="34" charset="-128"/>
              </a:rPr>
              <a:t>part1 part2 part3: input.data split.py</a:t>
            </a:r>
          </a:p>
          <a:p>
            <a:r>
              <a:rPr lang="en-US" b="1">
                <a:latin typeface="Arial Unicode MS" pitchFamily="34" charset="-128"/>
              </a:rPr>
              <a:t>     ./split.py input.data</a:t>
            </a:r>
          </a:p>
          <a:p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out1: part1 mysim.exe</a:t>
            </a:r>
          </a:p>
          <a:p>
            <a:r>
              <a:rPr lang="en-US" b="1">
                <a:latin typeface="Arial Unicode MS" pitchFamily="34" charset="-128"/>
              </a:rPr>
              <a:t>    ./mysim.exe part1 &gt;out1</a:t>
            </a:r>
          </a:p>
          <a:p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out2: part2 mysim.exe</a:t>
            </a:r>
          </a:p>
          <a:p>
            <a:r>
              <a:rPr lang="en-US" b="1">
                <a:latin typeface="Arial Unicode MS" pitchFamily="34" charset="-128"/>
              </a:rPr>
              <a:t>    ./mysim.exe part2 &gt;out2</a:t>
            </a:r>
          </a:p>
          <a:p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out3: part3 mysim.exe</a:t>
            </a:r>
          </a:p>
          <a:p>
            <a:r>
              <a:rPr lang="en-US" b="1">
                <a:latin typeface="Arial Unicode MS" pitchFamily="34" charset="-128"/>
              </a:rPr>
              <a:t>    ./mysim.exe part3 &gt;out3</a:t>
            </a:r>
          </a:p>
          <a:p>
            <a:endParaRPr lang="en-US" b="1">
              <a:latin typeface="Arial Unicode MS" pitchFamily="34" charset="-128"/>
            </a:endParaRPr>
          </a:p>
          <a:p>
            <a:r>
              <a:rPr lang="en-US" b="1">
                <a:latin typeface="Arial Unicode MS" pitchFamily="34" charset="-128"/>
              </a:rPr>
              <a:t>result: out1 out2 out3 join.py</a:t>
            </a:r>
          </a:p>
          <a:p>
            <a:r>
              <a:rPr lang="en-US" b="1">
                <a:latin typeface="Arial Unicode MS" pitchFamily="34" charset="-128"/>
              </a:rPr>
              <a:t>    ./join.py out1 out2 out3 &gt; result </a:t>
            </a:r>
          </a:p>
        </p:txBody>
      </p:sp>
      <p:pic>
        <p:nvPicPr>
          <p:cNvPr id="246788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2480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62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962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17526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2394" y="4687669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794" y="4840069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194" y="4992469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9594" y="5144869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0394" y="3392269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Makeflow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289360" y="3049369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93261" y="3392269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submit</a:t>
            </a:r>
          </a:p>
          <a:p>
            <a:pPr algn="r"/>
            <a:r>
              <a:rPr lang="en-US" dirty="0" smtClean="0"/>
              <a:t>jobs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0" idx="3"/>
            <a:endCxn id="68" idx="1"/>
          </p:cNvCxnSpPr>
          <p:nvPr/>
        </p:nvCxnSpPr>
        <p:spPr>
          <a:xfrm flipV="1">
            <a:off x="2667794" y="2667000"/>
            <a:ext cx="989806" cy="10681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3"/>
            <a:endCxn id="4" idx="1"/>
          </p:cNvCxnSpPr>
          <p:nvPr/>
        </p:nvCxnSpPr>
        <p:spPr>
          <a:xfrm>
            <a:off x="2667794" y="3735169"/>
            <a:ext cx="989806" cy="12178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794" y="55258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449759"/>
            <a:ext cx="7430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Makeflow</a:t>
            </a:r>
            <a:r>
              <a:rPr lang="en-US" sz="4400" dirty="0" smtClean="0"/>
              <a:t>: Direct Submission</a:t>
            </a:r>
            <a:endParaRPr lang="en-US" sz="4400" dirty="0"/>
          </a:p>
        </p:txBody>
      </p:sp>
      <p:cxnSp>
        <p:nvCxnSpPr>
          <p:cNvPr id="40" name="Straight Arrow Connector 39"/>
          <p:cNvCxnSpPr>
            <a:stCxn id="21" idx="0"/>
            <a:endCxn id="20" idx="2"/>
          </p:cNvCxnSpPr>
          <p:nvPr/>
        </p:nvCxnSpPr>
        <p:spPr bwMode="auto">
          <a:xfrm rot="5400000" flipH="1" flipV="1">
            <a:off x="1334294" y="4382869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20" idx="3"/>
            <a:endCxn id="6" idx="1"/>
          </p:cNvCxnSpPr>
          <p:nvPr/>
        </p:nvCxnSpPr>
        <p:spPr bwMode="auto">
          <a:xfrm flipV="1">
            <a:off x="2667794" y="2743200"/>
            <a:ext cx="3428206" cy="9919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20" idx="3"/>
            <a:endCxn id="5" idx="1"/>
          </p:cNvCxnSpPr>
          <p:nvPr/>
        </p:nvCxnSpPr>
        <p:spPr bwMode="auto">
          <a:xfrm>
            <a:off x="2667794" y="3735169"/>
            <a:ext cx="3428206" cy="1217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ounded Rectangle 26"/>
          <p:cNvSpPr/>
          <p:nvPr/>
        </p:nvSpPr>
        <p:spPr>
          <a:xfrm>
            <a:off x="609600" y="19812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Makefile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 dirty="0" smtClean="0"/>
              <a:t>Problems with Direct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Engineering: too many batch systems with too many slight differences.</a:t>
            </a:r>
          </a:p>
          <a:p>
            <a:r>
              <a:rPr lang="en-US" dirty="0" smtClean="0"/>
              <a:t>Performance: Starting a new job or a VM takes 30-60 seconds.  (Universal?)</a:t>
            </a:r>
          </a:p>
          <a:p>
            <a:r>
              <a:rPr lang="en-US" dirty="0" smtClean="0"/>
              <a:t>Stability: An accident could result in you purchasing thousands of cores!</a:t>
            </a:r>
          </a:p>
          <a:p>
            <a:r>
              <a:rPr lang="en-US" dirty="0" smtClean="0"/>
              <a:t>Solution: Overlay our own work management system into multiple clouds.</a:t>
            </a:r>
          </a:p>
          <a:p>
            <a:pPr lvl="1"/>
            <a:r>
              <a:rPr lang="en-US" dirty="0" smtClean="0"/>
              <a:t>Technique used widely in the grid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8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17642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2394" y="46993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794" y="48517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194" y="50041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9594" y="51565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0394" y="20323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Makefile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0394" y="34039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Makeflow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365560" y="3061037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794" y="553753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537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14400" y="304800"/>
            <a:ext cx="7261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Makeflow</a:t>
            </a:r>
            <a:r>
              <a:rPr lang="en-US" sz="4400" dirty="0" smtClean="0"/>
              <a:t>: Overlay </a:t>
            </a:r>
            <a:r>
              <a:rPr lang="en-US" sz="4400" dirty="0" err="1" smtClean="0"/>
              <a:t>Workerrs</a:t>
            </a:r>
            <a:endParaRPr lang="en-US" sz="44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6019800" y="1013936"/>
            <a:ext cx="2362200" cy="2491264"/>
            <a:chOff x="6019800" y="1013936"/>
            <a:chExt cx="2362200" cy="2491264"/>
          </a:xfrm>
        </p:grpSpPr>
        <p:sp>
          <p:nvSpPr>
            <p:cNvPr id="10" name="TextBox 9"/>
            <p:cNvSpPr txBox="1"/>
            <p:nvPr/>
          </p:nvSpPr>
          <p:spPr>
            <a:xfrm>
              <a:off x="6019800" y="1013936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</a:t>
              </a:r>
              <a:r>
                <a:rPr lang="en-US" dirty="0" err="1" smtClean="0"/>
                <a:t>ge_submit_workers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0" idx="2"/>
              <a:endCxn id="6" idx="0"/>
            </p:cNvCxnSpPr>
            <p:nvPr/>
          </p:nvCxnSpPr>
          <p:spPr>
            <a:xfrm rot="5400000">
              <a:off x="6972300" y="1535668"/>
              <a:ext cx="3810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06680" y="4114800"/>
            <a:ext cx="2651520" cy="2590800"/>
            <a:chOff x="5806680" y="4114800"/>
            <a:chExt cx="2651520" cy="2590800"/>
          </a:xfrm>
        </p:grpSpPr>
        <p:sp>
          <p:nvSpPr>
            <p:cNvPr id="49" name="TextBox 48"/>
            <p:cNvSpPr txBox="1"/>
            <p:nvPr/>
          </p:nvSpPr>
          <p:spPr>
            <a:xfrm>
              <a:off x="5806680" y="63362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ssh</a:t>
              </a:r>
              <a:endParaRPr lang="en-US" dirty="0"/>
            </a:p>
          </p:txBody>
        </p:sp>
        <p:cxnSp>
          <p:nvCxnSpPr>
            <p:cNvPr id="50" name="Straight Arrow Connector 49"/>
            <p:cNvCxnSpPr>
              <a:stCxn id="49" idx="0"/>
              <a:endCxn id="5" idx="2"/>
            </p:cNvCxnSpPr>
            <p:nvPr/>
          </p:nvCxnSpPr>
          <p:spPr>
            <a:xfrm rot="16200000" flipV="1">
              <a:off x="6938070" y="6141898"/>
              <a:ext cx="3810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962400" y="1981200"/>
            <a:ext cx="1524000" cy="1447800"/>
            <a:chOff x="3962400" y="1981200"/>
            <a:chExt cx="1524000" cy="1447800"/>
          </a:xfrm>
        </p:grpSpPr>
        <p:sp>
          <p:nvSpPr>
            <p:cNvPr id="46" name="Oval 45"/>
            <p:cNvSpPr/>
            <p:nvPr/>
          </p:nvSpPr>
          <p:spPr bwMode="auto">
            <a:xfrm>
              <a:off x="4953000" y="2895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6482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Wv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962400" y="28194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352800" y="4038600"/>
            <a:ext cx="2651520" cy="2743200"/>
            <a:chOff x="3352800" y="4038600"/>
            <a:chExt cx="2651520" cy="2743200"/>
          </a:xfrm>
        </p:grpSpPr>
        <p:sp>
          <p:nvSpPr>
            <p:cNvPr id="11" name="TextBox 10"/>
            <p:cNvSpPr txBox="1"/>
            <p:nvPr/>
          </p:nvSpPr>
          <p:spPr>
            <a:xfrm>
              <a:off x="3352800" y="64124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condor_submit_workers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730" y="6218098"/>
              <a:ext cx="5334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Hundreds of Workers in a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submit</a:t>
              </a:r>
            </a:p>
            <a:p>
              <a:pPr algn="r"/>
              <a:r>
                <a:rPr lang="en-US" dirty="0" smtClean="0"/>
                <a:t>tasks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5944-5062-4D9D-AE39-0EEDA4D34712}" type="slidenum">
              <a:rPr lang="en-US"/>
              <a:pPr/>
              <a:t>49</a:t>
            </a:fld>
            <a:endParaRPr lang="en-US"/>
          </a:p>
        </p:txBody>
      </p:sp>
      <p:sp>
        <p:nvSpPr>
          <p:cNvPr id="266242" name="Oval 2"/>
          <p:cNvSpPr>
            <a:spLocks noChangeArrowheads="1"/>
          </p:cNvSpPr>
          <p:nvPr/>
        </p:nvSpPr>
        <p:spPr bwMode="auto">
          <a:xfrm>
            <a:off x="66294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3" name="Oval 3"/>
          <p:cNvSpPr>
            <a:spLocks noChangeArrowheads="1"/>
          </p:cNvSpPr>
          <p:nvPr/>
        </p:nvSpPr>
        <p:spPr bwMode="auto">
          <a:xfrm>
            <a:off x="4800600" y="1219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4" name="Oval 4"/>
          <p:cNvSpPr>
            <a:spLocks noChangeArrowheads="1"/>
          </p:cNvSpPr>
          <p:nvPr/>
        </p:nvSpPr>
        <p:spPr bwMode="auto">
          <a:xfrm>
            <a:off x="4953000" y="13716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5" name="Oval 5"/>
          <p:cNvSpPr>
            <a:spLocks noChangeArrowheads="1"/>
          </p:cNvSpPr>
          <p:nvPr/>
        </p:nvSpPr>
        <p:spPr bwMode="auto">
          <a:xfrm>
            <a:off x="5105400" y="1524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6" name="Oval 6"/>
          <p:cNvSpPr>
            <a:spLocks noChangeArrowheads="1"/>
          </p:cNvSpPr>
          <p:nvPr/>
        </p:nvSpPr>
        <p:spPr bwMode="auto">
          <a:xfrm>
            <a:off x="5257800" y="1676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7" name="Oval 7"/>
          <p:cNvSpPr>
            <a:spLocks noChangeArrowheads="1"/>
          </p:cNvSpPr>
          <p:nvPr/>
        </p:nvSpPr>
        <p:spPr bwMode="auto">
          <a:xfrm>
            <a:off x="5410200" y="18288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8" name="Oval 8"/>
          <p:cNvSpPr>
            <a:spLocks noChangeArrowheads="1"/>
          </p:cNvSpPr>
          <p:nvPr/>
        </p:nvSpPr>
        <p:spPr bwMode="auto">
          <a:xfrm>
            <a:off x="5562600" y="1981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9" name="Oval 9"/>
          <p:cNvSpPr>
            <a:spLocks noChangeArrowheads="1"/>
          </p:cNvSpPr>
          <p:nvPr/>
        </p:nvSpPr>
        <p:spPr bwMode="auto">
          <a:xfrm>
            <a:off x="20574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</a:t>
            </a:r>
          </a:p>
          <a:p>
            <a:pPr algn="ctr"/>
            <a:r>
              <a:rPr lang="en-US" b="1"/>
              <a:t>queue</a:t>
            </a:r>
          </a:p>
        </p:txBody>
      </p:sp>
      <p:cxnSp>
        <p:nvCxnSpPr>
          <p:cNvPr id="266250" name="AutoShape 10"/>
          <p:cNvCxnSpPr>
            <a:cxnSpLocks noChangeShapeType="1"/>
            <a:stCxn id="266249" idx="6"/>
            <a:endCxn id="266242" idx="2"/>
          </p:cNvCxnSpPr>
          <p:nvPr/>
        </p:nvCxnSpPr>
        <p:spPr bwMode="auto">
          <a:xfrm>
            <a:off x="3200400" y="4343400"/>
            <a:ext cx="342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51" name="AutoShape 11"/>
          <p:cNvCxnSpPr>
            <a:cxnSpLocks noChangeShapeType="1"/>
            <a:stCxn id="266242" idx="4"/>
            <a:endCxn id="266267" idx="0"/>
          </p:cNvCxnSpPr>
          <p:nvPr/>
        </p:nvCxnSpPr>
        <p:spPr bwMode="auto">
          <a:xfrm>
            <a:off x="7200900" y="48768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52" name="Rectangle 12"/>
          <p:cNvSpPr>
            <a:spLocks noChangeArrowheads="1"/>
          </p:cNvSpPr>
          <p:nvPr/>
        </p:nvSpPr>
        <p:spPr bwMode="auto">
          <a:xfrm>
            <a:off x="5562600" y="55626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afile</a:t>
            </a:r>
          </a:p>
        </p:txBody>
      </p:sp>
      <p:cxnSp>
        <p:nvCxnSpPr>
          <p:cNvPr id="266253" name="AutoShape 13"/>
          <p:cNvCxnSpPr>
            <a:cxnSpLocks noChangeShapeType="1"/>
            <a:stCxn id="266252" idx="3"/>
            <a:endCxn id="266267" idx="2"/>
          </p:cNvCxnSpPr>
          <p:nvPr/>
        </p:nvCxnSpPr>
        <p:spPr bwMode="auto">
          <a:xfrm>
            <a:off x="6324600" y="57912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54" name="Rectangle 14"/>
          <p:cNvSpPr>
            <a:spLocks noChangeArrowheads="1"/>
          </p:cNvSpPr>
          <p:nvPr/>
        </p:nvSpPr>
        <p:spPr bwMode="auto">
          <a:xfrm>
            <a:off x="8077200" y="55626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bfile</a:t>
            </a:r>
          </a:p>
        </p:txBody>
      </p:sp>
      <p:cxnSp>
        <p:nvCxnSpPr>
          <p:cNvPr id="266255" name="AutoShape 15"/>
          <p:cNvCxnSpPr>
            <a:cxnSpLocks noChangeShapeType="1"/>
            <a:stCxn id="266267" idx="6"/>
            <a:endCxn id="266254" idx="1"/>
          </p:cNvCxnSpPr>
          <p:nvPr/>
        </p:nvCxnSpPr>
        <p:spPr bwMode="auto">
          <a:xfrm>
            <a:off x="7543800" y="57912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56" name="Text Box 16"/>
          <p:cNvSpPr txBox="1">
            <a:spLocks noChangeArrowheads="1"/>
          </p:cNvSpPr>
          <p:nvPr/>
        </p:nvSpPr>
        <p:spPr bwMode="auto">
          <a:xfrm>
            <a:off x="3352800" y="3733800"/>
            <a:ext cx="25146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put prog</a:t>
            </a:r>
          </a:p>
          <a:p>
            <a:r>
              <a:rPr lang="en-US" b="1"/>
              <a:t>put afile</a:t>
            </a:r>
          </a:p>
          <a:p>
            <a:r>
              <a:rPr lang="en-US" b="1"/>
              <a:t>exec prog afile &gt; bfile</a:t>
            </a:r>
          </a:p>
          <a:p>
            <a:r>
              <a:rPr lang="en-US" b="1"/>
              <a:t>get bfile</a:t>
            </a:r>
          </a:p>
        </p:txBody>
      </p:sp>
      <p:sp>
        <p:nvSpPr>
          <p:cNvPr id="266257" name="Text Box 17"/>
          <p:cNvSpPr txBox="1">
            <a:spLocks noChangeArrowheads="1"/>
          </p:cNvSpPr>
          <p:nvPr/>
        </p:nvSpPr>
        <p:spPr bwMode="auto">
          <a:xfrm>
            <a:off x="6273800" y="1203325"/>
            <a:ext cx="2101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/>
              <a:t>100s of workers</a:t>
            </a:r>
          </a:p>
          <a:p>
            <a:pPr algn="r"/>
            <a:r>
              <a:rPr lang="en-US" sz="2000" b="1"/>
              <a:t>dispatched to</a:t>
            </a:r>
          </a:p>
          <a:p>
            <a:pPr algn="r"/>
            <a:r>
              <a:rPr lang="en-US" sz="2000" b="1"/>
              <a:t>the cloud</a:t>
            </a:r>
          </a:p>
        </p:txBody>
      </p:sp>
      <p:cxnSp>
        <p:nvCxnSpPr>
          <p:cNvPr id="266258" name="AutoShape 18"/>
          <p:cNvCxnSpPr>
            <a:cxnSpLocks noChangeShapeType="1"/>
            <a:stCxn id="266249" idx="7"/>
            <a:endCxn id="266244" idx="2"/>
          </p:cNvCxnSpPr>
          <p:nvPr/>
        </p:nvCxnSpPr>
        <p:spPr bwMode="auto">
          <a:xfrm flipV="1">
            <a:off x="3033713" y="1905000"/>
            <a:ext cx="1919287" cy="2060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59" name="AutoShape 19"/>
          <p:cNvCxnSpPr>
            <a:cxnSpLocks noChangeShapeType="1"/>
            <a:stCxn id="266249" idx="7"/>
            <a:endCxn id="266248" idx="4"/>
          </p:cNvCxnSpPr>
          <p:nvPr/>
        </p:nvCxnSpPr>
        <p:spPr bwMode="auto">
          <a:xfrm flipV="1">
            <a:off x="3033713" y="3048000"/>
            <a:ext cx="3100387" cy="917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60" name="AutoShape 20"/>
          <p:cNvCxnSpPr>
            <a:cxnSpLocks noChangeShapeType="1"/>
            <a:stCxn id="266249" idx="7"/>
            <a:endCxn id="266246" idx="2"/>
          </p:cNvCxnSpPr>
          <p:nvPr/>
        </p:nvCxnSpPr>
        <p:spPr bwMode="auto">
          <a:xfrm flipV="1">
            <a:off x="3033713" y="2209800"/>
            <a:ext cx="2224087" cy="175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61" name="AutoShape 21"/>
          <p:cNvCxnSpPr>
            <a:cxnSpLocks noChangeShapeType="1"/>
            <a:stCxn id="266249" idx="7"/>
            <a:endCxn id="266248" idx="2"/>
          </p:cNvCxnSpPr>
          <p:nvPr/>
        </p:nvCxnSpPr>
        <p:spPr bwMode="auto">
          <a:xfrm flipV="1">
            <a:off x="3033713" y="2514600"/>
            <a:ext cx="2528887" cy="145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62" name="Oval 22"/>
          <p:cNvSpPr>
            <a:spLocks noChangeArrowheads="1"/>
          </p:cNvSpPr>
          <p:nvPr/>
        </p:nvSpPr>
        <p:spPr bwMode="auto">
          <a:xfrm>
            <a:off x="3810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makeflow</a:t>
            </a:r>
          </a:p>
          <a:p>
            <a:pPr algn="ctr"/>
            <a:r>
              <a:rPr lang="en-US" b="1"/>
              <a:t>master</a:t>
            </a:r>
          </a:p>
        </p:txBody>
      </p:sp>
      <p:cxnSp>
        <p:nvCxnSpPr>
          <p:cNvPr id="266263" name="AutoShape 23"/>
          <p:cNvCxnSpPr>
            <a:cxnSpLocks noChangeShapeType="1"/>
            <a:stCxn id="266262" idx="7"/>
            <a:endCxn id="266249" idx="1"/>
          </p:cNvCxnSpPr>
          <p:nvPr/>
        </p:nvCxnSpPr>
        <p:spPr bwMode="auto">
          <a:xfrm>
            <a:off x="1357313" y="3965575"/>
            <a:ext cx="866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64" name="AutoShape 24"/>
          <p:cNvCxnSpPr>
            <a:cxnSpLocks noChangeShapeType="1"/>
            <a:stCxn id="266249" idx="3"/>
            <a:endCxn id="266262" idx="5"/>
          </p:cNvCxnSpPr>
          <p:nvPr/>
        </p:nvCxnSpPr>
        <p:spPr bwMode="auto">
          <a:xfrm flipH="1">
            <a:off x="1357313" y="4721225"/>
            <a:ext cx="866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1371600" y="3321050"/>
            <a:ext cx="85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queue</a:t>
            </a:r>
          </a:p>
          <a:p>
            <a:pPr algn="ctr"/>
            <a:r>
              <a:rPr lang="en-US" b="1"/>
              <a:t>tasks</a:t>
            </a:r>
          </a:p>
        </p:txBody>
      </p:sp>
      <p:sp>
        <p:nvSpPr>
          <p:cNvPr id="266266" name="Text Box 26"/>
          <p:cNvSpPr txBox="1">
            <a:spLocks noChangeArrowheads="1"/>
          </p:cNvSpPr>
          <p:nvPr/>
        </p:nvSpPr>
        <p:spPr bwMode="auto">
          <a:xfrm>
            <a:off x="1397000" y="4692650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tasks</a:t>
            </a:r>
          </a:p>
          <a:p>
            <a:pPr algn="ctr"/>
            <a:r>
              <a:rPr lang="en-US" b="1"/>
              <a:t>done</a:t>
            </a:r>
          </a:p>
        </p:txBody>
      </p:sp>
      <p:sp>
        <p:nvSpPr>
          <p:cNvPr id="266267" name="Oval 27"/>
          <p:cNvSpPr>
            <a:spLocks noChangeArrowheads="1"/>
          </p:cNvSpPr>
          <p:nvPr/>
        </p:nvSpPr>
        <p:spPr bwMode="auto">
          <a:xfrm>
            <a:off x="6858000" y="54864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prog</a:t>
            </a:r>
          </a:p>
        </p:txBody>
      </p:sp>
      <p:cxnSp>
        <p:nvCxnSpPr>
          <p:cNvPr id="266268" name="AutoShape 28"/>
          <p:cNvCxnSpPr>
            <a:cxnSpLocks noChangeShapeType="1"/>
            <a:stCxn id="266242" idx="3"/>
            <a:endCxn id="266252" idx="0"/>
          </p:cNvCxnSpPr>
          <p:nvPr/>
        </p:nvCxnSpPr>
        <p:spPr bwMode="auto">
          <a:xfrm flipH="1">
            <a:off x="5943600" y="4721225"/>
            <a:ext cx="852488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69" name="AutoShape 29"/>
          <p:cNvCxnSpPr>
            <a:cxnSpLocks noChangeShapeType="1"/>
            <a:stCxn id="266254" idx="0"/>
            <a:endCxn id="266242" idx="5"/>
          </p:cNvCxnSpPr>
          <p:nvPr/>
        </p:nvCxnSpPr>
        <p:spPr bwMode="auto">
          <a:xfrm flipH="1" flipV="1">
            <a:off x="7605713" y="4721225"/>
            <a:ext cx="852487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70" name="Text Box 30"/>
          <p:cNvSpPr txBox="1">
            <a:spLocks noChangeArrowheads="1"/>
          </p:cNvSpPr>
          <p:nvPr/>
        </p:nvSpPr>
        <p:spPr bwMode="auto">
          <a:xfrm>
            <a:off x="5673725" y="3341688"/>
            <a:ext cx="315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/>
              <a:t>detail of a single worker:</a:t>
            </a:r>
          </a:p>
        </p:txBody>
      </p:sp>
      <p:sp>
        <p:nvSpPr>
          <p:cNvPr id="266271" name="Rectangle 31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Makeflow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Overlay Workers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2" name="AutoShape 32"/>
          <p:cNvSpPr>
            <a:spLocks noChangeArrowheads="1"/>
          </p:cNvSpPr>
          <p:nvPr/>
        </p:nvSpPr>
        <p:spPr bwMode="auto">
          <a:xfrm>
            <a:off x="609600" y="3048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8" name="Rectangle 38"/>
          <p:cNvSpPr>
            <a:spLocks noChangeArrowheads="1"/>
          </p:cNvSpPr>
          <p:nvPr/>
        </p:nvSpPr>
        <p:spPr bwMode="auto">
          <a:xfrm>
            <a:off x="152400" y="1600200"/>
            <a:ext cx="2362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/>
              <a:t>bfile: afile prog</a:t>
            </a:r>
          </a:p>
          <a:p>
            <a:r>
              <a:rPr lang="en-US" sz="2000" b="1"/>
              <a:t>    prog afile &gt;bfile</a:t>
            </a:r>
          </a:p>
        </p:txBody>
      </p:sp>
      <p:sp>
        <p:nvSpPr>
          <p:cNvPr id="266279" name="Text Box 39"/>
          <p:cNvSpPr txBox="1">
            <a:spLocks noChangeArrowheads="1"/>
          </p:cNvSpPr>
          <p:nvPr/>
        </p:nvSpPr>
        <p:spPr bwMode="auto">
          <a:xfrm>
            <a:off x="152400" y="5486400"/>
            <a:ext cx="5240338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Two optimizations:</a:t>
            </a:r>
          </a:p>
          <a:p>
            <a:r>
              <a:rPr lang="en-US" sz="2400"/>
              <a:t>     Cache inputs and output.</a:t>
            </a:r>
          </a:p>
          <a:p>
            <a:r>
              <a:rPr lang="en-US" sz="2400"/>
              <a:t>     Dispatch tasks to nodes with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F0A3-4054-44CA-A1AA-EDAD0052B64B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2000" b="9000"/>
          <a:stretch>
            <a:fillRect/>
          </a:stretch>
        </p:blipFill>
        <p:spPr bwMode="auto">
          <a:xfrm>
            <a:off x="-1676400" y="381000"/>
            <a:ext cx="1219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Applications</a:t>
            </a:r>
            <a:endParaRPr lang="en-US" dirty="0"/>
          </a:p>
        </p:txBody>
      </p:sp>
      <p:pic>
        <p:nvPicPr>
          <p:cNvPr id="11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46"/>
          <a:stretch>
            <a:fillRect/>
          </a:stretch>
        </p:blipFill>
        <p:spPr>
          <a:xfrm>
            <a:off x="3657600" y="1371600"/>
            <a:ext cx="5039215" cy="2209800"/>
          </a:xfrm>
        </p:spPr>
      </p:pic>
      <p:pic>
        <p:nvPicPr>
          <p:cNvPr id="7" name="Picture 4" descr="makeflow-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6043350" cy="2794000"/>
          </a:xfrm>
          <a:prstGeom prst="rect">
            <a:avLst/>
          </a:prstGeom>
          <a:noFill/>
        </p:spPr>
      </p:pic>
      <p:pic>
        <p:nvPicPr>
          <p:cNvPr id="5" name="Content Placeholder 4" descr="est_pi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447800"/>
            <a:ext cx="3124200" cy="2246989"/>
          </a:xfrm>
          <a:prstGeom prst="rect">
            <a:avLst/>
          </a:prstGeom>
        </p:spPr>
      </p:pic>
      <p:pic>
        <p:nvPicPr>
          <p:cNvPr id="9" name="Picture 9" descr="bxgri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057400"/>
            <a:ext cx="3276600" cy="313204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558353"/>
            <a:ext cx="4114800" cy="32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biocomput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7545" y="3048000"/>
            <a:ext cx="387065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for Bioinformatics</a:t>
            </a:r>
            <a:endParaRPr lang="en-US" dirty="0"/>
          </a:p>
        </p:txBody>
      </p:sp>
      <p:pic>
        <p:nvPicPr>
          <p:cNvPr id="5" name="Content Placeholder 4" descr="est_pi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5721193" cy="411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7000" y="1219200"/>
            <a:ext cx="137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BLAST</a:t>
            </a:r>
          </a:p>
          <a:p>
            <a:r>
              <a:rPr lang="en-US" sz="2800" dirty="0" smtClean="0"/>
              <a:t>SHRIMP</a:t>
            </a:r>
          </a:p>
          <a:p>
            <a:r>
              <a:rPr lang="en-US" sz="2800" dirty="0" smtClean="0"/>
              <a:t>SSAHA</a:t>
            </a:r>
            <a:br>
              <a:rPr lang="en-US" sz="2800" dirty="0" smtClean="0"/>
            </a:br>
            <a:r>
              <a:rPr lang="en-US" sz="2800" dirty="0" smtClean="0"/>
              <a:t>BWA</a:t>
            </a:r>
          </a:p>
          <a:p>
            <a:r>
              <a:rPr lang="en-US" sz="2800" dirty="0" smtClean="0"/>
              <a:t>Maker..</a:t>
            </a:r>
            <a:endParaRPr lang="en-US" sz="2800" dirty="0"/>
          </a:p>
        </p:txBody>
      </p:sp>
      <p:pic>
        <p:nvPicPr>
          <p:cNvPr id="11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3657600"/>
            <a:ext cx="5039215" cy="2816679"/>
          </a:xfrm>
        </p:spPr>
      </p:pic>
      <p:sp>
        <p:nvSpPr>
          <p:cNvPr id="13" name="TextBox 12"/>
          <p:cNvSpPr txBox="1"/>
          <p:nvPr/>
        </p:nvSpPr>
        <p:spPr>
          <a:xfrm>
            <a:off x="2133600" y="6172200"/>
            <a:ext cx="4608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http://biocompute.cse.nd.edu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Users Like </a:t>
            </a:r>
            <a:r>
              <a:rPr lang="en-US" dirty="0" err="1" smtClean="0"/>
              <a:t>Makeflow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existing applications without change.</a:t>
            </a:r>
          </a:p>
          <a:p>
            <a:r>
              <a:rPr lang="en-US" dirty="0" smtClean="0"/>
              <a:t>Use an existing language everyone knows.  (Some apps are already in Make.)</a:t>
            </a:r>
          </a:p>
          <a:p>
            <a:r>
              <a:rPr lang="en-US" dirty="0" smtClean="0"/>
              <a:t>Via Workers, harness all available resources: desktop to cluster to cloud.</a:t>
            </a:r>
          </a:p>
          <a:p>
            <a:r>
              <a:rPr lang="en-US" dirty="0" smtClean="0"/>
              <a:t>Transparent fault tolerance means you can harness unreliable resources.</a:t>
            </a:r>
          </a:p>
          <a:p>
            <a:r>
              <a:rPr lang="en-US" dirty="0" smtClean="0"/>
              <a:t>Transparent data movement means no shared </a:t>
            </a:r>
            <a:r>
              <a:rPr lang="en-US" dirty="0" err="1" smtClean="0"/>
              <a:t>filesystem</a:t>
            </a:r>
            <a:r>
              <a:rPr lang="en-US" dirty="0" smtClean="0"/>
              <a:t> is required.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590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66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6800" y="304800"/>
            <a:ext cx="6931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Common Application Stack</a:t>
            </a:r>
            <a:endParaRPr lang="en-US" sz="4400" dirty="0"/>
          </a:p>
        </p:txBody>
      </p:sp>
      <p:sp>
        <p:nvSpPr>
          <p:cNvPr id="32" name="Oval 31"/>
          <p:cNvSpPr/>
          <p:nvPr/>
        </p:nvSpPr>
        <p:spPr bwMode="auto">
          <a:xfrm>
            <a:off x="83058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7772400" y="4191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73914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5181600" y="54102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28956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3886200" y="51816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609600" y="4495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8382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1371600" y="47244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33400" y="2514600"/>
            <a:ext cx="8153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Work Queue Library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096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All-Pairs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6670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Wavefront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7244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Makeflow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81800" y="1524000"/>
            <a:ext cx="1905000" cy="914400"/>
          </a:xfrm>
          <a:prstGeom prst="roundRect">
            <a:avLst/>
          </a:prstGeom>
          <a:solidFill>
            <a:srgbClr val="3366FF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Custom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1524000" y="3276600"/>
            <a:ext cx="6248400" cy="1676400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Hundreds of Workers in 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Personal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Work Queue Apps</a:t>
            </a:r>
            <a:endParaRPr lang="en-US" dirty="0"/>
          </a:p>
        </p:txBody>
      </p:sp>
      <p:pic>
        <p:nvPicPr>
          <p:cNvPr id="40962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1066800" y="4953000"/>
            <a:ext cx="15240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5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2895600" y="4953000"/>
            <a:ext cx="15240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6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4724400" y="4953000"/>
            <a:ext cx="15240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6553200" y="4953000"/>
            <a:ext cx="15240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447800" y="6324600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T=10K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72043" y="6324600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T=20K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5400" y="6336268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T=30K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29643" y="6324600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T=40K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096000" y="3352800"/>
            <a:ext cx="1981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 Exchange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096000" y="3886200"/>
            <a:ext cx="1981200" cy="5334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Queue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3" idx="2"/>
            <a:endCxn id="15" idx="0"/>
          </p:cNvCxnSpPr>
          <p:nvPr/>
        </p:nvCxnSpPr>
        <p:spPr>
          <a:xfrm rot="5400000">
            <a:off x="5105400" y="2971800"/>
            <a:ext cx="533400" cy="342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  <a:endCxn id="40962" idx="0"/>
          </p:cNvCxnSpPr>
          <p:nvPr/>
        </p:nvCxnSpPr>
        <p:spPr>
          <a:xfrm rot="5400000">
            <a:off x="4191000" y="2057400"/>
            <a:ext cx="533400" cy="525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16" idx="0"/>
          </p:cNvCxnSpPr>
          <p:nvPr/>
        </p:nvCxnSpPr>
        <p:spPr>
          <a:xfrm rot="5400000">
            <a:off x="6019800" y="3886200"/>
            <a:ext cx="533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  <a:endCxn id="17" idx="0"/>
          </p:cNvCxnSpPr>
          <p:nvPr/>
        </p:nvCxnSpPr>
        <p:spPr>
          <a:xfrm rot="16200000" flipH="1">
            <a:off x="6934200" y="45720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90600" y="1905000"/>
            <a:ext cx="1981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Scalable</a:t>
            </a:r>
          </a:p>
          <a:p>
            <a:pPr algn="ctr"/>
            <a:r>
              <a:rPr lang="en-US" dirty="0" smtClean="0"/>
              <a:t>Assembler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990600" y="2438400"/>
            <a:ext cx="1981200" cy="5334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Queue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5" idx="2"/>
          </p:cNvCxnSpPr>
          <p:nvPr/>
        </p:nvCxnSpPr>
        <p:spPr>
          <a:xfrm rot="5400000">
            <a:off x="1562100" y="29337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2"/>
          </p:cNvCxnSpPr>
          <p:nvPr/>
        </p:nvCxnSpPr>
        <p:spPr>
          <a:xfrm rot="16200000" flipH="1">
            <a:off x="2019300" y="29337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2"/>
            <a:endCxn id="48" idx="1"/>
          </p:cNvCxnSpPr>
          <p:nvPr/>
        </p:nvCxnSpPr>
        <p:spPr>
          <a:xfrm rot="16200000" flipH="1">
            <a:off x="2863080" y="2089919"/>
            <a:ext cx="503751" cy="2267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990600" y="33528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Align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2133600" y="33528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Align</a:t>
            </a:r>
            <a:endParaRPr 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4114800" y="33528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Align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3237522" y="358140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100s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62400" y="1981200"/>
            <a:ext cx="472757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AGTCACACTGTACGTAGAAGTCACACTGTACGTAA…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34" idx="3"/>
            <a:endCxn id="27" idx="1"/>
          </p:cNvCxnSpPr>
          <p:nvPr/>
        </p:nvCxnSpPr>
        <p:spPr>
          <a:xfrm flipV="1">
            <a:off x="2971800" y="2165866"/>
            <a:ext cx="990600" cy="5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24000" y="533400"/>
            <a:ext cx="894219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AGTC</a:t>
            </a:r>
          </a:p>
          <a:p>
            <a:r>
              <a:rPr lang="en-US" sz="1400" dirty="0" smtClean="0"/>
              <a:t>ACTCAT</a:t>
            </a:r>
          </a:p>
          <a:p>
            <a:r>
              <a:rPr lang="en-US" sz="1400" dirty="0" smtClean="0"/>
              <a:t>ACTGAGC</a:t>
            </a:r>
          </a:p>
          <a:p>
            <a:r>
              <a:rPr lang="en-US" sz="1400" dirty="0" smtClean="0"/>
              <a:t>TAATAAG</a:t>
            </a:r>
            <a:endParaRPr lang="en-US" sz="1400" dirty="0"/>
          </a:p>
        </p:txBody>
      </p:sp>
      <p:cxnSp>
        <p:nvCxnSpPr>
          <p:cNvPr id="40" name="Straight Arrow Connector 39"/>
          <p:cNvCxnSpPr>
            <a:stCxn id="32" idx="2"/>
            <a:endCxn id="34" idx="0"/>
          </p:cNvCxnSpPr>
          <p:nvPr/>
        </p:nvCxnSpPr>
        <p:spPr>
          <a:xfrm rot="16200000" flipH="1">
            <a:off x="1767409" y="1691208"/>
            <a:ext cx="417493" cy="10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62890" y="152400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Fully Assembled Genome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514600" y="533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Sequence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algn="r"/>
            <a:r>
              <a:rPr lang="en-US" i="1" dirty="0" smtClean="0">
                <a:effectLst/>
              </a:rPr>
              <a:t>I would like to posit that </a:t>
            </a:r>
            <a:r>
              <a:rPr lang="en-US" i="1" dirty="0" err="1" smtClean="0">
                <a:effectLst/>
              </a:rPr>
              <a:t>computing’s</a:t>
            </a:r>
            <a:r>
              <a:rPr lang="en-US" i="1" dirty="0" smtClean="0">
                <a:effectLst/>
              </a:rPr>
              <a:t> central challenge </a:t>
            </a:r>
            <a:r>
              <a:rPr lang="en-US" i="1" dirty="0" smtClean="0">
                <a:solidFill>
                  <a:srgbClr val="FFFF00"/>
                </a:solidFill>
                <a:effectLst/>
              </a:rPr>
              <a:t>how not to make a mess of it</a:t>
            </a:r>
            <a:r>
              <a:rPr lang="en-US" i="1" dirty="0" smtClean="0">
                <a:effectLst/>
              </a:rPr>
              <a:t> has not yet been met.</a:t>
            </a:r>
            <a:br>
              <a:rPr lang="en-US" i="1" dirty="0" smtClean="0">
                <a:effectLst/>
              </a:rPr>
            </a:br>
            <a:r>
              <a:rPr lang="en-US" i="1" dirty="0" smtClean="0">
                <a:effectLst/>
              </a:rPr>
              <a:t/>
            </a:r>
            <a:br>
              <a:rPr lang="en-US" i="1" dirty="0" smtClean="0">
                <a:effectLst/>
              </a:rPr>
            </a:br>
            <a:r>
              <a:rPr lang="en-US" i="1" dirty="0" smtClean="0">
                <a:effectLst/>
              </a:rPr>
              <a:t>- </a:t>
            </a:r>
            <a:r>
              <a:rPr lang="en-US" i="1" dirty="0" err="1" smtClean="0">
                <a:effectLst/>
              </a:rPr>
              <a:t>Edsger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 smtClean="0">
                <a:effectLst/>
              </a:rPr>
              <a:t>Djikstra</a:t>
            </a:r>
            <a:r>
              <a:rPr lang="en-US" i="1" dirty="0" smtClean="0">
                <a:effectLst/>
              </a:rPr>
              <a:t/>
            </a:r>
            <a:br>
              <a:rPr lang="en-US" i="1" dirty="0" smtClean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0, 1 … N </a:t>
            </a:r>
            <a:r>
              <a:rPr lang="en-US" dirty="0" smtClean="0"/>
              <a:t>attitude.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530725"/>
          </a:xfrm>
        </p:spPr>
        <p:txBody>
          <a:bodyPr/>
          <a:lstStyle/>
          <a:p>
            <a:r>
              <a:rPr lang="en-US" dirty="0" smtClean="0"/>
              <a:t>Code designed for a single machine doesn’t worry about resources, because there isn’t any alternative.  (Virtual Memory)</a:t>
            </a:r>
          </a:p>
          <a:p>
            <a:r>
              <a:rPr lang="en-US" dirty="0" smtClean="0"/>
              <a:t>But in a distributed system, you usually scale until </a:t>
            </a:r>
            <a:r>
              <a:rPr lang="en-US" b="1" i="1" dirty="0" smtClean="0">
                <a:solidFill>
                  <a:srgbClr val="FFFF00"/>
                </a:solidFill>
              </a:rPr>
              <a:t>some</a:t>
            </a:r>
            <a:r>
              <a:rPr lang="en-US" dirty="0" smtClean="0"/>
              <a:t> resource is exhausted!</a:t>
            </a:r>
          </a:p>
          <a:p>
            <a:r>
              <a:rPr lang="en-US" dirty="0" smtClean="0"/>
              <a:t>App </a:t>
            </a:r>
            <a:r>
              <a:rPr lang="en-US" dirty="0" err="1" smtClean="0"/>
              <a:t>devels</a:t>
            </a:r>
            <a:r>
              <a:rPr lang="en-US" dirty="0" smtClean="0"/>
              <a:t> are rarely trained to deal with this problem.  (Can </a:t>
            </a:r>
            <a:r>
              <a:rPr lang="en-US" dirty="0" err="1" smtClean="0"/>
              <a:t>malloc</a:t>
            </a:r>
            <a:r>
              <a:rPr lang="en-US" dirty="0" smtClean="0"/>
              <a:t> or close fail?)</a:t>
            </a:r>
          </a:p>
          <a:p>
            <a:r>
              <a:rPr lang="en-US" dirty="0" smtClean="0"/>
              <a:t>Opinion: All software needs to do a better job of advertising and limiting resources.  (Frameworks could exploit this.)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much concurrency!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r>
              <a:rPr lang="en-US" dirty="0" smtClean="0"/>
              <a:t>Vendors of multi-core projects are pushing everyone to make </a:t>
            </a:r>
            <a:r>
              <a:rPr lang="en-US" dirty="0" smtClean="0">
                <a:solidFill>
                  <a:srgbClr val="FFFF00"/>
                </a:solidFill>
              </a:rPr>
              <a:t>everything</a:t>
            </a:r>
            <a:r>
              <a:rPr lang="en-US" dirty="0" smtClean="0"/>
              <a:t> concurrent.</a:t>
            </a:r>
          </a:p>
          <a:p>
            <a:r>
              <a:rPr lang="en-US" dirty="0" smtClean="0"/>
              <a:t>Hence, many applications now attempt to use all available cores at their disposal, without regards to RAM, I/O, disk…</a:t>
            </a:r>
          </a:p>
          <a:p>
            <a:r>
              <a:rPr lang="en-US" dirty="0" smtClean="0"/>
              <a:t>Two apps running on the same machine almost always conflict in bad ways.</a:t>
            </a:r>
          </a:p>
          <a:p>
            <a:r>
              <a:rPr lang="en-US" dirty="0" smtClean="0"/>
              <a:t>Opinion: Keep the apps simple and sequential, and let the framework handle concurrency.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succeed, get used to failure.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458200" cy="4530725"/>
          </a:xfrm>
        </p:spPr>
        <p:txBody>
          <a:bodyPr/>
          <a:lstStyle/>
          <a:p>
            <a:r>
              <a:rPr lang="en-US" dirty="0" smtClean="0"/>
              <a:t>Any system of 1000s of parts has failures, and many of them are pernicious:</a:t>
            </a:r>
          </a:p>
          <a:p>
            <a:pPr lvl="1"/>
            <a:r>
              <a:rPr lang="en-US" dirty="0" smtClean="0"/>
              <a:t>Black holes, white holes, deadlock…</a:t>
            </a:r>
          </a:p>
          <a:p>
            <a:r>
              <a:rPr lang="en-US" dirty="0" smtClean="0"/>
              <a:t>To discover failures, you need to have a reasonably detailed model of success:</a:t>
            </a:r>
          </a:p>
          <a:p>
            <a:pPr lvl="1"/>
            <a:r>
              <a:rPr lang="en-US" dirty="0" smtClean="0"/>
              <a:t>Output format, run time, resources consumed.</a:t>
            </a:r>
          </a:p>
          <a:p>
            <a:r>
              <a:rPr lang="en-US" dirty="0" smtClean="0"/>
              <a:t>Need to train coders in classic engineering:</a:t>
            </a:r>
          </a:p>
          <a:p>
            <a:pPr lvl="1"/>
            <a:r>
              <a:rPr lang="en-US" dirty="0" smtClean="0"/>
              <a:t>Damping, hysteresis, control systems.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/>
              </a:rPr>
              <a:t>Keep failures at a sufficient trickle, so that everyone must confront them.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Federating resources.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30725"/>
          </a:xfrm>
        </p:spPr>
        <p:txBody>
          <a:bodyPr/>
          <a:lstStyle/>
          <a:p>
            <a:r>
              <a:rPr lang="en-US" dirty="0" smtClean="0"/>
              <a:t>10 years ago, we had (still have) multiple independent computing grids, each centered on a particular institution.</a:t>
            </a:r>
          </a:p>
          <a:p>
            <a:r>
              <a:rPr lang="en-US" dirty="0" smtClean="0"/>
              <a:t>Grid federation was widely desired, but never widely achieved, for many technical and social reasons.</a:t>
            </a:r>
          </a:p>
          <a:p>
            <a:r>
              <a:rPr lang="en-US" dirty="0" smtClean="0"/>
              <a:t>But, users ended up developing frameworks to harness multiple grids simultaneously, which was nearly as good.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Let users make overlays across systems.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greencloud.crc.nd.edu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005 Oct09 SB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0"/>
            <a:ext cx="4800600" cy="3200400"/>
          </a:xfrm>
          <a:prstGeom prst="rect">
            <a:avLst/>
          </a:prstGeom>
        </p:spPr>
      </p:pic>
      <p:pic>
        <p:nvPicPr>
          <p:cNvPr id="5" name="Picture 4" descr="001 Oct09 SDD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600" y="3134944"/>
            <a:ext cx="5105400" cy="364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US" dirty="0" smtClean="0"/>
              <a:t>Frameworks</a:t>
            </a:r>
            <a:endParaRPr lang="en-US" dirty="0"/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5715000" y="2057400"/>
            <a:ext cx="2209800" cy="2209800"/>
            <a:chOff x="1392" y="1104"/>
            <a:chExt cx="2880" cy="2880"/>
          </a:xfrm>
        </p:grpSpPr>
        <p:sp>
          <p:nvSpPr>
            <p:cNvPr id="123908" name="Rectangle 4"/>
            <p:cNvSpPr>
              <a:spLocks noChangeArrowheads="1"/>
            </p:cNvSpPr>
            <p:nvPr/>
          </p:nvSpPr>
          <p:spPr bwMode="auto">
            <a:xfrm>
              <a:off x="1968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09" name="Rectangle 5"/>
            <p:cNvSpPr>
              <a:spLocks noChangeArrowheads="1"/>
            </p:cNvSpPr>
            <p:nvPr/>
          </p:nvSpPr>
          <p:spPr bwMode="auto">
            <a:xfrm>
              <a:off x="2544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0" name="Rectangle 6"/>
            <p:cNvSpPr>
              <a:spLocks noChangeArrowheads="1"/>
            </p:cNvSpPr>
            <p:nvPr/>
          </p:nvSpPr>
          <p:spPr bwMode="auto">
            <a:xfrm>
              <a:off x="3120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1" name="Rectangle 7"/>
            <p:cNvSpPr>
              <a:spLocks noChangeArrowheads="1"/>
            </p:cNvSpPr>
            <p:nvPr/>
          </p:nvSpPr>
          <p:spPr bwMode="auto">
            <a:xfrm>
              <a:off x="3696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2" name="Rectangle 8"/>
            <p:cNvSpPr>
              <a:spLocks noChangeArrowheads="1"/>
            </p:cNvSpPr>
            <p:nvPr/>
          </p:nvSpPr>
          <p:spPr bwMode="auto">
            <a:xfrm>
              <a:off x="3696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R[4,2]</a:t>
              </a:r>
            </a:p>
          </p:txBody>
        </p:sp>
        <p:sp>
          <p:nvSpPr>
            <p:cNvPr id="123913" name="Rectangle 9"/>
            <p:cNvSpPr>
              <a:spLocks noChangeArrowheads="1"/>
            </p:cNvSpPr>
            <p:nvPr/>
          </p:nvSpPr>
          <p:spPr bwMode="auto">
            <a:xfrm>
              <a:off x="3120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4" name="Rectangle 10"/>
            <p:cNvSpPr>
              <a:spLocks noChangeArrowheads="1"/>
            </p:cNvSpPr>
            <p:nvPr/>
          </p:nvSpPr>
          <p:spPr bwMode="auto">
            <a:xfrm>
              <a:off x="2544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5" name="Rectangle 11"/>
            <p:cNvSpPr>
              <a:spLocks noChangeArrowheads="1"/>
            </p:cNvSpPr>
            <p:nvPr/>
          </p:nvSpPr>
          <p:spPr bwMode="auto">
            <a:xfrm>
              <a:off x="1968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6" name="Rectangle 12"/>
            <p:cNvSpPr>
              <a:spLocks noChangeArrowheads="1"/>
            </p:cNvSpPr>
            <p:nvPr/>
          </p:nvSpPr>
          <p:spPr bwMode="auto">
            <a:xfrm>
              <a:off x="1968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" name="Rectangle 13"/>
            <p:cNvSpPr>
              <a:spLocks noChangeArrowheads="1"/>
            </p:cNvSpPr>
            <p:nvPr/>
          </p:nvSpPr>
          <p:spPr bwMode="auto">
            <a:xfrm>
              <a:off x="2544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8" name="Rectangle 14"/>
            <p:cNvSpPr>
              <a:spLocks noChangeArrowheads="1"/>
            </p:cNvSpPr>
            <p:nvPr/>
          </p:nvSpPr>
          <p:spPr bwMode="auto">
            <a:xfrm>
              <a:off x="3120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R[3,2]</a:t>
              </a:r>
            </a:p>
          </p:txBody>
        </p:sp>
        <p:sp>
          <p:nvSpPr>
            <p:cNvPr id="123919" name="Rectangle 15"/>
            <p:cNvSpPr>
              <a:spLocks noChangeArrowheads="1"/>
            </p:cNvSpPr>
            <p:nvPr/>
          </p:nvSpPr>
          <p:spPr bwMode="auto">
            <a:xfrm>
              <a:off x="3696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R[4,3]</a:t>
              </a:r>
            </a:p>
          </p:txBody>
        </p:sp>
        <p:sp>
          <p:nvSpPr>
            <p:cNvPr id="123920" name="Rectangle 16"/>
            <p:cNvSpPr>
              <a:spLocks noChangeArrowheads="1"/>
            </p:cNvSpPr>
            <p:nvPr/>
          </p:nvSpPr>
          <p:spPr bwMode="auto">
            <a:xfrm>
              <a:off x="3696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R[4,4]</a:t>
              </a:r>
            </a:p>
          </p:txBody>
        </p:sp>
        <p:sp>
          <p:nvSpPr>
            <p:cNvPr id="123921" name="Rectangle 17"/>
            <p:cNvSpPr>
              <a:spLocks noChangeArrowheads="1"/>
            </p:cNvSpPr>
            <p:nvPr/>
          </p:nvSpPr>
          <p:spPr bwMode="auto">
            <a:xfrm>
              <a:off x="3120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R[3,4]</a:t>
              </a:r>
            </a:p>
          </p:txBody>
        </p:sp>
        <p:sp>
          <p:nvSpPr>
            <p:cNvPr id="123922" name="Rectangle 18"/>
            <p:cNvSpPr>
              <a:spLocks noChangeArrowheads="1"/>
            </p:cNvSpPr>
            <p:nvPr/>
          </p:nvSpPr>
          <p:spPr bwMode="auto">
            <a:xfrm>
              <a:off x="2544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R[2,4]</a:t>
              </a:r>
            </a:p>
          </p:txBody>
        </p:sp>
        <p:sp>
          <p:nvSpPr>
            <p:cNvPr id="123923" name="Rectangle 19"/>
            <p:cNvSpPr>
              <a:spLocks noChangeArrowheads="1"/>
            </p:cNvSpPr>
            <p:nvPr/>
          </p:nvSpPr>
          <p:spPr bwMode="auto">
            <a:xfrm>
              <a:off x="1968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4" name="Rectangle 20"/>
            <p:cNvSpPr>
              <a:spLocks noChangeArrowheads="1"/>
            </p:cNvSpPr>
            <p:nvPr/>
          </p:nvSpPr>
          <p:spPr bwMode="auto">
            <a:xfrm>
              <a:off x="3696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R[4,0]</a:t>
              </a:r>
            </a:p>
          </p:txBody>
        </p:sp>
        <p:sp>
          <p:nvSpPr>
            <p:cNvPr id="123925" name="Rectangle 21"/>
            <p:cNvSpPr>
              <a:spLocks noChangeArrowheads="1"/>
            </p:cNvSpPr>
            <p:nvPr/>
          </p:nvSpPr>
          <p:spPr bwMode="auto">
            <a:xfrm>
              <a:off x="3120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R[3,0]</a:t>
              </a:r>
            </a:p>
          </p:txBody>
        </p:sp>
        <p:sp>
          <p:nvSpPr>
            <p:cNvPr id="123926" name="Rectangle 22"/>
            <p:cNvSpPr>
              <a:spLocks noChangeArrowheads="1"/>
            </p:cNvSpPr>
            <p:nvPr/>
          </p:nvSpPr>
          <p:spPr bwMode="auto">
            <a:xfrm>
              <a:off x="2544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R[2,0]</a:t>
              </a:r>
            </a:p>
          </p:txBody>
        </p:sp>
        <p:sp>
          <p:nvSpPr>
            <p:cNvPr id="123927" name="Rectangle 23"/>
            <p:cNvSpPr>
              <a:spLocks noChangeArrowheads="1"/>
            </p:cNvSpPr>
            <p:nvPr/>
          </p:nvSpPr>
          <p:spPr bwMode="auto">
            <a:xfrm>
              <a:off x="1968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R[1,0]</a:t>
              </a:r>
            </a:p>
          </p:txBody>
        </p:sp>
        <p:sp>
          <p:nvSpPr>
            <p:cNvPr id="123928" name="Rectangle 24"/>
            <p:cNvSpPr>
              <a:spLocks noChangeArrowheads="1"/>
            </p:cNvSpPr>
            <p:nvPr/>
          </p:nvSpPr>
          <p:spPr bwMode="auto">
            <a:xfrm>
              <a:off x="1392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R[0,0]</a:t>
              </a:r>
            </a:p>
          </p:txBody>
        </p:sp>
        <p:sp>
          <p:nvSpPr>
            <p:cNvPr id="123929" name="Rectangle 25"/>
            <p:cNvSpPr>
              <a:spLocks noChangeArrowheads="1"/>
            </p:cNvSpPr>
            <p:nvPr/>
          </p:nvSpPr>
          <p:spPr bwMode="auto">
            <a:xfrm>
              <a:off x="1392" y="2832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R[0,1]</a:t>
              </a:r>
            </a:p>
          </p:txBody>
        </p:sp>
        <p:sp>
          <p:nvSpPr>
            <p:cNvPr id="123930" name="Rectangle 26"/>
            <p:cNvSpPr>
              <a:spLocks noChangeArrowheads="1"/>
            </p:cNvSpPr>
            <p:nvPr/>
          </p:nvSpPr>
          <p:spPr bwMode="auto">
            <a:xfrm>
              <a:off x="1392" y="2256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R[0,2]</a:t>
              </a:r>
            </a:p>
          </p:txBody>
        </p:sp>
        <p:sp>
          <p:nvSpPr>
            <p:cNvPr id="123931" name="Rectangle 27"/>
            <p:cNvSpPr>
              <a:spLocks noChangeArrowheads="1"/>
            </p:cNvSpPr>
            <p:nvPr/>
          </p:nvSpPr>
          <p:spPr bwMode="auto">
            <a:xfrm>
              <a:off x="1392" y="1680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R[0,3]</a:t>
              </a:r>
            </a:p>
          </p:txBody>
        </p:sp>
        <p:sp>
          <p:nvSpPr>
            <p:cNvPr id="123932" name="Rectangle 28"/>
            <p:cNvSpPr>
              <a:spLocks noChangeArrowheads="1"/>
            </p:cNvSpPr>
            <p:nvPr/>
          </p:nvSpPr>
          <p:spPr bwMode="auto">
            <a:xfrm>
              <a:off x="1392" y="110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000"/>
                <a:t>R[0,4]</a:t>
              </a:r>
            </a:p>
          </p:txBody>
        </p:sp>
        <p:sp>
          <p:nvSpPr>
            <p:cNvPr id="123933" name="Oval 29"/>
            <p:cNvSpPr>
              <a:spLocks noChangeArrowheads="1"/>
            </p:cNvSpPr>
            <p:nvPr/>
          </p:nvSpPr>
          <p:spPr bwMode="auto">
            <a:xfrm>
              <a:off x="2112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cxnSp>
          <p:nvCxnSpPr>
            <p:cNvPr id="123934" name="AutoShape 30"/>
            <p:cNvCxnSpPr>
              <a:cxnSpLocks noChangeShapeType="1"/>
            </p:cNvCxnSpPr>
            <p:nvPr/>
          </p:nvCxnSpPr>
          <p:spPr bwMode="auto">
            <a:xfrm>
              <a:off x="1968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3935" name="Line 31"/>
            <p:cNvSpPr>
              <a:spLocks noChangeShapeType="1"/>
            </p:cNvSpPr>
            <p:nvPr/>
          </p:nvSpPr>
          <p:spPr bwMode="auto">
            <a:xfrm>
              <a:off x="1968" y="31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36" name="Line 32"/>
            <p:cNvSpPr>
              <a:spLocks noChangeShapeType="1"/>
            </p:cNvSpPr>
            <p:nvPr/>
          </p:nvSpPr>
          <p:spPr bwMode="auto">
            <a:xfrm flipV="1">
              <a:off x="2256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37" name="Line 33"/>
            <p:cNvSpPr>
              <a:spLocks noChangeShapeType="1"/>
            </p:cNvSpPr>
            <p:nvPr/>
          </p:nvSpPr>
          <p:spPr bwMode="auto">
            <a:xfrm flipV="1">
              <a:off x="1968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38" name="Text Box 34"/>
            <p:cNvSpPr txBox="1">
              <a:spLocks noChangeArrowheads="1"/>
            </p:cNvSpPr>
            <p:nvPr/>
          </p:nvSpPr>
          <p:spPr bwMode="auto">
            <a:xfrm>
              <a:off x="1880" y="3055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39" name="Text Box 35"/>
            <p:cNvSpPr txBox="1">
              <a:spLocks noChangeArrowheads="1"/>
            </p:cNvSpPr>
            <p:nvPr/>
          </p:nvSpPr>
          <p:spPr bwMode="auto">
            <a:xfrm>
              <a:off x="2170" y="3345"/>
              <a:ext cx="29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40" name="Text Box 36"/>
            <p:cNvSpPr txBox="1">
              <a:spLocks noChangeArrowheads="1"/>
            </p:cNvSpPr>
            <p:nvPr/>
          </p:nvSpPr>
          <p:spPr bwMode="auto">
            <a:xfrm>
              <a:off x="1949" y="3345"/>
              <a:ext cx="30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cxnSp>
          <p:nvCxnSpPr>
            <p:cNvPr id="123941" name="AutoShape 37"/>
            <p:cNvCxnSpPr>
              <a:cxnSpLocks noChangeShapeType="1"/>
            </p:cNvCxnSpPr>
            <p:nvPr/>
          </p:nvCxnSpPr>
          <p:spPr bwMode="auto">
            <a:xfrm>
              <a:off x="2544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2352" y="2400"/>
              <a:ext cx="690" cy="628"/>
              <a:chOff x="2352" y="2400"/>
              <a:chExt cx="690" cy="628"/>
            </a:xfrm>
          </p:grpSpPr>
          <p:sp>
            <p:nvSpPr>
              <p:cNvPr id="123943" name="Oval 39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1200" b="1"/>
                  <a:t>F</a:t>
                </a:r>
              </a:p>
            </p:txBody>
          </p:sp>
          <p:sp>
            <p:nvSpPr>
              <p:cNvPr id="123944" name="Line 40"/>
              <p:cNvSpPr>
                <a:spLocks noChangeShapeType="1"/>
              </p:cNvSpPr>
              <p:nvPr/>
            </p:nvSpPr>
            <p:spPr bwMode="auto">
              <a:xfrm>
                <a:off x="2400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5" name="Line 41"/>
              <p:cNvSpPr>
                <a:spLocks noChangeShapeType="1"/>
              </p:cNvSpPr>
              <p:nvPr/>
            </p:nvSpPr>
            <p:spPr bwMode="auto">
              <a:xfrm flipV="1">
                <a:off x="2832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6" name="Line 42"/>
              <p:cNvSpPr>
                <a:spLocks noChangeShapeType="1"/>
              </p:cNvSpPr>
              <p:nvPr/>
            </p:nvSpPr>
            <p:spPr bwMode="auto">
              <a:xfrm flipV="1">
                <a:off x="2352" y="264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7" name="Text Box 43"/>
              <p:cNvSpPr txBox="1">
                <a:spLocks noChangeArrowheads="1"/>
              </p:cNvSpPr>
              <p:nvPr/>
            </p:nvSpPr>
            <p:spPr bwMode="auto">
              <a:xfrm>
                <a:off x="2457" y="2452"/>
                <a:ext cx="298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700"/>
                  <a:t>x</a:t>
                </a:r>
              </a:p>
            </p:txBody>
          </p:sp>
          <p:sp>
            <p:nvSpPr>
              <p:cNvPr id="123948" name="Text Box 44"/>
              <p:cNvSpPr txBox="1">
                <a:spLocks noChangeArrowheads="1"/>
              </p:cNvSpPr>
              <p:nvPr/>
            </p:nvSpPr>
            <p:spPr bwMode="auto">
              <a:xfrm>
                <a:off x="2743" y="2770"/>
                <a:ext cx="299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700"/>
                  <a:t>y</a:t>
                </a:r>
              </a:p>
            </p:txBody>
          </p:sp>
          <p:sp>
            <p:nvSpPr>
              <p:cNvPr id="123949" name="Text Box 45"/>
              <p:cNvSpPr txBox="1">
                <a:spLocks noChangeArrowheads="1"/>
              </p:cNvSpPr>
              <p:nvPr/>
            </p:nvSpPr>
            <p:spPr bwMode="auto">
              <a:xfrm>
                <a:off x="2522" y="2770"/>
                <a:ext cx="304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700"/>
                  <a:t>d</a:t>
                </a:r>
              </a:p>
            </p:txBody>
          </p:sp>
        </p:grpSp>
        <p:sp>
          <p:nvSpPr>
            <p:cNvPr id="123950" name="Oval 46"/>
            <p:cNvSpPr>
              <a:spLocks noChangeArrowheads="1"/>
            </p:cNvSpPr>
            <p:nvPr/>
          </p:nvSpPr>
          <p:spPr bwMode="auto">
            <a:xfrm>
              <a:off x="2688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cxnSp>
          <p:nvCxnSpPr>
            <p:cNvPr id="123951" name="AutoShape 47"/>
            <p:cNvCxnSpPr>
              <a:cxnSpLocks noChangeShapeType="1"/>
            </p:cNvCxnSpPr>
            <p:nvPr/>
          </p:nvCxnSpPr>
          <p:spPr bwMode="auto">
            <a:xfrm>
              <a:off x="2544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3952" name="Line 48"/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53" name="Line 49"/>
            <p:cNvSpPr>
              <a:spLocks noChangeShapeType="1"/>
            </p:cNvSpPr>
            <p:nvPr/>
          </p:nvSpPr>
          <p:spPr bwMode="auto">
            <a:xfrm flipV="1">
              <a:off x="2832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54" name="Line 50"/>
            <p:cNvSpPr>
              <a:spLocks noChangeShapeType="1"/>
            </p:cNvSpPr>
            <p:nvPr/>
          </p:nvSpPr>
          <p:spPr bwMode="auto">
            <a:xfrm flipV="1">
              <a:off x="2544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55" name="Text Box 51"/>
            <p:cNvSpPr txBox="1">
              <a:spLocks noChangeArrowheads="1"/>
            </p:cNvSpPr>
            <p:nvPr/>
          </p:nvSpPr>
          <p:spPr bwMode="auto">
            <a:xfrm>
              <a:off x="2458" y="3055"/>
              <a:ext cx="29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56" name="Text Box 52"/>
            <p:cNvSpPr txBox="1">
              <a:spLocks noChangeArrowheads="1"/>
            </p:cNvSpPr>
            <p:nvPr/>
          </p:nvSpPr>
          <p:spPr bwMode="auto">
            <a:xfrm>
              <a:off x="2745" y="3345"/>
              <a:ext cx="29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57" name="Text Box 53"/>
            <p:cNvSpPr txBox="1">
              <a:spLocks noChangeArrowheads="1"/>
            </p:cNvSpPr>
            <p:nvPr/>
          </p:nvSpPr>
          <p:spPr bwMode="auto">
            <a:xfrm>
              <a:off x="2524" y="3345"/>
              <a:ext cx="30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58" name="Line 54"/>
            <p:cNvSpPr>
              <a:spLocks noChangeShapeType="1"/>
            </p:cNvSpPr>
            <p:nvPr/>
          </p:nvSpPr>
          <p:spPr bwMode="auto">
            <a:xfrm flipV="1">
              <a:off x="2256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2112" y="240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cxnSp>
          <p:nvCxnSpPr>
            <p:cNvPr id="123960" name="AutoShape 56"/>
            <p:cNvCxnSpPr>
              <a:cxnSpLocks noChangeShapeType="1"/>
            </p:cNvCxnSpPr>
            <p:nvPr/>
          </p:nvCxnSpPr>
          <p:spPr bwMode="auto">
            <a:xfrm>
              <a:off x="1988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3961" name="Line 57"/>
            <p:cNvSpPr>
              <a:spLocks noChangeShapeType="1"/>
            </p:cNvSpPr>
            <p:nvPr/>
          </p:nvSpPr>
          <p:spPr bwMode="auto">
            <a:xfrm>
              <a:off x="1968" y="25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62" name="Line 58"/>
            <p:cNvSpPr>
              <a:spLocks noChangeShapeType="1"/>
            </p:cNvSpPr>
            <p:nvPr/>
          </p:nvSpPr>
          <p:spPr bwMode="auto">
            <a:xfrm flipV="1">
              <a:off x="1968" y="26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63" name="Text Box 59"/>
            <p:cNvSpPr txBox="1">
              <a:spLocks noChangeArrowheads="1"/>
            </p:cNvSpPr>
            <p:nvPr/>
          </p:nvSpPr>
          <p:spPr bwMode="auto">
            <a:xfrm>
              <a:off x="1880" y="2482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64" name="Text Box 60"/>
            <p:cNvSpPr txBox="1">
              <a:spLocks noChangeArrowheads="1"/>
            </p:cNvSpPr>
            <p:nvPr/>
          </p:nvSpPr>
          <p:spPr bwMode="auto">
            <a:xfrm>
              <a:off x="2186" y="2767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65" name="Text Box 61"/>
            <p:cNvSpPr txBox="1">
              <a:spLocks noChangeArrowheads="1"/>
            </p:cNvSpPr>
            <p:nvPr/>
          </p:nvSpPr>
          <p:spPr bwMode="auto">
            <a:xfrm>
              <a:off x="1967" y="2767"/>
              <a:ext cx="3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66" name="Oval 62"/>
            <p:cNvSpPr>
              <a:spLocks noChangeArrowheads="1"/>
            </p:cNvSpPr>
            <p:nvPr/>
          </p:nvSpPr>
          <p:spPr bwMode="auto">
            <a:xfrm>
              <a:off x="2688" y="182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3967" name="Line 63"/>
            <p:cNvSpPr>
              <a:spLocks noChangeShapeType="1"/>
            </p:cNvSpPr>
            <p:nvPr/>
          </p:nvSpPr>
          <p:spPr bwMode="auto">
            <a:xfrm>
              <a:off x="2400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68" name="Line 64"/>
            <p:cNvSpPr>
              <a:spLocks noChangeShapeType="1"/>
            </p:cNvSpPr>
            <p:nvPr/>
          </p:nvSpPr>
          <p:spPr bwMode="auto">
            <a:xfrm flipV="1">
              <a:off x="2832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69" name="Line 65"/>
            <p:cNvSpPr>
              <a:spLocks noChangeShapeType="1"/>
            </p:cNvSpPr>
            <p:nvPr/>
          </p:nvSpPr>
          <p:spPr bwMode="auto">
            <a:xfrm flipV="1">
              <a:off x="2352" y="2064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70" name="Text Box 66"/>
            <p:cNvSpPr txBox="1">
              <a:spLocks noChangeArrowheads="1"/>
            </p:cNvSpPr>
            <p:nvPr/>
          </p:nvSpPr>
          <p:spPr bwMode="auto">
            <a:xfrm>
              <a:off x="2458" y="1876"/>
              <a:ext cx="29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71" name="Text Box 67"/>
            <p:cNvSpPr txBox="1">
              <a:spLocks noChangeArrowheads="1"/>
            </p:cNvSpPr>
            <p:nvPr/>
          </p:nvSpPr>
          <p:spPr bwMode="auto">
            <a:xfrm>
              <a:off x="2745" y="2192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72" name="Text Box 68"/>
            <p:cNvSpPr txBox="1">
              <a:spLocks noChangeArrowheads="1"/>
            </p:cNvSpPr>
            <p:nvPr/>
          </p:nvSpPr>
          <p:spPr bwMode="auto">
            <a:xfrm>
              <a:off x="2524" y="2192"/>
              <a:ext cx="3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3264" y="2381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3974" name="Line 70"/>
            <p:cNvSpPr>
              <a:spLocks noChangeShapeType="1"/>
            </p:cNvSpPr>
            <p:nvPr/>
          </p:nvSpPr>
          <p:spPr bwMode="auto">
            <a:xfrm>
              <a:off x="2976" y="252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75" name="Line 71"/>
            <p:cNvSpPr>
              <a:spLocks noChangeShapeType="1"/>
            </p:cNvSpPr>
            <p:nvPr/>
          </p:nvSpPr>
          <p:spPr bwMode="auto">
            <a:xfrm flipV="1">
              <a:off x="3408" y="266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76" name="Line 72"/>
            <p:cNvSpPr>
              <a:spLocks noChangeShapeType="1"/>
            </p:cNvSpPr>
            <p:nvPr/>
          </p:nvSpPr>
          <p:spPr bwMode="auto">
            <a:xfrm flipV="1">
              <a:off x="2928" y="2621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77" name="Text Box 73"/>
            <p:cNvSpPr txBox="1">
              <a:spLocks noChangeArrowheads="1"/>
            </p:cNvSpPr>
            <p:nvPr/>
          </p:nvSpPr>
          <p:spPr bwMode="auto">
            <a:xfrm>
              <a:off x="3033" y="2432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78" name="Text Box 74"/>
            <p:cNvSpPr txBox="1">
              <a:spLocks noChangeArrowheads="1"/>
            </p:cNvSpPr>
            <p:nvPr/>
          </p:nvSpPr>
          <p:spPr bwMode="auto">
            <a:xfrm>
              <a:off x="3320" y="2751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79" name="Text Box 75"/>
            <p:cNvSpPr txBox="1">
              <a:spLocks noChangeArrowheads="1"/>
            </p:cNvSpPr>
            <p:nvPr/>
          </p:nvSpPr>
          <p:spPr bwMode="auto">
            <a:xfrm>
              <a:off x="3101" y="2751"/>
              <a:ext cx="3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2112" y="182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2112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3982" name="Line 78"/>
            <p:cNvSpPr>
              <a:spLocks noChangeShapeType="1"/>
            </p:cNvSpPr>
            <p:nvPr/>
          </p:nvSpPr>
          <p:spPr bwMode="auto">
            <a:xfrm flipV="1"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83" name="Text Box 79"/>
            <p:cNvSpPr txBox="1">
              <a:spLocks noChangeArrowheads="1"/>
            </p:cNvSpPr>
            <p:nvPr/>
          </p:nvSpPr>
          <p:spPr bwMode="auto">
            <a:xfrm>
              <a:off x="2186" y="2192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3984" name="Line 80"/>
            <p:cNvSpPr>
              <a:spLocks noChangeShapeType="1"/>
            </p:cNvSpPr>
            <p:nvPr/>
          </p:nvSpPr>
          <p:spPr bwMode="auto">
            <a:xfrm flipV="1">
              <a:off x="2256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85" name="Text Box 81"/>
            <p:cNvSpPr txBox="1">
              <a:spLocks noChangeArrowheads="1"/>
            </p:cNvSpPr>
            <p:nvPr/>
          </p:nvSpPr>
          <p:spPr bwMode="auto">
            <a:xfrm>
              <a:off x="2186" y="1615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cxnSp>
          <p:nvCxnSpPr>
            <p:cNvPr id="123986" name="AutoShape 82"/>
            <p:cNvCxnSpPr>
              <a:cxnSpLocks noChangeShapeType="1"/>
            </p:cNvCxnSpPr>
            <p:nvPr/>
          </p:nvCxnSpPr>
          <p:spPr bwMode="auto">
            <a:xfrm>
              <a:off x="1988" y="1968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3987" name="Line 83"/>
            <p:cNvSpPr>
              <a:spLocks noChangeShapeType="1"/>
            </p:cNvSpPr>
            <p:nvPr/>
          </p:nvSpPr>
          <p:spPr bwMode="auto">
            <a:xfrm>
              <a:off x="196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88" name="Text Box 84"/>
            <p:cNvSpPr txBox="1">
              <a:spLocks noChangeArrowheads="1"/>
            </p:cNvSpPr>
            <p:nvPr/>
          </p:nvSpPr>
          <p:spPr bwMode="auto">
            <a:xfrm>
              <a:off x="1880" y="1905"/>
              <a:ext cx="29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cxnSp>
          <p:nvCxnSpPr>
            <p:cNvPr id="123989" name="AutoShape 85"/>
            <p:cNvCxnSpPr>
              <a:cxnSpLocks noChangeShapeType="1"/>
            </p:cNvCxnSpPr>
            <p:nvPr/>
          </p:nvCxnSpPr>
          <p:spPr bwMode="auto">
            <a:xfrm>
              <a:off x="1988" y="1392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3990" name="Line 86"/>
            <p:cNvSpPr>
              <a:spLocks noChangeShapeType="1"/>
            </p:cNvSpPr>
            <p:nvPr/>
          </p:nvSpPr>
          <p:spPr bwMode="auto">
            <a:xfrm>
              <a:off x="1968" y="13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91" name="Text Box 87"/>
            <p:cNvSpPr txBox="1">
              <a:spLocks noChangeArrowheads="1"/>
            </p:cNvSpPr>
            <p:nvPr/>
          </p:nvSpPr>
          <p:spPr bwMode="auto">
            <a:xfrm>
              <a:off x="1880" y="1327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92" name="Line 88"/>
            <p:cNvSpPr>
              <a:spLocks noChangeShapeType="1"/>
            </p:cNvSpPr>
            <p:nvPr/>
          </p:nvSpPr>
          <p:spPr bwMode="auto">
            <a:xfrm flipV="1">
              <a:off x="1968" y="206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93" name="Text Box 89"/>
            <p:cNvSpPr txBox="1">
              <a:spLocks noChangeArrowheads="1"/>
            </p:cNvSpPr>
            <p:nvPr/>
          </p:nvSpPr>
          <p:spPr bwMode="auto">
            <a:xfrm>
              <a:off x="1967" y="2192"/>
              <a:ext cx="3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94" name="Line 90"/>
            <p:cNvSpPr>
              <a:spLocks noChangeShapeType="1"/>
            </p:cNvSpPr>
            <p:nvPr/>
          </p:nvSpPr>
          <p:spPr bwMode="auto">
            <a:xfrm flipV="1">
              <a:off x="1968" y="14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95" name="Text Box 91"/>
            <p:cNvSpPr txBox="1">
              <a:spLocks noChangeArrowheads="1"/>
            </p:cNvSpPr>
            <p:nvPr/>
          </p:nvSpPr>
          <p:spPr bwMode="auto">
            <a:xfrm>
              <a:off x="1967" y="1615"/>
              <a:ext cx="3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3996" name="Line 92"/>
            <p:cNvSpPr>
              <a:spLocks noChangeShapeType="1"/>
            </p:cNvSpPr>
            <p:nvPr/>
          </p:nvSpPr>
          <p:spPr bwMode="auto">
            <a:xfrm>
              <a:off x="2976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97" name="Text Box 93"/>
            <p:cNvSpPr txBox="1">
              <a:spLocks noChangeArrowheads="1"/>
            </p:cNvSpPr>
            <p:nvPr/>
          </p:nvSpPr>
          <p:spPr bwMode="auto">
            <a:xfrm>
              <a:off x="3033" y="3055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3998" name="Oval 94"/>
            <p:cNvSpPr>
              <a:spLocks noChangeArrowheads="1"/>
            </p:cNvSpPr>
            <p:nvPr/>
          </p:nvSpPr>
          <p:spPr bwMode="auto">
            <a:xfrm>
              <a:off x="3264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3999" name="Oval 95"/>
            <p:cNvSpPr>
              <a:spLocks noChangeArrowheads="1"/>
            </p:cNvSpPr>
            <p:nvPr/>
          </p:nvSpPr>
          <p:spPr bwMode="auto">
            <a:xfrm>
              <a:off x="3840" y="297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1"/>
                <a:t>F</a:t>
              </a:r>
            </a:p>
          </p:txBody>
        </p:sp>
        <p:sp>
          <p:nvSpPr>
            <p:cNvPr id="124000" name="Line 96"/>
            <p:cNvSpPr>
              <a:spLocks noChangeShapeType="1"/>
            </p:cNvSpPr>
            <p:nvPr/>
          </p:nvSpPr>
          <p:spPr bwMode="auto">
            <a:xfrm>
              <a:off x="3552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01" name="Text Box 97"/>
            <p:cNvSpPr txBox="1">
              <a:spLocks noChangeArrowheads="1"/>
            </p:cNvSpPr>
            <p:nvPr/>
          </p:nvSpPr>
          <p:spPr bwMode="auto">
            <a:xfrm>
              <a:off x="3610" y="3055"/>
              <a:ext cx="2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x</a:t>
              </a:r>
            </a:p>
          </p:txBody>
        </p:sp>
        <p:sp>
          <p:nvSpPr>
            <p:cNvPr id="124002" name="Line 98"/>
            <p:cNvSpPr>
              <a:spLocks noChangeShapeType="1"/>
            </p:cNvSpPr>
            <p:nvPr/>
          </p:nvSpPr>
          <p:spPr bwMode="auto">
            <a:xfrm flipV="1">
              <a:off x="3408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03" name="Line 99"/>
            <p:cNvSpPr>
              <a:spLocks noChangeShapeType="1"/>
            </p:cNvSpPr>
            <p:nvPr/>
          </p:nvSpPr>
          <p:spPr bwMode="auto">
            <a:xfrm flipV="1">
              <a:off x="3120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04" name="Text Box 100"/>
            <p:cNvSpPr txBox="1">
              <a:spLocks noChangeArrowheads="1"/>
            </p:cNvSpPr>
            <p:nvPr/>
          </p:nvSpPr>
          <p:spPr bwMode="auto">
            <a:xfrm>
              <a:off x="3320" y="3345"/>
              <a:ext cx="29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4005" name="Text Box 101"/>
            <p:cNvSpPr txBox="1">
              <a:spLocks noChangeArrowheads="1"/>
            </p:cNvSpPr>
            <p:nvPr/>
          </p:nvSpPr>
          <p:spPr bwMode="auto">
            <a:xfrm>
              <a:off x="3101" y="3345"/>
              <a:ext cx="30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  <p:sp>
          <p:nvSpPr>
            <p:cNvPr id="124006" name="Line 102"/>
            <p:cNvSpPr>
              <a:spLocks noChangeShapeType="1"/>
            </p:cNvSpPr>
            <p:nvPr/>
          </p:nvSpPr>
          <p:spPr bwMode="auto">
            <a:xfrm flipV="1">
              <a:off x="3984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07" name="Line 103"/>
            <p:cNvSpPr>
              <a:spLocks noChangeShapeType="1"/>
            </p:cNvSpPr>
            <p:nvPr/>
          </p:nvSpPr>
          <p:spPr bwMode="auto">
            <a:xfrm flipV="1">
              <a:off x="3696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08" name="Text Box 104"/>
            <p:cNvSpPr txBox="1">
              <a:spLocks noChangeArrowheads="1"/>
            </p:cNvSpPr>
            <p:nvPr/>
          </p:nvSpPr>
          <p:spPr bwMode="auto">
            <a:xfrm>
              <a:off x="3898" y="3345"/>
              <a:ext cx="29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y</a:t>
              </a:r>
            </a:p>
          </p:txBody>
        </p:sp>
        <p:sp>
          <p:nvSpPr>
            <p:cNvPr id="124009" name="Text Box 105"/>
            <p:cNvSpPr txBox="1">
              <a:spLocks noChangeArrowheads="1"/>
            </p:cNvSpPr>
            <p:nvPr/>
          </p:nvSpPr>
          <p:spPr bwMode="auto">
            <a:xfrm>
              <a:off x="3676" y="3345"/>
              <a:ext cx="30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700"/>
                <a:t>d</a:t>
              </a:r>
            </a:p>
          </p:txBody>
        </p:sp>
      </p:grpSp>
      <p:grpSp>
        <p:nvGrpSpPr>
          <p:cNvPr id="4" name="Group 149"/>
          <p:cNvGrpSpPr>
            <a:grpSpLocks/>
          </p:cNvGrpSpPr>
          <p:nvPr/>
        </p:nvGrpSpPr>
        <p:grpSpPr bwMode="auto">
          <a:xfrm>
            <a:off x="1066800" y="1905000"/>
            <a:ext cx="2362200" cy="2438400"/>
            <a:chOff x="432" y="2016"/>
            <a:chExt cx="2016" cy="2064"/>
          </a:xfrm>
        </p:grpSpPr>
        <p:sp>
          <p:nvSpPr>
            <p:cNvPr id="124011" name="Rectangle 107"/>
            <p:cNvSpPr>
              <a:spLocks noChangeArrowheads="1"/>
            </p:cNvSpPr>
            <p:nvPr/>
          </p:nvSpPr>
          <p:spPr bwMode="auto">
            <a:xfrm>
              <a:off x="432" y="2592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B1</a:t>
              </a:r>
            </a:p>
          </p:txBody>
        </p:sp>
        <p:sp>
          <p:nvSpPr>
            <p:cNvPr id="124012" name="Rectangle 108"/>
            <p:cNvSpPr>
              <a:spLocks noChangeArrowheads="1"/>
            </p:cNvSpPr>
            <p:nvPr/>
          </p:nvSpPr>
          <p:spPr bwMode="auto">
            <a:xfrm>
              <a:off x="432" y="312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B2</a:t>
              </a:r>
            </a:p>
          </p:txBody>
        </p:sp>
        <p:sp>
          <p:nvSpPr>
            <p:cNvPr id="124013" name="Rectangle 109"/>
            <p:cNvSpPr>
              <a:spLocks noChangeArrowheads="1"/>
            </p:cNvSpPr>
            <p:nvPr/>
          </p:nvSpPr>
          <p:spPr bwMode="auto">
            <a:xfrm>
              <a:off x="432" y="3648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B3</a:t>
              </a:r>
            </a:p>
          </p:txBody>
        </p:sp>
        <p:sp>
          <p:nvSpPr>
            <p:cNvPr id="124014" name="Rectangle 110"/>
            <p:cNvSpPr>
              <a:spLocks noChangeArrowheads="1"/>
            </p:cNvSpPr>
            <p:nvPr/>
          </p:nvSpPr>
          <p:spPr bwMode="auto">
            <a:xfrm>
              <a:off x="960" y="201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A1</a:t>
              </a:r>
            </a:p>
          </p:txBody>
        </p:sp>
        <p:sp>
          <p:nvSpPr>
            <p:cNvPr id="124015" name="Rectangle 111"/>
            <p:cNvSpPr>
              <a:spLocks noChangeArrowheads="1"/>
            </p:cNvSpPr>
            <p:nvPr/>
          </p:nvSpPr>
          <p:spPr bwMode="auto">
            <a:xfrm>
              <a:off x="1488" y="201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A2</a:t>
              </a:r>
            </a:p>
          </p:txBody>
        </p:sp>
        <p:sp>
          <p:nvSpPr>
            <p:cNvPr id="124016" name="Rectangle 112"/>
            <p:cNvSpPr>
              <a:spLocks noChangeArrowheads="1"/>
            </p:cNvSpPr>
            <p:nvPr/>
          </p:nvSpPr>
          <p:spPr bwMode="auto">
            <a:xfrm>
              <a:off x="2016" y="201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A3</a:t>
              </a:r>
            </a:p>
          </p:txBody>
        </p:sp>
        <p:sp>
          <p:nvSpPr>
            <p:cNvPr id="124017" name="Oval 113"/>
            <p:cNvSpPr>
              <a:spLocks noChangeArrowheads="1"/>
            </p:cNvSpPr>
            <p:nvPr/>
          </p:nvSpPr>
          <p:spPr bwMode="auto">
            <a:xfrm>
              <a:off x="960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cxnSp>
          <p:nvCxnSpPr>
            <p:cNvPr id="124018" name="AutoShape 114"/>
            <p:cNvCxnSpPr>
              <a:cxnSpLocks noChangeShapeType="1"/>
              <a:stCxn id="124011" idx="3"/>
              <a:endCxn id="124017" idx="2"/>
            </p:cNvCxnSpPr>
            <p:nvPr/>
          </p:nvCxnSpPr>
          <p:spPr bwMode="auto">
            <a:xfrm>
              <a:off x="768" y="2760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19" name="AutoShape 115"/>
            <p:cNvCxnSpPr>
              <a:cxnSpLocks noChangeShapeType="1"/>
              <a:stCxn id="124014" idx="2"/>
              <a:endCxn id="124017" idx="0"/>
            </p:cNvCxnSpPr>
            <p:nvPr/>
          </p:nvCxnSpPr>
          <p:spPr bwMode="auto">
            <a:xfrm>
              <a:off x="1128" y="2352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20" name="Rectangle 116"/>
            <p:cNvSpPr>
              <a:spLocks noChangeArrowheads="1"/>
            </p:cNvSpPr>
            <p:nvPr/>
          </p:nvSpPr>
          <p:spPr bwMode="auto">
            <a:xfrm>
              <a:off x="1392" y="249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1" name="Rectangle 117"/>
            <p:cNvSpPr>
              <a:spLocks noChangeArrowheads="1"/>
            </p:cNvSpPr>
            <p:nvPr/>
          </p:nvSpPr>
          <p:spPr bwMode="auto">
            <a:xfrm>
              <a:off x="1920" y="249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2" name="Rectangle 118"/>
            <p:cNvSpPr>
              <a:spLocks noChangeArrowheads="1"/>
            </p:cNvSpPr>
            <p:nvPr/>
          </p:nvSpPr>
          <p:spPr bwMode="auto">
            <a:xfrm>
              <a:off x="1920" y="302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3" name="Rectangle 119"/>
            <p:cNvSpPr>
              <a:spLocks noChangeArrowheads="1"/>
            </p:cNvSpPr>
            <p:nvPr/>
          </p:nvSpPr>
          <p:spPr bwMode="auto">
            <a:xfrm>
              <a:off x="1920" y="355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4" name="Rectangle 120"/>
            <p:cNvSpPr>
              <a:spLocks noChangeArrowheads="1"/>
            </p:cNvSpPr>
            <p:nvPr/>
          </p:nvSpPr>
          <p:spPr bwMode="auto">
            <a:xfrm>
              <a:off x="1392" y="302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5" name="Rectangle 121"/>
            <p:cNvSpPr>
              <a:spLocks noChangeArrowheads="1"/>
            </p:cNvSpPr>
            <p:nvPr/>
          </p:nvSpPr>
          <p:spPr bwMode="auto">
            <a:xfrm>
              <a:off x="1392" y="355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6" name="Rectangle 122"/>
            <p:cNvSpPr>
              <a:spLocks noChangeArrowheads="1"/>
            </p:cNvSpPr>
            <p:nvPr/>
          </p:nvSpPr>
          <p:spPr bwMode="auto">
            <a:xfrm>
              <a:off x="864" y="355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7" name="Rectangle 123"/>
            <p:cNvSpPr>
              <a:spLocks noChangeArrowheads="1"/>
            </p:cNvSpPr>
            <p:nvPr/>
          </p:nvSpPr>
          <p:spPr bwMode="auto">
            <a:xfrm>
              <a:off x="864" y="302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8" name="Rectangle 124"/>
            <p:cNvSpPr>
              <a:spLocks noChangeArrowheads="1"/>
            </p:cNvSpPr>
            <p:nvPr/>
          </p:nvSpPr>
          <p:spPr bwMode="auto">
            <a:xfrm>
              <a:off x="864" y="249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4029" name="AutoShape 125"/>
            <p:cNvCxnSpPr>
              <a:cxnSpLocks noChangeShapeType="1"/>
              <a:stCxn id="124016" idx="2"/>
              <a:endCxn id="124031" idx="0"/>
            </p:cNvCxnSpPr>
            <p:nvPr/>
          </p:nvCxnSpPr>
          <p:spPr bwMode="auto">
            <a:xfrm>
              <a:off x="2184" y="2352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30" name="Oval 126"/>
            <p:cNvSpPr>
              <a:spLocks noChangeArrowheads="1"/>
            </p:cNvSpPr>
            <p:nvPr/>
          </p:nvSpPr>
          <p:spPr bwMode="auto">
            <a:xfrm>
              <a:off x="1488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1" name="Oval 127"/>
            <p:cNvSpPr>
              <a:spLocks noChangeArrowheads="1"/>
            </p:cNvSpPr>
            <p:nvPr/>
          </p:nvSpPr>
          <p:spPr bwMode="auto">
            <a:xfrm>
              <a:off x="2016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cxnSp>
          <p:nvCxnSpPr>
            <p:cNvPr id="124032" name="AutoShape 128"/>
            <p:cNvCxnSpPr>
              <a:cxnSpLocks noChangeShapeType="1"/>
              <a:stCxn id="124015" idx="2"/>
              <a:endCxn id="124030" idx="0"/>
            </p:cNvCxnSpPr>
            <p:nvPr/>
          </p:nvCxnSpPr>
          <p:spPr bwMode="auto">
            <a:xfrm>
              <a:off x="1656" y="2352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33" name="Oval 129"/>
            <p:cNvSpPr>
              <a:spLocks noChangeArrowheads="1"/>
            </p:cNvSpPr>
            <p:nvPr/>
          </p:nvSpPr>
          <p:spPr bwMode="auto">
            <a:xfrm>
              <a:off x="960" y="312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4" name="Oval 130"/>
            <p:cNvSpPr>
              <a:spLocks noChangeArrowheads="1"/>
            </p:cNvSpPr>
            <p:nvPr/>
          </p:nvSpPr>
          <p:spPr bwMode="auto">
            <a:xfrm>
              <a:off x="960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5" name="Oval 131"/>
            <p:cNvSpPr>
              <a:spLocks noChangeArrowheads="1"/>
            </p:cNvSpPr>
            <p:nvPr/>
          </p:nvSpPr>
          <p:spPr bwMode="auto">
            <a:xfrm>
              <a:off x="1488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6" name="Oval 132"/>
            <p:cNvSpPr>
              <a:spLocks noChangeArrowheads="1"/>
            </p:cNvSpPr>
            <p:nvPr/>
          </p:nvSpPr>
          <p:spPr bwMode="auto">
            <a:xfrm>
              <a:off x="1488" y="312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7" name="Oval 133"/>
            <p:cNvSpPr>
              <a:spLocks noChangeArrowheads="1"/>
            </p:cNvSpPr>
            <p:nvPr/>
          </p:nvSpPr>
          <p:spPr bwMode="auto">
            <a:xfrm>
              <a:off x="2016" y="312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38" name="Oval 134"/>
            <p:cNvSpPr>
              <a:spLocks noChangeArrowheads="1"/>
            </p:cNvSpPr>
            <p:nvPr/>
          </p:nvSpPr>
          <p:spPr bwMode="auto">
            <a:xfrm>
              <a:off x="2016" y="364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cxnSp>
          <p:nvCxnSpPr>
            <p:cNvPr id="124039" name="AutoShape 135"/>
            <p:cNvCxnSpPr>
              <a:cxnSpLocks noChangeShapeType="1"/>
              <a:stCxn id="124014" idx="2"/>
              <a:endCxn id="124033" idx="0"/>
            </p:cNvCxnSpPr>
            <p:nvPr/>
          </p:nvCxnSpPr>
          <p:spPr bwMode="auto">
            <a:xfrm>
              <a:off x="1128" y="2352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0" name="AutoShape 136"/>
            <p:cNvCxnSpPr>
              <a:cxnSpLocks noChangeShapeType="1"/>
              <a:stCxn id="124014" idx="2"/>
              <a:endCxn id="124034" idx="0"/>
            </p:cNvCxnSpPr>
            <p:nvPr/>
          </p:nvCxnSpPr>
          <p:spPr bwMode="auto">
            <a:xfrm>
              <a:off x="1128" y="2352"/>
              <a:ext cx="0" cy="1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1" name="AutoShape 137"/>
            <p:cNvCxnSpPr>
              <a:cxnSpLocks noChangeShapeType="1"/>
              <a:stCxn id="124015" idx="2"/>
              <a:endCxn id="124036" idx="0"/>
            </p:cNvCxnSpPr>
            <p:nvPr/>
          </p:nvCxnSpPr>
          <p:spPr bwMode="auto">
            <a:xfrm>
              <a:off x="1656" y="2352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2" name="AutoShape 138"/>
            <p:cNvCxnSpPr>
              <a:cxnSpLocks noChangeShapeType="1"/>
              <a:stCxn id="124015" idx="2"/>
              <a:endCxn id="124035" idx="0"/>
            </p:cNvCxnSpPr>
            <p:nvPr/>
          </p:nvCxnSpPr>
          <p:spPr bwMode="auto">
            <a:xfrm>
              <a:off x="1656" y="2352"/>
              <a:ext cx="0" cy="1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3" name="AutoShape 139"/>
            <p:cNvCxnSpPr>
              <a:cxnSpLocks noChangeShapeType="1"/>
              <a:stCxn id="124016" idx="2"/>
              <a:endCxn id="124037" idx="0"/>
            </p:cNvCxnSpPr>
            <p:nvPr/>
          </p:nvCxnSpPr>
          <p:spPr bwMode="auto">
            <a:xfrm>
              <a:off x="2184" y="2352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4" name="AutoShape 140"/>
            <p:cNvCxnSpPr>
              <a:cxnSpLocks noChangeShapeType="1"/>
              <a:stCxn id="124016" idx="2"/>
              <a:endCxn id="124038" idx="0"/>
            </p:cNvCxnSpPr>
            <p:nvPr/>
          </p:nvCxnSpPr>
          <p:spPr bwMode="auto">
            <a:xfrm>
              <a:off x="2184" y="2352"/>
              <a:ext cx="0" cy="1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5" name="AutoShape 141"/>
            <p:cNvCxnSpPr>
              <a:cxnSpLocks noChangeShapeType="1"/>
              <a:stCxn id="124011" idx="3"/>
              <a:endCxn id="124030" idx="2"/>
            </p:cNvCxnSpPr>
            <p:nvPr/>
          </p:nvCxnSpPr>
          <p:spPr bwMode="auto">
            <a:xfrm>
              <a:off x="768" y="2760"/>
              <a:ext cx="7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6" name="AutoShape 142"/>
            <p:cNvCxnSpPr>
              <a:cxnSpLocks noChangeShapeType="1"/>
              <a:stCxn id="124011" idx="3"/>
              <a:endCxn id="124031" idx="2"/>
            </p:cNvCxnSpPr>
            <p:nvPr/>
          </p:nvCxnSpPr>
          <p:spPr bwMode="auto">
            <a:xfrm>
              <a:off x="768" y="2760"/>
              <a:ext cx="124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7" name="AutoShape 143"/>
            <p:cNvCxnSpPr>
              <a:cxnSpLocks noChangeShapeType="1"/>
              <a:stCxn id="124012" idx="3"/>
              <a:endCxn id="124033" idx="2"/>
            </p:cNvCxnSpPr>
            <p:nvPr/>
          </p:nvCxnSpPr>
          <p:spPr bwMode="auto">
            <a:xfrm>
              <a:off x="768" y="328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8" name="AutoShape 144"/>
            <p:cNvCxnSpPr>
              <a:cxnSpLocks noChangeShapeType="1"/>
              <a:stCxn id="124012" idx="3"/>
              <a:endCxn id="124037" idx="2"/>
            </p:cNvCxnSpPr>
            <p:nvPr/>
          </p:nvCxnSpPr>
          <p:spPr bwMode="auto">
            <a:xfrm>
              <a:off x="768" y="3288"/>
              <a:ext cx="124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49" name="AutoShape 145"/>
            <p:cNvCxnSpPr>
              <a:cxnSpLocks noChangeShapeType="1"/>
              <a:stCxn id="124012" idx="3"/>
              <a:endCxn id="124036" idx="2"/>
            </p:cNvCxnSpPr>
            <p:nvPr/>
          </p:nvCxnSpPr>
          <p:spPr bwMode="auto">
            <a:xfrm>
              <a:off x="768" y="3288"/>
              <a:ext cx="7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50" name="AutoShape 146"/>
            <p:cNvCxnSpPr>
              <a:cxnSpLocks noChangeShapeType="1"/>
              <a:stCxn id="124013" idx="3"/>
              <a:endCxn id="124034" idx="2"/>
            </p:cNvCxnSpPr>
            <p:nvPr/>
          </p:nvCxnSpPr>
          <p:spPr bwMode="auto">
            <a:xfrm>
              <a:off x="768" y="3816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51" name="AutoShape 147"/>
            <p:cNvCxnSpPr>
              <a:cxnSpLocks noChangeShapeType="1"/>
              <a:stCxn id="124013" idx="3"/>
              <a:endCxn id="124035" idx="2"/>
            </p:cNvCxnSpPr>
            <p:nvPr/>
          </p:nvCxnSpPr>
          <p:spPr bwMode="auto">
            <a:xfrm>
              <a:off x="768" y="3816"/>
              <a:ext cx="7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52" name="AutoShape 148"/>
            <p:cNvCxnSpPr>
              <a:cxnSpLocks noChangeShapeType="1"/>
              <a:stCxn id="124013" idx="3"/>
              <a:endCxn id="124038" idx="2"/>
            </p:cNvCxnSpPr>
            <p:nvPr/>
          </p:nvCxnSpPr>
          <p:spPr bwMode="auto">
            <a:xfrm>
              <a:off x="768" y="3816"/>
              <a:ext cx="124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5" name="Group 183"/>
          <p:cNvGrpSpPr>
            <a:grpSpLocks/>
          </p:cNvGrpSpPr>
          <p:nvPr/>
        </p:nvGrpSpPr>
        <p:grpSpPr bwMode="auto">
          <a:xfrm>
            <a:off x="685800" y="5029200"/>
            <a:ext cx="3733800" cy="1600200"/>
            <a:chOff x="912" y="2064"/>
            <a:chExt cx="4416" cy="1920"/>
          </a:xfrm>
        </p:grpSpPr>
        <p:sp>
          <p:nvSpPr>
            <p:cNvPr id="124054" name="Rectangle 150"/>
            <p:cNvSpPr>
              <a:spLocks noChangeArrowheads="1"/>
            </p:cNvSpPr>
            <p:nvPr/>
          </p:nvSpPr>
          <p:spPr bwMode="auto">
            <a:xfrm>
              <a:off x="2352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T2</a:t>
              </a:r>
            </a:p>
          </p:txBody>
        </p:sp>
        <p:sp>
          <p:nvSpPr>
            <p:cNvPr id="124055" name="Oval 151"/>
            <p:cNvSpPr>
              <a:spLocks noChangeArrowheads="1"/>
            </p:cNvSpPr>
            <p:nvPr/>
          </p:nvSpPr>
          <p:spPr bwMode="auto">
            <a:xfrm>
              <a:off x="1680" y="268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sp>
          <p:nvSpPr>
            <p:cNvPr id="124056" name="Rectangle 152"/>
            <p:cNvSpPr>
              <a:spLocks noChangeArrowheads="1"/>
            </p:cNvSpPr>
            <p:nvPr/>
          </p:nvSpPr>
          <p:spPr bwMode="auto">
            <a:xfrm>
              <a:off x="2352" y="2064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T1</a:t>
              </a:r>
            </a:p>
          </p:txBody>
        </p:sp>
        <p:sp>
          <p:nvSpPr>
            <p:cNvPr id="124057" name="Rectangle 153"/>
            <p:cNvSpPr>
              <a:spLocks noChangeArrowheads="1"/>
            </p:cNvSpPr>
            <p:nvPr/>
          </p:nvSpPr>
          <p:spPr bwMode="auto">
            <a:xfrm>
              <a:off x="2352" y="3312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T3</a:t>
              </a:r>
            </a:p>
          </p:txBody>
        </p:sp>
        <p:cxnSp>
          <p:nvCxnSpPr>
            <p:cNvPr id="124058" name="AutoShape 154"/>
            <p:cNvCxnSpPr>
              <a:cxnSpLocks noChangeShapeType="1"/>
              <a:stCxn id="124055" idx="6"/>
              <a:endCxn id="124054" idx="1"/>
            </p:cNvCxnSpPr>
            <p:nvPr/>
          </p:nvCxnSpPr>
          <p:spPr bwMode="auto">
            <a:xfrm>
              <a:off x="2064" y="2880"/>
              <a:ext cx="2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59" name="AutoShape 155"/>
            <p:cNvCxnSpPr>
              <a:cxnSpLocks noChangeShapeType="1"/>
              <a:stCxn id="124055" idx="7"/>
              <a:endCxn id="124056" idx="1"/>
            </p:cNvCxnSpPr>
            <p:nvPr/>
          </p:nvCxnSpPr>
          <p:spPr bwMode="auto">
            <a:xfrm flipV="1">
              <a:off x="2008" y="2256"/>
              <a:ext cx="344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60" name="AutoShape 156"/>
            <p:cNvCxnSpPr>
              <a:cxnSpLocks noChangeShapeType="1"/>
              <a:stCxn id="124055" idx="5"/>
              <a:endCxn id="124057" idx="1"/>
            </p:cNvCxnSpPr>
            <p:nvPr/>
          </p:nvCxnSpPr>
          <p:spPr bwMode="auto">
            <a:xfrm>
              <a:off x="2008" y="3016"/>
              <a:ext cx="344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61" name="Oval 157"/>
            <p:cNvSpPr>
              <a:spLocks noChangeArrowheads="1"/>
            </p:cNvSpPr>
            <p:nvPr/>
          </p:nvSpPr>
          <p:spPr bwMode="auto">
            <a:xfrm>
              <a:off x="2880" y="268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62" name="Oval 158"/>
            <p:cNvSpPr>
              <a:spLocks noChangeArrowheads="1"/>
            </p:cNvSpPr>
            <p:nvPr/>
          </p:nvSpPr>
          <p:spPr bwMode="auto">
            <a:xfrm>
              <a:off x="2880" y="3312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24063" name="Oval 159"/>
            <p:cNvSpPr>
              <a:spLocks noChangeArrowheads="1"/>
            </p:cNvSpPr>
            <p:nvPr/>
          </p:nvSpPr>
          <p:spPr bwMode="auto">
            <a:xfrm>
              <a:off x="2880" y="2064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cxnSp>
          <p:nvCxnSpPr>
            <p:cNvPr id="124064" name="AutoShape 160"/>
            <p:cNvCxnSpPr>
              <a:cxnSpLocks noChangeShapeType="1"/>
              <a:stCxn id="124056" idx="3"/>
              <a:endCxn id="124063" idx="2"/>
            </p:cNvCxnSpPr>
            <p:nvPr/>
          </p:nvCxnSpPr>
          <p:spPr bwMode="auto">
            <a:xfrm>
              <a:off x="2736" y="2256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65" name="AutoShape 161"/>
            <p:cNvCxnSpPr>
              <a:cxnSpLocks noChangeShapeType="1"/>
              <a:stCxn id="124054" idx="3"/>
              <a:endCxn id="124061" idx="2"/>
            </p:cNvCxnSpPr>
            <p:nvPr/>
          </p:nvCxnSpPr>
          <p:spPr bwMode="auto">
            <a:xfrm>
              <a:off x="2736" y="2880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66" name="AutoShape 162"/>
            <p:cNvCxnSpPr>
              <a:cxnSpLocks noChangeShapeType="1"/>
              <a:stCxn id="124057" idx="3"/>
              <a:endCxn id="124062" idx="2"/>
            </p:cNvCxnSpPr>
            <p:nvPr/>
          </p:nvCxnSpPr>
          <p:spPr bwMode="auto">
            <a:xfrm>
              <a:off x="2736" y="3504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67" name="Rectangle 163"/>
            <p:cNvSpPr>
              <a:spLocks noChangeArrowheads="1"/>
            </p:cNvSpPr>
            <p:nvPr/>
          </p:nvSpPr>
          <p:spPr bwMode="auto">
            <a:xfrm>
              <a:off x="912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</a:t>
              </a:r>
            </a:p>
          </p:txBody>
        </p:sp>
        <p:sp>
          <p:nvSpPr>
            <p:cNvPr id="124068" name="Rectangle 164"/>
            <p:cNvSpPr>
              <a:spLocks noChangeArrowheads="1"/>
            </p:cNvSpPr>
            <p:nvPr/>
          </p:nvSpPr>
          <p:spPr bwMode="auto">
            <a:xfrm>
              <a:off x="912" y="2304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4069" name="Rectangle 165"/>
            <p:cNvSpPr>
              <a:spLocks noChangeArrowheads="1"/>
            </p:cNvSpPr>
            <p:nvPr/>
          </p:nvSpPr>
          <p:spPr bwMode="auto">
            <a:xfrm>
              <a:off x="912" y="3072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4070" name="Rectangle 166"/>
            <p:cNvSpPr>
              <a:spLocks noChangeArrowheads="1"/>
            </p:cNvSpPr>
            <p:nvPr/>
          </p:nvSpPr>
          <p:spPr bwMode="auto">
            <a:xfrm>
              <a:off x="1344" y="3600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R</a:t>
              </a:r>
            </a:p>
          </p:txBody>
        </p:sp>
        <p:cxnSp>
          <p:nvCxnSpPr>
            <p:cNvPr id="124071" name="AutoShape 167"/>
            <p:cNvCxnSpPr>
              <a:cxnSpLocks noChangeShapeType="1"/>
              <a:stCxn id="124067" idx="3"/>
              <a:endCxn id="124055" idx="2"/>
            </p:cNvCxnSpPr>
            <p:nvPr/>
          </p:nvCxnSpPr>
          <p:spPr bwMode="auto">
            <a:xfrm>
              <a:off x="1296" y="2880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72" name="AutoShape 168"/>
            <p:cNvCxnSpPr>
              <a:cxnSpLocks noChangeShapeType="1"/>
              <a:stCxn id="124070" idx="3"/>
              <a:endCxn id="124062" idx="2"/>
            </p:cNvCxnSpPr>
            <p:nvPr/>
          </p:nvCxnSpPr>
          <p:spPr bwMode="auto">
            <a:xfrm flipV="1">
              <a:off x="1728" y="3504"/>
              <a:ext cx="115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73" name="AutoShape 169"/>
            <p:cNvCxnSpPr>
              <a:cxnSpLocks noChangeShapeType="1"/>
              <a:stCxn id="124070" idx="3"/>
              <a:endCxn id="124061" idx="2"/>
            </p:cNvCxnSpPr>
            <p:nvPr/>
          </p:nvCxnSpPr>
          <p:spPr bwMode="auto">
            <a:xfrm flipV="1">
              <a:off x="1728" y="2880"/>
              <a:ext cx="1152" cy="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74" name="AutoShape 170"/>
            <p:cNvCxnSpPr>
              <a:cxnSpLocks noChangeShapeType="1"/>
              <a:stCxn id="124070" idx="3"/>
              <a:endCxn id="124063" idx="2"/>
            </p:cNvCxnSpPr>
            <p:nvPr/>
          </p:nvCxnSpPr>
          <p:spPr bwMode="auto">
            <a:xfrm flipV="1">
              <a:off x="1728" y="2256"/>
              <a:ext cx="1152" cy="15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75" name="Rectangle 171"/>
            <p:cNvSpPr>
              <a:spLocks noChangeArrowheads="1"/>
            </p:cNvSpPr>
            <p:nvPr/>
          </p:nvSpPr>
          <p:spPr bwMode="auto">
            <a:xfrm>
              <a:off x="3408" y="2064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V1</a:t>
              </a:r>
            </a:p>
          </p:txBody>
        </p:sp>
        <p:sp>
          <p:nvSpPr>
            <p:cNvPr id="124076" name="Rectangle 172"/>
            <p:cNvSpPr>
              <a:spLocks noChangeArrowheads="1"/>
            </p:cNvSpPr>
            <p:nvPr/>
          </p:nvSpPr>
          <p:spPr bwMode="auto">
            <a:xfrm>
              <a:off x="3408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V2</a:t>
              </a:r>
            </a:p>
          </p:txBody>
        </p:sp>
        <p:sp>
          <p:nvSpPr>
            <p:cNvPr id="124077" name="Rectangle 173"/>
            <p:cNvSpPr>
              <a:spLocks noChangeArrowheads="1"/>
            </p:cNvSpPr>
            <p:nvPr/>
          </p:nvSpPr>
          <p:spPr bwMode="auto">
            <a:xfrm>
              <a:off x="3408" y="3312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V3</a:t>
              </a:r>
            </a:p>
          </p:txBody>
        </p:sp>
        <p:cxnSp>
          <p:nvCxnSpPr>
            <p:cNvPr id="124078" name="AutoShape 174"/>
            <p:cNvCxnSpPr>
              <a:cxnSpLocks noChangeShapeType="1"/>
              <a:stCxn id="124063" idx="6"/>
              <a:endCxn id="124075" idx="1"/>
            </p:cNvCxnSpPr>
            <p:nvPr/>
          </p:nvCxnSpPr>
          <p:spPr bwMode="auto">
            <a:xfrm>
              <a:off x="3264" y="2256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79" name="AutoShape 175"/>
            <p:cNvCxnSpPr>
              <a:cxnSpLocks noChangeShapeType="1"/>
              <a:stCxn id="124061" idx="6"/>
              <a:endCxn id="124076" idx="1"/>
            </p:cNvCxnSpPr>
            <p:nvPr/>
          </p:nvCxnSpPr>
          <p:spPr bwMode="auto">
            <a:xfrm>
              <a:off x="3264" y="2880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80" name="AutoShape 176"/>
            <p:cNvCxnSpPr>
              <a:cxnSpLocks noChangeShapeType="1"/>
              <a:stCxn id="124062" idx="6"/>
              <a:endCxn id="124077" idx="1"/>
            </p:cNvCxnSpPr>
            <p:nvPr/>
          </p:nvCxnSpPr>
          <p:spPr bwMode="auto">
            <a:xfrm>
              <a:off x="3264" y="3504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81" name="Oval 177"/>
            <p:cNvSpPr>
              <a:spLocks noChangeArrowheads="1"/>
            </p:cNvSpPr>
            <p:nvPr/>
          </p:nvSpPr>
          <p:spPr bwMode="auto">
            <a:xfrm>
              <a:off x="4224" y="268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cxnSp>
          <p:nvCxnSpPr>
            <p:cNvPr id="124082" name="AutoShape 178"/>
            <p:cNvCxnSpPr>
              <a:cxnSpLocks noChangeShapeType="1"/>
              <a:stCxn id="124076" idx="3"/>
              <a:endCxn id="124081" idx="2"/>
            </p:cNvCxnSpPr>
            <p:nvPr/>
          </p:nvCxnSpPr>
          <p:spPr bwMode="auto">
            <a:xfrm>
              <a:off x="3792" y="2880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83" name="AutoShape 179"/>
            <p:cNvCxnSpPr>
              <a:cxnSpLocks noChangeShapeType="1"/>
              <a:stCxn id="124075" idx="3"/>
              <a:endCxn id="124081" idx="1"/>
            </p:cNvCxnSpPr>
            <p:nvPr/>
          </p:nvCxnSpPr>
          <p:spPr bwMode="auto">
            <a:xfrm>
              <a:off x="3792" y="2256"/>
              <a:ext cx="488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4084" name="AutoShape 180"/>
            <p:cNvCxnSpPr>
              <a:cxnSpLocks noChangeShapeType="1"/>
              <a:stCxn id="124077" idx="3"/>
              <a:endCxn id="124081" idx="3"/>
            </p:cNvCxnSpPr>
            <p:nvPr/>
          </p:nvCxnSpPr>
          <p:spPr bwMode="auto">
            <a:xfrm flipV="1">
              <a:off x="3792" y="3016"/>
              <a:ext cx="488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4085" name="Rectangle 181"/>
            <p:cNvSpPr>
              <a:spLocks noChangeArrowheads="1"/>
            </p:cNvSpPr>
            <p:nvPr/>
          </p:nvSpPr>
          <p:spPr bwMode="auto">
            <a:xfrm>
              <a:off x="4944" y="2688"/>
              <a:ext cx="38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cxnSp>
          <p:nvCxnSpPr>
            <p:cNvPr id="124086" name="AutoShape 182"/>
            <p:cNvCxnSpPr>
              <a:cxnSpLocks noChangeShapeType="1"/>
              <a:stCxn id="124081" idx="6"/>
              <a:endCxn id="124085" idx="1"/>
            </p:cNvCxnSpPr>
            <p:nvPr/>
          </p:nvCxnSpPr>
          <p:spPr bwMode="auto">
            <a:xfrm>
              <a:off x="4608" y="2880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24088" name="Text Box 184"/>
          <p:cNvSpPr txBox="1">
            <a:spLocks noChangeArrowheads="1"/>
          </p:cNvSpPr>
          <p:nvPr/>
        </p:nvSpPr>
        <p:spPr bwMode="auto">
          <a:xfrm>
            <a:off x="880581" y="1371600"/>
            <a:ext cx="3234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/>
              <a:t>AllPairs</a:t>
            </a:r>
            <a:r>
              <a:rPr lang="en-US" sz="2400" dirty="0"/>
              <a:t>( A, B, F ) -&gt; M</a:t>
            </a:r>
          </a:p>
        </p:txBody>
      </p:sp>
      <p:sp>
        <p:nvSpPr>
          <p:cNvPr id="124089" name="Text Box 185"/>
          <p:cNvSpPr txBox="1">
            <a:spLocks noChangeArrowheads="1"/>
          </p:cNvSpPr>
          <p:nvPr/>
        </p:nvSpPr>
        <p:spPr bwMode="auto">
          <a:xfrm>
            <a:off x="5105400" y="1371600"/>
            <a:ext cx="3551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/>
              <a:t>Wavefront</a:t>
            </a:r>
            <a:r>
              <a:rPr lang="en-US" sz="2400" dirty="0"/>
              <a:t>( X, Y, F ) -&gt; M</a:t>
            </a:r>
          </a:p>
        </p:txBody>
      </p:sp>
      <p:sp>
        <p:nvSpPr>
          <p:cNvPr id="124090" name="Text Box 186"/>
          <p:cNvSpPr txBox="1">
            <a:spLocks noChangeArrowheads="1"/>
          </p:cNvSpPr>
          <p:nvPr/>
        </p:nvSpPr>
        <p:spPr bwMode="auto">
          <a:xfrm>
            <a:off x="762000" y="4495800"/>
            <a:ext cx="3495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Classify( T, P, F, R ) -&gt; V</a:t>
            </a:r>
          </a:p>
        </p:txBody>
      </p:sp>
      <p:sp>
        <p:nvSpPr>
          <p:cNvPr id="186" name="Text Box 186"/>
          <p:cNvSpPr txBox="1">
            <a:spLocks noChangeArrowheads="1"/>
          </p:cNvSpPr>
          <p:nvPr/>
        </p:nvSpPr>
        <p:spPr bwMode="auto">
          <a:xfrm>
            <a:off x="6172200" y="4495800"/>
            <a:ext cx="148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/>
              <a:t>Makeflow</a:t>
            </a:r>
            <a:endParaRPr lang="en-US" sz="2400" dirty="0"/>
          </a:p>
        </p:txBody>
      </p:sp>
      <p:sp>
        <p:nvSpPr>
          <p:cNvPr id="187" name="Rectangle 186"/>
          <p:cNvSpPr/>
          <p:nvPr/>
        </p:nvSpPr>
        <p:spPr bwMode="auto">
          <a:xfrm>
            <a:off x="5105400" y="51054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5105400" y="5715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5105400" y="63246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90" name="Oval 189"/>
          <p:cNvSpPr/>
          <p:nvPr/>
        </p:nvSpPr>
        <p:spPr bwMode="auto">
          <a:xfrm>
            <a:off x="5867400" y="52578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91" name="Oval 190"/>
          <p:cNvSpPr/>
          <p:nvPr/>
        </p:nvSpPr>
        <p:spPr bwMode="auto">
          <a:xfrm>
            <a:off x="5867400" y="60198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92" name="Oval 191"/>
          <p:cNvSpPr/>
          <p:nvPr/>
        </p:nvSpPr>
        <p:spPr bwMode="auto">
          <a:xfrm>
            <a:off x="7543800" y="52578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193" name="Oval 192"/>
          <p:cNvSpPr/>
          <p:nvPr/>
        </p:nvSpPr>
        <p:spPr bwMode="auto">
          <a:xfrm>
            <a:off x="7543800" y="60198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67818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cxnSp>
        <p:nvCxnSpPr>
          <p:cNvPr id="196" name="Straight Arrow Connector 195"/>
          <p:cNvCxnSpPr>
            <a:stCxn id="187" idx="3"/>
            <a:endCxn id="190" idx="2"/>
          </p:cNvCxnSpPr>
          <p:nvPr/>
        </p:nvCxnSpPr>
        <p:spPr bwMode="auto">
          <a:xfrm>
            <a:off x="5486400" y="5295900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8" name="Straight Arrow Connector 197"/>
          <p:cNvCxnSpPr>
            <a:stCxn id="188" idx="3"/>
            <a:endCxn id="190" idx="2"/>
          </p:cNvCxnSpPr>
          <p:nvPr/>
        </p:nvCxnSpPr>
        <p:spPr bwMode="auto">
          <a:xfrm flipV="1">
            <a:off x="5486400" y="5524500"/>
            <a:ext cx="381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0" name="Straight Arrow Connector 199"/>
          <p:cNvCxnSpPr>
            <a:stCxn id="189" idx="3"/>
            <a:endCxn id="191" idx="2"/>
          </p:cNvCxnSpPr>
          <p:nvPr/>
        </p:nvCxnSpPr>
        <p:spPr bwMode="auto">
          <a:xfrm flipV="1">
            <a:off x="5486400" y="6286500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2" name="Straight Arrow Connector 201"/>
          <p:cNvCxnSpPr>
            <a:stCxn id="188" idx="3"/>
            <a:endCxn id="191" idx="2"/>
          </p:cNvCxnSpPr>
          <p:nvPr/>
        </p:nvCxnSpPr>
        <p:spPr bwMode="auto">
          <a:xfrm>
            <a:off x="5486400" y="5905500"/>
            <a:ext cx="381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" name="Straight Arrow Connector 204"/>
          <p:cNvCxnSpPr>
            <a:stCxn id="190" idx="6"/>
            <a:endCxn id="194" idx="1"/>
          </p:cNvCxnSpPr>
          <p:nvPr/>
        </p:nvCxnSpPr>
        <p:spPr bwMode="auto">
          <a:xfrm>
            <a:off x="6400800" y="55245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7" name="Straight Arrow Connector 206"/>
          <p:cNvCxnSpPr>
            <a:stCxn id="194" idx="2"/>
            <a:endCxn id="193" idx="2"/>
          </p:cNvCxnSpPr>
          <p:nvPr/>
        </p:nvCxnSpPr>
        <p:spPr bwMode="auto">
          <a:xfrm>
            <a:off x="6972300" y="5715000"/>
            <a:ext cx="571500" cy="571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9" name="Straight Arrow Connector 208"/>
          <p:cNvCxnSpPr>
            <a:stCxn id="194" idx="3"/>
            <a:endCxn id="192" idx="2"/>
          </p:cNvCxnSpPr>
          <p:nvPr/>
        </p:nvCxnSpPr>
        <p:spPr bwMode="auto">
          <a:xfrm>
            <a:off x="7162800" y="55245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0" name="Rectangle 209"/>
          <p:cNvSpPr/>
          <p:nvPr/>
        </p:nvSpPr>
        <p:spPr bwMode="auto">
          <a:xfrm>
            <a:off x="8382000" y="609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cxnSp>
        <p:nvCxnSpPr>
          <p:cNvPr id="212" name="Straight Arrow Connector 211"/>
          <p:cNvCxnSpPr>
            <a:stCxn id="193" idx="6"/>
            <a:endCxn id="210" idx="1"/>
          </p:cNvCxnSpPr>
          <p:nvPr/>
        </p:nvCxnSpPr>
        <p:spPr bwMode="auto">
          <a:xfrm>
            <a:off x="8077200" y="6286500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590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66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6800" y="304800"/>
            <a:ext cx="6931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Common Application Stack</a:t>
            </a:r>
            <a:endParaRPr lang="en-US" sz="4400" dirty="0"/>
          </a:p>
        </p:txBody>
      </p:sp>
      <p:sp>
        <p:nvSpPr>
          <p:cNvPr id="32" name="Oval 31"/>
          <p:cNvSpPr/>
          <p:nvPr/>
        </p:nvSpPr>
        <p:spPr bwMode="auto">
          <a:xfrm>
            <a:off x="83058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7772400" y="4191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73914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5181600" y="54102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28956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3886200" y="51816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609600" y="4495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8382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1371600" y="47244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33400" y="2514600"/>
            <a:ext cx="8153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Work Queue Library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096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All-Pairs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6670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Wavefront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7244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Makeflow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81800" y="1524000"/>
            <a:ext cx="1905000" cy="914400"/>
          </a:xfrm>
          <a:prstGeom prst="roundRect">
            <a:avLst/>
          </a:prstGeom>
          <a:solidFill>
            <a:srgbClr val="3366FF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Custom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1524000" y="3276600"/>
            <a:ext cx="6248400" cy="1676400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Hundreds of Workers in 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Personal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457200"/>
          </a:xfrm>
        </p:spPr>
        <p:txBody>
          <a:bodyPr/>
          <a:lstStyle/>
          <a:p>
            <a:fld id="{59BEBA41-D85B-4F39-BA47-FD95AD39B768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Team Effort</a:t>
            </a:r>
            <a:endParaRPr lang="en-US" dirty="0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743200" y="18288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Grad Students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Hoang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Bui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 Yu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Peter Bui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Michael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Albrecht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Peter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Sempolinski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Dinesh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Rajan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228600" y="1828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Faculty: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Patrick Flynn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Scott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Emrich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Jesus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Izaguirre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Nitesh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Chawla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Kenneth Judd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457200" y="5262562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NSF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Grants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CCF-0621434,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CNS-0643229, and CNS 08-554087.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5638800" y="18288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Undergrads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Rachel Witty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Thomas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Potthast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Brenden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Kokosza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Zach Musgrave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Anthony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Canino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846"/>
          <a:stretch>
            <a:fillRect/>
          </a:stretch>
        </p:blipFill>
        <p:spPr bwMode="auto">
          <a:xfrm>
            <a:off x="152400" y="2819400"/>
            <a:ext cx="63398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1143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4478"/>
          <a:stretch>
            <a:fillRect/>
          </a:stretch>
        </p:blipFill>
        <p:spPr bwMode="auto">
          <a:xfrm>
            <a:off x="2743200" y="2197290"/>
            <a:ext cx="6019800" cy="359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Cooperative Computing Lab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1447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cse.nd.edu/~ccl/research/ccl-july2009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05098"/>
            <a:ext cx="4724400" cy="3543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Just Yesterday…</a:t>
            </a:r>
            <a:br>
              <a:rPr lang="en-US" dirty="0" smtClean="0"/>
            </a:br>
            <a:r>
              <a:rPr lang="en-US" dirty="0" smtClean="0"/>
              <a:t>Cycle Cloud Using Condor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3000" r="28125" b="42000"/>
          <a:stretch>
            <a:fillRect/>
          </a:stretch>
        </p:blipFill>
        <p:spPr bwMode="auto">
          <a:xfrm>
            <a:off x="304800" y="20574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367046"/>
            <a:ext cx="8985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http://arstechnica.com/business/news/2011/09/30000-core-cluster-built-on-amazon-ec2-cloud.ars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The Bad News: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r>
              <a:rPr lang="en-US" dirty="0" smtClean="0"/>
              <a:t>These systems are not dedicated to me.</a:t>
            </a:r>
          </a:p>
          <a:p>
            <a:r>
              <a:rPr lang="en-US" dirty="0" smtClean="0"/>
              <a:t>Many systems = many interfaces.</a:t>
            </a:r>
          </a:p>
          <a:p>
            <a:r>
              <a:rPr lang="en-US" dirty="0" smtClean="0"/>
              <a:t>Application may not be designed for distributed / parallel computing.</a:t>
            </a:r>
          </a:p>
          <a:p>
            <a:r>
              <a:rPr lang="en-US" dirty="0" smtClean="0"/>
              <a:t>Relationship between scale and performance is not obvious.</a:t>
            </a:r>
          </a:p>
          <a:p>
            <a:r>
              <a:rPr lang="en-US" dirty="0" smtClean="0"/>
              <a:t>Real cost of running app is not obvious.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8A43-B528-42CB-B66E-B92F47A992BB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30186"/>
            <a:ext cx="8088313" cy="3046414"/>
            <a:chOff x="384" y="96"/>
            <a:chExt cx="5095" cy="1919"/>
          </a:xfrm>
        </p:grpSpPr>
        <p:pic>
          <p:nvPicPr>
            <p:cNvPr id="257027" name="Picture 3" descr="j043049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384"/>
              <a:ext cx="1320" cy="1248"/>
            </a:xfrm>
            <a:prstGeom prst="rect">
              <a:avLst/>
            </a:prstGeom>
            <a:noFill/>
          </p:spPr>
        </p:pic>
        <p:sp>
          <p:nvSpPr>
            <p:cNvPr id="257028" name="Text Box 4"/>
            <p:cNvSpPr txBox="1">
              <a:spLocks noChangeArrowheads="1"/>
            </p:cNvSpPr>
            <p:nvPr/>
          </p:nvSpPr>
          <p:spPr bwMode="auto">
            <a:xfrm>
              <a:off x="1872" y="96"/>
              <a:ext cx="3607" cy="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I have a standard, debugged, trusted application that runs on my laptop.</a:t>
              </a:r>
            </a:p>
            <a:p>
              <a:r>
                <a:rPr lang="en-US" sz="2400" dirty="0" smtClean="0"/>
                <a:t> </a:t>
              </a:r>
            </a:p>
            <a:p>
              <a:r>
                <a:rPr lang="en-US" sz="2400" dirty="0" smtClean="0"/>
                <a:t>A toy problem completes in one hour.</a:t>
              </a:r>
            </a:p>
            <a:p>
              <a:r>
                <a:rPr lang="en-US" sz="2400" dirty="0" smtClean="0"/>
                <a:t>A real problem will take a month (I think.)</a:t>
              </a:r>
            </a:p>
            <a:p>
              <a:endParaRPr lang="en-US" sz="2400" dirty="0" smtClean="0"/>
            </a:p>
            <a:p>
              <a:r>
                <a:rPr lang="en-US" sz="2400" dirty="0" smtClean="0"/>
                <a:t>Can I get a single result faster?</a:t>
              </a:r>
            </a:p>
            <a:p>
              <a:r>
                <a:rPr lang="en-US" sz="2400" dirty="0" smtClean="0"/>
                <a:t>Can I get more results in the same time?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400" y="3600271"/>
            <a:ext cx="4114800" cy="2190929"/>
            <a:chOff x="533400" y="3600271"/>
            <a:chExt cx="4114800" cy="2190929"/>
          </a:xfrm>
        </p:grpSpPr>
        <p:pic>
          <p:nvPicPr>
            <p:cNvPr id="257036" name="Picture 12" descr="rice_data_center06052007x300"/>
            <p:cNvPicPr>
              <a:picLocks noChangeAspect="1" noChangeArrowheads="1"/>
            </p:cNvPicPr>
            <p:nvPr/>
          </p:nvPicPr>
          <p:blipFill>
            <a:blip r:embed="rId3" cstate="print"/>
            <a:srcRect l="40476"/>
            <a:stretch>
              <a:fillRect/>
            </a:stretch>
          </p:blipFill>
          <p:spPr bwMode="auto">
            <a:xfrm>
              <a:off x="533400" y="3624262"/>
              <a:ext cx="1905004" cy="2166938"/>
            </a:xfrm>
            <a:prstGeom prst="rect">
              <a:avLst/>
            </a:prstGeom>
            <a:noFill/>
          </p:spPr>
        </p:pic>
        <p:sp>
          <p:nvSpPr>
            <p:cNvPr id="257037" name="Text Box 13"/>
            <p:cNvSpPr txBox="1">
              <a:spLocks noChangeArrowheads="1"/>
            </p:cNvSpPr>
            <p:nvPr/>
          </p:nvSpPr>
          <p:spPr bwMode="auto">
            <a:xfrm>
              <a:off x="2546343" y="3600271"/>
              <a:ext cx="210185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Last year,</a:t>
              </a:r>
            </a:p>
            <a:p>
              <a:r>
                <a:rPr lang="en-US" sz="2400" dirty="0" smtClean="0"/>
                <a:t>I heard about</a:t>
              </a:r>
            </a:p>
            <a:p>
              <a:r>
                <a:rPr lang="en-US" sz="2400" dirty="0" smtClean="0"/>
                <a:t>this grid thing.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19400" y="6106180"/>
            <a:ext cx="3398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</a:rPr>
              <a:t>What do I do next?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8200" y="3429000"/>
            <a:ext cx="4086225" cy="2722145"/>
            <a:chOff x="4648200" y="3429000"/>
            <a:chExt cx="4086225" cy="2722145"/>
          </a:xfrm>
        </p:grpSpPr>
        <p:pic>
          <p:nvPicPr>
            <p:cNvPr id="277506" name="Picture 2" descr="http://imgs.sfgate.com/blogs/images/sfgate/ybenjamin/2009/09/02/question-clou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429000"/>
              <a:ext cx="1724025" cy="2722145"/>
            </a:xfrm>
            <a:prstGeom prst="rect">
              <a:avLst/>
            </a:prstGeom>
            <a:noFill/>
          </p:spPr>
        </p:pic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4648200" y="4743271"/>
              <a:ext cx="23246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 smtClean="0"/>
                <a:t>This year,</a:t>
              </a:r>
            </a:p>
            <a:p>
              <a:pPr algn="r"/>
              <a:r>
                <a:rPr lang="en-US" sz="2400" dirty="0" smtClean="0"/>
                <a:t>I heard about</a:t>
              </a:r>
            </a:p>
            <a:p>
              <a:pPr algn="r"/>
              <a:r>
                <a:rPr lang="en-US" sz="2400" dirty="0" smtClean="0"/>
                <a:t>this cloud thing.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12"/>
</p:tagLst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8468</TotalTime>
  <Words>2677</Words>
  <Application>Microsoft Office PowerPoint</Application>
  <PresentationFormat>On-screen Show (4:3)</PresentationFormat>
  <Paragraphs>891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Beam</vt:lpstr>
      <vt:lpstr>Scaling Up Data Intensive Science with Application Frameworks</vt:lpstr>
      <vt:lpstr>The Cooperative Computing Lab</vt:lpstr>
      <vt:lpstr>The Good News: Computing is Plentiful</vt:lpstr>
      <vt:lpstr>Slide 4</vt:lpstr>
      <vt:lpstr>Slide 5</vt:lpstr>
      <vt:lpstr>greencloud.crc.nd.edu</vt:lpstr>
      <vt:lpstr>Just Yesterday… Cycle Cloud Using Condor</vt:lpstr>
      <vt:lpstr>The Bad News:</vt:lpstr>
      <vt:lpstr>Slide 9</vt:lpstr>
      <vt:lpstr>Our Application Communities</vt:lpstr>
      <vt:lpstr>What they want.</vt:lpstr>
      <vt:lpstr>The Traditional Application Model?</vt:lpstr>
      <vt:lpstr>An Old Idea: The Unix Model</vt:lpstr>
      <vt:lpstr>Advantages of Little Processes</vt:lpstr>
      <vt:lpstr>Our approach:  Encourage users to decompose their applications into simple programs.  Give them frameworks that can assemble them into programs of massive scale with high reliability.</vt:lpstr>
      <vt:lpstr>Working with Frameworks</vt:lpstr>
      <vt:lpstr>Examples of Frameworks</vt:lpstr>
      <vt:lpstr>Example: Biometrics Research</vt:lpstr>
      <vt:lpstr>Similarity Matrix Construction</vt:lpstr>
      <vt:lpstr>All-Pairs Abstraction</vt:lpstr>
      <vt:lpstr>User Interface</vt:lpstr>
      <vt:lpstr>How Does the Abstraction Help?</vt:lpstr>
      <vt:lpstr>Slide 23</vt:lpstr>
      <vt:lpstr>Choose the Right # of CPUs</vt:lpstr>
      <vt:lpstr>Resources Consumed</vt:lpstr>
      <vt:lpstr>All-Pairs in Production</vt:lpstr>
      <vt:lpstr>Slide 27</vt:lpstr>
      <vt:lpstr>All-Pairs Abstraction</vt:lpstr>
      <vt:lpstr>Are there other abstractions?</vt:lpstr>
      <vt:lpstr>Classify Abstraction</vt:lpstr>
      <vt:lpstr>Slide 31</vt:lpstr>
      <vt:lpstr>Slide 32</vt:lpstr>
      <vt:lpstr>Applications of Wavefront</vt:lpstr>
      <vt:lpstr>Problem: Dispatch Latency</vt:lpstr>
      <vt:lpstr>Slide 35</vt:lpstr>
      <vt:lpstr>500x500 Wavefront on ~200 CPUs</vt:lpstr>
      <vt:lpstr>Wavefront on a 200-CPU Cluster</vt:lpstr>
      <vt:lpstr>Wavefront on a 32-Core CPU</vt:lpstr>
      <vt:lpstr>The Genome Assembly Problem</vt:lpstr>
      <vt:lpstr>Some-Pairs Abstraction</vt:lpstr>
      <vt:lpstr>Slide 41</vt:lpstr>
      <vt:lpstr>Large Genome (7.9M)</vt:lpstr>
      <vt:lpstr>What’s the Upshot?</vt:lpstr>
      <vt:lpstr>What if your application doesn’t  fit a regular pattern?</vt:lpstr>
      <vt:lpstr>Another Old Idea: Make</vt:lpstr>
      <vt:lpstr>Slide 46</vt:lpstr>
      <vt:lpstr>Problems with Direct Submission</vt:lpstr>
      <vt:lpstr>Slide 48</vt:lpstr>
      <vt:lpstr>Slide 49</vt:lpstr>
      <vt:lpstr>Makeflow Applications</vt:lpstr>
      <vt:lpstr>Makeflow for Bioinformatics</vt:lpstr>
      <vt:lpstr>Why Users Like Makeflow</vt:lpstr>
      <vt:lpstr>Slide 53</vt:lpstr>
      <vt:lpstr>Work Queue Apps</vt:lpstr>
      <vt:lpstr>I would like to posit that computing’s central challenge how not to make a mess of it has not yet been met.  - Edsger Djikstra </vt:lpstr>
      <vt:lpstr>The 0, 1 … N attitude.</vt:lpstr>
      <vt:lpstr>Too much concurrency!</vt:lpstr>
      <vt:lpstr>To succeed, get used to failure.</vt:lpstr>
      <vt:lpstr>Federating resources.</vt:lpstr>
      <vt:lpstr>Examples of Frameworks</vt:lpstr>
      <vt:lpstr>Slide 61</vt:lpstr>
      <vt:lpstr>A Team Effort</vt:lpstr>
      <vt:lpstr>Open Source Software</vt:lpstr>
      <vt:lpstr>The Cooperative Computing Lab</vt:lpstr>
    </vt:vector>
  </TitlesOfParts>
  <Company>University of Notre Dame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 Data Intensive Scientific Applications to Campus Grids</dc:title>
  <dc:creator>Douglas Thain</dc:creator>
  <cp:lastModifiedBy>Douglas Thain</cp:lastModifiedBy>
  <cp:revision>272</cp:revision>
  <dcterms:created xsi:type="dcterms:W3CDTF">2009-06-03T21:54:45Z</dcterms:created>
  <dcterms:modified xsi:type="dcterms:W3CDTF">2011-09-25T20:20:51Z</dcterms:modified>
</cp:coreProperties>
</file>