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7" r:id="rId2"/>
    <p:sldId id="319" r:id="rId3"/>
    <p:sldId id="298" r:id="rId4"/>
    <p:sldId id="318" r:id="rId5"/>
    <p:sldId id="261" r:id="rId6"/>
    <p:sldId id="323" r:id="rId7"/>
    <p:sldId id="324" r:id="rId8"/>
    <p:sldId id="327" r:id="rId9"/>
    <p:sldId id="328" r:id="rId10"/>
    <p:sldId id="329" r:id="rId11"/>
    <p:sldId id="330" r:id="rId12"/>
    <p:sldId id="331" r:id="rId13"/>
    <p:sldId id="335" r:id="rId14"/>
    <p:sldId id="333" r:id="rId15"/>
    <p:sldId id="334" r:id="rId16"/>
    <p:sldId id="310" r:id="rId17"/>
    <p:sldId id="311" r:id="rId18"/>
    <p:sldId id="337" r:id="rId19"/>
    <p:sldId id="336" r:id="rId20"/>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EB4F0"/>
    <a:srgbClr val="0000FF"/>
    <a:srgbClr val="66FF66"/>
    <a:srgbClr val="FF5050"/>
    <a:srgbClr val="009999"/>
    <a:srgbClr val="FF99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68892" autoAdjust="0"/>
  </p:normalViewPr>
  <p:slideViewPr>
    <p:cSldViewPr>
      <p:cViewPr varScale="1">
        <p:scale>
          <a:sx n="52" d="100"/>
          <a:sy n="52" d="100"/>
        </p:scale>
        <p:origin x="19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b="0"/>
            </a:lvl1pPr>
          </a:lstStyle>
          <a:p>
            <a:pPr>
              <a:defRPr/>
            </a:pPr>
            <a:endParaRPr lang="en-US" altLang="en-US"/>
          </a:p>
        </p:txBody>
      </p:sp>
      <p:sp>
        <p:nvSpPr>
          <p:cNvPr id="3072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b="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2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b="0"/>
            </a:lvl1pPr>
          </a:lstStyle>
          <a:p>
            <a:pPr>
              <a:defRPr/>
            </a:pPr>
            <a:endParaRPr lang="en-US" altLang="en-US"/>
          </a:p>
        </p:txBody>
      </p:sp>
      <p:sp>
        <p:nvSpPr>
          <p:cNvPr id="3072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b="0"/>
            </a:lvl1pPr>
          </a:lstStyle>
          <a:p>
            <a:pPr>
              <a:defRPr/>
            </a:pPr>
            <a:fld id="{19BD2F0E-5BF0-4CA2-A8D4-7B719A7131E2}" type="slidenum">
              <a:rPr lang="en-US" altLang="en-US"/>
              <a:pPr>
                <a:defRPr/>
              </a:pPr>
              <a:t>‹#›</a:t>
            </a:fld>
            <a:endParaRPr lang="en-US" altLang="en-US"/>
          </a:p>
        </p:txBody>
      </p:sp>
    </p:spTree>
    <p:extLst>
      <p:ext uri="{BB962C8B-B14F-4D97-AF65-F5344CB8AC3E}">
        <p14:creationId xmlns:p14="http://schemas.microsoft.com/office/powerpoint/2010/main" val="31583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r>
              <a:rPr lang="en-US" altLang="en-US" dirty="0" smtClean="0"/>
              <a:t>Today </a:t>
            </a:r>
            <a:r>
              <a:rPr lang="en-US" altLang="en-US" dirty="0" smtClean="0"/>
              <a:t>I will be talking about extreme value statistics or statistics of rare events. In particular I will describe a method that solves a long standing problem in the field, and provides more reliable estimates of probabilities of rare events based on limited amount of data. However, before I go into the details, let me begin by motivating why we care about rare events, and showcasing the extraordinarily wide variety of fields where extreme value statistics finds applications. </a:t>
            </a:r>
          </a:p>
        </p:txBody>
      </p:sp>
      <p:sp>
        <p:nvSpPr>
          <p:cNvPr id="4100" name="Slide Number Placeholder 3"/>
          <p:cNvSpPr>
            <a:spLocks noGrp="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7BCAB05B-E743-48D0-B04D-13CAC18CD99A}" type="slidenum">
              <a:rPr lang="en-US" altLang="en-US" b="0" smtClean="0"/>
              <a:pPr/>
              <a:t>1</a:t>
            </a:fld>
            <a:endParaRPr lang="en-US" altLang="en-US" b="0" smtClean="0"/>
          </a:p>
        </p:txBody>
      </p:sp>
    </p:spTree>
    <p:extLst>
      <p:ext uri="{BB962C8B-B14F-4D97-AF65-F5344CB8AC3E}">
        <p14:creationId xmlns:p14="http://schemas.microsoft.com/office/powerpoint/2010/main" val="76446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we need this second measure because most of the time, we are not so interested in what happens in the middle of the data, rather, we want to extrapolate deep in the high reliability tail. For instance if we do hundred experiments and find the level of stress at which the survival probability is 99%. Now, we want to use this data to extrapolate to the stress level where the survival probability is 99.999%, because that’s where we want our design to be, thus we want to extrapolate deep in the high reliability tail. And since both the data, and the approximation are rather close to 1 there, the difference between them is not a very useful quantity. Instead, we have to look at the relative error, given by this ratio here. Ideally, we would like this ratio to go to 1. However, the extreme value theory gives no guarantee at all about the behavior of this quantity. Lets see, how bad can these convergence properties be in practice. </a:t>
            </a:r>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10</a:t>
            </a:fld>
            <a:endParaRPr lang="en-US" altLang="en-US"/>
          </a:p>
        </p:txBody>
      </p:sp>
    </p:spTree>
    <p:extLst>
      <p:ext uri="{BB962C8B-B14F-4D97-AF65-F5344CB8AC3E}">
        <p14:creationId xmlns:p14="http://schemas.microsoft.com/office/powerpoint/2010/main" val="1473411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assume that the underlying distribution that we are looking at is Gaussian. That is to say that lets say we can looking that the statistics of highest water levels in the Charles river, and that the typical water levels are given by a </a:t>
            </a:r>
            <a:r>
              <a:rPr lang="en-US" baseline="0" dirty="0" err="1" smtClean="0"/>
              <a:t>guassian</a:t>
            </a:r>
            <a:r>
              <a:rPr lang="en-US" baseline="0" dirty="0" smtClean="0"/>
              <a:t> distribution. Then, the largest error of approximation will go down as 1/log N. So, if you want to reduce this error by a factor of 2, you need hundred times more data! Further, the relative error in the tail, instead of being 1, diverges to infinity! And I would say, that for typical values of 1 and infinity, that’s a pretty bad approximation! And the mathematicians have known about this problem for a long time. </a:t>
            </a:r>
            <a:r>
              <a:rPr lang="en-US" baseline="0" dirty="0" err="1" smtClean="0"/>
              <a:t>Infact</a:t>
            </a:r>
            <a:r>
              <a:rPr lang="en-US" baseline="0" dirty="0" smtClean="0"/>
              <a:t> there is a very interesting paper about 30 years ago, that show how by doing several pages worth of math, you can improve that 1/log N and make it 1/ 2 log N, and that paper also shows that in the standard theory you cannot do any better than ½ log N. So it seems that we have our back to the wall here! What can we do to improve these abysmal results?</a:t>
            </a:r>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11</a:t>
            </a:fld>
            <a:endParaRPr lang="en-US" altLang="en-US"/>
          </a:p>
        </p:txBody>
      </p:sp>
    </p:spTree>
    <p:extLst>
      <p:ext uri="{BB962C8B-B14F-4D97-AF65-F5344CB8AC3E}">
        <p14:creationId xmlns:p14="http://schemas.microsoft.com/office/powerpoint/2010/main" val="8081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as they say, if you cannot win the game, then change the rules! So that’s what I did. </a:t>
            </a:r>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12</a:t>
            </a:fld>
            <a:endParaRPr lang="en-US" altLang="en-US"/>
          </a:p>
        </p:txBody>
      </p:sp>
    </p:spTree>
    <p:extLst>
      <p:ext uri="{BB962C8B-B14F-4D97-AF65-F5344CB8AC3E}">
        <p14:creationId xmlns:p14="http://schemas.microsoft.com/office/powerpoint/2010/main" val="235459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changed the rules a little and amended the standard method. What I can show formally is that there always exists a transformation, T(x), such that we get rather strong convergence guarantees when we work with data transformed by T(x). A rather intuitive way to think about this is the following. I showed you that for Gaussian data, the convergence is rather bad. However, I did not tell you that for exponential data, the convergence is rather rapid. Now since there is a unitary transformation that transforms Gaussian data to exponential data, in this case, T is that unitary transformation. So that’s a simple idea. However, there is a slight problem with this scheme. It turns out that to know the transformation T, we need to know S, and if we knew S in the first place, then there is no need to approximate it by anything! So, again we have our back to the wall! </a:t>
            </a:r>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13</a:t>
            </a:fld>
            <a:endParaRPr lang="en-US" altLang="en-US"/>
          </a:p>
        </p:txBody>
      </p:sp>
    </p:spTree>
    <p:extLst>
      <p:ext uri="{BB962C8B-B14F-4D97-AF65-F5344CB8AC3E}">
        <p14:creationId xmlns:p14="http://schemas.microsoft.com/office/powerpoint/2010/main" val="338840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as they say, if you cannot win the game, then change the rules! So that’s what I did. </a:t>
            </a:r>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14</a:t>
            </a:fld>
            <a:endParaRPr lang="en-US" altLang="en-US"/>
          </a:p>
        </p:txBody>
      </p:sp>
    </p:spTree>
    <p:extLst>
      <p:ext uri="{BB962C8B-B14F-4D97-AF65-F5344CB8AC3E}">
        <p14:creationId xmlns:p14="http://schemas.microsoft.com/office/powerpoint/2010/main" val="172031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crucial step is that I can show formally that for several common cases,  we can use rather simple approximations for T, and get rather good results. So now, instead of estimating gamma, </a:t>
            </a:r>
            <a:r>
              <a:rPr lang="en-US" baseline="0" dirty="0" err="1" smtClean="0"/>
              <a:t>a_n</a:t>
            </a:r>
            <a:r>
              <a:rPr lang="en-US" baseline="0" dirty="0" smtClean="0"/>
              <a:t>, and </a:t>
            </a:r>
            <a:r>
              <a:rPr lang="en-US" baseline="0" dirty="0" err="1" smtClean="0"/>
              <a:t>b_n</a:t>
            </a:r>
            <a:r>
              <a:rPr lang="en-US" baseline="0" dirty="0" smtClean="0"/>
              <a:t>, we estimate beta, </a:t>
            </a:r>
            <a:r>
              <a:rPr lang="en-US" baseline="0" dirty="0" err="1" smtClean="0"/>
              <a:t>a_n</a:t>
            </a:r>
            <a:r>
              <a:rPr lang="en-US" baseline="0" dirty="0" smtClean="0"/>
              <a:t>, and </a:t>
            </a:r>
            <a:r>
              <a:rPr lang="en-US" baseline="0" dirty="0" err="1" smtClean="0"/>
              <a:t>b_n</a:t>
            </a:r>
            <a:r>
              <a:rPr lang="en-US" baseline="0" dirty="0" smtClean="0"/>
              <a:t>. Thus, the data fitting is no more  complicated, but the results are much better, as I will show you next.</a:t>
            </a:r>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15</a:t>
            </a:fld>
            <a:endParaRPr lang="en-US" altLang="en-US"/>
          </a:p>
        </p:txBody>
      </p:sp>
    </p:spTree>
    <p:extLst>
      <p:ext uri="{BB962C8B-B14F-4D97-AF65-F5344CB8AC3E}">
        <p14:creationId xmlns:p14="http://schemas.microsoft.com/office/powerpoint/2010/main" val="91438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D2CE6635-80BD-49AE-A5A8-76425028EE23}" type="slidenum">
              <a:rPr lang="en-US" altLang="en-US" b="0" smtClean="0"/>
              <a:pPr/>
              <a:t>16</a:t>
            </a:fld>
            <a:endParaRPr lang="en-US" altLang="en-US" b="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6175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8D733922-DF2A-4332-9639-3C75B5CA0776}" type="slidenum">
              <a:rPr lang="en-US" altLang="en-US" b="0" smtClean="0"/>
              <a:pPr/>
              <a:t>17</a:t>
            </a:fld>
            <a:endParaRPr lang="en-US" altLang="en-US" b="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87795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US" altLang="en-US" smtClean="0"/>
              <a:t>I will be describing the salient features my work here – some of the details can be found in this publication. </a:t>
            </a:r>
          </a:p>
        </p:txBody>
      </p:sp>
      <p:sp>
        <p:nvSpPr>
          <p:cNvPr id="6148" name="Slide Number Placeholder 3"/>
          <p:cNvSpPr>
            <a:spLocks noGrp="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79BA5304-0EAB-4B63-BA8C-BF6EAC96ED71}" type="slidenum">
              <a:rPr lang="en-US" altLang="en-US" b="0" smtClean="0"/>
              <a:pPr/>
              <a:t>18</a:t>
            </a:fld>
            <a:endParaRPr lang="en-US" altLang="en-US" b="0" smtClean="0"/>
          </a:p>
        </p:txBody>
      </p:sp>
    </p:spTree>
    <p:extLst>
      <p:ext uri="{BB962C8B-B14F-4D97-AF65-F5344CB8AC3E}">
        <p14:creationId xmlns:p14="http://schemas.microsoft.com/office/powerpoint/2010/main" val="184952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as they say, if you cannot win the game, then change the rules! So that’s what I did. </a:t>
            </a:r>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19</a:t>
            </a:fld>
            <a:endParaRPr lang="en-US" altLang="en-US"/>
          </a:p>
        </p:txBody>
      </p:sp>
    </p:spTree>
    <p:extLst>
      <p:ext uri="{BB962C8B-B14F-4D97-AF65-F5344CB8AC3E}">
        <p14:creationId xmlns:p14="http://schemas.microsoft.com/office/powerpoint/2010/main" val="427861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50316A4B-BE84-48E2-99C5-B517DFC2A5FD}" type="slidenum">
              <a:rPr lang="en-US" altLang="en-US" b="0" smtClean="0"/>
              <a:pPr/>
              <a:t>2</a:t>
            </a:fld>
            <a:endParaRPr lang="en-US" altLang="en-US"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mtClean="0"/>
              <a:t>Consider a modern engineering marvel that is a jet engine. This machine has literally thousands of moving parts, the failure of any one of which will lead to catastrophy and loss of life and limb. So each time you step into an airplane, remember that your safety is predicated on the occurrence, or the lack thereof, of an extremely rare event.</a:t>
            </a:r>
          </a:p>
        </p:txBody>
      </p:sp>
    </p:spTree>
    <p:extLst>
      <p:ext uri="{BB962C8B-B14F-4D97-AF65-F5344CB8AC3E}">
        <p14:creationId xmlns:p14="http://schemas.microsoft.com/office/powerpoint/2010/main" val="249862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US" altLang="en-US" dirty="0" smtClean="0"/>
              <a:t>Indeed, our ability to model and understand a vast variety of disparate phenomena depends on our ability to predict rare events. For example, an insurer needs to estimate the probability of a rare extreme weather events. Similarly, in brittle fracture we want to estimate the probability that a material sample contains a rare large flaw. A stock trader on the other hand wants to predict the probability of a large movement in the stock prices. And the goal of extreme value statistics is to provide</a:t>
            </a:r>
            <a:r>
              <a:rPr lang="en-US" altLang="en-US" baseline="0" dirty="0" smtClean="0"/>
              <a:t> a principled framework to estimate such probabilities. </a:t>
            </a:r>
            <a:endParaRPr lang="en-US" altLang="en-US" dirty="0" smtClean="0"/>
          </a:p>
        </p:txBody>
      </p:sp>
      <p:sp>
        <p:nvSpPr>
          <p:cNvPr id="10244" name="Slide Number Placeholder 3"/>
          <p:cNvSpPr>
            <a:spLocks noGrp="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BE351189-87DD-43A4-ABC4-89C3AFF575E9}" type="slidenum">
              <a:rPr lang="en-US" altLang="en-US" b="0" smtClean="0"/>
              <a:pPr/>
              <a:t>3</a:t>
            </a:fld>
            <a:endParaRPr lang="en-US" altLang="en-US" b="0" smtClean="0"/>
          </a:p>
        </p:txBody>
      </p:sp>
    </p:spTree>
    <p:extLst>
      <p:ext uri="{BB962C8B-B14F-4D97-AF65-F5344CB8AC3E}">
        <p14:creationId xmlns:p14="http://schemas.microsoft.com/office/powerpoint/2010/main" val="297457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15DF12F0-C36E-4CCA-8D6F-A58AA7022E82}" type="slidenum">
              <a:rPr lang="en-US" altLang="en-US" b="0" smtClean="0"/>
              <a:pPr/>
              <a:t>4</a:t>
            </a:fld>
            <a:endParaRPr lang="en-US" altLang="en-US" b="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dirty="0" smtClean="0"/>
              <a:t>Just to give you an idea of the numbers involved, the federal aviation regulation demands that for a airplane to be deemed safe, it should have a failure probability of less 1 in 10 million per hour of operation. How on earth is an engineer supposed to make this determination? One cannot flight test a plane for 10 million hours, nor can one test 10 million planes for 1 hour each! This predicament is symptomatic of a deeper problem. Pretty much by definition, we will only ever have a small amount of empirical data about rare events! Thus we need some extraordinarily good theory to make predictions from typically a very small dataset. Traditionally the theory used to make such predictions is called the extreme value theory.</a:t>
            </a:r>
          </a:p>
        </p:txBody>
      </p:sp>
    </p:spTree>
    <p:extLst>
      <p:ext uri="{BB962C8B-B14F-4D97-AF65-F5344CB8AC3E}">
        <p14:creationId xmlns:p14="http://schemas.microsoft.com/office/powerpoint/2010/main" val="237516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dirty="0" smtClean="0"/>
              <a:t>So then, the message of this talk is two fold. One of course, that predicting rare events is essential in many applications. And two, often we can do better than the standard extreme value theory. The method that I will talk about applies to any place where extreme value statistics is traditionally used. The methodology that I will present</a:t>
            </a:r>
            <a:r>
              <a:rPr lang="en-US" altLang="en-US" baseline="0" dirty="0" smtClean="0"/>
              <a:t> in a sense complements the sorts of physics based techniques that one of the speakers yesterday described. My technique is physics agnostic, and build on very general principles for characterizing extreme events. </a:t>
            </a:r>
            <a:endParaRPr lang="en-US" altLang="en-US" dirty="0" smtClean="0"/>
          </a:p>
        </p:txBody>
      </p:sp>
      <p:sp>
        <p:nvSpPr>
          <p:cNvPr id="14340" name="Slide Number Placeholder 3"/>
          <p:cNvSpPr>
            <a:spLocks noGrp="1"/>
          </p:cNvSpPr>
          <p:nvPr>
            <p:ph type="sldNum" sz="quarter" idx="5"/>
          </p:nvPr>
        </p:nvSpPr>
        <p:spPr>
          <a:noFill/>
        </p:spPr>
        <p:txBody>
          <a:bodyPr/>
          <a:lstStyle>
            <a:lvl1pPr defTabSz="966788">
              <a:defRPr b="1">
                <a:solidFill>
                  <a:schemeClr val="tx1"/>
                </a:solidFill>
                <a:latin typeface="Arial" panose="020B0604020202020204" pitchFamily="34" charset="0"/>
              </a:defRPr>
            </a:lvl1pPr>
            <a:lvl2pPr marL="742950" indent="-285750" defTabSz="966788">
              <a:defRPr b="1">
                <a:solidFill>
                  <a:schemeClr val="tx1"/>
                </a:solidFill>
                <a:latin typeface="Arial" panose="020B0604020202020204" pitchFamily="34" charset="0"/>
              </a:defRPr>
            </a:lvl2pPr>
            <a:lvl3pPr marL="1143000" indent="-228600" defTabSz="966788">
              <a:defRPr b="1">
                <a:solidFill>
                  <a:schemeClr val="tx1"/>
                </a:solidFill>
                <a:latin typeface="Arial" panose="020B0604020202020204" pitchFamily="34" charset="0"/>
              </a:defRPr>
            </a:lvl3pPr>
            <a:lvl4pPr marL="1600200" indent="-228600" defTabSz="966788">
              <a:defRPr b="1">
                <a:solidFill>
                  <a:schemeClr val="tx1"/>
                </a:solidFill>
                <a:latin typeface="Arial" panose="020B0604020202020204" pitchFamily="34" charset="0"/>
              </a:defRPr>
            </a:lvl4pPr>
            <a:lvl5pPr marL="2057400" indent="-228600" defTabSz="966788">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fld id="{D7986931-65C9-4438-8099-5E412F5BC6DC}" type="slidenum">
              <a:rPr lang="en-US" altLang="en-US" b="0" smtClean="0"/>
              <a:pPr/>
              <a:t>5</a:t>
            </a:fld>
            <a:endParaRPr lang="en-US" altLang="en-US" b="0" smtClean="0"/>
          </a:p>
        </p:txBody>
      </p:sp>
    </p:spTree>
    <p:extLst>
      <p:ext uri="{BB962C8B-B14F-4D97-AF65-F5344CB8AC3E}">
        <p14:creationId xmlns:p14="http://schemas.microsoft.com/office/powerpoint/2010/main" val="272771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Before I present the improvement</a:t>
            </a:r>
            <a:r>
              <a:rPr lang="en-US" baseline="0" dirty="0" smtClean="0"/>
              <a:t> to extreme value statistics, let me present the traditional method, and demonstrate some of the potential problems. </a:t>
            </a:r>
            <a:r>
              <a:rPr lang="en-US" dirty="0" smtClean="0"/>
              <a:t>So lets begin</a:t>
            </a:r>
            <a:r>
              <a:rPr lang="en-US" baseline="0" dirty="0" smtClean="0"/>
              <a:t> with extreme value statistics 101. In the framework of extreme value statistics, rare events are modeled as a the largest or the smallest value of a bunch of random variables. For instance, size of a large flood is by definition the largest of many floods, each of which is a random variable. Similarly the fracture strength of a brittle material can be thought of as the smallest of several random variables, where each random variable corresponds to the strength of a weak spot in the material. </a:t>
            </a:r>
          </a:p>
          <a:p>
            <a:r>
              <a:rPr lang="en-US" baseline="0" dirty="0" smtClean="0"/>
              <a:t>More formally, given a set of N random variables, with a survival distribution S, the survival distribution for the smallest of these random variables is given by simply S^N. This is just saying that the minimum of N random variables is larger than x if each one of these random variables is larger than x, and assuming independence of random variables, this probability is given by S^N. </a:t>
            </a:r>
            <a:r>
              <a:rPr lang="en-US" dirty="0" smtClean="0"/>
              <a:t>The</a:t>
            </a:r>
            <a:r>
              <a:rPr lang="en-US" baseline="0" dirty="0" smtClean="0"/>
              <a:t> </a:t>
            </a:r>
            <a:r>
              <a:rPr lang="en-US" baseline="0" dirty="0" smtClean="0"/>
              <a:t>central theorem of extreme value statistics claims that for large N, this survival probability can be approximated by G, which is called the generalized extreme value function. </a:t>
            </a:r>
            <a:endParaRPr lang="en-US" dirty="0"/>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6</a:t>
            </a:fld>
            <a:endParaRPr lang="en-US" altLang="en-US"/>
          </a:p>
        </p:txBody>
      </p:sp>
    </p:spTree>
    <p:extLst>
      <p:ext uri="{BB962C8B-B14F-4D97-AF65-F5344CB8AC3E}">
        <p14:creationId xmlns:p14="http://schemas.microsoft.com/office/powerpoint/2010/main" val="119368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extreme value statistics coverts the problem of estimation of rare events into a simple data fitting problem. The power of this result is its generality. Notice that we have placed almost no restriction on the underlying distribution function S. So this result says that no matter what the microscopic details of your system are, so long as the object that you are interested in is given by the smallest or the largest of a large set of random variables, its distribution will be given by G, or the generalized extreme value function. This function is also called by a few different names depending on the sign of the parameter gamma. In particular, it is called the Gumbel distribution when gamma = 0, and the Weibull distribution for gamma &gt; 0. This is an extremely powerful result, which says that the fracture strength of brittle materials, large insurance claims, size of large floods, and the probability of a rare mutation, all follow the same universal distribution! This is all good news, so </a:t>
            </a:r>
            <a:r>
              <a:rPr lang="en-US" baseline="0" dirty="0" err="1" smtClean="0"/>
              <a:t>whats</a:t>
            </a:r>
            <a:r>
              <a:rPr lang="en-US" baseline="0" dirty="0" smtClean="0"/>
              <a:t> the problem? </a:t>
            </a:r>
          </a:p>
          <a:p>
            <a:endParaRPr lang="en-US" dirty="0"/>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7</a:t>
            </a:fld>
            <a:endParaRPr lang="en-US" altLang="en-US"/>
          </a:p>
        </p:txBody>
      </p:sp>
    </p:spTree>
    <p:extLst>
      <p:ext uri="{BB962C8B-B14F-4D97-AF65-F5344CB8AC3E}">
        <p14:creationId xmlns:p14="http://schemas.microsoft.com/office/powerpoint/2010/main" val="168644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problem is that the rate of convergence in extreme value statistics is dependent of details and can vary wildly. First lets look at how we characterize rate of convergence. </a:t>
            </a:r>
          </a:p>
          <a:p>
            <a:endParaRPr lang="en-US" dirty="0"/>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8</a:t>
            </a:fld>
            <a:endParaRPr lang="en-US" altLang="en-US"/>
          </a:p>
        </p:txBody>
      </p:sp>
    </p:spTree>
    <p:extLst>
      <p:ext uri="{BB962C8B-B14F-4D97-AF65-F5344CB8AC3E}">
        <p14:creationId xmlns:p14="http://schemas.microsoft.com/office/powerpoint/2010/main" val="129206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notions of the rate of convergence here. The basic idea is that we are trying to approximate S(x)^N, which is our observed data, with G, which is our fitting function. And we would like to know how good a job of fitting the data does G do? The most natural way to measure the convergence then is to look at the largest difference between the data and the fit. So if the black line here is data, and the red line is the fit, then the largest difference happens sort of in the middle of the data, and is shown by the black arrow here. Extreme value theory guarantees that as N becomes large, this difference goes to zero. That’s good to know. However, there is no guarantee on the rate at which it goes to zero. I will come back to that in a second, but before that we need to introduce another measure of convergence. </a:t>
            </a:r>
            <a:endParaRPr lang="en-US" dirty="0"/>
          </a:p>
        </p:txBody>
      </p:sp>
      <p:sp>
        <p:nvSpPr>
          <p:cNvPr id="4" name="Slide Number Placeholder 3"/>
          <p:cNvSpPr>
            <a:spLocks noGrp="1"/>
          </p:cNvSpPr>
          <p:nvPr>
            <p:ph type="sldNum" sz="quarter" idx="10"/>
          </p:nvPr>
        </p:nvSpPr>
        <p:spPr/>
        <p:txBody>
          <a:bodyPr/>
          <a:lstStyle/>
          <a:p>
            <a:pPr>
              <a:defRPr/>
            </a:pPr>
            <a:fld id="{19BD2F0E-5BF0-4CA2-A8D4-7B719A7131E2}" type="slidenum">
              <a:rPr lang="en-US" altLang="en-US" smtClean="0"/>
              <a:pPr>
                <a:defRPr/>
              </a:pPr>
              <a:t>9</a:t>
            </a:fld>
            <a:endParaRPr lang="en-US" altLang="en-US"/>
          </a:p>
        </p:txBody>
      </p:sp>
    </p:spTree>
    <p:extLst>
      <p:ext uri="{BB962C8B-B14F-4D97-AF65-F5344CB8AC3E}">
        <p14:creationId xmlns:p14="http://schemas.microsoft.com/office/powerpoint/2010/main" val="373867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1316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5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235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576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6494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881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67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52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88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8842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7540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defRPr>
      </a:lvl5pPr>
      <a:lvl6pPr marL="457200" algn="ctr" rtl="0" fontAlgn="base">
        <a:spcBef>
          <a:spcPct val="0"/>
        </a:spcBef>
        <a:spcAft>
          <a:spcPct val="0"/>
        </a:spcAft>
        <a:defRPr sz="4400">
          <a:solidFill>
            <a:schemeClr val="bg1"/>
          </a:solidFill>
          <a:latin typeface="Arial" panose="020B0604020202020204" pitchFamily="34" charset="0"/>
        </a:defRPr>
      </a:lvl6pPr>
      <a:lvl7pPr marL="914400" algn="ctr" rtl="0" fontAlgn="base">
        <a:spcBef>
          <a:spcPct val="0"/>
        </a:spcBef>
        <a:spcAft>
          <a:spcPct val="0"/>
        </a:spcAft>
        <a:defRPr sz="4400">
          <a:solidFill>
            <a:schemeClr val="bg1"/>
          </a:solidFill>
          <a:latin typeface="Arial" panose="020B0604020202020204" pitchFamily="34" charset="0"/>
        </a:defRPr>
      </a:lvl7pPr>
      <a:lvl8pPr marL="1371600" algn="ctr" rtl="0" fontAlgn="base">
        <a:spcBef>
          <a:spcPct val="0"/>
        </a:spcBef>
        <a:spcAft>
          <a:spcPct val="0"/>
        </a:spcAft>
        <a:defRPr sz="4400">
          <a:solidFill>
            <a:schemeClr val="bg1"/>
          </a:solidFill>
          <a:latin typeface="Arial" panose="020B0604020202020204" pitchFamily="34" charset="0"/>
        </a:defRPr>
      </a:lvl8pPr>
      <a:lvl9pPr marL="1828800" algn="ctr" rtl="0" fontAlgn="base">
        <a:spcBef>
          <a:spcPct val="0"/>
        </a:spcBef>
        <a:spcAft>
          <a:spcPct val="0"/>
        </a:spcAft>
        <a:defRPr sz="44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7"/>
          <p:cNvSpPr txBox="1">
            <a:spLocks noChangeArrowheads="1"/>
          </p:cNvSpPr>
          <p:nvPr/>
        </p:nvSpPr>
        <p:spPr bwMode="auto">
          <a:xfrm>
            <a:off x="723900" y="2286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a:latin typeface="Calibri" panose="020F0502020204030204" pitchFamily="34" charset="0"/>
              </a:rPr>
              <a:t>Improved Rates of Convergence In Extreme Value Statistics</a:t>
            </a:r>
          </a:p>
        </p:txBody>
      </p:sp>
      <p:sp>
        <p:nvSpPr>
          <p:cNvPr id="19" name="TextBox 18"/>
          <p:cNvSpPr txBox="1"/>
          <p:nvPr/>
        </p:nvSpPr>
        <p:spPr>
          <a:xfrm>
            <a:off x="971550" y="4365625"/>
            <a:ext cx="7200900" cy="2492375"/>
          </a:xfrm>
          <a:prstGeom prst="rect">
            <a:avLst/>
          </a:prstGeom>
          <a:noFill/>
        </p:spPr>
        <p:txBody>
          <a:bodyPr wrap="none">
            <a:spAutoFit/>
          </a:bodyPr>
          <a:lstStyle/>
          <a:p>
            <a:pPr algn="ctr">
              <a:defRPr/>
            </a:pPr>
            <a:r>
              <a:rPr lang="en-US" sz="2700" dirty="0">
                <a:solidFill>
                  <a:srgbClr val="002060"/>
                </a:solidFill>
                <a:latin typeface="Calibri" panose="020F0502020204030204" pitchFamily="34" charset="0"/>
              </a:rPr>
              <a:t>Ashivni Shekhawat</a:t>
            </a:r>
          </a:p>
          <a:p>
            <a:pPr algn="ctr">
              <a:defRPr/>
            </a:pPr>
            <a:r>
              <a:rPr lang="en-US" sz="2100" dirty="0">
                <a:latin typeface="Calibri" panose="020F0502020204030204" pitchFamily="34" charset="0"/>
              </a:rPr>
              <a:t>Miller Research Fellow</a:t>
            </a:r>
          </a:p>
          <a:p>
            <a:pPr algn="ctr">
              <a:defRPr/>
            </a:pPr>
            <a:r>
              <a:rPr lang="en-US" sz="2100" dirty="0">
                <a:latin typeface="Calibri" panose="020F0502020204030204" pitchFamily="34" charset="0"/>
              </a:rPr>
              <a:t>Department of Materials Science and Engineering, UC Berkeley</a:t>
            </a:r>
          </a:p>
          <a:p>
            <a:pPr algn="ctr">
              <a:defRPr/>
            </a:pPr>
            <a:r>
              <a:rPr lang="en-US" sz="2100" dirty="0">
                <a:latin typeface="Calibri" panose="020F0502020204030204" pitchFamily="34" charset="0"/>
              </a:rPr>
              <a:t>Materials Science Division, Lawrence Berkeley National Lab</a:t>
            </a:r>
          </a:p>
          <a:p>
            <a:pPr algn="ctr">
              <a:defRPr/>
            </a:pPr>
            <a:endParaRPr lang="en-US" sz="2100" dirty="0">
              <a:latin typeface="Calibri" panose="020F0502020204030204" pitchFamily="34" charset="0"/>
            </a:endParaRPr>
          </a:p>
          <a:p>
            <a:pPr algn="ctr">
              <a:defRPr/>
            </a:pPr>
            <a:r>
              <a:rPr lang="en-US" sz="2100" dirty="0">
                <a:latin typeface="Calibri" panose="020F0502020204030204" pitchFamily="34" charset="0"/>
              </a:rPr>
              <a:t>Workshop on </a:t>
            </a:r>
            <a:r>
              <a:rPr lang="en-US" altLang="en-US" sz="2100" dirty="0">
                <a:solidFill>
                  <a:srgbClr val="000000"/>
                </a:solidFill>
                <a:latin typeface="Calibri" panose="020F0502020204030204" pitchFamily="34" charset="0"/>
              </a:rPr>
              <a:t>Aging and Failure in Biological, </a:t>
            </a:r>
          </a:p>
          <a:p>
            <a:pPr algn="ctr">
              <a:defRPr/>
            </a:pPr>
            <a:r>
              <a:rPr lang="en-US" altLang="en-US" sz="2100" dirty="0">
                <a:solidFill>
                  <a:srgbClr val="000000"/>
                </a:solidFill>
                <a:latin typeface="Calibri" panose="020F0502020204030204" pitchFamily="34" charset="0"/>
              </a:rPr>
              <a:t>Physical and Engineered Systems</a:t>
            </a:r>
            <a:r>
              <a:rPr lang="en-US" altLang="en-US" sz="2400" dirty="0">
                <a:solidFill>
                  <a:srgbClr val="000000"/>
                </a:solidFill>
                <a:latin typeface="Calibri" panose="020F0502020204030204" pitchFamily="34" charset="0"/>
              </a:rPr>
              <a:t> </a:t>
            </a:r>
            <a:endParaRPr lang="en-US" altLang="en-US" sz="1050" dirty="0">
              <a:solidFill>
                <a:srgbClr val="000000"/>
              </a:solidFill>
              <a:latin typeface="Calibri" panose="020F0502020204030204" pitchFamily="34" charset="0"/>
            </a:endParaRPr>
          </a:p>
        </p:txBody>
      </p:sp>
      <p:pic>
        <p:nvPicPr>
          <p:cNvPr id="3076" name="Picture 9"/>
          <p:cNvPicPr>
            <a:picLocks noChangeAspect="1" noChangeArrowheads="1"/>
          </p:cNvPicPr>
          <p:nvPr/>
        </p:nvPicPr>
        <p:blipFill>
          <a:blip r:embed="rId3">
            <a:extLst>
              <a:ext uri="{28A0092B-C50C-407E-A947-70E740481C1C}">
                <a14:useLocalDpi xmlns:a14="http://schemas.microsoft.com/office/drawing/2010/main"/>
              </a:ext>
            </a:extLst>
          </a:blip>
          <a:srcRect t="12370" b="23151"/>
          <a:stretch>
            <a:fillRect/>
          </a:stretch>
        </p:blipFill>
        <p:spPr bwMode="auto">
          <a:xfrm>
            <a:off x="1066800" y="1462088"/>
            <a:ext cx="70104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344902" y="1248824"/>
            <a:ext cx="6808498" cy="5277698"/>
            <a:chOff x="1601591" y="1447800"/>
            <a:chExt cx="6295119" cy="4879746"/>
          </a:xfrm>
        </p:grpSpPr>
        <p:grpSp>
          <p:nvGrpSpPr>
            <p:cNvPr id="23" name="Group 22"/>
            <p:cNvGrpSpPr/>
            <p:nvPr/>
          </p:nvGrpSpPr>
          <p:grpSpPr>
            <a:xfrm>
              <a:off x="1601591" y="1447800"/>
              <a:ext cx="6295119" cy="4879746"/>
              <a:chOff x="1601591" y="1447800"/>
              <a:chExt cx="6295119" cy="4879746"/>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5000" r="9167" b="2145"/>
              <a:stretch/>
            </p:blipFill>
            <p:spPr>
              <a:xfrm>
                <a:off x="1601591" y="1447800"/>
                <a:ext cx="6295119" cy="4879746"/>
              </a:xfrm>
              <a:prstGeom prst="rect">
                <a:avLst/>
              </a:prstGeom>
            </p:spPr>
          </p:pic>
          <p:cxnSp>
            <p:nvCxnSpPr>
              <p:cNvPr id="10" name="Straight Connector 9"/>
              <p:cNvCxnSpPr/>
              <p:nvPr/>
            </p:nvCxnSpPr>
            <p:spPr bwMode="auto">
              <a:xfrm>
                <a:off x="7896710" y="1571336"/>
                <a:ext cx="0" cy="46967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1645362" y="1571336"/>
                <a:ext cx="0" cy="46967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Straight Connector 17"/>
            <p:cNvCxnSpPr/>
            <p:nvPr/>
          </p:nvCxnSpPr>
          <p:spPr bwMode="auto">
            <a:xfrm>
              <a:off x="4595529" y="3219862"/>
              <a:ext cx="0" cy="894938"/>
            </a:xfrm>
            <a:prstGeom prst="line">
              <a:avLst/>
            </a:prstGeom>
            <a:solidFill>
              <a:schemeClr val="accent1"/>
            </a:solidFill>
            <a:ln w="952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63" name="Text Box 6"/>
          <p:cNvSpPr txBox="1">
            <a:spLocks noChangeArrowheads="1"/>
          </p:cNvSpPr>
          <p:nvPr/>
        </p:nvSpPr>
        <p:spPr bwMode="auto">
          <a:xfrm>
            <a:off x="647700" y="25400"/>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dirty="0" smtClean="0">
                <a:latin typeface="Calibri" panose="020F0502020204030204" pitchFamily="34" charset="0"/>
              </a:rPr>
              <a:t>Rate of Convergence in Extreme Value Statistics is Dependent on Details</a:t>
            </a:r>
            <a:endParaRPr lang="en-US" altLang="en-US" sz="3600" b="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874796" y="3282208"/>
                <a:ext cx="3090461" cy="640112"/>
              </a:xfrm>
              <a:prstGeom prst="rect">
                <a:avLst/>
              </a:prstGeom>
              <a:noFill/>
            </p:spPr>
            <p:txBody>
              <a:bodyPr wrap="none" rtlCol="0">
                <a:spAutoFit/>
              </a:bodyPr>
              <a:lstStyle/>
              <a:p>
                <a:r>
                  <a:rPr lang="en-US" sz="2400" b="0" dirty="0" smtClean="0"/>
                  <a:t>Max</a:t>
                </a:r>
                <a:r>
                  <a:rPr lang="en-US" sz="2000" b="0" dirty="0" smtClean="0"/>
                  <a:t> </a:t>
                </a:r>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sup>
                            <m:r>
                              <a:rPr lang="en-US" sz="2000" b="0" i="1" smtClean="0">
                                <a:latin typeface="Cambria Math" panose="02040503050406030204" pitchFamily="18" charset="0"/>
                              </a:rPr>
                              <m:t>𝑁</m:t>
                            </m:r>
                          </m:sup>
                        </m:sSup>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𝛾</m:t>
                            </m:r>
                          </m:sub>
                        </m:sSub>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𝑁</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𝑁</m:t>
                                    </m:r>
                                  </m:sub>
                                </m:sSub>
                              </m:den>
                            </m:f>
                          </m:e>
                        </m:d>
                      </m:e>
                    </m:d>
                  </m:oMath>
                </a14:m>
                <a:endParaRPr lang="en-US" sz="20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4874796" y="3282208"/>
                <a:ext cx="3090461" cy="640112"/>
              </a:xfrm>
              <a:prstGeom prst="rect">
                <a:avLst/>
              </a:prstGeom>
              <a:blipFill rotWithShape="0">
                <a:blip r:embed="rId4"/>
                <a:stretch>
                  <a:fillRect l="-3156" b="-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28989" y="6373478"/>
                <a:ext cx="4857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US" sz="28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8989" y="6373478"/>
                <a:ext cx="485709"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6200000">
                <a:off x="263448" y="3580740"/>
                <a:ext cx="101662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𝑁</m:t>
                          </m:r>
                        </m:sup>
                      </m:sSup>
                    </m:oMath>
                  </m:oMathPara>
                </a14:m>
                <a:endParaRPr lang="en-US" sz="2800" b="0"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263448" y="3580740"/>
                <a:ext cx="1016624" cy="430887"/>
              </a:xfrm>
              <a:prstGeom prst="rect">
                <a:avLst/>
              </a:prstGeom>
              <a:blipFill rotWithShape="0">
                <a:blip r:embed="rId6"/>
                <a:stretch>
                  <a:fillRect/>
                </a:stretch>
              </a:blipFill>
            </p:spPr>
            <p:txBody>
              <a:bodyPr/>
              <a:lstStyle/>
              <a:p>
                <a:r>
                  <a:rPr lang="en-US">
                    <a:noFill/>
                  </a:rPr>
                  <a:t> </a:t>
                </a:r>
              </a:p>
            </p:txBody>
          </p:sp>
        </mc:Fallback>
      </mc:AlternateContent>
      <p:sp>
        <p:nvSpPr>
          <p:cNvPr id="16" name="TextBox 15"/>
          <p:cNvSpPr txBox="1"/>
          <p:nvPr/>
        </p:nvSpPr>
        <p:spPr>
          <a:xfrm>
            <a:off x="6191913" y="5540347"/>
            <a:ext cx="1378806" cy="740574"/>
          </a:xfrm>
          <a:prstGeom prst="rect">
            <a:avLst/>
          </a:prstGeom>
          <a:noFill/>
        </p:spPr>
        <p:txBody>
          <a:bodyPr wrap="none" rtlCol="0">
            <a:spAutoFit/>
          </a:bodyPr>
          <a:lstStyle/>
          <a:p>
            <a:r>
              <a:rPr lang="en-US" sz="2400" dirty="0" smtClean="0">
                <a:latin typeface="Calibri" panose="020F0502020204030204" pitchFamily="34" charset="0"/>
              </a:rPr>
              <a:t>Exact</a:t>
            </a:r>
            <a:endParaRPr lang="en-US" sz="2400" dirty="0">
              <a:latin typeface="Calibri" panose="020F0502020204030204" pitchFamily="34" charset="0"/>
            </a:endParaRPr>
          </a:p>
        </p:txBody>
      </p:sp>
      <p:sp>
        <p:nvSpPr>
          <p:cNvPr id="19" name="TextBox 18"/>
          <p:cNvSpPr txBox="1"/>
          <p:nvPr/>
        </p:nvSpPr>
        <p:spPr>
          <a:xfrm>
            <a:off x="4328989" y="5542448"/>
            <a:ext cx="1774292" cy="740574"/>
          </a:xfrm>
          <a:prstGeom prst="rect">
            <a:avLst/>
          </a:prstGeom>
          <a:noFill/>
        </p:spPr>
        <p:txBody>
          <a:bodyPr wrap="none" rtlCol="0">
            <a:spAutoFit/>
          </a:bodyPr>
          <a:lstStyle/>
          <a:p>
            <a:r>
              <a:rPr lang="en-US" sz="2400" dirty="0" err="1" smtClean="0">
                <a:solidFill>
                  <a:srgbClr val="FF0000"/>
                </a:solidFill>
                <a:latin typeface="Calibri" panose="020F0502020204030204" pitchFamily="34" charset="0"/>
              </a:rPr>
              <a:t>Approx</a:t>
            </a:r>
            <a:endParaRPr lang="en-US" sz="2400" dirty="0">
              <a:solidFill>
                <a:srgbClr val="FF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44901" y="1981200"/>
                <a:ext cx="2065950" cy="972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𝛾</m:t>
                              </m:r>
                            </m:sub>
                          </m:sSub>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𝑁</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𝑁</m:t>
                                      </m:r>
                                    </m:sub>
                                  </m:sSub>
                                </m:den>
                              </m:f>
                            </m:e>
                          </m:d>
                        </m:num>
                        <m:den>
                          <m:r>
                            <a:rPr lang="en-US" sz="2000" b="0" i="1" smtClean="0">
                              <a:latin typeface="Cambria Math" panose="02040503050406030204" pitchFamily="18" charset="0"/>
                            </a:rPr>
                            <m:t>1 −</m:t>
                          </m:r>
                          <m:r>
                            <a:rPr lang="en-US" sz="2000" b="0" i="1" smtClean="0">
                              <a:latin typeface="Cambria Math" panose="02040503050406030204" pitchFamily="18" charset="0"/>
                            </a:rPr>
                            <m:t>𝑆</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sup>
                              <m:r>
                                <a:rPr lang="en-US" sz="2000" b="0" i="1" smtClean="0">
                                  <a:latin typeface="Cambria Math" panose="02040503050406030204" pitchFamily="18" charset="0"/>
                                </a:rPr>
                                <m:t>𝑁</m:t>
                              </m:r>
                            </m:sup>
                          </m:sSup>
                        </m:den>
                      </m:f>
                    </m:oMath>
                  </m:oMathPara>
                </a14:m>
                <a:endParaRPr lang="en-US" sz="2000" b="0" dirty="0"/>
              </a:p>
            </p:txBody>
          </p:sp>
        </mc:Choice>
        <mc:Fallback xmlns="">
          <p:sp>
            <p:nvSpPr>
              <p:cNvPr id="22" name="TextBox 21"/>
              <p:cNvSpPr txBox="1">
                <a:spLocks noRot="1" noChangeAspect="1" noMove="1" noResize="1" noEditPoints="1" noAdjustHandles="1" noChangeArrowheads="1" noChangeShapeType="1" noTextEdit="1"/>
              </p:cNvSpPr>
              <p:nvPr/>
            </p:nvSpPr>
            <p:spPr>
              <a:xfrm>
                <a:off x="1344901" y="1981200"/>
                <a:ext cx="2065950" cy="972254"/>
              </a:xfrm>
              <a:prstGeom prst="rect">
                <a:avLst/>
              </a:prstGeom>
              <a:blipFill rotWithShape="0">
                <a:blip r:embed="rId7"/>
                <a:stretch>
                  <a:fillRect/>
                </a:stretch>
              </a:blipFill>
            </p:spPr>
            <p:txBody>
              <a:bodyPr/>
              <a:lstStyle/>
              <a:p>
                <a:r>
                  <a:rPr lang="en-US">
                    <a:noFill/>
                  </a:rPr>
                  <a:t> </a:t>
                </a:r>
              </a:p>
            </p:txBody>
          </p:sp>
        </mc:Fallback>
      </mc:AlternateContent>
      <p:sp>
        <p:nvSpPr>
          <p:cNvPr id="25" name="Oval 24"/>
          <p:cNvSpPr/>
          <p:nvPr/>
        </p:nvSpPr>
        <p:spPr bwMode="auto">
          <a:xfrm>
            <a:off x="1219200" y="1164473"/>
            <a:ext cx="1295400" cy="579976"/>
          </a:xfrm>
          <a:prstGeom prst="ellipse">
            <a:avLst/>
          </a:prstGeom>
          <a:solidFill>
            <a:srgbClr val="FF0000">
              <a:alpha val="39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2805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3" name="Text Box 6"/>
              <p:cNvSpPr txBox="1">
                <a:spLocks noChangeArrowheads="1"/>
              </p:cNvSpPr>
              <p:nvPr/>
            </p:nvSpPr>
            <p:spPr bwMode="auto">
              <a:xfrm>
                <a:off x="381000" y="25400"/>
                <a:ext cx="8458200"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dirty="0" smtClean="0">
                    <a:latin typeface="Calibri" panose="020F0502020204030204" pitchFamily="34" charset="0"/>
                  </a:rPr>
                  <a:t>If </a:t>
                </a:r>
                <a14:m>
                  <m:oMath xmlns:m="http://schemas.openxmlformats.org/officeDocument/2006/math">
                    <m:r>
                      <a:rPr lang="en-US" altLang="en-US" sz="3600" b="0" i="1" smtClean="0">
                        <a:latin typeface="Cambria Math" panose="02040503050406030204" pitchFamily="18" charset="0"/>
                      </a:rPr>
                      <m:t>𝑆</m:t>
                    </m:r>
                    <m:r>
                      <a:rPr lang="en-US" altLang="en-US" sz="3600" b="0" i="1" smtClean="0">
                        <a:latin typeface="Cambria Math" panose="02040503050406030204" pitchFamily="18" charset="0"/>
                      </a:rPr>
                      <m:t>(</m:t>
                    </m:r>
                    <m:r>
                      <a:rPr lang="en-US" altLang="en-US" sz="3600" b="0" i="1" smtClean="0">
                        <a:latin typeface="Cambria Math" panose="02040503050406030204" pitchFamily="18" charset="0"/>
                      </a:rPr>
                      <m:t>𝑥</m:t>
                    </m:r>
                    <m:r>
                      <a:rPr lang="en-US" altLang="en-US" sz="3600" b="0" i="1" smtClean="0">
                        <a:latin typeface="Cambria Math" panose="02040503050406030204" pitchFamily="18" charset="0"/>
                      </a:rPr>
                      <m:t>)</m:t>
                    </m:r>
                  </m:oMath>
                </a14:m>
                <a:r>
                  <a:rPr lang="en-US" altLang="en-US" sz="3600" b="0" dirty="0" smtClean="0">
                    <a:latin typeface="Calibri" panose="020F0502020204030204" pitchFamily="34" charset="0"/>
                  </a:rPr>
                  <a:t> is Gaussian</a:t>
                </a:r>
                <a:endParaRPr lang="en-US" altLang="en-US" sz="3600" b="0" dirty="0">
                  <a:latin typeface="Calibri" panose="020F0502020204030204" pitchFamily="34" charset="0"/>
                </a:endParaRPr>
              </a:p>
            </p:txBody>
          </p:sp>
        </mc:Choice>
        <mc:Fallback xmlns="">
          <p:sp>
            <p:nvSpPr>
              <p:cNvPr id="15363" name="Text Box 6"/>
              <p:cNvSpPr txBox="1">
                <a:spLocks noRot="1" noChangeAspect="1" noMove="1" noResize="1" noEditPoints="1" noAdjustHandles="1" noChangeArrowheads="1" noChangeShapeType="1" noTextEdit="1"/>
              </p:cNvSpPr>
              <p:nvPr/>
            </p:nvSpPr>
            <p:spPr bwMode="auto">
              <a:xfrm>
                <a:off x="381000" y="25400"/>
                <a:ext cx="8458200" cy="646331"/>
              </a:xfrm>
              <a:prstGeom prst="rect">
                <a:avLst/>
              </a:prstGeom>
              <a:blipFill rotWithShape="0">
                <a:blip r:embed="rId3"/>
                <a:stretch>
                  <a:fillRect t="-14151" b="-349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50301" y="2130267"/>
                <a:ext cx="5319598" cy="859210"/>
              </a:xfrm>
              <a:prstGeom prst="rect">
                <a:avLst/>
              </a:prstGeom>
              <a:noFill/>
            </p:spPr>
            <p:txBody>
              <a:bodyPr wrap="none" rtlCol="0">
                <a:spAutoFit/>
              </a:bodyPr>
              <a:lstStyle/>
              <a:p>
                <a:r>
                  <a:rPr lang="en-US" sz="2800" b="0" dirty="0" smtClean="0"/>
                  <a:t>Max </a:t>
                </a:r>
                <a:r>
                  <a:rPr lang="en-US" sz="2400" b="0" dirty="0" smtClean="0"/>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𝑁</m:t>
                            </m:r>
                          </m:sup>
                        </m:s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𝛾</m:t>
                            </m:r>
                          </m:sub>
                        </m:sSub>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𝑁</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𝑁</m:t>
                                    </m:r>
                                  </m:sub>
                                </m:sSub>
                              </m:den>
                            </m:f>
                          </m:e>
                        </m:d>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𝑁</m:t>
                            </m:r>
                          </m:e>
                        </m:func>
                      </m:den>
                    </m:f>
                  </m:oMath>
                </a14:m>
                <a:endParaRPr lang="en-US"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1950301" y="2130267"/>
                <a:ext cx="5319598" cy="859210"/>
              </a:xfrm>
              <a:prstGeom prst="rect">
                <a:avLst/>
              </a:prstGeom>
              <a:blipFill rotWithShape="0">
                <a:blip r:embed="rId4"/>
                <a:stretch>
                  <a:fillRect l="-2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931307" y="4191000"/>
                <a:ext cx="3357586" cy="1309141"/>
              </a:xfrm>
              <a:prstGeom prst="rect">
                <a:avLst/>
              </a:prstGeom>
              <a:noFill/>
            </p:spPr>
            <p:txBody>
              <a:bodyPr wrap="none" rtlCol="0">
                <a:spAutoFit/>
              </a:bodyPr>
              <a:lstStyle/>
              <a:p>
                <a14:m>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𝛾</m:t>
                            </m:r>
                          </m:sub>
                        </m:sSub>
                        <m:d>
                          <m:dPr>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𝑏</m:t>
                                    </m:r>
                                  </m:e>
                                  <m:sub>
                                    <m:r>
                                      <a:rPr lang="en-US" sz="3600" b="0" i="1" smtClean="0">
                                        <a:latin typeface="Cambria Math" panose="02040503050406030204" pitchFamily="18" charset="0"/>
                                      </a:rPr>
                                      <m:t>𝑁</m:t>
                                    </m:r>
                                  </m:sub>
                                </m:sSub>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𝑎</m:t>
                                    </m:r>
                                  </m:e>
                                  <m:sub>
                                    <m:r>
                                      <a:rPr lang="en-US" sz="3600" b="0" i="1" smtClean="0">
                                        <a:latin typeface="Cambria Math" panose="02040503050406030204" pitchFamily="18" charset="0"/>
                                      </a:rPr>
                                      <m:t>𝑁</m:t>
                                    </m:r>
                                  </m:sub>
                                </m:sSub>
                              </m:den>
                            </m:f>
                          </m:e>
                        </m:d>
                      </m:num>
                      <m:den>
                        <m:r>
                          <a:rPr lang="en-US" sz="3600" b="0" i="1" smtClean="0">
                            <a:latin typeface="Cambria Math" panose="02040503050406030204" pitchFamily="18" charset="0"/>
                          </a:rPr>
                          <m:t>1 −</m:t>
                        </m:r>
                        <m:r>
                          <a:rPr lang="en-US" sz="3600" b="0" i="1" smtClean="0">
                            <a:latin typeface="Cambria Math" panose="02040503050406030204" pitchFamily="18" charset="0"/>
                          </a:rPr>
                          <m:t>𝑆</m:t>
                        </m:r>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𝑥</m:t>
                                </m:r>
                              </m:e>
                            </m:d>
                          </m:e>
                          <m:sup>
                            <m:r>
                              <a:rPr lang="en-US" sz="3600" b="0" i="1" smtClean="0">
                                <a:latin typeface="Cambria Math" panose="02040503050406030204" pitchFamily="18" charset="0"/>
                              </a:rPr>
                              <m:t>𝑁</m:t>
                            </m:r>
                          </m:sup>
                        </m:sSup>
                      </m:den>
                    </m:f>
                    <m:r>
                      <a:rPr lang="en-US" sz="3600" b="0" i="1" smtClean="0">
                        <a:latin typeface="Cambria Math" panose="02040503050406030204" pitchFamily="18" charset="0"/>
                      </a:rPr>
                      <m:t>→∞</m:t>
                    </m:r>
                  </m:oMath>
                </a14:m>
                <a:r>
                  <a:rPr lang="en-US" sz="3600" b="0" dirty="0" smtClean="0">
                    <a:latin typeface="Calibri" panose="020F0502020204030204" pitchFamily="34" charset="0"/>
                  </a:rPr>
                  <a:t> </a:t>
                </a:r>
                <a:endParaRPr lang="en-US" sz="3600" b="0" dirty="0">
                  <a:latin typeface="Calibri" panose="020F050202020403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931307" y="4191000"/>
                <a:ext cx="3357586" cy="1309141"/>
              </a:xfrm>
              <a:prstGeom prst="rect">
                <a:avLst/>
              </a:prstGeom>
              <a:blipFill rotWithShape="0">
                <a:blip r:embed="rId5"/>
                <a:stretch>
                  <a:fillRect/>
                </a:stretch>
              </a:blipFill>
            </p:spPr>
            <p:txBody>
              <a:bodyPr/>
              <a:lstStyle/>
              <a:p>
                <a:r>
                  <a:rPr lang="en-US">
                    <a:noFill/>
                  </a:rPr>
                  <a:t> </a:t>
                </a:r>
              </a:p>
            </p:txBody>
          </p:sp>
        </mc:Fallback>
      </mc:AlternateContent>
      <p:sp>
        <p:nvSpPr>
          <p:cNvPr id="2" name="TextBox 1"/>
          <p:cNvSpPr txBox="1"/>
          <p:nvPr/>
        </p:nvSpPr>
        <p:spPr>
          <a:xfrm>
            <a:off x="381000" y="1143000"/>
            <a:ext cx="6361421" cy="523220"/>
          </a:xfrm>
          <a:prstGeom prst="rect">
            <a:avLst/>
          </a:prstGeom>
          <a:noFill/>
        </p:spPr>
        <p:txBody>
          <a:bodyPr wrap="none" rtlCol="0">
            <a:spAutoFit/>
          </a:bodyPr>
          <a:lstStyle/>
          <a:p>
            <a:r>
              <a:rPr lang="en-US" sz="2800" b="0" dirty="0" smtClean="0">
                <a:latin typeface="Calibri" panose="020F0502020204030204" pitchFamily="34" charset="0"/>
              </a:rPr>
              <a:t>The maximum error decays logarithmically</a:t>
            </a:r>
            <a:endParaRPr lang="en-US" sz="2800" b="0" dirty="0">
              <a:latin typeface="Calibri" panose="020F0502020204030204" pitchFamily="34" charset="0"/>
            </a:endParaRPr>
          </a:p>
        </p:txBody>
      </p:sp>
      <p:sp>
        <p:nvSpPr>
          <p:cNvPr id="17" name="TextBox 16"/>
          <p:cNvSpPr txBox="1"/>
          <p:nvPr/>
        </p:nvSpPr>
        <p:spPr>
          <a:xfrm>
            <a:off x="381000" y="3395574"/>
            <a:ext cx="5460662" cy="523220"/>
          </a:xfrm>
          <a:prstGeom prst="rect">
            <a:avLst/>
          </a:prstGeom>
          <a:noFill/>
        </p:spPr>
        <p:txBody>
          <a:bodyPr wrap="none" rtlCol="0">
            <a:spAutoFit/>
          </a:bodyPr>
          <a:lstStyle/>
          <a:p>
            <a:r>
              <a:rPr lang="en-US" sz="2800" b="0" dirty="0" smtClean="0">
                <a:latin typeface="Calibri" panose="020F0502020204030204" pitchFamily="34" charset="0"/>
              </a:rPr>
              <a:t>The relative error in the tail diverges</a:t>
            </a:r>
            <a:endParaRPr lang="en-US" sz="2800" b="0" dirty="0">
              <a:latin typeface="Calibri" panose="020F0502020204030204" pitchFamily="34" charset="0"/>
            </a:endParaRPr>
          </a:p>
        </p:txBody>
      </p:sp>
    </p:spTree>
    <p:extLst>
      <p:ext uri="{BB962C8B-B14F-4D97-AF65-F5344CB8AC3E}">
        <p14:creationId xmlns:p14="http://schemas.microsoft.com/office/powerpoint/2010/main" val="1982482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14600"/>
            <a:ext cx="7620000" cy="1200329"/>
          </a:xfrm>
          <a:prstGeom prst="rect">
            <a:avLst/>
          </a:prstGeom>
          <a:noFill/>
        </p:spPr>
        <p:txBody>
          <a:bodyPr wrap="square" rtlCol="0">
            <a:spAutoFit/>
          </a:bodyPr>
          <a:lstStyle/>
          <a:p>
            <a:pPr algn="ctr"/>
            <a:r>
              <a:rPr lang="en-US" sz="3600" b="0" dirty="0" smtClean="0">
                <a:latin typeface="Calibri" panose="020F0502020204030204" pitchFamily="34" charset="0"/>
              </a:rPr>
              <a:t>If you cannot win the game, </a:t>
            </a:r>
          </a:p>
          <a:p>
            <a:pPr algn="ctr"/>
            <a:r>
              <a:rPr lang="en-US" sz="3600" b="0" dirty="0" smtClean="0">
                <a:latin typeface="Calibri" panose="020F0502020204030204" pitchFamily="34" charset="0"/>
              </a:rPr>
              <a:t>then change the rules!</a:t>
            </a:r>
            <a:endParaRPr lang="en-US" sz="3600" b="0" dirty="0">
              <a:latin typeface="Calibri" panose="020F0502020204030204" pitchFamily="34" charset="0"/>
            </a:endParaRPr>
          </a:p>
        </p:txBody>
      </p:sp>
    </p:spTree>
    <p:extLst>
      <p:ext uri="{BB962C8B-B14F-4D97-AF65-F5344CB8AC3E}">
        <p14:creationId xmlns:p14="http://schemas.microsoft.com/office/powerpoint/2010/main" val="204761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381000" y="2540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dirty="0" smtClean="0">
                <a:latin typeface="Calibri" panose="020F0502020204030204" pitchFamily="34" charset="0"/>
              </a:rPr>
              <a:t>The T-Method</a:t>
            </a:r>
            <a:endParaRPr lang="en-US" altLang="en-US" sz="3600" b="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950301" y="2130267"/>
                <a:ext cx="5285871" cy="859210"/>
              </a:xfrm>
              <a:prstGeom prst="rect">
                <a:avLst/>
              </a:prstGeom>
              <a:noFill/>
            </p:spPr>
            <p:txBody>
              <a:bodyPr wrap="none" rtlCol="0">
                <a:spAutoFit/>
              </a:bodyPr>
              <a:lstStyle/>
              <a:p>
                <a:r>
                  <a:rPr lang="en-US" sz="2800" b="0" dirty="0" smtClean="0"/>
                  <a:t>Max </a:t>
                </a:r>
                <a:r>
                  <a:rPr lang="en-US" sz="2400" b="0" dirty="0" smtClean="0"/>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𝑁</m:t>
                            </m:r>
                          </m:sup>
                        </m:s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0</m:t>
                            </m:r>
                          </m:sub>
                        </m:sSub>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𝑁</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𝑁</m:t>
                                    </m:r>
                                  </m:sub>
                                </m:sSub>
                              </m:den>
                            </m:f>
                          </m:e>
                        </m:d>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𝑁</m:t>
                        </m:r>
                      </m:den>
                    </m:f>
                  </m:oMath>
                </a14:m>
                <a:endParaRPr lang="en-US"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1950301" y="2130267"/>
                <a:ext cx="5285871" cy="859210"/>
              </a:xfrm>
              <a:prstGeom prst="rect">
                <a:avLst/>
              </a:prstGeom>
              <a:blipFill rotWithShape="0">
                <a:blip r:embed="rId3"/>
                <a:stretch>
                  <a:fillRect l="-2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971800" y="3918794"/>
                <a:ext cx="3626890" cy="1309141"/>
              </a:xfrm>
              <a:prstGeom prst="rect">
                <a:avLst/>
              </a:prstGeom>
              <a:noFill/>
            </p:spPr>
            <p:txBody>
              <a:bodyPr wrap="none" rtlCol="0">
                <a:spAutoFit/>
              </a:bodyPr>
              <a:lstStyle/>
              <a:p>
                <a14:m>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0</m:t>
                            </m:r>
                          </m:sub>
                        </m:sSub>
                        <m:d>
                          <m:dPr>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𝑇</m:t>
                                </m:r>
                                <m:r>
                                  <a:rPr lang="en-US" sz="3600" b="0" i="1" smtClean="0">
                                    <a:latin typeface="Cambria Math" panose="02040503050406030204" pitchFamily="18" charset="0"/>
                                  </a:rPr>
                                  <m:t>(</m:t>
                                </m:r>
                                <m:r>
                                  <a:rPr lang="en-US" sz="3600" b="0" i="1" smtClean="0">
                                    <a:latin typeface="Cambria Math" panose="02040503050406030204" pitchFamily="18" charset="0"/>
                                  </a:rPr>
                                  <m:t>𝑥</m:t>
                                </m:r>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𝑏</m:t>
                                    </m:r>
                                  </m:e>
                                  <m:sub>
                                    <m:r>
                                      <a:rPr lang="en-US" sz="3600" b="0" i="1" smtClean="0">
                                        <a:latin typeface="Cambria Math" panose="02040503050406030204" pitchFamily="18" charset="0"/>
                                      </a:rPr>
                                      <m:t>𝑁</m:t>
                                    </m:r>
                                  </m:sub>
                                </m:sSub>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𝑎</m:t>
                                    </m:r>
                                  </m:e>
                                  <m:sub>
                                    <m:r>
                                      <a:rPr lang="en-US" sz="3600" b="0" i="1" smtClean="0">
                                        <a:latin typeface="Cambria Math" panose="02040503050406030204" pitchFamily="18" charset="0"/>
                                      </a:rPr>
                                      <m:t>𝑁</m:t>
                                    </m:r>
                                  </m:sub>
                                </m:sSub>
                              </m:den>
                            </m:f>
                          </m:e>
                        </m:d>
                      </m:num>
                      <m:den>
                        <m:r>
                          <a:rPr lang="en-US" sz="3600" b="0" i="1" smtClean="0">
                            <a:latin typeface="Cambria Math" panose="02040503050406030204" pitchFamily="18" charset="0"/>
                          </a:rPr>
                          <m:t>1 −</m:t>
                        </m:r>
                        <m:r>
                          <a:rPr lang="en-US" sz="3600" b="0" i="1" smtClean="0">
                            <a:latin typeface="Cambria Math" panose="02040503050406030204" pitchFamily="18" charset="0"/>
                          </a:rPr>
                          <m:t>𝑆</m:t>
                        </m:r>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𝑥</m:t>
                                </m:r>
                              </m:e>
                            </m:d>
                          </m:e>
                          <m:sup>
                            <m:r>
                              <a:rPr lang="en-US" sz="3600" b="0" i="1" smtClean="0">
                                <a:latin typeface="Cambria Math" panose="02040503050406030204" pitchFamily="18" charset="0"/>
                              </a:rPr>
                              <m:t>𝑁</m:t>
                            </m:r>
                          </m:sup>
                        </m:sSup>
                      </m:den>
                    </m:f>
                    <m:r>
                      <a:rPr lang="en-US" sz="3600" b="0" i="1" smtClean="0">
                        <a:latin typeface="Cambria Math" panose="02040503050406030204" pitchFamily="18" charset="0"/>
                      </a:rPr>
                      <m:t>→1</m:t>
                    </m:r>
                  </m:oMath>
                </a14:m>
                <a:r>
                  <a:rPr lang="en-US" sz="3600" b="0" dirty="0" smtClean="0">
                    <a:latin typeface="Calibri" panose="020F0502020204030204" pitchFamily="34" charset="0"/>
                  </a:rPr>
                  <a:t> </a:t>
                </a:r>
                <a:endParaRPr lang="en-US" sz="3600" b="0" dirty="0">
                  <a:latin typeface="Calibri" panose="020F050202020403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971800" y="3918794"/>
                <a:ext cx="3626890" cy="1309141"/>
              </a:xfrm>
              <a:prstGeom prst="rect">
                <a:avLst/>
              </a:prstGeom>
              <a:blipFill rotWithShape="0">
                <a:blip r:embed="rId4"/>
                <a:stretch>
                  <a:fillRect/>
                </a:stretch>
              </a:blipFill>
            </p:spPr>
            <p:txBody>
              <a:bodyPr/>
              <a:lstStyle/>
              <a:p>
                <a:r>
                  <a:rPr lang="en-US">
                    <a:noFill/>
                  </a:rPr>
                  <a:t> </a:t>
                </a:r>
              </a:p>
            </p:txBody>
          </p:sp>
        </mc:Fallback>
      </mc:AlternateContent>
      <p:sp>
        <p:nvSpPr>
          <p:cNvPr id="2" name="TextBox 1"/>
          <p:cNvSpPr txBox="1"/>
          <p:nvPr/>
        </p:nvSpPr>
        <p:spPr>
          <a:xfrm>
            <a:off x="381000" y="1143000"/>
            <a:ext cx="7011535" cy="523220"/>
          </a:xfrm>
          <a:prstGeom prst="rect">
            <a:avLst/>
          </a:prstGeom>
          <a:noFill/>
        </p:spPr>
        <p:txBody>
          <a:bodyPr wrap="none" rtlCol="0">
            <a:spAutoFit/>
          </a:bodyPr>
          <a:lstStyle/>
          <a:p>
            <a:r>
              <a:rPr lang="en-US" sz="2800" b="0" dirty="0" smtClean="0">
                <a:latin typeface="Calibri" panose="020F0502020204030204" pitchFamily="34" charset="0"/>
              </a:rPr>
              <a:t>There always exists a transformation, such that</a:t>
            </a:r>
            <a:endParaRPr lang="en-US" sz="2800" b="0" dirty="0">
              <a:latin typeface="Calibri" panose="020F0502020204030204" pitchFamily="34" charset="0"/>
            </a:endParaRPr>
          </a:p>
        </p:txBody>
      </p:sp>
      <p:sp>
        <p:nvSpPr>
          <p:cNvPr id="17" name="TextBox 16"/>
          <p:cNvSpPr txBox="1"/>
          <p:nvPr/>
        </p:nvSpPr>
        <p:spPr>
          <a:xfrm>
            <a:off x="381000" y="3395574"/>
            <a:ext cx="771365" cy="523220"/>
          </a:xfrm>
          <a:prstGeom prst="rect">
            <a:avLst/>
          </a:prstGeom>
          <a:noFill/>
        </p:spPr>
        <p:txBody>
          <a:bodyPr wrap="none" rtlCol="0">
            <a:spAutoFit/>
          </a:bodyPr>
          <a:lstStyle/>
          <a:p>
            <a:r>
              <a:rPr lang="en-US" sz="2800" b="0" dirty="0" smtClean="0">
                <a:latin typeface="Calibri" panose="020F0502020204030204" pitchFamily="34" charset="0"/>
              </a:rPr>
              <a:t>And</a:t>
            </a:r>
            <a:endParaRPr lang="en-US" sz="2800" b="0" dirty="0">
              <a:latin typeface="Calibri" panose="020F0502020204030204" pitchFamily="34" charset="0"/>
            </a:endParaRPr>
          </a:p>
        </p:txBody>
      </p:sp>
    </p:spTree>
    <p:extLst>
      <p:ext uri="{BB962C8B-B14F-4D97-AF65-F5344CB8AC3E}">
        <p14:creationId xmlns:p14="http://schemas.microsoft.com/office/powerpoint/2010/main" val="419157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14600"/>
            <a:ext cx="7620000" cy="1200329"/>
          </a:xfrm>
          <a:prstGeom prst="rect">
            <a:avLst/>
          </a:prstGeom>
          <a:noFill/>
        </p:spPr>
        <p:txBody>
          <a:bodyPr wrap="square" rtlCol="0">
            <a:spAutoFit/>
          </a:bodyPr>
          <a:lstStyle/>
          <a:p>
            <a:pPr algn="ctr"/>
            <a:r>
              <a:rPr lang="en-US" sz="3600" b="0" dirty="0" smtClean="0">
                <a:latin typeface="Calibri" panose="020F0502020204030204" pitchFamily="34" charset="0"/>
              </a:rPr>
              <a:t>If you </a:t>
            </a:r>
            <a:r>
              <a:rPr lang="en-US" sz="3600" b="0" dirty="0" smtClean="0">
                <a:solidFill>
                  <a:srgbClr val="FF0000"/>
                </a:solidFill>
                <a:latin typeface="Calibri" panose="020F0502020204030204" pitchFamily="34" charset="0"/>
              </a:rPr>
              <a:t>still</a:t>
            </a:r>
            <a:r>
              <a:rPr lang="en-US" sz="3600" b="0" dirty="0" smtClean="0">
                <a:latin typeface="Calibri" panose="020F0502020204030204" pitchFamily="34" charset="0"/>
              </a:rPr>
              <a:t> cannot win the game, </a:t>
            </a:r>
          </a:p>
          <a:p>
            <a:pPr algn="ctr"/>
            <a:r>
              <a:rPr lang="en-US" sz="3600" b="0" dirty="0" smtClean="0">
                <a:latin typeface="Calibri" panose="020F0502020204030204" pitchFamily="34" charset="0"/>
              </a:rPr>
              <a:t>then change the rules </a:t>
            </a:r>
            <a:r>
              <a:rPr lang="en-US" sz="3600" b="0" dirty="0" smtClean="0">
                <a:solidFill>
                  <a:srgbClr val="FF0000"/>
                </a:solidFill>
                <a:latin typeface="Calibri" panose="020F0502020204030204" pitchFamily="34" charset="0"/>
              </a:rPr>
              <a:t>again</a:t>
            </a:r>
            <a:r>
              <a:rPr lang="en-US" sz="3600" b="0" dirty="0" smtClean="0">
                <a:latin typeface="Calibri" panose="020F0502020204030204" pitchFamily="34" charset="0"/>
              </a:rPr>
              <a:t>!!</a:t>
            </a:r>
            <a:endParaRPr lang="en-US" sz="3600" b="0" dirty="0">
              <a:latin typeface="Calibri" panose="020F0502020204030204" pitchFamily="34" charset="0"/>
            </a:endParaRPr>
          </a:p>
        </p:txBody>
      </p:sp>
    </p:spTree>
    <p:extLst>
      <p:ext uri="{BB962C8B-B14F-4D97-AF65-F5344CB8AC3E}">
        <p14:creationId xmlns:p14="http://schemas.microsoft.com/office/powerpoint/2010/main" val="150053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381000" y="2540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dirty="0" smtClean="0">
                <a:latin typeface="Calibri" panose="020F0502020204030204" pitchFamily="34" charset="0"/>
              </a:rPr>
              <a:t>The T-Method</a:t>
            </a:r>
            <a:endParaRPr lang="en-US" altLang="en-US" sz="3600" b="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950301" y="2130267"/>
                <a:ext cx="5285871" cy="859210"/>
              </a:xfrm>
              <a:prstGeom prst="rect">
                <a:avLst/>
              </a:prstGeom>
              <a:noFill/>
            </p:spPr>
            <p:txBody>
              <a:bodyPr wrap="none" rtlCol="0">
                <a:spAutoFit/>
              </a:bodyPr>
              <a:lstStyle/>
              <a:p>
                <a:r>
                  <a:rPr lang="en-US" sz="2800" b="0" dirty="0" smtClean="0"/>
                  <a:t>Max </a:t>
                </a:r>
                <a:r>
                  <a:rPr lang="en-US" sz="2400" b="0" dirty="0" smtClean="0"/>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𝑁</m:t>
                            </m:r>
                          </m:sup>
                        </m:s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0</m:t>
                            </m:r>
                          </m:sub>
                        </m:sSub>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𝑁</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𝑁</m:t>
                                    </m:r>
                                  </m:sub>
                                </m:sSub>
                              </m:den>
                            </m:f>
                          </m:e>
                        </m:d>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𝑁</m:t>
                        </m:r>
                      </m:den>
                    </m:f>
                  </m:oMath>
                </a14:m>
                <a:endParaRPr lang="en-US"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1950301" y="2130267"/>
                <a:ext cx="5285871" cy="859210"/>
              </a:xfrm>
              <a:prstGeom prst="rect">
                <a:avLst/>
              </a:prstGeom>
              <a:blipFill rotWithShape="0">
                <a:blip r:embed="rId3"/>
                <a:stretch>
                  <a:fillRect l="-2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971800" y="3918794"/>
                <a:ext cx="3626890" cy="1309141"/>
              </a:xfrm>
              <a:prstGeom prst="rect">
                <a:avLst/>
              </a:prstGeom>
              <a:noFill/>
            </p:spPr>
            <p:txBody>
              <a:bodyPr wrap="none" rtlCol="0">
                <a:spAutoFit/>
              </a:bodyPr>
              <a:lstStyle/>
              <a:p>
                <a14:m>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0</m:t>
                            </m:r>
                          </m:sub>
                        </m:sSub>
                        <m:d>
                          <m:dPr>
                            <m:ctrlPr>
                              <a:rPr lang="en-US" sz="3600" b="0" i="1" smtClean="0">
                                <a:latin typeface="Cambria Math" panose="02040503050406030204" pitchFamily="18" charset="0"/>
                              </a:rPr>
                            </m:ctrlPr>
                          </m:dPr>
                          <m:e>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𝑇</m:t>
                                </m:r>
                                <m:r>
                                  <a:rPr lang="en-US" sz="3600" b="0" i="1" smtClean="0">
                                    <a:latin typeface="Cambria Math" panose="02040503050406030204" pitchFamily="18" charset="0"/>
                                  </a:rPr>
                                  <m:t>(</m:t>
                                </m:r>
                                <m:r>
                                  <a:rPr lang="en-US" sz="3600" b="0" i="1" smtClean="0">
                                    <a:latin typeface="Cambria Math" panose="02040503050406030204" pitchFamily="18" charset="0"/>
                                  </a:rPr>
                                  <m:t>𝑥</m:t>
                                </m:r>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𝑏</m:t>
                                    </m:r>
                                  </m:e>
                                  <m:sub>
                                    <m:r>
                                      <a:rPr lang="en-US" sz="3600" b="0" i="1" smtClean="0">
                                        <a:latin typeface="Cambria Math" panose="02040503050406030204" pitchFamily="18" charset="0"/>
                                      </a:rPr>
                                      <m:t>𝑁</m:t>
                                    </m:r>
                                  </m:sub>
                                </m:sSub>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𝑎</m:t>
                                    </m:r>
                                  </m:e>
                                  <m:sub>
                                    <m:r>
                                      <a:rPr lang="en-US" sz="3600" b="0" i="1" smtClean="0">
                                        <a:latin typeface="Cambria Math" panose="02040503050406030204" pitchFamily="18" charset="0"/>
                                      </a:rPr>
                                      <m:t>𝑁</m:t>
                                    </m:r>
                                  </m:sub>
                                </m:sSub>
                              </m:den>
                            </m:f>
                          </m:e>
                        </m:d>
                      </m:num>
                      <m:den>
                        <m:r>
                          <a:rPr lang="en-US" sz="3600" b="0" i="1" smtClean="0">
                            <a:latin typeface="Cambria Math" panose="02040503050406030204" pitchFamily="18" charset="0"/>
                          </a:rPr>
                          <m:t>1 −</m:t>
                        </m:r>
                        <m:r>
                          <a:rPr lang="en-US" sz="3600" b="0" i="1" smtClean="0">
                            <a:latin typeface="Cambria Math" panose="02040503050406030204" pitchFamily="18" charset="0"/>
                          </a:rPr>
                          <m:t>𝑆</m:t>
                        </m:r>
                        <m:sSup>
                          <m:sSupPr>
                            <m:ctrlPr>
                              <a:rPr lang="en-US" sz="3600" b="0" i="1" smtClean="0">
                                <a:latin typeface="Cambria Math" panose="02040503050406030204" pitchFamily="18" charset="0"/>
                              </a:rPr>
                            </m:ctrlPr>
                          </m:sSupPr>
                          <m:e>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𝑥</m:t>
                                </m:r>
                              </m:e>
                            </m:d>
                          </m:e>
                          <m:sup>
                            <m:r>
                              <a:rPr lang="en-US" sz="3600" b="0" i="1" smtClean="0">
                                <a:latin typeface="Cambria Math" panose="02040503050406030204" pitchFamily="18" charset="0"/>
                              </a:rPr>
                              <m:t>𝑁</m:t>
                            </m:r>
                          </m:sup>
                        </m:sSup>
                      </m:den>
                    </m:f>
                    <m:r>
                      <a:rPr lang="en-US" sz="3600" b="0" i="1" smtClean="0">
                        <a:latin typeface="Cambria Math" panose="02040503050406030204" pitchFamily="18" charset="0"/>
                      </a:rPr>
                      <m:t>→1</m:t>
                    </m:r>
                  </m:oMath>
                </a14:m>
                <a:r>
                  <a:rPr lang="en-US" sz="3600" b="0" dirty="0" smtClean="0">
                    <a:latin typeface="Calibri" panose="020F0502020204030204" pitchFamily="34" charset="0"/>
                  </a:rPr>
                  <a:t> </a:t>
                </a:r>
                <a:endParaRPr lang="en-US" sz="3600" b="0" dirty="0">
                  <a:latin typeface="Calibri" panose="020F050202020403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971800" y="3918794"/>
                <a:ext cx="3626890" cy="1309141"/>
              </a:xfrm>
              <a:prstGeom prst="rect">
                <a:avLst/>
              </a:prstGeom>
              <a:blipFill rotWithShape="0">
                <a:blip r:embed="rId4"/>
                <a:stretch>
                  <a:fillRect/>
                </a:stretch>
              </a:blipFill>
            </p:spPr>
            <p:txBody>
              <a:bodyPr/>
              <a:lstStyle/>
              <a:p>
                <a:r>
                  <a:rPr lang="en-US">
                    <a:noFill/>
                  </a:rPr>
                  <a:t> </a:t>
                </a:r>
              </a:p>
            </p:txBody>
          </p:sp>
        </mc:Fallback>
      </mc:AlternateContent>
      <p:sp>
        <p:nvSpPr>
          <p:cNvPr id="2" name="TextBox 1"/>
          <p:cNvSpPr txBox="1"/>
          <p:nvPr/>
        </p:nvSpPr>
        <p:spPr>
          <a:xfrm>
            <a:off x="381000" y="1143000"/>
            <a:ext cx="7011535" cy="523220"/>
          </a:xfrm>
          <a:prstGeom prst="rect">
            <a:avLst/>
          </a:prstGeom>
          <a:noFill/>
        </p:spPr>
        <p:txBody>
          <a:bodyPr wrap="none" rtlCol="0">
            <a:spAutoFit/>
          </a:bodyPr>
          <a:lstStyle/>
          <a:p>
            <a:r>
              <a:rPr lang="en-US" sz="2800" b="0" dirty="0" smtClean="0">
                <a:latin typeface="Calibri" panose="020F0502020204030204" pitchFamily="34" charset="0"/>
              </a:rPr>
              <a:t>There always exists a transformation, such that</a:t>
            </a:r>
            <a:endParaRPr lang="en-US" sz="2800" b="0" dirty="0">
              <a:latin typeface="Calibri" panose="020F0502020204030204" pitchFamily="34" charset="0"/>
            </a:endParaRPr>
          </a:p>
        </p:txBody>
      </p:sp>
      <p:sp>
        <p:nvSpPr>
          <p:cNvPr id="17" name="TextBox 16"/>
          <p:cNvSpPr txBox="1"/>
          <p:nvPr/>
        </p:nvSpPr>
        <p:spPr>
          <a:xfrm>
            <a:off x="381000" y="3395574"/>
            <a:ext cx="771365" cy="523220"/>
          </a:xfrm>
          <a:prstGeom prst="rect">
            <a:avLst/>
          </a:prstGeom>
          <a:noFill/>
        </p:spPr>
        <p:txBody>
          <a:bodyPr wrap="none" rtlCol="0">
            <a:spAutoFit/>
          </a:bodyPr>
          <a:lstStyle/>
          <a:p>
            <a:r>
              <a:rPr lang="en-US" sz="2800" b="0" dirty="0" smtClean="0">
                <a:latin typeface="Calibri" panose="020F0502020204030204" pitchFamily="34" charset="0"/>
              </a:rPr>
              <a:t>And</a:t>
            </a:r>
            <a:endParaRPr lang="en-US" sz="2800" b="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52400" y="5587474"/>
                <a:ext cx="8686799" cy="974306"/>
              </a:xfrm>
              <a:prstGeom prst="rect">
                <a:avLst/>
              </a:prstGeom>
              <a:noFill/>
            </p:spPr>
            <p:txBody>
              <a:bodyPr wrap="square" rtlCol="0">
                <a:spAutoFit/>
              </a:bodyPr>
              <a:lstStyle/>
              <a:p>
                <a:pPr algn="ctr"/>
                <a:r>
                  <a:rPr lang="en-US" sz="2800" b="0" dirty="0" smtClean="0">
                    <a:latin typeface="Calibri" panose="020F0502020204030204" pitchFamily="34" charset="0"/>
                  </a:rPr>
                  <a:t>We do not need to know </a:t>
                </a: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oMath>
                </a14:m>
                <a:r>
                  <a:rPr lang="en-US" sz="2800" b="0" dirty="0" smtClean="0">
                    <a:latin typeface="Calibri" panose="020F0502020204030204" pitchFamily="34" charset="0"/>
                  </a:rPr>
                  <a:t> exactly, and </a:t>
                </a:r>
              </a:p>
              <a:p>
                <a:pPr algn="ctr"/>
                <a14:m>
                  <m:oMath xmlns:m="http://schemas.openxmlformats.org/officeDocument/2006/math">
                    <m:r>
                      <a:rPr lang="en-US" sz="2800" b="0" i="1" smtClean="0">
                        <a:latin typeface="Cambria Math" panose="02040503050406030204" pitchFamily="18" charset="0"/>
                      </a:rPr>
                      <m:t>𝑇</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log</m:t>
                            </m:r>
                            <m:r>
                              <a:rPr lang="en-US" sz="2800" b="0" i="1" smtClean="0">
                                <a:latin typeface="Cambria Math" panose="02040503050406030204" pitchFamily="18" charset="0"/>
                              </a:rPr>
                              <m:t> </m:t>
                            </m:r>
                            <m:r>
                              <a:rPr lang="en-US" sz="2800" b="0" i="1" smtClean="0">
                                <a:latin typeface="Cambria Math" panose="02040503050406030204" pitchFamily="18" charset="0"/>
                              </a:rPr>
                              <m:t>𝑥</m:t>
                            </m:r>
                          </m:e>
                        </m:d>
                      </m:e>
                      <m:sup>
                        <m:r>
                          <a:rPr lang="en-US" sz="2800" b="0" i="1" smtClean="0">
                            <a:latin typeface="Cambria Math" panose="02040503050406030204" pitchFamily="18" charset="0"/>
                          </a:rPr>
                          <m:t>𝛽</m:t>
                        </m:r>
                      </m:sup>
                    </m:sSup>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𝛽</m:t>
                        </m:r>
                      </m:sup>
                    </m:sSup>
                  </m:oMath>
                </a14:m>
                <a:r>
                  <a:rPr lang="en-US" sz="2800" b="0" dirty="0" smtClean="0">
                    <a:latin typeface="Calibri" panose="020F0502020204030204" pitchFamily="34" charset="0"/>
                  </a:rPr>
                  <a:t> are suitable for many common cases</a:t>
                </a:r>
                <a:endParaRPr lang="en-US" sz="2800" b="0" dirty="0">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2400" y="5587474"/>
                <a:ext cx="8686799" cy="974306"/>
              </a:xfrm>
              <a:prstGeom prst="rect">
                <a:avLst/>
              </a:prstGeom>
              <a:blipFill rotWithShape="0">
                <a:blip r:embed="rId5"/>
                <a:stretch>
                  <a:fillRect t="-6289" r="-912" b="-17610"/>
                </a:stretch>
              </a:blipFill>
            </p:spPr>
            <p:txBody>
              <a:bodyPr/>
              <a:lstStyle/>
              <a:p>
                <a:r>
                  <a:rPr lang="en-US">
                    <a:noFill/>
                  </a:rPr>
                  <a:t> </a:t>
                </a:r>
              </a:p>
            </p:txBody>
          </p:sp>
        </mc:Fallback>
      </mc:AlternateContent>
    </p:spTree>
    <p:extLst>
      <p:ext uri="{BB962C8B-B14F-4D97-AF65-F5344CB8AC3E}">
        <p14:creationId xmlns:p14="http://schemas.microsoft.com/office/powerpoint/2010/main" val="3287230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24025" y="1219200"/>
            <a:ext cx="56959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bwMode="auto">
          <a:xfrm>
            <a:off x="2286000" y="4343400"/>
            <a:ext cx="2514600" cy="990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TextBox 4"/>
          <p:cNvSpPr txBox="1">
            <a:spLocks noRot="1" noChangeAspect="1" noMove="1" noResize="1" noEditPoints="1" noAdjustHandles="1" noChangeArrowheads="1" noChangeShapeType="1" noTextEdit="1"/>
          </p:cNvSpPr>
          <p:nvPr/>
        </p:nvSpPr>
        <p:spPr>
          <a:xfrm rot="16200000">
            <a:off x="912665" y="2933714"/>
            <a:ext cx="1147494" cy="461665"/>
          </a:xfrm>
          <a:prstGeom prst="rect">
            <a:avLst/>
          </a:prstGeom>
          <a:blipFill rotWithShape="0">
            <a:blip r:embed="rId4" cstate="screen">
              <a:extLst>
                <a:ext uri="{28A0092B-C50C-407E-A947-70E740481C1C}">
                  <a14:useLocalDpi xmlns:a14="http://schemas.microsoft.com/office/drawing/2010/main"/>
                </a:ext>
              </a:extLst>
            </a:blip>
            <a:stretch>
              <a:fillRect/>
            </a:stretch>
          </a:blipFill>
        </p:spPr>
        <p:txBody>
          <a:bodyPr/>
          <a:lstStyle/>
          <a:p>
            <a:pPr>
              <a:defRPr/>
            </a:pPr>
            <a:r>
              <a:rPr lang="en-US">
                <a:noFill/>
              </a:rPr>
              <a:t> </a:t>
            </a:r>
          </a:p>
        </p:txBody>
      </p:sp>
      <p:sp>
        <p:nvSpPr>
          <p:cNvPr id="6" name="TextBox 5"/>
          <p:cNvSpPr txBox="1">
            <a:spLocks noRot="1" noChangeAspect="1" noMove="1" noResize="1" noEditPoints="1" noAdjustHandles="1" noChangeArrowheads="1" noChangeShapeType="1" noTextEdit="1"/>
          </p:cNvSpPr>
          <p:nvPr/>
        </p:nvSpPr>
        <p:spPr>
          <a:xfrm>
            <a:off x="4572000" y="5573815"/>
            <a:ext cx="456663" cy="461665"/>
          </a:xfrm>
          <a:prstGeom prst="rect">
            <a:avLst/>
          </a:prstGeom>
          <a:blipFill rotWithShape="0">
            <a:blip r:embed="rId5" cstate="screen">
              <a:extLst>
                <a:ext uri="{28A0092B-C50C-407E-A947-70E740481C1C}">
                  <a14:useLocalDpi xmlns:a14="http://schemas.microsoft.com/office/drawing/2010/main"/>
                </a:ext>
              </a:extLst>
            </a:blip>
            <a:stretch>
              <a:fillRect/>
            </a:stretch>
          </a:blipFill>
        </p:spPr>
        <p:txBody>
          <a:bodyPr/>
          <a:lstStyle/>
          <a:p>
            <a:pPr>
              <a:defRPr/>
            </a:pPr>
            <a:r>
              <a:rPr lang="en-US">
                <a:noFill/>
              </a:rPr>
              <a:t> </a:t>
            </a:r>
          </a:p>
        </p:txBody>
      </p:sp>
      <p:sp>
        <p:nvSpPr>
          <p:cNvPr id="29703" name="TextBox 6"/>
          <p:cNvSpPr txBox="1">
            <a:spLocks noChangeArrowheads="1"/>
          </p:cNvSpPr>
          <p:nvPr/>
        </p:nvSpPr>
        <p:spPr bwMode="auto">
          <a:xfrm>
            <a:off x="5638800" y="1524000"/>
            <a:ext cx="1681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a:t>Exact </a:t>
            </a:r>
          </a:p>
          <a:p>
            <a:pPr eaLnBrk="1" hangingPunct="1">
              <a:spcBef>
                <a:spcPct val="0"/>
              </a:spcBef>
              <a:buFontTx/>
              <a:buNone/>
            </a:pPr>
            <a:r>
              <a:rPr lang="en-US" altLang="en-US" sz="1800" b="0"/>
              <a:t>Extreme Value</a:t>
            </a:r>
          </a:p>
          <a:p>
            <a:pPr eaLnBrk="1" hangingPunct="1">
              <a:spcBef>
                <a:spcPct val="0"/>
              </a:spcBef>
              <a:buFontTx/>
              <a:buNone/>
            </a:pPr>
            <a:r>
              <a:rPr lang="en-US" altLang="en-US" sz="1800" b="0"/>
              <a:t>T-Method</a:t>
            </a:r>
          </a:p>
        </p:txBody>
      </p:sp>
      <p:cxnSp>
        <p:nvCxnSpPr>
          <p:cNvPr id="29704" name="Straight Connector 8"/>
          <p:cNvCxnSpPr>
            <a:cxnSpLocks noChangeShapeType="1"/>
          </p:cNvCxnSpPr>
          <p:nvPr/>
        </p:nvCxnSpPr>
        <p:spPr bwMode="auto">
          <a:xfrm>
            <a:off x="5029200" y="1676400"/>
            <a:ext cx="533400" cy="0"/>
          </a:xfrm>
          <a:prstGeom prst="line">
            <a:avLst/>
          </a:prstGeom>
          <a:noFill/>
          <a:ln w="25400"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5" name="Straight Connector 32"/>
          <p:cNvCxnSpPr>
            <a:cxnSpLocks noChangeShapeType="1"/>
          </p:cNvCxnSpPr>
          <p:nvPr/>
        </p:nvCxnSpPr>
        <p:spPr bwMode="auto">
          <a:xfrm>
            <a:off x="5029200" y="2286000"/>
            <a:ext cx="533400"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6" name="Straight Connector 33"/>
          <p:cNvCxnSpPr>
            <a:cxnSpLocks noChangeShapeType="1"/>
          </p:cNvCxnSpPr>
          <p:nvPr/>
        </p:nvCxnSpPr>
        <p:spPr bwMode="auto">
          <a:xfrm>
            <a:off x="5029200" y="1985963"/>
            <a:ext cx="533400" cy="0"/>
          </a:xfrm>
          <a:prstGeom prst="line">
            <a:avLst/>
          </a:prstGeom>
          <a:noFill/>
          <a:ln w="41275"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p:cNvSpPr/>
          <p:nvPr/>
        </p:nvSpPr>
        <p:spPr bwMode="auto">
          <a:xfrm>
            <a:off x="4343400" y="5715000"/>
            <a:ext cx="12192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p:nvPr/>
        </p:nvSpPr>
        <p:spPr bwMode="auto">
          <a:xfrm rot="16200000">
            <a:off x="764745" y="2857499"/>
            <a:ext cx="12192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4456993" y="5491618"/>
                <a:ext cx="7534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b="0" dirty="0"/>
              </a:p>
            </p:txBody>
          </p:sp>
        </mc:Choice>
        <mc:Fallback xmlns="">
          <p:sp>
            <p:nvSpPr>
              <p:cNvPr id="3" name="TextBox 2"/>
              <p:cNvSpPr txBox="1">
                <a:spLocks noRot="1" noChangeAspect="1" noMove="1" noResize="1" noEditPoints="1" noAdjustHandles="1" noChangeArrowheads="1" noChangeShapeType="1" noTextEdit="1"/>
              </p:cNvSpPr>
              <p:nvPr/>
            </p:nvSpPr>
            <p:spPr>
              <a:xfrm>
                <a:off x="4456993" y="5491618"/>
                <a:ext cx="753411" cy="52322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870569" y="3167390"/>
                <a:ext cx="12932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10</m:t>
                          </m:r>
                        </m:sup>
                      </m:sSup>
                    </m:oMath>
                  </m:oMathPara>
                </a14:m>
                <a:endParaRPr lang="en-US" sz="2800" b="0"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870569" y="3167390"/>
                <a:ext cx="1293238" cy="523220"/>
              </a:xfrm>
              <a:prstGeom prst="rect">
                <a:avLst/>
              </a:prstGeom>
              <a:blipFill rotWithShape="0">
                <a:blip r:embed="rId7"/>
                <a:stretch>
                  <a:fillRect/>
                </a:stretch>
              </a:blipFill>
            </p:spPr>
            <p:txBody>
              <a:bodyPr/>
              <a:lstStyle/>
              <a:p>
                <a:r>
                  <a:rPr lang="en-US">
                    <a:noFill/>
                  </a:rPr>
                  <a:t> </a:t>
                </a:r>
              </a:p>
            </p:txBody>
          </p:sp>
        </mc:Fallback>
      </mc:AlternateContent>
      <p:sp>
        <p:nvSpPr>
          <p:cNvPr id="16" name="TextBox 15"/>
          <p:cNvSpPr txBox="1"/>
          <p:nvPr/>
        </p:nvSpPr>
        <p:spPr>
          <a:xfrm>
            <a:off x="228600" y="6019577"/>
            <a:ext cx="8686799" cy="523220"/>
          </a:xfrm>
          <a:prstGeom prst="rect">
            <a:avLst/>
          </a:prstGeom>
          <a:noFill/>
        </p:spPr>
        <p:txBody>
          <a:bodyPr wrap="square" rtlCol="0">
            <a:spAutoFit/>
          </a:bodyPr>
          <a:lstStyle/>
          <a:p>
            <a:pPr algn="ctr"/>
            <a:r>
              <a:rPr lang="en-US" sz="2800" b="0" dirty="0" smtClean="0">
                <a:latin typeface="Calibri" panose="020F0502020204030204" pitchFamily="34" charset="0"/>
              </a:rPr>
              <a:t>The T-Method for the Gaussian Case</a:t>
            </a:r>
            <a:endParaRPr lang="en-US" sz="2800" b="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862013"/>
            <a:ext cx="70104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84"/>
          <p:cNvSpPr txBox="1">
            <a:spLocks noChangeArrowheads="1"/>
          </p:cNvSpPr>
          <p:nvPr/>
        </p:nvSpPr>
        <p:spPr bwMode="auto">
          <a:xfrm>
            <a:off x="1828800" y="1447800"/>
            <a:ext cx="1485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a:t>Gaussian</a:t>
            </a:r>
            <a:endParaRPr lang="el-GR" altLang="en-US" sz="2400" b="0"/>
          </a:p>
        </p:txBody>
      </p:sp>
      <p:sp>
        <p:nvSpPr>
          <p:cNvPr id="31749" name="Text Box 84"/>
          <p:cNvSpPr txBox="1">
            <a:spLocks noChangeArrowheads="1"/>
          </p:cNvSpPr>
          <p:nvPr/>
        </p:nvSpPr>
        <p:spPr bwMode="auto">
          <a:xfrm>
            <a:off x="5257800" y="1447800"/>
            <a:ext cx="17954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a:t>Log-Normal</a:t>
            </a:r>
            <a:endParaRPr lang="el-GR" altLang="en-US" sz="2400" b="0"/>
          </a:p>
        </p:txBody>
      </p:sp>
      <p:sp>
        <p:nvSpPr>
          <p:cNvPr id="31750" name="Text Box 84"/>
          <p:cNvSpPr txBox="1">
            <a:spLocks noChangeArrowheads="1"/>
          </p:cNvSpPr>
          <p:nvPr/>
        </p:nvSpPr>
        <p:spPr bwMode="auto">
          <a:xfrm>
            <a:off x="6088063" y="4724400"/>
            <a:ext cx="16398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0"/>
              <a:t>Fiber Bundle</a:t>
            </a:r>
          </a:p>
          <a:p>
            <a:pPr eaLnBrk="1" hangingPunct="1">
              <a:spcBef>
                <a:spcPct val="0"/>
              </a:spcBef>
              <a:buFontTx/>
              <a:buNone/>
            </a:pPr>
            <a:r>
              <a:rPr lang="en-US" altLang="en-US" sz="2000" b="0"/>
              <a:t>Strength</a:t>
            </a:r>
            <a:endParaRPr lang="el-GR" altLang="en-US" sz="2000" b="0"/>
          </a:p>
        </p:txBody>
      </p:sp>
      <p:sp>
        <p:nvSpPr>
          <p:cNvPr id="31751" name="Text Box 84"/>
          <p:cNvSpPr txBox="1">
            <a:spLocks noChangeArrowheads="1"/>
          </p:cNvSpPr>
          <p:nvPr/>
        </p:nvSpPr>
        <p:spPr bwMode="auto">
          <a:xfrm>
            <a:off x="1752600" y="4191000"/>
            <a:ext cx="24796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0"/>
              <a:t>Heights of Brownian</a:t>
            </a:r>
          </a:p>
          <a:p>
            <a:pPr eaLnBrk="1" hangingPunct="1">
              <a:spcBef>
                <a:spcPct val="0"/>
              </a:spcBef>
              <a:buFontTx/>
              <a:buNone/>
            </a:pPr>
            <a:r>
              <a:rPr lang="en-US" altLang="en-US" sz="2000" b="0"/>
              <a:t>Excursions</a:t>
            </a:r>
            <a:endParaRPr lang="el-GR" altLang="en-US" sz="2000" b="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p:cNvPicPr>
          <p:nvPr/>
        </p:nvPicPr>
        <p:blipFill rotWithShape="1">
          <a:blip r:embed="rId3"/>
          <a:srcRect l="14434" t="3179" r="14701" b="68869"/>
          <a:stretch/>
        </p:blipFill>
        <p:spPr bwMode="auto">
          <a:xfrm>
            <a:off x="228600" y="685800"/>
            <a:ext cx="8685213" cy="4567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576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514600"/>
            <a:ext cx="7620000" cy="646331"/>
          </a:xfrm>
          <a:prstGeom prst="rect">
            <a:avLst/>
          </a:prstGeom>
          <a:noFill/>
        </p:spPr>
        <p:txBody>
          <a:bodyPr wrap="square" rtlCol="0">
            <a:spAutoFit/>
          </a:bodyPr>
          <a:lstStyle/>
          <a:p>
            <a:pPr algn="ctr"/>
            <a:r>
              <a:rPr lang="en-US" sz="3600" b="0" dirty="0" smtClean="0">
                <a:latin typeface="Calibri" panose="020F0502020204030204" pitchFamily="34" charset="0"/>
              </a:rPr>
              <a:t>Thank you!!</a:t>
            </a:r>
            <a:endParaRPr lang="en-US" sz="3600" b="0" dirty="0">
              <a:latin typeface="Calibri" panose="020F0502020204030204" pitchFamily="34" charset="0"/>
            </a:endParaRPr>
          </a:p>
        </p:txBody>
      </p:sp>
    </p:spTree>
    <p:extLst>
      <p:ext uri="{BB962C8B-B14F-4D97-AF65-F5344CB8AC3E}">
        <p14:creationId xmlns:p14="http://schemas.microsoft.com/office/powerpoint/2010/main" val="2789219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blenderartists.org/forum/attachment.php?attachmentid=265110&amp;d=13819747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6275" y="2019300"/>
            <a:ext cx="77914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282575" y="5029200"/>
            <a:ext cx="8578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2400" b="0">
                <a:latin typeface="Calibri" panose="020F0502020204030204" pitchFamily="34" charset="0"/>
              </a:rPr>
              <a:t>Thousands of moving parts, the failure of any one of which can be catastrophic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647700" y="25400"/>
            <a:ext cx="7848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a:latin typeface="Calibri" panose="020F0502020204030204" pitchFamily="34" charset="0"/>
              </a:rPr>
              <a:t>The Fate of Many Disparate Phenomena is Dictated by Rare Events </a:t>
            </a:r>
          </a:p>
        </p:txBody>
      </p:sp>
      <p:pic>
        <p:nvPicPr>
          <p:cNvPr id="9219"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371600"/>
            <a:ext cx="3121025"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8"/>
          <p:cNvPicPr>
            <a:picLocks noChangeAspect="1" noChangeArrowheads="1"/>
          </p:cNvPicPr>
          <p:nvPr/>
        </p:nvPicPr>
        <p:blipFill>
          <a:blip r:embed="rId4">
            <a:extLst>
              <a:ext uri="{28A0092B-C50C-407E-A947-70E740481C1C}">
                <a14:useLocalDpi xmlns:a14="http://schemas.microsoft.com/office/drawing/2010/main"/>
              </a:ext>
            </a:extLst>
          </a:blip>
          <a:srcRect b="6686"/>
          <a:stretch>
            <a:fillRect/>
          </a:stretch>
        </p:blipFill>
        <p:spPr bwMode="auto">
          <a:xfrm>
            <a:off x="5568950" y="1263650"/>
            <a:ext cx="30353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 Box 10"/>
          <p:cNvSpPr txBox="1">
            <a:spLocks noChangeArrowheads="1"/>
          </p:cNvSpPr>
          <p:nvPr/>
        </p:nvSpPr>
        <p:spPr bwMode="auto">
          <a:xfrm>
            <a:off x="1255713" y="3581400"/>
            <a:ext cx="1400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a:latin typeface="Calibri" panose="020F0502020204030204" pitchFamily="34" charset="0"/>
              </a:rPr>
              <a:t>Insurance</a:t>
            </a:r>
          </a:p>
        </p:txBody>
      </p:sp>
      <p:sp>
        <p:nvSpPr>
          <p:cNvPr id="9222" name="Text Box 11"/>
          <p:cNvSpPr txBox="1">
            <a:spLocks noChangeArrowheads="1"/>
          </p:cNvSpPr>
          <p:nvPr/>
        </p:nvSpPr>
        <p:spPr bwMode="auto">
          <a:xfrm>
            <a:off x="5942013" y="3594100"/>
            <a:ext cx="20653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a:latin typeface="Calibri" panose="020F0502020204030204" pitchFamily="34" charset="0"/>
              </a:rPr>
              <a:t>Brittle Fracture</a:t>
            </a:r>
          </a:p>
        </p:txBody>
      </p:sp>
      <p:sp>
        <p:nvSpPr>
          <p:cNvPr id="9223" name="Text Box 12"/>
          <p:cNvSpPr txBox="1">
            <a:spLocks noChangeArrowheads="1"/>
          </p:cNvSpPr>
          <p:nvPr/>
        </p:nvSpPr>
        <p:spPr bwMode="auto">
          <a:xfrm>
            <a:off x="3271838" y="6264275"/>
            <a:ext cx="2376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a:latin typeface="Calibri" panose="020F0502020204030204" pitchFamily="34" charset="0"/>
              </a:rPr>
              <a:t>Financial Markets</a:t>
            </a:r>
          </a:p>
        </p:txBody>
      </p:sp>
      <p:pic>
        <p:nvPicPr>
          <p:cNvPr id="9224" name="Picture 10" descr="http://www.stock-market-crash.net/wp-content/uploads/2012/06/Stock-Market-Crash-of-192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73238" y="4300538"/>
            <a:ext cx="1406525"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2" descr="https://upload.wikimedia.org/wikipedia/commons/thumb/c/c5/1929_wall_street_crash_graph.svg/800px-1929_wall_street_crash_graph.sv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5325" y="4113213"/>
            <a:ext cx="418782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blenderartists.org/forum/attachment.php?attachmentid=265110&amp;d=1381974703"/>
          <p:cNvPicPr>
            <a:picLocks noChangeAspect="1" noChangeArrowheads="1"/>
          </p:cNvPicPr>
          <p:nvPr/>
        </p:nvPicPr>
        <p:blipFill>
          <a:blip r:embed="rId3" cstate="screen">
            <a:extLst>
              <a:ext uri="{28A0092B-C50C-407E-A947-70E740481C1C}">
                <a14:useLocalDpi xmlns:a14="http://schemas.microsoft.com/office/drawing/2010/main"/>
              </a:ext>
            </a:extLst>
          </a:blip>
          <a:srcRect t="34087" r="4111" b="4230"/>
          <a:stretch>
            <a:fillRect/>
          </a:stretch>
        </p:blipFill>
        <p:spPr bwMode="auto">
          <a:xfrm>
            <a:off x="958850" y="3962400"/>
            <a:ext cx="70866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F22Rap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2150" y="3810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381000" y="385763"/>
            <a:ext cx="39624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0" dirty="0">
                <a:latin typeface="Calibri" panose="020F0502020204030204" pitchFamily="34" charset="0"/>
              </a:rPr>
              <a:t>F.A.R. Section 33.75: … hazardous engine effects are predicted to occur at a rate not in excess of that defined as extremely remote (</a:t>
            </a:r>
            <a:r>
              <a:rPr lang="en-US" altLang="en-US" sz="2000" b="0" dirty="0">
                <a:solidFill>
                  <a:schemeClr val="accent2"/>
                </a:solidFill>
                <a:latin typeface="Calibri" panose="020F0502020204030204" pitchFamily="34" charset="0"/>
              </a:rPr>
              <a:t>probability range of 10</a:t>
            </a:r>
            <a:r>
              <a:rPr lang="en-US" altLang="en-US" sz="2000" b="0" baseline="30000" dirty="0">
                <a:solidFill>
                  <a:schemeClr val="accent2"/>
                </a:solidFill>
                <a:latin typeface="Calibri" panose="020F0502020204030204" pitchFamily="34" charset="0"/>
              </a:rPr>
              <a:t>−7 </a:t>
            </a:r>
            <a:r>
              <a:rPr lang="en-US" altLang="en-US" sz="2000" b="0" dirty="0">
                <a:solidFill>
                  <a:schemeClr val="accent2"/>
                </a:solidFill>
                <a:latin typeface="Calibri" panose="020F0502020204030204" pitchFamily="34" charset="0"/>
              </a:rPr>
              <a:t>to 10</a:t>
            </a:r>
            <a:r>
              <a:rPr lang="en-US" altLang="en-US" sz="2000" b="0" baseline="30000" dirty="0">
                <a:solidFill>
                  <a:schemeClr val="accent2"/>
                </a:solidFill>
                <a:latin typeface="Calibri" panose="020F0502020204030204" pitchFamily="34" charset="0"/>
              </a:rPr>
              <a:t>−9 </a:t>
            </a:r>
            <a:r>
              <a:rPr lang="en-US" altLang="en-US" sz="2000" b="0" dirty="0">
                <a:solidFill>
                  <a:schemeClr val="accent2"/>
                </a:solidFill>
                <a:latin typeface="Calibri" panose="020F0502020204030204" pitchFamily="34" charset="0"/>
              </a:rPr>
              <a:t>per engine flight hour</a:t>
            </a:r>
            <a:r>
              <a:rPr lang="en-US" altLang="en-US" sz="2000" b="0" dirty="0">
                <a:latin typeface="Calibri" panose="020F0502020204030204" pitchFamily="34" charset="0"/>
              </a:rPr>
              <a:t>).... In dealing with probabilities of this low order of magnitude, absolute proof is not possible, and compliance may be shown by reliance on engineering judgment…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22Rap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5" y="-34925"/>
            <a:ext cx="9221788" cy="69167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AutoShape 5"/>
          <p:cNvSpPr>
            <a:spLocks noChangeArrowheads="1"/>
          </p:cNvSpPr>
          <p:nvPr/>
        </p:nvSpPr>
        <p:spPr bwMode="auto">
          <a:xfrm>
            <a:off x="0" y="457200"/>
            <a:ext cx="3276600" cy="1828800"/>
          </a:xfrm>
          <a:prstGeom prst="cloudCallout">
            <a:avLst>
              <a:gd name="adj1" fmla="val -2579"/>
              <a:gd name="adj2" fmla="val 107185"/>
            </a:avLst>
          </a:prstGeom>
          <a:solidFill>
            <a:srgbClr val="FFBE7D">
              <a:alpha val="85097"/>
            </a:srgbClr>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0" dirty="0">
                <a:latin typeface="Calibri" panose="020F0502020204030204" pitchFamily="34" charset="0"/>
              </a:rPr>
              <a:t>Predicting rare</a:t>
            </a:r>
            <a:r>
              <a:rPr lang="en-US" altLang="en-US" sz="2400" dirty="0">
                <a:solidFill>
                  <a:srgbClr val="FF0000"/>
                </a:solidFill>
                <a:latin typeface="Calibri" panose="020F0502020204030204" pitchFamily="34" charset="0"/>
              </a:rPr>
              <a:t> </a:t>
            </a:r>
            <a:r>
              <a:rPr lang="en-US" altLang="en-US" sz="2400" b="0" dirty="0">
                <a:latin typeface="Calibri" panose="020F0502020204030204" pitchFamily="34" charset="0"/>
              </a:rPr>
              <a:t>events is</a:t>
            </a:r>
          </a:p>
          <a:p>
            <a:pPr algn="ctr" eaLnBrk="1" hangingPunct="1">
              <a:spcBef>
                <a:spcPct val="0"/>
              </a:spcBef>
              <a:buFontTx/>
              <a:buNone/>
            </a:pPr>
            <a:r>
              <a:rPr lang="en-US" altLang="en-US" sz="2400" b="0" dirty="0">
                <a:latin typeface="Calibri" panose="020F0502020204030204" pitchFamily="34" charset="0"/>
              </a:rPr>
              <a:t>important!</a:t>
            </a:r>
          </a:p>
        </p:txBody>
      </p:sp>
      <p:sp>
        <p:nvSpPr>
          <p:cNvPr id="13316" name="AutoShape 6"/>
          <p:cNvSpPr>
            <a:spLocks noChangeArrowheads="1"/>
          </p:cNvSpPr>
          <p:nvPr/>
        </p:nvSpPr>
        <p:spPr bwMode="auto">
          <a:xfrm>
            <a:off x="5080000" y="4953000"/>
            <a:ext cx="4038600" cy="1828800"/>
          </a:xfrm>
          <a:prstGeom prst="cloudCallout">
            <a:avLst>
              <a:gd name="adj1" fmla="val -97310"/>
              <a:gd name="adj2" fmla="val -60176"/>
            </a:avLst>
          </a:prstGeom>
          <a:solidFill>
            <a:srgbClr val="FFBE7D">
              <a:alpha val="85097"/>
            </a:srgbClr>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0">
                <a:latin typeface="Calibri" panose="020F0502020204030204" pitchFamily="34" charset="0"/>
              </a:rPr>
              <a:t>We can often do better than standard Extreme Value Theory</a:t>
            </a:r>
          </a:p>
        </p:txBody>
      </p:sp>
      <p:sp>
        <p:nvSpPr>
          <p:cNvPr id="13317" name="Cloud"/>
          <p:cNvSpPr>
            <a:spLocks noChangeAspect="1" noEditPoints="1" noChangeArrowheads="1"/>
          </p:cNvSpPr>
          <p:nvPr/>
        </p:nvSpPr>
        <p:spPr bwMode="auto">
          <a:xfrm>
            <a:off x="30163" y="3587750"/>
            <a:ext cx="2895600" cy="1943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alpha val="85097"/>
            </a:srgbClr>
          </a:solidFill>
          <a:ln w="9525">
            <a:solidFill>
              <a:srgbClr val="000000"/>
            </a:solidFill>
            <a:miter lim="800000"/>
            <a:headEnd/>
            <a:tailEnd/>
          </a:ln>
          <a:effectLst>
            <a:outerShdw dist="107763" dir="2700000" algn="ctr" rotWithShape="0">
              <a:srgbClr val="808080"/>
            </a:outerShdw>
          </a:effec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0" dirty="0">
                <a:latin typeface="Calibri" panose="020F0502020204030204" pitchFamily="34" charset="0"/>
              </a:rPr>
              <a:t>Message of </a:t>
            </a:r>
          </a:p>
          <a:p>
            <a:pPr algn="ctr" eaLnBrk="1" hangingPunct="1">
              <a:spcBef>
                <a:spcPct val="0"/>
              </a:spcBef>
              <a:buFontTx/>
              <a:buNone/>
            </a:pPr>
            <a:r>
              <a:rPr lang="en-US" altLang="en-US" sz="2400" b="0" dirty="0">
                <a:latin typeface="Calibri" panose="020F0502020204030204" pitchFamily="34" charset="0"/>
              </a:rPr>
              <a:t>this talk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3"/>
          <p:cNvSpPr txBox="1">
            <a:spLocks noRot="1" noChangeAspect="1" noMove="1" noResize="1" noEditPoints="1" noAdjustHandles="1" noChangeArrowheads="1" noChangeShapeType="1" noTextEdit="1"/>
          </p:cNvSpPr>
          <p:nvPr/>
        </p:nvSpPr>
        <p:spPr bwMode="auto">
          <a:xfrm>
            <a:off x="190500" y="762000"/>
            <a:ext cx="8763000" cy="3657600"/>
          </a:xfrm>
          <a:prstGeom prst="rect">
            <a:avLst/>
          </a:prstGeom>
          <a:blipFill rotWithShape="0">
            <a:blip r:embed="rId3"/>
            <a:srcRect/>
            <a:stretch>
              <a:fillRect l="-1392" t="-1499" r="-903" b="-3502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p:sp>
        <p:nvSpPr>
          <p:cNvPr id="15363" name="Text Box 6"/>
          <p:cNvSpPr txBox="1">
            <a:spLocks noChangeArrowheads="1"/>
          </p:cNvSpPr>
          <p:nvPr/>
        </p:nvSpPr>
        <p:spPr bwMode="auto">
          <a:xfrm>
            <a:off x="647700" y="2540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dirty="0">
                <a:latin typeface="Calibri" panose="020F0502020204030204" pitchFamily="34" charset="0"/>
              </a:rPr>
              <a:t>Extreme Value Statistics</a:t>
            </a:r>
          </a:p>
        </p:txBody>
      </p:sp>
      <mc:AlternateContent xmlns:mc="http://schemas.openxmlformats.org/markup-compatibility/2006" xmlns:a14="http://schemas.microsoft.com/office/drawing/2010/main">
        <mc:Choice Requires="a14">
          <p:sp>
            <p:nvSpPr>
              <p:cNvPr id="4" name="TextBox 3"/>
              <p:cNvSpPr txBox="1"/>
              <p:nvPr/>
            </p:nvSpPr>
            <p:spPr>
              <a:xfrm>
                <a:off x="358346" y="4648200"/>
                <a:ext cx="876300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𝑁</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𝛾</m:t>
                          </m:r>
                        </m:sub>
                      </m:sSub>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𝑁</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𝑁</m:t>
                                  </m:r>
                                </m:sub>
                              </m:sSub>
                            </m:den>
                          </m:f>
                        </m:e>
                      </m:d>
                      <m:r>
                        <a:rPr lang="en-US" sz="2800" b="0" i="1" smtClean="0">
                          <a:latin typeface="Cambria Math" panose="02040503050406030204" pitchFamily="18" charset="0"/>
                        </a:rPr>
                        <m:t>=1−</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exp</m:t>
                          </m:r>
                        </m:fName>
                        <m:e>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𝛾</m:t>
                                  </m:r>
                                  <m:r>
                                    <a:rPr lang="en-US" sz="2800" b="0" i="1" smtClean="0">
                                      <a:latin typeface="Cambria Math" panose="02040503050406030204" pitchFamily="18" charset="0"/>
                                    </a:rPr>
                                    <m:t>𝑥</m:t>
                                  </m:r>
                                </m:e>
                              </m:d>
                            </m:e>
                            <m: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𝛾</m:t>
                                  </m:r>
                                </m:den>
                              </m:f>
                            </m:sup>
                          </m:sSup>
                          <m:r>
                            <a:rPr lang="en-US" sz="2800" b="0" i="1" smtClean="0">
                              <a:latin typeface="Cambria Math" panose="02040503050406030204" pitchFamily="18" charset="0"/>
                            </a:rPr>
                            <m:t>)</m:t>
                          </m:r>
                        </m:e>
                      </m:func>
                    </m:oMath>
                  </m:oMathPara>
                </a14:m>
                <a:endParaRPr lang="en-US" sz="2800" b="0" dirty="0">
                  <a:latin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58346" y="4648200"/>
                <a:ext cx="8763000" cy="106048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9602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1371600"/>
                <a:ext cx="8763000" cy="1200329"/>
              </a:xfrm>
              <a:prstGeom prst="rect">
                <a:avLst/>
              </a:prstGeom>
              <a:noFill/>
            </p:spPr>
            <p:txBody>
              <a:bodyPr wrap="square" rtlCol="0">
                <a:spAutoFit/>
              </a:bodyPr>
              <a:lstStyle/>
              <a:p>
                <a:r>
                  <a:rPr lang="en-US" sz="2400" b="0" dirty="0" smtClean="0">
                    <a:latin typeface="Calibri" panose="020F0502020204030204" pitchFamily="34" charset="0"/>
                  </a:rPr>
                  <a:t>Extreme value statistics converts the estimation of rare events into a data fitting problem with three fitting parameters, namely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𝑁</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𝑁</m:t>
                        </m:r>
                      </m:sub>
                    </m:sSub>
                    <m:r>
                      <a:rPr lang="en-US" sz="2400" b="0" i="1" smtClean="0">
                        <a:latin typeface="Cambria Math" panose="02040503050406030204" pitchFamily="18" charset="0"/>
                      </a:rPr>
                      <m:t>,</m:t>
                    </m:r>
                  </m:oMath>
                </a14:m>
                <a:r>
                  <a:rPr lang="en-US" sz="2400" b="0" dirty="0" smtClean="0">
                    <a:latin typeface="Calibri" panose="020F0502020204030204" pitchFamily="34" charset="0"/>
                  </a:rPr>
                  <a:t> and </a:t>
                </a:r>
                <a14:m>
                  <m:oMath xmlns:m="http://schemas.openxmlformats.org/officeDocument/2006/math">
                    <m:r>
                      <a:rPr lang="en-US" sz="2400" b="0" i="1" smtClean="0">
                        <a:latin typeface="Cambria Math" panose="02040503050406030204" pitchFamily="18" charset="0"/>
                      </a:rPr>
                      <m:t>𝛾</m:t>
                    </m:r>
                  </m:oMath>
                </a14:m>
                <a:endParaRPr lang="en-US" sz="2400" b="0" dirty="0">
                  <a:latin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1371600"/>
                <a:ext cx="8763000" cy="1200329"/>
              </a:xfrm>
              <a:prstGeom prst="rect">
                <a:avLst/>
              </a:prstGeom>
              <a:blipFill rotWithShape="0">
                <a:blip r:embed="rId3"/>
                <a:stretch>
                  <a:fillRect l="-1113" t="-4061" r="-209"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 y="2743200"/>
                <a:ext cx="876300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𝑁</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𝐺</m:t>
                          </m:r>
                        </m:e>
                        <m:sub>
                          <m:r>
                            <a:rPr lang="en-US" sz="2800" b="0" i="1" smtClean="0">
                              <a:latin typeface="Cambria Math" panose="02040503050406030204" pitchFamily="18" charset="0"/>
                            </a:rPr>
                            <m:t>𝛾</m:t>
                          </m:r>
                        </m:sub>
                      </m:sSub>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𝑥</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𝑁</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𝑁</m:t>
                                  </m:r>
                                </m:sub>
                              </m:sSub>
                            </m:den>
                          </m:f>
                        </m:e>
                      </m:d>
                      <m:r>
                        <a:rPr lang="en-US" sz="2800" b="0" i="1" smtClean="0">
                          <a:latin typeface="Cambria Math" panose="02040503050406030204" pitchFamily="18" charset="0"/>
                        </a:rPr>
                        <m:t>=1−</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exp</m:t>
                          </m:r>
                        </m:fName>
                        <m:e>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𝛾</m:t>
                                  </m:r>
                                  <m:r>
                                    <a:rPr lang="en-US" sz="2800" b="0" i="1" smtClean="0">
                                      <a:latin typeface="Cambria Math" panose="02040503050406030204" pitchFamily="18" charset="0"/>
                                    </a:rPr>
                                    <m:t>𝑥</m:t>
                                  </m:r>
                                </m:e>
                              </m:d>
                            </m:e>
                            <m: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𝛾</m:t>
                                  </m:r>
                                </m:den>
                              </m:f>
                            </m:sup>
                          </m:sSup>
                          <m:r>
                            <a:rPr lang="en-US" sz="2800" b="0" i="1" smtClean="0">
                              <a:latin typeface="Cambria Math" panose="02040503050406030204" pitchFamily="18" charset="0"/>
                            </a:rPr>
                            <m:t>)</m:t>
                          </m:r>
                        </m:e>
                      </m:func>
                    </m:oMath>
                  </m:oMathPara>
                </a14:m>
                <a:endParaRPr lang="en-US" sz="2800" b="0"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600" y="2743200"/>
                <a:ext cx="8763000" cy="10604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4267200"/>
                <a:ext cx="8763000" cy="860492"/>
              </a:xfrm>
              <a:prstGeom prst="rect">
                <a:avLst/>
              </a:prstGeom>
              <a:noFill/>
            </p:spPr>
            <p:txBody>
              <a:bodyPr wrap="square" rtlCol="0">
                <a:spAutoFit/>
              </a:bodyPr>
              <a:lstStyle/>
              <a:p>
                <a:r>
                  <a:rPr lang="en-US" sz="2400" b="0" dirty="0" smtClean="0">
                    <a:latin typeface="Calibri" panose="020F0502020204030204" pitchFamily="34" charset="0"/>
                  </a:rPr>
                  <a:t>The function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𝛾</m:t>
                        </m:r>
                      </m:sub>
                    </m:sSub>
                    <m:r>
                      <a:rPr lang="en-US" sz="2400" b="0" i="1" smtClean="0">
                        <a:latin typeface="Cambria Math" panose="02040503050406030204" pitchFamily="18" charset="0"/>
                      </a:rPr>
                      <m:t>(⋅)</m:t>
                    </m:r>
                  </m:oMath>
                </a14:m>
                <a:r>
                  <a:rPr lang="en-US" sz="2400" b="0" dirty="0" smtClean="0">
                    <a:latin typeface="Calibri" panose="020F0502020204030204" pitchFamily="34" charset="0"/>
                  </a:rPr>
                  <a:t> is called the Gumbel distribution for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=0</m:t>
                    </m:r>
                  </m:oMath>
                </a14:m>
                <a:r>
                  <a:rPr lang="en-US" sz="2400" b="0" dirty="0" smtClean="0">
                    <a:latin typeface="Calibri" panose="020F0502020204030204" pitchFamily="34" charset="0"/>
                  </a:rPr>
                  <a:t>, the Weibull distribution for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&gt;0</m:t>
                    </m:r>
                  </m:oMath>
                </a14:m>
                <a:r>
                  <a:rPr lang="en-US" sz="2400" b="0" dirty="0" smtClean="0">
                    <a:latin typeface="Calibri" panose="020F0502020204030204" pitchFamily="34" charset="0"/>
                  </a:rPr>
                  <a:t>, and the </a:t>
                </a:r>
                <a:r>
                  <a:rPr lang="en-US" sz="2400" b="0" dirty="0" err="1" smtClean="0">
                    <a:latin typeface="Calibri" panose="020F0502020204030204" pitchFamily="34" charset="0"/>
                  </a:rPr>
                  <a:t>Frechet</a:t>
                </a:r>
                <a:r>
                  <a:rPr lang="en-US" sz="2400" b="0" dirty="0" smtClean="0">
                    <a:latin typeface="Calibri" panose="020F0502020204030204" pitchFamily="34" charset="0"/>
                  </a:rPr>
                  <a:t> distribution for </a:t>
                </a:r>
                <a14:m>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&lt;0.</m:t>
                    </m:r>
                  </m:oMath>
                </a14:m>
                <a:r>
                  <a:rPr lang="en-US" sz="2400" b="0" dirty="0" smtClean="0">
                    <a:latin typeface="Calibri" panose="020F0502020204030204" pitchFamily="34" charset="0"/>
                  </a:rPr>
                  <a:t> </a:t>
                </a:r>
                <a:endParaRPr lang="en-US" sz="2400" b="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8600" y="4267200"/>
                <a:ext cx="8763000" cy="860492"/>
              </a:xfrm>
              <a:prstGeom prst="rect">
                <a:avLst/>
              </a:prstGeom>
              <a:blipFill rotWithShape="0">
                <a:blip r:embed="rId5"/>
                <a:stretch>
                  <a:fillRect l="-1113" t="-4965" b="-15603"/>
                </a:stretch>
              </a:blipFill>
            </p:spPr>
            <p:txBody>
              <a:bodyPr/>
              <a:lstStyle/>
              <a:p>
                <a:r>
                  <a:rPr lang="en-US">
                    <a:noFill/>
                  </a:rPr>
                  <a:t> </a:t>
                </a:r>
              </a:p>
            </p:txBody>
          </p:sp>
        </mc:Fallback>
      </mc:AlternateContent>
    </p:spTree>
    <p:extLst>
      <p:ext uri="{BB962C8B-B14F-4D97-AF65-F5344CB8AC3E}">
        <p14:creationId xmlns:p14="http://schemas.microsoft.com/office/powerpoint/2010/main" val="1927096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647700" y="25400"/>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dirty="0" smtClean="0">
                <a:latin typeface="Calibri" panose="020F0502020204030204" pitchFamily="34" charset="0"/>
              </a:rPr>
              <a:t>Rate of Convergence in Extreme Value Statistics is Dependent on Details</a:t>
            </a:r>
            <a:endParaRPr lang="en-US" altLang="en-US" sz="3600" b="0" dirty="0">
              <a:latin typeface="Calibri" panose="020F0502020204030204" pitchFamily="34" charset="0"/>
            </a:endParaRPr>
          </a:p>
        </p:txBody>
      </p:sp>
    </p:spTree>
    <p:extLst>
      <p:ext uri="{BB962C8B-B14F-4D97-AF65-F5344CB8AC3E}">
        <p14:creationId xmlns:p14="http://schemas.microsoft.com/office/powerpoint/2010/main" val="224996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344902" y="1248824"/>
            <a:ext cx="6808498" cy="5277698"/>
            <a:chOff x="1601591" y="1447800"/>
            <a:chExt cx="6295119" cy="4879746"/>
          </a:xfrm>
        </p:grpSpPr>
        <p:grpSp>
          <p:nvGrpSpPr>
            <p:cNvPr id="23" name="Group 22"/>
            <p:cNvGrpSpPr/>
            <p:nvPr/>
          </p:nvGrpSpPr>
          <p:grpSpPr>
            <a:xfrm>
              <a:off x="1601591" y="1447800"/>
              <a:ext cx="6295119" cy="4879746"/>
              <a:chOff x="1601591" y="1447800"/>
              <a:chExt cx="6295119" cy="4879746"/>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5000" r="9167" b="2145"/>
              <a:stretch/>
            </p:blipFill>
            <p:spPr>
              <a:xfrm>
                <a:off x="1601591" y="1447800"/>
                <a:ext cx="6295119" cy="4879746"/>
              </a:xfrm>
              <a:prstGeom prst="rect">
                <a:avLst/>
              </a:prstGeom>
            </p:spPr>
          </p:pic>
          <p:cxnSp>
            <p:nvCxnSpPr>
              <p:cNvPr id="10" name="Straight Connector 9"/>
              <p:cNvCxnSpPr/>
              <p:nvPr/>
            </p:nvCxnSpPr>
            <p:spPr bwMode="auto">
              <a:xfrm>
                <a:off x="7896710" y="1571336"/>
                <a:ext cx="0" cy="46967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1645362" y="1571336"/>
                <a:ext cx="0" cy="46967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Straight Connector 17"/>
            <p:cNvCxnSpPr/>
            <p:nvPr/>
          </p:nvCxnSpPr>
          <p:spPr bwMode="auto">
            <a:xfrm>
              <a:off x="4595529" y="3219862"/>
              <a:ext cx="0" cy="894938"/>
            </a:xfrm>
            <a:prstGeom prst="line">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63" name="Text Box 6"/>
          <p:cNvSpPr txBox="1">
            <a:spLocks noChangeArrowheads="1"/>
          </p:cNvSpPr>
          <p:nvPr/>
        </p:nvSpPr>
        <p:spPr bwMode="auto">
          <a:xfrm>
            <a:off x="647700" y="25400"/>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0" dirty="0" smtClean="0">
                <a:latin typeface="Calibri" panose="020F0502020204030204" pitchFamily="34" charset="0"/>
              </a:rPr>
              <a:t>Rate of Convergence in Extreme Value Statistics is Dependent on Details</a:t>
            </a:r>
            <a:endParaRPr lang="en-US" altLang="en-US" sz="3600" b="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874796" y="3282208"/>
                <a:ext cx="3090461" cy="640112"/>
              </a:xfrm>
              <a:prstGeom prst="rect">
                <a:avLst/>
              </a:prstGeom>
              <a:noFill/>
            </p:spPr>
            <p:txBody>
              <a:bodyPr wrap="none" rtlCol="0">
                <a:spAutoFit/>
              </a:bodyPr>
              <a:lstStyle/>
              <a:p>
                <a:r>
                  <a:rPr lang="en-US" sz="2400" b="0" dirty="0" smtClean="0"/>
                  <a:t>Max</a:t>
                </a:r>
                <a:r>
                  <a:rPr lang="en-US" sz="2000" b="0" dirty="0" smtClean="0"/>
                  <a:t> </a:t>
                </a:r>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𝑆</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sup>
                            <m:r>
                              <a:rPr lang="en-US" sz="2000" b="0" i="1" smtClean="0">
                                <a:latin typeface="Cambria Math" panose="02040503050406030204" pitchFamily="18" charset="0"/>
                              </a:rPr>
                              <m:t>𝑁</m:t>
                            </m:r>
                          </m:sup>
                        </m:sSup>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𝛾</m:t>
                            </m:r>
                          </m:sub>
                        </m:sSub>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𝑁</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𝑁</m:t>
                                    </m:r>
                                  </m:sub>
                                </m:sSub>
                              </m:den>
                            </m:f>
                          </m:e>
                        </m:d>
                      </m:e>
                    </m:d>
                  </m:oMath>
                </a14:m>
                <a:endParaRPr lang="en-US" sz="20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4874796" y="3282208"/>
                <a:ext cx="3090461" cy="640112"/>
              </a:xfrm>
              <a:prstGeom prst="rect">
                <a:avLst/>
              </a:prstGeom>
              <a:blipFill rotWithShape="0">
                <a:blip r:embed="rId4"/>
                <a:stretch>
                  <a:fillRect l="-3156" b="-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28989" y="6373478"/>
                <a:ext cx="48570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US" sz="28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8989" y="6373478"/>
                <a:ext cx="485709"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6200000">
                <a:off x="263448" y="3580740"/>
                <a:ext cx="101662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sup>
                          <m:r>
                            <a:rPr lang="en-US" sz="2800" b="0" i="1" smtClean="0">
                              <a:latin typeface="Cambria Math" panose="02040503050406030204" pitchFamily="18" charset="0"/>
                            </a:rPr>
                            <m:t>𝑁</m:t>
                          </m:r>
                        </m:sup>
                      </m:sSup>
                    </m:oMath>
                  </m:oMathPara>
                </a14:m>
                <a:endParaRPr lang="en-US" sz="2800" b="0"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263448" y="3580740"/>
                <a:ext cx="1016624" cy="430887"/>
              </a:xfrm>
              <a:prstGeom prst="rect">
                <a:avLst/>
              </a:prstGeom>
              <a:blipFill rotWithShape="0">
                <a:blip r:embed="rId6"/>
                <a:stretch>
                  <a:fillRect/>
                </a:stretch>
              </a:blipFill>
            </p:spPr>
            <p:txBody>
              <a:bodyPr/>
              <a:lstStyle/>
              <a:p>
                <a:r>
                  <a:rPr lang="en-US">
                    <a:noFill/>
                  </a:rPr>
                  <a:t> </a:t>
                </a:r>
              </a:p>
            </p:txBody>
          </p:sp>
        </mc:Fallback>
      </mc:AlternateContent>
      <p:sp>
        <p:nvSpPr>
          <p:cNvPr id="16" name="TextBox 15"/>
          <p:cNvSpPr txBox="1"/>
          <p:nvPr/>
        </p:nvSpPr>
        <p:spPr>
          <a:xfrm>
            <a:off x="6191913" y="5540347"/>
            <a:ext cx="1378806" cy="740574"/>
          </a:xfrm>
          <a:prstGeom prst="rect">
            <a:avLst/>
          </a:prstGeom>
          <a:noFill/>
        </p:spPr>
        <p:txBody>
          <a:bodyPr wrap="none" rtlCol="0">
            <a:spAutoFit/>
          </a:bodyPr>
          <a:lstStyle/>
          <a:p>
            <a:r>
              <a:rPr lang="en-US" sz="2400" dirty="0" smtClean="0">
                <a:latin typeface="Calibri" panose="020F0502020204030204" pitchFamily="34" charset="0"/>
              </a:rPr>
              <a:t>Exact</a:t>
            </a:r>
            <a:endParaRPr lang="en-US" sz="2400" dirty="0">
              <a:latin typeface="Calibri" panose="020F0502020204030204" pitchFamily="34" charset="0"/>
            </a:endParaRPr>
          </a:p>
        </p:txBody>
      </p:sp>
      <p:sp>
        <p:nvSpPr>
          <p:cNvPr id="19" name="TextBox 18"/>
          <p:cNvSpPr txBox="1"/>
          <p:nvPr/>
        </p:nvSpPr>
        <p:spPr>
          <a:xfrm>
            <a:off x="4328989" y="5542448"/>
            <a:ext cx="1774292" cy="740574"/>
          </a:xfrm>
          <a:prstGeom prst="rect">
            <a:avLst/>
          </a:prstGeom>
          <a:noFill/>
        </p:spPr>
        <p:txBody>
          <a:bodyPr wrap="none" rtlCol="0">
            <a:spAutoFit/>
          </a:bodyPr>
          <a:lstStyle/>
          <a:p>
            <a:r>
              <a:rPr lang="en-US" sz="2400" dirty="0" err="1" smtClean="0">
                <a:solidFill>
                  <a:srgbClr val="FF0000"/>
                </a:solidFill>
                <a:latin typeface="Calibri" panose="020F0502020204030204" pitchFamily="34" charset="0"/>
              </a:rPr>
              <a:t>Approx</a:t>
            </a:r>
            <a:endParaRPr lang="en-US" sz="24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405642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3179</TotalTime>
  <Words>2237</Words>
  <Application>Microsoft Office PowerPoint</Application>
  <PresentationFormat>On-screen Show (4:3)</PresentationFormat>
  <Paragraphs>112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 Math</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 and reliability in engineering materials</dc:title>
  <dc:creator>Ashivni Shekhawat</dc:creator>
  <cp:lastModifiedBy>ashivni</cp:lastModifiedBy>
  <cp:revision>116</cp:revision>
  <dcterms:created xsi:type="dcterms:W3CDTF">2012-01-07T05:06:54Z</dcterms:created>
  <dcterms:modified xsi:type="dcterms:W3CDTF">2016-05-26T17:53:43Z</dcterms:modified>
</cp:coreProperties>
</file>