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22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C05BA0-4C9C-40E7-8E28-83CE802413A2}" type="datetimeFigureOut">
              <a:rPr lang="en-US" smtClean="0"/>
              <a:t>5/8/2016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C72C6-2EAA-492D-B565-412BC8ED0F09}" type="slidenum">
              <a:rPr lang="en-US" smtClean="0"/>
              <a:t>‹#›</a:t>
            </a:fld>
            <a:endParaRPr lang="en-US"/>
          </a:p>
        </p:txBody>
      </p:sp>
    </p:spTree>
    <p:extLst>
      <p:ext uri="{BB962C8B-B14F-4D97-AF65-F5344CB8AC3E}">
        <p14:creationId xmlns:p14="http://schemas.microsoft.com/office/powerpoint/2010/main" val="2406882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2543CD0-F5FA-48DC-A1C8-02A9CD7E195D}" type="slidenum">
              <a:rPr lang="en-US" sz="1200" smtClean="0"/>
              <a:pPr eaLnBrk="1" hangingPunct="1"/>
              <a:t>1</a:t>
            </a:fld>
            <a:endParaRPr lang="en-US" sz="1200" dirty="0" smtClean="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 </a:t>
            </a:r>
            <a:r>
              <a:rPr lang="en-US" b="1" dirty="0" smtClean="0"/>
              <a:t>NEXT</a:t>
            </a:r>
            <a:r>
              <a:rPr lang="en-US" dirty="0" smtClean="0"/>
              <a:t> : Is aging genetically determined?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FA3738-F8B2-453F-9A1C-964F0729BF8B}" type="slidenum">
              <a:rPr lang="en-US" sz="1200" smtClean="0"/>
              <a:pPr eaLnBrk="1" hangingPunct="1"/>
              <a:t>21</a:t>
            </a:fld>
            <a:endParaRPr lang="en-US" sz="1200" smtClean="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6F1829-19A5-47E1-A8E7-B1FB11E231B5}" type="slidenum">
              <a:rPr lang="en-US" sz="1200" smtClean="0"/>
              <a:pPr eaLnBrk="1" hangingPunct="1"/>
              <a:t>22</a:t>
            </a:fld>
            <a:endParaRPr lang="en-US" sz="12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cs typeface="Times New Roman" pitchFamily="18" charset="0"/>
            </a:endParaRPr>
          </a:p>
          <a:p>
            <a:pPr eaLnBrk="1" hangingPunct="1"/>
            <a:r>
              <a:rPr lang="en-US" smtClean="0">
                <a:latin typeface="Courier"/>
                <a:cs typeface="Times New Roman" pitchFamily="18" charset="0"/>
              </a:rPr>
              <a:t>No animal is immortal because, there is an annual likelihood (no matter how small) of death that is attributable to either starvation, disease, accident or predation.</a:t>
            </a:r>
          </a:p>
          <a:p>
            <a:pPr eaLnBrk="1" hangingPunct="1"/>
            <a:r>
              <a:rPr lang="en-US" smtClean="0">
                <a:latin typeface="Courier"/>
                <a:cs typeface="Times New Roman" pitchFamily="18" charset="0"/>
              </a:rPr>
              <a:t> </a:t>
            </a:r>
          </a:p>
          <a:p>
            <a:pPr eaLnBrk="1" hangingPunct="1"/>
            <a:r>
              <a:rPr lang="en-US" b="1" smtClean="0">
                <a:latin typeface="Courier"/>
                <a:cs typeface="Times New Roman" pitchFamily="18" charset="0"/>
              </a:rPr>
              <a:t>NEXT:</a:t>
            </a:r>
            <a:r>
              <a:rPr lang="en-US" smtClean="0">
                <a:latin typeface="Courier"/>
                <a:cs typeface="Times New Roman" pitchFamily="18" charset="0"/>
              </a:rPr>
              <a:t> There is only one aspect of living forms that does not age.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A8D617D-84A7-40F1-831E-9291AAE5A36D}" type="slidenum">
              <a:rPr lang="en-US" sz="1200" smtClean="0"/>
              <a:pPr eaLnBrk="1" hangingPunct="1"/>
              <a:t>23</a:t>
            </a:fld>
            <a:endParaRPr lang="en-US" sz="1200" smtClean="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Immortality of the germ plasm is not so because of turnover, repair.recombination, mutations.</a:t>
            </a:r>
          </a:p>
          <a:p>
            <a:pPr eaLnBrk="1" hangingPunct="1"/>
            <a:endParaRPr lang="en-US" smtClean="0"/>
          </a:p>
          <a:p>
            <a:pPr eaLnBrk="1" hangingPunct="1"/>
            <a:r>
              <a:rPr lang="en-US" b="1" smtClean="0"/>
              <a:t>NEXT:</a:t>
            </a:r>
            <a:r>
              <a:rPr lang="en-US" smtClean="0"/>
              <a:t> How to intervene in the determinants of longevity.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2B1780-CDF7-46CD-9539-0CD0AA15A903}" type="slidenum">
              <a:rPr lang="en-US" sz="1200" smtClean="0"/>
              <a:pPr eaLnBrk="1" hangingPunct="1"/>
              <a:t>24</a:t>
            </a:fld>
            <a:endParaRPr lang="en-US" sz="1200" smtClean="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b="1" smtClean="0"/>
              <a:t>Next:  IF </a:t>
            </a:r>
          </a:p>
          <a:p>
            <a:pPr eaLnBrk="1" hangingPunct="1"/>
            <a:r>
              <a:rPr lang="en-US" b="1" smtClean="0"/>
              <a:t>Are their animals that do not age???</a:t>
            </a: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230B29FE-30DA-42BA-AE68-8335FCFBCE9F}" type="slidenum">
              <a:rPr lang="en-US" sz="1200" smtClean="0"/>
              <a:pPr eaLnBrk="1" hangingPunct="1">
                <a:defRPr/>
              </a:pPr>
              <a:t>26</a:t>
            </a:fld>
            <a:endParaRPr lang="en-US" sz="1200" smtClean="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7E1FB707-4A69-4128-AAEA-4F1A64B9CE01}" type="slidenum">
              <a:rPr lang="en-US" sz="1200" smtClean="0"/>
              <a:pPr eaLnBrk="1" hangingPunct="1">
                <a:defRPr/>
              </a:pPr>
              <a:t>27</a:t>
            </a:fld>
            <a:endParaRPr lang="en-US" sz="1200" smtClean="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b="1" smtClean="0"/>
              <a:t>Next:</a:t>
            </a:r>
            <a:r>
              <a:rPr lang="en-US" altLang="en-US" smtClean="0"/>
              <a:t> What thought processes contribute to the neglect of research on the biology of human aging?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323AAF62-1458-471B-B2E5-D3ACA843DBA8}" type="slidenum">
              <a:rPr lang="en-US" sz="1200" smtClean="0"/>
              <a:pPr eaLnBrk="1" hangingPunct="1">
                <a:defRPr/>
              </a:pPr>
              <a:t>28</a:t>
            </a:fld>
            <a:endParaRPr lang="en-US" sz="1200" smtClean="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solidFill>
                  <a:srgbClr val="000000"/>
                </a:solidFill>
                <a:latin typeface="Courier New" pitchFamily="49" charset="0"/>
                <a:cs typeface="Courier New" pitchFamily="49" charset="0"/>
              </a:rPr>
              <a:t>There are dozens of medical center units, academic departments or centers and other private and public institutions throughout the United States (and in other countries) that profess to devote their resources to research on aging as implied by their titles.  Few, if any do.  </a:t>
            </a:r>
          </a:p>
          <a:p>
            <a:pPr eaLnBrk="1" hangingPunct="1"/>
            <a:endParaRPr lang="en-US" altLang="en-US" smtClean="0">
              <a:solidFill>
                <a:srgbClr val="000000"/>
              </a:solidFill>
              <a:latin typeface="Courier New" pitchFamily="49" charset="0"/>
              <a:cs typeface="Courier New" pitchFamily="49" charset="0"/>
            </a:endParaRPr>
          </a:p>
          <a:p>
            <a:pPr eaLnBrk="1" hangingPunct="1"/>
            <a:r>
              <a:rPr lang="en-US" altLang="en-US" smtClean="0">
                <a:solidFill>
                  <a:srgbClr val="000000"/>
                </a:solidFill>
                <a:latin typeface="Courier New" pitchFamily="49" charset="0"/>
                <a:cs typeface="Courier New" pitchFamily="49" charset="0"/>
              </a:rPr>
              <a:t>What they do devote the major proportion of their resources to is research directed toward the diagnosis, treatment or elimination of age-associated diseases.  Although the study of age-associated diseases is certainly a laudable endeavor it is not the study of aging and to imply that it is by using “aging” in the name of an organization is not only misleading, it does a great disservice to the field of biogerontology. There is a perfectly good name for the study of age-associated diseases. It is called “Geriatric Medicine”. </a:t>
            </a:r>
          </a:p>
          <a:p>
            <a:pPr eaLnBrk="1" hangingPunct="1"/>
            <a:endParaRPr lang="en-US" altLang="en-US" smtClean="0">
              <a:solidFill>
                <a:srgbClr val="000000"/>
              </a:solidFill>
              <a:latin typeface="Courier New" pitchFamily="49" charset="0"/>
              <a:cs typeface="Courier New" pitchFamily="49" charset="0"/>
            </a:endParaRPr>
          </a:p>
          <a:p>
            <a:pPr eaLnBrk="1" hangingPunct="1"/>
            <a:endParaRPr lang="en-US" altLang="en-US" smtClean="0">
              <a:solidFill>
                <a:srgbClr val="000000"/>
              </a:solidFill>
              <a:latin typeface="Courier New" pitchFamily="49" charset="0"/>
              <a:cs typeface="Courier New" pitchFamily="49" charset="0"/>
            </a:endParaRPr>
          </a:p>
          <a:p>
            <a:pPr eaLnBrk="1" hangingPunct="1"/>
            <a:endParaRPr lang="en-US" altLang="en-US" b="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8D8BD7-6C2E-4E8C-AFE7-46F9087AB43D}" type="slidenum">
              <a:rPr lang="en-US" sz="1200" smtClean="0"/>
              <a:pPr eaLnBrk="1" hangingPunct="1"/>
              <a:t>32</a:t>
            </a:fld>
            <a:endParaRPr lang="en-US" sz="1200" smtClean="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Aspens are examples of progeny trees arising from an underground root system producing a small forest. How old is any tree when all are connected by a root system?</a:t>
            </a:r>
          </a:p>
          <a:p>
            <a:pPr eaLnBrk="1" hangingPunct="1"/>
            <a:r>
              <a:rPr lang="en-US" smtClean="0"/>
              <a:t>Can also reproduce using seeds or spores.</a:t>
            </a:r>
          </a:p>
          <a:p>
            <a:pPr eaLnBrk="1" hangingPunct="1"/>
            <a:r>
              <a:rPr lang="en-US" smtClean="0"/>
              <a:t>Example of Fairy rings in molds spreading like aspen trees with underground mycelia.</a:t>
            </a:r>
          </a:p>
          <a:p>
            <a:pPr eaLnBrk="1" hangingPunct="1"/>
            <a:r>
              <a:rPr lang="en-US" smtClean="0"/>
              <a:t>Concentric growth rings as older plants in center die. </a:t>
            </a:r>
          </a:p>
          <a:p>
            <a:pPr eaLnBrk="1" hangingPunct="1"/>
            <a:r>
              <a:rPr lang="en-US" smtClean="0"/>
              <a:t>When old plant dies still connected to younger plants. So how old is a colony if original plants are no longer present?</a:t>
            </a:r>
          </a:p>
          <a:p>
            <a:pPr eaLnBrk="1" hangingPunct="1"/>
            <a:endParaRPr lang="en-US" smtClean="0"/>
          </a:p>
          <a:p>
            <a:pPr eaLnBrk="1" hangingPunct="1"/>
            <a:r>
              <a:rPr lang="en-US" smtClean="0"/>
              <a:t>What is the age of a human organ transplant relevant to it’s recipient? </a:t>
            </a:r>
          </a:p>
          <a:p>
            <a:pPr eaLnBrk="1" hangingPunct="1"/>
            <a:endParaRPr lang="en-US" b="1" smtClean="0"/>
          </a:p>
          <a:p>
            <a:pPr eaLnBrk="1" hangingPunct="1"/>
            <a:r>
              <a:rPr lang="en-US" b="1" smtClean="0"/>
              <a:t>NEXT</a:t>
            </a:r>
            <a:r>
              <a:rPr lang="en-US" smtClean="0"/>
              <a:t>: Can Redwood trees and Bristlecone Pines be thousands of years old?</a:t>
            </a:r>
          </a:p>
          <a:p>
            <a:pPr eaLnBrk="1" hangingPunct="1"/>
            <a:endParaRPr lang="en-US" smtClean="0"/>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5FAA4D-5EBA-4021-B686-B0A354ECFFEC}" type="slidenum">
              <a:rPr lang="en-US" sz="1200" smtClean="0"/>
              <a:pPr eaLnBrk="1" hangingPunct="1"/>
              <a:t>35</a:t>
            </a:fld>
            <a:endParaRPr lang="en-US" sz="1200" smtClean="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b="1" smtClean="0"/>
              <a:t>My purpose here will be to point out some of the peculiarities and anomalies when considering the biology of longevity and aging. </a:t>
            </a:r>
          </a:p>
          <a:p>
            <a:pPr eaLnBrk="1" hangingPunct="1"/>
            <a:endParaRPr lang="en-US" b="1" smtClean="0"/>
          </a:p>
          <a:p>
            <a:pPr eaLnBrk="1" hangingPunct="1"/>
            <a:r>
              <a:rPr lang="en-US" b="1" smtClean="0"/>
              <a:t>NEXT</a:t>
            </a:r>
            <a:r>
              <a:rPr lang="en-US" smtClean="0"/>
              <a:t>: What are the biomarker criteria for determining that aging is slow or not occurring at all?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601894-461D-4D64-B1CC-D9977EBAB9A0}" type="slidenum">
              <a:rPr lang="en-US" sz="1200" smtClean="0"/>
              <a:pPr eaLnBrk="1" hangingPunct="1"/>
              <a:t>36</a:t>
            </a:fld>
            <a:endParaRPr lang="en-US" sz="1200" smtClean="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Three generally accepted criteria.</a:t>
            </a:r>
          </a:p>
          <a:p>
            <a:pPr eaLnBrk="1" hangingPunct="1"/>
            <a:endParaRPr lang="en-US" smtClean="0"/>
          </a:p>
          <a:p>
            <a:pPr eaLnBrk="1" hangingPunct="1"/>
            <a:r>
              <a:rPr lang="en-US" smtClean="0"/>
              <a:t> </a:t>
            </a:r>
            <a:r>
              <a:rPr lang="en-US" b="1" smtClean="0"/>
              <a:t>Next:</a:t>
            </a:r>
            <a:r>
              <a:rPr lang="en-US" smtClean="0"/>
              <a:t> What is old in a living form?</a:t>
            </a:r>
          </a:p>
          <a:p>
            <a:pPr eaLnBrk="1" hangingPunct="1"/>
            <a:r>
              <a:rPr lang="en-US"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DA41E87-05A2-4588-BBA2-7F3204C8D95D}" type="slidenum">
              <a:rPr lang="en-US" sz="1200" smtClean="0"/>
              <a:pPr eaLnBrk="1" hangingPunct="1"/>
              <a:t>3</a:t>
            </a:fld>
            <a:endParaRPr lang="en-US" sz="1200" dirty="0" smtClean="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Will not discuss biology of death. Death is natures way of telling you to slow down. </a:t>
            </a:r>
          </a:p>
          <a:p>
            <a:pPr eaLnBrk="1" hangingPunct="1"/>
            <a:endParaRPr lang="en-US" dirty="0" smtClean="0"/>
          </a:p>
          <a:p>
            <a:pPr eaLnBrk="1" hangingPunct="1"/>
            <a:r>
              <a:rPr lang="en-US" b="1" dirty="0" smtClean="0"/>
              <a:t>NEXT:</a:t>
            </a:r>
            <a:r>
              <a:rPr lang="en-US" dirty="0" smtClean="0"/>
              <a:t> I will discuss the remaining 3 aspects and why the distinctions are critically important to understanding this field.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2C89E7F-A14C-4F23-88D4-A21CE788C0DC}" type="slidenum">
              <a:rPr lang="en-US" sz="1200" smtClean="0"/>
              <a:pPr eaLnBrk="1" hangingPunct="1"/>
              <a:t>38</a:t>
            </a:fld>
            <a:endParaRPr lang="en-US" sz="1200" smtClean="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Tube worm is now oldest animal!</a:t>
            </a:r>
          </a:p>
          <a:p>
            <a:pPr eaLnBrk="1" hangingPunct="1"/>
            <a:r>
              <a:rPr lang="en-US" smtClean="0"/>
              <a:t>Speed of growth determined by length measurements made over a span of a few years.</a:t>
            </a:r>
          </a:p>
          <a:p>
            <a:pPr eaLnBrk="1" hangingPunct="1"/>
            <a:r>
              <a:rPr lang="en-US" b="1" smtClean="0"/>
              <a:t>NEXT</a:t>
            </a:r>
            <a:r>
              <a:rPr lang="en-US" smtClean="0"/>
              <a:t>: Deep sea cold water fish.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16ECA2-F591-41FA-A93D-74311CAEDBFC}" type="slidenum">
              <a:rPr lang="en-US" sz="1200" smtClean="0">
                <a:latin typeface="Calibri" pitchFamily="34" charset="0"/>
              </a:rPr>
              <a:pPr eaLnBrk="1" hangingPunct="1"/>
              <a:t>39</a:t>
            </a:fld>
            <a:endParaRPr lang="en-US" sz="1200" smtClean="0">
              <a:latin typeface="Calibri" pitchFamily="34" charset="0"/>
            </a:endParaRPr>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smtClean="0"/>
              <a:t>Next: How old are cells?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BC687409-045A-46F0-8191-CF61E30D380B}" type="slidenum">
              <a:rPr lang="en-US" sz="1200" smtClean="0"/>
              <a:pPr eaLnBrk="1" hangingPunct="1">
                <a:defRPr/>
              </a:pPr>
              <a:t>6</a:t>
            </a:fld>
            <a:endParaRPr lang="en-US" sz="1200" dirty="0" smtClean="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latin typeface="Courier"/>
                <a:cs typeface="Times New Roman" pitchFamily="18" charset="0"/>
              </a:rPr>
              <a:t>It can be viewed as an increase in entropy which follows the more recent interpretation of the Second Law of Thermodynamics where the belief that it only applies to closed systems has been overturned. (3).  Entropy is the tendency for concentrated energy to disperse when unhindered regardless of whether the system is open or closed.</a:t>
            </a:r>
            <a:endParaRPr lang="en-US" altLang="en-US" dirty="0" smtClean="0">
              <a:latin typeface="Courier New" pitchFamily="49" charset="0"/>
              <a:cs typeface="Times New Roman" pitchFamily="18" charset="0"/>
            </a:endParaRPr>
          </a:p>
          <a:p>
            <a:pPr eaLnBrk="1" hangingPunct="1"/>
            <a:r>
              <a:rPr lang="en-US" altLang="en-US" dirty="0" smtClean="0">
                <a:latin typeface="Courier"/>
                <a:cs typeface="Times New Roman" pitchFamily="18" charset="0"/>
              </a:rPr>
              <a:t> </a:t>
            </a:r>
            <a:endParaRPr lang="en-US" altLang="en-US" dirty="0" smtClean="0">
              <a:latin typeface="Courier New" pitchFamily="49" charset="0"/>
              <a:cs typeface="Times New Roman" pitchFamily="18" charset="0"/>
            </a:endParaRPr>
          </a:p>
          <a:p>
            <a:pPr eaLnBrk="1" hangingPunct="1"/>
            <a:r>
              <a:rPr lang="en-US" altLang="en-US" dirty="0" smtClean="0">
                <a:latin typeface="Courier"/>
                <a:cs typeface="Times New Roman" pitchFamily="18" charset="0"/>
              </a:rPr>
              <a:t>The hindrance is the relative strength of chemical bonds that are formed by what is called activation energy.  The prevention of chemical bond breakage, among other structural changes is absolutely essential for the maintenance of the life of individuals and the</a:t>
            </a:r>
            <a:endParaRPr lang="en-US" altLang="en-US" dirty="0" smtClean="0">
              <a:latin typeface="Courier New" pitchFamily="49" charset="0"/>
              <a:cs typeface="Times New Roman" pitchFamily="18" charset="0"/>
            </a:endParaRPr>
          </a:p>
          <a:p>
            <a:pPr eaLnBrk="1" hangingPunct="1"/>
            <a:r>
              <a:rPr lang="en-US" altLang="en-US" dirty="0" smtClean="0">
                <a:latin typeface="Courier"/>
                <a:cs typeface="Times New Roman" pitchFamily="18" charset="0"/>
              </a:rPr>
              <a:t>continuity of species, at least until reproductive maturation. </a:t>
            </a:r>
            <a:endParaRPr lang="en-US" altLang="en-US" dirty="0" smtClean="0">
              <a:latin typeface="Courier New" pitchFamily="49" charset="0"/>
              <a:cs typeface="Times New Roman" pitchFamily="18" charset="0"/>
            </a:endParaRPr>
          </a:p>
          <a:p>
            <a:pPr eaLnBrk="1" hangingPunct="1"/>
            <a:r>
              <a:rPr lang="en-US" altLang="en-US" dirty="0" smtClean="0">
                <a:latin typeface="Courier"/>
                <a:cs typeface="Times New Roman" pitchFamily="18" charset="0"/>
              </a:rPr>
              <a:t> </a:t>
            </a:r>
            <a:endParaRPr lang="en-US" altLang="en-US" dirty="0" smtClean="0">
              <a:latin typeface="Courier New" pitchFamily="49" charset="0"/>
              <a:cs typeface="Times New Roman" pitchFamily="18" charset="0"/>
            </a:endParaRPr>
          </a:p>
          <a:p>
            <a:pPr eaLnBrk="1" hangingPunct="1"/>
            <a:r>
              <a:rPr lang="en-US" altLang="en-US" dirty="0" smtClean="0">
                <a:latin typeface="Courier"/>
                <a:cs typeface="Times New Roman" pitchFamily="18" charset="0"/>
              </a:rPr>
              <a:t>The tendency for molecules to lose energy is never entirely eliminated but it can be blocked for varying periods of time by repair or replacement processes.  Although the dispersal of molecular energy may result in a biologically inactive or malfunctioning molecule, from the standpoint of a physicist this lowered energy state is not necessarily disorder because it simply results in a molecule with a lowered energy state. The fact that such a molecule might be biologically inactive does not concern</a:t>
            </a:r>
            <a:endParaRPr lang="en-US" altLang="en-US" dirty="0" smtClean="0">
              <a:latin typeface="Courier New" pitchFamily="49" charset="0"/>
              <a:cs typeface="Times New Roman" pitchFamily="18" charset="0"/>
            </a:endParaRPr>
          </a:p>
          <a:p>
            <a:pPr eaLnBrk="1" hangingPunct="1"/>
            <a:r>
              <a:rPr lang="en-US" altLang="en-US" dirty="0" smtClean="0">
                <a:latin typeface="Courier"/>
                <a:cs typeface="Times New Roman" pitchFamily="18" charset="0"/>
              </a:rPr>
              <a:t>the physicist. It definitely does concern the biologist and especially, the biogerontologist.</a:t>
            </a:r>
            <a:endParaRPr lang="en-US" altLang="en-US" dirty="0" smtClean="0">
              <a:latin typeface="Courier New" pitchFamily="49" charset="0"/>
              <a:cs typeface="Times New Roman" pitchFamily="18" charset="0"/>
            </a:endParaRPr>
          </a:p>
          <a:p>
            <a:pPr eaLnBrk="1" hangingPunct="1"/>
            <a:r>
              <a:rPr lang="en-US" altLang="en-US" dirty="0" smtClean="0">
                <a:latin typeface="Courier"/>
                <a:cs typeface="Courier New" pitchFamily="49" charset="0"/>
              </a:rPr>
              <a:t>It can be viewed as an increase in entropy which follows the more recent interpretation of the Second Law of Thermodynamics where the belief that it only applies to closed systems has been overturned. (3).  Entropy is the tendency for concentrated energy to disperse when unhindered regardless of whether the system is open or closed.</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hindrance is the relative strength of chemical bonds that are formed by what is called activation energy.  The prevention of chemical bond breakage, among other structural changes is absolutely essential for the maintenance of the life of individuals and the</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continuity of species, at least until reproductive maturation.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tendency for molecules to lose energy is never entirely eliminated but it can be blocked for varying periods of time by repair or replacement processes.  Although the dispersal of molecular energy may result in a biologically inactive or malfunctioning molecule, from the standpoint of a physicist this lowered energy state is not necessarily disorder because it simply results in a molecule with a lowered energy state. The fact that such a molecule might be biologically inactive does not concern</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physicist. It definitely does concern the biologist and especially, the </a:t>
            </a:r>
            <a:r>
              <a:rPr lang="en-US" altLang="en-US" dirty="0" err="1" smtClean="0">
                <a:latin typeface="Courier"/>
                <a:cs typeface="Courier New" pitchFamily="49" charset="0"/>
              </a:rPr>
              <a:t>biogerontologist</a:t>
            </a:r>
            <a:r>
              <a:rPr lang="en-US" altLang="en-US" dirty="0" smtClean="0">
                <a:latin typeface="Courier"/>
                <a:cs typeface="Courier New" pitchFamily="49" charset="0"/>
              </a:rPr>
              <a:t>.</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It can be viewed as an increase in entropy which follows the more recent interpretation of the Second Law of Thermodynamics where the belief that it only applies to closed systems has been overturned. (3).  Entropy is the tendency for concentrated energy to disperse when unhindered regardless of whether the system is open or closed.</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hindrance is the relative strength of chemical bonds that are formed by what is called activation energy.  The prevention of chemical bond breakage, among other structural changes is absolutely essential for the maintenance of the life of individuals and the</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continuity of species, at least until reproductive maturation.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tendency for molecules to lose energy is never entirely eliminated but it can be blocked for varying periods of time by repair or replacement processes.  Although the dispersal of molecular energy may result in a biologically inactive or malfunctioning molecule, from the standpoint of a physicist this lowered energy state is not necessarily disorder because it simply results in a molecule with a lowered energy state. The fact that such a molecule might be biologically inactive does not concern</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physicist. It definitely does concern the biologist and especially, the </a:t>
            </a:r>
            <a:r>
              <a:rPr lang="en-US" altLang="en-US" dirty="0" err="1" smtClean="0">
                <a:latin typeface="Courier"/>
                <a:cs typeface="Courier New" pitchFamily="49" charset="0"/>
              </a:rPr>
              <a:t>biogerontologist</a:t>
            </a:r>
            <a:r>
              <a:rPr lang="en-US" altLang="en-US" dirty="0" smtClean="0">
                <a:latin typeface="Courier"/>
                <a:cs typeface="Courier New" pitchFamily="49" charset="0"/>
              </a:rPr>
              <a:t>.</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It can be viewed as an increase in entropy which follows the more recent interpretation of the Second Law of Thermodynamics where the belief that it only applies to closed systems has been overturned. (3).  Entropy is the tendency for concentrated energy to disperse when unhindered regardless of whether the system is open or closed.</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hindrance is the relative strength of chemical bonds that are formed by what is called activation energy.  The prevention of chemical bond breakage, among other structural changes is absolutely essential for the maintenance of the life of individuals and the</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continuity of species, at least until reproductive maturation.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tendency for molecules to lose energy is never entirely eliminated but it can be blocked for varying periods of time by repair or replacement processes.  Although the dispersal of molecular energy may result in a biologically inactive or malfunctioning molecule, from the standpoint of a physicist this lowered energy state is not necessarily disorder because it simply results in a molecule with a lowered energy state. The fact that such a molecule might be biologically inactive does not concern</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physicist. It definitely does concern the biologist and especially, the </a:t>
            </a:r>
            <a:r>
              <a:rPr lang="en-US" altLang="en-US" dirty="0" err="1" smtClean="0">
                <a:latin typeface="Courier"/>
                <a:cs typeface="Courier New" pitchFamily="49" charset="0"/>
              </a:rPr>
              <a:t>biogerontologist</a:t>
            </a:r>
            <a:r>
              <a:rPr lang="en-US" altLang="en-US" dirty="0" smtClean="0">
                <a:latin typeface="Courier"/>
                <a:cs typeface="Courier New" pitchFamily="49" charset="0"/>
              </a:rPr>
              <a:t>.</a:t>
            </a:r>
            <a:endParaRPr lang="en-US" altLang="en-US" dirty="0" smtClean="0">
              <a:latin typeface="Courier New" pitchFamily="49" charset="0"/>
              <a:cs typeface="Courier New" pitchFamily="49" charset="0"/>
            </a:endParaRPr>
          </a:p>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BC687409-045A-46F0-8191-CF61E30D380B}" type="slidenum">
              <a:rPr lang="en-US" sz="1200" smtClean="0"/>
              <a:pPr eaLnBrk="1" hangingPunct="1">
                <a:defRPr/>
              </a:pPr>
              <a:t>7</a:t>
            </a:fld>
            <a:endParaRPr lang="en-US" sz="1200" dirty="0" smtClean="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latin typeface="Courier"/>
                <a:cs typeface="Times New Roman" pitchFamily="18" charset="0"/>
              </a:rPr>
              <a:t>It can be viewed as an increase in entropy which follows the more recent interpretation of the Second Law of Thermodynamics where the belief that it only applies to closed systems has been overturned. (3).  Entropy is the tendency for concentrated energy to disperse when unhindered regardless of whether the system is open or closed.</a:t>
            </a:r>
            <a:endParaRPr lang="en-US" altLang="en-US" dirty="0" smtClean="0">
              <a:latin typeface="Courier New" pitchFamily="49" charset="0"/>
              <a:cs typeface="Times New Roman" pitchFamily="18" charset="0"/>
            </a:endParaRPr>
          </a:p>
          <a:p>
            <a:pPr eaLnBrk="1" hangingPunct="1"/>
            <a:r>
              <a:rPr lang="en-US" altLang="en-US" dirty="0" smtClean="0">
                <a:latin typeface="Courier"/>
                <a:cs typeface="Times New Roman" pitchFamily="18" charset="0"/>
              </a:rPr>
              <a:t> </a:t>
            </a:r>
            <a:endParaRPr lang="en-US" altLang="en-US" dirty="0" smtClean="0">
              <a:latin typeface="Courier New" pitchFamily="49" charset="0"/>
              <a:cs typeface="Times New Roman" pitchFamily="18" charset="0"/>
            </a:endParaRPr>
          </a:p>
          <a:p>
            <a:pPr eaLnBrk="1" hangingPunct="1"/>
            <a:r>
              <a:rPr lang="en-US" altLang="en-US" dirty="0" smtClean="0">
                <a:latin typeface="Courier"/>
                <a:cs typeface="Times New Roman" pitchFamily="18" charset="0"/>
              </a:rPr>
              <a:t>The hindrance is the relative strength of chemical bonds that are formed by what is called activation energy.  The prevention of chemical bond breakage, among other structural changes is absolutely essential for the maintenance of the life of individuals and the</a:t>
            </a:r>
            <a:endParaRPr lang="en-US" altLang="en-US" dirty="0" smtClean="0">
              <a:latin typeface="Courier New" pitchFamily="49" charset="0"/>
              <a:cs typeface="Times New Roman" pitchFamily="18" charset="0"/>
            </a:endParaRPr>
          </a:p>
          <a:p>
            <a:pPr eaLnBrk="1" hangingPunct="1"/>
            <a:r>
              <a:rPr lang="en-US" altLang="en-US" dirty="0" smtClean="0">
                <a:latin typeface="Courier"/>
                <a:cs typeface="Times New Roman" pitchFamily="18" charset="0"/>
              </a:rPr>
              <a:t>continuity of species, at least until reproductive maturation. </a:t>
            </a:r>
            <a:endParaRPr lang="en-US" altLang="en-US" dirty="0" smtClean="0">
              <a:latin typeface="Courier New" pitchFamily="49" charset="0"/>
              <a:cs typeface="Times New Roman" pitchFamily="18" charset="0"/>
            </a:endParaRPr>
          </a:p>
          <a:p>
            <a:pPr eaLnBrk="1" hangingPunct="1"/>
            <a:r>
              <a:rPr lang="en-US" altLang="en-US" dirty="0" smtClean="0">
                <a:latin typeface="Courier"/>
                <a:cs typeface="Times New Roman" pitchFamily="18" charset="0"/>
              </a:rPr>
              <a:t> </a:t>
            </a:r>
            <a:endParaRPr lang="en-US" altLang="en-US" dirty="0" smtClean="0">
              <a:latin typeface="Courier New" pitchFamily="49" charset="0"/>
              <a:cs typeface="Times New Roman" pitchFamily="18" charset="0"/>
            </a:endParaRPr>
          </a:p>
          <a:p>
            <a:pPr eaLnBrk="1" hangingPunct="1"/>
            <a:r>
              <a:rPr lang="en-US" altLang="en-US" dirty="0" smtClean="0">
                <a:latin typeface="Courier"/>
                <a:cs typeface="Times New Roman" pitchFamily="18" charset="0"/>
              </a:rPr>
              <a:t>The tendency for molecules to lose energy is never entirely eliminated but it can be blocked for varying periods of time by repair or replacement processes.  Although the dispersal of molecular energy may result in a biologically inactive or malfunctioning molecule, from the standpoint of a physicist this lowered energy state is not necessarily disorder because it simply results in a molecule with a lowered energy state. The fact that such a molecule might be biologically inactive does not concern</a:t>
            </a:r>
            <a:endParaRPr lang="en-US" altLang="en-US" dirty="0" smtClean="0">
              <a:latin typeface="Courier New" pitchFamily="49" charset="0"/>
              <a:cs typeface="Times New Roman" pitchFamily="18" charset="0"/>
            </a:endParaRPr>
          </a:p>
          <a:p>
            <a:pPr eaLnBrk="1" hangingPunct="1"/>
            <a:r>
              <a:rPr lang="en-US" altLang="en-US" dirty="0" smtClean="0">
                <a:latin typeface="Courier"/>
                <a:cs typeface="Times New Roman" pitchFamily="18" charset="0"/>
              </a:rPr>
              <a:t>the physicist. It definitely does concern the biologist and especially, the biogerontologist.</a:t>
            </a:r>
            <a:endParaRPr lang="en-US" altLang="en-US" dirty="0" smtClean="0">
              <a:latin typeface="Courier New" pitchFamily="49" charset="0"/>
              <a:cs typeface="Times New Roman" pitchFamily="18" charset="0"/>
            </a:endParaRPr>
          </a:p>
          <a:p>
            <a:pPr eaLnBrk="1" hangingPunct="1"/>
            <a:r>
              <a:rPr lang="en-US" altLang="en-US" dirty="0" smtClean="0">
                <a:latin typeface="Courier"/>
                <a:cs typeface="Courier New" pitchFamily="49" charset="0"/>
              </a:rPr>
              <a:t>It can be viewed as an increase in entropy which follows the more recent interpretation of the Second Law of Thermodynamics where the belief that it only applies to closed systems has been overturned. (3).  Entropy is the tendency for concentrated energy to disperse when unhindered regardless of whether the system is open or closed.</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hindrance is the relative strength of chemical bonds that are formed by what is called activation energy.  The prevention of chemical bond breakage, among other structural changes is absolutely essential for the maintenance of the life of individuals and the</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continuity of species, at least until reproductive maturation.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tendency for molecules to lose energy is never entirely eliminated but it can be blocked for varying periods of time by repair or replacement processes.  Although the dispersal of molecular energy may result in a biologically inactive or malfunctioning molecule, from the standpoint of a physicist this lowered energy state is not necessarily disorder because it simply results in a molecule with a lowered energy state. The fact that such a molecule might be biologically inactive does not concern</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physicist. It definitely does concern the biologist and especially, the </a:t>
            </a:r>
            <a:r>
              <a:rPr lang="en-US" altLang="en-US" dirty="0" err="1" smtClean="0">
                <a:latin typeface="Courier"/>
                <a:cs typeface="Courier New" pitchFamily="49" charset="0"/>
              </a:rPr>
              <a:t>biogerontologist</a:t>
            </a:r>
            <a:r>
              <a:rPr lang="en-US" altLang="en-US" dirty="0" smtClean="0">
                <a:latin typeface="Courier"/>
                <a:cs typeface="Courier New" pitchFamily="49" charset="0"/>
              </a:rPr>
              <a:t>.</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It can be viewed as an increase in entropy which follows the more recent interpretation of the Second Law of Thermodynamics where the belief that it only applies to closed systems has been overturned. (3).  Entropy is the tendency for concentrated energy to disperse when unhindered regardless of whether the system is open or closed.</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hindrance is the relative strength of chemical bonds that are formed by what is called activation energy.  The prevention of chemical bond breakage, among other structural changes is absolutely essential for the maintenance of the life of individuals and the</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continuity of species, at least until reproductive maturation.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tendency for molecules to lose energy is never entirely eliminated but it can be blocked for varying periods of time by repair or replacement processes.  Although the dispersal of molecular energy may result in a biologically inactive or malfunctioning molecule, from the standpoint of a physicist this lowered energy state is not necessarily disorder because it simply results in a molecule with a lowered energy state. The fact that such a molecule might be biologically inactive does not concern</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physicist. It definitely does concern the biologist and especially, the </a:t>
            </a:r>
            <a:r>
              <a:rPr lang="en-US" altLang="en-US" dirty="0" err="1" smtClean="0">
                <a:latin typeface="Courier"/>
                <a:cs typeface="Courier New" pitchFamily="49" charset="0"/>
              </a:rPr>
              <a:t>biogerontologist</a:t>
            </a:r>
            <a:r>
              <a:rPr lang="en-US" altLang="en-US" dirty="0" smtClean="0">
                <a:latin typeface="Courier"/>
                <a:cs typeface="Courier New" pitchFamily="49" charset="0"/>
              </a:rPr>
              <a:t>.</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It can be viewed as an increase in entropy which follows the more recent interpretation of the Second Law of Thermodynamics where the belief that it only applies to closed systems has been overturned. (3).  Entropy is the tendency for concentrated energy to disperse when unhindered regardless of whether the system is open or closed.</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hindrance is the relative strength of chemical bonds that are formed by what is called activation energy.  The prevention of chemical bond breakage, among other structural changes is absolutely essential for the maintenance of the life of individuals and the</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continuity of species, at least until reproductive maturation.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 </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tendency for molecules to lose energy is never entirely eliminated but it can be blocked for varying periods of time by repair or replacement processes.  Although the dispersal of molecular energy may result in a biologically inactive or malfunctioning molecule, from the standpoint of a physicist this lowered energy state is not necessarily disorder because it simply results in a molecule with a lowered energy state. The fact that such a molecule might be biologically inactive does not concern</a:t>
            </a:r>
            <a:endParaRPr lang="en-US" altLang="en-US" dirty="0" smtClean="0">
              <a:latin typeface="Courier New" pitchFamily="49" charset="0"/>
              <a:cs typeface="Courier New" pitchFamily="49" charset="0"/>
            </a:endParaRPr>
          </a:p>
          <a:p>
            <a:pPr eaLnBrk="1" hangingPunct="1"/>
            <a:r>
              <a:rPr lang="en-US" altLang="en-US" dirty="0" smtClean="0">
                <a:latin typeface="Courier"/>
                <a:cs typeface="Courier New" pitchFamily="49" charset="0"/>
              </a:rPr>
              <a:t>the physicist. It definitely does concern the biologist and especially, the </a:t>
            </a:r>
            <a:r>
              <a:rPr lang="en-US" altLang="en-US" dirty="0" err="1" smtClean="0">
                <a:latin typeface="Courier"/>
                <a:cs typeface="Courier New" pitchFamily="49" charset="0"/>
              </a:rPr>
              <a:t>biogerontologist</a:t>
            </a:r>
            <a:r>
              <a:rPr lang="en-US" altLang="en-US" dirty="0" smtClean="0">
                <a:latin typeface="Courier"/>
                <a:cs typeface="Courier New" pitchFamily="49" charset="0"/>
              </a:rPr>
              <a:t>.</a:t>
            </a:r>
            <a:endParaRPr lang="en-US" altLang="en-US" dirty="0" smtClean="0">
              <a:latin typeface="Courier New" pitchFamily="49" charset="0"/>
              <a:cs typeface="Courier New" pitchFamily="49" charset="0"/>
            </a:endParaRPr>
          </a:p>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40D637-65DF-4472-82A7-419E57DCA98B}" type="slidenum">
              <a:rPr lang="en-US" sz="1200" smtClean="0"/>
              <a:pPr eaLnBrk="1" hangingPunct="1"/>
              <a:t>9</a:t>
            </a:fld>
            <a:endParaRPr lang="en-US" sz="1200" dirty="0" smtClean="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Genes do not directly cause age changes despite what has been claimed. Animals, like cars, do not need instructions telling them how to age. It happens spontaneously as the energetics of molecules changes.</a:t>
            </a:r>
          </a:p>
          <a:p>
            <a:pPr eaLnBrk="1" hangingPunct="1"/>
            <a:endParaRPr lang="en-US" dirty="0" smtClean="0"/>
          </a:p>
          <a:p>
            <a:pPr eaLnBrk="1" hangingPunct="1"/>
            <a:r>
              <a:rPr lang="en-US" dirty="0" smtClean="0"/>
              <a:t>Genes DO determine longevity although indirectly because genes must perform successfully until reproductive maturation in a majority of members or else the species will disappear.  After reproductive maturation species survival does not depend on living significantly longer. </a:t>
            </a:r>
          </a:p>
          <a:p>
            <a:pPr eaLnBrk="1" hangingPunct="1"/>
            <a:endParaRPr lang="en-US" b="1" dirty="0" smtClean="0"/>
          </a:p>
          <a:p>
            <a:pPr eaLnBrk="1" hangingPunct="1"/>
            <a:r>
              <a:rPr lang="en-US" b="1" dirty="0" smtClean="0"/>
              <a:t>I have discussed why aging and disease cannot be manipulated.</a:t>
            </a:r>
          </a:p>
          <a:p>
            <a:pPr eaLnBrk="1" hangingPunct="1"/>
            <a:endParaRPr lang="en-US" b="1" dirty="0" smtClean="0"/>
          </a:p>
          <a:p>
            <a:pPr eaLnBrk="1" hangingPunct="1"/>
            <a:r>
              <a:rPr lang="en-US" b="1" dirty="0" smtClean="0"/>
              <a:t> NEXT : Now can longevity determinants be manipulated?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481444B-A8E3-4A7F-BF2B-A931F17BE035}" type="slidenum">
              <a:rPr lang="en-US" sz="1200" smtClean="0"/>
              <a:pPr eaLnBrk="1" hangingPunct="1">
                <a:defRPr/>
              </a:pPr>
              <a:t>17</a:t>
            </a:fld>
            <a:endParaRPr lang="en-US" sz="1200" smtClean="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eriod"/>
            </a:pPr>
            <a:endParaRPr lang="en-US" altLang="en-US" smtClean="0"/>
          </a:p>
          <a:p>
            <a:pPr marL="228600" indent="-228600" eaLnBrk="1" hangingPunct="1">
              <a:buFontTx/>
              <a:buAutoNum type="arabicPeriod"/>
            </a:pPr>
            <a:r>
              <a:rPr lang="en-US" altLang="en-US" smtClean="0"/>
              <a:t>Some animals that continue to grow like deep sea cold water fish, sport fish,  some amphibians like crocodiles, etc. age imperceptibly or not at all. Not known why. </a:t>
            </a:r>
          </a:p>
          <a:p>
            <a:pPr marL="228600" indent="-228600" eaLnBrk="1" hangingPunct="1">
              <a:buFontTx/>
              <a:buAutoNum type="arabicPeriod"/>
            </a:pPr>
            <a:r>
              <a:rPr lang="en-US" altLang="en-US" smtClean="0"/>
              <a:t>They are not immortal but die from accidents, predation or disease. </a:t>
            </a:r>
          </a:p>
          <a:p>
            <a:pPr marL="228600" indent="-228600" eaLnBrk="1" hangingPunct="1"/>
            <a:endParaRPr lang="en-US" altLang="en-US" smtClean="0"/>
          </a:p>
          <a:p>
            <a:pPr marL="228600" indent="-228600" eaLnBrk="1" hangingPunct="1"/>
            <a:r>
              <a:rPr lang="en-US" altLang="en-US" smtClean="0"/>
              <a:t>Aging only occurs in humans or the animals we choose to protect like pets and zoo animals. Aging rarely occurs in feral (wild) animals unless their environment is seriously disturbed - usually by humans. </a:t>
            </a:r>
          </a:p>
          <a:p>
            <a:pPr marL="228600" indent="-228600" eaLnBrk="1" hangingPunct="1">
              <a:buFontTx/>
              <a:buAutoNum type="arabicPeriod"/>
            </a:pPr>
            <a:endParaRPr lang="en-US" altLang="en-US" smtClean="0"/>
          </a:p>
          <a:p>
            <a:pPr marL="228600" indent="-228600" eaLnBrk="1" hangingPunct="1"/>
            <a:r>
              <a:rPr lang="en-US" altLang="en-US" b="1" smtClean="0"/>
              <a:t>Next:</a:t>
            </a:r>
            <a:r>
              <a:rPr lang="en-US" altLang="en-US" smtClean="0"/>
              <a:t> Last  3 reasons why aging is not a disease.</a:t>
            </a:r>
          </a:p>
          <a:p>
            <a:pPr marL="228600" indent="-228600" eaLnBrk="1" hangingPunct="1">
              <a:buFontTx/>
              <a:buAutoNum type="arabicPeriod"/>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CA0DF4-EF55-40F6-B19C-9E722A5E2B06}" type="slidenum">
              <a:rPr lang="en-US" sz="1200" smtClean="0"/>
              <a:pPr eaLnBrk="1" hangingPunct="1"/>
              <a:t>18</a:t>
            </a:fld>
            <a:endParaRPr lang="en-US" sz="1200" smtClean="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E6601055-EA2E-4416-AB35-316E49AC99FF}" type="slidenum">
              <a:rPr lang="en-US" sz="1200" smtClean="0"/>
              <a:pPr eaLnBrk="1" hangingPunct="1">
                <a:defRPr/>
              </a:pPr>
              <a:t>19</a:t>
            </a:fld>
            <a:endParaRPr lang="en-US" sz="1200" smtClean="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b="1" smtClean="0"/>
              <a:t>This information is acquired</a:t>
            </a:r>
            <a:r>
              <a:rPr lang="en-US" altLang="en-US" smtClean="0"/>
              <a:t> from statistical information in which it is assumed that each cause of death is eliminated and those who would have died from that cause are then redistributed proportionately to the remaining causes. </a:t>
            </a:r>
          </a:p>
          <a:p>
            <a:pPr eaLnBrk="1" hangingPunct="1"/>
            <a:endParaRPr lang="en-US" altLang="en-US" smtClean="0"/>
          </a:p>
          <a:p>
            <a:pPr eaLnBrk="1" hangingPunct="1"/>
            <a:r>
              <a:rPr lang="en-US" altLang="en-US" b="1" smtClean="0"/>
              <a:t>Next: Breakdown.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453DF5-8B9A-435B-AE7C-65E040404DF4}" type="slidenum">
              <a:rPr lang="en-US" sz="1200" smtClean="0"/>
              <a:pPr eaLnBrk="1" hangingPunct="1"/>
              <a:t>20</a:t>
            </a:fld>
            <a:endParaRPr lang="en-US" sz="1200" smtClean="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b="1" smtClean="0"/>
              <a:t>Examples:</a:t>
            </a:r>
          </a:p>
          <a:p>
            <a:pPr eaLnBrk="1" hangingPunct="1"/>
            <a:endParaRPr lang="en-US" b="1" smtClean="0"/>
          </a:p>
          <a:p>
            <a:pPr eaLnBrk="1" hangingPunct="1"/>
            <a:r>
              <a:rPr lang="en-US" b="1" smtClean="0"/>
              <a:t>Loss of function or physiological capacity</a:t>
            </a:r>
            <a:r>
              <a:rPr lang="en-US" smtClean="0"/>
              <a:t> in some vital organ like the kidney, liver, lung or heart.</a:t>
            </a:r>
          </a:p>
          <a:p>
            <a:pPr eaLnBrk="1" hangingPunct="1"/>
            <a:endParaRPr lang="en-US" smtClean="0"/>
          </a:p>
          <a:p>
            <a:pPr eaLnBrk="1" hangingPunct="1"/>
            <a:r>
              <a:rPr lang="en-US" b="1" smtClean="0"/>
              <a:t>Some cause would still remain</a:t>
            </a:r>
            <a:r>
              <a:rPr lang="en-US" smtClean="0"/>
              <a:t> because they cannot be resolved theoretically:</a:t>
            </a:r>
          </a:p>
          <a:p>
            <a:pPr eaLnBrk="1" hangingPunct="1"/>
            <a:r>
              <a:rPr lang="en-US" smtClean="0"/>
              <a:t>Accidents</a:t>
            </a:r>
          </a:p>
          <a:p>
            <a:pPr eaLnBrk="1" hangingPunct="1"/>
            <a:r>
              <a:rPr lang="en-US" smtClean="0"/>
              <a:t>Homicide</a:t>
            </a:r>
          </a:p>
          <a:p>
            <a:pPr eaLnBrk="1" hangingPunct="1"/>
            <a:r>
              <a:rPr lang="en-US" smtClean="0"/>
              <a:t>Suicide</a:t>
            </a:r>
          </a:p>
          <a:p>
            <a:pPr eaLnBrk="1" hangingPunct="1"/>
            <a:r>
              <a:rPr lang="en-US" smtClean="0"/>
              <a:t>Violence from wars, rebellions, etc. </a:t>
            </a:r>
          </a:p>
          <a:p>
            <a:pPr eaLnBrk="1" hangingPunct="1"/>
            <a:endParaRPr lang="en-US" b="1" smtClean="0"/>
          </a:p>
          <a:p>
            <a:pPr eaLnBrk="1" hangingPunct="1"/>
            <a:r>
              <a:rPr lang="en-US" b="1"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783CF1-CD15-4783-A2E6-563B1253CC2E}" type="slidenum">
              <a:rPr lang="en-US"/>
              <a:pPr>
                <a:defRPr/>
              </a:pPr>
              <a:t>‹#›</a:t>
            </a:fld>
            <a:endParaRPr lang="en-US"/>
          </a:p>
        </p:txBody>
      </p:sp>
    </p:spTree>
    <p:extLst>
      <p:ext uri="{BB962C8B-B14F-4D97-AF65-F5344CB8AC3E}">
        <p14:creationId xmlns:p14="http://schemas.microsoft.com/office/powerpoint/2010/main" val="17051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228600"/>
            <a:ext cx="8458200" cy="1447800"/>
          </a:xfrm>
        </p:spPr>
        <p:txBody>
          <a:bodyPr>
            <a:normAutofit fontScale="90000"/>
          </a:bodyPr>
          <a:lstStyle/>
          <a:p>
            <a:r>
              <a:rPr lang="en-US" sz="3200" b="1" dirty="0" smtClean="0">
                <a:latin typeface="Arial" pitchFamily="34" charset="0"/>
              </a:rPr>
              <a:t/>
            </a:r>
            <a:br>
              <a:rPr lang="en-US" sz="3200" b="1" dirty="0" smtClean="0">
                <a:latin typeface="Arial" pitchFamily="34" charset="0"/>
              </a:rPr>
            </a:br>
            <a:r>
              <a:rPr lang="en-US" sz="3200" b="1" dirty="0" smtClean="0">
                <a:latin typeface="Arial" pitchFamily="34" charset="0"/>
              </a:rPr>
              <a:t/>
            </a:r>
            <a:br>
              <a:rPr lang="en-US" sz="3200" b="1" dirty="0" smtClean="0">
                <a:latin typeface="Arial" pitchFamily="34" charset="0"/>
              </a:rPr>
            </a:br>
            <a:r>
              <a:rPr lang="en-US" sz="2700" dirty="0" smtClean="0">
                <a:solidFill>
                  <a:srgbClr val="0066FF"/>
                </a:solidFill>
                <a:latin typeface="Arial" pitchFamily="34" charset="0"/>
              </a:rPr>
              <a:t>THE ETIOLOGY of AGING in BIOLOGICAL</a:t>
            </a:r>
            <a:r>
              <a:rPr lang="en-US" sz="4000" dirty="0">
                <a:solidFill>
                  <a:srgbClr val="0066FF"/>
                </a:solidFill>
                <a:latin typeface="Arial" pitchFamily="34" charset="0"/>
              </a:rPr>
              <a:t> </a:t>
            </a:r>
            <a:r>
              <a:rPr lang="en-US" sz="2700" dirty="0" smtClean="0">
                <a:solidFill>
                  <a:srgbClr val="0066FF"/>
                </a:solidFill>
                <a:latin typeface="Arial" pitchFamily="34" charset="0"/>
              </a:rPr>
              <a:t>and in INANIMATE SYSTEMS</a:t>
            </a:r>
            <a:br>
              <a:rPr lang="en-US" sz="2700" dirty="0" smtClean="0">
                <a:solidFill>
                  <a:srgbClr val="0066FF"/>
                </a:solidFill>
                <a:latin typeface="Arial" pitchFamily="34" charset="0"/>
              </a:rPr>
            </a:br>
            <a:endParaRPr lang="en-US" sz="4000" b="1" dirty="0" smtClean="0">
              <a:latin typeface="Arial" pitchFamily="34" charset="0"/>
            </a:endParaRPr>
          </a:p>
        </p:txBody>
      </p:sp>
      <p:sp>
        <p:nvSpPr>
          <p:cNvPr id="2051" name="Rectangle 3"/>
          <p:cNvSpPr>
            <a:spLocks noGrp="1" noChangeArrowheads="1"/>
          </p:cNvSpPr>
          <p:nvPr>
            <p:ph type="subTitle" idx="1"/>
          </p:nvPr>
        </p:nvSpPr>
        <p:spPr>
          <a:xfrm>
            <a:off x="609600" y="2819400"/>
            <a:ext cx="7924800" cy="3581400"/>
          </a:xfrm>
        </p:spPr>
        <p:txBody>
          <a:bodyPr/>
          <a:lstStyle/>
          <a:p>
            <a:pPr eaLnBrk="1" hangingPunct="1"/>
            <a:endParaRPr lang="en-US" sz="2000" dirty="0" smtClean="0">
              <a:latin typeface="Arial" pitchFamily="34" charset="0"/>
            </a:endParaRPr>
          </a:p>
          <a:p>
            <a:pPr eaLnBrk="1" hangingPunct="1"/>
            <a:endParaRPr lang="en-US" sz="1600" dirty="0" smtClean="0">
              <a:solidFill>
                <a:schemeClr val="tx1"/>
              </a:solidFill>
              <a:latin typeface="Arial" pitchFamily="34" charset="0"/>
            </a:endParaRPr>
          </a:p>
          <a:p>
            <a:pPr eaLnBrk="1" hangingPunct="1"/>
            <a:r>
              <a:rPr lang="en-US" sz="1600" dirty="0" smtClean="0">
                <a:solidFill>
                  <a:schemeClr val="tx1"/>
                </a:solidFill>
                <a:latin typeface="Arial" pitchFamily="34" charset="0"/>
              </a:rPr>
              <a:t>Leonard Hayflick, Ph.D.</a:t>
            </a:r>
          </a:p>
          <a:p>
            <a:pPr eaLnBrk="1" hangingPunct="1"/>
            <a:r>
              <a:rPr lang="en-US" sz="1600" dirty="0" smtClean="0">
                <a:solidFill>
                  <a:schemeClr val="tx1"/>
                </a:solidFill>
                <a:latin typeface="Arial" pitchFamily="34" charset="0"/>
              </a:rPr>
              <a:t>Professor of Anatomy</a:t>
            </a:r>
          </a:p>
          <a:p>
            <a:pPr eaLnBrk="1" hangingPunct="1"/>
            <a:r>
              <a:rPr lang="en-US" sz="1600" dirty="0" smtClean="0">
                <a:solidFill>
                  <a:schemeClr val="tx1"/>
                </a:solidFill>
                <a:latin typeface="Arial" pitchFamily="34" charset="0"/>
              </a:rPr>
              <a:t>University of California, San Francisco</a:t>
            </a:r>
          </a:p>
          <a:p>
            <a:pPr eaLnBrk="1" hangingPunct="1"/>
            <a:endParaRPr lang="en-US" sz="1600" dirty="0" smtClean="0">
              <a:solidFill>
                <a:schemeClr val="tx1"/>
              </a:solidFill>
              <a:latin typeface="Arial" pitchFamily="34" charset="0"/>
            </a:endParaRPr>
          </a:p>
          <a:p>
            <a:pPr algn="l" eaLnBrk="1" hangingPunct="1"/>
            <a:endParaRPr lang="en-US" sz="1800" b="1" dirty="0" smtClean="0">
              <a:solidFill>
                <a:schemeClr val="tx1"/>
              </a:solidFill>
              <a:latin typeface="Arial" pitchFamily="34" charset="0"/>
            </a:endParaRPr>
          </a:p>
        </p:txBody>
      </p:sp>
    </p:spTree>
    <p:extLst>
      <p:ext uri="{BB962C8B-B14F-4D97-AF65-F5344CB8AC3E}">
        <p14:creationId xmlns:p14="http://schemas.microsoft.com/office/powerpoint/2010/main" val="288923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2">
                    <a:lumMod val="60000"/>
                    <a:lumOff val="40000"/>
                  </a:schemeClr>
                </a:solidFill>
              </a:rPr>
              <a:t>HUMAN AGING IS UNIQUE</a:t>
            </a:r>
            <a:endParaRPr lang="en-US" sz="3200" dirty="0">
              <a:solidFill>
                <a:schemeClr val="tx2">
                  <a:lumMod val="60000"/>
                  <a:lumOff val="40000"/>
                </a:schemeClr>
              </a:solidFill>
            </a:endParaRPr>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pPr marL="0" indent="0">
              <a:buNone/>
            </a:pPr>
            <a:r>
              <a:rPr lang="en-US" dirty="0" smtClean="0">
                <a:latin typeface="Arial" panose="020B0604020202020204" pitchFamily="34" charset="0"/>
                <a:cs typeface="Arial" panose="020B0604020202020204" pitchFamily="34" charset="0"/>
              </a:rPr>
              <a:t>The extreme manifestations of aging are unique to humans and the animals that we choose to protect.</a:t>
            </a:r>
          </a:p>
          <a:p>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Feral animals do not age because when the process starts they are culled by predation, disease or accidents.</a:t>
            </a:r>
          </a:p>
          <a:p>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By learning how to eliminate predators, prevent or delay diseases and accidents, we have revealed age changes in their extreme. We might argue </a:t>
            </a:r>
            <a:r>
              <a:rPr lang="en-US" dirty="0" err="1" smtClean="0">
                <a:latin typeface="Arial" panose="020B0604020202020204" pitchFamily="34" charset="0"/>
                <a:cs typeface="Arial" panose="020B0604020202020204" pitchFamily="34" charset="0"/>
              </a:rPr>
              <a:t>teleologically</a:t>
            </a:r>
            <a:r>
              <a:rPr lang="en-US" dirty="0" smtClean="0">
                <a:latin typeface="Arial" panose="020B0604020202020204" pitchFamily="34" charset="0"/>
                <a:cs typeface="Arial" panose="020B0604020202020204" pitchFamily="34" charset="0"/>
              </a:rPr>
              <a:t> that aging was never intended for us to experience.</a:t>
            </a:r>
          </a:p>
          <a:p>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Aging then is an artifact of human civilization.</a:t>
            </a:r>
          </a:p>
          <a:p>
            <a:endParaRPr lang="en-US" dirty="0"/>
          </a:p>
          <a:p>
            <a:endParaRPr lang="en-US" dirty="0"/>
          </a:p>
        </p:txBody>
      </p:sp>
    </p:spTree>
    <p:extLst>
      <p:ext uri="{BB962C8B-B14F-4D97-AF65-F5344CB8AC3E}">
        <p14:creationId xmlns:p14="http://schemas.microsoft.com/office/powerpoint/2010/main" val="367142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2000" dirty="0" smtClean="0">
                <a:solidFill>
                  <a:srgbClr val="0070C0"/>
                </a:solidFill>
                <a:latin typeface="Arial" pitchFamily="34" charset="0"/>
                <a:cs typeface="Arial" pitchFamily="34" charset="0"/>
              </a:rPr>
              <a:t>THE SECOND ASPECT OF THE FINITUDE OF LIFE:</a:t>
            </a:r>
            <a:endParaRPr lang="en-US" sz="2000" dirty="0" smtClean="0">
              <a:latin typeface="Arial" pitchFamily="34" charset="0"/>
              <a:cs typeface="Arial" pitchFamily="34" charset="0"/>
            </a:endParaRPr>
          </a:p>
        </p:txBody>
      </p:sp>
      <p:sp>
        <p:nvSpPr>
          <p:cNvPr id="20483" name="Content Placeholder 2"/>
          <p:cNvSpPr>
            <a:spLocks noGrp="1"/>
          </p:cNvSpPr>
          <p:nvPr>
            <p:ph sz="quarter" idx="1"/>
          </p:nvPr>
        </p:nvSpPr>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buFontTx/>
              <a:buNone/>
            </a:pPr>
            <a:r>
              <a:rPr lang="en-US" sz="1800" dirty="0" smtClean="0">
                <a:latin typeface="Arial" pitchFamily="34" charset="0"/>
                <a:cs typeface="Arial" pitchFamily="34" charset="0"/>
              </a:rPr>
              <a:t>  LONGEVITY DETERMINATION</a:t>
            </a:r>
          </a:p>
        </p:txBody>
      </p:sp>
      <p:pic>
        <p:nvPicPr>
          <p:cNvPr id="19460" name="Content Placeholder 4" descr="Rembrandt Aging.bmp"/>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648200" y="1735138"/>
            <a:ext cx="4132263" cy="4132262"/>
          </a:xfrm>
        </p:spPr>
      </p:pic>
      <p:sp>
        <p:nvSpPr>
          <p:cNvPr id="19461" name="TextBox 5"/>
          <p:cNvSpPr txBox="1">
            <a:spLocks noChangeArrowheads="1"/>
          </p:cNvSpPr>
          <p:nvPr/>
        </p:nvSpPr>
        <p:spPr bwMode="auto">
          <a:xfrm>
            <a:off x="4800600" y="6172200"/>
            <a:ext cx="411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a:latin typeface="Calibri" pitchFamily="34" charset="0"/>
              </a:rPr>
              <a:t>       Rembrandt van Rijn 1606-1669 </a:t>
            </a:r>
          </a:p>
        </p:txBody>
      </p:sp>
    </p:spTree>
    <p:extLst>
      <p:ext uri="{BB962C8B-B14F-4D97-AF65-F5344CB8AC3E}">
        <p14:creationId xmlns:p14="http://schemas.microsoft.com/office/powerpoint/2010/main" val="22861393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83">
                                            <p:txEl>
                                              <p:pRg st="3" end="3"/>
                                            </p:txEl>
                                          </p:spTgt>
                                        </p:tgtEl>
                                        <p:attrNameLst>
                                          <p:attrName>style.visibility</p:attrName>
                                        </p:attrNameLst>
                                      </p:cBhvr>
                                      <p:to>
                                        <p:strVal val="visible"/>
                                      </p:to>
                                    </p:set>
                                    <p:anim calcmode="lin" valueType="num">
                                      <p:cBhvr additive="base">
                                        <p:cTn id="7"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1447800"/>
          </a:xfrm>
        </p:spPr>
        <p:txBody>
          <a:bodyPr/>
          <a:lstStyle/>
          <a:p>
            <a:pPr eaLnBrk="1" hangingPunct="1"/>
            <a:r>
              <a:rPr lang="en-US" sz="2000" dirty="0" smtClean="0">
                <a:solidFill>
                  <a:srgbClr val="0066FF"/>
                </a:solidFill>
                <a:latin typeface="Arial" pitchFamily="34" charset="0"/>
              </a:rPr>
              <a:t>AGE CHANGES MUST OCCUR IN MOLECULES THAT FIRST EXIST WITHOUT AGE CHANGES</a:t>
            </a:r>
          </a:p>
        </p:txBody>
      </p:sp>
      <p:sp>
        <p:nvSpPr>
          <p:cNvPr id="21507" name="Rectangle 3"/>
          <p:cNvSpPr>
            <a:spLocks noGrp="1" noChangeArrowheads="1"/>
          </p:cNvSpPr>
          <p:nvPr>
            <p:ph type="body" idx="1"/>
          </p:nvPr>
        </p:nvSpPr>
        <p:spPr>
          <a:xfrm>
            <a:off x="685800" y="1676400"/>
            <a:ext cx="7772400" cy="4419600"/>
          </a:xfrm>
        </p:spPr>
        <p:txBody>
          <a:bodyPr/>
          <a:lstStyle/>
          <a:p>
            <a:pPr marL="339725" indent="-165100" eaLnBrk="1" hangingPunct="1">
              <a:buNone/>
            </a:pPr>
            <a:r>
              <a:rPr lang="en-US" sz="2400" dirty="0" smtClean="0">
                <a:latin typeface="Arial" pitchFamily="34" charset="0"/>
                <a:cs typeface="Courier New" pitchFamily="49" charset="0"/>
              </a:rPr>
              <a:t>  Longevity is determined by the length of time that          repair, synthesis and maintenance processes can retain the active state of biomolecules.</a:t>
            </a:r>
          </a:p>
          <a:p>
            <a:pPr marL="339725" indent="0">
              <a:buNone/>
            </a:pPr>
            <a:r>
              <a:rPr lang="en-US" sz="2400" dirty="0" smtClean="0">
                <a:latin typeface="Arial" pitchFamily="34" charset="0"/>
                <a:cs typeface="Courier New" pitchFamily="49" charset="0"/>
              </a:rPr>
              <a:t>When molecules composing the repair, synthesis  and maintenance processes themselves eventually succumb to the same irreparable reduced energy states as do their substrate molecules, the aging process becomes manifest at higher levels of organization. </a:t>
            </a:r>
          </a:p>
          <a:p>
            <a:pPr marL="339725" indent="0">
              <a:buNone/>
            </a:pPr>
            <a:r>
              <a:rPr lang="en-US" sz="2400" dirty="0" smtClean="0">
                <a:latin typeface="Arial" pitchFamily="34" charset="0"/>
                <a:cs typeface="Courier New" pitchFamily="49" charset="0"/>
              </a:rPr>
              <a:t>The repair shops also age.</a:t>
            </a:r>
          </a:p>
          <a:p>
            <a:pPr eaLnBrk="1" hangingPunct="1">
              <a:buFontTx/>
              <a:buNone/>
            </a:pPr>
            <a:endParaRPr lang="en-US" sz="2400" dirty="0" smtClean="0">
              <a:latin typeface="Arial" pitchFamily="34" charset="0"/>
              <a:cs typeface="Courier New" pitchFamily="49" charset="0"/>
            </a:endParaRPr>
          </a:p>
        </p:txBody>
      </p:sp>
    </p:spTree>
    <p:extLst>
      <p:ext uri="{BB962C8B-B14F-4D97-AF65-F5344CB8AC3E}">
        <p14:creationId xmlns:p14="http://schemas.microsoft.com/office/powerpoint/2010/main" val="2076632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1295400"/>
          </a:xfrm>
        </p:spPr>
        <p:txBody>
          <a:bodyPr/>
          <a:lstStyle/>
          <a:p>
            <a:pPr eaLnBrk="1" hangingPunct="1"/>
            <a:r>
              <a:rPr lang="en-US" sz="2000" dirty="0" smtClean="0">
                <a:solidFill>
                  <a:srgbClr val="0066FF"/>
                </a:solidFill>
                <a:latin typeface="Arial" pitchFamily="34" charset="0"/>
              </a:rPr>
              <a:t>THE GENOME INDIRECTLY DETERMINES LONGEVITY</a:t>
            </a:r>
          </a:p>
        </p:txBody>
      </p:sp>
      <p:sp>
        <p:nvSpPr>
          <p:cNvPr id="22531" name="Rectangle 3"/>
          <p:cNvSpPr>
            <a:spLocks noGrp="1" noChangeArrowheads="1"/>
          </p:cNvSpPr>
          <p:nvPr>
            <p:ph type="body" idx="1"/>
          </p:nvPr>
        </p:nvSpPr>
        <p:spPr>
          <a:xfrm>
            <a:off x="685800" y="1676400"/>
            <a:ext cx="7772400" cy="4419600"/>
          </a:xfrm>
        </p:spPr>
        <p:txBody>
          <a:bodyPr>
            <a:normAutofit lnSpcReduction="10000"/>
          </a:bodyPr>
          <a:lstStyle/>
          <a:p>
            <a:pPr marL="0" indent="0" eaLnBrk="1" hangingPunct="1">
              <a:lnSpc>
                <a:spcPct val="90000"/>
              </a:lnSpc>
              <a:buNone/>
            </a:pPr>
            <a:r>
              <a:rPr lang="en-US" sz="2400" dirty="0" smtClean="0">
                <a:latin typeface="Arial" pitchFamily="34" charset="0"/>
                <a:cs typeface="Courier New" pitchFamily="49" charset="0"/>
              </a:rPr>
              <a:t>The genome governs events from life's beginning until reproductive maturation after which many of the events that it continues to govern are overtaken by the aging process.  </a:t>
            </a:r>
          </a:p>
          <a:p>
            <a:pPr marL="0" indent="0" eaLnBrk="1" hangingPunct="1">
              <a:lnSpc>
                <a:spcPct val="90000"/>
              </a:lnSpc>
              <a:buNone/>
            </a:pPr>
            <a:endParaRPr lang="en-US" sz="2400" dirty="0" smtClean="0">
              <a:latin typeface="Arial" pitchFamily="34" charset="0"/>
              <a:cs typeface="Courier New" pitchFamily="49" charset="0"/>
            </a:endParaRPr>
          </a:p>
          <a:p>
            <a:pPr marL="0" indent="0" eaLnBrk="1" hangingPunct="1">
              <a:lnSpc>
                <a:spcPct val="90000"/>
              </a:lnSpc>
              <a:buNone/>
            </a:pPr>
            <a:r>
              <a:rPr lang="en-US" sz="2400" dirty="0" smtClean="0">
                <a:latin typeface="Arial" pitchFamily="34" charset="0"/>
                <a:cs typeface="Courier New" pitchFamily="49" charset="0"/>
              </a:rPr>
              <a:t>From conception to adulthood, the efficiency of repair, synthesis and maintenance of molecules is favored over the continued loss of molecular structure in substrate molecules.  </a:t>
            </a:r>
          </a:p>
          <a:p>
            <a:pPr marL="0" indent="0" eaLnBrk="1" hangingPunct="1">
              <a:lnSpc>
                <a:spcPct val="90000"/>
              </a:lnSpc>
              <a:buNone/>
            </a:pPr>
            <a:endParaRPr lang="en-US" sz="2400" dirty="0" smtClean="0">
              <a:latin typeface="Arial" pitchFamily="34" charset="0"/>
              <a:cs typeface="Courier New" pitchFamily="49" charset="0"/>
            </a:endParaRPr>
          </a:p>
          <a:p>
            <a:pPr marL="0" indent="0" eaLnBrk="1" hangingPunct="1">
              <a:lnSpc>
                <a:spcPct val="90000"/>
              </a:lnSpc>
              <a:buNone/>
            </a:pPr>
            <a:r>
              <a:rPr lang="en-US" sz="2400" dirty="0" smtClean="0">
                <a:latin typeface="Arial" pitchFamily="34" charset="0"/>
                <a:cs typeface="Courier New" pitchFamily="49" charset="0"/>
              </a:rPr>
              <a:t>After reproductive success the balance slowly shifts as dysfunctional molecules accumulate because their numbers exceed repair and maintenance capacity. </a:t>
            </a:r>
          </a:p>
        </p:txBody>
      </p:sp>
    </p:spTree>
    <p:extLst>
      <p:ext uri="{BB962C8B-B14F-4D97-AF65-F5344CB8AC3E}">
        <p14:creationId xmlns:p14="http://schemas.microsoft.com/office/powerpoint/2010/main" val="1015489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anim calcmode="lin" valueType="num">
                                      <p:cBhvr additive="base">
                                        <p:cTn id="19"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175"/>
            <a:ext cx="7772400" cy="1371600"/>
          </a:xfrm>
        </p:spPr>
        <p:txBody>
          <a:bodyPr/>
          <a:lstStyle/>
          <a:p>
            <a:r>
              <a:rPr lang="en-US" altLang="en-US" sz="1800" smtClean="0">
                <a:solidFill>
                  <a:srgbClr val="0066FF"/>
                </a:solidFill>
                <a:latin typeface="Arial" pitchFamily="34" charset="0"/>
                <a:cs typeface="Times New Roman" pitchFamily="18" charset="0"/>
              </a:rPr>
              <a:t>THE GENOME INDIRECTLY DETERMINES  LONGEVITY</a:t>
            </a:r>
          </a:p>
        </p:txBody>
      </p:sp>
      <p:sp>
        <p:nvSpPr>
          <p:cNvPr id="23555" name="Rectangle 3"/>
          <p:cNvSpPr>
            <a:spLocks noGrp="1" noChangeArrowheads="1"/>
          </p:cNvSpPr>
          <p:nvPr>
            <p:ph type="body" idx="1"/>
          </p:nvPr>
        </p:nvSpPr>
        <p:spPr>
          <a:xfrm>
            <a:off x="685800" y="1447800"/>
            <a:ext cx="7772400" cy="4648200"/>
          </a:xfrm>
        </p:spPr>
        <p:txBody>
          <a:bodyPr>
            <a:normAutofit fontScale="92500" lnSpcReduction="10000"/>
          </a:bodyPr>
          <a:lstStyle/>
          <a:p>
            <a:pPr>
              <a:lnSpc>
                <a:spcPct val="90000"/>
              </a:lnSpc>
            </a:pPr>
            <a:endParaRPr lang="en-US" altLang="en-US" sz="2000" dirty="0" smtClean="0">
              <a:latin typeface="Arial" pitchFamily="34" charset="0"/>
              <a:cs typeface="Courier New" pitchFamily="49" charset="0"/>
            </a:endParaRPr>
          </a:p>
          <a:p>
            <a:pPr marL="0" indent="0">
              <a:lnSpc>
                <a:spcPct val="90000"/>
              </a:lnSpc>
              <a:buNone/>
            </a:pPr>
            <a:r>
              <a:rPr lang="en-US" altLang="en-US" sz="2400" dirty="0" smtClean="0">
                <a:latin typeface="Arial" pitchFamily="34" charset="0"/>
                <a:cs typeface="Courier New" pitchFamily="49" charset="0"/>
              </a:rPr>
              <a:t>Unlike the chance process that characterizes aging, longevity determination is not a chance process.</a:t>
            </a:r>
          </a:p>
          <a:p>
            <a:pPr>
              <a:lnSpc>
                <a:spcPct val="90000"/>
              </a:lnSpc>
            </a:pPr>
            <a:endParaRPr lang="en-US" altLang="en-US" sz="2400" dirty="0" smtClean="0">
              <a:latin typeface="Arial" pitchFamily="34" charset="0"/>
              <a:cs typeface="Courier New" pitchFamily="49" charset="0"/>
            </a:endParaRPr>
          </a:p>
          <a:p>
            <a:pPr marL="0" indent="0">
              <a:lnSpc>
                <a:spcPct val="90000"/>
              </a:lnSpc>
              <a:buNone/>
            </a:pPr>
            <a:r>
              <a:rPr lang="en-US" altLang="en-US" sz="2400" dirty="0" smtClean="0">
                <a:latin typeface="Arial" pitchFamily="34" charset="0"/>
                <a:cs typeface="Courier New" pitchFamily="49" charset="0"/>
              </a:rPr>
              <a:t>Longevity is governed by the enormous excess capacity, (or physiological reserve), reached at the time of reproductive maturity (For example: two kidneys, two lungs, huge heart capacity.)</a:t>
            </a:r>
          </a:p>
          <a:p>
            <a:pPr marL="0" indent="0">
              <a:lnSpc>
                <a:spcPct val="90000"/>
              </a:lnSpc>
              <a:buNone/>
            </a:pPr>
            <a:endParaRPr lang="en-US" altLang="en-US" sz="2400" dirty="0" smtClean="0">
              <a:latin typeface="Arial" pitchFamily="34" charset="0"/>
              <a:cs typeface="Courier New" pitchFamily="49" charset="0"/>
            </a:endParaRPr>
          </a:p>
          <a:p>
            <a:pPr marL="0" indent="0">
              <a:lnSpc>
                <a:spcPct val="90000"/>
              </a:lnSpc>
              <a:buNone/>
            </a:pPr>
            <a:r>
              <a:rPr lang="en-US" altLang="en-US" sz="2400" dirty="0" smtClean="0">
                <a:latin typeface="Arial" pitchFamily="34" charset="0"/>
                <a:cs typeface="Courier New" pitchFamily="49" charset="0"/>
              </a:rPr>
              <a:t>This redundancy is achieved through natural selection to better guarantee survival to the age of reproductive success.  </a:t>
            </a:r>
          </a:p>
          <a:p>
            <a:pPr>
              <a:lnSpc>
                <a:spcPct val="90000"/>
              </a:lnSpc>
            </a:pPr>
            <a:endParaRPr lang="en-US" altLang="en-US" sz="2400" dirty="0" smtClean="0">
              <a:latin typeface="Arial" pitchFamily="34" charset="0"/>
              <a:cs typeface="Courier New" pitchFamily="49" charset="0"/>
            </a:endParaRPr>
          </a:p>
          <a:p>
            <a:pPr marL="0" indent="0">
              <a:lnSpc>
                <a:spcPct val="90000"/>
              </a:lnSpc>
              <a:buNone/>
            </a:pPr>
            <a:r>
              <a:rPr lang="en-US" altLang="en-US" sz="2400" dirty="0" smtClean="0">
                <a:latin typeface="Arial" pitchFamily="34" charset="0"/>
                <a:cs typeface="Times New Roman" pitchFamily="18" charset="0"/>
              </a:rPr>
              <a:t>Thus, the determination of longevity is incidental to the main goal of the genome which is to reach reproductive maturity.</a:t>
            </a:r>
          </a:p>
          <a:p>
            <a:pPr>
              <a:lnSpc>
                <a:spcPct val="90000"/>
              </a:lnSpc>
            </a:pPr>
            <a:endParaRPr lang="en-US" altLang="en-US" sz="2400" dirty="0">
              <a:latin typeface="Arial" pitchFamily="34" charset="0"/>
              <a:cs typeface="Times New Roman" pitchFamily="18" charset="0"/>
            </a:endParaRPr>
          </a:p>
          <a:p>
            <a:pPr>
              <a:lnSpc>
                <a:spcPct val="90000"/>
              </a:lnSpc>
            </a:pPr>
            <a:endParaRPr lang="en-US" altLang="en-US" sz="2000" dirty="0" smtClean="0">
              <a:latin typeface="Arial" pitchFamily="34" charset="0"/>
              <a:cs typeface="Times New Roman" pitchFamily="18" charset="0"/>
            </a:endParaRPr>
          </a:p>
        </p:txBody>
      </p:sp>
    </p:spTree>
    <p:extLst>
      <p:ext uri="{BB962C8B-B14F-4D97-AF65-F5344CB8AC3E}">
        <p14:creationId xmlns:p14="http://schemas.microsoft.com/office/powerpoint/2010/main" val="59461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 calcmode="lin" valueType="num">
                                      <p:cBhvr additive="base">
                                        <p:cTn id="7"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anim calcmode="lin" valueType="num">
                                      <p:cBhvr additive="base">
                                        <p:cTn id="13"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anim calcmode="lin" valueType="num">
                                      <p:cBhvr additive="base">
                                        <p:cTn id="19" dur="500" fill="hold"/>
                                        <p:tgtEl>
                                          <p:spTgt spid="23555">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5">
                                            <p:txEl>
                                              <p:pRg st="7" end="7"/>
                                            </p:txEl>
                                          </p:spTgt>
                                        </p:tgtEl>
                                        <p:attrNameLst>
                                          <p:attrName>style.visibility</p:attrName>
                                        </p:attrNameLst>
                                      </p:cBhvr>
                                      <p:to>
                                        <p:strVal val="visible"/>
                                      </p:to>
                                    </p:set>
                                    <p:anim calcmode="lin" valueType="num">
                                      <p:cBhvr additive="base">
                                        <p:cTn id="25" dur="500" fill="hold"/>
                                        <p:tgtEl>
                                          <p:spTgt spid="23555">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76200"/>
            <a:ext cx="7772400" cy="1066800"/>
          </a:xfrm>
        </p:spPr>
        <p:txBody>
          <a:bodyPr/>
          <a:lstStyle/>
          <a:p>
            <a:pPr eaLnBrk="1" hangingPunct="1">
              <a:lnSpc>
                <a:spcPct val="75000"/>
              </a:lnSpc>
            </a:pPr>
            <a:r>
              <a:rPr lang="en-US" sz="1800" dirty="0" smtClean="0">
                <a:solidFill>
                  <a:srgbClr val="0066FF"/>
                </a:solidFill>
                <a:latin typeface="Arial" pitchFamily="34" charset="0"/>
              </a:rPr>
              <a:t>AGING DETERMINANTS vs. LONGEVITY DETERMINANTS</a:t>
            </a:r>
            <a:r>
              <a:rPr lang="en-US" sz="3600" dirty="0" smtClean="0">
                <a:solidFill>
                  <a:srgbClr val="0066FF"/>
                </a:solidFill>
              </a:rPr>
              <a:t> </a:t>
            </a:r>
          </a:p>
        </p:txBody>
      </p:sp>
      <p:sp>
        <p:nvSpPr>
          <p:cNvPr id="24579" name="Rectangle 3"/>
          <p:cNvSpPr>
            <a:spLocks noGrp="1" noChangeArrowheads="1"/>
          </p:cNvSpPr>
          <p:nvPr>
            <p:ph type="body" idx="1"/>
          </p:nvPr>
        </p:nvSpPr>
        <p:spPr>
          <a:xfrm>
            <a:off x="685800" y="1219200"/>
            <a:ext cx="7772400" cy="4876800"/>
          </a:xfrm>
        </p:spPr>
        <p:txBody>
          <a:bodyPr/>
          <a:lstStyle/>
          <a:p>
            <a:pPr eaLnBrk="1" hangingPunct="1">
              <a:lnSpc>
                <a:spcPct val="90000"/>
              </a:lnSpc>
            </a:pPr>
            <a:r>
              <a:rPr lang="en-US" sz="2000" dirty="0" smtClean="0">
                <a:latin typeface="Arial" pitchFamily="34" charset="0"/>
                <a:cs typeface="Courier New" pitchFamily="49" charset="0"/>
              </a:rPr>
              <a:t>Longevity determination is an entirely different process from the aging process. </a:t>
            </a:r>
          </a:p>
          <a:p>
            <a:pPr eaLnBrk="1" hangingPunct="1">
              <a:lnSpc>
                <a:spcPct val="90000"/>
              </a:lnSpc>
            </a:pPr>
            <a:endParaRPr lang="en-US" sz="2000" dirty="0" smtClean="0">
              <a:latin typeface="Arial" pitchFamily="34" charset="0"/>
              <a:cs typeface="Courier New" pitchFamily="49" charset="0"/>
            </a:endParaRPr>
          </a:p>
          <a:p>
            <a:pPr eaLnBrk="1" hangingPunct="1">
              <a:lnSpc>
                <a:spcPct val="90000"/>
              </a:lnSpc>
            </a:pPr>
            <a:r>
              <a:rPr lang="en-US" sz="2000" dirty="0" smtClean="0">
                <a:latin typeface="Arial" pitchFamily="34" charset="0"/>
                <a:cs typeface="Courier New" pitchFamily="49" charset="0"/>
              </a:rPr>
              <a:t>One might think of longevity determination as the energy state of molecules before they incur age changes. </a:t>
            </a:r>
            <a:r>
              <a:rPr lang="en-US" sz="2000" dirty="0" smtClean="0">
                <a:solidFill>
                  <a:srgbClr val="CC3300"/>
                </a:solidFill>
                <a:latin typeface="Arial" pitchFamily="34" charset="0"/>
                <a:cs typeface="Courier New" pitchFamily="49" charset="0"/>
              </a:rPr>
              <a:t>(“Why do we live as long as we do?”)</a:t>
            </a:r>
          </a:p>
          <a:p>
            <a:pPr eaLnBrk="1" hangingPunct="1">
              <a:lnSpc>
                <a:spcPct val="90000"/>
              </a:lnSpc>
            </a:pPr>
            <a:endParaRPr lang="en-US" sz="2000" dirty="0" smtClean="0">
              <a:latin typeface="Arial" pitchFamily="34" charset="0"/>
              <a:cs typeface="Courier New" pitchFamily="49" charset="0"/>
            </a:endParaRPr>
          </a:p>
          <a:p>
            <a:pPr eaLnBrk="1" hangingPunct="1">
              <a:lnSpc>
                <a:spcPct val="90000"/>
              </a:lnSpc>
            </a:pPr>
            <a:r>
              <a:rPr lang="en-US" sz="2000" dirty="0" smtClean="0">
                <a:latin typeface="Arial" pitchFamily="34" charset="0"/>
                <a:cs typeface="Courier New" pitchFamily="49" charset="0"/>
              </a:rPr>
              <a:t>One might think of aging as the state of molecules as they continue to incur energy losses, become irreparable and dysfunctional. </a:t>
            </a:r>
            <a:r>
              <a:rPr lang="en-US" sz="2000" dirty="0" smtClean="0">
                <a:solidFill>
                  <a:srgbClr val="CC3300"/>
                </a:solidFill>
                <a:latin typeface="Arial" pitchFamily="34" charset="0"/>
                <a:cs typeface="Courier New" pitchFamily="49" charset="0"/>
              </a:rPr>
              <a:t>(“Why do things eventually go wrong?”) </a:t>
            </a:r>
          </a:p>
          <a:p>
            <a:pPr eaLnBrk="1" hangingPunct="1">
              <a:lnSpc>
                <a:spcPct val="90000"/>
              </a:lnSpc>
            </a:pPr>
            <a:endParaRPr lang="en-US" sz="2000" dirty="0" smtClean="0">
              <a:latin typeface="Arial" pitchFamily="34" charset="0"/>
              <a:cs typeface="Courier New" pitchFamily="49" charset="0"/>
            </a:endParaRPr>
          </a:p>
          <a:p>
            <a:pPr eaLnBrk="1" hangingPunct="1">
              <a:lnSpc>
                <a:spcPct val="90000"/>
              </a:lnSpc>
            </a:pPr>
            <a:r>
              <a:rPr lang="en-US" sz="2000" dirty="0" smtClean="0">
                <a:latin typeface="Arial" pitchFamily="34" charset="0"/>
                <a:cs typeface="Times New Roman" pitchFamily="18" charset="0"/>
              </a:rPr>
              <a:t>Aging, then, is a </a:t>
            </a:r>
            <a:r>
              <a:rPr lang="en-US" sz="2000" dirty="0" smtClean="0">
                <a:solidFill>
                  <a:srgbClr val="CC3300"/>
                </a:solidFill>
                <a:latin typeface="Arial" pitchFamily="34" charset="0"/>
                <a:cs typeface="Times New Roman" pitchFamily="18" charset="0"/>
              </a:rPr>
              <a:t>catabolic </a:t>
            </a:r>
            <a:r>
              <a:rPr lang="en-US" sz="2000" dirty="0" smtClean="0">
                <a:latin typeface="Arial" pitchFamily="34" charset="0"/>
                <a:cs typeface="Times New Roman" pitchFamily="18" charset="0"/>
              </a:rPr>
              <a:t>process that is chance driven. </a:t>
            </a:r>
          </a:p>
          <a:p>
            <a:pPr eaLnBrk="1" hangingPunct="1">
              <a:lnSpc>
                <a:spcPct val="90000"/>
              </a:lnSpc>
            </a:pPr>
            <a:endParaRPr lang="en-US" sz="2000" dirty="0" smtClean="0">
              <a:latin typeface="Arial" pitchFamily="34" charset="0"/>
              <a:cs typeface="Times New Roman" pitchFamily="18" charset="0"/>
            </a:endParaRPr>
          </a:p>
          <a:p>
            <a:pPr eaLnBrk="1" hangingPunct="1">
              <a:lnSpc>
                <a:spcPct val="90000"/>
              </a:lnSpc>
            </a:pPr>
            <a:r>
              <a:rPr lang="en-US" sz="2000" dirty="0" smtClean="0">
                <a:latin typeface="Arial" pitchFamily="34" charset="0"/>
                <a:cs typeface="Times New Roman" pitchFamily="18" charset="0"/>
              </a:rPr>
              <a:t>Longevity determination is an </a:t>
            </a:r>
            <a:r>
              <a:rPr lang="en-US" sz="2000" dirty="0" smtClean="0">
                <a:solidFill>
                  <a:srgbClr val="CC3300"/>
                </a:solidFill>
                <a:latin typeface="Arial" pitchFamily="34" charset="0"/>
                <a:cs typeface="Times New Roman" pitchFamily="18" charset="0"/>
              </a:rPr>
              <a:t>anabolic</a:t>
            </a:r>
            <a:r>
              <a:rPr lang="en-US" sz="2000" dirty="0" smtClean="0">
                <a:latin typeface="Arial" pitchFamily="34" charset="0"/>
                <a:cs typeface="Times New Roman" pitchFamily="18" charset="0"/>
              </a:rPr>
              <a:t> process that, indirectly, is genome driven.</a:t>
            </a:r>
            <a:r>
              <a:rPr lang="en-US" sz="1800" dirty="0" smtClean="0">
                <a:latin typeface="Courier"/>
                <a:cs typeface="Times New Roman" pitchFamily="18" charset="0"/>
              </a:rPr>
              <a:t> </a:t>
            </a:r>
          </a:p>
        </p:txBody>
      </p:sp>
    </p:spTree>
    <p:extLst>
      <p:ext uri="{BB962C8B-B14F-4D97-AF65-F5344CB8AC3E}">
        <p14:creationId xmlns:p14="http://schemas.microsoft.com/office/powerpoint/2010/main" val="2969004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additive="base">
                                        <p:cTn id="13"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 calcmode="lin" valueType="num">
                                      <p:cBhvr additive="base">
                                        <p:cTn id="19" dur="5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6" end="6"/>
                                            </p:txEl>
                                          </p:spTgt>
                                        </p:tgtEl>
                                        <p:attrNameLst>
                                          <p:attrName>style.visibility</p:attrName>
                                        </p:attrNameLst>
                                      </p:cBhvr>
                                      <p:to>
                                        <p:strVal val="visible"/>
                                      </p:to>
                                    </p:set>
                                    <p:anim calcmode="lin" valueType="num">
                                      <p:cBhvr additive="base">
                                        <p:cTn id="25" dur="500" fill="hold"/>
                                        <p:tgtEl>
                                          <p:spTgt spid="2457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79">
                                            <p:txEl>
                                              <p:pRg st="8" end="8"/>
                                            </p:txEl>
                                          </p:spTgt>
                                        </p:tgtEl>
                                        <p:attrNameLst>
                                          <p:attrName>style.visibility</p:attrName>
                                        </p:attrNameLst>
                                      </p:cBhvr>
                                      <p:to>
                                        <p:strVal val="visible"/>
                                      </p:to>
                                    </p:set>
                                    <p:anim calcmode="lin" valueType="num">
                                      <p:cBhvr additive="base">
                                        <p:cTn id="31" dur="500" fill="hold"/>
                                        <p:tgtEl>
                                          <p:spTgt spid="24579">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7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2000" smtClean="0">
                <a:solidFill>
                  <a:srgbClr val="0066FF"/>
                </a:solidFill>
                <a:latin typeface="Arial" pitchFamily="34" charset="0"/>
              </a:rPr>
              <a:t>THE THIRD ASPECT OF THE FINITUDE OF LIFE</a:t>
            </a:r>
            <a:r>
              <a:rPr lang="en-US" altLang="en-US" sz="3200" smtClean="0">
                <a:solidFill>
                  <a:srgbClr val="0066FF"/>
                </a:solidFill>
              </a:rPr>
              <a:t>:</a:t>
            </a:r>
          </a:p>
        </p:txBody>
      </p:sp>
      <p:sp>
        <p:nvSpPr>
          <p:cNvPr id="29699" name="Rectangle 3"/>
          <p:cNvSpPr>
            <a:spLocks noGrp="1" noChangeArrowheads="1"/>
          </p:cNvSpPr>
          <p:nvPr>
            <p:ph type="body" idx="1"/>
          </p:nvPr>
        </p:nvSpPr>
        <p:spPr/>
        <p:txBody>
          <a:bodyPr/>
          <a:lstStyle/>
          <a:p>
            <a:pPr>
              <a:buFontTx/>
              <a:buNone/>
            </a:pPr>
            <a:endParaRPr lang="en-US" altLang="en-US" dirty="0" smtClean="0"/>
          </a:p>
          <a:p>
            <a:pPr>
              <a:buFontTx/>
              <a:buNone/>
            </a:pPr>
            <a:endParaRPr lang="en-US" altLang="en-US" dirty="0" smtClean="0"/>
          </a:p>
          <a:p>
            <a:pPr>
              <a:buFontTx/>
              <a:buNone/>
            </a:pPr>
            <a:r>
              <a:rPr lang="en-US" altLang="en-US" sz="2400" dirty="0" smtClean="0"/>
              <a:t>                        </a:t>
            </a:r>
            <a:r>
              <a:rPr lang="en-US" altLang="en-US" sz="2400" dirty="0" smtClean="0">
                <a:latin typeface="Arial" pitchFamily="34" charset="0"/>
              </a:rPr>
              <a:t>AGE-ASSOCIATED DISEASES</a:t>
            </a:r>
          </a:p>
          <a:p>
            <a:pPr>
              <a:buFontTx/>
              <a:buNone/>
            </a:pPr>
            <a:endParaRPr lang="en-US" altLang="en-US" sz="2400" dirty="0">
              <a:latin typeface="Arial" pitchFamily="34" charset="0"/>
            </a:endParaRPr>
          </a:p>
          <a:p>
            <a:pPr>
              <a:buFontTx/>
              <a:buNone/>
            </a:pPr>
            <a:r>
              <a:rPr lang="en-US" altLang="en-US" sz="2400" dirty="0" smtClean="0">
                <a:solidFill>
                  <a:srgbClr val="C00000"/>
                </a:solidFill>
                <a:latin typeface="Arial" pitchFamily="34" charset="0"/>
              </a:rPr>
              <a:t>               Six reasons why aging is not a disease:</a:t>
            </a:r>
          </a:p>
        </p:txBody>
      </p:sp>
    </p:spTree>
    <p:extLst>
      <p:ext uri="{BB962C8B-B14F-4D97-AF65-F5344CB8AC3E}">
        <p14:creationId xmlns:p14="http://schemas.microsoft.com/office/powerpoint/2010/main" val="1333373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anim calcmode="lin" valueType="num">
                                      <p:cBhvr additive="base">
                                        <p:cTn id="7"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4" end="4"/>
                                            </p:txEl>
                                          </p:spTgt>
                                        </p:tgtEl>
                                        <p:attrNameLst>
                                          <p:attrName>style.visibility</p:attrName>
                                        </p:attrNameLst>
                                      </p:cBhvr>
                                      <p:to>
                                        <p:strVal val="visible"/>
                                      </p:to>
                                    </p:set>
                                    <p:anim calcmode="lin" valueType="num">
                                      <p:cBhvr additive="base">
                                        <p:cTn id="13"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41338" y="228600"/>
            <a:ext cx="8128000" cy="381000"/>
          </a:xfrm>
        </p:spPr>
        <p:txBody>
          <a:bodyPr lIns="92075" tIns="46038" rIns="92075" bIns="46038">
            <a:normAutofit fontScale="90000"/>
          </a:bodyPr>
          <a:lstStyle/>
          <a:p>
            <a:r>
              <a:rPr lang="en-US" altLang="en-US" sz="2000" dirty="0" smtClean="0">
                <a:solidFill>
                  <a:srgbClr val="0066FF"/>
                </a:solidFill>
                <a:latin typeface="Arial" pitchFamily="34" charset="0"/>
              </a:rPr>
              <a:t>UNLIKE ANY DISEASE:</a:t>
            </a:r>
            <a:r>
              <a:rPr lang="en-US" altLang="en-US" sz="3600" dirty="0" smtClean="0">
                <a:solidFill>
                  <a:srgbClr val="0066FF"/>
                </a:solidFill>
              </a:rPr>
              <a:t> </a:t>
            </a:r>
          </a:p>
        </p:txBody>
      </p:sp>
      <p:sp>
        <p:nvSpPr>
          <p:cNvPr id="31747" name="Rectangle 3"/>
          <p:cNvSpPr>
            <a:spLocks noGrp="1" noChangeArrowheads="1"/>
          </p:cNvSpPr>
          <p:nvPr>
            <p:ph type="body" idx="1"/>
          </p:nvPr>
        </p:nvSpPr>
        <p:spPr>
          <a:xfrm>
            <a:off x="381000" y="762000"/>
            <a:ext cx="8458200" cy="6059129"/>
          </a:xfrm>
        </p:spPr>
        <p:txBody>
          <a:bodyPr lIns="92075" tIns="46038" rIns="92075" bIns="46038">
            <a:noAutofit/>
          </a:bodyPr>
          <a:lstStyle/>
          <a:p>
            <a:pPr marL="0" indent="0">
              <a:buNone/>
            </a:pPr>
            <a:r>
              <a:rPr lang="en-US" altLang="en-US" sz="1800" dirty="0" smtClean="0">
                <a:solidFill>
                  <a:srgbClr val="00B0F0"/>
                </a:solidFill>
                <a:latin typeface="Arial" pitchFamily="34" charset="0"/>
              </a:rPr>
              <a:t>1. </a:t>
            </a:r>
            <a:r>
              <a:rPr lang="en-US" altLang="en-US" sz="1800" dirty="0" smtClean="0">
                <a:solidFill>
                  <a:schemeClr val="accent2"/>
                </a:solidFill>
                <a:latin typeface="Arial" pitchFamily="34" charset="0"/>
              </a:rPr>
              <a:t>Age changes</a:t>
            </a:r>
            <a:r>
              <a:rPr lang="en-US" altLang="en-US" sz="1800" dirty="0" smtClean="0">
                <a:latin typeface="Arial" pitchFamily="34" charset="0"/>
              </a:rPr>
              <a:t> occur in every animal that reaches a fixed size in adulthood.    </a:t>
            </a:r>
          </a:p>
          <a:p>
            <a:pPr marL="0" indent="0">
              <a:buNone/>
            </a:pPr>
            <a:endParaRPr lang="en-US" altLang="en-US" sz="1800" dirty="0" smtClean="0">
              <a:solidFill>
                <a:schemeClr val="accent1"/>
              </a:solidFill>
              <a:latin typeface="Arial" pitchFamily="34" charset="0"/>
            </a:endParaRPr>
          </a:p>
          <a:p>
            <a:pPr marL="609600" indent="-609600">
              <a:buFontTx/>
              <a:buNone/>
            </a:pPr>
            <a:r>
              <a:rPr lang="en-US" altLang="en-US" sz="1800" dirty="0" smtClean="0">
                <a:solidFill>
                  <a:schemeClr val="accent1"/>
                </a:solidFill>
                <a:latin typeface="Arial" pitchFamily="34" charset="0"/>
              </a:rPr>
              <a:t>2.</a:t>
            </a:r>
            <a:r>
              <a:rPr lang="en-US" altLang="en-US" sz="1800" dirty="0" smtClean="0">
                <a:latin typeface="Arial" pitchFamily="34" charset="0"/>
              </a:rPr>
              <a:t> </a:t>
            </a:r>
            <a:r>
              <a:rPr lang="en-US" altLang="en-US" sz="1800" dirty="0" smtClean="0">
                <a:solidFill>
                  <a:schemeClr val="accent2"/>
                </a:solidFill>
                <a:latin typeface="Arial" pitchFamily="34" charset="0"/>
              </a:rPr>
              <a:t>Age changes </a:t>
            </a:r>
            <a:r>
              <a:rPr lang="en-US" altLang="en-US" sz="1800" dirty="0" smtClean="0">
                <a:latin typeface="Arial" pitchFamily="34" charset="0"/>
              </a:rPr>
              <a:t>occur in almost every species except those that continue to grow where aging does not occur or the rate is imperceptible.</a:t>
            </a:r>
          </a:p>
          <a:p>
            <a:pPr marL="609600" indent="-609600">
              <a:buFontTx/>
              <a:buNone/>
            </a:pPr>
            <a:endParaRPr lang="en-US" altLang="en-US" sz="1800" dirty="0" smtClean="0">
              <a:latin typeface="Arial" pitchFamily="34" charset="0"/>
            </a:endParaRPr>
          </a:p>
          <a:p>
            <a:pPr marL="609600" indent="-609600">
              <a:buFontTx/>
              <a:buNone/>
            </a:pPr>
            <a:r>
              <a:rPr lang="en-US" altLang="en-US" sz="1800" dirty="0" smtClean="0">
                <a:solidFill>
                  <a:schemeClr val="accent1"/>
                </a:solidFill>
                <a:latin typeface="Arial" pitchFamily="34" charset="0"/>
              </a:rPr>
              <a:t>3.</a:t>
            </a:r>
            <a:r>
              <a:rPr lang="en-US" altLang="en-US" sz="1800" dirty="0" smtClean="0">
                <a:latin typeface="Arial" pitchFamily="34" charset="0"/>
              </a:rPr>
              <a:t> </a:t>
            </a:r>
            <a:r>
              <a:rPr lang="en-US" altLang="en-US" sz="1800" dirty="0" smtClean="0">
                <a:solidFill>
                  <a:schemeClr val="accent2"/>
                </a:solidFill>
                <a:latin typeface="Arial" pitchFamily="34" charset="0"/>
              </a:rPr>
              <a:t>Age changes </a:t>
            </a:r>
            <a:r>
              <a:rPr lang="en-US" altLang="en-US" sz="1800" dirty="0" smtClean="0">
                <a:latin typeface="Arial" pitchFamily="34" charset="0"/>
              </a:rPr>
              <a:t>occur in all species members only after the age of reproductive maturation.</a:t>
            </a:r>
          </a:p>
          <a:p>
            <a:pPr marL="609600" indent="-609600">
              <a:buFontTx/>
              <a:buNone/>
            </a:pPr>
            <a:endParaRPr lang="en-US" altLang="en-US" sz="1800" dirty="0" smtClean="0">
              <a:latin typeface="Arial" pitchFamily="34" charset="0"/>
            </a:endParaRPr>
          </a:p>
          <a:p>
            <a:pPr marL="609600" indent="-609600">
              <a:lnSpc>
                <a:spcPct val="90000"/>
              </a:lnSpc>
              <a:buFontTx/>
              <a:buNone/>
            </a:pPr>
            <a:r>
              <a:rPr lang="en-US" altLang="en-US" sz="1800" dirty="0">
                <a:solidFill>
                  <a:schemeClr val="accent1"/>
                </a:solidFill>
                <a:latin typeface="Arial" pitchFamily="34" charset="0"/>
              </a:rPr>
              <a:t>4.</a:t>
            </a:r>
            <a:r>
              <a:rPr lang="en-US" altLang="en-US" sz="1800" dirty="0">
                <a:latin typeface="Arial" pitchFamily="34" charset="0"/>
              </a:rPr>
              <a:t> </a:t>
            </a:r>
            <a:r>
              <a:rPr lang="en-US" altLang="en-US" sz="1800" dirty="0">
                <a:solidFill>
                  <a:schemeClr val="accent2"/>
                </a:solidFill>
                <a:latin typeface="Arial" pitchFamily="34" charset="0"/>
              </a:rPr>
              <a:t>Age changes </a:t>
            </a:r>
            <a:r>
              <a:rPr lang="en-US" altLang="en-US" sz="1800" dirty="0">
                <a:latin typeface="Arial" pitchFamily="34" charset="0"/>
              </a:rPr>
              <a:t>occur in zoo animals protected by humans even after that species probably has not experienced aging for thousands or even millions of </a:t>
            </a:r>
            <a:r>
              <a:rPr lang="en-US" altLang="en-US" sz="1800" dirty="0" smtClean="0">
                <a:latin typeface="Arial" pitchFamily="34" charset="0"/>
              </a:rPr>
              <a:t>years in feral circumstances.</a:t>
            </a:r>
            <a:endParaRPr lang="en-US" altLang="en-US" sz="1800" dirty="0">
              <a:latin typeface="Arial" pitchFamily="34" charset="0"/>
            </a:endParaRPr>
          </a:p>
          <a:p>
            <a:pPr marL="609600" indent="-609600">
              <a:lnSpc>
                <a:spcPct val="90000"/>
              </a:lnSpc>
              <a:buFontTx/>
              <a:buNone/>
            </a:pPr>
            <a:endParaRPr lang="en-US" altLang="en-US" sz="1800" dirty="0">
              <a:latin typeface="Arial" pitchFamily="34" charset="0"/>
            </a:endParaRPr>
          </a:p>
          <a:p>
            <a:pPr marL="609600" indent="-609600">
              <a:lnSpc>
                <a:spcPct val="90000"/>
              </a:lnSpc>
              <a:buFontTx/>
              <a:buNone/>
            </a:pPr>
            <a:r>
              <a:rPr lang="en-US" altLang="en-US" sz="1800" dirty="0" smtClean="0">
                <a:solidFill>
                  <a:schemeClr val="accent1"/>
                </a:solidFill>
                <a:latin typeface="Arial" pitchFamily="34" charset="0"/>
              </a:rPr>
              <a:t>5</a:t>
            </a:r>
            <a:r>
              <a:rPr lang="en-US" altLang="en-US" sz="1800" dirty="0">
                <a:solidFill>
                  <a:schemeClr val="accent1"/>
                </a:solidFill>
                <a:latin typeface="Arial" pitchFamily="34" charset="0"/>
              </a:rPr>
              <a:t>.</a:t>
            </a:r>
            <a:r>
              <a:rPr lang="en-US" altLang="en-US" sz="1800" dirty="0">
                <a:latin typeface="Arial" pitchFamily="34" charset="0"/>
              </a:rPr>
              <a:t> </a:t>
            </a:r>
            <a:r>
              <a:rPr lang="en-US" altLang="en-US" sz="1800" dirty="0">
                <a:solidFill>
                  <a:schemeClr val="accent2"/>
                </a:solidFill>
                <a:latin typeface="Arial" pitchFamily="34" charset="0"/>
              </a:rPr>
              <a:t>Age changes </a:t>
            </a:r>
            <a:r>
              <a:rPr lang="en-US" altLang="en-US" sz="1800" dirty="0" smtClean="0">
                <a:latin typeface="Arial" pitchFamily="34" charset="0"/>
              </a:rPr>
              <a:t>increase </a:t>
            </a:r>
            <a:r>
              <a:rPr lang="en-US" altLang="en-US" sz="1800" dirty="0">
                <a:latin typeface="Arial" pitchFamily="34" charset="0"/>
              </a:rPr>
              <a:t>the vulnerability to pathology and death in all animals in which it occurs.</a:t>
            </a:r>
          </a:p>
          <a:p>
            <a:pPr marL="609600" indent="-609600">
              <a:lnSpc>
                <a:spcPct val="90000"/>
              </a:lnSpc>
              <a:buFontTx/>
              <a:buNone/>
            </a:pPr>
            <a:endParaRPr lang="en-US" altLang="en-US" sz="1800" dirty="0">
              <a:latin typeface="Arial" pitchFamily="34" charset="0"/>
            </a:endParaRPr>
          </a:p>
          <a:p>
            <a:pPr marL="609600" indent="-609600">
              <a:lnSpc>
                <a:spcPct val="90000"/>
              </a:lnSpc>
              <a:buFontTx/>
              <a:buNone/>
            </a:pPr>
            <a:r>
              <a:rPr lang="en-US" altLang="en-US" sz="1800" dirty="0" smtClean="0">
                <a:solidFill>
                  <a:schemeClr val="accent1"/>
                </a:solidFill>
                <a:latin typeface="Arial" pitchFamily="34" charset="0"/>
              </a:rPr>
              <a:t>6</a:t>
            </a:r>
            <a:r>
              <a:rPr lang="en-US" altLang="en-US" sz="1800" dirty="0">
                <a:solidFill>
                  <a:schemeClr val="accent1"/>
                </a:solidFill>
                <a:latin typeface="Arial" pitchFamily="34" charset="0"/>
              </a:rPr>
              <a:t>.</a:t>
            </a:r>
            <a:r>
              <a:rPr lang="en-US" altLang="en-US" sz="1800" dirty="0">
                <a:latin typeface="Arial" pitchFamily="34" charset="0"/>
              </a:rPr>
              <a:t> </a:t>
            </a:r>
            <a:r>
              <a:rPr lang="en-US" altLang="en-US" sz="1800" dirty="0">
                <a:solidFill>
                  <a:schemeClr val="accent2"/>
                </a:solidFill>
                <a:latin typeface="Arial" pitchFamily="34" charset="0"/>
              </a:rPr>
              <a:t>Age changes </a:t>
            </a:r>
            <a:r>
              <a:rPr lang="en-US" altLang="en-US" sz="1800" dirty="0">
                <a:latin typeface="Arial" pitchFamily="34" charset="0"/>
              </a:rPr>
              <a:t>have the same universal molecular cause, (accumulation of dysfunctional molecules) in both animate and inanimate objects.</a:t>
            </a:r>
          </a:p>
          <a:p>
            <a:pPr marL="609600" indent="-609600">
              <a:buNone/>
            </a:pPr>
            <a:r>
              <a:rPr lang="en-US" altLang="en-US" sz="2000" dirty="0" smtClean="0">
                <a:latin typeface="Arial" pitchFamily="34" charset="0"/>
              </a:rPr>
              <a:t> </a:t>
            </a:r>
            <a:r>
              <a:rPr lang="en-US" altLang="en-US" sz="1800" dirty="0" smtClean="0">
                <a:solidFill>
                  <a:srgbClr val="C00000"/>
                </a:solidFill>
                <a:latin typeface="Arial" pitchFamily="34" charset="0"/>
              </a:rPr>
              <a:t>THERE IS NO DISEASE OR PATHOLOGY THAT SHARES THESE SIX CRITERIA THAT CHARACTERIZE THE AGING PROCESS. </a:t>
            </a:r>
          </a:p>
          <a:p>
            <a:pPr marL="609600" indent="-609600">
              <a:buFontTx/>
              <a:buNone/>
            </a:pPr>
            <a:endParaRPr lang="en-US" altLang="en-US" sz="1800" dirty="0" smtClean="0">
              <a:latin typeface="Arial" pitchFamily="34" charset="0"/>
            </a:endParaRPr>
          </a:p>
        </p:txBody>
      </p:sp>
    </p:spTree>
    <p:extLst>
      <p:ext uri="{BB962C8B-B14F-4D97-AF65-F5344CB8AC3E}">
        <p14:creationId xmlns:p14="http://schemas.microsoft.com/office/powerpoint/2010/main" val="41717633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anim calcmode="lin" valueType="num">
                                      <p:cBhvr additive="base">
                                        <p:cTn id="19" dur="500" fill="hold"/>
                                        <p:tgtEl>
                                          <p:spTgt spid="3174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1747">
                                            <p:txEl>
                                              <p:pRg st="6" end="6"/>
                                            </p:txEl>
                                          </p:spTgt>
                                        </p:tgtEl>
                                        <p:attrNameLst>
                                          <p:attrName>style.visibility</p:attrName>
                                        </p:attrNameLst>
                                      </p:cBhvr>
                                      <p:to>
                                        <p:strVal val="visible"/>
                                      </p:to>
                                    </p:set>
                                    <p:anim calcmode="lin" valueType="num">
                                      <p:cBhvr additive="base">
                                        <p:cTn id="25" dur="500" fill="hold"/>
                                        <p:tgtEl>
                                          <p:spTgt spid="31747">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1747">
                                            <p:txEl>
                                              <p:pRg st="8" end="8"/>
                                            </p:txEl>
                                          </p:spTgt>
                                        </p:tgtEl>
                                        <p:attrNameLst>
                                          <p:attrName>style.visibility</p:attrName>
                                        </p:attrNameLst>
                                      </p:cBhvr>
                                      <p:to>
                                        <p:strVal val="visible"/>
                                      </p:to>
                                    </p:set>
                                    <p:anim calcmode="lin" valueType="num">
                                      <p:cBhvr additive="base">
                                        <p:cTn id="31" dur="500" fill="hold"/>
                                        <p:tgtEl>
                                          <p:spTgt spid="31747">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4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1747">
                                            <p:txEl>
                                              <p:pRg st="10" end="10"/>
                                            </p:txEl>
                                          </p:spTgt>
                                        </p:tgtEl>
                                        <p:attrNameLst>
                                          <p:attrName>style.visibility</p:attrName>
                                        </p:attrNameLst>
                                      </p:cBhvr>
                                      <p:to>
                                        <p:strVal val="visible"/>
                                      </p:to>
                                    </p:set>
                                    <p:anim calcmode="lin" valueType="num">
                                      <p:cBhvr additive="base">
                                        <p:cTn id="37" dur="500" fill="hold"/>
                                        <p:tgtEl>
                                          <p:spTgt spid="31747">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74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1747">
                                            <p:txEl>
                                              <p:pRg st="11" end="11"/>
                                            </p:txEl>
                                          </p:spTgt>
                                        </p:tgtEl>
                                        <p:attrNameLst>
                                          <p:attrName>style.visibility</p:attrName>
                                        </p:attrNameLst>
                                      </p:cBhvr>
                                      <p:to>
                                        <p:strVal val="visible"/>
                                      </p:to>
                                    </p:set>
                                    <p:anim calcmode="lin" valueType="num">
                                      <p:cBhvr additive="base">
                                        <p:cTn id="43" dur="500" fill="hold"/>
                                        <p:tgtEl>
                                          <p:spTgt spid="31747">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1747">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04800"/>
            <a:ext cx="7772400" cy="1143000"/>
          </a:xfrm>
        </p:spPr>
        <p:txBody>
          <a:bodyPr/>
          <a:lstStyle/>
          <a:p>
            <a:pPr eaLnBrk="1" hangingPunct="1"/>
            <a:r>
              <a:rPr lang="en-US" sz="3600" b="1" dirty="0" smtClean="0">
                <a:latin typeface="Arial" pitchFamily="34" charset="0"/>
              </a:rPr>
              <a:t> </a:t>
            </a:r>
            <a:r>
              <a:rPr lang="en-US" sz="1800" dirty="0" smtClean="0">
                <a:solidFill>
                  <a:srgbClr val="0066FF"/>
                </a:solidFill>
                <a:latin typeface="Arial" pitchFamily="34" charset="0"/>
              </a:rPr>
              <a:t>WILL DISEASE RESOLUTION INCREASE OUR UNDERSTANDING OF THE FUNDAMENTAL BIOLOGY OF AGING?</a:t>
            </a:r>
          </a:p>
        </p:txBody>
      </p:sp>
      <p:sp>
        <p:nvSpPr>
          <p:cNvPr id="36867" name="Rectangle 3"/>
          <p:cNvSpPr>
            <a:spLocks noGrp="1" noChangeArrowheads="1"/>
          </p:cNvSpPr>
          <p:nvPr>
            <p:ph type="body" idx="1"/>
          </p:nvPr>
        </p:nvSpPr>
        <p:spPr>
          <a:xfrm>
            <a:off x="685800" y="1752600"/>
            <a:ext cx="7772400" cy="4343400"/>
          </a:xfrm>
        </p:spPr>
        <p:txBody>
          <a:bodyPr/>
          <a:lstStyle/>
          <a:p>
            <a:pPr eaLnBrk="1" hangingPunct="1">
              <a:buFontTx/>
              <a:buNone/>
            </a:pPr>
            <a:r>
              <a:rPr lang="en-US" sz="3600" dirty="0" smtClean="0"/>
              <a:t>   </a:t>
            </a:r>
            <a:r>
              <a:rPr lang="en-US" sz="2400" dirty="0" smtClean="0">
                <a:latin typeface="Arial" pitchFamily="34" charset="0"/>
              </a:rPr>
              <a:t>Our success in resolving childhood diseases like poliomyelitis, iron deficiency anemia or </a:t>
            </a:r>
            <a:r>
              <a:rPr lang="en-US" sz="2400" dirty="0" err="1" smtClean="0">
                <a:latin typeface="Arial" pitchFamily="34" charset="0"/>
              </a:rPr>
              <a:t>Wilms</a:t>
            </a:r>
            <a:r>
              <a:rPr lang="en-US" sz="2400" dirty="0" smtClean="0">
                <a:latin typeface="Arial" pitchFamily="34" charset="0"/>
              </a:rPr>
              <a:t>’ tumors did not increase our understanding of childhood development. </a:t>
            </a:r>
          </a:p>
          <a:p>
            <a:pPr eaLnBrk="1" hangingPunct="1">
              <a:buFontTx/>
              <a:buNone/>
            </a:pPr>
            <a:endParaRPr lang="en-US" sz="2400" dirty="0" smtClean="0">
              <a:latin typeface="Arial" pitchFamily="34" charset="0"/>
            </a:endParaRPr>
          </a:p>
          <a:p>
            <a:pPr eaLnBrk="1" hangingPunct="1">
              <a:buFontTx/>
              <a:buNone/>
            </a:pPr>
            <a:r>
              <a:rPr lang="en-US" sz="2400" dirty="0" smtClean="0">
                <a:latin typeface="Arial" pitchFamily="34" charset="0"/>
              </a:rPr>
              <a:t>    Similarly, the resolution of the leading causes of death (age-associated cardiovascular disease, stroke respiratory diseases and cancer) will provide no new insights into the fundamental etiology of aging.</a:t>
            </a:r>
          </a:p>
          <a:p>
            <a:pPr eaLnBrk="1" hangingPunct="1">
              <a:buFontTx/>
              <a:buNone/>
            </a:pPr>
            <a:endParaRPr lang="en-US" sz="2400" dirty="0" smtClean="0">
              <a:latin typeface="Arial" pitchFamily="34" charset="0"/>
            </a:endParaRPr>
          </a:p>
        </p:txBody>
      </p:sp>
    </p:spTree>
    <p:extLst>
      <p:ext uri="{BB962C8B-B14F-4D97-AF65-F5344CB8AC3E}">
        <p14:creationId xmlns:p14="http://schemas.microsoft.com/office/powerpoint/2010/main" val="463734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anim calcmode="lin" valueType="num">
                                      <p:cBhvr additive="base">
                                        <p:cTn id="13"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0"/>
            <a:ext cx="7772400" cy="1066800"/>
          </a:xfrm>
        </p:spPr>
        <p:txBody>
          <a:bodyPr/>
          <a:lstStyle/>
          <a:p>
            <a:r>
              <a:rPr lang="en-US" altLang="en-US" sz="1800" dirty="0" smtClean="0">
                <a:solidFill>
                  <a:srgbClr val="0066FF"/>
                </a:solidFill>
                <a:latin typeface="Arial" pitchFamily="34" charset="0"/>
              </a:rPr>
              <a:t>WHAT IF ALL LEADING CAUSES </a:t>
            </a:r>
            <a:r>
              <a:rPr lang="en-US" altLang="en-US" sz="1800" b="1" u="sng" dirty="0" smtClean="0">
                <a:solidFill>
                  <a:srgbClr val="0066FF"/>
                </a:solidFill>
                <a:latin typeface="Arial" pitchFamily="34" charset="0"/>
              </a:rPr>
              <a:t>WRITTEN ON DEATH CERTIFICATES </a:t>
            </a:r>
            <a:r>
              <a:rPr lang="en-US" altLang="en-US" sz="1800" dirty="0" smtClean="0">
                <a:solidFill>
                  <a:srgbClr val="0066FF"/>
                </a:solidFill>
                <a:latin typeface="Arial" pitchFamily="34" charset="0"/>
              </a:rPr>
              <a:t>WERE TO BE RESOLVED?</a:t>
            </a:r>
          </a:p>
        </p:txBody>
      </p:sp>
      <p:sp>
        <p:nvSpPr>
          <p:cNvPr id="38915" name="Rectangle 3"/>
          <p:cNvSpPr>
            <a:spLocks noGrp="1" noChangeArrowheads="1"/>
          </p:cNvSpPr>
          <p:nvPr>
            <p:ph type="body" idx="1"/>
          </p:nvPr>
        </p:nvSpPr>
        <p:spPr>
          <a:xfrm>
            <a:off x="685800" y="990600"/>
            <a:ext cx="7772400" cy="5410200"/>
          </a:xfrm>
        </p:spPr>
        <p:txBody>
          <a:bodyPr>
            <a:normAutofit fontScale="85000" lnSpcReduction="10000"/>
          </a:bodyPr>
          <a:lstStyle/>
          <a:p>
            <a:pPr>
              <a:lnSpc>
                <a:spcPct val="90000"/>
              </a:lnSpc>
              <a:buFontTx/>
              <a:buNone/>
            </a:pPr>
            <a:r>
              <a:rPr lang="en-US" altLang="en-US" sz="1900" dirty="0" smtClean="0">
                <a:latin typeface="Arial" pitchFamily="34" charset="0"/>
              </a:rPr>
              <a:t>In developed countries there could only be an increase in life expectancy of about 13 years.</a:t>
            </a:r>
          </a:p>
          <a:p>
            <a:pPr>
              <a:lnSpc>
                <a:spcPct val="90000"/>
              </a:lnSpc>
              <a:buFontTx/>
              <a:buNone/>
            </a:pPr>
            <a:endParaRPr lang="en-US" altLang="en-US" sz="1900" dirty="0" smtClean="0">
              <a:latin typeface="Arial" pitchFamily="34" charset="0"/>
            </a:endParaRPr>
          </a:p>
          <a:p>
            <a:pPr marL="0" indent="0">
              <a:lnSpc>
                <a:spcPct val="90000"/>
              </a:lnSpc>
              <a:buFontTx/>
              <a:buNone/>
            </a:pPr>
            <a:r>
              <a:rPr lang="en-US" altLang="en-US" sz="1900" dirty="0">
                <a:latin typeface="Arial" pitchFamily="34" charset="0"/>
              </a:rPr>
              <a:t>79 </a:t>
            </a:r>
            <a:r>
              <a:rPr lang="en-US" altLang="en-US" sz="1900" dirty="0" smtClean="0">
                <a:latin typeface="Arial" pitchFamily="34" charset="0"/>
              </a:rPr>
              <a:t>years is the average life expectancy at birth in the U.S. today. Thus, about 92 years would be the maximum average life expectancy attainable if all causes of death were to be resolved. </a:t>
            </a:r>
          </a:p>
          <a:p>
            <a:pPr>
              <a:lnSpc>
                <a:spcPct val="90000"/>
              </a:lnSpc>
              <a:buFontTx/>
              <a:buNone/>
            </a:pPr>
            <a:endParaRPr lang="en-US" altLang="en-US" sz="1900" dirty="0" smtClean="0">
              <a:latin typeface="Arial" pitchFamily="34" charset="0"/>
            </a:endParaRPr>
          </a:p>
          <a:p>
            <a:pPr>
              <a:lnSpc>
                <a:spcPct val="90000"/>
              </a:lnSpc>
              <a:buFontTx/>
              <a:buNone/>
            </a:pPr>
            <a:r>
              <a:rPr lang="en-US" altLang="en-US" sz="1900" dirty="0" smtClean="0">
                <a:latin typeface="Arial" pitchFamily="34" charset="0"/>
              </a:rPr>
              <a:t>The increase in years of life expectancy if leading causes of death were resolved:</a:t>
            </a:r>
          </a:p>
          <a:p>
            <a:pPr>
              <a:lnSpc>
                <a:spcPct val="90000"/>
              </a:lnSpc>
              <a:buFontTx/>
              <a:buNone/>
            </a:pPr>
            <a:endParaRPr lang="en-US" altLang="en-US" sz="1900" dirty="0">
              <a:latin typeface="Arial" pitchFamily="34" charset="0"/>
            </a:endParaRPr>
          </a:p>
          <a:p>
            <a:pPr>
              <a:lnSpc>
                <a:spcPct val="90000"/>
              </a:lnSpc>
              <a:buFontTx/>
              <a:buNone/>
            </a:pPr>
            <a:r>
              <a:rPr lang="en-US" altLang="en-US" sz="1900" dirty="0" smtClean="0">
                <a:latin typeface="Arial" pitchFamily="34" charset="0"/>
              </a:rPr>
              <a:t>                                                             </a:t>
            </a:r>
            <a:r>
              <a:rPr lang="en-US" altLang="en-US" sz="1900" dirty="0" smtClean="0">
                <a:solidFill>
                  <a:srgbClr val="C00000"/>
                </a:solidFill>
                <a:latin typeface="Arial" pitchFamily="34" charset="0"/>
              </a:rPr>
              <a:t>At birth                At age 65</a:t>
            </a:r>
          </a:p>
          <a:p>
            <a:pPr>
              <a:lnSpc>
                <a:spcPct val="90000"/>
              </a:lnSpc>
              <a:buFontTx/>
              <a:buNone/>
            </a:pPr>
            <a:endParaRPr lang="en-US" altLang="en-US" sz="1900" dirty="0" smtClean="0">
              <a:solidFill>
                <a:srgbClr val="C00000"/>
              </a:solidFill>
              <a:latin typeface="Arial" pitchFamily="34" charset="0"/>
            </a:endParaRPr>
          </a:p>
          <a:p>
            <a:pPr>
              <a:lnSpc>
                <a:spcPct val="90000"/>
              </a:lnSpc>
              <a:buFontTx/>
              <a:buNone/>
            </a:pPr>
            <a:r>
              <a:rPr lang="en-US" altLang="en-US" sz="1900" dirty="0" smtClean="0">
                <a:solidFill>
                  <a:srgbClr val="000000"/>
                </a:solidFill>
                <a:latin typeface="Arial" pitchFamily="34" charset="0"/>
                <a:cs typeface="Times New Roman" pitchFamily="18" charset="0"/>
              </a:rPr>
              <a:t>Cardiovascular diseases and stroke       6.73                        6.25</a:t>
            </a:r>
          </a:p>
          <a:p>
            <a:pPr>
              <a:lnSpc>
                <a:spcPct val="90000"/>
              </a:lnSpc>
              <a:buFontTx/>
              <a:buNone/>
            </a:pPr>
            <a:endParaRPr lang="en-US" altLang="en-US" sz="1900" dirty="0" smtClean="0">
              <a:solidFill>
                <a:srgbClr val="000000"/>
              </a:solidFill>
              <a:latin typeface="Arial" pitchFamily="34" charset="0"/>
              <a:cs typeface="Times New Roman" pitchFamily="18" charset="0"/>
            </a:endParaRPr>
          </a:p>
          <a:p>
            <a:pPr>
              <a:lnSpc>
                <a:spcPct val="90000"/>
              </a:lnSpc>
              <a:buFontTx/>
              <a:buNone/>
            </a:pPr>
            <a:r>
              <a:rPr lang="en-US" altLang="en-US" sz="1900" dirty="0" smtClean="0">
                <a:solidFill>
                  <a:srgbClr val="000000"/>
                </a:solidFill>
                <a:latin typeface="Arial" pitchFamily="34" charset="0"/>
                <a:cs typeface="Times New Roman" pitchFamily="18" charset="0"/>
              </a:rPr>
              <a:t>Cancer                                                    3.4                          2.19</a:t>
            </a:r>
          </a:p>
          <a:p>
            <a:pPr>
              <a:lnSpc>
                <a:spcPct val="90000"/>
              </a:lnSpc>
              <a:buFontTx/>
              <a:buNone/>
            </a:pPr>
            <a:endParaRPr lang="en-US" altLang="en-US" sz="1900" dirty="0" smtClean="0">
              <a:solidFill>
                <a:srgbClr val="000000"/>
              </a:solidFill>
              <a:latin typeface="Arial" pitchFamily="34" charset="0"/>
              <a:cs typeface="Times New Roman" pitchFamily="18" charset="0"/>
            </a:endParaRPr>
          </a:p>
          <a:p>
            <a:pPr>
              <a:lnSpc>
                <a:spcPct val="90000"/>
              </a:lnSpc>
              <a:buFontTx/>
              <a:buNone/>
            </a:pPr>
            <a:r>
              <a:rPr lang="en-US" altLang="en-US" sz="1900" dirty="0" smtClean="0">
                <a:solidFill>
                  <a:srgbClr val="000000"/>
                </a:solidFill>
                <a:latin typeface="Arial" pitchFamily="34" charset="0"/>
                <a:cs typeface="Times New Roman" pitchFamily="18" charset="0"/>
              </a:rPr>
              <a:t>Accidents                                                0.92                        0.14</a:t>
            </a:r>
          </a:p>
          <a:p>
            <a:pPr>
              <a:lnSpc>
                <a:spcPct val="90000"/>
              </a:lnSpc>
              <a:buFontTx/>
              <a:buNone/>
            </a:pPr>
            <a:endParaRPr lang="en-US" altLang="en-US" sz="1900" dirty="0" smtClean="0">
              <a:solidFill>
                <a:srgbClr val="000000"/>
              </a:solidFill>
              <a:latin typeface="Arial" pitchFamily="34" charset="0"/>
              <a:cs typeface="Times New Roman" pitchFamily="18" charset="0"/>
            </a:endParaRPr>
          </a:p>
          <a:p>
            <a:pPr>
              <a:lnSpc>
                <a:spcPct val="90000"/>
              </a:lnSpc>
              <a:buFontTx/>
              <a:buNone/>
            </a:pPr>
            <a:r>
              <a:rPr lang="en-US" altLang="en-US" sz="1900" dirty="0" smtClean="0">
                <a:solidFill>
                  <a:srgbClr val="000000"/>
                </a:solidFill>
                <a:latin typeface="Arial" pitchFamily="34" charset="0"/>
                <a:cs typeface="Times New Roman" pitchFamily="18" charset="0"/>
              </a:rPr>
              <a:t>All other causes                                      4.29                         1.71</a:t>
            </a:r>
          </a:p>
          <a:p>
            <a:pPr>
              <a:lnSpc>
                <a:spcPct val="90000"/>
              </a:lnSpc>
              <a:buFontTx/>
              <a:buNone/>
            </a:pPr>
            <a:endParaRPr lang="en-US" altLang="en-US" sz="1900" dirty="0" smtClean="0">
              <a:solidFill>
                <a:srgbClr val="000000"/>
              </a:solidFill>
              <a:latin typeface="Arial" pitchFamily="34" charset="0"/>
              <a:cs typeface="Times New Roman" pitchFamily="18" charset="0"/>
            </a:endParaRPr>
          </a:p>
          <a:p>
            <a:pPr>
              <a:lnSpc>
                <a:spcPct val="90000"/>
              </a:lnSpc>
              <a:buFontTx/>
              <a:buNone/>
            </a:pPr>
            <a:endParaRPr lang="en-US" altLang="en-US" sz="1800" dirty="0">
              <a:solidFill>
                <a:srgbClr val="000000"/>
              </a:solidFill>
              <a:latin typeface="Arial" pitchFamily="34" charset="0"/>
              <a:cs typeface="Times New Roman" pitchFamily="18" charset="0"/>
            </a:endParaRPr>
          </a:p>
          <a:p>
            <a:pPr>
              <a:lnSpc>
                <a:spcPct val="90000"/>
              </a:lnSpc>
              <a:buFontTx/>
              <a:buNone/>
            </a:pPr>
            <a:r>
              <a:rPr lang="en-US" altLang="en-US" sz="1800" dirty="0" smtClean="0">
                <a:solidFill>
                  <a:srgbClr val="000000"/>
                </a:solidFill>
                <a:latin typeface="Arial" pitchFamily="34" charset="0"/>
                <a:cs typeface="Times New Roman" pitchFamily="18" charset="0"/>
              </a:rPr>
              <a:t> </a:t>
            </a:r>
            <a:r>
              <a:rPr lang="en-US" altLang="en-US" sz="1600" dirty="0" smtClean="0">
                <a:solidFill>
                  <a:srgbClr val="000000"/>
                </a:solidFill>
                <a:latin typeface="Arial" pitchFamily="34" charset="0"/>
                <a:cs typeface="Times New Roman" pitchFamily="18" charset="0"/>
              </a:rPr>
              <a:t>(Anderson RN, U.S. Decennial Life Tables for 1989–91, Vol. 1, No. 4.US life tables eliminating certain causes of death. </a:t>
            </a:r>
            <a:r>
              <a:rPr lang="en-US" altLang="en-US" sz="1600" dirty="0" err="1" smtClean="0">
                <a:solidFill>
                  <a:srgbClr val="000000"/>
                </a:solidFill>
                <a:latin typeface="Arial" pitchFamily="34" charset="0"/>
                <a:cs typeface="Times New Roman" pitchFamily="18" charset="0"/>
              </a:rPr>
              <a:t>Hyattsville,MD</a:t>
            </a:r>
            <a:r>
              <a:rPr lang="en-US" altLang="en-US" sz="1600" dirty="0" smtClean="0">
                <a:solidFill>
                  <a:srgbClr val="000000"/>
                </a:solidFill>
                <a:latin typeface="Arial" pitchFamily="34" charset="0"/>
                <a:cs typeface="Times New Roman" pitchFamily="18" charset="0"/>
              </a:rPr>
              <a:t>: Nat. Ctr. for Health Statistics; 1999:7–8. ); </a:t>
            </a:r>
            <a:r>
              <a:rPr lang="en-US" altLang="en-US" sz="1600" dirty="0" smtClean="0">
                <a:solidFill>
                  <a:srgbClr val="000000"/>
                </a:solidFill>
                <a:latin typeface="Courier"/>
                <a:cs typeface="Times New Roman" pitchFamily="18" charset="0"/>
              </a:rPr>
              <a:t>Olshansky, Carnes and Cassel, Science, 1990)</a:t>
            </a:r>
            <a:endParaRPr lang="en-US" altLang="en-US" sz="1600" dirty="0" smtClean="0">
              <a:solidFill>
                <a:srgbClr val="000000"/>
              </a:solidFill>
              <a:latin typeface="Courier New" pitchFamily="49" charset="0"/>
              <a:cs typeface="Times New Roman" pitchFamily="18" charset="0"/>
            </a:endParaRPr>
          </a:p>
          <a:p>
            <a:pPr>
              <a:lnSpc>
                <a:spcPct val="90000"/>
              </a:lnSpc>
              <a:buFontTx/>
              <a:buNone/>
            </a:pPr>
            <a:endParaRPr lang="en-US" altLang="en-US" sz="1600" dirty="0" smtClean="0">
              <a:latin typeface="Arial" pitchFamily="34" charset="0"/>
            </a:endParaRPr>
          </a:p>
          <a:p>
            <a:pPr>
              <a:lnSpc>
                <a:spcPct val="90000"/>
              </a:lnSpc>
              <a:buFontTx/>
              <a:buNone/>
            </a:pPr>
            <a:endParaRPr lang="en-US" altLang="en-US" dirty="0" smtClean="0"/>
          </a:p>
        </p:txBody>
      </p:sp>
    </p:spTree>
    <p:extLst>
      <p:ext uri="{BB962C8B-B14F-4D97-AF65-F5344CB8AC3E}">
        <p14:creationId xmlns:p14="http://schemas.microsoft.com/office/powerpoint/2010/main" val="4244563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 calcmode="lin" valueType="num">
                                      <p:cBhvr additive="base">
                                        <p:cTn id="13"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anim calcmode="lin" valueType="num">
                                      <p:cBhvr additive="base">
                                        <p:cTn id="19"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6" end="6"/>
                                            </p:txEl>
                                          </p:spTgt>
                                        </p:tgtEl>
                                        <p:attrNameLst>
                                          <p:attrName>style.visibility</p:attrName>
                                        </p:attrNameLst>
                                      </p:cBhvr>
                                      <p:to>
                                        <p:strVal val="visible"/>
                                      </p:to>
                                    </p:set>
                                    <p:anim calcmode="lin" valueType="num">
                                      <p:cBhvr additive="base">
                                        <p:cTn id="25" dur="5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500"/>
                                  </p:stCondLst>
                                  <p:childTnLst>
                                    <p:set>
                                      <p:cBhvr>
                                        <p:cTn id="30" dur="1" fill="hold">
                                          <p:stCondLst>
                                            <p:cond delay="0"/>
                                          </p:stCondLst>
                                        </p:cTn>
                                        <p:tgtEl>
                                          <p:spTgt spid="38915">
                                            <p:txEl>
                                              <p:pRg st="8" end="8"/>
                                            </p:txEl>
                                          </p:spTgt>
                                        </p:tgtEl>
                                        <p:attrNameLst>
                                          <p:attrName>style.visibility</p:attrName>
                                        </p:attrNameLst>
                                      </p:cBhvr>
                                      <p:to>
                                        <p:strVal val="visible"/>
                                      </p:to>
                                    </p:set>
                                    <p:anim calcmode="lin" valueType="num">
                                      <p:cBhvr additive="base">
                                        <p:cTn id="31" dur="750" fill="hold"/>
                                        <p:tgtEl>
                                          <p:spTgt spid="38915">
                                            <p:txEl>
                                              <p:pRg st="8" end="8"/>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3891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500"/>
                                  </p:stCondLst>
                                  <p:childTnLst>
                                    <p:set>
                                      <p:cBhvr>
                                        <p:cTn id="36" dur="1" fill="hold">
                                          <p:stCondLst>
                                            <p:cond delay="0"/>
                                          </p:stCondLst>
                                        </p:cTn>
                                        <p:tgtEl>
                                          <p:spTgt spid="38915">
                                            <p:txEl>
                                              <p:pRg st="10" end="10"/>
                                            </p:txEl>
                                          </p:spTgt>
                                        </p:tgtEl>
                                        <p:attrNameLst>
                                          <p:attrName>style.visibility</p:attrName>
                                        </p:attrNameLst>
                                      </p:cBhvr>
                                      <p:to>
                                        <p:strVal val="visible"/>
                                      </p:to>
                                    </p:set>
                                    <p:anim calcmode="lin" valueType="num">
                                      <p:cBhvr additive="base">
                                        <p:cTn id="37" dur="750" fill="hold"/>
                                        <p:tgtEl>
                                          <p:spTgt spid="38915">
                                            <p:txEl>
                                              <p:pRg st="10" end="10"/>
                                            </p:txEl>
                                          </p:spTgt>
                                        </p:tgtEl>
                                        <p:attrNameLst>
                                          <p:attrName>ppt_x</p:attrName>
                                        </p:attrNameLst>
                                      </p:cBhvr>
                                      <p:tavLst>
                                        <p:tav tm="0">
                                          <p:val>
                                            <p:strVal val="0-#ppt_w/2"/>
                                          </p:val>
                                        </p:tav>
                                        <p:tav tm="100000">
                                          <p:val>
                                            <p:strVal val="#ppt_x"/>
                                          </p:val>
                                        </p:tav>
                                      </p:tavLst>
                                    </p:anim>
                                    <p:anim calcmode="lin" valueType="num">
                                      <p:cBhvr additive="base">
                                        <p:cTn id="38" dur="750" fill="hold"/>
                                        <p:tgtEl>
                                          <p:spTgt spid="3891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500"/>
                                  </p:stCondLst>
                                  <p:childTnLst>
                                    <p:set>
                                      <p:cBhvr>
                                        <p:cTn id="42" dur="1" fill="hold">
                                          <p:stCondLst>
                                            <p:cond delay="0"/>
                                          </p:stCondLst>
                                        </p:cTn>
                                        <p:tgtEl>
                                          <p:spTgt spid="38915">
                                            <p:txEl>
                                              <p:pRg st="12" end="12"/>
                                            </p:txEl>
                                          </p:spTgt>
                                        </p:tgtEl>
                                        <p:attrNameLst>
                                          <p:attrName>style.visibility</p:attrName>
                                        </p:attrNameLst>
                                      </p:cBhvr>
                                      <p:to>
                                        <p:strVal val="visible"/>
                                      </p:to>
                                    </p:set>
                                    <p:anim calcmode="lin" valueType="num">
                                      <p:cBhvr additive="base">
                                        <p:cTn id="43" dur="750" fill="hold"/>
                                        <p:tgtEl>
                                          <p:spTgt spid="38915">
                                            <p:txEl>
                                              <p:pRg st="12" end="12"/>
                                            </p:txEl>
                                          </p:spTgt>
                                        </p:tgtEl>
                                        <p:attrNameLst>
                                          <p:attrName>ppt_x</p:attrName>
                                        </p:attrNameLst>
                                      </p:cBhvr>
                                      <p:tavLst>
                                        <p:tav tm="0">
                                          <p:val>
                                            <p:strVal val="0-#ppt_w/2"/>
                                          </p:val>
                                        </p:tav>
                                        <p:tav tm="100000">
                                          <p:val>
                                            <p:strVal val="#ppt_x"/>
                                          </p:val>
                                        </p:tav>
                                      </p:tavLst>
                                    </p:anim>
                                    <p:anim calcmode="lin" valueType="num">
                                      <p:cBhvr additive="base">
                                        <p:cTn id="44" dur="750" fill="hold"/>
                                        <p:tgtEl>
                                          <p:spTgt spid="38915">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500"/>
                                  </p:stCondLst>
                                  <p:childTnLst>
                                    <p:set>
                                      <p:cBhvr>
                                        <p:cTn id="48" dur="1" fill="hold">
                                          <p:stCondLst>
                                            <p:cond delay="0"/>
                                          </p:stCondLst>
                                        </p:cTn>
                                        <p:tgtEl>
                                          <p:spTgt spid="38915">
                                            <p:txEl>
                                              <p:pRg st="14" end="14"/>
                                            </p:txEl>
                                          </p:spTgt>
                                        </p:tgtEl>
                                        <p:attrNameLst>
                                          <p:attrName>style.visibility</p:attrName>
                                        </p:attrNameLst>
                                      </p:cBhvr>
                                      <p:to>
                                        <p:strVal val="visible"/>
                                      </p:to>
                                    </p:set>
                                    <p:anim calcmode="lin" valueType="num">
                                      <p:cBhvr additive="base">
                                        <p:cTn id="49" dur="750" fill="hold"/>
                                        <p:tgtEl>
                                          <p:spTgt spid="38915">
                                            <p:txEl>
                                              <p:pRg st="14" end="14"/>
                                            </p:txEl>
                                          </p:spTgt>
                                        </p:tgtEl>
                                        <p:attrNameLst>
                                          <p:attrName>ppt_x</p:attrName>
                                        </p:attrNameLst>
                                      </p:cBhvr>
                                      <p:tavLst>
                                        <p:tav tm="0">
                                          <p:val>
                                            <p:strVal val="0-#ppt_w/2"/>
                                          </p:val>
                                        </p:tav>
                                        <p:tav tm="100000">
                                          <p:val>
                                            <p:strVal val="#ppt_x"/>
                                          </p:val>
                                        </p:tav>
                                      </p:tavLst>
                                    </p:anim>
                                    <p:anim calcmode="lin" valueType="num">
                                      <p:cBhvr additive="base">
                                        <p:cTn id="50" dur="750" fill="hold"/>
                                        <p:tgtEl>
                                          <p:spTgt spid="38915">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915">
                                            <p:txEl>
                                              <p:pRg st="17" end="17"/>
                                            </p:txEl>
                                          </p:spTgt>
                                        </p:tgtEl>
                                        <p:attrNameLst>
                                          <p:attrName>style.visibility</p:attrName>
                                        </p:attrNameLst>
                                      </p:cBhvr>
                                      <p:to>
                                        <p:strVal val="visible"/>
                                      </p:to>
                                    </p:set>
                                    <p:anim calcmode="lin" valueType="num">
                                      <p:cBhvr additive="base">
                                        <p:cTn id="55" dur="500" fill="hold"/>
                                        <p:tgtEl>
                                          <p:spTgt spid="38915">
                                            <p:txEl>
                                              <p:pRg st="17" end="1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915">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609600"/>
            <a:ext cx="8458200" cy="1143000"/>
          </a:xfrm>
        </p:spPr>
        <p:txBody>
          <a:bodyPr>
            <a:normAutofit/>
          </a:bodyPr>
          <a:lstStyle/>
          <a:p>
            <a:pPr eaLnBrk="1" hangingPunct="1"/>
            <a:r>
              <a:rPr lang="en-US" sz="1800" dirty="0" smtClean="0">
                <a:solidFill>
                  <a:srgbClr val="0066FF"/>
                </a:solidFill>
                <a:latin typeface="Arial" pitchFamily="34" charset="0"/>
              </a:rPr>
              <a:t>THERE ARE ONLY TWO WAYS IN WHICH AGE CHANGES CAN OCCUR</a:t>
            </a:r>
            <a:r>
              <a:rPr lang="en-US" sz="3600" dirty="0" smtClean="0">
                <a:solidFill>
                  <a:srgbClr val="0066FF"/>
                </a:solidFill>
              </a:rPr>
              <a:t> </a:t>
            </a:r>
          </a:p>
        </p:txBody>
      </p:sp>
      <p:sp>
        <p:nvSpPr>
          <p:cNvPr id="9219" name="Rectangle 3"/>
          <p:cNvSpPr>
            <a:spLocks noGrp="1" noChangeArrowheads="1"/>
          </p:cNvSpPr>
          <p:nvPr>
            <p:ph type="body" idx="1"/>
          </p:nvPr>
        </p:nvSpPr>
        <p:spPr/>
        <p:txBody>
          <a:bodyPr/>
          <a:lstStyle/>
          <a:p>
            <a:pPr marL="0" indent="0" eaLnBrk="1" hangingPunct="1">
              <a:buNone/>
              <a:defRPr/>
            </a:pPr>
            <a:endParaRPr lang="en-US" sz="2000" dirty="0" smtClean="0">
              <a:latin typeface="Arial" pitchFamily="34" charset="0"/>
            </a:endParaRPr>
          </a:p>
          <a:p>
            <a:pPr marL="0" indent="0" eaLnBrk="1" hangingPunct="1">
              <a:buFontTx/>
              <a:buNone/>
              <a:defRPr/>
            </a:pPr>
            <a:endParaRPr lang="en-US" sz="2000" dirty="0" smtClean="0">
              <a:latin typeface="Arial" pitchFamily="34" charset="0"/>
            </a:endParaRPr>
          </a:p>
          <a:p>
            <a:pPr marL="609600" indent="-609600" eaLnBrk="1" hangingPunct="1">
              <a:buFontTx/>
              <a:buAutoNum type="arabicParenBoth"/>
              <a:defRPr/>
            </a:pPr>
            <a:r>
              <a:rPr lang="en-US" sz="2000" dirty="0" smtClean="0">
                <a:latin typeface="Arial" pitchFamily="34" charset="0"/>
              </a:rPr>
              <a:t>A purposeful program driven by genes.</a:t>
            </a:r>
          </a:p>
          <a:p>
            <a:pPr marL="609600" indent="-609600" eaLnBrk="1" hangingPunct="1">
              <a:buFontTx/>
              <a:buAutoNum type="arabicParenBoth"/>
              <a:defRPr/>
            </a:pPr>
            <a:endParaRPr lang="en-US" sz="2000" dirty="0">
              <a:latin typeface="Arial" pitchFamily="34" charset="0"/>
            </a:endParaRPr>
          </a:p>
          <a:p>
            <a:pPr marL="0" indent="0" eaLnBrk="1" hangingPunct="1">
              <a:buFontTx/>
              <a:buNone/>
              <a:defRPr/>
            </a:pPr>
            <a:r>
              <a:rPr lang="en-US" sz="2000" dirty="0" smtClean="0">
                <a:latin typeface="Arial" pitchFamily="34" charset="0"/>
              </a:rPr>
              <a:t>                                    or</a:t>
            </a:r>
          </a:p>
          <a:p>
            <a:pPr marL="609600" indent="-609600" eaLnBrk="1" hangingPunct="1">
              <a:defRPr/>
            </a:pPr>
            <a:endParaRPr lang="en-US" sz="2000" dirty="0" smtClean="0">
              <a:latin typeface="Arial" pitchFamily="34" charset="0"/>
            </a:endParaRPr>
          </a:p>
          <a:p>
            <a:pPr marL="609600" indent="-609600" eaLnBrk="1" hangingPunct="1">
              <a:buFontTx/>
              <a:buNone/>
              <a:defRPr/>
            </a:pPr>
            <a:r>
              <a:rPr lang="en-US" sz="2000" dirty="0" smtClean="0">
                <a:latin typeface="Arial" pitchFamily="34" charset="0"/>
              </a:rPr>
              <a:t>(2)    A stochastic or randomly occurring cascade of accidental events.</a:t>
            </a:r>
          </a:p>
        </p:txBody>
      </p:sp>
    </p:spTree>
    <p:extLst>
      <p:ext uri="{BB962C8B-B14F-4D97-AF65-F5344CB8AC3E}">
        <p14:creationId xmlns:p14="http://schemas.microsoft.com/office/powerpoint/2010/main" val="2071331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 calcmode="lin" valueType="num">
                                      <p:cBhvr additive="base">
                                        <p:cTn id="7"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4" end="4"/>
                                            </p:txEl>
                                          </p:spTgt>
                                        </p:tgtEl>
                                        <p:attrNameLst>
                                          <p:attrName>style.visibility</p:attrName>
                                        </p:attrNameLst>
                                      </p:cBhvr>
                                      <p:to>
                                        <p:strVal val="visible"/>
                                      </p:to>
                                    </p:set>
                                    <p:anim calcmode="lin" valueType="num">
                                      <p:cBhvr additive="base">
                                        <p:cTn id="13"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anim calcmode="lin" valueType="num">
                                      <p:cBhvr additive="base">
                                        <p:cTn id="19" dur="500" fill="hold"/>
                                        <p:tgtEl>
                                          <p:spTgt spid="9219">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sz="1800" dirty="0" smtClean="0">
                <a:solidFill>
                  <a:srgbClr val="0066FF"/>
                </a:solidFill>
                <a:latin typeface="Arial" pitchFamily="34" charset="0"/>
              </a:rPr>
              <a:t>IF ALL CAUSES OF DEATH </a:t>
            </a:r>
            <a:r>
              <a:rPr lang="en-US" sz="1800" dirty="0" smtClean="0">
                <a:solidFill>
                  <a:srgbClr val="C00000"/>
                </a:solidFill>
                <a:latin typeface="Arial" pitchFamily="34" charset="0"/>
              </a:rPr>
              <a:t>CURRENTLY WRITTEN ON DEATH CERTIFICATES</a:t>
            </a:r>
            <a:r>
              <a:rPr lang="en-US" sz="1800" dirty="0" smtClean="0">
                <a:solidFill>
                  <a:schemeClr val="accent2">
                    <a:lumMod val="50000"/>
                  </a:schemeClr>
                </a:solidFill>
                <a:latin typeface="Arial" pitchFamily="34" charset="0"/>
              </a:rPr>
              <a:t> </a:t>
            </a:r>
            <a:r>
              <a:rPr lang="en-US" sz="1800" dirty="0" smtClean="0">
                <a:solidFill>
                  <a:srgbClr val="0066FF"/>
                </a:solidFill>
                <a:latin typeface="Arial" pitchFamily="34" charset="0"/>
              </a:rPr>
              <a:t>WOULD BE RESOLVED THEN WHAT WOULD CAUSE DEATH?</a:t>
            </a:r>
          </a:p>
        </p:txBody>
      </p:sp>
      <p:sp>
        <p:nvSpPr>
          <p:cNvPr id="43011" name="Rectangle 3"/>
          <p:cNvSpPr>
            <a:spLocks noGrp="1" noChangeArrowheads="1"/>
          </p:cNvSpPr>
          <p:nvPr>
            <p:ph type="body" idx="1"/>
          </p:nvPr>
        </p:nvSpPr>
        <p:spPr>
          <a:xfrm>
            <a:off x="685800" y="1676400"/>
            <a:ext cx="8077200" cy="4419600"/>
          </a:xfrm>
        </p:spPr>
        <p:txBody>
          <a:bodyPr>
            <a:normAutofit/>
          </a:bodyPr>
          <a:lstStyle/>
          <a:p>
            <a:pPr eaLnBrk="1" hangingPunct="1">
              <a:buFontTx/>
              <a:buNone/>
            </a:pPr>
            <a:r>
              <a:rPr lang="en-US" dirty="0" smtClean="0">
                <a:latin typeface="Arial" pitchFamily="34" charset="0"/>
              </a:rPr>
              <a:t>   </a:t>
            </a:r>
            <a:r>
              <a:rPr lang="en-US" sz="2400" dirty="0" smtClean="0">
                <a:latin typeface="Arial" pitchFamily="34" charset="0"/>
              </a:rPr>
              <a:t>Manifestations of the aging process would be the cause of most deaths. (Accidents, homicide, wars and suicide may never be eliminated.)</a:t>
            </a:r>
          </a:p>
          <a:p>
            <a:pPr eaLnBrk="1" hangingPunct="1">
              <a:buFontTx/>
              <a:buNone/>
            </a:pPr>
            <a:endParaRPr lang="en-US" sz="2400" dirty="0" smtClean="0">
              <a:latin typeface="Arial" pitchFamily="34" charset="0"/>
            </a:endParaRPr>
          </a:p>
          <a:p>
            <a:pPr eaLnBrk="1" hangingPunct="1">
              <a:buFontTx/>
              <a:buNone/>
            </a:pPr>
            <a:r>
              <a:rPr lang="en-US" sz="2400" dirty="0" smtClean="0">
                <a:latin typeface="Arial" pitchFamily="34" charset="0"/>
              </a:rPr>
              <a:t>   The aging process, which commonly begins well before most age-associated diseases appear, would continue.</a:t>
            </a:r>
          </a:p>
          <a:p>
            <a:pPr eaLnBrk="1" hangingPunct="1">
              <a:buFontTx/>
              <a:buNone/>
            </a:pPr>
            <a:endParaRPr lang="en-US" sz="2400" dirty="0" smtClean="0">
              <a:latin typeface="Arial" pitchFamily="34" charset="0"/>
            </a:endParaRPr>
          </a:p>
          <a:p>
            <a:pPr eaLnBrk="1" hangingPunct="1">
              <a:buFontTx/>
              <a:buNone/>
            </a:pPr>
            <a:r>
              <a:rPr lang="en-US" sz="2400" dirty="0" smtClean="0">
                <a:latin typeface="Arial" pitchFamily="34" charset="0"/>
              </a:rPr>
              <a:t>    A new vocabulary would be required to describe causes of death attributable to the loss of physiological capacity in some vital organ.</a:t>
            </a:r>
          </a:p>
        </p:txBody>
      </p:sp>
    </p:spTree>
    <p:extLst>
      <p:ext uri="{BB962C8B-B14F-4D97-AF65-F5344CB8AC3E}">
        <p14:creationId xmlns:p14="http://schemas.microsoft.com/office/powerpoint/2010/main" val="3151432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 calcmode="lin" valueType="num">
                                      <p:cBhvr additive="base">
                                        <p:cTn id="13"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anim calcmode="lin" valueType="num">
                                      <p:cBhvr additive="base">
                                        <p:cTn id="19" dur="500" fill="hold"/>
                                        <p:tgtEl>
                                          <p:spTgt spid="4301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96900" y="152400"/>
            <a:ext cx="7772400" cy="1066800"/>
          </a:xfrm>
        </p:spPr>
        <p:txBody>
          <a:bodyPr/>
          <a:lstStyle/>
          <a:p>
            <a:pPr eaLnBrk="1" hangingPunct="1"/>
            <a:r>
              <a:rPr kumimoji="1" lang="en-US" sz="2000" dirty="0" smtClean="0">
                <a:solidFill>
                  <a:srgbClr val="0066FF"/>
                </a:solidFill>
                <a:latin typeface="Arial" pitchFamily="34" charset="0"/>
              </a:rPr>
              <a:t>WHY ARE MOST DISEASES AGE-ASSOCIATED?</a:t>
            </a:r>
            <a:r>
              <a:rPr lang="en-US" sz="2000" dirty="0" smtClean="0">
                <a:solidFill>
                  <a:srgbClr val="0066FF"/>
                </a:solidFill>
                <a:latin typeface="Arial" pitchFamily="34" charset="0"/>
              </a:rPr>
              <a:t> </a:t>
            </a:r>
          </a:p>
        </p:txBody>
      </p:sp>
      <p:sp>
        <p:nvSpPr>
          <p:cNvPr id="13315" name="Rectangle 3"/>
          <p:cNvSpPr>
            <a:spLocks noGrp="1" noChangeArrowheads="1"/>
          </p:cNvSpPr>
          <p:nvPr>
            <p:ph type="body" idx="1"/>
          </p:nvPr>
        </p:nvSpPr>
        <p:spPr>
          <a:xfrm>
            <a:off x="457200" y="1338105"/>
            <a:ext cx="8229600" cy="4525963"/>
          </a:xfrm>
        </p:spPr>
        <p:txBody>
          <a:bodyPr/>
          <a:lstStyle/>
          <a:p>
            <a:pPr eaLnBrk="1" hangingPunct="1">
              <a:buFontTx/>
              <a:buNone/>
            </a:pPr>
            <a:endParaRPr lang="en-US" dirty="0" smtClean="0"/>
          </a:p>
          <a:p>
            <a:pPr eaLnBrk="1" hangingPunct="1">
              <a:buFontTx/>
              <a:buNone/>
            </a:pPr>
            <a:endParaRPr lang="en-US" dirty="0" smtClean="0"/>
          </a:p>
        </p:txBody>
      </p:sp>
      <p:sp>
        <p:nvSpPr>
          <p:cNvPr id="18436" name="Rectangle 4"/>
          <p:cNvSpPr>
            <a:spLocks noChangeArrowheads="1"/>
          </p:cNvSpPr>
          <p:nvPr/>
        </p:nvSpPr>
        <p:spPr bwMode="auto">
          <a:xfrm>
            <a:off x="609600" y="1371600"/>
            <a:ext cx="83820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Clr>
                <a:schemeClr val="accent2"/>
              </a:buClr>
            </a:pPr>
            <a:r>
              <a:rPr kumimoji="1" lang="en-US" sz="2000" dirty="0" smtClean="0">
                <a:latin typeface="Arial" pitchFamily="34" charset="0"/>
              </a:rPr>
              <a:t>The milieu created by the appearance, and/or the accumulation, </a:t>
            </a:r>
            <a:r>
              <a:rPr kumimoji="1" lang="en-US" sz="2000" dirty="0">
                <a:latin typeface="Arial" pitchFamily="34" charset="0"/>
              </a:rPr>
              <a:t>of 2nd Law </a:t>
            </a:r>
            <a:r>
              <a:rPr kumimoji="1" lang="en-US" sz="2000" dirty="0" smtClean="0">
                <a:latin typeface="Arial" pitchFamily="34" charset="0"/>
              </a:rPr>
              <a:t>induced dysfunctional biomolecules provides conditions that increase vulnerability for </a:t>
            </a:r>
            <a:r>
              <a:rPr kumimoji="1" lang="en-US" sz="2000" dirty="0">
                <a:latin typeface="Arial" pitchFamily="34" charset="0"/>
              </a:rPr>
              <a:t>further modifications that lead to </a:t>
            </a:r>
            <a:r>
              <a:rPr kumimoji="1" lang="en-US" sz="2000" dirty="0" smtClean="0">
                <a:latin typeface="Arial" pitchFamily="34" charset="0"/>
              </a:rPr>
              <a:t>the appearance of age-associated diseases.</a:t>
            </a:r>
            <a:endParaRPr kumimoji="1" lang="en-US" sz="2000" dirty="0">
              <a:latin typeface="Arial" pitchFamily="34" charset="0"/>
            </a:endParaRPr>
          </a:p>
          <a:p>
            <a:pPr eaLnBrk="0" hangingPunct="0">
              <a:spcBef>
                <a:spcPct val="50000"/>
              </a:spcBef>
              <a:buClr>
                <a:schemeClr val="accent2"/>
              </a:buClr>
            </a:pPr>
            <a:r>
              <a:rPr kumimoji="1" lang="en-US" sz="2000" dirty="0" smtClean="0">
                <a:latin typeface="Arial" pitchFamily="34" charset="0"/>
              </a:rPr>
              <a:t>The dysfunctional molecules that also appear in repair, synthesis and disposal systems accelerate the aging process and further increase vulnerability to pathology.</a:t>
            </a:r>
            <a:endParaRPr kumimoji="1" lang="en-US" sz="2000" dirty="0">
              <a:latin typeface="Arial" pitchFamily="34" charset="0"/>
            </a:endParaRPr>
          </a:p>
          <a:p>
            <a:pPr marL="60325" indent="-60325" eaLnBrk="0" hangingPunct="0">
              <a:spcBef>
                <a:spcPct val="50000"/>
              </a:spcBef>
              <a:buClr>
                <a:schemeClr val="accent2"/>
              </a:buClr>
            </a:pPr>
            <a:r>
              <a:rPr kumimoji="1" lang="en-US" sz="2000" dirty="0" smtClean="0">
                <a:latin typeface="Arial" pitchFamily="34" charset="0"/>
              </a:rPr>
              <a:t>Unlike </a:t>
            </a:r>
            <a:r>
              <a:rPr kumimoji="1" lang="en-US" sz="2000" dirty="0">
                <a:latin typeface="Arial" pitchFamily="34" charset="0"/>
              </a:rPr>
              <a:t>what occurs in young cells, the increasing accumulation </a:t>
            </a:r>
            <a:r>
              <a:rPr kumimoji="1" lang="en-US" sz="2000" dirty="0" smtClean="0">
                <a:latin typeface="Arial" pitchFamily="34" charset="0"/>
              </a:rPr>
              <a:t>of unrepaired, or retained dysfunctional molecules explains the occurrence of age-associated trivial phenomena </a:t>
            </a:r>
            <a:r>
              <a:rPr kumimoji="1" lang="en-US" sz="2000" dirty="0">
                <a:latin typeface="Arial" pitchFamily="34" charset="0"/>
              </a:rPr>
              <a:t>(</a:t>
            </a:r>
            <a:r>
              <a:rPr lang="en-US" sz="2000" dirty="0">
                <a:latin typeface="Arial" pitchFamily="34" charset="0"/>
              </a:rPr>
              <a:t>gray hair, age spots, presbyopia, wrinkles) or </a:t>
            </a:r>
            <a:r>
              <a:rPr lang="en-US" sz="2000" dirty="0" smtClean="0">
                <a:latin typeface="Arial" pitchFamily="34" charset="0"/>
              </a:rPr>
              <a:t>serious </a:t>
            </a:r>
            <a:r>
              <a:rPr lang="en-US" sz="2000" dirty="0">
                <a:latin typeface="Arial" pitchFamily="34" charset="0"/>
              </a:rPr>
              <a:t>pathology, (</a:t>
            </a:r>
            <a:r>
              <a:rPr kumimoji="1" lang="en-US" sz="2000" dirty="0">
                <a:latin typeface="Arial" pitchFamily="34" charset="0"/>
              </a:rPr>
              <a:t>cardiovascular disease, cancer, stroke).</a:t>
            </a:r>
          </a:p>
          <a:p>
            <a:pPr marL="60325" indent="-60325" eaLnBrk="0" hangingPunct="0">
              <a:spcBef>
                <a:spcPct val="50000"/>
              </a:spcBef>
              <a:buClr>
                <a:schemeClr val="accent2"/>
              </a:buClr>
              <a:buFont typeface="Monotype Sorts"/>
              <a:buNone/>
            </a:pPr>
            <a:r>
              <a:rPr kumimoji="1" lang="en-US" sz="2000" dirty="0" smtClean="0">
                <a:solidFill>
                  <a:schemeClr val="accent2">
                    <a:lumMod val="75000"/>
                  </a:schemeClr>
                </a:solidFill>
                <a:latin typeface="Arial" pitchFamily="34" charset="0"/>
              </a:rPr>
              <a:t>This reasoning suggests </a:t>
            </a:r>
            <a:r>
              <a:rPr kumimoji="1" lang="en-US" sz="2000" dirty="0">
                <a:solidFill>
                  <a:schemeClr val="accent2">
                    <a:lumMod val="75000"/>
                  </a:schemeClr>
                </a:solidFill>
                <a:latin typeface="Arial" pitchFamily="34" charset="0"/>
              </a:rPr>
              <a:t>that all age associated diseases may have a common etiology </a:t>
            </a:r>
            <a:r>
              <a:rPr kumimoji="1" lang="en-US" sz="2000" dirty="0" smtClean="0">
                <a:solidFill>
                  <a:schemeClr val="accent2">
                    <a:lumMod val="75000"/>
                  </a:schemeClr>
                </a:solidFill>
                <a:latin typeface="Arial" pitchFamily="34" charset="0"/>
              </a:rPr>
              <a:t>that is favored </a:t>
            </a:r>
            <a:r>
              <a:rPr kumimoji="1" lang="en-US" sz="2000" dirty="0">
                <a:solidFill>
                  <a:schemeClr val="accent2">
                    <a:lumMod val="75000"/>
                  </a:schemeClr>
                </a:solidFill>
                <a:latin typeface="Arial" pitchFamily="34" charset="0"/>
              </a:rPr>
              <a:t>by the milieu of old cells.</a:t>
            </a:r>
          </a:p>
          <a:p>
            <a:pPr eaLnBrk="0" hangingPunct="0">
              <a:spcBef>
                <a:spcPct val="50000"/>
              </a:spcBef>
              <a:buClr>
                <a:schemeClr val="accent2"/>
              </a:buClr>
              <a:buFont typeface="Monotype Sorts"/>
              <a:buNone/>
            </a:pPr>
            <a:endParaRPr kumimoji="1" lang="en-US" sz="2000" dirty="0">
              <a:solidFill>
                <a:schemeClr val="accent2">
                  <a:lumMod val="75000"/>
                </a:schemeClr>
              </a:solidFill>
              <a:latin typeface="Arial" pitchFamily="34" charset="0"/>
            </a:endParaRPr>
          </a:p>
          <a:p>
            <a:pPr eaLnBrk="0" hangingPunct="0">
              <a:spcBef>
                <a:spcPct val="50000"/>
              </a:spcBef>
              <a:buClr>
                <a:schemeClr val="accent2"/>
              </a:buClr>
            </a:pPr>
            <a:endParaRPr kumimoji="1" lang="en-US" sz="2000" dirty="0">
              <a:latin typeface="Arial" pitchFamily="34" charset="0"/>
            </a:endParaRPr>
          </a:p>
        </p:txBody>
      </p:sp>
    </p:spTree>
    <p:extLst>
      <p:ext uri="{BB962C8B-B14F-4D97-AF65-F5344CB8AC3E}">
        <p14:creationId xmlns:p14="http://schemas.microsoft.com/office/powerpoint/2010/main" val="247367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500"/>
                                  </p:stCondLst>
                                  <p:childTnLst>
                                    <p:set>
                                      <p:cBhvr>
                                        <p:cTn id="6" dur="1" fill="hold">
                                          <p:stCondLst>
                                            <p:cond delay="0"/>
                                          </p:stCondLst>
                                        </p:cTn>
                                        <p:tgtEl>
                                          <p:spTgt spid="18436">
                                            <p:txEl>
                                              <p:pRg st="0" end="0"/>
                                            </p:txEl>
                                          </p:spTgt>
                                        </p:tgtEl>
                                        <p:attrNameLst>
                                          <p:attrName>style.visibility</p:attrName>
                                        </p:attrNameLst>
                                      </p:cBhvr>
                                      <p:to>
                                        <p:strVal val="visible"/>
                                      </p:to>
                                    </p:set>
                                    <p:anim calcmode="lin" valueType="num">
                                      <p:cBhvr additive="base">
                                        <p:cTn id="7" dur="750" fill="hold"/>
                                        <p:tgtEl>
                                          <p:spTgt spid="18436">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1843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500"/>
                                  </p:stCondLst>
                                  <p:childTnLst>
                                    <p:set>
                                      <p:cBhvr>
                                        <p:cTn id="12" dur="1" fill="hold">
                                          <p:stCondLst>
                                            <p:cond delay="0"/>
                                          </p:stCondLst>
                                        </p:cTn>
                                        <p:tgtEl>
                                          <p:spTgt spid="18436">
                                            <p:txEl>
                                              <p:pRg st="1" end="1"/>
                                            </p:txEl>
                                          </p:spTgt>
                                        </p:tgtEl>
                                        <p:attrNameLst>
                                          <p:attrName>style.visibility</p:attrName>
                                        </p:attrNameLst>
                                      </p:cBhvr>
                                      <p:to>
                                        <p:strVal val="visible"/>
                                      </p:to>
                                    </p:set>
                                    <p:anim calcmode="lin" valueType="num">
                                      <p:cBhvr additive="base">
                                        <p:cTn id="13" dur="750" fill="hold"/>
                                        <p:tgtEl>
                                          <p:spTgt spid="18436">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1843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500"/>
                                  </p:stCondLst>
                                  <p:childTnLst>
                                    <p:set>
                                      <p:cBhvr>
                                        <p:cTn id="18" dur="1" fill="hold">
                                          <p:stCondLst>
                                            <p:cond delay="0"/>
                                          </p:stCondLst>
                                        </p:cTn>
                                        <p:tgtEl>
                                          <p:spTgt spid="18436">
                                            <p:txEl>
                                              <p:pRg st="2" end="2"/>
                                            </p:txEl>
                                          </p:spTgt>
                                        </p:tgtEl>
                                        <p:attrNameLst>
                                          <p:attrName>style.visibility</p:attrName>
                                        </p:attrNameLst>
                                      </p:cBhvr>
                                      <p:to>
                                        <p:strVal val="visible"/>
                                      </p:to>
                                    </p:set>
                                    <p:anim calcmode="lin" valueType="num">
                                      <p:cBhvr additive="base">
                                        <p:cTn id="19" dur="750" fill="hold"/>
                                        <p:tgtEl>
                                          <p:spTgt spid="18436">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1843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500"/>
                                  </p:stCondLst>
                                  <p:childTnLst>
                                    <p:set>
                                      <p:cBhvr>
                                        <p:cTn id="24" dur="1" fill="hold">
                                          <p:stCondLst>
                                            <p:cond delay="0"/>
                                          </p:stCondLst>
                                        </p:cTn>
                                        <p:tgtEl>
                                          <p:spTgt spid="18436">
                                            <p:txEl>
                                              <p:pRg st="3" end="3"/>
                                            </p:txEl>
                                          </p:spTgt>
                                        </p:tgtEl>
                                        <p:attrNameLst>
                                          <p:attrName>style.visibility</p:attrName>
                                        </p:attrNameLst>
                                      </p:cBhvr>
                                      <p:to>
                                        <p:strVal val="visible"/>
                                      </p:to>
                                    </p:set>
                                    <p:anim calcmode="lin" valueType="num">
                                      <p:cBhvr additive="base">
                                        <p:cTn id="25" dur="750" fill="hold"/>
                                        <p:tgtEl>
                                          <p:spTgt spid="18436">
                                            <p:txEl>
                                              <p:pRg st="3" end="3"/>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1843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04800"/>
            <a:ext cx="7772400" cy="1447800"/>
          </a:xfrm>
        </p:spPr>
        <p:txBody>
          <a:bodyPr/>
          <a:lstStyle/>
          <a:p>
            <a:pPr eaLnBrk="1" hangingPunct="1"/>
            <a:r>
              <a:rPr lang="en-US" sz="1800" smtClean="0">
                <a:solidFill>
                  <a:srgbClr val="0066FF"/>
                </a:solidFill>
                <a:latin typeface="Arial" pitchFamily="34" charset="0"/>
              </a:rPr>
              <a:t>HOW OLD IS A LIVING FORM IF ALL OF ITS’ MOLECULES TURNOVER PERIODICALLY?</a:t>
            </a:r>
          </a:p>
        </p:txBody>
      </p:sp>
      <p:sp>
        <p:nvSpPr>
          <p:cNvPr id="51203" name="Rectangle 3"/>
          <p:cNvSpPr>
            <a:spLocks noGrp="1" noChangeArrowheads="1"/>
          </p:cNvSpPr>
          <p:nvPr>
            <p:ph type="body" idx="1"/>
          </p:nvPr>
        </p:nvSpPr>
        <p:spPr>
          <a:xfrm>
            <a:off x="685800" y="1676400"/>
            <a:ext cx="7772400" cy="4419600"/>
          </a:xfrm>
        </p:spPr>
        <p:txBody>
          <a:bodyPr/>
          <a:lstStyle/>
          <a:p>
            <a:pPr eaLnBrk="1" hangingPunct="1">
              <a:lnSpc>
                <a:spcPct val="90000"/>
              </a:lnSpc>
              <a:buFontTx/>
              <a:buNone/>
            </a:pPr>
            <a:r>
              <a:rPr lang="en-US" dirty="0" smtClean="0"/>
              <a:t>   </a:t>
            </a:r>
            <a:r>
              <a:rPr lang="en-US" sz="1800" dirty="0" smtClean="0">
                <a:latin typeface="Arial" pitchFamily="34" charset="0"/>
              </a:rPr>
              <a:t>Most of our cells present today were formed no more than a few years ago. Some were formed a few minutes, or fractions of a second, ago.</a:t>
            </a:r>
          </a:p>
          <a:p>
            <a:pPr eaLnBrk="1" hangingPunct="1">
              <a:lnSpc>
                <a:spcPct val="90000"/>
              </a:lnSpc>
              <a:buFontTx/>
              <a:buNone/>
            </a:pPr>
            <a:endParaRPr lang="en-US" sz="1800" dirty="0" smtClean="0">
              <a:latin typeface="Arial" pitchFamily="34" charset="0"/>
            </a:endParaRPr>
          </a:p>
          <a:p>
            <a:pPr eaLnBrk="1" hangingPunct="1">
              <a:lnSpc>
                <a:spcPct val="90000"/>
              </a:lnSpc>
              <a:buFontTx/>
              <a:buNone/>
            </a:pPr>
            <a:r>
              <a:rPr lang="en-US" sz="1800" dirty="0" smtClean="0">
                <a:latin typeface="Arial" pitchFamily="34" charset="0"/>
              </a:rPr>
              <a:t>     We do not know of any cells or molecules proven to be present at birth and that survive to our present age.</a:t>
            </a:r>
          </a:p>
          <a:p>
            <a:pPr eaLnBrk="1" hangingPunct="1">
              <a:lnSpc>
                <a:spcPct val="90000"/>
              </a:lnSpc>
              <a:buFontTx/>
              <a:buNone/>
            </a:pPr>
            <a:endParaRPr lang="en-US" sz="1800" dirty="0" smtClean="0">
              <a:latin typeface="Arial" pitchFamily="34" charset="0"/>
            </a:endParaRPr>
          </a:p>
          <a:p>
            <a:pPr eaLnBrk="1" hangingPunct="1">
              <a:lnSpc>
                <a:spcPct val="90000"/>
              </a:lnSpc>
              <a:buFontTx/>
              <a:buNone/>
            </a:pPr>
            <a:r>
              <a:rPr lang="en-US" sz="1800" dirty="0" smtClean="0">
                <a:latin typeface="Arial" pitchFamily="34" charset="0"/>
              </a:rPr>
              <a:t>     After about 20 population doublings the smallest molecules are discarded or diluted to the vanishing point. </a:t>
            </a:r>
          </a:p>
          <a:p>
            <a:pPr eaLnBrk="1" hangingPunct="1">
              <a:lnSpc>
                <a:spcPct val="90000"/>
              </a:lnSpc>
              <a:buFontTx/>
              <a:buNone/>
            </a:pPr>
            <a:endParaRPr lang="en-US" sz="1800" dirty="0" smtClean="0">
              <a:latin typeface="Arial" pitchFamily="34" charset="0"/>
            </a:endParaRPr>
          </a:p>
          <a:p>
            <a:pPr eaLnBrk="1" hangingPunct="1">
              <a:lnSpc>
                <a:spcPct val="90000"/>
              </a:lnSpc>
              <a:buFontTx/>
              <a:buNone/>
            </a:pPr>
            <a:r>
              <a:rPr lang="en-US" sz="1800" dirty="0" smtClean="0">
                <a:latin typeface="Arial" pitchFamily="34" charset="0"/>
              </a:rPr>
              <a:t>     Thus, the essential quality of the “sameness” of the organism ultimately disappears.</a:t>
            </a:r>
          </a:p>
          <a:p>
            <a:pPr eaLnBrk="1" hangingPunct="1">
              <a:lnSpc>
                <a:spcPct val="90000"/>
              </a:lnSpc>
              <a:buFontTx/>
              <a:buNone/>
            </a:pPr>
            <a:endParaRPr lang="en-US" sz="1800" dirty="0" smtClean="0">
              <a:latin typeface="Arial" pitchFamily="34" charset="0"/>
            </a:endParaRPr>
          </a:p>
          <a:p>
            <a:pPr eaLnBrk="1" hangingPunct="1">
              <a:lnSpc>
                <a:spcPct val="90000"/>
              </a:lnSpc>
              <a:buFontTx/>
              <a:buNone/>
            </a:pPr>
            <a:r>
              <a:rPr lang="en-US" sz="1800" dirty="0" smtClean="0">
                <a:latin typeface="Arial" pitchFamily="34" charset="0"/>
              </a:rPr>
              <a:t>      If all of our cells, or the molecules that compose them, turnover in only a few years then what do you celebrate on your birthdays?</a:t>
            </a:r>
          </a:p>
        </p:txBody>
      </p:sp>
    </p:spTree>
    <p:extLst>
      <p:ext uri="{BB962C8B-B14F-4D97-AF65-F5344CB8AC3E}">
        <p14:creationId xmlns:p14="http://schemas.microsoft.com/office/powerpoint/2010/main" val="376455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 calcmode="lin" valueType="num">
                                      <p:cBhvr additive="base">
                                        <p:cTn id="13"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3">
                                            <p:txEl>
                                              <p:pRg st="4" end="4"/>
                                            </p:txEl>
                                          </p:spTgt>
                                        </p:tgtEl>
                                        <p:attrNameLst>
                                          <p:attrName>style.visibility</p:attrName>
                                        </p:attrNameLst>
                                      </p:cBhvr>
                                      <p:to>
                                        <p:strVal val="visible"/>
                                      </p:to>
                                    </p:set>
                                    <p:anim calcmode="lin" valueType="num">
                                      <p:cBhvr additive="base">
                                        <p:cTn id="19" dur="500" fill="hold"/>
                                        <p:tgtEl>
                                          <p:spTgt spid="5120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3">
                                            <p:txEl>
                                              <p:pRg st="6" end="6"/>
                                            </p:txEl>
                                          </p:spTgt>
                                        </p:tgtEl>
                                        <p:attrNameLst>
                                          <p:attrName>style.visibility</p:attrName>
                                        </p:attrNameLst>
                                      </p:cBhvr>
                                      <p:to>
                                        <p:strVal val="visible"/>
                                      </p:to>
                                    </p:set>
                                    <p:anim calcmode="lin" valueType="num">
                                      <p:cBhvr additive="base">
                                        <p:cTn id="25" dur="500" fill="hold"/>
                                        <p:tgtEl>
                                          <p:spTgt spid="5120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1203">
                                            <p:txEl>
                                              <p:pRg st="8" end="8"/>
                                            </p:txEl>
                                          </p:spTgt>
                                        </p:tgtEl>
                                        <p:attrNameLst>
                                          <p:attrName>style.visibility</p:attrName>
                                        </p:attrNameLst>
                                      </p:cBhvr>
                                      <p:to>
                                        <p:strVal val="visible"/>
                                      </p:to>
                                    </p:set>
                                    <p:anim calcmode="lin" valueType="num">
                                      <p:cBhvr additive="base">
                                        <p:cTn id="31" dur="500" fill="hold"/>
                                        <p:tgtEl>
                                          <p:spTgt spid="5120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772400" cy="1066800"/>
          </a:xfrm>
        </p:spPr>
        <p:txBody>
          <a:bodyPr/>
          <a:lstStyle/>
          <a:p>
            <a:pPr eaLnBrk="1" hangingPunct="1"/>
            <a:r>
              <a:rPr lang="en-US" sz="2400" smtClean="0">
                <a:solidFill>
                  <a:srgbClr val="0066FF"/>
                </a:solidFill>
                <a:latin typeface="Arial" pitchFamily="34" charset="0"/>
              </a:rPr>
              <a:t>INFORMATION DOES NOT AGE</a:t>
            </a:r>
          </a:p>
        </p:txBody>
      </p:sp>
      <p:sp>
        <p:nvSpPr>
          <p:cNvPr id="52227" name="Rectangle 3"/>
          <p:cNvSpPr>
            <a:spLocks noGrp="1" noChangeArrowheads="1" noTextEdit="1"/>
          </p:cNvSpPr>
          <p:nvPr>
            <p:ph type="clipArt" sz="half" idx="1"/>
          </p:nvPr>
        </p:nvSpPr>
        <p:spPr/>
      </p:sp>
      <p:sp>
        <p:nvSpPr>
          <p:cNvPr id="53252" name="Rectangle 4"/>
          <p:cNvSpPr>
            <a:spLocks noGrp="1" noChangeArrowheads="1"/>
          </p:cNvSpPr>
          <p:nvPr>
            <p:ph type="body" sz="half" idx="2"/>
          </p:nvPr>
        </p:nvSpPr>
        <p:spPr>
          <a:xfrm>
            <a:off x="4267200" y="1143000"/>
            <a:ext cx="4876800" cy="4953000"/>
          </a:xfrm>
        </p:spPr>
        <p:txBody>
          <a:bodyPr>
            <a:normAutofit lnSpcReduction="10000"/>
          </a:bodyPr>
          <a:lstStyle/>
          <a:p>
            <a:pPr eaLnBrk="1" hangingPunct="1">
              <a:lnSpc>
                <a:spcPct val="90000"/>
              </a:lnSpc>
              <a:buFontTx/>
              <a:buNone/>
            </a:pPr>
            <a:r>
              <a:rPr lang="en-US" sz="2000" smtClean="0">
                <a:latin typeface="Arial" pitchFamily="34" charset="0"/>
              </a:rPr>
              <a:t>     </a:t>
            </a:r>
            <a:r>
              <a:rPr lang="en-US" sz="2400" smtClean="0">
                <a:latin typeface="Arial" pitchFamily="34" charset="0"/>
              </a:rPr>
              <a:t>DNA, even in gametes and their precursors, is not immortal (despite Weismann’s claim that germ cells are immortal) but the information it contains comes close. DNA turns over. </a:t>
            </a:r>
          </a:p>
          <a:p>
            <a:pPr eaLnBrk="1" hangingPunct="1">
              <a:lnSpc>
                <a:spcPct val="90000"/>
              </a:lnSpc>
              <a:buFontTx/>
              <a:buNone/>
            </a:pPr>
            <a:endParaRPr lang="en-US" sz="2400" smtClean="0">
              <a:latin typeface="Arial" pitchFamily="34" charset="0"/>
            </a:endParaRPr>
          </a:p>
          <a:p>
            <a:pPr eaLnBrk="1" hangingPunct="1">
              <a:lnSpc>
                <a:spcPct val="90000"/>
              </a:lnSpc>
              <a:buFontTx/>
              <a:buNone/>
            </a:pPr>
            <a:r>
              <a:rPr lang="en-US" sz="2400" smtClean="0">
                <a:latin typeface="Arial" pitchFamily="34" charset="0"/>
              </a:rPr>
              <a:t>    Because of the essential role of mutations and recombination, information in DNA changes.</a:t>
            </a:r>
          </a:p>
          <a:p>
            <a:pPr eaLnBrk="1" hangingPunct="1">
              <a:lnSpc>
                <a:spcPct val="90000"/>
              </a:lnSpc>
              <a:buFontTx/>
              <a:buNone/>
            </a:pPr>
            <a:r>
              <a:rPr lang="en-US" sz="2400" smtClean="0">
                <a:latin typeface="Arial" pitchFamily="34" charset="0"/>
              </a:rPr>
              <a:t>   </a:t>
            </a:r>
          </a:p>
          <a:p>
            <a:pPr eaLnBrk="1" hangingPunct="1">
              <a:lnSpc>
                <a:spcPct val="90000"/>
              </a:lnSpc>
              <a:buFontTx/>
              <a:buNone/>
            </a:pPr>
            <a:r>
              <a:rPr lang="en-US" sz="2400" smtClean="0">
                <a:latin typeface="Arial" pitchFamily="34" charset="0"/>
              </a:rPr>
              <a:t>    The only aspect of biology that approaches (but does not achieve) immortality is the flow of information.</a:t>
            </a:r>
          </a:p>
          <a:p>
            <a:pPr eaLnBrk="1" hangingPunct="1">
              <a:lnSpc>
                <a:spcPct val="90000"/>
              </a:lnSpc>
            </a:pPr>
            <a:endParaRPr lang="en-US" sz="2400" smtClean="0"/>
          </a:p>
        </p:txBody>
      </p:sp>
      <p:pic>
        <p:nvPicPr>
          <p:cNvPr id="53253" name="Picture 5" descr="C:\WINDOWS\Desktop\Power Point Slides\DN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396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346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additive="base">
                                        <p:cTn id="7" dur="500" fill="hold"/>
                                        <p:tgtEl>
                                          <p:spTgt spid="53253"/>
                                        </p:tgtEl>
                                        <p:attrNameLst>
                                          <p:attrName>ppt_x</p:attrName>
                                        </p:attrNameLst>
                                      </p:cBhvr>
                                      <p:tavLst>
                                        <p:tav tm="0">
                                          <p:val>
                                            <p:strVal val="0-#ppt_w/2"/>
                                          </p:val>
                                        </p:tav>
                                        <p:tav tm="100000">
                                          <p:val>
                                            <p:strVal val="#ppt_x"/>
                                          </p:val>
                                        </p:tav>
                                      </p:tavLst>
                                    </p:anim>
                                    <p:anim calcmode="lin" valueType="num">
                                      <p:cBhvr additive="base">
                                        <p:cTn id="8" dur="500" fill="hold"/>
                                        <p:tgtEl>
                                          <p:spTgt spid="532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52">
                                            <p:txEl>
                                              <p:pRg st="0" end="0"/>
                                            </p:txEl>
                                          </p:spTgt>
                                        </p:tgtEl>
                                        <p:attrNameLst>
                                          <p:attrName>style.visibility</p:attrName>
                                        </p:attrNameLst>
                                      </p:cBhvr>
                                      <p:to>
                                        <p:strVal val="visible"/>
                                      </p:to>
                                    </p:set>
                                    <p:anim calcmode="lin" valueType="num">
                                      <p:cBhvr additive="base">
                                        <p:cTn id="13" dur="500" fill="hold"/>
                                        <p:tgtEl>
                                          <p:spTgt spid="5325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52">
                                            <p:txEl>
                                              <p:pRg st="2" end="2"/>
                                            </p:txEl>
                                          </p:spTgt>
                                        </p:tgtEl>
                                        <p:attrNameLst>
                                          <p:attrName>style.visibility</p:attrName>
                                        </p:attrNameLst>
                                      </p:cBhvr>
                                      <p:to>
                                        <p:strVal val="visible"/>
                                      </p:to>
                                    </p:set>
                                    <p:anim calcmode="lin" valueType="num">
                                      <p:cBhvr additive="base">
                                        <p:cTn id="19" dur="500" fill="hold"/>
                                        <p:tgtEl>
                                          <p:spTgt spid="5325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25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252">
                                            <p:txEl>
                                              <p:pRg st="4" end="4"/>
                                            </p:txEl>
                                          </p:spTgt>
                                        </p:tgtEl>
                                        <p:attrNameLst>
                                          <p:attrName>style.visibility</p:attrName>
                                        </p:attrNameLst>
                                      </p:cBhvr>
                                      <p:to>
                                        <p:strVal val="visible"/>
                                      </p:to>
                                    </p:set>
                                    <p:anim calcmode="lin" valueType="num">
                                      <p:cBhvr additive="base">
                                        <p:cTn id="25" dur="500" fill="hold"/>
                                        <p:tgtEl>
                                          <p:spTgt spid="5325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25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304800"/>
            <a:ext cx="8872538" cy="838200"/>
          </a:xfrm>
        </p:spPr>
        <p:txBody>
          <a:bodyPr>
            <a:normAutofit fontScale="90000"/>
          </a:bodyPr>
          <a:lstStyle/>
          <a:p>
            <a:pPr eaLnBrk="1" hangingPunct="1"/>
            <a:r>
              <a:rPr lang="en-US" sz="3200" b="1" smtClean="0">
                <a:latin typeface="Arial" pitchFamily="34" charset="0"/>
              </a:rPr>
              <a:t/>
            </a:r>
            <a:br>
              <a:rPr lang="en-US" sz="3200" b="1" smtClean="0">
                <a:latin typeface="Arial" pitchFamily="34" charset="0"/>
              </a:rPr>
            </a:br>
            <a:r>
              <a:rPr lang="en-US" smtClean="0">
                <a:latin typeface="Courier"/>
                <a:cs typeface="Times New Roman" pitchFamily="18" charset="0"/>
              </a:rPr>
              <a:t>  </a:t>
            </a:r>
            <a:br>
              <a:rPr lang="en-US" smtClean="0">
                <a:latin typeface="Courier"/>
                <a:cs typeface="Times New Roman" pitchFamily="18" charset="0"/>
              </a:rPr>
            </a:br>
            <a:r>
              <a:rPr lang="en-US" smtClean="0">
                <a:latin typeface="Courier"/>
                <a:cs typeface="Times New Roman" pitchFamily="18" charset="0"/>
              </a:rPr>
              <a:t/>
            </a:r>
            <a:br>
              <a:rPr lang="en-US" smtClean="0">
                <a:latin typeface="Courier"/>
                <a:cs typeface="Times New Roman" pitchFamily="18" charset="0"/>
              </a:rPr>
            </a:br>
            <a:endParaRPr lang="en-US" sz="4000" b="1" smtClean="0">
              <a:solidFill>
                <a:srgbClr val="FF0066"/>
              </a:solidFill>
              <a:latin typeface="Arial" pitchFamily="34" charset="0"/>
              <a:cs typeface="Times New Roman" pitchFamily="18" charset="0"/>
            </a:endParaRPr>
          </a:p>
        </p:txBody>
      </p:sp>
      <p:sp>
        <p:nvSpPr>
          <p:cNvPr id="64515" name="Rectangle 3"/>
          <p:cNvSpPr>
            <a:spLocks noGrp="1" noChangeArrowheads="1"/>
          </p:cNvSpPr>
          <p:nvPr>
            <p:ph type="body" idx="1"/>
          </p:nvPr>
        </p:nvSpPr>
        <p:spPr>
          <a:xfrm>
            <a:off x="820738" y="1387475"/>
            <a:ext cx="7772400" cy="5181600"/>
          </a:xfrm>
        </p:spPr>
        <p:txBody>
          <a:bodyPr/>
          <a:lstStyle/>
          <a:p>
            <a:pPr eaLnBrk="1" hangingPunct="1">
              <a:buFontTx/>
              <a:buNone/>
            </a:pPr>
            <a:r>
              <a:rPr lang="en-US" sz="2400" dirty="0" smtClean="0">
                <a:solidFill>
                  <a:srgbClr val="CC3300"/>
                </a:solidFill>
                <a:latin typeface="Arial" pitchFamily="34" charset="0"/>
                <a:cs typeface="Times New Roman" pitchFamily="18" charset="0"/>
              </a:rPr>
              <a:t>At the cell level:</a:t>
            </a:r>
          </a:p>
          <a:p>
            <a:pPr eaLnBrk="1" hangingPunct="1">
              <a:buFontTx/>
              <a:buNone/>
            </a:pPr>
            <a:r>
              <a:rPr lang="en-US" sz="2400" dirty="0" smtClean="0">
                <a:solidFill>
                  <a:srgbClr val="CC3300"/>
                </a:solidFill>
                <a:latin typeface="Arial" pitchFamily="34" charset="0"/>
                <a:cs typeface="Times New Roman" pitchFamily="18" charset="0"/>
              </a:rPr>
              <a:t>   </a:t>
            </a:r>
            <a:r>
              <a:rPr lang="en-US" sz="2400" dirty="0" smtClean="0">
                <a:latin typeface="Arial" pitchFamily="34" charset="0"/>
                <a:cs typeface="Times New Roman" pitchFamily="18" charset="0"/>
              </a:rPr>
              <a:t>Why are old cells in a lineage more vulnerable to disease and pathology than are young cells in that lineage?  </a:t>
            </a:r>
          </a:p>
          <a:p>
            <a:pPr eaLnBrk="1" hangingPunct="1">
              <a:buFontTx/>
              <a:buNone/>
            </a:pPr>
            <a:endParaRPr lang="en-US" sz="2400" dirty="0" smtClean="0">
              <a:latin typeface="Arial" pitchFamily="34" charset="0"/>
              <a:cs typeface="Times New Roman" pitchFamily="18" charset="0"/>
            </a:endParaRPr>
          </a:p>
          <a:p>
            <a:pPr eaLnBrk="1" hangingPunct="1">
              <a:buFontTx/>
              <a:buNone/>
            </a:pPr>
            <a:r>
              <a:rPr lang="en-US" sz="2400" dirty="0" smtClean="0">
                <a:solidFill>
                  <a:srgbClr val="CC3300"/>
                </a:solidFill>
                <a:latin typeface="Arial" pitchFamily="34" charset="0"/>
                <a:cs typeface="Times New Roman" pitchFamily="18" charset="0"/>
              </a:rPr>
              <a:t>At the molecular level:</a:t>
            </a:r>
          </a:p>
          <a:p>
            <a:pPr eaLnBrk="1" hangingPunct="1">
              <a:buFontTx/>
              <a:buNone/>
            </a:pPr>
            <a:r>
              <a:rPr lang="en-US" sz="2400" dirty="0" smtClean="0">
                <a:latin typeface="Arial" pitchFamily="34" charset="0"/>
                <a:cs typeface="Times New Roman" pitchFamily="18" charset="0"/>
              </a:rPr>
              <a:t>    What modifications occur in functional bio-molecules that result in age changes and increased vulnerability to age-associated pathology?</a:t>
            </a:r>
          </a:p>
          <a:p>
            <a:pPr eaLnBrk="1" hangingPunct="1">
              <a:buFontTx/>
              <a:buNone/>
            </a:pPr>
            <a:endParaRPr lang="en-US" sz="2400" dirty="0" smtClean="0">
              <a:latin typeface="Arial" pitchFamily="34" charset="0"/>
              <a:cs typeface="Times New Roman" pitchFamily="18" charset="0"/>
            </a:endParaRPr>
          </a:p>
          <a:p>
            <a:pPr algn="ctr" eaLnBrk="1" hangingPunct="1">
              <a:buFontTx/>
              <a:buNone/>
            </a:pPr>
            <a:endParaRPr lang="en-US" sz="2400" dirty="0" smtClean="0">
              <a:latin typeface="Arial" pitchFamily="34" charset="0"/>
            </a:endParaRPr>
          </a:p>
        </p:txBody>
      </p:sp>
      <p:sp>
        <p:nvSpPr>
          <p:cNvPr id="56324" name="Rectangle 4"/>
          <p:cNvSpPr>
            <a:spLocks noChangeArrowheads="1"/>
          </p:cNvSpPr>
          <p:nvPr/>
        </p:nvSpPr>
        <p:spPr bwMode="auto">
          <a:xfrm>
            <a:off x="677863" y="0"/>
            <a:ext cx="8059737" cy="137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buClr>
                <a:schemeClr val="accent2"/>
              </a:buClr>
              <a:buFont typeface="Monotype Sorts"/>
              <a:buNone/>
            </a:pPr>
            <a:endParaRPr kumimoji="1" lang="en-US" sz="2000" b="1" dirty="0">
              <a:latin typeface="Arial" pitchFamily="34" charset="0"/>
            </a:endParaRPr>
          </a:p>
          <a:p>
            <a:pPr algn="ctr" eaLnBrk="0" hangingPunct="0">
              <a:spcBef>
                <a:spcPct val="20000"/>
              </a:spcBef>
              <a:buClr>
                <a:schemeClr val="accent2"/>
              </a:buClr>
              <a:buFont typeface="Monotype Sorts"/>
              <a:buNone/>
            </a:pPr>
            <a:r>
              <a:rPr kumimoji="1" lang="en-US" sz="1800" dirty="0">
                <a:solidFill>
                  <a:srgbClr val="0066FF"/>
                </a:solidFill>
                <a:latin typeface="Arial" pitchFamily="34" charset="0"/>
              </a:rPr>
              <a:t>THE MOST IMPORTANT </a:t>
            </a:r>
            <a:r>
              <a:rPr kumimoji="1" lang="en-US" sz="1800" dirty="0" smtClean="0">
                <a:solidFill>
                  <a:srgbClr val="0066FF"/>
                </a:solidFill>
                <a:latin typeface="Arial" pitchFamily="34" charset="0"/>
              </a:rPr>
              <a:t>QUESTIONS </a:t>
            </a:r>
            <a:r>
              <a:rPr kumimoji="1" lang="en-US" sz="1800" dirty="0">
                <a:solidFill>
                  <a:srgbClr val="0066FF"/>
                </a:solidFill>
                <a:latin typeface="Arial" pitchFamily="34" charset="0"/>
              </a:rPr>
              <a:t>IN </a:t>
            </a:r>
            <a:r>
              <a:rPr kumimoji="1" lang="en-US" sz="1800" dirty="0" smtClean="0">
                <a:solidFill>
                  <a:srgbClr val="0066FF"/>
                </a:solidFill>
                <a:latin typeface="Arial" pitchFamily="34" charset="0"/>
              </a:rPr>
              <a:t>RESEARCH </a:t>
            </a:r>
            <a:r>
              <a:rPr kumimoji="1" lang="en-US" sz="1800" dirty="0">
                <a:solidFill>
                  <a:srgbClr val="0066FF"/>
                </a:solidFill>
                <a:latin typeface="Arial" pitchFamily="34" charset="0"/>
              </a:rPr>
              <a:t>ON THE BIOLOGY OF AGING:</a:t>
            </a:r>
          </a:p>
          <a:p>
            <a:pPr eaLnBrk="0" hangingPunct="0">
              <a:spcBef>
                <a:spcPct val="20000"/>
              </a:spcBef>
              <a:buClr>
                <a:schemeClr val="accent2"/>
              </a:buClr>
              <a:buFont typeface="Monotype Sorts"/>
              <a:buNone/>
            </a:pPr>
            <a:endParaRPr kumimoji="1" lang="en-US" sz="2000" b="1" dirty="0">
              <a:solidFill>
                <a:srgbClr val="0066FF"/>
              </a:solidFill>
              <a:latin typeface="Arial" pitchFamily="34" charset="0"/>
            </a:endParaRPr>
          </a:p>
        </p:txBody>
      </p:sp>
    </p:spTree>
    <p:extLst>
      <p:ext uri="{BB962C8B-B14F-4D97-AF65-F5344CB8AC3E}">
        <p14:creationId xmlns:p14="http://schemas.microsoft.com/office/powerpoint/2010/main" val="2771368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4515">
                                            <p:txEl>
                                              <p:pRg st="3" end="3"/>
                                            </p:txEl>
                                          </p:spTgt>
                                        </p:tgtEl>
                                        <p:attrNameLst>
                                          <p:attrName>style.visibility</p:attrName>
                                        </p:attrNameLst>
                                      </p:cBhvr>
                                      <p:to>
                                        <p:strVal val="visible"/>
                                      </p:to>
                                    </p:set>
                                    <p:anim calcmode="lin" valueType="num">
                                      <p:cBhvr additive="base">
                                        <p:cTn id="19" dur="500" fill="hold"/>
                                        <p:tgtEl>
                                          <p:spTgt spid="645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4515">
                                            <p:txEl>
                                              <p:pRg st="4" end="4"/>
                                            </p:txEl>
                                          </p:spTgt>
                                        </p:tgtEl>
                                        <p:attrNameLst>
                                          <p:attrName>style.visibility</p:attrName>
                                        </p:attrNameLst>
                                      </p:cBhvr>
                                      <p:to>
                                        <p:strVal val="visible"/>
                                      </p:to>
                                    </p:set>
                                    <p:anim calcmode="lin" valueType="num">
                                      <p:cBhvr additive="base">
                                        <p:cTn id="25" dur="500" fill="hold"/>
                                        <p:tgtEl>
                                          <p:spTgt spid="645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45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1800" smtClean="0">
                <a:solidFill>
                  <a:srgbClr val="0066FF"/>
                </a:solidFill>
                <a:latin typeface="Arial" pitchFamily="34" charset="0"/>
              </a:rPr>
              <a:t>THE MOST IMPORTANT QUESTION IN RESEARCH ON LONGEVITY DETERMINANTS:</a:t>
            </a:r>
            <a:r>
              <a:rPr lang="en-US" sz="2400" b="1" smtClean="0">
                <a:solidFill>
                  <a:srgbClr val="0066FF"/>
                </a:solidFill>
                <a:latin typeface="Arial" pitchFamily="34" charset="0"/>
              </a:rPr>
              <a:t/>
            </a:r>
            <a:br>
              <a:rPr lang="en-US" sz="2400" b="1" smtClean="0">
                <a:solidFill>
                  <a:srgbClr val="0066FF"/>
                </a:solidFill>
                <a:latin typeface="Arial" pitchFamily="34" charset="0"/>
              </a:rPr>
            </a:br>
            <a:endParaRPr lang="en-US" sz="2400" b="1" smtClean="0">
              <a:solidFill>
                <a:srgbClr val="0066FF"/>
              </a:solidFill>
              <a:latin typeface="Arial" pitchFamily="34" charset="0"/>
            </a:endParaRPr>
          </a:p>
        </p:txBody>
      </p:sp>
      <p:sp>
        <p:nvSpPr>
          <p:cNvPr id="65539" name="Rectangle 3"/>
          <p:cNvSpPr>
            <a:spLocks noGrp="1" noChangeArrowheads="1"/>
          </p:cNvSpPr>
          <p:nvPr>
            <p:ph type="body" idx="1"/>
          </p:nvPr>
        </p:nvSpPr>
        <p:spPr/>
        <p:txBody>
          <a:bodyPr/>
          <a:lstStyle/>
          <a:p>
            <a:pPr algn="ctr" eaLnBrk="1" hangingPunct="1">
              <a:buFontTx/>
              <a:buNone/>
            </a:pPr>
            <a:endParaRPr lang="en-US" sz="2800" b="1" dirty="0" smtClean="0">
              <a:solidFill>
                <a:srgbClr val="0066FF"/>
              </a:solidFill>
              <a:latin typeface="Arial" pitchFamily="34" charset="0"/>
            </a:endParaRPr>
          </a:p>
          <a:p>
            <a:pPr algn="ctr" eaLnBrk="1" hangingPunct="1">
              <a:buFontTx/>
              <a:buNone/>
            </a:pPr>
            <a:r>
              <a:rPr lang="en-US" sz="2400" dirty="0" smtClean="0">
                <a:solidFill>
                  <a:srgbClr val="990000"/>
                </a:solidFill>
                <a:latin typeface="Arial" pitchFamily="34" charset="0"/>
                <a:cs typeface="Times New Roman" pitchFamily="18" charset="0"/>
              </a:rPr>
              <a:t>“</a:t>
            </a:r>
            <a:r>
              <a:rPr lang="en-US" sz="2000" dirty="0" smtClean="0">
                <a:solidFill>
                  <a:srgbClr val="990000"/>
                </a:solidFill>
                <a:latin typeface="Arial" pitchFamily="34" charset="0"/>
                <a:cs typeface="Times New Roman" pitchFamily="18" charset="0"/>
              </a:rPr>
              <a:t>HOW CAN THE ENERGETIC STATES OF FUNCTIONAL BIOMOLECULES BE MAINTAINED LONGER?"</a:t>
            </a:r>
          </a:p>
          <a:p>
            <a:pPr algn="ctr" eaLnBrk="1" hangingPunct="1">
              <a:buFontTx/>
              <a:buNone/>
            </a:pPr>
            <a:endParaRPr lang="en-US" sz="2400" dirty="0" smtClean="0">
              <a:solidFill>
                <a:srgbClr val="CC3300"/>
              </a:solidFill>
              <a:latin typeface="Arial" pitchFamily="34" charset="0"/>
            </a:endParaRPr>
          </a:p>
          <a:p>
            <a:pPr eaLnBrk="1" hangingPunct="1"/>
            <a:endParaRPr lang="en-US" sz="2800" dirty="0" smtClean="0">
              <a:latin typeface="Arial" pitchFamily="34" charset="0"/>
            </a:endParaRPr>
          </a:p>
        </p:txBody>
      </p:sp>
    </p:spTree>
    <p:extLst>
      <p:ext uri="{BB962C8B-B14F-4D97-AF65-F5344CB8AC3E}">
        <p14:creationId xmlns:p14="http://schemas.microsoft.com/office/powerpoint/2010/main" val="4054822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 calcmode="lin" valueType="num">
                                      <p:cBhvr additive="base">
                                        <p:cTn id="7"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06400" y="0"/>
            <a:ext cx="8280400" cy="914400"/>
          </a:xfrm>
        </p:spPr>
        <p:txBody>
          <a:bodyPr/>
          <a:lstStyle/>
          <a:p>
            <a:r>
              <a:rPr lang="en-US" altLang="en-US" sz="3600" b="1" smtClean="0">
                <a:latin typeface="Arial" pitchFamily="34" charset="0"/>
              </a:rPr>
              <a:t>   </a:t>
            </a:r>
            <a:r>
              <a:rPr lang="en-US" altLang="en-US" sz="2000" smtClean="0">
                <a:solidFill>
                  <a:srgbClr val="0066FF"/>
                </a:solidFill>
                <a:latin typeface="Arial" pitchFamily="34" charset="0"/>
              </a:rPr>
              <a:t>WHAT IS RESEARCH ON AGING?</a:t>
            </a:r>
          </a:p>
        </p:txBody>
      </p:sp>
      <p:sp>
        <p:nvSpPr>
          <p:cNvPr id="62467" name="Rectangle 3"/>
          <p:cNvSpPr>
            <a:spLocks noGrp="1" noChangeArrowheads="1"/>
          </p:cNvSpPr>
          <p:nvPr>
            <p:ph type="body" idx="1"/>
          </p:nvPr>
        </p:nvSpPr>
        <p:spPr>
          <a:xfrm>
            <a:off x="685800" y="838200"/>
            <a:ext cx="7924800" cy="5791200"/>
          </a:xfrm>
        </p:spPr>
        <p:txBody>
          <a:bodyPr/>
          <a:lstStyle/>
          <a:p>
            <a:pPr>
              <a:lnSpc>
                <a:spcPct val="90000"/>
              </a:lnSpc>
              <a:buFontTx/>
              <a:buNone/>
            </a:pPr>
            <a:r>
              <a:rPr lang="en-US" altLang="en-US" sz="2800" dirty="0" smtClean="0"/>
              <a:t>   </a:t>
            </a:r>
            <a:r>
              <a:rPr lang="en-US" altLang="en-US" sz="2000" dirty="0" smtClean="0">
                <a:latin typeface="Arial" pitchFamily="34" charset="0"/>
              </a:rPr>
              <a:t>The rubric “Aging Research” embraces all aspects of the finitude of life.</a:t>
            </a:r>
          </a:p>
          <a:p>
            <a:pPr>
              <a:lnSpc>
                <a:spcPct val="90000"/>
              </a:lnSpc>
              <a:buFontTx/>
              <a:buNone/>
            </a:pPr>
            <a:endParaRPr lang="en-US" altLang="en-US" sz="2000" dirty="0" smtClean="0">
              <a:latin typeface="Arial" pitchFamily="34" charset="0"/>
            </a:endParaRPr>
          </a:p>
          <a:p>
            <a:pPr>
              <a:lnSpc>
                <a:spcPct val="90000"/>
              </a:lnSpc>
              <a:buFontTx/>
              <a:buNone/>
            </a:pPr>
            <a:r>
              <a:rPr lang="en-US" altLang="en-US" sz="2000" dirty="0" smtClean="0">
                <a:latin typeface="Arial" pitchFamily="34" charset="0"/>
              </a:rPr>
              <a:t>     </a:t>
            </a:r>
            <a:r>
              <a:rPr lang="en-US" altLang="en-US" sz="2000" dirty="0" err="1" smtClean="0">
                <a:solidFill>
                  <a:srgbClr val="CC6600"/>
                </a:solidFill>
                <a:latin typeface="Arial" pitchFamily="34" charset="0"/>
              </a:rPr>
              <a:t>B</a:t>
            </a:r>
            <a:r>
              <a:rPr lang="en-US" altLang="en-US" sz="2000" b="1" dirty="0" err="1" smtClean="0">
                <a:solidFill>
                  <a:srgbClr val="CC6600"/>
                </a:solidFill>
                <a:latin typeface="Arial" pitchFamily="34" charset="0"/>
              </a:rPr>
              <a:t>io</a:t>
            </a:r>
            <a:r>
              <a:rPr lang="en-US" altLang="en-US" sz="2000" dirty="0" err="1" smtClean="0">
                <a:latin typeface="Arial" pitchFamily="34" charset="0"/>
              </a:rPr>
              <a:t>gerontologists</a:t>
            </a:r>
            <a:r>
              <a:rPr lang="en-US" altLang="en-US" sz="2000" dirty="0" smtClean="0">
                <a:latin typeface="Arial" pitchFamily="34" charset="0"/>
              </a:rPr>
              <a:t> do research on the fundamental biology of aging which is only one small part of what is included in the general term “Aging Research.”</a:t>
            </a:r>
          </a:p>
          <a:p>
            <a:pPr>
              <a:lnSpc>
                <a:spcPct val="90000"/>
              </a:lnSpc>
              <a:buFontTx/>
              <a:buNone/>
            </a:pPr>
            <a:endParaRPr lang="en-US" altLang="en-US" sz="2000" dirty="0" smtClean="0">
              <a:latin typeface="Arial" pitchFamily="34" charset="0"/>
            </a:endParaRPr>
          </a:p>
          <a:p>
            <a:pPr>
              <a:lnSpc>
                <a:spcPct val="90000"/>
              </a:lnSpc>
              <a:buFontTx/>
              <a:buNone/>
            </a:pPr>
            <a:r>
              <a:rPr lang="en-US" altLang="en-US" sz="2000" dirty="0" smtClean="0">
                <a:latin typeface="Arial" pitchFamily="34" charset="0"/>
              </a:rPr>
              <a:t>    There is a common belief, held especially by policy makers and funding agencies, that to fund “Aging Research” means to fund research on age-associated diseases and that this will somehow provide insights into the fundamental biology of aging. </a:t>
            </a:r>
          </a:p>
          <a:p>
            <a:pPr>
              <a:lnSpc>
                <a:spcPct val="90000"/>
              </a:lnSpc>
              <a:buFontTx/>
              <a:buNone/>
            </a:pPr>
            <a:endParaRPr lang="en-US" altLang="en-US" sz="2000" dirty="0" smtClean="0">
              <a:latin typeface="Arial" pitchFamily="34" charset="0"/>
            </a:endParaRPr>
          </a:p>
          <a:p>
            <a:pPr>
              <a:lnSpc>
                <a:spcPct val="90000"/>
              </a:lnSpc>
              <a:buFontTx/>
              <a:buNone/>
            </a:pPr>
            <a:r>
              <a:rPr lang="en-US" altLang="en-US" sz="2000" dirty="0" smtClean="0">
                <a:latin typeface="Arial" pitchFamily="34" charset="0"/>
              </a:rPr>
              <a:t>     </a:t>
            </a:r>
            <a:r>
              <a:rPr lang="en-US" altLang="en-US" sz="2000" dirty="0" smtClean="0">
                <a:solidFill>
                  <a:srgbClr val="CC3300"/>
                </a:solidFill>
                <a:latin typeface="Arial" pitchFamily="34" charset="0"/>
              </a:rPr>
              <a:t>It will not and this has become a one-billion dollar misunderstanding</a:t>
            </a:r>
            <a:r>
              <a:rPr lang="en-US" altLang="en-US" sz="2000" dirty="0" smtClean="0">
                <a:solidFill>
                  <a:srgbClr val="CC6600"/>
                </a:solidFill>
                <a:latin typeface="Arial" pitchFamily="34" charset="0"/>
              </a:rPr>
              <a:t>. </a:t>
            </a:r>
            <a:endParaRPr lang="en-US" altLang="en-US" sz="2400" dirty="0" smtClean="0">
              <a:solidFill>
                <a:srgbClr val="CC6600"/>
              </a:solidFill>
              <a:latin typeface="Arial" pitchFamily="34" charset="0"/>
            </a:endParaRPr>
          </a:p>
        </p:txBody>
      </p:sp>
    </p:spTree>
    <p:extLst>
      <p:ext uri="{BB962C8B-B14F-4D97-AF65-F5344CB8AC3E}">
        <p14:creationId xmlns:p14="http://schemas.microsoft.com/office/powerpoint/2010/main" val="3085768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 calcmode="lin" valueType="num">
                                      <p:cBhvr additive="base">
                                        <p:cTn id="13" dur="500" fill="hold"/>
                                        <p:tgtEl>
                                          <p:spTgt spid="6246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4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467">
                                            <p:txEl>
                                              <p:pRg st="4" end="4"/>
                                            </p:txEl>
                                          </p:spTgt>
                                        </p:tgtEl>
                                        <p:attrNameLst>
                                          <p:attrName>style.visibility</p:attrName>
                                        </p:attrNameLst>
                                      </p:cBhvr>
                                      <p:to>
                                        <p:strVal val="visible"/>
                                      </p:to>
                                    </p:set>
                                    <p:anim calcmode="lin" valueType="num">
                                      <p:cBhvr additive="base">
                                        <p:cTn id="19" dur="500" fill="hold"/>
                                        <p:tgtEl>
                                          <p:spTgt spid="6246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4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2467">
                                            <p:txEl>
                                              <p:pRg st="6" end="6"/>
                                            </p:txEl>
                                          </p:spTgt>
                                        </p:tgtEl>
                                        <p:attrNameLst>
                                          <p:attrName>style.visibility</p:attrName>
                                        </p:attrNameLst>
                                      </p:cBhvr>
                                      <p:to>
                                        <p:strVal val="visible"/>
                                      </p:to>
                                    </p:set>
                                    <p:anim calcmode="lin" valueType="num">
                                      <p:cBhvr additive="base">
                                        <p:cTn id="25" dur="500" fill="hold"/>
                                        <p:tgtEl>
                                          <p:spTgt spid="62467">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246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200" y="228600"/>
            <a:ext cx="7467600" cy="1447800"/>
          </a:xfrm>
        </p:spPr>
        <p:txBody>
          <a:bodyPr>
            <a:normAutofit fontScale="90000"/>
          </a:bodyPr>
          <a:lstStyle/>
          <a:p>
            <a:r>
              <a:rPr lang="en-US" altLang="en-US" sz="2800" b="1" smtClean="0">
                <a:solidFill>
                  <a:schemeClr val="accent2"/>
                </a:solidFill>
                <a:latin typeface="Arial" pitchFamily="34" charset="0"/>
              </a:rPr>
              <a:t/>
            </a:r>
            <a:br>
              <a:rPr lang="en-US" altLang="en-US" sz="2800" b="1" smtClean="0">
                <a:solidFill>
                  <a:schemeClr val="accent2"/>
                </a:solidFill>
                <a:latin typeface="Arial" pitchFamily="34" charset="0"/>
              </a:rPr>
            </a:br>
            <a:r>
              <a:rPr lang="en-US" altLang="en-US" sz="2800" b="1" smtClean="0">
                <a:solidFill>
                  <a:schemeClr val="accent2"/>
                </a:solidFill>
                <a:latin typeface="Arial" pitchFamily="34" charset="0"/>
              </a:rPr>
              <a:t/>
            </a:r>
            <a:br>
              <a:rPr lang="en-US" altLang="en-US" sz="2800" b="1" smtClean="0">
                <a:solidFill>
                  <a:schemeClr val="accent2"/>
                </a:solidFill>
                <a:latin typeface="Arial" pitchFamily="34" charset="0"/>
              </a:rPr>
            </a:br>
            <a:r>
              <a:rPr lang="en-US" altLang="en-US" sz="2000" smtClean="0">
                <a:solidFill>
                  <a:srgbClr val="0066FF"/>
                </a:solidFill>
                <a:latin typeface="Arial" pitchFamily="34" charset="0"/>
              </a:rPr>
              <a:t>THERE IS RELATIVELY LITTLE SUPPORT FOR RESEARCH ON THE BIOLOGY OF AGING </a:t>
            </a:r>
            <a:r>
              <a:rPr lang="en-US" altLang="en-US" sz="4000" b="1" smtClean="0">
                <a:solidFill>
                  <a:srgbClr val="0066FF"/>
                </a:solidFill>
                <a:latin typeface="Arial" pitchFamily="34" charset="0"/>
              </a:rPr>
              <a:t/>
            </a:r>
            <a:br>
              <a:rPr lang="en-US" altLang="en-US" sz="4000" b="1" smtClean="0">
                <a:solidFill>
                  <a:srgbClr val="0066FF"/>
                </a:solidFill>
                <a:latin typeface="Arial" pitchFamily="34" charset="0"/>
              </a:rPr>
            </a:br>
            <a:endParaRPr lang="en-US" altLang="en-US" sz="4000" b="1" smtClean="0">
              <a:solidFill>
                <a:srgbClr val="0066FF"/>
              </a:solidFill>
              <a:latin typeface="Arial" pitchFamily="34" charset="0"/>
            </a:endParaRPr>
          </a:p>
        </p:txBody>
      </p:sp>
      <p:sp>
        <p:nvSpPr>
          <p:cNvPr id="60419" name="Rectangle 3"/>
          <p:cNvSpPr>
            <a:spLocks noGrp="1" noChangeArrowheads="1"/>
          </p:cNvSpPr>
          <p:nvPr>
            <p:ph type="body" idx="1"/>
          </p:nvPr>
        </p:nvSpPr>
        <p:spPr>
          <a:xfrm>
            <a:off x="685800" y="1676400"/>
            <a:ext cx="7772400" cy="4419600"/>
          </a:xfrm>
        </p:spPr>
        <p:txBody>
          <a:bodyPr>
            <a:normAutofit fontScale="92500" lnSpcReduction="20000"/>
          </a:bodyPr>
          <a:lstStyle/>
          <a:p>
            <a:pPr>
              <a:lnSpc>
                <a:spcPct val="90000"/>
              </a:lnSpc>
              <a:buFontTx/>
              <a:buNone/>
            </a:pPr>
            <a:r>
              <a:rPr lang="en-US" altLang="en-US" sz="2400" dirty="0" smtClean="0">
                <a:latin typeface="Arial" pitchFamily="34" charset="0"/>
              </a:rPr>
              <a:t>    Contrary to popular belief, no research support is directed toward understanding the </a:t>
            </a:r>
            <a:r>
              <a:rPr lang="en-US" altLang="en-US" sz="2400" dirty="0" smtClean="0">
                <a:solidFill>
                  <a:srgbClr val="CC3300"/>
                </a:solidFill>
                <a:latin typeface="Arial" pitchFamily="34" charset="0"/>
              </a:rPr>
              <a:t>fundamental biology of human aging that is remotely comparable to the support for research on age-associated diseases.</a:t>
            </a:r>
          </a:p>
          <a:p>
            <a:pPr>
              <a:lnSpc>
                <a:spcPct val="90000"/>
              </a:lnSpc>
              <a:buFontTx/>
              <a:buNone/>
            </a:pPr>
            <a:endParaRPr lang="en-US" altLang="en-US" sz="2400" dirty="0" smtClean="0">
              <a:solidFill>
                <a:srgbClr val="FF3300"/>
              </a:solidFill>
              <a:latin typeface="Arial" pitchFamily="34" charset="0"/>
            </a:endParaRPr>
          </a:p>
          <a:p>
            <a:pPr>
              <a:lnSpc>
                <a:spcPct val="90000"/>
              </a:lnSpc>
              <a:buFontTx/>
              <a:buNone/>
            </a:pPr>
            <a:r>
              <a:rPr lang="en-US" altLang="en-US" sz="2400" dirty="0" smtClean="0">
                <a:latin typeface="Arial" pitchFamily="34" charset="0"/>
              </a:rPr>
              <a:t>    For example, in recent years less than 5% of the National Institute on Aging budget was spent on research on the fundamental biology of aging.  Half of the budget was spent on Alzheimer’s </a:t>
            </a:r>
            <a:r>
              <a:rPr lang="en-US" altLang="en-US" sz="2400" dirty="0" smtClean="0">
                <a:solidFill>
                  <a:srgbClr val="CC3300"/>
                </a:solidFill>
                <a:latin typeface="Arial" pitchFamily="34" charset="0"/>
              </a:rPr>
              <a:t>disease </a:t>
            </a:r>
            <a:r>
              <a:rPr lang="en-US" altLang="en-US" sz="2400" dirty="0" smtClean="0">
                <a:latin typeface="Arial" pitchFamily="34" charset="0"/>
              </a:rPr>
              <a:t>research, -  the resolution of which will add 19 days onto life expectancy.  </a:t>
            </a:r>
          </a:p>
          <a:p>
            <a:pPr>
              <a:lnSpc>
                <a:spcPct val="90000"/>
              </a:lnSpc>
              <a:buFontTx/>
              <a:buNone/>
            </a:pPr>
            <a:endParaRPr lang="en-US" altLang="en-US" sz="2400" dirty="0">
              <a:latin typeface="Arial" pitchFamily="34" charset="0"/>
            </a:endParaRPr>
          </a:p>
          <a:p>
            <a:pPr>
              <a:lnSpc>
                <a:spcPct val="90000"/>
              </a:lnSpc>
              <a:buFontTx/>
              <a:buNone/>
            </a:pPr>
            <a:r>
              <a:rPr lang="en-US" altLang="en-US" sz="2400" dirty="0" smtClean="0">
                <a:latin typeface="Arial" pitchFamily="34" charset="0"/>
              </a:rPr>
              <a:t>    In the past five </a:t>
            </a:r>
            <a:r>
              <a:rPr lang="en-US" altLang="en-US" sz="2400" dirty="0">
                <a:latin typeface="Arial" pitchFamily="34" charset="0"/>
              </a:rPr>
              <a:t>years the Alzheimer’s disease budget </a:t>
            </a:r>
            <a:r>
              <a:rPr lang="en-US" altLang="en-US" sz="2400" dirty="0" smtClean="0">
                <a:latin typeface="Arial" pitchFamily="34" charset="0"/>
              </a:rPr>
              <a:t>increased by 450 million dollars.</a:t>
            </a:r>
          </a:p>
          <a:p>
            <a:pPr>
              <a:lnSpc>
                <a:spcPct val="90000"/>
              </a:lnSpc>
              <a:buFontTx/>
              <a:buNone/>
            </a:pPr>
            <a:endParaRPr lang="en-US" altLang="en-US" sz="2400" dirty="0">
              <a:latin typeface="Arial" pitchFamily="34" charset="0"/>
            </a:endParaRPr>
          </a:p>
          <a:p>
            <a:pPr>
              <a:lnSpc>
                <a:spcPct val="90000"/>
              </a:lnSpc>
              <a:buFontTx/>
              <a:buNone/>
            </a:pPr>
            <a:r>
              <a:rPr lang="en-US" altLang="en-US" sz="2400" dirty="0" smtClean="0">
                <a:latin typeface="Arial" pitchFamily="34" charset="0"/>
              </a:rPr>
              <a:t>    The research budget for aging remains the same or recently</a:t>
            </a:r>
            <a:r>
              <a:rPr lang="en-US" altLang="en-US" sz="2400" dirty="0">
                <a:latin typeface="Arial" pitchFamily="34" charset="0"/>
              </a:rPr>
              <a:t> </a:t>
            </a:r>
            <a:r>
              <a:rPr lang="en-US" altLang="en-US" sz="2400" dirty="0" smtClean="0">
                <a:latin typeface="Arial" pitchFamily="34" charset="0"/>
              </a:rPr>
              <a:t>gained marginally.</a:t>
            </a:r>
          </a:p>
          <a:p>
            <a:pPr>
              <a:lnSpc>
                <a:spcPct val="90000"/>
              </a:lnSpc>
              <a:buFontTx/>
              <a:buNone/>
            </a:pPr>
            <a:endParaRPr lang="en-US" altLang="en-US" sz="2400" dirty="0" smtClean="0">
              <a:latin typeface="Arial" pitchFamily="34" charset="0"/>
            </a:endParaRPr>
          </a:p>
          <a:p>
            <a:pPr>
              <a:lnSpc>
                <a:spcPct val="90000"/>
              </a:lnSpc>
              <a:buFontTx/>
              <a:buNone/>
            </a:pPr>
            <a:endParaRPr lang="en-US" altLang="en-US" sz="2800" dirty="0" smtClean="0">
              <a:latin typeface="Arial" pitchFamily="34" charset="0"/>
            </a:endParaRPr>
          </a:p>
          <a:p>
            <a:pPr>
              <a:lnSpc>
                <a:spcPct val="90000"/>
              </a:lnSpc>
              <a:buFontTx/>
              <a:buNone/>
            </a:pPr>
            <a:endParaRPr lang="en-US" altLang="en-US" sz="2800" dirty="0" smtClean="0">
              <a:latin typeface="Arial" pitchFamily="34" charset="0"/>
            </a:endParaRPr>
          </a:p>
          <a:p>
            <a:pPr>
              <a:lnSpc>
                <a:spcPct val="90000"/>
              </a:lnSpc>
              <a:buFontTx/>
              <a:buNone/>
            </a:pPr>
            <a:endParaRPr lang="en-US" altLang="en-US" sz="2800" dirty="0" smtClean="0">
              <a:latin typeface="Arial" pitchFamily="34" charset="0"/>
            </a:endParaRPr>
          </a:p>
          <a:p>
            <a:pPr>
              <a:lnSpc>
                <a:spcPct val="90000"/>
              </a:lnSpc>
              <a:buFontTx/>
              <a:buNone/>
            </a:pPr>
            <a:endParaRPr lang="en-US" altLang="en-US" sz="2800" dirty="0" smtClean="0">
              <a:latin typeface="Arial" pitchFamily="34" charset="0"/>
            </a:endParaRPr>
          </a:p>
        </p:txBody>
      </p:sp>
    </p:spTree>
    <p:extLst>
      <p:ext uri="{BB962C8B-B14F-4D97-AF65-F5344CB8AC3E}">
        <p14:creationId xmlns:p14="http://schemas.microsoft.com/office/powerpoint/2010/main" val="2375964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19">
                                            <p:txEl>
                                              <p:pRg st="2" end="2"/>
                                            </p:txEl>
                                          </p:spTgt>
                                        </p:tgtEl>
                                        <p:attrNameLst>
                                          <p:attrName>style.visibility</p:attrName>
                                        </p:attrNameLst>
                                      </p:cBhvr>
                                      <p:to>
                                        <p:strVal val="visible"/>
                                      </p:to>
                                    </p:set>
                                    <p:anim calcmode="lin" valueType="num">
                                      <p:cBhvr additive="base">
                                        <p:cTn id="13" dur="500" fill="hold"/>
                                        <p:tgtEl>
                                          <p:spTgt spid="604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4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19">
                                            <p:txEl>
                                              <p:pRg st="4" end="4"/>
                                            </p:txEl>
                                          </p:spTgt>
                                        </p:tgtEl>
                                        <p:attrNameLst>
                                          <p:attrName>style.visibility</p:attrName>
                                        </p:attrNameLst>
                                      </p:cBhvr>
                                      <p:to>
                                        <p:strVal val="visible"/>
                                      </p:to>
                                    </p:set>
                                    <p:anim calcmode="lin" valueType="num">
                                      <p:cBhvr additive="base">
                                        <p:cTn id="19" dur="500" fill="hold"/>
                                        <p:tgtEl>
                                          <p:spTgt spid="6041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419">
                                            <p:txEl>
                                              <p:pRg st="6" end="6"/>
                                            </p:txEl>
                                          </p:spTgt>
                                        </p:tgtEl>
                                        <p:attrNameLst>
                                          <p:attrName>style.visibility</p:attrName>
                                        </p:attrNameLst>
                                      </p:cBhvr>
                                      <p:to>
                                        <p:strVal val="visible"/>
                                      </p:to>
                                    </p:set>
                                    <p:anim calcmode="lin" valueType="num">
                                      <p:cBhvr additive="base">
                                        <p:cTn id="25" dur="500" fill="hold"/>
                                        <p:tgtEl>
                                          <p:spTgt spid="6041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41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228600"/>
            <a:ext cx="7493000" cy="609600"/>
          </a:xfrm>
        </p:spPr>
        <p:txBody>
          <a:bodyPr/>
          <a:lstStyle/>
          <a:p>
            <a:r>
              <a:rPr lang="en-US" altLang="en-US" sz="2000" dirty="0" smtClean="0">
                <a:solidFill>
                  <a:srgbClr val="0066FF"/>
                </a:solidFill>
                <a:latin typeface="Arial" pitchFamily="34" charset="0"/>
              </a:rPr>
              <a:t>THE PHYSICIANS MANTRA:</a:t>
            </a:r>
          </a:p>
        </p:txBody>
      </p:sp>
      <p:sp>
        <p:nvSpPr>
          <p:cNvPr id="67587" name="Rectangle 3"/>
          <p:cNvSpPr>
            <a:spLocks noGrp="1" noChangeArrowheads="1"/>
          </p:cNvSpPr>
          <p:nvPr>
            <p:ph type="body" idx="1"/>
          </p:nvPr>
        </p:nvSpPr>
        <p:spPr>
          <a:xfrm>
            <a:off x="685800" y="1066800"/>
            <a:ext cx="7772400" cy="5029200"/>
          </a:xfrm>
        </p:spPr>
        <p:txBody>
          <a:bodyPr>
            <a:normAutofit/>
          </a:bodyPr>
          <a:lstStyle/>
          <a:p>
            <a:pPr>
              <a:buFontTx/>
              <a:buNone/>
            </a:pPr>
            <a:r>
              <a:rPr lang="en-US" altLang="en-US" sz="2200" dirty="0" smtClean="0">
                <a:latin typeface="Arial" pitchFamily="34" charset="0"/>
                <a:cs typeface="Times New Roman" pitchFamily="18" charset="0"/>
              </a:rPr>
              <a:t>   </a:t>
            </a:r>
            <a:r>
              <a:rPr lang="en-US" altLang="en-US" sz="2200" dirty="0" smtClean="0">
                <a:solidFill>
                  <a:srgbClr val="CC3300"/>
                </a:solidFill>
                <a:latin typeface="Arial" pitchFamily="34" charset="0"/>
                <a:cs typeface="Times New Roman" pitchFamily="18" charset="0"/>
              </a:rPr>
              <a:t>“The greatest risk factor for the leading causes of death (cardiovascular disease, stroke and cancer) - is the aging process.’’</a:t>
            </a:r>
          </a:p>
          <a:p>
            <a:pPr>
              <a:buFontTx/>
              <a:buNone/>
            </a:pPr>
            <a:endParaRPr lang="en-US" altLang="en-US" sz="2200" dirty="0" smtClean="0">
              <a:solidFill>
                <a:srgbClr val="CC3300"/>
              </a:solidFill>
              <a:latin typeface="Arial" pitchFamily="34" charset="0"/>
              <a:cs typeface="Times New Roman" pitchFamily="18" charset="0"/>
            </a:endParaRPr>
          </a:p>
          <a:p>
            <a:pPr>
              <a:lnSpc>
                <a:spcPct val="110000"/>
              </a:lnSpc>
              <a:buFontTx/>
              <a:buNone/>
            </a:pPr>
            <a:r>
              <a:rPr lang="en-US" altLang="en-US" sz="2200" dirty="0" smtClean="0">
                <a:latin typeface="Arial" pitchFamily="34" charset="0"/>
                <a:cs typeface="Times New Roman" pitchFamily="18" charset="0"/>
              </a:rPr>
              <a:t>    Then why is the funding for research on the fundamental biology of aging infinitesimal when compared to the funding for research on age-associated diseases?   </a:t>
            </a:r>
          </a:p>
          <a:p>
            <a:pPr>
              <a:lnSpc>
                <a:spcPct val="110000"/>
              </a:lnSpc>
              <a:buFontTx/>
              <a:buNone/>
            </a:pPr>
            <a:r>
              <a:rPr lang="en-US" altLang="en-US" sz="2200" dirty="0" smtClean="0">
                <a:latin typeface="Arial" pitchFamily="34" charset="0"/>
                <a:cs typeface="Times New Roman" pitchFamily="18" charset="0"/>
              </a:rPr>
              <a:t>     </a:t>
            </a:r>
          </a:p>
          <a:p>
            <a:pPr>
              <a:buFontTx/>
              <a:buNone/>
            </a:pPr>
            <a:r>
              <a:rPr lang="en-US" altLang="en-US" sz="2200" dirty="0">
                <a:latin typeface="Arial" pitchFamily="34" charset="0"/>
                <a:cs typeface="Times New Roman" pitchFamily="18" charset="0"/>
              </a:rPr>
              <a:t> </a:t>
            </a:r>
            <a:r>
              <a:rPr lang="en-US" altLang="en-US" sz="2200" dirty="0" smtClean="0">
                <a:latin typeface="Arial" pitchFamily="34" charset="0"/>
                <a:cs typeface="Times New Roman" pitchFamily="18" charset="0"/>
              </a:rPr>
              <a:t>   The </a:t>
            </a:r>
            <a:r>
              <a:rPr lang="en-US" altLang="en-US" sz="2200" dirty="0">
                <a:latin typeface="Arial" pitchFamily="34" charset="0"/>
                <a:cs typeface="Times New Roman" pitchFamily="18" charset="0"/>
              </a:rPr>
              <a:t>probable reason </a:t>
            </a:r>
            <a:r>
              <a:rPr lang="en-US" altLang="en-US" sz="2200" dirty="0" smtClean="0">
                <a:latin typeface="Arial" pitchFamily="34" charset="0"/>
                <a:cs typeface="Times New Roman" pitchFamily="18" charset="0"/>
              </a:rPr>
              <a:t>is </a:t>
            </a:r>
            <a:r>
              <a:rPr lang="en-US" altLang="en-US" sz="2200" dirty="0" smtClean="0">
                <a:solidFill>
                  <a:srgbClr val="C00000"/>
                </a:solidFill>
                <a:latin typeface="Arial" pitchFamily="34" charset="0"/>
                <a:cs typeface="Times New Roman" pitchFamily="18" charset="0"/>
              </a:rPr>
              <a:t>the </a:t>
            </a:r>
            <a:r>
              <a:rPr lang="en-US" altLang="en-US" sz="2200" dirty="0">
                <a:solidFill>
                  <a:srgbClr val="C00000"/>
                </a:solidFill>
                <a:latin typeface="Arial" pitchFamily="34" charset="0"/>
                <a:cs typeface="Times New Roman" pitchFamily="18" charset="0"/>
              </a:rPr>
              <a:t>failure of </a:t>
            </a:r>
            <a:r>
              <a:rPr lang="en-US" altLang="en-US" sz="2200" dirty="0" smtClean="0">
                <a:solidFill>
                  <a:srgbClr val="C00000"/>
                </a:solidFill>
                <a:latin typeface="Arial" pitchFamily="34" charset="0"/>
                <a:cs typeface="Times New Roman" pitchFamily="18" charset="0"/>
              </a:rPr>
              <a:t>decision makers and many biologists to </a:t>
            </a:r>
            <a:r>
              <a:rPr lang="en-US" altLang="en-US" sz="2200" dirty="0">
                <a:solidFill>
                  <a:srgbClr val="C00000"/>
                </a:solidFill>
                <a:latin typeface="Arial" pitchFamily="34" charset="0"/>
                <a:cs typeface="Times New Roman" pitchFamily="18" charset="0"/>
              </a:rPr>
              <a:t>distinguish aging from disease! </a:t>
            </a:r>
          </a:p>
          <a:p>
            <a:pPr>
              <a:buFontTx/>
              <a:buNone/>
            </a:pPr>
            <a:endParaRPr lang="en-US" altLang="en-US" sz="2400" dirty="0">
              <a:solidFill>
                <a:srgbClr val="C00000"/>
              </a:solidFill>
              <a:latin typeface="Arial" pitchFamily="34" charset="0"/>
            </a:endParaRPr>
          </a:p>
          <a:p>
            <a:pPr>
              <a:buFontTx/>
              <a:buNone/>
            </a:pPr>
            <a:endParaRPr lang="en-US" altLang="en-US" sz="2400" dirty="0" smtClean="0">
              <a:latin typeface="Arial" pitchFamily="34" charset="0"/>
              <a:cs typeface="Times New Roman" pitchFamily="18" charset="0"/>
            </a:endParaRPr>
          </a:p>
        </p:txBody>
      </p:sp>
    </p:spTree>
    <p:extLst>
      <p:ext uri="{BB962C8B-B14F-4D97-AF65-F5344CB8AC3E}">
        <p14:creationId xmlns:p14="http://schemas.microsoft.com/office/powerpoint/2010/main" val="743999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anim calcmode="lin" valueType="num">
                                      <p:cBhvr additive="base">
                                        <p:cTn id="13" dur="500" fill="hold"/>
                                        <p:tgtEl>
                                          <p:spTgt spid="6758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5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87">
                                            <p:txEl>
                                              <p:pRg st="4" end="4"/>
                                            </p:txEl>
                                          </p:spTgt>
                                        </p:tgtEl>
                                        <p:attrNameLst>
                                          <p:attrName>style.visibility</p:attrName>
                                        </p:attrNameLst>
                                      </p:cBhvr>
                                      <p:to>
                                        <p:strVal val="visible"/>
                                      </p:to>
                                    </p:set>
                                    <p:anim calcmode="lin" valueType="num">
                                      <p:cBhvr additive="base">
                                        <p:cTn id="19" dur="500" fill="hold"/>
                                        <p:tgtEl>
                                          <p:spTgt spid="6758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8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4800" dirty="0" smtClean="0">
                <a:solidFill>
                  <a:srgbClr val="C00000"/>
                </a:solidFill>
              </a:rPr>
              <a:t>THANK YOU!</a:t>
            </a:r>
            <a:endParaRPr lang="en-US" sz="4800" dirty="0">
              <a:solidFill>
                <a:srgbClr val="C00000"/>
              </a:solidFill>
            </a:endParaRPr>
          </a:p>
        </p:txBody>
      </p:sp>
    </p:spTree>
    <p:extLst>
      <p:ext uri="{BB962C8B-B14F-4D97-AF65-F5344CB8AC3E}">
        <p14:creationId xmlns:p14="http://schemas.microsoft.com/office/powerpoint/2010/main" val="372659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1800" dirty="0">
                <a:solidFill>
                  <a:srgbClr val="0066FF"/>
                </a:solidFill>
                <a:latin typeface="Arial" pitchFamily="34" charset="0"/>
              </a:rPr>
              <a:t> </a:t>
            </a:r>
            <a:r>
              <a:rPr lang="en-US" sz="1800" dirty="0" smtClean="0">
                <a:solidFill>
                  <a:srgbClr val="0066FF"/>
                </a:solidFill>
                <a:latin typeface="Arial" pitchFamily="34" charset="0"/>
              </a:rPr>
              <a:t>IN LIVING SYSTEMS THERE ARE FOUR ASPECTS OF THE FINITUDE OF LIFE</a:t>
            </a:r>
          </a:p>
        </p:txBody>
      </p:sp>
      <p:sp>
        <p:nvSpPr>
          <p:cNvPr id="6147" name="Rectangle 3"/>
          <p:cNvSpPr>
            <a:spLocks noGrp="1" noChangeArrowheads="1"/>
          </p:cNvSpPr>
          <p:nvPr>
            <p:ph type="body" idx="1"/>
          </p:nvPr>
        </p:nvSpPr>
        <p:spPr>
          <a:xfrm>
            <a:off x="685800" y="1676400"/>
            <a:ext cx="7772400" cy="4419600"/>
          </a:xfrm>
        </p:spPr>
        <p:txBody>
          <a:bodyPr/>
          <a:lstStyle/>
          <a:p>
            <a:pPr marL="0" indent="0" eaLnBrk="1" hangingPunct="1">
              <a:buFontTx/>
              <a:buNone/>
            </a:pPr>
            <a:r>
              <a:rPr lang="en-US" sz="2400" dirty="0" smtClean="0">
                <a:latin typeface="Arial" pitchFamily="34" charset="0"/>
              </a:rPr>
              <a:t> </a:t>
            </a:r>
            <a:r>
              <a:rPr lang="en-US" sz="1800" dirty="0" smtClean="0">
                <a:latin typeface="Arial" pitchFamily="34" charset="0"/>
              </a:rPr>
              <a:t>1.</a:t>
            </a:r>
            <a:r>
              <a:rPr lang="en-US" sz="2400" dirty="0" smtClean="0">
                <a:latin typeface="Arial" pitchFamily="34" charset="0"/>
              </a:rPr>
              <a:t>  Aging</a:t>
            </a:r>
          </a:p>
          <a:p>
            <a:pPr marL="0" indent="0" eaLnBrk="1" hangingPunct="1">
              <a:buFontTx/>
              <a:buNone/>
            </a:pPr>
            <a:endParaRPr lang="en-US" sz="2400" dirty="0" smtClean="0">
              <a:latin typeface="Arial" pitchFamily="34" charset="0"/>
            </a:endParaRPr>
          </a:p>
          <a:p>
            <a:pPr marL="0" indent="0" eaLnBrk="1" hangingPunct="1">
              <a:buFontTx/>
              <a:buNone/>
            </a:pPr>
            <a:r>
              <a:rPr lang="en-US" sz="2400" dirty="0" smtClean="0">
                <a:latin typeface="Arial" pitchFamily="34" charset="0"/>
              </a:rPr>
              <a:t> </a:t>
            </a:r>
            <a:r>
              <a:rPr lang="en-US" sz="1800" dirty="0" smtClean="0">
                <a:latin typeface="Arial" pitchFamily="34" charset="0"/>
              </a:rPr>
              <a:t>2</a:t>
            </a:r>
            <a:r>
              <a:rPr lang="en-US" sz="2400" dirty="0" smtClean="0">
                <a:latin typeface="Arial" pitchFamily="34" charset="0"/>
              </a:rPr>
              <a:t>.  Longevity Determination</a:t>
            </a:r>
          </a:p>
          <a:p>
            <a:pPr marL="0" indent="0" eaLnBrk="1" hangingPunct="1">
              <a:buFontTx/>
              <a:buNone/>
            </a:pPr>
            <a:endParaRPr lang="en-US" sz="2400" dirty="0" smtClean="0">
              <a:latin typeface="Arial" pitchFamily="34" charset="0"/>
            </a:endParaRPr>
          </a:p>
          <a:p>
            <a:pPr marL="0" indent="0" eaLnBrk="1" hangingPunct="1">
              <a:buFontTx/>
              <a:buNone/>
            </a:pPr>
            <a:r>
              <a:rPr lang="en-US" sz="2400" dirty="0" smtClean="0">
                <a:latin typeface="Arial" pitchFamily="34" charset="0"/>
              </a:rPr>
              <a:t> </a:t>
            </a:r>
            <a:r>
              <a:rPr lang="en-US" sz="1800" dirty="0" smtClean="0">
                <a:latin typeface="Arial" pitchFamily="34" charset="0"/>
              </a:rPr>
              <a:t>3</a:t>
            </a:r>
            <a:r>
              <a:rPr lang="en-US" sz="2400" dirty="0" smtClean="0">
                <a:latin typeface="Arial" pitchFamily="34" charset="0"/>
              </a:rPr>
              <a:t>.  Age-associated Diseases</a:t>
            </a:r>
          </a:p>
          <a:p>
            <a:pPr marL="0" indent="0" eaLnBrk="1" hangingPunct="1">
              <a:buFontTx/>
              <a:buNone/>
            </a:pPr>
            <a:endParaRPr lang="en-US" sz="2400" dirty="0" smtClean="0">
              <a:latin typeface="Arial" pitchFamily="34" charset="0"/>
            </a:endParaRPr>
          </a:p>
          <a:p>
            <a:pPr marL="0" indent="0" eaLnBrk="1" hangingPunct="1">
              <a:buFontTx/>
              <a:buNone/>
            </a:pPr>
            <a:r>
              <a:rPr lang="en-US" sz="2400" dirty="0" smtClean="0">
                <a:latin typeface="Arial" pitchFamily="34" charset="0"/>
              </a:rPr>
              <a:t> </a:t>
            </a:r>
            <a:r>
              <a:rPr lang="en-US" sz="1800" dirty="0" smtClean="0">
                <a:latin typeface="Arial" pitchFamily="34" charset="0"/>
              </a:rPr>
              <a:t>4</a:t>
            </a:r>
            <a:r>
              <a:rPr lang="en-US" sz="2400" dirty="0" smtClean="0">
                <a:latin typeface="Arial" pitchFamily="34" charset="0"/>
              </a:rPr>
              <a:t>.  Death</a:t>
            </a:r>
          </a:p>
        </p:txBody>
      </p:sp>
    </p:spTree>
    <p:extLst>
      <p:ext uri="{BB962C8B-B14F-4D97-AF65-F5344CB8AC3E}">
        <p14:creationId xmlns:p14="http://schemas.microsoft.com/office/powerpoint/2010/main" val="4082192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additive="base">
                                        <p:cTn id="13"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 calcmode="lin" valueType="num">
                                      <p:cBhvr additive="base">
                                        <p:cTn id="19"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6" end="6"/>
                                            </p:txEl>
                                          </p:spTgt>
                                        </p:tgtEl>
                                        <p:attrNameLst>
                                          <p:attrName>style.visibility</p:attrName>
                                        </p:attrNameLst>
                                      </p:cBhvr>
                                      <p:to>
                                        <p:strVal val="visible"/>
                                      </p:to>
                                    </p:set>
                                    <p:anim calcmode="lin" valueType="num">
                                      <p:cBhvr additive="base">
                                        <p:cTn id="25" dur="5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57200" y="609600"/>
            <a:ext cx="8305800" cy="2819400"/>
          </a:xfrm>
        </p:spPr>
        <p:txBody>
          <a:bodyPr/>
          <a:lstStyle/>
          <a:p>
            <a:pPr eaLnBrk="1" hangingPunct="1"/>
            <a:r>
              <a:rPr lang="en-US" sz="2400" dirty="0" smtClean="0">
                <a:solidFill>
                  <a:srgbClr val="0066FF"/>
                </a:solidFill>
                <a:latin typeface="Arial" pitchFamily="34" charset="0"/>
              </a:rPr>
              <a:t/>
            </a:r>
            <a:br>
              <a:rPr lang="en-US" sz="2400" dirty="0" smtClean="0">
                <a:solidFill>
                  <a:srgbClr val="0066FF"/>
                </a:solidFill>
                <a:latin typeface="Arial" pitchFamily="34" charset="0"/>
              </a:rPr>
            </a:br>
            <a:r>
              <a:rPr lang="en-US" sz="2800" dirty="0" smtClean="0">
                <a:solidFill>
                  <a:srgbClr val="0066FF"/>
                </a:solidFill>
                <a:latin typeface="Arial" pitchFamily="34" charset="0"/>
              </a:rPr>
              <a:t>PART THREE</a:t>
            </a:r>
            <a:r>
              <a:rPr lang="en-US" sz="2800" dirty="0">
                <a:solidFill>
                  <a:srgbClr val="0066FF"/>
                </a:solidFill>
                <a:latin typeface="Arial" pitchFamily="34" charset="0"/>
              </a:rPr>
              <a:t/>
            </a:r>
            <a:br>
              <a:rPr lang="en-US" sz="2800" dirty="0">
                <a:solidFill>
                  <a:srgbClr val="0066FF"/>
                </a:solidFill>
                <a:latin typeface="Arial" pitchFamily="34" charset="0"/>
              </a:rPr>
            </a:br>
            <a:r>
              <a:rPr lang="en-US" sz="2400" dirty="0" smtClean="0">
                <a:solidFill>
                  <a:srgbClr val="0066FF"/>
                </a:solidFill>
                <a:latin typeface="Arial" pitchFamily="34" charset="0"/>
              </a:rPr>
              <a:t/>
            </a:r>
            <a:br>
              <a:rPr lang="en-US" sz="2400" dirty="0" smtClean="0">
                <a:solidFill>
                  <a:srgbClr val="0066FF"/>
                </a:solidFill>
                <a:latin typeface="Arial" pitchFamily="34" charset="0"/>
              </a:rPr>
            </a:br>
            <a:r>
              <a:rPr lang="en-US" sz="2400" dirty="0">
                <a:solidFill>
                  <a:srgbClr val="0066FF"/>
                </a:solidFill>
                <a:latin typeface="Arial" pitchFamily="34" charset="0"/>
              </a:rPr>
              <a:t/>
            </a:r>
            <a:br>
              <a:rPr lang="en-US" sz="2400" dirty="0">
                <a:solidFill>
                  <a:srgbClr val="0066FF"/>
                </a:solidFill>
                <a:latin typeface="Arial" pitchFamily="34" charset="0"/>
              </a:rPr>
            </a:br>
            <a:r>
              <a:rPr lang="en-US" sz="2400" dirty="0" smtClean="0">
                <a:solidFill>
                  <a:srgbClr val="0066FF"/>
                </a:solidFill>
                <a:latin typeface="Arial" pitchFamily="34" charset="0"/>
              </a:rPr>
              <a:t/>
            </a:r>
            <a:br>
              <a:rPr lang="en-US" sz="2400" dirty="0" smtClean="0">
                <a:solidFill>
                  <a:srgbClr val="0066FF"/>
                </a:solidFill>
                <a:latin typeface="Arial" pitchFamily="34" charset="0"/>
              </a:rPr>
            </a:br>
            <a:r>
              <a:rPr lang="en-US" sz="2400" dirty="0" smtClean="0">
                <a:solidFill>
                  <a:srgbClr val="C00000"/>
                </a:solidFill>
                <a:latin typeface="Arial" pitchFamily="34" charset="0"/>
              </a:rPr>
              <a:t>DO LIFE FORMS EXIST THAT DO NOT AGE ?</a:t>
            </a:r>
          </a:p>
        </p:txBody>
      </p:sp>
    </p:spTree>
    <p:extLst>
      <p:ext uri="{BB962C8B-B14F-4D97-AF65-F5344CB8AC3E}">
        <p14:creationId xmlns:p14="http://schemas.microsoft.com/office/powerpoint/2010/main" val="553735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8153400" cy="990600"/>
          </a:xfrm>
        </p:spPr>
        <p:txBody>
          <a:bodyPr/>
          <a:lstStyle/>
          <a:p>
            <a:r>
              <a:rPr lang="en-US" sz="2000" dirty="0" smtClean="0">
                <a:solidFill>
                  <a:srgbClr val="0066FF"/>
                </a:solidFill>
                <a:latin typeface="Arial" pitchFamily="34" charset="0"/>
                <a:cs typeface="Arial" pitchFamily="34" charset="0"/>
              </a:rPr>
              <a:t>AGE DETERMINATION IS OFTEN DIFFICULT.</a:t>
            </a:r>
            <a:br>
              <a:rPr lang="en-US" sz="2000" dirty="0" smtClean="0">
                <a:solidFill>
                  <a:srgbClr val="0066FF"/>
                </a:solidFill>
                <a:latin typeface="Arial" pitchFamily="34" charset="0"/>
                <a:cs typeface="Arial" pitchFamily="34" charset="0"/>
              </a:rPr>
            </a:br>
            <a:r>
              <a:rPr lang="en-US" sz="2000" dirty="0" smtClean="0">
                <a:solidFill>
                  <a:srgbClr val="0066FF"/>
                </a:solidFill>
                <a:latin typeface="Arial" pitchFamily="34" charset="0"/>
                <a:cs typeface="Arial" pitchFamily="34" charset="0"/>
              </a:rPr>
              <a:t>WHAT IS THE AGE OF A CLONED POPULATION?</a:t>
            </a:r>
          </a:p>
        </p:txBody>
      </p:sp>
      <p:pic>
        <p:nvPicPr>
          <p:cNvPr id="4" name="Content Placeholder 3" descr="Aspen tree grove in Shoshone National Forest.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2400" y="1600200"/>
            <a:ext cx="3694113" cy="2133600"/>
          </a:xfrm>
        </p:spPr>
      </p:pic>
      <p:pic>
        <p:nvPicPr>
          <p:cNvPr id="4098" name="Picture 2" descr="C:\Users\Len\Pictures\Orchid propagation by cell cul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91000"/>
            <a:ext cx="36576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C:\Users\Len\Pictures\Creosote Bush 11,700 year old clo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24000"/>
            <a:ext cx="3905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C:\Users\Len\Pictures\Fairy 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4191000"/>
            <a:ext cx="3733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228600" y="3733800"/>
            <a:ext cx="3886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Tw Cen MT" pitchFamily="34" charset="0"/>
              </a:rPr>
              <a:t>              Aspen Tree Grove </a:t>
            </a:r>
          </a:p>
        </p:txBody>
      </p:sp>
      <p:sp>
        <p:nvSpPr>
          <p:cNvPr id="9" name="TextBox 8"/>
          <p:cNvSpPr txBox="1">
            <a:spLocks noChangeArrowheads="1"/>
          </p:cNvSpPr>
          <p:nvPr/>
        </p:nvSpPr>
        <p:spPr bwMode="auto">
          <a:xfrm>
            <a:off x="4724400" y="3733800"/>
            <a:ext cx="3657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Tw Cen MT" pitchFamily="34" charset="0"/>
              </a:rPr>
              <a:t>                    Creosote Bush</a:t>
            </a:r>
          </a:p>
        </p:txBody>
      </p:sp>
      <p:sp>
        <p:nvSpPr>
          <p:cNvPr id="10" name="TextBox 9"/>
          <p:cNvSpPr txBox="1">
            <a:spLocks noChangeArrowheads="1"/>
          </p:cNvSpPr>
          <p:nvPr/>
        </p:nvSpPr>
        <p:spPr bwMode="auto">
          <a:xfrm>
            <a:off x="228600" y="6324600"/>
            <a:ext cx="342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Tw Cen MT" pitchFamily="34" charset="0"/>
              </a:rPr>
              <a:t>Orchid plants from a single leaf cutting.</a:t>
            </a:r>
          </a:p>
        </p:txBody>
      </p:sp>
      <p:sp>
        <p:nvSpPr>
          <p:cNvPr id="11" name="TextBox 10"/>
          <p:cNvSpPr txBox="1">
            <a:spLocks noChangeArrowheads="1"/>
          </p:cNvSpPr>
          <p:nvPr/>
        </p:nvSpPr>
        <p:spPr bwMode="auto">
          <a:xfrm>
            <a:off x="4724400" y="6324600"/>
            <a:ext cx="3657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Tw Cen MT" pitchFamily="34" charset="0"/>
              </a:rPr>
              <a:t>                     Fairy Ring</a:t>
            </a:r>
          </a:p>
        </p:txBody>
      </p:sp>
    </p:spTree>
    <p:extLst>
      <p:ext uri="{BB962C8B-B14F-4D97-AF65-F5344CB8AC3E}">
        <p14:creationId xmlns:p14="http://schemas.microsoft.com/office/powerpoint/2010/main" val="3920273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4099"/>
                                        </p:tgtEl>
                                        <p:attrNameLst>
                                          <p:attrName>style.visibility</p:attrName>
                                        </p:attrNameLst>
                                      </p:cBhvr>
                                      <p:to>
                                        <p:strVal val="visible"/>
                                      </p:to>
                                    </p:set>
                                    <p:anim calcmode="lin" valueType="num">
                                      <p:cBhvr>
                                        <p:cTn id="20" dur="500" fill="hold"/>
                                        <p:tgtEl>
                                          <p:spTgt spid="4099"/>
                                        </p:tgtEl>
                                        <p:attrNameLst>
                                          <p:attrName>ppt_w</p:attrName>
                                        </p:attrNameLst>
                                      </p:cBhvr>
                                      <p:tavLst>
                                        <p:tav tm="0">
                                          <p:val>
                                            <p:fltVal val="0"/>
                                          </p:val>
                                        </p:tav>
                                        <p:tav tm="100000">
                                          <p:val>
                                            <p:strVal val="#ppt_w"/>
                                          </p:val>
                                        </p:tav>
                                      </p:tavLst>
                                    </p:anim>
                                    <p:anim calcmode="lin" valueType="num">
                                      <p:cBhvr>
                                        <p:cTn id="21" dur="500" fill="hold"/>
                                        <p:tgtEl>
                                          <p:spTgt spid="4099"/>
                                        </p:tgtEl>
                                        <p:attrNameLst>
                                          <p:attrName>ppt_h</p:attrName>
                                        </p:attrNameLst>
                                      </p:cBhvr>
                                      <p:tavLst>
                                        <p:tav tm="0">
                                          <p:val>
                                            <p:fltVal val="0"/>
                                          </p:val>
                                        </p:tav>
                                        <p:tav tm="100000">
                                          <p:val>
                                            <p:strVal val="#ppt_h"/>
                                          </p:val>
                                        </p:tav>
                                      </p:tavLst>
                                    </p:anim>
                                    <p:animEffect transition="in" filter="fade">
                                      <p:cBhvr>
                                        <p:cTn id="22" dur="500"/>
                                        <p:tgtEl>
                                          <p:spTgt spid="40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4098"/>
                                        </p:tgtEl>
                                        <p:attrNameLst>
                                          <p:attrName>style.visibility</p:attrName>
                                        </p:attrNameLst>
                                      </p:cBhvr>
                                      <p:to>
                                        <p:strVal val="visible"/>
                                      </p:to>
                                    </p:set>
                                    <p:anim calcmode="lin" valueType="num">
                                      <p:cBhvr>
                                        <p:cTn id="33" dur="500" fill="hold"/>
                                        <p:tgtEl>
                                          <p:spTgt spid="4098"/>
                                        </p:tgtEl>
                                        <p:attrNameLst>
                                          <p:attrName>ppt_w</p:attrName>
                                        </p:attrNameLst>
                                      </p:cBhvr>
                                      <p:tavLst>
                                        <p:tav tm="0">
                                          <p:val>
                                            <p:fltVal val="0"/>
                                          </p:val>
                                        </p:tav>
                                        <p:tav tm="100000">
                                          <p:val>
                                            <p:strVal val="#ppt_w"/>
                                          </p:val>
                                        </p:tav>
                                      </p:tavLst>
                                    </p:anim>
                                    <p:anim calcmode="lin" valueType="num">
                                      <p:cBhvr>
                                        <p:cTn id="34" dur="500" fill="hold"/>
                                        <p:tgtEl>
                                          <p:spTgt spid="4098"/>
                                        </p:tgtEl>
                                        <p:attrNameLst>
                                          <p:attrName>ppt_h</p:attrName>
                                        </p:attrNameLst>
                                      </p:cBhvr>
                                      <p:tavLst>
                                        <p:tav tm="0">
                                          <p:val>
                                            <p:fltVal val="0"/>
                                          </p:val>
                                        </p:tav>
                                        <p:tav tm="100000">
                                          <p:val>
                                            <p:strVal val="#ppt_h"/>
                                          </p:val>
                                        </p:tav>
                                      </p:tavLst>
                                    </p:anim>
                                    <p:animEffect transition="in" filter="fade">
                                      <p:cBhvr>
                                        <p:cTn id="35" dur="500"/>
                                        <p:tgtEl>
                                          <p:spTgt spid="409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0-#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nodeType="clickEffect">
                                  <p:stCondLst>
                                    <p:cond delay="0"/>
                                  </p:stCondLst>
                                  <p:childTnLst>
                                    <p:set>
                                      <p:cBhvr>
                                        <p:cTn id="45" dur="1" fill="hold">
                                          <p:stCondLst>
                                            <p:cond delay="0"/>
                                          </p:stCondLst>
                                        </p:cTn>
                                        <p:tgtEl>
                                          <p:spTgt spid="4100"/>
                                        </p:tgtEl>
                                        <p:attrNameLst>
                                          <p:attrName>style.visibility</p:attrName>
                                        </p:attrNameLst>
                                      </p:cBhvr>
                                      <p:to>
                                        <p:strVal val="visible"/>
                                      </p:to>
                                    </p:set>
                                    <p:anim calcmode="lin" valueType="num">
                                      <p:cBhvr>
                                        <p:cTn id="46" dur="500" fill="hold"/>
                                        <p:tgtEl>
                                          <p:spTgt spid="4100"/>
                                        </p:tgtEl>
                                        <p:attrNameLst>
                                          <p:attrName>ppt_w</p:attrName>
                                        </p:attrNameLst>
                                      </p:cBhvr>
                                      <p:tavLst>
                                        <p:tav tm="0">
                                          <p:val>
                                            <p:fltVal val="0"/>
                                          </p:val>
                                        </p:tav>
                                        <p:tav tm="100000">
                                          <p:val>
                                            <p:strVal val="#ppt_w"/>
                                          </p:val>
                                        </p:tav>
                                      </p:tavLst>
                                    </p:anim>
                                    <p:anim calcmode="lin" valueType="num">
                                      <p:cBhvr>
                                        <p:cTn id="47" dur="500" fill="hold"/>
                                        <p:tgtEl>
                                          <p:spTgt spid="4100"/>
                                        </p:tgtEl>
                                        <p:attrNameLst>
                                          <p:attrName>ppt_h</p:attrName>
                                        </p:attrNameLst>
                                      </p:cBhvr>
                                      <p:tavLst>
                                        <p:tav tm="0">
                                          <p:val>
                                            <p:fltVal val="0"/>
                                          </p:val>
                                        </p:tav>
                                        <p:tav tm="100000">
                                          <p:val>
                                            <p:strVal val="#ppt_h"/>
                                          </p:val>
                                        </p:tav>
                                      </p:tavLst>
                                    </p:anim>
                                    <p:animEffect transition="in" filter="fade">
                                      <p:cBhvr>
                                        <p:cTn id="48" dur="500"/>
                                        <p:tgtEl>
                                          <p:spTgt spid="410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0-#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2000" smtClean="0">
                <a:solidFill>
                  <a:srgbClr val="0066FF"/>
                </a:solidFill>
                <a:latin typeface="Arial" pitchFamily="34" charset="0"/>
              </a:rPr>
              <a:t>DEFINING BIOLOGICAL AGE IS OFTEN FORMIDABLE</a:t>
            </a:r>
          </a:p>
        </p:txBody>
      </p:sp>
      <p:sp>
        <p:nvSpPr>
          <p:cNvPr id="74755" name="Rectangle 3"/>
          <p:cNvSpPr>
            <a:spLocks noGrp="1" noChangeArrowheads="1"/>
          </p:cNvSpPr>
          <p:nvPr>
            <p:ph type="body" idx="1"/>
          </p:nvPr>
        </p:nvSpPr>
        <p:spPr>
          <a:xfrm>
            <a:off x="685800" y="1828800"/>
            <a:ext cx="7772400" cy="4267200"/>
          </a:xfrm>
        </p:spPr>
        <p:txBody>
          <a:bodyPr/>
          <a:lstStyle/>
          <a:p>
            <a:pPr eaLnBrk="1" hangingPunct="1">
              <a:lnSpc>
                <a:spcPct val="90000"/>
              </a:lnSpc>
              <a:spcBef>
                <a:spcPct val="0"/>
              </a:spcBef>
              <a:buFontTx/>
              <a:buNone/>
            </a:pPr>
            <a:r>
              <a:rPr lang="en-US" sz="2400" smtClean="0">
                <a:solidFill>
                  <a:srgbClr val="006600"/>
                </a:solidFill>
                <a:latin typeface="Arial" pitchFamily="34" charset="0"/>
                <a:cs typeface="Times New Roman" pitchFamily="18" charset="0"/>
              </a:rPr>
              <a:t>Examples: Clones that reproduce by root propagation:</a:t>
            </a:r>
          </a:p>
          <a:p>
            <a:pPr eaLnBrk="1" hangingPunct="1">
              <a:lnSpc>
                <a:spcPct val="90000"/>
              </a:lnSpc>
              <a:spcBef>
                <a:spcPct val="0"/>
              </a:spcBef>
              <a:buFontTx/>
              <a:buNone/>
            </a:pPr>
            <a:endParaRPr lang="en-US" sz="2400" smtClean="0">
              <a:solidFill>
                <a:srgbClr val="33CC33"/>
              </a:solidFill>
              <a:latin typeface="Arial" pitchFamily="34" charset="0"/>
              <a:cs typeface="Times New Roman" pitchFamily="18" charset="0"/>
            </a:endParaRPr>
          </a:p>
          <a:p>
            <a:pPr eaLnBrk="1" hangingPunct="1">
              <a:lnSpc>
                <a:spcPct val="90000"/>
              </a:lnSpc>
              <a:spcBef>
                <a:spcPct val="0"/>
              </a:spcBef>
              <a:buFontTx/>
              <a:buNone/>
            </a:pPr>
            <a:r>
              <a:rPr lang="en-US" sz="2400" smtClean="0">
                <a:latin typeface="Arial" pitchFamily="34" charset="0"/>
                <a:cs typeface="Times New Roman" pitchFamily="18" charset="0"/>
              </a:rPr>
              <a:t>   </a:t>
            </a:r>
            <a:r>
              <a:rPr lang="en-US" sz="2400" smtClean="0">
                <a:solidFill>
                  <a:srgbClr val="CC3300"/>
                </a:solidFill>
                <a:latin typeface="Arial" pitchFamily="34" charset="0"/>
                <a:cs typeface="Times New Roman" pitchFamily="18" charset="0"/>
              </a:rPr>
              <a:t>PLANT           ESTIMATED AGE (yrs)    REFERENCE</a:t>
            </a:r>
          </a:p>
          <a:p>
            <a:pPr eaLnBrk="1" hangingPunct="1">
              <a:lnSpc>
                <a:spcPct val="90000"/>
              </a:lnSpc>
              <a:spcBef>
                <a:spcPct val="0"/>
              </a:spcBef>
              <a:buFontTx/>
              <a:buNone/>
            </a:pPr>
            <a:endParaRPr lang="en-US" sz="2400" smtClean="0">
              <a:latin typeface="Arial" pitchFamily="34" charset="0"/>
              <a:cs typeface="Times New Roman" pitchFamily="18" charset="0"/>
            </a:endParaRPr>
          </a:p>
          <a:p>
            <a:pPr eaLnBrk="1" hangingPunct="1">
              <a:lnSpc>
                <a:spcPct val="90000"/>
              </a:lnSpc>
              <a:spcBef>
                <a:spcPct val="0"/>
              </a:spcBef>
              <a:buFontTx/>
              <a:buNone/>
            </a:pPr>
            <a:r>
              <a:rPr lang="en-US" sz="2400" smtClean="0">
                <a:latin typeface="Arial" pitchFamily="34" charset="0"/>
                <a:cs typeface="Times New Roman" pitchFamily="18" charset="0"/>
              </a:rPr>
              <a:t> Quaking aspen              10,000               Cook, 1985 </a:t>
            </a:r>
          </a:p>
          <a:p>
            <a:pPr eaLnBrk="1" hangingPunct="1">
              <a:lnSpc>
                <a:spcPct val="90000"/>
              </a:lnSpc>
              <a:spcBef>
                <a:spcPct val="0"/>
              </a:spcBef>
              <a:buFontTx/>
              <a:buNone/>
            </a:pPr>
            <a:r>
              <a:rPr lang="en-US" sz="2400" smtClean="0">
                <a:latin typeface="Arial" pitchFamily="34" charset="0"/>
                <a:cs typeface="Times New Roman" pitchFamily="18" charset="0"/>
              </a:rPr>
              <a:t>  </a:t>
            </a:r>
          </a:p>
          <a:p>
            <a:pPr eaLnBrk="1" hangingPunct="1">
              <a:lnSpc>
                <a:spcPct val="90000"/>
              </a:lnSpc>
              <a:spcBef>
                <a:spcPct val="0"/>
              </a:spcBef>
              <a:buFontTx/>
              <a:buNone/>
            </a:pPr>
            <a:r>
              <a:rPr lang="en-US" sz="2400" smtClean="0">
                <a:latin typeface="Arial" pitchFamily="34" charset="0"/>
                <a:cs typeface="Times New Roman" pitchFamily="18" charset="0"/>
              </a:rPr>
              <a:t> Creosote bush               11,700               Vasek, 1980 </a:t>
            </a:r>
          </a:p>
          <a:p>
            <a:pPr eaLnBrk="1" hangingPunct="1">
              <a:lnSpc>
                <a:spcPct val="90000"/>
              </a:lnSpc>
              <a:spcBef>
                <a:spcPct val="0"/>
              </a:spcBef>
              <a:buFontTx/>
              <a:buNone/>
            </a:pPr>
            <a:r>
              <a:rPr lang="en-US" sz="2400" smtClean="0">
                <a:latin typeface="Arial" pitchFamily="34" charset="0"/>
                <a:cs typeface="Times New Roman" pitchFamily="18" charset="0"/>
              </a:rPr>
              <a:t>   (Larrea tridentate)</a:t>
            </a:r>
          </a:p>
          <a:p>
            <a:pPr eaLnBrk="1" hangingPunct="1">
              <a:lnSpc>
                <a:spcPct val="90000"/>
              </a:lnSpc>
              <a:buFontTx/>
              <a:buNone/>
            </a:pPr>
            <a:endParaRPr lang="en-US" sz="2400" smtClean="0">
              <a:latin typeface="Arial" pitchFamily="34" charset="0"/>
            </a:endParaRPr>
          </a:p>
          <a:p>
            <a:pPr eaLnBrk="1" hangingPunct="1">
              <a:lnSpc>
                <a:spcPct val="90000"/>
              </a:lnSpc>
              <a:buFontTx/>
              <a:buNone/>
            </a:pPr>
            <a:r>
              <a:rPr lang="en-US" sz="2400" smtClean="0">
                <a:latin typeface="Arial" pitchFamily="34" charset="0"/>
              </a:rPr>
              <a:t> Bracken fern                    1,400               Oinonen,1967</a:t>
            </a:r>
          </a:p>
          <a:p>
            <a:pPr eaLnBrk="1" hangingPunct="1">
              <a:lnSpc>
                <a:spcPct val="90000"/>
              </a:lnSpc>
              <a:buFontTx/>
              <a:buNone/>
            </a:pPr>
            <a:r>
              <a:rPr lang="en-US" sz="2400" smtClean="0">
                <a:latin typeface="Arial" pitchFamily="34" charset="0"/>
              </a:rPr>
              <a:t>  (Pteridium aquilinum)</a:t>
            </a:r>
          </a:p>
        </p:txBody>
      </p:sp>
    </p:spTree>
    <p:extLst>
      <p:ext uri="{BB962C8B-B14F-4D97-AF65-F5344CB8AC3E}">
        <p14:creationId xmlns:p14="http://schemas.microsoft.com/office/powerpoint/2010/main" val="3815974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txEl>
                                              <p:pRg st="2" end="2"/>
                                            </p:txEl>
                                          </p:spTgt>
                                        </p:tgtEl>
                                        <p:attrNameLst>
                                          <p:attrName>style.visibility</p:attrName>
                                        </p:attrNameLst>
                                      </p:cBhvr>
                                      <p:to>
                                        <p:strVal val="visible"/>
                                      </p:to>
                                    </p:set>
                                    <p:anim calcmode="lin" valueType="num">
                                      <p:cBhvr additive="base">
                                        <p:cTn id="13"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anim calcmode="lin" valueType="num">
                                      <p:cBhvr additive="base">
                                        <p:cTn id="19" dur="500" fill="hold"/>
                                        <p:tgtEl>
                                          <p:spTgt spid="7475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55">
                                            <p:txEl>
                                              <p:pRg st="5" end="5"/>
                                            </p:txEl>
                                          </p:spTgt>
                                        </p:tgtEl>
                                        <p:attrNameLst>
                                          <p:attrName>style.visibility</p:attrName>
                                        </p:attrNameLst>
                                      </p:cBhvr>
                                      <p:to>
                                        <p:strVal val="visible"/>
                                      </p:to>
                                    </p:set>
                                    <p:anim calcmode="lin" valueType="num">
                                      <p:cBhvr additive="base">
                                        <p:cTn id="25" dur="500" fill="hold"/>
                                        <p:tgtEl>
                                          <p:spTgt spid="7475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755">
                                            <p:txEl>
                                              <p:pRg st="6" end="6"/>
                                            </p:txEl>
                                          </p:spTgt>
                                        </p:tgtEl>
                                        <p:attrNameLst>
                                          <p:attrName>style.visibility</p:attrName>
                                        </p:attrNameLst>
                                      </p:cBhvr>
                                      <p:to>
                                        <p:strVal val="visible"/>
                                      </p:to>
                                    </p:set>
                                    <p:anim calcmode="lin" valueType="num">
                                      <p:cBhvr additive="base">
                                        <p:cTn id="31" dur="500" fill="hold"/>
                                        <p:tgtEl>
                                          <p:spTgt spid="7475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475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4755">
                                            <p:txEl>
                                              <p:pRg st="7" end="7"/>
                                            </p:txEl>
                                          </p:spTgt>
                                        </p:tgtEl>
                                        <p:attrNameLst>
                                          <p:attrName>style.visibility</p:attrName>
                                        </p:attrNameLst>
                                      </p:cBhvr>
                                      <p:to>
                                        <p:strVal val="visible"/>
                                      </p:to>
                                    </p:set>
                                    <p:anim calcmode="lin" valueType="num">
                                      <p:cBhvr additive="base">
                                        <p:cTn id="37" dur="500" fill="hold"/>
                                        <p:tgtEl>
                                          <p:spTgt spid="74755">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475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4755">
                                            <p:txEl>
                                              <p:pRg st="9" end="9"/>
                                            </p:txEl>
                                          </p:spTgt>
                                        </p:tgtEl>
                                        <p:attrNameLst>
                                          <p:attrName>style.visibility</p:attrName>
                                        </p:attrNameLst>
                                      </p:cBhvr>
                                      <p:to>
                                        <p:strVal val="visible"/>
                                      </p:to>
                                    </p:set>
                                    <p:anim calcmode="lin" valueType="num">
                                      <p:cBhvr additive="base">
                                        <p:cTn id="43" dur="500" fill="hold"/>
                                        <p:tgtEl>
                                          <p:spTgt spid="74755">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475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4755">
                                            <p:txEl>
                                              <p:pRg st="10" end="10"/>
                                            </p:txEl>
                                          </p:spTgt>
                                        </p:tgtEl>
                                        <p:attrNameLst>
                                          <p:attrName>style.visibility</p:attrName>
                                        </p:attrNameLst>
                                      </p:cBhvr>
                                      <p:to>
                                        <p:strVal val="visible"/>
                                      </p:to>
                                    </p:set>
                                    <p:anim calcmode="lin" valueType="num">
                                      <p:cBhvr additive="base">
                                        <p:cTn id="49" dur="500" fill="hold"/>
                                        <p:tgtEl>
                                          <p:spTgt spid="74755">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475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228600"/>
            <a:ext cx="7772400" cy="838200"/>
          </a:xfrm>
        </p:spPr>
        <p:txBody>
          <a:bodyPr/>
          <a:lstStyle/>
          <a:p>
            <a:r>
              <a:rPr lang="en-US" sz="1800" smtClean="0">
                <a:solidFill>
                  <a:srgbClr val="0070C0"/>
                </a:solidFill>
                <a:latin typeface="Arial" pitchFamily="34" charset="0"/>
              </a:rPr>
              <a:t>ARE REDWOOD TREES AND BRISTLECONE PINES THOUSANDS OF YEARS OLD?</a:t>
            </a:r>
            <a:endParaRPr lang="en-US" sz="1800" smtClean="0"/>
          </a:p>
        </p:txBody>
      </p:sp>
      <p:pic>
        <p:nvPicPr>
          <p:cNvPr id="5" name="Content Placeholder 4" descr="Bristlecone Pine.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09600" y="1600200"/>
            <a:ext cx="3733800" cy="2362200"/>
          </a:xfrm>
        </p:spPr>
      </p:pic>
      <p:pic>
        <p:nvPicPr>
          <p:cNvPr id="8" name="Content Placeholder 7" descr="Redwood Trees.jp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9600" y="4267200"/>
            <a:ext cx="3733800" cy="2201863"/>
          </a:xfrm>
        </p:spPr>
      </p:pic>
      <p:sp>
        <p:nvSpPr>
          <p:cNvPr id="7" name="TextBox 6"/>
          <p:cNvSpPr txBox="1">
            <a:spLocks noChangeArrowheads="1"/>
          </p:cNvSpPr>
          <p:nvPr/>
        </p:nvSpPr>
        <p:spPr bwMode="auto">
          <a:xfrm>
            <a:off x="1447800" y="3962400"/>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latin typeface="Tw Cen MT" pitchFamily="34" charset="0"/>
              </a:rPr>
              <a:t>      Bristlecone Pine</a:t>
            </a:r>
          </a:p>
        </p:txBody>
      </p:sp>
      <p:sp>
        <p:nvSpPr>
          <p:cNvPr id="9" name="TextBox 8"/>
          <p:cNvSpPr txBox="1">
            <a:spLocks noChangeArrowheads="1"/>
          </p:cNvSpPr>
          <p:nvPr/>
        </p:nvSpPr>
        <p:spPr bwMode="auto">
          <a:xfrm>
            <a:off x="1600200" y="6477000"/>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latin typeface="Tw Cen MT" pitchFamily="34" charset="0"/>
              </a:rPr>
              <a:t>    Redwood Tree</a:t>
            </a:r>
          </a:p>
        </p:txBody>
      </p:sp>
      <p:sp>
        <p:nvSpPr>
          <p:cNvPr id="11" name="Rectangle 10"/>
          <p:cNvSpPr>
            <a:spLocks noChangeArrowheads="1"/>
          </p:cNvSpPr>
          <p:nvPr/>
        </p:nvSpPr>
        <p:spPr bwMode="auto">
          <a:xfrm>
            <a:off x="4648200" y="1374775"/>
            <a:ext cx="39624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2000" dirty="0">
                <a:latin typeface="Arial" pitchFamily="34" charset="0"/>
              </a:rPr>
              <a:t>These trees, allegedly several        thousand years old, are not the  oldest living things. </a:t>
            </a:r>
          </a:p>
          <a:p>
            <a:pPr>
              <a:lnSpc>
                <a:spcPct val="90000"/>
              </a:lnSpc>
            </a:pPr>
            <a:endParaRPr lang="en-US" sz="2000" dirty="0">
              <a:latin typeface="Arial" pitchFamily="34" charset="0"/>
            </a:endParaRPr>
          </a:p>
          <a:p>
            <a:pPr>
              <a:lnSpc>
                <a:spcPct val="90000"/>
              </a:lnSpc>
            </a:pPr>
            <a:r>
              <a:rPr lang="en-US" sz="2000" dirty="0">
                <a:latin typeface="Arial" pitchFamily="34" charset="0"/>
              </a:rPr>
              <a:t>The oldest </a:t>
            </a:r>
            <a:r>
              <a:rPr lang="en-US" sz="2000" b="1" dirty="0">
                <a:solidFill>
                  <a:srgbClr val="CC3300"/>
                </a:solidFill>
                <a:latin typeface="Arial" pitchFamily="34" charset="0"/>
              </a:rPr>
              <a:t>living</a:t>
            </a:r>
            <a:r>
              <a:rPr lang="en-US" sz="2000" dirty="0">
                <a:latin typeface="Arial" pitchFamily="34" charset="0"/>
              </a:rPr>
              <a:t> cells in these trees are in the cambium layer, needles and roots. They are no older than about 30 years.</a:t>
            </a:r>
          </a:p>
          <a:p>
            <a:pPr>
              <a:lnSpc>
                <a:spcPct val="90000"/>
              </a:lnSpc>
            </a:pPr>
            <a:endParaRPr lang="en-US" sz="2000" dirty="0">
              <a:latin typeface="Arial" pitchFamily="34" charset="0"/>
            </a:endParaRPr>
          </a:p>
          <a:p>
            <a:pPr>
              <a:lnSpc>
                <a:spcPct val="90000"/>
              </a:lnSpc>
            </a:pPr>
            <a:r>
              <a:rPr lang="en-US" sz="2000" dirty="0">
                <a:latin typeface="Arial" pitchFamily="34" charset="0"/>
              </a:rPr>
              <a:t>It is illogical to call a life form an “oldest living thing” if what is so old is so dead. (99% of the biomass is dead!)</a:t>
            </a:r>
          </a:p>
          <a:p>
            <a:pPr>
              <a:lnSpc>
                <a:spcPct val="90000"/>
              </a:lnSpc>
            </a:pPr>
            <a:endParaRPr lang="en-US" sz="2000" dirty="0">
              <a:latin typeface="Arial" pitchFamily="34" charset="0"/>
            </a:endParaRPr>
          </a:p>
          <a:p>
            <a:pPr>
              <a:lnSpc>
                <a:spcPct val="90000"/>
              </a:lnSpc>
            </a:pPr>
            <a:r>
              <a:rPr lang="en-US" sz="2000" dirty="0">
                <a:latin typeface="Arial" pitchFamily="34" charset="0"/>
              </a:rPr>
              <a:t>If you are older than 30 your muscle cells and neurons </a:t>
            </a:r>
            <a:r>
              <a:rPr lang="en-US" sz="2000" dirty="0" smtClean="0">
                <a:latin typeface="Arial" pitchFamily="34" charset="0"/>
              </a:rPr>
              <a:t>may be </a:t>
            </a:r>
            <a:r>
              <a:rPr lang="en-US" sz="2000" dirty="0">
                <a:latin typeface="Arial" pitchFamily="34" charset="0"/>
              </a:rPr>
              <a:t>older than these trees. (Your other cells have turned over.)</a:t>
            </a:r>
          </a:p>
        </p:txBody>
      </p:sp>
    </p:spTree>
    <p:extLst>
      <p:ext uri="{BB962C8B-B14F-4D97-AF65-F5344CB8AC3E}">
        <p14:creationId xmlns:p14="http://schemas.microsoft.com/office/powerpoint/2010/main" val="249967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 calcmode="lin" valueType="num">
                                      <p:cBhvr additive="base">
                                        <p:cTn id="3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11">
                                            <p:txEl>
                                              <p:pRg st="4" end="4"/>
                                            </p:txEl>
                                          </p:spTgt>
                                        </p:tgtEl>
                                        <p:attrNameLst>
                                          <p:attrName>style.visibility</p:attrName>
                                        </p:attrNameLst>
                                      </p:cBhvr>
                                      <p:to>
                                        <p:strVal val="visible"/>
                                      </p:to>
                                    </p:set>
                                    <p:anim calcmode="lin" valueType="num">
                                      <p:cBhvr additive="base">
                                        <p:cTn id="45"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nodeType="clickEffect">
                                  <p:stCondLst>
                                    <p:cond delay="0"/>
                                  </p:stCondLst>
                                  <p:childTnLst>
                                    <p:set>
                                      <p:cBhvr>
                                        <p:cTn id="50" dur="1" fill="hold">
                                          <p:stCondLst>
                                            <p:cond delay="0"/>
                                          </p:stCondLst>
                                        </p:cTn>
                                        <p:tgtEl>
                                          <p:spTgt spid="11">
                                            <p:txEl>
                                              <p:pRg st="6" end="6"/>
                                            </p:txEl>
                                          </p:spTgt>
                                        </p:tgtEl>
                                        <p:attrNameLst>
                                          <p:attrName>style.visibility</p:attrName>
                                        </p:attrNameLst>
                                      </p:cBhvr>
                                      <p:to>
                                        <p:strVal val="visible"/>
                                      </p:to>
                                    </p:set>
                                    <p:anim calcmode="lin" valueType="num">
                                      <p:cBhvr additive="base">
                                        <p:cTn id="51"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28600"/>
            <a:ext cx="9144000" cy="990600"/>
          </a:xfrm>
        </p:spPr>
        <p:txBody>
          <a:bodyPr/>
          <a:lstStyle/>
          <a:p>
            <a:r>
              <a:rPr lang="en-US" sz="1800" smtClean="0">
                <a:solidFill>
                  <a:srgbClr val="0066FF"/>
                </a:solidFill>
                <a:latin typeface="Arial" pitchFamily="34" charset="0"/>
                <a:cs typeface="Arial" pitchFamily="34" charset="0"/>
              </a:rPr>
              <a:t>EXAMPLES OF ANIMALS THAT AGE IMPERCEPTIBLY OR NOT AT ALL</a:t>
            </a:r>
            <a:endParaRPr lang="en-US" sz="2400" smtClean="0">
              <a:solidFill>
                <a:srgbClr val="0066FF"/>
              </a:solidFill>
              <a:latin typeface="Arial" pitchFamily="34" charset="0"/>
              <a:cs typeface="Arial" pitchFamily="34" charset="0"/>
            </a:endParaRPr>
          </a:p>
        </p:txBody>
      </p:sp>
      <p:pic>
        <p:nvPicPr>
          <p:cNvPr id="4" name="Content Placeholder 3" descr="American Lobster.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8600" y="1676400"/>
            <a:ext cx="2895600" cy="1752600"/>
          </a:xfrm>
        </p:spPr>
      </p:pic>
      <p:pic>
        <p:nvPicPr>
          <p:cNvPr id="3074" name="Picture 2" descr="C:\Users\Len\Pictures\Australian Crocod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76400"/>
            <a:ext cx="2819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Len\Pictures\Billfi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676400"/>
            <a:ext cx="25733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C:\Users\Len\Pictures\Galapagos tortoi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289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C:\Users\Len\Pictures\Patagonian Tooth Fish (Chilean Sea Bas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4038600"/>
            <a:ext cx="251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C:\Users\Len\Pictures\Red snapp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038600"/>
            <a:ext cx="2819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381000" y="35052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Tw Cen MT" pitchFamily="34" charset="0"/>
              </a:rPr>
              <a:t>     </a:t>
            </a:r>
            <a:r>
              <a:rPr lang="en-US" sz="1600">
                <a:latin typeface="Tw Cen MT" pitchFamily="34" charset="0"/>
              </a:rPr>
              <a:t>American Lobster</a:t>
            </a:r>
            <a:endParaRPr lang="en-US">
              <a:latin typeface="Tw Cen MT" pitchFamily="34" charset="0"/>
            </a:endParaRPr>
          </a:p>
        </p:txBody>
      </p:sp>
      <p:sp>
        <p:nvSpPr>
          <p:cNvPr id="12" name="TextBox 11"/>
          <p:cNvSpPr txBox="1">
            <a:spLocks noChangeArrowheads="1"/>
          </p:cNvSpPr>
          <p:nvPr/>
        </p:nvSpPr>
        <p:spPr bwMode="auto">
          <a:xfrm>
            <a:off x="3581400" y="3505200"/>
            <a:ext cx="198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Tw Cen MT" pitchFamily="34" charset="0"/>
              </a:rPr>
              <a:t>Australian crocodile</a:t>
            </a:r>
          </a:p>
        </p:txBody>
      </p:sp>
      <p:sp>
        <p:nvSpPr>
          <p:cNvPr id="13" name="TextBox 12"/>
          <p:cNvSpPr txBox="1">
            <a:spLocks noChangeArrowheads="1"/>
          </p:cNvSpPr>
          <p:nvPr/>
        </p:nvSpPr>
        <p:spPr bwMode="auto">
          <a:xfrm>
            <a:off x="6553200" y="3505200"/>
            <a:ext cx="2209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Tw Cen MT" pitchFamily="34" charset="0"/>
              </a:rPr>
              <a:t>           Billfish</a:t>
            </a:r>
          </a:p>
        </p:txBody>
      </p:sp>
      <p:sp>
        <p:nvSpPr>
          <p:cNvPr id="14" name="TextBox 13"/>
          <p:cNvSpPr txBox="1">
            <a:spLocks noChangeArrowheads="1"/>
          </p:cNvSpPr>
          <p:nvPr/>
        </p:nvSpPr>
        <p:spPr bwMode="auto">
          <a:xfrm>
            <a:off x="533400" y="6172200"/>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Tw Cen MT" pitchFamily="34" charset="0"/>
              </a:rPr>
              <a:t>Galapagos Tortoise</a:t>
            </a:r>
          </a:p>
        </p:txBody>
      </p:sp>
      <p:sp>
        <p:nvSpPr>
          <p:cNvPr id="15" name="TextBox 14"/>
          <p:cNvSpPr txBox="1">
            <a:spLocks noChangeArrowheads="1"/>
          </p:cNvSpPr>
          <p:nvPr/>
        </p:nvSpPr>
        <p:spPr bwMode="auto">
          <a:xfrm>
            <a:off x="3276600" y="6096000"/>
            <a:ext cx="2743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Tw Cen MT" pitchFamily="34" charset="0"/>
              </a:rPr>
              <a:t>    Deep Sea Cold Water Fish</a:t>
            </a:r>
          </a:p>
        </p:txBody>
      </p:sp>
      <p:sp>
        <p:nvSpPr>
          <p:cNvPr id="16" name="TextBox 15"/>
          <p:cNvSpPr txBox="1">
            <a:spLocks noChangeArrowheads="1"/>
          </p:cNvSpPr>
          <p:nvPr/>
        </p:nvSpPr>
        <p:spPr bwMode="auto">
          <a:xfrm>
            <a:off x="6324600" y="6096000"/>
            <a:ext cx="28717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Tw Cen MT" pitchFamily="34" charset="0"/>
              </a:rPr>
              <a:t>Deep Sea Cold Water Fish </a:t>
            </a:r>
          </a:p>
        </p:txBody>
      </p:sp>
    </p:spTree>
    <p:extLst>
      <p:ext uri="{BB962C8B-B14F-4D97-AF65-F5344CB8AC3E}">
        <p14:creationId xmlns:p14="http://schemas.microsoft.com/office/powerpoint/2010/main" val="2227741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0-#ppt_w/2"/>
                                          </p:val>
                                        </p:tav>
                                        <p:tav tm="100000">
                                          <p:val>
                                            <p:strVal val="#ppt_x"/>
                                          </p:val>
                                        </p:tav>
                                      </p:tavLst>
                                    </p:anim>
                                    <p:anim calcmode="lin" valueType="num">
                                      <p:cBhvr additive="base">
                                        <p:cTn id="20"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 calcmode="lin" valueType="num">
                                      <p:cBhvr additive="base">
                                        <p:cTn id="31" dur="500" fill="hold"/>
                                        <p:tgtEl>
                                          <p:spTgt spid="3075"/>
                                        </p:tgtEl>
                                        <p:attrNameLst>
                                          <p:attrName>ppt_x</p:attrName>
                                        </p:attrNameLst>
                                      </p:cBhvr>
                                      <p:tavLst>
                                        <p:tav tm="0">
                                          <p:val>
                                            <p:strVal val="0-#ppt_w/2"/>
                                          </p:val>
                                        </p:tav>
                                        <p:tav tm="100000">
                                          <p:val>
                                            <p:strVal val="#ppt_x"/>
                                          </p:val>
                                        </p:tav>
                                      </p:tavLst>
                                    </p:anim>
                                    <p:anim calcmode="lin" valueType="num">
                                      <p:cBhvr additive="base">
                                        <p:cTn id="32"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076"/>
                                        </p:tgtEl>
                                        <p:attrNameLst>
                                          <p:attrName>style.visibility</p:attrName>
                                        </p:attrNameLst>
                                      </p:cBhvr>
                                      <p:to>
                                        <p:strVal val="visible"/>
                                      </p:to>
                                    </p:set>
                                    <p:anim calcmode="lin" valueType="num">
                                      <p:cBhvr additive="base">
                                        <p:cTn id="43" dur="500" fill="hold"/>
                                        <p:tgtEl>
                                          <p:spTgt spid="3076"/>
                                        </p:tgtEl>
                                        <p:attrNameLst>
                                          <p:attrName>ppt_x</p:attrName>
                                        </p:attrNameLst>
                                      </p:cBhvr>
                                      <p:tavLst>
                                        <p:tav tm="0">
                                          <p:val>
                                            <p:strVal val="0-#ppt_w/2"/>
                                          </p:val>
                                        </p:tav>
                                        <p:tav tm="100000">
                                          <p:val>
                                            <p:strVal val="#ppt_x"/>
                                          </p:val>
                                        </p:tav>
                                      </p:tavLst>
                                    </p:anim>
                                    <p:anim calcmode="lin" valueType="num">
                                      <p:cBhvr additive="base">
                                        <p:cTn id="44"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3078"/>
                                        </p:tgtEl>
                                        <p:attrNameLst>
                                          <p:attrName>style.visibility</p:attrName>
                                        </p:attrNameLst>
                                      </p:cBhvr>
                                      <p:to>
                                        <p:strVal val="visible"/>
                                      </p:to>
                                    </p:set>
                                    <p:anim calcmode="lin" valueType="num">
                                      <p:cBhvr additive="base">
                                        <p:cTn id="55" dur="500" fill="hold"/>
                                        <p:tgtEl>
                                          <p:spTgt spid="3078"/>
                                        </p:tgtEl>
                                        <p:attrNameLst>
                                          <p:attrName>ppt_x</p:attrName>
                                        </p:attrNameLst>
                                      </p:cBhvr>
                                      <p:tavLst>
                                        <p:tav tm="0">
                                          <p:val>
                                            <p:strVal val="0-#ppt_w/2"/>
                                          </p:val>
                                        </p:tav>
                                        <p:tav tm="100000">
                                          <p:val>
                                            <p:strVal val="#ppt_x"/>
                                          </p:val>
                                        </p:tav>
                                      </p:tavLst>
                                    </p:anim>
                                    <p:anim calcmode="lin" valueType="num">
                                      <p:cBhvr additive="base">
                                        <p:cTn id="56"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0-#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3077"/>
                                        </p:tgtEl>
                                        <p:attrNameLst>
                                          <p:attrName>style.visibility</p:attrName>
                                        </p:attrNameLst>
                                      </p:cBhvr>
                                      <p:to>
                                        <p:strVal val="visible"/>
                                      </p:to>
                                    </p:set>
                                    <p:anim calcmode="lin" valueType="num">
                                      <p:cBhvr additive="base">
                                        <p:cTn id="67" dur="500" fill="hold"/>
                                        <p:tgtEl>
                                          <p:spTgt spid="3077"/>
                                        </p:tgtEl>
                                        <p:attrNameLst>
                                          <p:attrName>ppt_x</p:attrName>
                                        </p:attrNameLst>
                                      </p:cBhvr>
                                      <p:tavLst>
                                        <p:tav tm="0">
                                          <p:val>
                                            <p:strVal val="0-#ppt_w/2"/>
                                          </p:val>
                                        </p:tav>
                                        <p:tav tm="100000">
                                          <p:val>
                                            <p:strVal val="#ppt_x"/>
                                          </p:val>
                                        </p:tav>
                                      </p:tavLst>
                                    </p:anim>
                                    <p:anim calcmode="lin" valueType="num">
                                      <p:cBhvr additive="base">
                                        <p:cTn id="68"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0-#ppt_w/2"/>
                                          </p:val>
                                        </p:tav>
                                        <p:tav tm="100000">
                                          <p:val>
                                            <p:strVal val="#ppt_x"/>
                                          </p:val>
                                        </p:tav>
                                      </p:tavLst>
                                    </p:anim>
                                    <p:anim calcmode="lin" valueType="num">
                                      <p:cBhvr additive="base">
                                        <p:cTn id="7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990600"/>
          </a:xfrm>
        </p:spPr>
        <p:txBody>
          <a:bodyPr/>
          <a:lstStyle/>
          <a:p>
            <a:pPr eaLnBrk="1" hangingPunct="1"/>
            <a:r>
              <a:rPr lang="en-US" sz="2000" smtClean="0">
                <a:solidFill>
                  <a:srgbClr val="0066FF"/>
                </a:solidFill>
                <a:latin typeface="Arial" pitchFamily="34" charset="0"/>
              </a:rPr>
              <a:t>THERE ARE LIFE FORMS THAT AGE IMPERCEPTIBLY OR NOT AT ALL</a:t>
            </a:r>
          </a:p>
        </p:txBody>
      </p:sp>
      <p:sp>
        <p:nvSpPr>
          <p:cNvPr id="70659" name="Rectangle 3"/>
          <p:cNvSpPr>
            <a:spLocks noGrp="1" noChangeArrowheads="1"/>
          </p:cNvSpPr>
          <p:nvPr>
            <p:ph type="body" idx="1"/>
          </p:nvPr>
        </p:nvSpPr>
        <p:spPr>
          <a:xfrm>
            <a:off x="685800" y="1600200"/>
            <a:ext cx="7772400" cy="4495800"/>
          </a:xfrm>
        </p:spPr>
        <p:txBody>
          <a:bodyPr>
            <a:normAutofit fontScale="85000" lnSpcReduction="10000"/>
          </a:bodyPr>
          <a:lstStyle/>
          <a:p>
            <a:pPr eaLnBrk="1" hangingPunct="1">
              <a:lnSpc>
                <a:spcPct val="90000"/>
              </a:lnSpc>
              <a:buFontTx/>
              <a:buNone/>
            </a:pPr>
            <a:r>
              <a:rPr lang="en-US" sz="2800" dirty="0" smtClean="0"/>
              <a:t>     </a:t>
            </a:r>
            <a:r>
              <a:rPr lang="en-US" sz="2000" dirty="0" smtClean="0">
                <a:latin typeface="Arial" pitchFamily="34" charset="0"/>
              </a:rPr>
              <a:t>Aging in some animals either does not occur at all or its’ rate is imperceptible. </a:t>
            </a:r>
          </a:p>
          <a:p>
            <a:pPr eaLnBrk="1" hangingPunct="1">
              <a:lnSpc>
                <a:spcPct val="90000"/>
              </a:lnSpc>
              <a:buFontTx/>
              <a:buNone/>
            </a:pPr>
            <a:endParaRPr lang="en-US" sz="2000" dirty="0" smtClean="0">
              <a:latin typeface="Arial" pitchFamily="34" charset="0"/>
            </a:endParaRPr>
          </a:p>
          <a:p>
            <a:pPr eaLnBrk="1" hangingPunct="1">
              <a:lnSpc>
                <a:spcPct val="90000"/>
              </a:lnSpc>
              <a:buFontTx/>
              <a:buNone/>
            </a:pPr>
            <a:r>
              <a:rPr lang="en-US" sz="2000" dirty="0" smtClean="0">
                <a:latin typeface="Arial" pitchFamily="34" charset="0"/>
              </a:rPr>
              <a:t>     This phenomenon occurs mostly in animals that do not reach a fixed size in adulthood.</a:t>
            </a:r>
          </a:p>
          <a:p>
            <a:pPr eaLnBrk="1" hangingPunct="1">
              <a:lnSpc>
                <a:spcPct val="90000"/>
              </a:lnSpc>
              <a:buFontTx/>
              <a:buNone/>
            </a:pPr>
            <a:endParaRPr lang="en-US" sz="2000" dirty="0" smtClean="0">
              <a:latin typeface="Arial" pitchFamily="34" charset="0"/>
            </a:endParaRPr>
          </a:p>
          <a:p>
            <a:pPr eaLnBrk="1" hangingPunct="1">
              <a:lnSpc>
                <a:spcPct val="110000"/>
              </a:lnSpc>
              <a:buFontTx/>
              <a:buNone/>
            </a:pPr>
            <a:r>
              <a:rPr lang="en-US" sz="2000" dirty="0" smtClean="0">
                <a:latin typeface="Arial" pitchFamily="34" charset="0"/>
              </a:rPr>
              <a:t>     Examples: Cold water, deep sea fish (Orange </a:t>
            </a:r>
            <a:r>
              <a:rPr lang="en-US" sz="2000" dirty="0" err="1">
                <a:latin typeface="Arial" pitchFamily="34" charset="0"/>
              </a:rPr>
              <a:t>R</a:t>
            </a:r>
            <a:r>
              <a:rPr lang="en-US" sz="2000" dirty="0" err="1" smtClean="0">
                <a:latin typeface="Arial" pitchFamily="34" charset="0"/>
              </a:rPr>
              <a:t>oughy</a:t>
            </a:r>
            <a:r>
              <a:rPr lang="en-US" sz="2000" dirty="0" smtClean="0">
                <a:latin typeface="Arial" pitchFamily="34" charset="0"/>
              </a:rPr>
              <a:t>, red snapper, Chilean sea bass), lobsters, rainbow trout, sport fish (e.g. marlin, swordfish), amphibians, (crocodiles, alligators), turtles and tortoises, etc. </a:t>
            </a:r>
          </a:p>
          <a:p>
            <a:pPr eaLnBrk="1" hangingPunct="1">
              <a:lnSpc>
                <a:spcPct val="110000"/>
              </a:lnSpc>
              <a:buFontTx/>
              <a:buNone/>
            </a:pPr>
            <a:endParaRPr lang="en-US" sz="2000" dirty="0" smtClean="0">
              <a:latin typeface="Arial" pitchFamily="34" charset="0"/>
            </a:endParaRPr>
          </a:p>
          <a:p>
            <a:pPr eaLnBrk="1" hangingPunct="1">
              <a:lnSpc>
                <a:spcPct val="90000"/>
              </a:lnSpc>
              <a:buFontTx/>
              <a:buNone/>
            </a:pPr>
            <a:r>
              <a:rPr lang="en-US" sz="2000" dirty="0" smtClean="0">
                <a:latin typeface="Arial" pitchFamily="34" charset="0"/>
              </a:rPr>
              <a:t>     What are the criteria for demonstrating no or slow aging? </a:t>
            </a:r>
          </a:p>
          <a:p>
            <a:pPr eaLnBrk="1" hangingPunct="1">
              <a:lnSpc>
                <a:spcPct val="90000"/>
              </a:lnSpc>
              <a:buFontTx/>
              <a:buNone/>
            </a:pPr>
            <a:r>
              <a:rPr lang="en-US" sz="2400" dirty="0" smtClean="0"/>
              <a:t>     </a:t>
            </a:r>
          </a:p>
          <a:p>
            <a:pPr eaLnBrk="1" hangingPunct="1">
              <a:lnSpc>
                <a:spcPct val="90000"/>
              </a:lnSpc>
              <a:buFontTx/>
              <a:buNone/>
            </a:pPr>
            <a:endParaRPr lang="en-US" sz="2800" dirty="0" smtClean="0"/>
          </a:p>
          <a:p>
            <a:pPr eaLnBrk="1" hangingPunct="1">
              <a:lnSpc>
                <a:spcPct val="90000"/>
              </a:lnSpc>
              <a:buFontTx/>
              <a:buNone/>
            </a:pPr>
            <a:endParaRPr lang="en-US" sz="2800" dirty="0" smtClean="0"/>
          </a:p>
          <a:p>
            <a:pPr eaLnBrk="1" hangingPunct="1">
              <a:lnSpc>
                <a:spcPct val="90000"/>
              </a:lnSpc>
              <a:buFontTx/>
              <a:buNone/>
            </a:pPr>
            <a:r>
              <a:rPr lang="en-US" sz="2800" dirty="0" smtClean="0"/>
              <a:t> </a:t>
            </a:r>
          </a:p>
          <a:p>
            <a:pPr eaLnBrk="1" hangingPunct="1">
              <a:lnSpc>
                <a:spcPct val="90000"/>
              </a:lnSpc>
              <a:buFontTx/>
              <a:buNone/>
            </a:pPr>
            <a:endParaRPr lang="en-US" sz="2800" dirty="0" smtClean="0"/>
          </a:p>
        </p:txBody>
      </p:sp>
    </p:spTree>
    <p:extLst>
      <p:ext uri="{BB962C8B-B14F-4D97-AF65-F5344CB8AC3E}">
        <p14:creationId xmlns:p14="http://schemas.microsoft.com/office/powerpoint/2010/main" val="1445805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anim calcmode="lin" valueType="num">
                                      <p:cBhvr additive="base">
                                        <p:cTn id="13"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59">
                                            <p:txEl>
                                              <p:pRg st="4" end="4"/>
                                            </p:txEl>
                                          </p:spTgt>
                                        </p:tgtEl>
                                        <p:attrNameLst>
                                          <p:attrName>style.visibility</p:attrName>
                                        </p:attrNameLst>
                                      </p:cBhvr>
                                      <p:to>
                                        <p:strVal val="visible"/>
                                      </p:to>
                                    </p:set>
                                    <p:anim calcmode="lin" valueType="num">
                                      <p:cBhvr additive="base">
                                        <p:cTn id="19" dur="500" fill="hold"/>
                                        <p:tgtEl>
                                          <p:spTgt spid="7065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06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659">
                                            <p:txEl>
                                              <p:pRg st="6" end="6"/>
                                            </p:txEl>
                                          </p:spTgt>
                                        </p:tgtEl>
                                        <p:attrNameLst>
                                          <p:attrName>style.visibility</p:attrName>
                                        </p:attrNameLst>
                                      </p:cBhvr>
                                      <p:to>
                                        <p:strVal val="visible"/>
                                      </p:to>
                                    </p:set>
                                    <p:anim calcmode="lin" valueType="num">
                                      <p:cBhvr additive="base">
                                        <p:cTn id="25" dur="500" fill="hold"/>
                                        <p:tgtEl>
                                          <p:spTgt spid="7065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065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2000" smtClean="0">
                <a:solidFill>
                  <a:srgbClr val="0066FF"/>
                </a:solidFill>
                <a:latin typeface="Arial" pitchFamily="34" charset="0"/>
              </a:rPr>
              <a:t>GENERALLY ACCEPTED CRITERIA FOR DETERMINING THAT AGING IS NOT OCCURRING (or, is not detectable)</a:t>
            </a:r>
          </a:p>
        </p:txBody>
      </p:sp>
      <p:sp>
        <p:nvSpPr>
          <p:cNvPr id="72707" name="Rectangle 3"/>
          <p:cNvSpPr>
            <a:spLocks noGrp="1" noChangeArrowheads="1"/>
          </p:cNvSpPr>
          <p:nvPr>
            <p:ph type="body" idx="1"/>
          </p:nvPr>
        </p:nvSpPr>
        <p:spPr>
          <a:xfrm>
            <a:off x="685800" y="1981200"/>
            <a:ext cx="7772400" cy="4419600"/>
          </a:xfrm>
        </p:spPr>
        <p:txBody>
          <a:bodyPr/>
          <a:lstStyle/>
          <a:p>
            <a:pPr marL="609600" indent="-609600" eaLnBrk="1" hangingPunct="1">
              <a:buFontTx/>
              <a:buNone/>
            </a:pPr>
            <a:r>
              <a:rPr lang="en-US" sz="2800" smtClean="0">
                <a:solidFill>
                  <a:srgbClr val="33CC33"/>
                </a:solidFill>
                <a:latin typeface="Arial" pitchFamily="34" charset="0"/>
              </a:rPr>
              <a:t>1.</a:t>
            </a:r>
            <a:r>
              <a:rPr lang="en-US" sz="2800" smtClean="0">
                <a:latin typeface="Arial" pitchFamily="34" charset="0"/>
              </a:rPr>
              <a:t> No increase in age-specific mortality.</a:t>
            </a:r>
          </a:p>
          <a:p>
            <a:pPr marL="609600" indent="-609600" eaLnBrk="1" hangingPunct="1">
              <a:buFontTx/>
              <a:buNone/>
            </a:pPr>
            <a:endParaRPr lang="en-US" sz="2800" smtClean="0">
              <a:latin typeface="Arial" pitchFamily="34" charset="0"/>
            </a:endParaRPr>
          </a:p>
          <a:p>
            <a:pPr marL="609600" indent="-609600" eaLnBrk="1" hangingPunct="1">
              <a:buFontTx/>
              <a:buNone/>
            </a:pPr>
            <a:r>
              <a:rPr lang="en-US" sz="2800" smtClean="0">
                <a:solidFill>
                  <a:srgbClr val="33CC33"/>
                </a:solidFill>
                <a:latin typeface="Arial" pitchFamily="34" charset="0"/>
              </a:rPr>
              <a:t>2.</a:t>
            </a:r>
            <a:r>
              <a:rPr lang="en-US" sz="2800" smtClean="0">
                <a:latin typeface="Arial" pitchFamily="34" charset="0"/>
              </a:rPr>
              <a:t> No decrease in rate of reproductive capacity after sexual maturation.</a:t>
            </a:r>
          </a:p>
          <a:p>
            <a:pPr marL="609600" indent="-609600" eaLnBrk="1" hangingPunct="1">
              <a:buFontTx/>
              <a:buNone/>
            </a:pPr>
            <a:endParaRPr lang="en-US" sz="2800" smtClean="0">
              <a:latin typeface="Arial" pitchFamily="34" charset="0"/>
            </a:endParaRPr>
          </a:p>
          <a:p>
            <a:pPr marL="609600" indent="-609600" eaLnBrk="1" hangingPunct="1">
              <a:buFontTx/>
              <a:buNone/>
            </a:pPr>
            <a:r>
              <a:rPr lang="en-US" sz="2800" smtClean="0">
                <a:solidFill>
                  <a:srgbClr val="33CC33"/>
                </a:solidFill>
                <a:latin typeface="Arial" pitchFamily="34" charset="0"/>
              </a:rPr>
              <a:t>3.</a:t>
            </a:r>
            <a:r>
              <a:rPr lang="en-US" sz="2800" smtClean="0">
                <a:latin typeface="Arial" pitchFamily="34" charset="0"/>
              </a:rPr>
              <a:t> No decrease in peak physiological capacity including immunity to disease.</a:t>
            </a:r>
          </a:p>
          <a:p>
            <a:pPr marL="609600" indent="-609600" eaLnBrk="1" hangingPunct="1">
              <a:buFontTx/>
              <a:buNone/>
            </a:pPr>
            <a:endParaRPr lang="en-US" sz="2800" smtClean="0">
              <a:latin typeface="Arial" pitchFamily="34" charset="0"/>
            </a:endParaRPr>
          </a:p>
          <a:p>
            <a:pPr marL="609600" indent="-609600" eaLnBrk="1" hangingPunct="1">
              <a:buFontTx/>
              <a:buNone/>
            </a:pPr>
            <a:endParaRPr lang="en-US" smtClean="0">
              <a:latin typeface="Arial" pitchFamily="34" charset="0"/>
            </a:endParaRPr>
          </a:p>
        </p:txBody>
      </p:sp>
    </p:spTree>
    <p:extLst>
      <p:ext uri="{BB962C8B-B14F-4D97-AF65-F5344CB8AC3E}">
        <p14:creationId xmlns:p14="http://schemas.microsoft.com/office/powerpoint/2010/main" val="2222119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anim calcmode="lin" valueType="num">
                                      <p:cBhvr additive="base">
                                        <p:cTn id="13" dur="500" fill="hold"/>
                                        <p:tgtEl>
                                          <p:spTgt spid="7270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27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707">
                                            <p:txEl>
                                              <p:pRg st="4" end="4"/>
                                            </p:txEl>
                                          </p:spTgt>
                                        </p:tgtEl>
                                        <p:attrNameLst>
                                          <p:attrName>style.visibility</p:attrName>
                                        </p:attrNameLst>
                                      </p:cBhvr>
                                      <p:to>
                                        <p:strVal val="visible"/>
                                      </p:to>
                                    </p:set>
                                    <p:anim calcmode="lin" valueType="num">
                                      <p:cBhvr additive="base">
                                        <p:cTn id="19" dur="500" fill="hold"/>
                                        <p:tgtEl>
                                          <p:spTgt spid="7270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7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304800"/>
            <a:ext cx="7772400" cy="914400"/>
          </a:xfrm>
        </p:spPr>
        <p:txBody>
          <a:bodyPr/>
          <a:lstStyle/>
          <a:p>
            <a:pPr algn="l"/>
            <a:r>
              <a:rPr lang="en-US" sz="2800" b="1" smtClean="0">
                <a:solidFill>
                  <a:srgbClr val="0070C0"/>
                </a:solidFill>
                <a:latin typeface="Arial" pitchFamily="34" charset="0"/>
              </a:rPr>
              <a:t>                        </a:t>
            </a:r>
            <a:r>
              <a:rPr lang="en-US" sz="2000" smtClean="0">
                <a:solidFill>
                  <a:srgbClr val="0070C0"/>
                </a:solidFill>
                <a:latin typeface="Arial" pitchFamily="34" charset="0"/>
              </a:rPr>
              <a:t>AGELESS FISH</a:t>
            </a:r>
            <a:endParaRPr lang="en-US" sz="2000" smtClean="0"/>
          </a:p>
        </p:txBody>
      </p:sp>
      <p:pic>
        <p:nvPicPr>
          <p:cNvPr id="6" name="Content Placeholder 5" descr="Patagonian Tooth Fish (Chilean Sea Bass).jpg"/>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460875" y="1600200"/>
            <a:ext cx="4270375" cy="2971800"/>
          </a:xfrm>
        </p:spPr>
      </p:pic>
      <p:sp>
        <p:nvSpPr>
          <p:cNvPr id="47108" name="TextBox 7"/>
          <p:cNvSpPr txBox="1">
            <a:spLocks noChangeArrowheads="1"/>
          </p:cNvSpPr>
          <p:nvPr/>
        </p:nvSpPr>
        <p:spPr bwMode="auto">
          <a:xfrm>
            <a:off x="152400" y="4648200"/>
            <a:ext cx="4191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1600">
              <a:latin typeface="Arial" pitchFamily="34" charset="0"/>
            </a:endParaRPr>
          </a:p>
          <a:p>
            <a:pPr eaLnBrk="1" hangingPunct="1"/>
            <a:endParaRPr lang="en-US" sz="1600">
              <a:latin typeface="Arial" pitchFamily="34" charset="0"/>
            </a:endParaRPr>
          </a:p>
          <a:p>
            <a:pPr eaLnBrk="1" hangingPunct="1"/>
            <a:endParaRPr lang="en-US" sz="1600">
              <a:latin typeface="Arial" pitchFamily="34" charset="0"/>
            </a:endParaRPr>
          </a:p>
          <a:p>
            <a:pPr eaLnBrk="1" hangingPunct="1"/>
            <a:endParaRPr lang="en-US" sz="1600">
              <a:latin typeface="Arial" pitchFamily="34" charset="0"/>
            </a:endParaRPr>
          </a:p>
          <a:p>
            <a:pPr eaLnBrk="1" hangingPunct="1"/>
            <a:endParaRPr lang="en-US">
              <a:latin typeface="Tw Cen MT" pitchFamily="34" charset="0"/>
            </a:endParaRPr>
          </a:p>
        </p:txBody>
      </p:sp>
      <p:sp>
        <p:nvSpPr>
          <p:cNvPr id="11" name="TextBox 10"/>
          <p:cNvSpPr txBox="1">
            <a:spLocks noChangeArrowheads="1"/>
          </p:cNvSpPr>
          <p:nvPr/>
        </p:nvSpPr>
        <p:spPr bwMode="auto">
          <a:xfrm>
            <a:off x="4432300" y="4652963"/>
            <a:ext cx="45656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a:latin typeface="Arial" pitchFamily="34" charset="0"/>
              </a:rPr>
              <a:t>The Patagonian Tooth fish </a:t>
            </a:r>
            <a:r>
              <a:rPr lang="en-US" sz="1600" i="1" dirty="0">
                <a:latin typeface="Arial" pitchFamily="34" charset="0"/>
              </a:rPr>
              <a:t>(</a:t>
            </a:r>
            <a:r>
              <a:rPr lang="en-US" sz="1600" i="1" dirty="0" err="1">
                <a:latin typeface="Arial" pitchFamily="34" charset="0"/>
              </a:rPr>
              <a:t>Dissostichus</a:t>
            </a:r>
            <a:r>
              <a:rPr lang="en-US" sz="1600" i="1" dirty="0">
                <a:latin typeface="Arial" pitchFamily="34" charset="0"/>
              </a:rPr>
              <a:t> </a:t>
            </a:r>
          </a:p>
          <a:p>
            <a:pPr eaLnBrk="1" hangingPunct="1"/>
            <a:r>
              <a:rPr lang="en-US" sz="1600" i="1" dirty="0" err="1">
                <a:latin typeface="Arial" pitchFamily="34" charset="0"/>
              </a:rPr>
              <a:t>eleginoides</a:t>
            </a:r>
            <a:r>
              <a:rPr lang="en-US" sz="1600" i="1" dirty="0">
                <a:latin typeface="Arial" pitchFamily="34" charset="0"/>
              </a:rPr>
              <a:t>)</a:t>
            </a:r>
            <a:r>
              <a:rPr lang="en-US" sz="1600" dirty="0">
                <a:latin typeface="Arial" pitchFamily="34" charset="0"/>
              </a:rPr>
              <a:t> was unacceptable as a food until</a:t>
            </a:r>
          </a:p>
          <a:p>
            <a:pPr eaLnBrk="1" hangingPunct="1"/>
            <a:r>
              <a:rPr lang="en-US" sz="1600" dirty="0">
                <a:latin typeface="Arial" pitchFamily="34" charset="0"/>
              </a:rPr>
              <a:t> the name was changed to Chilean Sea Bass.    </a:t>
            </a:r>
          </a:p>
          <a:p>
            <a:pPr eaLnBrk="1" hangingPunct="1"/>
            <a:r>
              <a:rPr lang="en-US" sz="1600" dirty="0">
                <a:latin typeface="Arial" pitchFamily="34" charset="0"/>
              </a:rPr>
              <a:t> Usual portion is 35 – 90 years old. </a:t>
            </a:r>
          </a:p>
          <a:p>
            <a:pPr eaLnBrk="1" hangingPunct="1"/>
            <a:endParaRPr lang="en-US" sz="1600" dirty="0">
              <a:latin typeface="Arial" pitchFamily="34" charset="0"/>
            </a:endParaRPr>
          </a:p>
          <a:p>
            <a:pPr>
              <a:lnSpc>
                <a:spcPct val="90000"/>
              </a:lnSpc>
            </a:pPr>
            <a:r>
              <a:rPr lang="en-US" sz="1600" dirty="0">
                <a:solidFill>
                  <a:srgbClr val="CC3300"/>
                </a:solidFill>
                <a:latin typeface="Arial" pitchFamily="34" charset="0"/>
              </a:rPr>
              <a:t>An endangered species. Don’t eat them!</a:t>
            </a:r>
            <a:endParaRPr lang="en-US" sz="1600" dirty="0">
              <a:solidFill>
                <a:srgbClr val="C00000"/>
              </a:solidFill>
              <a:latin typeface="Arial" pitchFamily="34" charset="0"/>
            </a:endParaRPr>
          </a:p>
          <a:p>
            <a:pPr eaLnBrk="1" hangingPunct="1"/>
            <a:r>
              <a:rPr lang="en-US" sz="1600" dirty="0">
                <a:latin typeface="Arial" pitchFamily="34" charset="0"/>
              </a:rPr>
              <a:t>(See:  </a:t>
            </a:r>
            <a:r>
              <a:rPr lang="en-US" sz="1600" dirty="0" smtClean="0">
                <a:latin typeface="Arial" pitchFamily="34" charset="0"/>
              </a:rPr>
              <a:t>www.agelessanimals.org</a:t>
            </a:r>
            <a:r>
              <a:rPr lang="en-US" sz="1600" dirty="0">
                <a:latin typeface="Arial" pitchFamily="34" charset="0"/>
              </a:rPr>
              <a:t>)</a:t>
            </a:r>
            <a:endParaRPr lang="en-US" sz="1600" dirty="0">
              <a:solidFill>
                <a:srgbClr val="C00000"/>
              </a:solidFill>
              <a:latin typeface="Tw Cen MT" pitchFamily="34" charset="0"/>
            </a:endParaRPr>
          </a:p>
        </p:txBody>
      </p:sp>
      <p:pic>
        <p:nvPicPr>
          <p:cNvPr id="9" name="Picture 5" descr="C:\WINDOWS\Desktop\Power Point Slides\Orange Roughy 2.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600200"/>
            <a:ext cx="37338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p:cNvSpPr txBox="1">
            <a:spLocks noChangeArrowheads="1"/>
          </p:cNvSpPr>
          <p:nvPr/>
        </p:nvSpPr>
        <p:spPr bwMode="auto">
          <a:xfrm>
            <a:off x="304800" y="4800600"/>
            <a:ext cx="41910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en-US" sz="1600">
                <a:latin typeface="Arial" pitchFamily="34" charset="0"/>
              </a:rPr>
              <a:t>Orange Roughy (</a:t>
            </a:r>
            <a:r>
              <a:rPr lang="en-US" sz="1600" i="1">
                <a:latin typeface="Arial" pitchFamily="34" charset="0"/>
              </a:rPr>
              <a:t>Hoplostethus atlanticus</a:t>
            </a:r>
            <a:r>
              <a:rPr lang="en-US" sz="1600">
                <a:latin typeface="Arial" pitchFamily="34" charset="0"/>
              </a:rPr>
              <a:t>) lives up to 140 years. </a:t>
            </a:r>
          </a:p>
          <a:p>
            <a:pPr>
              <a:lnSpc>
                <a:spcPct val="90000"/>
              </a:lnSpc>
            </a:pPr>
            <a:endParaRPr lang="en-US" sz="1600">
              <a:latin typeface="Arial" pitchFamily="34" charset="0"/>
            </a:endParaRPr>
          </a:p>
          <a:p>
            <a:pPr>
              <a:lnSpc>
                <a:spcPct val="90000"/>
              </a:lnSpc>
            </a:pPr>
            <a:r>
              <a:rPr lang="en-US" sz="1600">
                <a:latin typeface="Arial" pitchFamily="34" charset="0"/>
              </a:rPr>
              <a:t>Extreme longevity is a mystery.</a:t>
            </a:r>
          </a:p>
          <a:p>
            <a:pPr>
              <a:lnSpc>
                <a:spcPct val="90000"/>
              </a:lnSpc>
            </a:pPr>
            <a:endParaRPr lang="en-US" sz="1600">
              <a:latin typeface="Arial" pitchFamily="34" charset="0"/>
            </a:endParaRPr>
          </a:p>
          <a:p>
            <a:pPr>
              <a:lnSpc>
                <a:spcPct val="90000"/>
              </a:lnSpc>
            </a:pPr>
            <a:r>
              <a:rPr lang="en-US" sz="1600">
                <a:solidFill>
                  <a:srgbClr val="CC3300"/>
                </a:solidFill>
                <a:latin typeface="Arial" pitchFamily="34" charset="0"/>
              </a:rPr>
              <a:t>An endangered species. Don’t eat them!</a:t>
            </a:r>
          </a:p>
          <a:p>
            <a:pPr>
              <a:lnSpc>
                <a:spcPct val="90000"/>
              </a:lnSpc>
            </a:pPr>
            <a:endParaRPr lang="en-US" sz="1600">
              <a:solidFill>
                <a:srgbClr val="CC3300"/>
              </a:solidFill>
              <a:latin typeface="Arial" pitchFamily="34" charset="0"/>
            </a:endParaRPr>
          </a:p>
        </p:txBody>
      </p:sp>
    </p:spTree>
    <p:extLst>
      <p:ext uri="{BB962C8B-B14F-4D97-AF65-F5344CB8AC3E}">
        <p14:creationId xmlns:p14="http://schemas.microsoft.com/office/powerpoint/2010/main" val="581252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20638"/>
            <a:ext cx="7772400" cy="1066801"/>
          </a:xfrm>
        </p:spPr>
        <p:txBody>
          <a:bodyPr/>
          <a:lstStyle/>
          <a:p>
            <a:pPr eaLnBrk="1" hangingPunct="1"/>
            <a:r>
              <a:rPr lang="en-US" sz="2000" smtClean="0">
                <a:solidFill>
                  <a:srgbClr val="0066FF"/>
                </a:solidFill>
                <a:latin typeface="Arial" pitchFamily="34" charset="0"/>
              </a:rPr>
              <a:t>MARINE ANIMALS</a:t>
            </a:r>
          </a:p>
        </p:txBody>
      </p:sp>
      <p:sp>
        <p:nvSpPr>
          <p:cNvPr id="80899" name="Rectangle 3"/>
          <p:cNvSpPr>
            <a:spLocks noGrp="1" noChangeArrowheads="1"/>
          </p:cNvSpPr>
          <p:nvPr>
            <p:ph type="body" sz="half" idx="2"/>
          </p:nvPr>
        </p:nvSpPr>
        <p:spPr>
          <a:xfrm>
            <a:off x="4267200" y="1676400"/>
            <a:ext cx="4572000" cy="4953000"/>
          </a:xfrm>
        </p:spPr>
        <p:txBody>
          <a:bodyPr/>
          <a:lstStyle/>
          <a:p>
            <a:pPr eaLnBrk="1" hangingPunct="1">
              <a:lnSpc>
                <a:spcPct val="90000"/>
              </a:lnSpc>
              <a:buFontTx/>
              <a:buNone/>
            </a:pPr>
            <a:r>
              <a:rPr lang="en-US" sz="2000" dirty="0" smtClean="0">
                <a:latin typeface="Arial" pitchFamily="34" charset="0"/>
              </a:rPr>
              <a:t>    The giant tube worm, </a:t>
            </a:r>
            <a:r>
              <a:rPr lang="en-US" sz="2000" i="1" dirty="0" err="1" smtClean="0">
                <a:latin typeface="Arial" pitchFamily="34" charset="0"/>
              </a:rPr>
              <a:t>Lamelli</a:t>
            </a:r>
            <a:r>
              <a:rPr lang="en-US" sz="2000" i="1" dirty="0" smtClean="0">
                <a:latin typeface="Arial" pitchFamily="34" charset="0"/>
              </a:rPr>
              <a:t> -brachia sp</a:t>
            </a:r>
            <a:r>
              <a:rPr lang="en-US" sz="2000" dirty="0" smtClean="0">
                <a:latin typeface="Arial" pitchFamily="34" charset="0"/>
              </a:rPr>
              <a:t>., is the longest-lived, non-colonial marine invertebrate known. It was discovered 14 years ago.</a:t>
            </a:r>
            <a:r>
              <a:rPr lang="en-US" sz="2000" dirty="0" smtClean="0">
                <a:solidFill>
                  <a:srgbClr val="C00000"/>
                </a:solidFill>
                <a:latin typeface="Arial" pitchFamily="34" charset="0"/>
              </a:rPr>
              <a:t>*</a:t>
            </a:r>
          </a:p>
          <a:p>
            <a:pPr eaLnBrk="1" hangingPunct="1">
              <a:lnSpc>
                <a:spcPct val="90000"/>
              </a:lnSpc>
              <a:buFontTx/>
              <a:buNone/>
            </a:pPr>
            <a:endParaRPr lang="en-US" sz="2000" dirty="0" smtClean="0">
              <a:latin typeface="Arial" pitchFamily="34" charset="0"/>
            </a:endParaRPr>
          </a:p>
          <a:p>
            <a:pPr eaLnBrk="1" hangingPunct="1">
              <a:lnSpc>
                <a:spcPct val="90000"/>
              </a:lnSpc>
              <a:buFontTx/>
              <a:buNone/>
            </a:pPr>
            <a:r>
              <a:rPr lang="en-US" sz="2000" dirty="0" smtClean="0">
                <a:latin typeface="Arial" pitchFamily="34" charset="0"/>
              </a:rPr>
              <a:t>     Found around deep-sea hydrothermal vents (“black smokers”).</a:t>
            </a:r>
          </a:p>
          <a:p>
            <a:pPr eaLnBrk="1" hangingPunct="1">
              <a:lnSpc>
                <a:spcPct val="90000"/>
              </a:lnSpc>
              <a:buFontTx/>
              <a:buNone/>
            </a:pPr>
            <a:endParaRPr lang="en-US" sz="2000" dirty="0" smtClean="0">
              <a:latin typeface="Arial" pitchFamily="34" charset="0"/>
            </a:endParaRPr>
          </a:p>
          <a:p>
            <a:pPr eaLnBrk="1" hangingPunct="1">
              <a:lnSpc>
                <a:spcPct val="90000"/>
              </a:lnSpc>
              <a:buFontTx/>
              <a:buNone/>
            </a:pPr>
            <a:r>
              <a:rPr lang="en-US" sz="2000" dirty="0" smtClean="0">
                <a:latin typeface="Arial" pitchFamily="34" charset="0"/>
              </a:rPr>
              <a:t>     It requires 170 - 250 years to reach 2 meters. Many are longer.</a:t>
            </a:r>
          </a:p>
          <a:p>
            <a:pPr eaLnBrk="1" hangingPunct="1">
              <a:lnSpc>
                <a:spcPct val="90000"/>
              </a:lnSpc>
              <a:buFontTx/>
              <a:buNone/>
            </a:pPr>
            <a:r>
              <a:rPr lang="en-US" sz="1800" dirty="0" smtClean="0">
                <a:latin typeface="Arial" pitchFamily="34" charset="0"/>
              </a:rPr>
              <a:t>      </a:t>
            </a:r>
          </a:p>
          <a:p>
            <a:pPr eaLnBrk="1" hangingPunct="1">
              <a:lnSpc>
                <a:spcPct val="90000"/>
              </a:lnSpc>
              <a:buFontTx/>
              <a:buNone/>
            </a:pPr>
            <a:r>
              <a:rPr lang="en-US" sz="1800" dirty="0" smtClean="0">
                <a:latin typeface="Arial" pitchFamily="34" charset="0"/>
              </a:rPr>
              <a:t>      </a:t>
            </a:r>
            <a:r>
              <a:rPr lang="en-US" sz="1800" dirty="0" smtClean="0">
                <a:solidFill>
                  <a:srgbClr val="C00000"/>
                </a:solidFill>
                <a:latin typeface="Arial" pitchFamily="34" charset="0"/>
              </a:rPr>
              <a:t>*</a:t>
            </a:r>
            <a:r>
              <a:rPr lang="en-US" sz="1400" dirty="0" err="1" smtClean="0">
                <a:latin typeface="Arial" pitchFamily="34" charset="0"/>
              </a:rPr>
              <a:t>Bergquist</a:t>
            </a:r>
            <a:r>
              <a:rPr lang="en-US" sz="1400" dirty="0" smtClean="0">
                <a:latin typeface="Arial" pitchFamily="34" charset="0"/>
              </a:rPr>
              <a:t> et al., Nature, 403, 499, 2000</a:t>
            </a:r>
          </a:p>
          <a:p>
            <a:pPr eaLnBrk="1" hangingPunct="1">
              <a:lnSpc>
                <a:spcPct val="90000"/>
              </a:lnSpc>
            </a:pPr>
            <a:endParaRPr lang="en-US" sz="1800" dirty="0" smtClean="0">
              <a:latin typeface="Arial" pitchFamily="34" charset="0"/>
            </a:endParaRPr>
          </a:p>
        </p:txBody>
      </p:sp>
      <p:pic>
        <p:nvPicPr>
          <p:cNvPr id="80900" name="Picture 4" descr="C:\WINDOWS\Desktop\Power Point Slides\Tube Worms.gif"/>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381000" y="1447800"/>
            <a:ext cx="3810000"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68960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additive="base">
                                        <p:cTn id="7" dur="500" fill="hold"/>
                                        <p:tgtEl>
                                          <p:spTgt spid="80900"/>
                                        </p:tgtEl>
                                        <p:attrNameLst>
                                          <p:attrName>ppt_x</p:attrName>
                                        </p:attrNameLst>
                                      </p:cBhvr>
                                      <p:tavLst>
                                        <p:tav tm="0">
                                          <p:val>
                                            <p:strVal val="0-#ppt_w/2"/>
                                          </p:val>
                                        </p:tav>
                                        <p:tav tm="100000">
                                          <p:val>
                                            <p:strVal val="#ppt_x"/>
                                          </p:val>
                                        </p:tav>
                                      </p:tavLst>
                                    </p:anim>
                                    <p:anim calcmode="lin" valueType="num">
                                      <p:cBhvr additive="base">
                                        <p:cTn id="8" dur="500" fill="hold"/>
                                        <p:tgtEl>
                                          <p:spTgt spid="809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0" end="0"/>
                                            </p:txEl>
                                          </p:spTgt>
                                        </p:tgtEl>
                                        <p:attrNameLst>
                                          <p:attrName>style.visibility</p:attrName>
                                        </p:attrNameLst>
                                      </p:cBhvr>
                                      <p:to>
                                        <p:strVal val="visible"/>
                                      </p:to>
                                    </p:set>
                                    <p:anim calcmode="lin" valueType="num">
                                      <p:cBhvr additive="base">
                                        <p:cTn id="13"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0899">
                                            <p:txEl>
                                              <p:pRg st="4" end="4"/>
                                            </p:txEl>
                                          </p:spTgt>
                                        </p:tgtEl>
                                        <p:attrNameLst>
                                          <p:attrName>style.visibility</p:attrName>
                                        </p:attrNameLst>
                                      </p:cBhvr>
                                      <p:to>
                                        <p:strVal val="visible"/>
                                      </p:to>
                                    </p:set>
                                    <p:anim calcmode="lin" valueType="num">
                                      <p:cBhvr additive="base">
                                        <p:cTn id="25"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08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0899">
                                            <p:txEl>
                                              <p:pRg st="6" end="6"/>
                                            </p:txEl>
                                          </p:spTgt>
                                        </p:tgtEl>
                                        <p:attrNameLst>
                                          <p:attrName>style.visibility</p:attrName>
                                        </p:attrNameLst>
                                      </p:cBhvr>
                                      <p:to>
                                        <p:strVal val="visible"/>
                                      </p:to>
                                    </p:set>
                                    <p:anim calcmode="lin" valueType="num">
                                      <p:cBhvr additive="base">
                                        <p:cTn id="31" dur="500" fill="hold"/>
                                        <p:tgtEl>
                                          <p:spTgt spid="8089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089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04800" y="228600"/>
            <a:ext cx="8153400" cy="1295400"/>
          </a:xfrm>
        </p:spPr>
        <p:txBody>
          <a:bodyPr>
            <a:normAutofit/>
          </a:bodyPr>
          <a:lstStyle/>
          <a:p>
            <a:pPr fontAlgn="auto">
              <a:spcAft>
                <a:spcPts val="0"/>
              </a:spcAft>
              <a:defRPr/>
            </a:pPr>
            <a:r>
              <a:rPr lang="en-US" sz="1800" dirty="0" smtClean="0">
                <a:solidFill>
                  <a:srgbClr val="0070C0"/>
                </a:solidFill>
                <a:latin typeface="Arial" charset="0"/>
              </a:rPr>
              <a:t>WHY DO SOME ANIMALS AGE IMPERCEPTIBLY OR NOT AT ALL? </a:t>
            </a:r>
            <a:endParaRPr lang="en-US" sz="1800" dirty="0">
              <a:solidFill>
                <a:srgbClr val="0066FF"/>
              </a:solidFill>
              <a:effectLst>
                <a:outerShdw blurRad="38100" dist="38100" dir="2700000" algn="tl">
                  <a:srgbClr val="C0C0C0"/>
                </a:outerShdw>
              </a:effectLst>
              <a:latin typeface="Arial" pitchFamily="34" charset="0"/>
            </a:endParaRPr>
          </a:p>
        </p:txBody>
      </p:sp>
      <p:sp>
        <p:nvSpPr>
          <p:cNvPr id="101379" name="Rectangle 3"/>
          <p:cNvSpPr>
            <a:spLocks noGrp="1" noChangeArrowheads="1"/>
          </p:cNvSpPr>
          <p:nvPr>
            <p:ph type="body" idx="1"/>
          </p:nvPr>
        </p:nvSpPr>
        <p:spPr>
          <a:xfrm>
            <a:off x="685800" y="1600200"/>
            <a:ext cx="7772400" cy="4343400"/>
          </a:xfrm>
        </p:spPr>
        <p:txBody>
          <a:bodyPr>
            <a:normAutofit fontScale="92500" lnSpcReduction="20000"/>
          </a:bodyPr>
          <a:lstStyle/>
          <a:p>
            <a:pPr marL="320040" indent="-320040" fontAlgn="auto">
              <a:spcAft>
                <a:spcPts val="0"/>
              </a:spcAft>
              <a:buFontTx/>
              <a:buNone/>
              <a:defRPr/>
            </a:pPr>
            <a:r>
              <a:rPr lang="en-US" sz="2800" dirty="0"/>
              <a:t>   </a:t>
            </a:r>
            <a:r>
              <a:rPr lang="en-US" sz="2800" dirty="0" smtClean="0"/>
              <a:t> </a:t>
            </a:r>
            <a:r>
              <a:rPr lang="en-US" sz="2400" dirty="0" smtClean="0">
                <a:latin typeface="Arial" pitchFamily="34" charset="0"/>
              </a:rPr>
              <a:t>The </a:t>
            </a:r>
            <a:r>
              <a:rPr lang="en-US" sz="2400" dirty="0">
                <a:latin typeface="Arial" pitchFamily="34" charset="0"/>
              </a:rPr>
              <a:t>probable reason for the absence of aging, or its extremely slowed rate, is the presence of more efficient </a:t>
            </a:r>
            <a:r>
              <a:rPr lang="en-US" sz="2400" dirty="0" smtClean="0">
                <a:latin typeface="Arial" pitchFamily="34" charset="0"/>
              </a:rPr>
              <a:t>repair, synthesis </a:t>
            </a:r>
            <a:r>
              <a:rPr lang="en-US" sz="2400" dirty="0">
                <a:latin typeface="Arial" pitchFamily="34" charset="0"/>
              </a:rPr>
              <a:t>and maintenance systems (the longevity determinants).</a:t>
            </a:r>
          </a:p>
          <a:p>
            <a:pPr marL="320040" indent="-320040" fontAlgn="auto">
              <a:spcAft>
                <a:spcPts val="0"/>
              </a:spcAft>
              <a:buFontTx/>
              <a:buNone/>
              <a:defRPr/>
            </a:pPr>
            <a:r>
              <a:rPr lang="en-US" sz="2400" dirty="0">
                <a:latin typeface="Arial" pitchFamily="34" charset="0"/>
              </a:rPr>
              <a:t>    </a:t>
            </a:r>
          </a:p>
          <a:p>
            <a:pPr marL="320040" indent="-320040" fontAlgn="auto">
              <a:spcAft>
                <a:spcPts val="0"/>
              </a:spcAft>
              <a:buFontTx/>
              <a:buNone/>
              <a:defRPr/>
            </a:pPr>
            <a:r>
              <a:rPr lang="en-US" sz="2400" dirty="0">
                <a:latin typeface="Arial" pitchFamily="34" charset="0"/>
              </a:rPr>
              <a:t>    Few studies have been done in an effort to understand why these animals age negligibly or not at all.  No </a:t>
            </a:r>
            <a:r>
              <a:rPr lang="en-US" sz="2400" dirty="0" smtClean="0">
                <a:latin typeface="Arial" pitchFamily="34" charset="0"/>
              </a:rPr>
              <a:t>current studies are </a:t>
            </a:r>
            <a:r>
              <a:rPr lang="en-US" sz="2400" dirty="0">
                <a:latin typeface="Arial" pitchFamily="34" charset="0"/>
              </a:rPr>
              <a:t>directed toward </a:t>
            </a:r>
            <a:r>
              <a:rPr lang="en-US" sz="2400" dirty="0" smtClean="0">
                <a:latin typeface="Arial" pitchFamily="34" charset="0"/>
              </a:rPr>
              <a:t>understanding the </a:t>
            </a:r>
            <a:r>
              <a:rPr lang="en-US" sz="2400" dirty="0">
                <a:latin typeface="Arial" pitchFamily="34" charset="0"/>
              </a:rPr>
              <a:t>molecular basis for </a:t>
            </a:r>
            <a:r>
              <a:rPr lang="en-US" sz="2400" dirty="0" smtClean="0">
                <a:latin typeface="Arial" pitchFamily="34" charset="0"/>
              </a:rPr>
              <a:t>extreme longevity. </a:t>
            </a:r>
          </a:p>
          <a:p>
            <a:pPr marL="320040" indent="-320040" fontAlgn="auto">
              <a:spcAft>
                <a:spcPts val="0"/>
              </a:spcAft>
              <a:buFontTx/>
              <a:buNone/>
              <a:defRPr/>
            </a:pPr>
            <a:endParaRPr lang="en-US" sz="2400" dirty="0" smtClean="0">
              <a:latin typeface="Arial" pitchFamily="34" charset="0"/>
            </a:endParaRPr>
          </a:p>
          <a:p>
            <a:pPr marL="320040" indent="-320040" fontAlgn="auto">
              <a:spcAft>
                <a:spcPts val="0"/>
              </a:spcAft>
              <a:buFontTx/>
              <a:buNone/>
              <a:defRPr/>
            </a:pPr>
            <a:r>
              <a:rPr lang="en-US" sz="2400" dirty="0" smtClean="0">
                <a:latin typeface="Arial" pitchFamily="34" charset="0"/>
              </a:rPr>
              <a:t>    This has long been one of the most neglected areas of research on the biology of aging. </a:t>
            </a:r>
            <a:endParaRPr lang="en-US" sz="2400" dirty="0">
              <a:latin typeface="Arial" pitchFamily="34" charset="0"/>
            </a:endParaRPr>
          </a:p>
          <a:p>
            <a:pPr marL="320040" indent="-320040" fontAlgn="auto">
              <a:spcAft>
                <a:spcPts val="0"/>
              </a:spcAft>
              <a:buFontTx/>
              <a:buNone/>
              <a:defRPr/>
            </a:pPr>
            <a:r>
              <a:rPr lang="en-US" sz="2800" dirty="0"/>
              <a:t> </a:t>
            </a:r>
          </a:p>
        </p:txBody>
      </p:sp>
    </p:spTree>
    <p:extLst>
      <p:ext uri="{BB962C8B-B14F-4D97-AF65-F5344CB8AC3E}">
        <p14:creationId xmlns:p14="http://schemas.microsoft.com/office/powerpoint/2010/main" val="4031072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1379">
                                            <p:txEl>
                                              <p:pRg st="2" end="2"/>
                                            </p:txEl>
                                          </p:spTgt>
                                        </p:tgtEl>
                                        <p:attrNameLst>
                                          <p:attrName>style.visibility</p:attrName>
                                        </p:attrNameLst>
                                      </p:cBhvr>
                                      <p:to>
                                        <p:strVal val="visible"/>
                                      </p:to>
                                    </p:set>
                                    <p:anim calcmode="lin" valueType="num">
                                      <p:cBhvr additive="base">
                                        <p:cTn id="13" dur="500" fill="hold"/>
                                        <p:tgtEl>
                                          <p:spTgt spid="10137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13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1379">
                                            <p:txEl>
                                              <p:pRg st="4" end="4"/>
                                            </p:txEl>
                                          </p:spTgt>
                                        </p:tgtEl>
                                        <p:attrNameLst>
                                          <p:attrName>style.visibility</p:attrName>
                                        </p:attrNameLst>
                                      </p:cBhvr>
                                      <p:to>
                                        <p:strVal val="visible"/>
                                      </p:to>
                                    </p:set>
                                    <p:anim calcmode="lin" valueType="num">
                                      <p:cBhvr additive="base">
                                        <p:cTn id="19" dur="500" fill="hold"/>
                                        <p:tgtEl>
                                          <p:spTgt spid="10137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13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685800"/>
            <a:ext cx="7772400" cy="1143000"/>
          </a:xfrm>
        </p:spPr>
        <p:txBody>
          <a:bodyPr/>
          <a:lstStyle/>
          <a:p>
            <a:pPr eaLnBrk="1" hangingPunct="1"/>
            <a:r>
              <a:rPr lang="en-US" sz="2400" dirty="0" smtClean="0">
                <a:solidFill>
                  <a:srgbClr val="0066FF"/>
                </a:solidFill>
                <a:latin typeface="Arial" pitchFamily="34" charset="0"/>
              </a:rPr>
              <a:t>THE FIRST ASPECT OF THE FINITUDE OF LIFE</a:t>
            </a:r>
            <a:r>
              <a:rPr lang="en-US" sz="3600" dirty="0" smtClean="0">
                <a:solidFill>
                  <a:srgbClr val="0066FF"/>
                </a:solidFill>
              </a:rPr>
              <a:t>:</a:t>
            </a:r>
          </a:p>
        </p:txBody>
      </p:sp>
      <p:sp>
        <p:nvSpPr>
          <p:cNvPr id="8195" name="Rectangle 3"/>
          <p:cNvSpPr>
            <a:spLocks noGrp="1" noChangeArrowheads="1"/>
          </p:cNvSpPr>
          <p:nvPr>
            <p:ph type="body" idx="1"/>
          </p:nvPr>
        </p:nvSpPr>
        <p:spPr/>
        <p:txBody>
          <a:bodyPr/>
          <a:lstStyle/>
          <a:p>
            <a:pPr eaLnBrk="1" hangingPunct="1">
              <a:buFontTx/>
              <a:buNone/>
            </a:pPr>
            <a:endParaRPr lang="en-US" dirty="0" smtClean="0"/>
          </a:p>
          <a:p>
            <a:pPr eaLnBrk="1" hangingPunct="1">
              <a:buFontTx/>
              <a:buNone/>
            </a:pPr>
            <a:endParaRPr lang="en-US" dirty="0" smtClean="0"/>
          </a:p>
          <a:p>
            <a:pPr eaLnBrk="1" hangingPunct="1">
              <a:buFontTx/>
              <a:buNone/>
            </a:pPr>
            <a:r>
              <a:rPr lang="en-US" b="1" dirty="0" smtClean="0">
                <a:latin typeface="Arial" pitchFamily="34" charset="0"/>
              </a:rPr>
              <a:t>           AGING</a:t>
            </a:r>
            <a:endParaRPr lang="en-US" dirty="0" smtClean="0"/>
          </a:p>
          <a:p>
            <a:pPr eaLnBrk="1" hangingPunct="1">
              <a:buFontTx/>
              <a:buNone/>
            </a:pPr>
            <a:endParaRPr lang="en-US" dirty="0" smtClean="0"/>
          </a:p>
        </p:txBody>
      </p:sp>
      <p:pic>
        <p:nvPicPr>
          <p:cNvPr id="4100" name="Content Placeholder 4" descr="Progressive aging m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438400"/>
            <a:ext cx="4038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479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 calcmode="lin" valueType="num">
                                      <p:cBhvr additive="base">
                                        <p:cTn id="7"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z="2000" smtClean="0">
                <a:solidFill>
                  <a:srgbClr val="0070C0"/>
                </a:solidFill>
                <a:latin typeface="Arial" pitchFamily="34" charset="0"/>
              </a:rPr>
              <a:t>THE LONGEST LIVED MAMMAL</a:t>
            </a:r>
            <a:endParaRPr lang="en-US" sz="2000" smtClean="0"/>
          </a:p>
        </p:txBody>
      </p:sp>
      <p:pic>
        <p:nvPicPr>
          <p:cNvPr id="5" name="Content Placeholder 4" descr="Bowhead Whale Alaska.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8600" y="2133600"/>
            <a:ext cx="4419600" cy="3200400"/>
          </a:xfrm>
        </p:spPr>
      </p:pic>
      <p:sp>
        <p:nvSpPr>
          <p:cNvPr id="4" name="Content Placeholder 3"/>
          <p:cNvSpPr>
            <a:spLocks noGrp="1"/>
          </p:cNvSpPr>
          <p:nvPr>
            <p:ph sz="quarter" idx="2"/>
          </p:nvPr>
        </p:nvSpPr>
        <p:spPr>
          <a:xfrm>
            <a:off x="4845050" y="1589088"/>
            <a:ext cx="3886200" cy="4572000"/>
          </a:xfrm>
        </p:spPr>
        <p:txBody>
          <a:bodyPr>
            <a:normAutofit fontScale="62500" lnSpcReduction="20000"/>
          </a:bodyPr>
          <a:lstStyle/>
          <a:p>
            <a:pPr marL="320040" indent="-320040" fontAlgn="auto">
              <a:spcAft>
                <a:spcPts val="0"/>
              </a:spcAft>
              <a:buFontTx/>
              <a:buNone/>
              <a:defRPr/>
            </a:pPr>
            <a:r>
              <a:rPr lang="en-US" sz="3200" dirty="0" smtClean="0">
                <a:latin typeface="Arial" pitchFamily="34" charset="0"/>
              </a:rPr>
              <a:t>   </a:t>
            </a:r>
          </a:p>
          <a:p>
            <a:pPr marL="320040" indent="-320040" fontAlgn="auto">
              <a:spcAft>
                <a:spcPts val="0"/>
              </a:spcAft>
              <a:buFontTx/>
              <a:buNone/>
              <a:defRPr/>
            </a:pPr>
            <a:r>
              <a:rPr lang="en-US" sz="3200" dirty="0" smtClean="0">
                <a:latin typeface="Arial" pitchFamily="34" charset="0"/>
              </a:rPr>
              <a:t>    The belief that humans are the longest lived mammals has now been challenged.</a:t>
            </a:r>
          </a:p>
          <a:p>
            <a:pPr marL="320040" indent="-320040" fontAlgn="auto">
              <a:spcAft>
                <a:spcPts val="0"/>
              </a:spcAft>
              <a:buFontTx/>
              <a:buNone/>
              <a:defRPr/>
            </a:pPr>
            <a:endParaRPr lang="en-US" sz="3200" dirty="0" smtClean="0">
              <a:latin typeface="Arial" pitchFamily="34" charset="0"/>
            </a:endParaRPr>
          </a:p>
          <a:p>
            <a:pPr marL="320040" indent="-320040" fontAlgn="auto">
              <a:spcAft>
                <a:spcPts val="0"/>
              </a:spcAft>
              <a:buFontTx/>
              <a:buNone/>
              <a:defRPr/>
            </a:pPr>
            <a:r>
              <a:rPr lang="en-US" sz="3200" dirty="0" smtClean="0">
                <a:latin typeface="Arial" pitchFamily="34" charset="0"/>
              </a:rPr>
              <a:t>     Aspartic acid </a:t>
            </a:r>
            <a:r>
              <a:rPr lang="en-US" sz="3200" dirty="0" err="1" smtClean="0">
                <a:latin typeface="Arial" pitchFamily="34" charset="0"/>
              </a:rPr>
              <a:t>racemization</a:t>
            </a:r>
            <a:r>
              <a:rPr lang="en-US" sz="3200" dirty="0" smtClean="0">
                <a:latin typeface="Arial" pitchFamily="34" charset="0"/>
              </a:rPr>
              <a:t> tests on 48 bowhead whale eye globes reveal ages of 135, 159 and 211 years. No pathology found.</a:t>
            </a:r>
          </a:p>
          <a:p>
            <a:pPr marL="320040" indent="-320040" fontAlgn="auto">
              <a:spcAft>
                <a:spcPts val="0"/>
              </a:spcAft>
              <a:buFontTx/>
              <a:buNone/>
              <a:defRPr/>
            </a:pPr>
            <a:endParaRPr lang="en-US" sz="3200" dirty="0" smtClean="0">
              <a:latin typeface="Arial" pitchFamily="34" charset="0"/>
            </a:endParaRPr>
          </a:p>
          <a:p>
            <a:pPr marL="320040" indent="-320040" fontAlgn="auto">
              <a:spcAft>
                <a:spcPts val="0"/>
              </a:spcAft>
              <a:buFontTx/>
              <a:buNone/>
              <a:defRPr/>
            </a:pPr>
            <a:r>
              <a:rPr lang="en-US" sz="3200" dirty="0" smtClean="0">
                <a:latin typeface="Arial" pitchFamily="34" charset="0"/>
              </a:rPr>
              <a:t>    Traditional Inuit spear points found in bowheads seem to confirm the chemistry.</a:t>
            </a:r>
          </a:p>
          <a:p>
            <a:pPr marL="320040" indent="-320040" fontAlgn="auto">
              <a:spcAft>
                <a:spcPts val="0"/>
              </a:spcAft>
              <a:buFontTx/>
              <a:buNone/>
              <a:defRPr/>
            </a:pPr>
            <a:r>
              <a:rPr lang="en-US" sz="2600" dirty="0" smtClean="0">
                <a:latin typeface="Arial" pitchFamily="34" charset="0"/>
              </a:rPr>
              <a:t>     </a:t>
            </a:r>
            <a:r>
              <a:rPr lang="en-US" sz="2200" dirty="0" smtClean="0">
                <a:latin typeface="Arial" pitchFamily="34" charset="0"/>
              </a:rPr>
              <a:t>(George, et al., Can. J. Zool., 77, 571, 1999).</a:t>
            </a:r>
            <a:endParaRPr lang="en-US" sz="2200" dirty="0"/>
          </a:p>
        </p:txBody>
      </p:sp>
      <p:sp>
        <p:nvSpPr>
          <p:cNvPr id="6" name="TextBox 5"/>
          <p:cNvSpPr txBox="1">
            <a:spLocks noChangeArrowheads="1"/>
          </p:cNvSpPr>
          <p:nvPr/>
        </p:nvSpPr>
        <p:spPr bwMode="auto">
          <a:xfrm>
            <a:off x="381000" y="5508625"/>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Tw Cen MT" pitchFamily="34" charset="0"/>
              </a:rPr>
              <a:t>               </a:t>
            </a:r>
            <a:r>
              <a:rPr lang="en-US" sz="1600">
                <a:latin typeface="Arial" pitchFamily="34" charset="0"/>
              </a:rPr>
              <a:t>BOWHEAD WHALE</a:t>
            </a:r>
          </a:p>
        </p:txBody>
      </p:sp>
    </p:spTree>
    <p:extLst>
      <p:ext uri="{BB962C8B-B14F-4D97-AF65-F5344CB8AC3E}">
        <p14:creationId xmlns:p14="http://schemas.microsoft.com/office/powerpoint/2010/main" val="1788669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 calcmode="lin" valueType="num">
                                      <p:cBhvr additive="base">
                                        <p:cTn id="36"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914400"/>
          </a:xfrm>
        </p:spPr>
        <p:txBody>
          <a:bodyPr/>
          <a:lstStyle/>
          <a:p>
            <a:r>
              <a:rPr lang="en-US" altLang="en-US" sz="2000" dirty="0" smtClean="0">
                <a:solidFill>
                  <a:srgbClr val="0066FF"/>
                </a:solidFill>
                <a:latin typeface="Arial" pitchFamily="34" charset="0"/>
              </a:rPr>
              <a:t>EVIDENCE THAT AGING IS A STOCHASTIC PROCESS</a:t>
            </a:r>
          </a:p>
        </p:txBody>
      </p:sp>
      <p:sp>
        <p:nvSpPr>
          <p:cNvPr id="10243" name="Rectangle 3"/>
          <p:cNvSpPr>
            <a:spLocks noGrp="1" noChangeArrowheads="1"/>
          </p:cNvSpPr>
          <p:nvPr>
            <p:ph type="body" idx="1"/>
          </p:nvPr>
        </p:nvSpPr>
        <p:spPr>
          <a:xfrm>
            <a:off x="685800" y="1371600"/>
            <a:ext cx="7772400" cy="4724400"/>
          </a:xfrm>
        </p:spPr>
        <p:txBody>
          <a:bodyPr>
            <a:normAutofit/>
          </a:bodyPr>
          <a:lstStyle/>
          <a:p>
            <a:pPr marL="288925" indent="0">
              <a:lnSpc>
                <a:spcPct val="90000"/>
              </a:lnSpc>
              <a:buNone/>
              <a:defRPr/>
            </a:pPr>
            <a:r>
              <a:rPr lang="en-US" sz="1800" dirty="0" smtClean="0">
                <a:latin typeface="Arial" pitchFamily="34" charset="0"/>
              </a:rPr>
              <a:t>There is no </a:t>
            </a:r>
            <a:r>
              <a:rPr lang="en-US" sz="1800" dirty="0" smtClean="0">
                <a:solidFill>
                  <a:srgbClr val="CC3300"/>
                </a:solidFill>
                <a:latin typeface="Arial" pitchFamily="34" charset="0"/>
              </a:rPr>
              <a:t>direct</a:t>
            </a:r>
            <a:r>
              <a:rPr lang="en-US" sz="1800" dirty="0" smtClean="0">
                <a:latin typeface="Arial" pitchFamily="34" charset="0"/>
              </a:rPr>
              <a:t> evidence that supports the common belief that aging is the result of a genetic program. No gene that codes for a generally accepted  biomarker of aging has been found. </a:t>
            </a:r>
          </a:p>
          <a:p>
            <a:pPr marL="288925" indent="0">
              <a:lnSpc>
                <a:spcPct val="90000"/>
              </a:lnSpc>
              <a:buFontTx/>
              <a:buAutoNum type="arabicParenBoth" startAt="2"/>
              <a:defRPr/>
            </a:pPr>
            <a:endParaRPr lang="en-US" sz="1800" dirty="0" smtClean="0">
              <a:latin typeface="Arial" pitchFamily="34" charset="0"/>
            </a:endParaRPr>
          </a:p>
          <a:p>
            <a:pPr marL="288925" indent="0">
              <a:lnSpc>
                <a:spcPct val="90000"/>
              </a:lnSpc>
              <a:buNone/>
              <a:defRPr/>
            </a:pPr>
            <a:r>
              <a:rPr lang="en-US" sz="1800" dirty="0" smtClean="0">
                <a:latin typeface="Arial" pitchFamily="34" charset="0"/>
              </a:rPr>
              <a:t>Animate and inanimate objects require no instructions to age.</a:t>
            </a:r>
          </a:p>
          <a:p>
            <a:pPr marL="288925" indent="0">
              <a:lnSpc>
                <a:spcPct val="90000"/>
              </a:lnSpc>
              <a:buNone/>
              <a:defRPr/>
            </a:pPr>
            <a:r>
              <a:rPr lang="en-US" sz="1800" dirty="0" smtClean="0">
                <a:latin typeface="Arial" pitchFamily="34" charset="0"/>
              </a:rPr>
              <a:t>Everything </a:t>
            </a:r>
            <a:r>
              <a:rPr lang="en-US" sz="1800" dirty="0">
                <a:latin typeface="Arial" pitchFamily="34" charset="0"/>
              </a:rPr>
              <a:t>in the universe ages </a:t>
            </a:r>
            <a:r>
              <a:rPr lang="en-US" sz="1800" dirty="0" smtClean="0">
                <a:latin typeface="Arial" pitchFamily="34" charset="0"/>
              </a:rPr>
              <a:t>and for </a:t>
            </a:r>
            <a:r>
              <a:rPr lang="en-US" sz="1800" dirty="0">
                <a:latin typeface="Arial" pitchFamily="34" charset="0"/>
              </a:rPr>
              <a:t>the same reason.</a:t>
            </a:r>
          </a:p>
          <a:p>
            <a:pPr marL="288925" indent="0">
              <a:lnSpc>
                <a:spcPct val="90000"/>
              </a:lnSpc>
              <a:buFontTx/>
              <a:buAutoNum type="arabicParenBoth" startAt="3"/>
              <a:defRPr/>
            </a:pPr>
            <a:endParaRPr lang="en-US" sz="1800" dirty="0" smtClean="0">
              <a:latin typeface="Arial" pitchFamily="34" charset="0"/>
            </a:endParaRPr>
          </a:p>
          <a:p>
            <a:pPr marL="288925" indent="0">
              <a:lnSpc>
                <a:spcPct val="90000"/>
              </a:lnSpc>
              <a:buNone/>
              <a:defRPr/>
            </a:pPr>
            <a:r>
              <a:rPr lang="en-US" sz="1800" dirty="0" smtClean="0">
                <a:latin typeface="Arial" pitchFamily="34" charset="0"/>
              </a:rPr>
              <a:t>For example, your car is brilliant because it knows how to age            without any instructions that exist either in the car itself or in the blueprints.</a:t>
            </a:r>
          </a:p>
          <a:p>
            <a:pPr marL="288925" indent="0">
              <a:lnSpc>
                <a:spcPct val="90000"/>
              </a:lnSpc>
              <a:buFontTx/>
              <a:buNone/>
              <a:defRPr/>
            </a:pPr>
            <a:endParaRPr lang="en-US" sz="1800" dirty="0" smtClean="0">
              <a:latin typeface="Arial" pitchFamily="34" charset="0"/>
              <a:cs typeface="Times New Roman" pitchFamily="18" charset="0"/>
            </a:endParaRPr>
          </a:p>
          <a:p>
            <a:pPr marL="288925" indent="0">
              <a:lnSpc>
                <a:spcPct val="90000"/>
              </a:lnSpc>
              <a:buNone/>
              <a:defRPr/>
            </a:pPr>
            <a:r>
              <a:rPr lang="en-US" sz="1800" dirty="0" smtClean="0">
                <a:latin typeface="Arial" pitchFamily="34" charset="0"/>
                <a:cs typeface="Times New Roman" pitchFamily="18" charset="0"/>
              </a:rPr>
              <a:t>A huge body of knowledge exists indicating that age changes are characterized by the loss of molecular </a:t>
            </a:r>
            <a:r>
              <a:rPr lang="en-US" sz="1800" dirty="0" smtClean="0">
                <a:latin typeface="Arial" pitchFamily="34" charset="0"/>
              </a:rPr>
              <a:t>structure in the molecules of both animate and inanimate objects. </a:t>
            </a:r>
          </a:p>
          <a:p>
            <a:pPr marL="288925" indent="0">
              <a:lnSpc>
                <a:spcPct val="90000"/>
              </a:lnSpc>
              <a:buNone/>
              <a:defRPr/>
            </a:pPr>
            <a:endParaRPr lang="en-US" sz="1800" dirty="0" smtClean="0">
              <a:latin typeface="Arial" pitchFamily="34" charset="0"/>
            </a:endParaRPr>
          </a:p>
        </p:txBody>
      </p:sp>
    </p:spTree>
    <p:extLst>
      <p:ext uri="{BB962C8B-B14F-4D97-AF65-F5344CB8AC3E}">
        <p14:creationId xmlns:p14="http://schemas.microsoft.com/office/powerpoint/2010/main" val="1710833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 calcmode="lin" valueType="num">
                                      <p:cBhvr additive="base">
                                        <p:cTn id="13"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anim calcmode="lin" valueType="num">
                                      <p:cBhvr additive="base">
                                        <p:cTn id="19"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5" end="5"/>
                                            </p:txEl>
                                          </p:spTgt>
                                        </p:tgtEl>
                                        <p:attrNameLst>
                                          <p:attrName>style.visibility</p:attrName>
                                        </p:attrNameLst>
                                      </p:cBhvr>
                                      <p:to>
                                        <p:strVal val="visible"/>
                                      </p:to>
                                    </p:set>
                                    <p:anim calcmode="lin" valueType="num">
                                      <p:cBhvr additive="base">
                                        <p:cTn id="25"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3">
                                            <p:txEl>
                                              <p:pRg st="7" end="7"/>
                                            </p:txEl>
                                          </p:spTgt>
                                        </p:tgtEl>
                                        <p:attrNameLst>
                                          <p:attrName>style.visibility</p:attrName>
                                        </p:attrNameLst>
                                      </p:cBhvr>
                                      <p:to>
                                        <p:strVal val="visible"/>
                                      </p:to>
                                    </p:set>
                                    <p:anim calcmode="lin" valueType="num">
                                      <p:cBhvr additive="base">
                                        <p:cTn id="31" dur="500" fill="hold"/>
                                        <p:tgtEl>
                                          <p:spTgt spid="1024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76200"/>
            <a:ext cx="7772400" cy="1219200"/>
          </a:xfrm>
        </p:spPr>
        <p:txBody>
          <a:bodyPr>
            <a:normAutofit/>
          </a:bodyPr>
          <a:lstStyle/>
          <a:p>
            <a:r>
              <a:rPr lang="en-US" altLang="en-US" sz="1800" dirty="0" smtClean="0">
                <a:solidFill>
                  <a:srgbClr val="0066FF"/>
                </a:solidFill>
                <a:latin typeface="Arial" pitchFamily="34" charset="0"/>
              </a:rPr>
              <a:t>THE CAUSE OF ALL AGE CHANGES IS THE ACCUMULATION OF UNREPAIRED OR UNREPLACED MOLECULES</a:t>
            </a:r>
            <a:br>
              <a:rPr lang="en-US" altLang="en-US" sz="1800" dirty="0" smtClean="0">
                <a:solidFill>
                  <a:srgbClr val="0066FF"/>
                </a:solidFill>
                <a:latin typeface="Arial" pitchFamily="34" charset="0"/>
              </a:rPr>
            </a:br>
            <a:endParaRPr lang="en-US" altLang="en-US" sz="1800" dirty="0" smtClean="0">
              <a:solidFill>
                <a:srgbClr val="0066FF"/>
              </a:solidFill>
              <a:latin typeface="Arial" pitchFamily="34" charset="0"/>
            </a:endParaRPr>
          </a:p>
        </p:txBody>
      </p:sp>
      <p:sp>
        <p:nvSpPr>
          <p:cNvPr id="11267" name="Rectangle 3"/>
          <p:cNvSpPr>
            <a:spLocks noGrp="1" noChangeArrowheads="1"/>
          </p:cNvSpPr>
          <p:nvPr>
            <p:ph type="body" idx="1"/>
          </p:nvPr>
        </p:nvSpPr>
        <p:spPr>
          <a:xfrm>
            <a:off x="685800" y="990600"/>
            <a:ext cx="8153400" cy="5257800"/>
          </a:xfrm>
        </p:spPr>
        <p:txBody>
          <a:bodyPr wrap="none" anchor="ctr">
            <a:normAutofit fontScale="32500" lnSpcReduction="20000"/>
          </a:bodyPr>
          <a:lstStyle/>
          <a:p>
            <a:pPr eaLnBrk="0" hangingPunct="0">
              <a:lnSpc>
                <a:spcPct val="110000"/>
              </a:lnSpc>
              <a:spcBef>
                <a:spcPct val="50000"/>
              </a:spcBef>
              <a:buClr>
                <a:schemeClr val="accent2"/>
              </a:buClr>
              <a:buFont typeface="Monotype Sorts"/>
              <a:buNone/>
            </a:pPr>
            <a:r>
              <a:rPr kumimoji="1" lang="en-US" sz="4300" dirty="0" smtClean="0">
                <a:latin typeface="Arial" pitchFamily="34" charset="0"/>
              </a:rPr>
              <a:t>Aging </a:t>
            </a:r>
            <a:r>
              <a:rPr kumimoji="1" lang="en-US" sz="4300" dirty="0">
                <a:latin typeface="Arial" pitchFamily="34" charset="0"/>
              </a:rPr>
              <a:t>is the random, systemic, loss of molecular fidelity </a:t>
            </a:r>
            <a:r>
              <a:rPr kumimoji="1" lang="en-US" sz="4300" dirty="0" smtClean="0">
                <a:latin typeface="Arial" pitchFamily="34" charset="0"/>
              </a:rPr>
              <a:t>(hence function) that </a:t>
            </a:r>
            <a:r>
              <a:rPr kumimoji="1" lang="en-US" sz="4300" dirty="0">
                <a:latin typeface="Arial" pitchFamily="34" charset="0"/>
              </a:rPr>
              <a:t>occurs from </a:t>
            </a:r>
            <a:endParaRPr kumimoji="1" lang="en-US" sz="4300" dirty="0" smtClean="0">
              <a:latin typeface="Arial" pitchFamily="34" charset="0"/>
            </a:endParaRPr>
          </a:p>
          <a:p>
            <a:pPr eaLnBrk="0" hangingPunct="0">
              <a:lnSpc>
                <a:spcPct val="110000"/>
              </a:lnSpc>
              <a:spcBef>
                <a:spcPct val="50000"/>
              </a:spcBef>
              <a:buClr>
                <a:schemeClr val="accent2"/>
              </a:buClr>
              <a:buFont typeface="Monotype Sorts"/>
              <a:buNone/>
            </a:pPr>
            <a:r>
              <a:rPr kumimoji="1" lang="en-US" sz="4300" dirty="0" smtClean="0">
                <a:latin typeface="Arial" pitchFamily="34" charset="0"/>
              </a:rPr>
              <a:t>life’s </a:t>
            </a:r>
            <a:r>
              <a:rPr kumimoji="1" lang="en-US" sz="4300" dirty="0">
                <a:latin typeface="Arial" pitchFamily="34" charset="0"/>
              </a:rPr>
              <a:t>beginning. </a:t>
            </a:r>
            <a:endParaRPr kumimoji="1" lang="en-US" sz="4300" dirty="0" smtClean="0">
              <a:latin typeface="Arial" pitchFamily="34" charset="0"/>
            </a:endParaRPr>
          </a:p>
          <a:p>
            <a:pPr eaLnBrk="0" hangingPunct="0">
              <a:lnSpc>
                <a:spcPct val="110000"/>
              </a:lnSpc>
              <a:spcBef>
                <a:spcPct val="50000"/>
              </a:spcBef>
              <a:buClr>
                <a:schemeClr val="accent2"/>
              </a:buClr>
              <a:buFont typeface="Monotype Sorts"/>
              <a:buNone/>
            </a:pPr>
            <a:endParaRPr kumimoji="1" lang="en-US" sz="4300" dirty="0" smtClean="0">
              <a:latin typeface="Arial" pitchFamily="34" charset="0"/>
            </a:endParaRPr>
          </a:p>
          <a:p>
            <a:pPr eaLnBrk="0" hangingPunct="0">
              <a:lnSpc>
                <a:spcPct val="110000"/>
              </a:lnSpc>
              <a:spcBef>
                <a:spcPct val="50000"/>
              </a:spcBef>
              <a:buClr>
                <a:schemeClr val="accent2"/>
              </a:buClr>
              <a:buFont typeface="Monotype Sorts"/>
              <a:buNone/>
            </a:pPr>
            <a:r>
              <a:rPr kumimoji="1" lang="en-US" sz="4300" dirty="0" smtClean="0">
                <a:latin typeface="Arial" pitchFamily="34" charset="0"/>
              </a:rPr>
              <a:t>Redundancy</a:t>
            </a:r>
            <a:r>
              <a:rPr kumimoji="1" lang="en-US" sz="4300" dirty="0">
                <a:latin typeface="Arial" pitchFamily="34" charset="0"/>
              </a:rPr>
              <a:t>, repair, </a:t>
            </a:r>
            <a:r>
              <a:rPr kumimoji="1" lang="en-US" sz="4300" dirty="0" smtClean="0">
                <a:latin typeface="Arial" pitchFamily="34" charset="0"/>
              </a:rPr>
              <a:t>maintenance and </a:t>
            </a:r>
            <a:r>
              <a:rPr kumimoji="1" lang="en-US" sz="4300" dirty="0">
                <a:latin typeface="Arial" pitchFamily="34" charset="0"/>
              </a:rPr>
              <a:t>synthesis processes are capable of maintaining </a:t>
            </a:r>
            <a:endParaRPr kumimoji="1" lang="en-US" sz="4300" dirty="0" smtClean="0">
              <a:latin typeface="Arial" pitchFamily="34" charset="0"/>
            </a:endParaRPr>
          </a:p>
          <a:p>
            <a:pPr eaLnBrk="0" hangingPunct="0">
              <a:lnSpc>
                <a:spcPct val="110000"/>
              </a:lnSpc>
              <a:spcBef>
                <a:spcPct val="50000"/>
              </a:spcBef>
              <a:buClr>
                <a:schemeClr val="accent2"/>
              </a:buClr>
              <a:buFont typeface="Monotype Sorts"/>
              <a:buNone/>
            </a:pPr>
            <a:r>
              <a:rPr kumimoji="1" lang="en-US" sz="4300" dirty="0" smtClean="0">
                <a:latin typeface="Arial" pitchFamily="34" charset="0"/>
              </a:rPr>
              <a:t>the </a:t>
            </a:r>
            <a:r>
              <a:rPr kumimoji="1" lang="en-US" sz="4300" dirty="0">
                <a:latin typeface="Arial" pitchFamily="34" charset="0"/>
              </a:rPr>
              <a:t>balance in favor of sustaining </a:t>
            </a:r>
            <a:r>
              <a:rPr kumimoji="1" lang="en-US" sz="4300" dirty="0" smtClean="0">
                <a:latin typeface="Arial" pitchFamily="34" charset="0"/>
              </a:rPr>
              <a:t>molecular fidelity until </a:t>
            </a:r>
            <a:r>
              <a:rPr kumimoji="1" lang="en-US" sz="4300" dirty="0">
                <a:latin typeface="Arial" pitchFamily="34" charset="0"/>
              </a:rPr>
              <a:t>reproductive maturity. </a:t>
            </a:r>
            <a:endParaRPr kumimoji="1" lang="en-US" sz="4300" dirty="0" smtClean="0">
              <a:latin typeface="Arial" pitchFamily="34" charset="0"/>
            </a:endParaRPr>
          </a:p>
          <a:p>
            <a:pPr eaLnBrk="0" hangingPunct="0">
              <a:lnSpc>
                <a:spcPct val="110000"/>
              </a:lnSpc>
              <a:spcBef>
                <a:spcPct val="50000"/>
              </a:spcBef>
              <a:buClr>
                <a:schemeClr val="accent2"/>
              </a:buClr>
              <a:buFont typeface="Monotype Sorts"/>
              <a:buNone/>
            </a:pPr>
            <a:endParaRPr kumimoji="1" lang="en-US" sz="4300" dirty="0" smtClean="0">
              <a:latin typeface="Arial" pitchFamily="34" charset="0"/>
            </a:endParaRPr>
          </a:p>
          <a:p>
            <a:pPr eaLnBrk="0" hangingPunct="0">
              <a:lnSpc>
                <a:spcPct val="110000"/>
              </a:lnSpc>
              <a:spcBef>
                <a:spcPct val="50000"/>
              </a:spcBef>
              <a:buClr>
                <a:schemeClr val="accent2"/>
              </a:buClr>
              <a:buFont typeface="Monotype Sorts"/>
              <a:buNone/>
            </a:pPr>
            <a:r>
              <a:rPr kumimoji="1" lang="en-US" sz="4300" dirty="0" smtClean="0">
                <a:latin typeface="Arial" pitchFamily="34" charset="0"/>
              </a:rPr>
              <a:t>If </a:t>
            </a:r>
            <a:r>
              <a:rPr kumimoji="1" lang="en-US" sz="4300" dirty="0">
                <a:latin typeface="Arial" pitchFamily="34" charset="0"/>
              </a:rPr>
              <a:t>not, the species would vanish</a:t>
            </a:r>
            <a:r>
              <a:rPr kumimoji="1" lang="en-US" sz="4300" dirty="0" smtClean="0">
                <a:latin typeface="Arial" pitchFamily="34" charset="0"/>
              </a:rPr>
              <a:t>.</a:t>
            </a:r>
          </a:p>
          <a:p>
            <a:pPr eaLnBrk="0" hangingPunct="0">
              <a:lnSpc>
                <a:spcPct val="110000"/>
              </a:lnSpc>
              <a:spcBef>
                <a:spcPct val="50000"/>
              </a:spcBef>
              <a:buClr>
                <a:schemeClr val="accent2"/>
              </a:buClr>
              <a:buFont typeface="Monotype Sorts"/>
              <a:buNone/>
            </a:pPr>
            <a:endParaRPr kumimoji="1" lang="en-US" sz="4300" dirty="0">
              <a:latin typeface="Arial" pitchFamily="34" charset="0"/>
            </a:endParaRPr>
          </a:p>
          <a:p>
            <a:pPr marL="0" indent="0">
              <a:lnSpc>
                <a:spcPct val="110000"/>
              </a:lnSpc>
              <a:buFontTx/>
              <a:buNone/>
              <a:defRPr/>
            </a:pPr>
            <a:r>
              <a:rPr lang="en-US" sz="4300" dirty="0" smtClean="0">
                <a:latin typeface="Arial" pitchFamily="34" charset="0"/>
              </a:rPr>
              <a:t>Age changes in molecular structures are caused by the loss of energy in  chemical</a:t>
            </a:r>
          </a:p>
          <a:p>
            <a:pPr marL="0" indent="0">
              <a:lnSpc>
                <a:spcPct val="110000"/>
              </a:lnSpc>
              <a:buFontTx/>
              <a:buNone/>
              <a:defRPr/>
            </a:pPr>
            <a:r>
              <a:rPr lang="en-US" sz="4300" dirty="0" smtClean="0">
                <a:latin typeface="Arial" pitchFamily="34" charset="0"/>
              </a:rPr>
              <a:t>bonds and other forces that maintain structure.</a:t>
            </a:r>
          </a:p>
          <a:p>
            <a:pPr marL="0" indent="0">
              <a:lnSpc>
                <a:spcPct val="110000"/>
              </a:lnSpc>
              <a:buFontTx/>
              <a:buNone/>
              <a:defRPr/>
            </a:pPr>
            <a:endParaRPr lang="en-US" sz="4300" dirty="0" smtClean="0">
              <a:latin typeface="Arial" pitchFamily="34" charset="0"/>
            </a:endParaRPr>
          </a:p>
          <a:p>
            <a:pPr marL="0" indent="0">
              <a:lnSpc>
                <a:spcPct val="110000"/>
              </a:lnSpc>
              <a:buFontTx/>
              <a:buNone/>
              <a:defRPr/>
            </a:pPr>
            <a:r>
              <a:rPr lang="en-US" sz="4300" dirty="0" smtClean="0">
                <a:latin typeface="Arial" pitchFamily="34" charset="0"/>
                <a:cs typeface="Arial" pitchFamily="34" charset="0"/>
              </a:rPr>
              <a:t>The loss of energy that breaks bonds is caused by the Second Law of </a:t>
            </a:r>
          </a:p>
          <a:p>
            <a:pPr marL="0" indent="0">
              <a:lnSpc>
                <a:spcPct val="110000"/>
              </a:lnSpc>
              <a:buFontTx/>
              <a:buNone/>
              <a:defRPr/>
            </a:pPr>
            <a:r>
              <a:rPr lang="en-US" sz="4300" dirty="0" smtClean="0">
                <a:latin typeface="Arial" pitchFamily="34" charset="0"/>
                <a:cs typeface="Arial" pitchFamily="34" charset="0"/>
              </a:rPr>
              <a:t>Thermodynamics which says: </a:t>
            </a:r>
          </a:p>
          <a:p>
            <a:pPr marL="0" indent="0">
              <a:lnSpc>
                <a:spcPct val="110000"/>
              </a:lnSpc>
              <a:buFontTx/>
              <a:buNone/>
              <a:defRPr/>
            </a:pPr>
            <a:endParaRPr lang="en-US" sz="4300" dirty="0">
              <a:solidFill>
                <a:srgbClr val="C00000"/>
              </a:solidFill>
              <a:latin typeface="Arial" pitchFamily="34" charset="0"/>
              <a:cs typeface="Arial" pitchFamily="34" charset="0"/>
            </a:endParaRPr>
          </a:p>
          <a:p>
            <a:pPr marL="0" indent="0">
              <a:lnSpc>
                <a:spcPct val="110000"/>
              </a:lnSpc>
              <a:buFontTx/>
              <a:buNone/>
              <a:defRPr/>
            </a:pPr>
            <a:r>
              <a:rPr lang="en-US" sz="4300" dirty="0" smtClean="0">
                <a:solidFill>
                  <a:srgbClr val="C00000"/>
                </a:solidFill>
                <a:latin typeface="Arial" pitchFamily="34" charset="0"/>
                <a:cs typeface="Arial" pitchFamily="34" charset="0"/>
              </a:rPr>
              <a:t>Energy tends to disperse or spread out unless it is hindered regardless </a:t>
            </a:r>
            <a:r>
              <a:rPr lang="en-US" sz="4300" dirty="0">
                <a:solidFill>
                  <a:srgbClr val="C00000"/>
                </a:solidFill>
                <a:latin typeface="Arial" pitchFamily="34" charset="0"/>
                <a:cs typeface="Arial" pitchFamily="34" charset="0"/>
              </a:rPr>
              <a:t>of whether </a:t>
            </a:r>
            <a:endParaRPr lang="en-US" sz="4300" dirty="0" smtClean="0">
              <a:solidFill>
                <a:srgbClr val="C00000"/>
              </a:solidFill>
              <a:latin typeface="Arial" pitchFamily="34" charset="0"/>
              <a:cs typeface="Arial" pitchFamily="34" charset="0"/>
            </a:endParaRPr>
          </a:p>
          <a:p>
            <a:pPr>
              <a:lnSpc>
                <a:spcPct val="110000"/>
              </a:lnSpc>
              <a:buNone/>
              <a:defRPr/>
            </a:pPr>
            <a:r>
              <a:rPr lang="en-US" sz="4300" dirty="0" smtClean="0">
                <a:solidFill>
                  <a:srgbClr val="C00000"/>
                </a:solidFill>
                <a:latin typeface="Arial" pitchFamily="34" charset="0"/>
                <a:cs typeface="Arial" pitchFamily="34" charset="0"/>
              </a:rPr>
              <a:t>the system is </a:t>
            </a:r>
            <a:r>
              <a:rPr lang="en-US" sz="4300" dirty="0">
                <a:solidFill>
                  <a:srgbClr val="C00000"/>
                </a:solidFill>
                <a:latin typeface="Arial" pitchFamily="34" charset="0"/>
                <a:cs typeface="Arial" pitchFamily="34" charset="0"/>
              </a:rPr>
              <a:t>open or closed.” </a:t>
            </a:r>
            <a:r>
              <a:rPr lang="en-US" sz="4300" dirty="0" smtClean="0">
                <a:solidFill>
                  <a:srgbClr val="FF0000"/>
                </a:solidFill>
                <a:latin typeface="Arial" pitchFamily="34" charset="0"/>
                <a:cs typeface="Arial" pitchFamily="34" charset="0"/>
              </a:rPr>
              <a:t>*</a:t>
            </a:r>
          </a:p>
          <a:p>
            <a:pPr>
              <a:lnSpc>
                <a:spcPct val="110000"/>
              </a:lnSpc>
              <a:buNone/>
              <a:defRPr/>
            </a:pPr>
            <a:endParaRPr lang="en-US" sz="4300" dirty="0" smtClean="0">
              <a:solidFill>
                <a:srgbClr val="FF0000"/>
              </a:solidFill>
              <a:latin typeface="Arial" pitchFamily="34" charset="0"/>
              <a:cs typeface="Arial" pitchFamily="34" charset="0"/>
            </a:endParaRPr>
          </a:p>
          <a:p>
            <a:pPr>
              <a:lnSpc>
                <a:spcPct val="110000"/>
              </a:lnSpc>
              <a:buNone/>
              <a:defRPr/>
            </a:pPr>
            <a:r>
              <a:rPr lang="en-US" sz="1800" dirty="0">
                <a:solidFill>
                  <a:srgbClr val="FF0000"/>
                </a:solidFill>
                <a:latin typeface="TimesNewRomanPS"/>
                <a:cs typeface="Courier New" pitchFamily="49" charset="0"/>
              </a:rPr>
              <a:t> * </a:t>
            </a:r>
            <a:r>
              <a:rPr lang="en-US" sz="1200" dirty="0">
                <a:latin typeface="Arial" pitchFamily="34" charset="0"/>
                <a:cs typeface="Courier New" pitchFamily="49" charset="0"/>
              </a:rPr>
              <a:t>Lambert, F.L. 2012.   http://secondlaw.oxy.edu/</a:t>
            </a:r>
            <a:endParaRPr lang="en-US" sz="1200" dirty="0">
              <a:latin typeface="Arial" pitchFamily="34" charset="0"/>
            </a:endParaRPr>
          </a:p>
          <a:p>
            <a:pPr>
              <a:lnSpc>
                <a:spcPct val="110000"/>
              </a:lnSpc>
              <a:buNone/>
              <a:defRPr/>
            </a:pPr>
            <a:endParaRPr lang="en-US" sz="1100" dirty="0">
              <a:solidFill>
                <a:srgbClr val="FF0000"/>
              </a:solidFill>
              <a:latin typeface="Arial" pitchFamily="34" charset="0"/>
              <a:cs typeface="Arial" pitchFamily="34" charset="0"/>
            </a:endParaRPr>
          </a:p>
          <a:p>
            <a:pPr marL="0" indent="0">
              <a:lnSpc>
                <a:spcPct val="110000"/>
              </a:lnSpc>
              <a:buFontTx/>
              <a:buNone/>
              <a:defRPr/>
            </a:pPr>
            <a:r>
              <a:rPr lang="en-US" sz="1100" dirty="0" smtClean="0">
                <a:solidFill>
                  <a:srgbClr val="C00000"/>
                </a:solidFill>
                <a:latin typeface="Arial" pitchFamily="34" charset="0"/>
                <a:cs typeface="Arial" pitchFamily="34" charset="0"/>
              </a:rPr>
              <a:t> </a:t>
            </a:r>
          </a:p>
        </p:txBody>
      </p:sp>
    </p:spTree>
    <p:extLst>
      <p:ext uri="{BB962C8B-B14F-4D97-AF65-F5344CB8AC3E}">
        <p14:creationId xmlns:p14="http://schemas.microsoft.com/office/powerpoint/2010/main" val="2415892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 calcmode="lin" valueType="num">
                                      <p:cBhvr additive="base">
                                        <p:cTn id="11"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 calcmode="lin" valueType="num">
                                      <p:cBhvr additive="base">
                                        <p:cTn id="17"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267">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 calcmode="lin" valueType="num">
                                      <p:cBhvr additive="base">
                                        <p:cTn id="21"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anim calcmode="lin" valueType="num">
                                      <p:cBhvr additive="base">
                                        <p:cTn id="27" dur="500" fill="hold"/>
                                        <p:tgtEl>
                                          <p:spTgt spid="11267">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2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1267">
                                            <p:txEl>
                                              <p:pRg st="8" end="8"/>
                                            </p:txEl>
                                          </p:spTgt>
                                        </p:tgtEl>
                                        <p:attrNameLst>
                                          <p:attrName>style.visibility</p:attrName>
                                        </p:attrNameLst>
                                      </p:cBhvr>
                                      <p:to>
                                        <p:strVal val="visible"/>
                                      </p:to>
                                    </p:set>
                                    <p:anim calcmode="lin" valueType="num">
                                      <p:cBhvr additive="base">
                                        <p:cTn id="33" dur="500" fill="hold"/>
                                        <p:tgtEl>
                                          <p:spTgt spid="11267">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267">
                                            <p:txEl>
                                              <p:pRg st="8" end="8"/>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1267">
                                            <p:txEl>
                                              <p:pRg st="9" end="9"/>
                                            </p:txEl>
                                          </p:spTgt>
                                        </p:tgtEl>
                                        <p:attrNameLst>
                                          <p:attrName>style.visibility</p:attrName>
                                        </p:attrNameLst>
                                      </p:cBhvr>
                                      <p:to>
                                        <p:strVal val="visible"/>
                                      </p:to>
                                    </p:set>
                                    <p:anim calcmode="lin" valueType="num">
                                      <p:cBhvr additive="base">
                                        <p:cTn id="37" dur="500" fill="hold"/>
                                        <p:tgtEl>
                                          <p:spTgt spid="11267">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1267">
                                            <p:txEl>
                                              <p:pRg st="11" end="11"/>
                                            </p:txEl>
                                          </p:spTgt>
                                        </p:tgtEl>
                                        <p:attrNameLst>
                                          <p:attrName>style.visibility</p:attrName>
                                        </p:attrNameLst>
                                      </p:cBhvr>
                                      <p:to>
                                        <p:strVal val="visible"/>
                                      </p:to>
                                    </p:set>
                                    <p:anim calcmode="lin" valueType="num">
                                      <p:cBhvr additive="base">
                                        <p:cTn id="43" dur="500" fill="hold"/>
                                        <p:tgtEl>
                                          <p:spTgt spid="11267">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67">
                                            <p:txEl>
                                              <p:pRg st="11" end="11"/>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1267">
                                            <p:txEl>
                                              <p:pRg st="12" end="12"/>
                                            </p:txEl>
                                          </p:spTgt>
                                        </p:tgtEl>
                                        <p:attrNameLst>
                                          <p:attrName>style.visibility</p:attrName>
                                        </p:attrNameLst>
                                      </p:cBhvr>
                                      <p:to>
                                        <p:strVal val="visible"/>
                                      </p:to>
                                    </p:set>
                                    <p:anim calcmode="lin" valueType="num">
                                      <p:cBhvr additive="base">
                                        <p:cTn id="47" dur="500" fill="hold"/>
                                        <p:tgtEl>
                                          <p:spTgt spid="11267">
                                            <p:txEl>
                                              <p:pRg st="12" end="1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126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1267">
                                            <p:txEl>
                                              <p:pRg st="14" end="14"/>
                                            </p:txEl>
                                          </p:spTgt>
                                        </p:tgtEl>
                                        <p:attrNameLst>
                                          <p:attrName>style.visibility</p:attrName>
                                        </p:attrNameLst>
                                      </p:cBhvr>
                                      <p:to>
                                        <p:strVal val="visible"/>
                                      </p:to>
                                    </p:set>
                                    <p:anim calcmode="lin" valueType="num">
                                      <p:cBhvr additive="base">
                                        <p:cTn id="53" dur="500" fill="hold"/>
                                        <p:tgtEl>
                                          <p:spTgt spid="11267">
                                            <p:txEl>
                                              <p:pRg st="14" end="14"/>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1267">
                                            <p:txEl>
                                              <p:pRg st="14" end="14"/>
                                            </p:txEl>
                                          </p:spTgt>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1267">
                                            <p:txEl>
                                              <p:pRg st="15" end="15"/>
                                            </p:txEl>
                                          </p:spTgt>
                                        </p:tgtEl>
                                        <p:attrNameLst>
                                          <p:attrName>style.visibility</p:attrName>
                                        </p:attrNameLst>
                                      </p:cBhvr>
                                      <p:to>
                                        <p:strVal val="visible"/>
                                      </p:to>
                                    </p:set>
                                    <p:anim calcmode="lin" valueType="num">
                                      <p:cBhvr additive="base">
                                        <p:cTn id="57" dur="500" fill="hold"/>
                                        <p:tgtEl>
                                          <p:spTgt spid="11267">
                                            <p:txEl>
                                              <p:pRg st="15" end="15"/>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1267">
                                            <p:txEl>
                                              <p:pRg st="15" end="15"/>
                                            </p:txEl>
                                          </p:spTgt>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11267">
                                            <p:txEl>
                                              <p:pRg st="17" end="17"/>
                                            </p:txEl>
                                          </p:spTgt>
                                        </p:tgtEl>
                                        <p:attrNameLst>
                                          <p:attrName>style.visibility</p:attrName>
                                        </p:attrNameLst>
                                      </p:cBhvr>
                                      <p:to>
                                        <p:strVal val="visible"/>
                                      </p:to>
                                    </p:set>
                                    <p:anim calcmode="lin" valueType="num">
                                      <p:cBhvr additive="base">
                                        <p:cTn id="61" dur="500" fill="hold"/>
                                        <p:tgtEl>
                                          <p:spTgt spid="11267">
                                            <p:txEl>
                                              <p:pRg st="17" end="17"/>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1267">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76200"/>
            <a:ext cx="7772400" cy="1219200"/>
          </a:xfrm>
        </p:spPr>
        <p:txBody>
          <a:bodyPr>
            <a:normAutofit/>
          </a:bodyPr>
          <a:lstStyle/>
          <a:p>
            <a:r>
              <a:rPr lang="en-US" altLang="en-US" sz="1800" dirty="0" smtClean="0">
                <a:solidFill>
                  <a:srgbClr val="0066FF"/>
                </a:solidFill>
                <a:latin typeface="Arial" pitchFamily="34" charset="0"/>
              </a:rPr>
              <a:t>THE CAUSE OF ALL AGE CHANGES IS THE ACCUMULATION OF UNREPAIRED OR UNREPLACED MOLECULES</a:t>
            </a:r>
            <a:br>
              <a:rPr lang="en-US" altLang="en-US" sz="1800" dirty="0" smtClean="0">
                <a:solidFill>
                  <a:srgbClr val="0066FF"/>
                </a:solidFill>
                <a:latin typeface="Arial" pitchFamily="34" charset="0"/>
              </a:rPr>
            </a:br>
            <a:endParaRPr lang="en-US" altLang="en-US" sz="1800" dirty="0" smtClean="0">
              <a:solidFill>
                <a:srgbClr val="0066FF"/>
              </a:solidFill>
              <a:latin typeface="Arial" pitchFamily="34" charset="0"/>
            </a:endParaRPr>
          </a:p>
        </p:txBody>
      </p:sp>
      <p:sp>
        <p:nvSpPr>
          <p:cNvPr id="11267" name="Rectangle 3"/>
          <p:cNvSpPr>
            <a:spLocks noGrp="1" noChangeArrowheads="1"/>
          </p:cNvSpPr>
          <p:nvPr>
            <p:ph type="body" idx="1"/>
          </p:nvPr>
        </p:nvSpPr>
        <p:spPr>
          <a:xfrm>
            <a:off x="685800" y="990600"/>
            <a:ext cx="8153400" cy="5257800"/>
          </a:xfrm>
        </p:spPr>
        <p:txBody>
          <a:bodyPr wrap="none" anchor="ctr">
            <a:normAutofit/>
          </a:bodyPr>
          <a:lstStyle/>
          <a:p>
            <a:pPr marL="0" indent="0">
              <a:lnSpc>
                <a:spcPct val="90000"/>
              </a:lnSpc>
              <a:buNone/>
              <a:defRPr/>
            </a:pPr>
            <a:r>
              <a:rPr lang="en-US" sz="1700" dirty="0" smtClean="0">
                <a:latin typeface="Arial" pitchFamily="34" charset="0"/>
                <a:cs typeface="Times New Roman" pitchFamily="18" charset="0"/>
              </a:rPr>
              <a:t>The processes of repair </a:t>
            </a:r>
            <a:r>
              <a:rPr lang="en-US" sz="1700" dirty="0">
                <a:latin typeface="Arial" pitchFamily="34" charset="0"/>
                <a:cs typeface="Times New Roman" pitchFamily="18" charset="0"/>
              </a:rPr>
              <a:t>and </a:t>
            </a:r>
            <a:r>
              <a:rPr lang="en-US" sz="1700" dirty="0" smtClean="0">
                <a:latin typeface="Arial" pitchFamily="34" charset="0"/>
                <a:cs typeface="Times New Roman" pitchFamily="18" charset="0"/>
              </a:rPr>
              <a:t>synthesis after </a:t>
            </a:r>
            <a:r>
              <a:rPr lang="en-US" sz="1700" dirty="0">
                <a:latin typeface="Arial" pitchFamily="34" charset="0"/>
                <a:cs typeface="Times New Roman" pitchFamily="18" charset="0"/>
              </a:rPr>
              <a:t>chemical bond breakage </a:t>
            </a:r>
            <a:r>
              <a:rPr lang="en-US" sz="1700" dirty="0" smtClean="0">
                <a:latin typeface="Arial" pitchFamily="34" charset="0"/>
                <a:cs typeface="Times New Roman" pitchFamily="18" charset="0"/>
              </a:rPr>
              <a:t>is </a:t>
            </a:r>
            <a:r>
              <a:rPr lang="en-US" sz="1700" dirty="0">
                <a:latin typeface="Arial" pitchFamily="34" charset="0"/>
                <a:cs typeface="Times New Roman" pitchFamily="18" charset="0"/>
              </a:rPr>
              <a:t>the </a:t>
            </a:r>
            <a:endParaRPr lang="en-US" sz="1700" dirty="0" smtClean="0">
              <a:latin typeface="Arial" pitchFamily="34" charset="0"/>
              <a:cs typeface="Times New Roman" pitchFamily="18" charset="0"/>
            </a:endParaRPr>
          </a:p>
          <a:p>
            <a:pPr marL="0" indent="0">
              <a:lnSpc>
                <a:spcPct val="90000"/>
              </a:lnSpc>
              <a:buNone/>
              <a:defRPr/>
            </a:pPr>
            <a:r>
              <a:rPr lang="en-US" sz="1700" i="1" dirty="0" smtClean="0">
                <a:latin typeface="Arial" pitchFamily="34" charset="0"/>
                <a:cs typeface="Times New Roman" pitchFamily="18" charset="0"/>
              </a:rPr>
              <a:t>sine </a:t>
            </a:r>
            <a:r>
              <a:rPr lang="en-US" sz="1700" i="1" dirty="0">
                <a:latin typeface="Arial" pitchFamily="34" charset="0"/>
                <a:cs typeface="Times New Roman" pitchFamily="18" charset="0"/>
              </a:rPr>
              <a:t>qua non </a:t>
            </a:r>
            <a:r>
              <a:rPr lang="en-US" sz="1700" dirty="0">
                <a:latin typeface="Arial" pitchFamily="34" charset="0"/>
                <a:cs typeface="Times New Roman" pitchFamily="18" charset="0"/>
              </a:rPr>
              <a:t>for the </a:t>
            </a:r>
            <a:r>
              <a:rPr lang="en-US" sz="1700" dirty="0" smtClean="0">
                <a:latin typeface="Arial" pitchFamily="34" charset="0"/>
                <a:cs typeface="Times New Roman" pitchFamily="18" charset="0"/>
              </a:rPr>
              <a:t>maintenance </a:t>
            </a:r>
            <a:r>
              <a:rPr lang="en-US" sz="1700" dirty="0">
                <a:latin typeface="Arial" pitchFamily="34" charset="0"/>
                <a:cs typeface="Times New Roman" pitchFamily="18" charset="0"/>
              </a:rPr>
              <a:t>of  </a:t>
            </a:r>
            <a:r>
              <a:rPr lang="en-US" sz="1700" dirty="0" smtClean="0">
                <a:latin typeface="Arial" pitchFamily="34" charset="0"/>
                <a:cs typeface="Times New Roman" pitchFamily="18" charset="0"/>
              </a:rPr>
              <a:t>life.</a:t>
            </a:r>
            <a:r>
              <a:rPr lang="en-US" altLang="en-US" sz="1700" dirty="0">
                <a:latin typeface="Arial" pitchFamily="34" charset="0"/>
                <a:cs typeface="Courier New" pitchFamily="49" charset="0"/>
              </a:rPr>
              <a:t> </a:t>
            </a:r>
            <a:endParaRPr lang="en-US" altLang="en-US" sz="1700" dirty="0" smtClean="0">
              <a:latin typeface="Arial" pitchFamily="34" charset="0"/>
              <a:cs typeface="Courier New" pitchFamily="49" charset="0"/>
            </a:endParaRPr>
          </a:p>
          <a:p>
            <a:pPr marL="0" indent="0">
              <a:lnSpc>
                <a:spcPct val="90000"/>
              </a:lnSpc>
              <a:buNone/>
              <a:defRPr/>
            </a:pPr>
            <a:endParaRPr lang="en-US" altLang="en-US" sz="1700" dirty="0" smtClean="0">
              <a:latin typeface="Arial" pitchFamily="34" charset="0"/>
              <a:cs typeface="Courier New" pitchFamily="49" charset="0"/>
            </a:endParaRPr>
          </a:p>
          <a:p>
            <a:pPr marL="0" indent="0">
              <a:lnSpc>
                <a:spcPct val="90000"/>
              </a:lnSpc>
              <a:buNone/>
              <a:defRPr/>
            </a:pPr>
            <a:r>
              <a:rPr lang="en-US" altLang="en-US" sz="1700" dirty="0" smtClean="0">
                <a:latin typeface="Arial" pitchFamily="34" charset="0"/>
                <a:cs typeface="Courier New" pitchFamily="49" charset="0"/>
              </a:rPr>
              <a:t>The </a:t>
            </a:r>
            <a:r>
              <a:rPr lang="en-US" altLang="en-US" sz="1700" dirty="0">
                <a:latin typeface="Arial" pitchFamily="34" charset="0"/>
                <a:cs typeface="Courier New" pitchFamily="49" charset="0"/>
              </a:rPr>
              <a:t>length of time that favors </a:t>
            </a:r>
            <a:r>
              <a:rPr lang="en-US" altLang="en-US" sz="1700" dirty="0" smtClean="0">
                <a:latin typeface="Arial" pitchFamily="34" charset="0"/>
                <a:cs typeface="Courier New" pitchFamily="49" charset="0"/>
              </a:rPr>
              <a:t>repair </a:t>
            </a:r>
            <a:r>
              <a:rPr lang="en-US" altLang="en-US" sz="1700" dirty="0">
                <a:latin typeface="Arial" pitchFamily="34" charset="0"/>
                <a:cs typeface="Courier New" pitchFamily="49" charset="0"/>
              </a:rPr>
              <a:t>and synthesis </a:t>
            </a:r>
            <a:r>
              <a:rPr lang="en-US" altLang="en-US" sz="1700" dirty="0" smtClean="0">
                <a:latin typeface="Arial" pitchFamily="34" charset="0"/>
                <a:cs typeface="Courier New" pitchFamily="49" charset="0"/>
              </a:rPr>
              <a:t>over the accumulation of </a:t>
            </a:r>
          </a:p>
          <a:p>
            <a:pPr marL="0" indent="0">
              <a:lnSpc>
                <a:spcPct val="90000"/>
              </a:lnSpc>
              <a:buNone/>
              <a:defRPr/>
            </a:pPr>
            <a:r>
              <a:rPr lang="en-US" altLang="en-US" sz="1700" dirty="0" smtClean="0">
                <a:latin typeface="Arial" pitchFamily="34" charset="0"/>
                <a:cs typeface="Courier New" pitchFamily="49" charset="0"/>
              </a:rPr>
              <a:t>dysfunctional molecules is determined by evolution through natural selection. </a:t>
            </a:r>
          </a:p>
          <a:p>
            <a:pPr marL="0" indent="0">
              <a:lnSpc>
                <a:spcPct val="90000"/>
              </a:lnSpc>
              <a:buNone/>
              <a:defRPr/>
            </a:pPr>
            <a:endParaRPr lang="en-US" altLang="en-US" sz="1700" dirty="0">
              <a:latin typeface="Arial" pitchFamily="34" charset="0"/>
              <a:cs typeface="Courier New" pitchFamily="49" charset="0"/>
            </a:endParaRPr>
          </a:p>
          <a:p>
            <a:pPr marL="0" indent="0">
              <a:buFontTx/>
              <a:buNone/>
              <a:defRPr/>
            </a:pPr>
            <a:r>
              <a:rPr lang="en-US" sz="1700" dirty="0" smtClean="0">
                <a:latin typeface="Arial" pitchFamily="34" charset="0"/>
                <a:cs typeface="Arial" pitchFamily="34" charset="0"/>
              </a:rPr>
              <a:t>After reproductive success the balance in favor of repair and synthesis slowly </a:t>
            </a:r>
          </a:p>
          <a:p>
            <a:pPr marL="0" indent="0">
              <a:buFontTx/>
              <a:buNone/>
              <a:defRPr/>
            </a:pPr>
            <a:r>
              <a:rPr lang="en-US" sz="1700" dirty="0" smtClean="0">
                <a:latin typeface="Arial" pitchFamily="34" charset="0"/>
                <a:cs typeface="Arial" pitchFamily="34" charset="0"/>
              </a:rPr>
              <a:t>shifts to favor accumulation of dysfunctional molecules.</a:t>
            </a:r>
            <a:r>
              <a:rPr lang="en-US" altLang="en-US" sz="1700" dirty="0" smtClean="0">
                <a:latin typeface="Arial" pitchFamily="34" charset="0"/>
                <a:cs typeface="Courier New" pitchFamily="49" charset="0"/>
              </a:rPr>
              <a:t> </a:t>
            </a:r>
            <a:r>
              <a:rPr kumimoji="1" lang="en-US" sz="1600" dirty="0" smtClean="0">
                <a:latin typeface="Arial" pitchFamily="34" charset="0"/>
              </a:rPr>
              <a:t>This accumulation </a:t>
            </a:r>
            <a:r>
              <a:rPr kumimoji="1" lang="en-US" sz="1600" dirty="0">
                <a:latin typeface="Arial" pitchFamily="34" charset="0"/>
              </a:rPr>
              <a:t>is </a:t>
            </a:r>
            <a:endParaRPr kumimoji="1" lang="en-US" sz="1600" dirty="0" smtClean="0">
              <a:latin typeface="Arial" pitchFamily="34" charset="0"/>
            </a:endParaRPr>
          </a:p>
          <a:p>
            <a:pPr marL="0" indent="0">
              <a:buFontTx/>
              <a:buNone/>
              <a:defRPr/>
            </a:pPr>
            <a:r>
              <a:rPr kumimoji="1" lang="en-US" sz="1600" dirty="0" smtClean="0">
                <a:latin typeface="Arial" pitchFamily="34" charset="0"/>
              </a:rPr>
              <a:t>expressed </a:t>
            </a:r>
            <a:r>
              <a:rPr kumimoji="1" lang="en-US" sz="1600" dirty="0">
                <a:latin typeface="Arial" pitchFamily="34" charset="0"/>
              </a:rPr>
              <a:t>at </a:t>
            </a:r>
            <a:r>
              <a:rPr kumimoji="1" lang="en-US" sz="1600" dirty="0" smtClean="0">
                <a:latin typeface="Arial" pitchFamily="34" charset="0"/>
              </a:rPr>
              <a:t>higher </a:t>
            </a:r>
            <a:r>
              <a:rPr kumimoji="1" lang="en-US" sz="1600" dirty="0">
                <a:latin typeface="Arial" pitchFamily="34" charset="0"/>
              </a:rPr>
              <a:t>levels of organization as age </a:t>
            </a:r>
            <a:r>
              <a:rPr kumimoji="1" lang="en-US" sz="1600" dirty="0" smtClean="0">
                <a:latin typeface="Arial" pitchFamily="34" charset="0"/>
              </a:rPr>
              <a:t>changes </a:t>
            </a:r>
            <a:r>
              <a:rPr lang="en-US" altLang="en-US" sz="1700" dirty="0" smtClean="0">
                <a:latin typeface="Arial" pitchFamily="34" charset="0"/>
                <a:cs typeface="Courier New" pitchFamily="49" charset="0"/>
              </a:rPr>
              <a:t>and indirectly determines</a:t>
            </a:r>
          </a:p>
          <a:p>
            <a:pPr marL="0" indent="0">
              <a:buFontTx/>
              <a:buNone/>
              <a:defRPr/>
            </a:pPr>
            <a:r>
              <a:rPr lang="en-US" altLang="en-US" sz="1700" dirty="0" smtClean="0">
                <a:latin typeface="Arial" pitchFamily="34" charset="0"/>
                <a:cs typeface="Courier New" pitchFamily="49" charset="0"/>
              </a:rPr>
              <a:t>individual </a:t>
            </a:r>
            <a:r>
              <a:rPr lang="en-US" altLang="en-US" sz="1700" dirty="0">
                <a:latin typeface="Arial" pitchFamily="34" charset="0"/>
                <a:cs typeface="Courier New" pitchFamily="49" charset="0"/>
              </a:rPr>
              <a:t>longevity.</a:t>
            </a:r>
            <a:endParaRPr lang="en-US" sz="1700" dirty="0" smtClean="0">
              <a:latin typeface="Arial" pitchFamily="34" charset="0"/>
              <a:cs typeface="Arial" pitchFamily="34" charset="0"/>
            </a:endParaRPr>
          </a:p>
          <a:p>
            <a:pPr marL="0" indent="0">
              <a:buFontTx/>
              <a:buNone/>
              <a:defRPr/>
            </a:pPr>
            <a:endParaRPr lang="en-US" altLang="en-US" sz="1700" dirty="0">
              <a:latin typeface="Arial" pitchFamily="34" charset="0"/>
              <a:cs typeface="Arial" pitchFamily="34" charset="0"/>
            </a:endParaRPr>
          </a:p>
          <a:p>
            <a:pPr marL="0" indent="0">
              <a:lnSpc>
                <a:spcPct val="90000"/>
              </a:lnSpc>
              <a:buFontTx/>
              <a:buNone/>
              <a:defRPr/>
            </a:pPr>
            <a:r>
              <a:rPr lang="en-US" altLang="en-US" sz="1700" dirty="0" smtClean="0">
                <a:latin typeface="Arial" pitchFamily="34" charset="0"/>
                <a:cs typeface="Courier New" pitchFamily="49" charset="0"/>
              </a:rPr>
              <a:t>Because the repair shops themselves are also </a:t>
            </a:r>
            <a:r>
              <a:rPr lang="en-US" altLang="en-US" sz="1700" dirty="0">
                <a:latin typeface="Arial" pitchFamily="34" charset="0"/>
                <a:cs typeface="Courier New" pitchFamily="49" charset="0"/>
              </a:rPr>
              <a:t>composed of complex </a:t>
            </a:r>
            <a:r>
              <a:rPr lang="en-US" altLang="en-US" sz="1700" dirty="0" smtClean="0">
                <a:latin typeface="Arial" pitchFamily="34" charset="0"/>
                <a:cs typeface="Courier New" pitchFamily="49" charset="0"/>
              </a:rPr>
              <a:t>molecules</a:t>
            </a:r>
          </a:p>
          <a:p>
            <a:pPr marL="0" indent="0">
              <a:lnSpc>
                <a:spcPct val="90000"/>
              </a:lnSpc>
              <a:buFontTx/>
              <a:buNone/>
              <a:defRPr/>
            </a:pPr>
            <a:r>
              <a:rPr lang="en-US" altLang="en-US" sz="1700" dirty="0" smtClean="0">
                <a:latin typeface="Arial" pitchFamily="34" charset="0"/>
                <a:cs typeface="Courier New" pitchFamily="49" charset="0"/>
              </a:rPr>
              <a:t>they too obey </a:t>
            </a:r>
            <a:r>
              <a:rPr lang="en-US" altLang="en-US" sz="1700" dirty="0">
                <a:latin typeface="Arial" pitchFamily="34" charset="0"/>
                <a:cs typeface="Courier New" pitchFamily="49" charset="0"/>
              </a:rPr>
              <a:t>the 2</a:t>
            </a:r>
            <a:r>
              <a:rPr lang="en-US" altLang="en-US" sz="1700" baseline="30000" dirty="0">
                <a:latin typeface="Arial" pitchFamily="34" charset="0"/>
                <a:cs typeface="Courier New" pitchFamily="49" charset="0"/>
              </a:rPr>
              <a:t>nd</a:t>
            </a:r>
            <a:r>
              <a:rPr lang="en-US" altLang="en-US" sz="1700" dirty="0">
                <a:latin typeface="Arial" pitchFamily="34" charset="0"/>
                <a:cs typeface="Courier New" pitchFamily="49" charset="0"/>
              </a:rPr>
              <a:t> </a:t>
            </a:r>
            <a:r>
              <a:rPr lang="en-US" altLang="en-US" sz="1700" dirty="0" smtClean="0">
                <a:latin typeface="Arial" pitchFamily="34" charset="0"/>
                <a:cs typeface="Courier New" pitchFamily="49" charset="0"/>
              </a:rPr>
              <a:t>Law and age.</a:t>
            </a:r>
          </a:p>
          <a:p>
            <a:pPr marL="0" indent="0">
              <a:buNone/>
            </a:pPr>
            <a:endParaRPr lang="en-US" altLang="en-US" sz="1700" dirty="0">
              <a:latin typeface="Arial" pitchFamily="34" charset="0"/>
              <a:cs typeface="Courier New" pitchFamily="49" charset="0"/>
            </a:endParaRPr>
          </a:p>
          <a:p>
            <a:pPr marL="0" indent="0">
              <a:buNone/>
            </a:pPr>
            <a:r>
              <a:rPr kumimoji="1" lang="en-US" altLang="en-US" sz="1700" dirty="0">
                <a:solidFill>
                  <a:srgbClr val="C00000"/>
                </a:solidFill>
                <a:latin typeface="Arial" pitchFamily="34" charset="0"/>
              </a:rPr>
              <a:t>The progressive loss of </a:t>
            </a:r>
            <a:r>
              <a:rPr kumimoji="1" lang="en-US" altLang="en-US" sz="1700" dirty="0" smtClean="0">
                <a:solidFill>
                  <a:srgbClr val="C00000"/>
                </a:solidFill>
                <a:latin typeface="Arial" pitchFamily="34" charset="0"/>
              </a:rPr>
              <a:t>molecular fidelity </a:t>
            </a:r>
            <a:r>
              <a:rPr kumimoji="1" lang="en-US" altLang="en-US" sz="1700" dirty="0">
                <a:solidFill>
                  <a:srgbClr val="C00000"/>
                </a:solidFill>
                <a:latin typeface="Arial" pitchFamily="34" charset="0"/>
              </a:rPr>
              <a:t>increases vulnerability to age-associated </a:t>
            </a:r>
            <a:endParaRPr kumimoji="1" lang="en-US" altLang="en-US" sz="1700" dirty="0" smtClean="0">
              <a:solidFill>
                <a:srgbClr val="C00000"/>
              </a:solidFill>
              <a:latin typeface="Arial" pitchFamily="34" charset="0"/>
            </a:endParaRPr>
          </a:p>
          <a:p>
            <a:pPr marL="0" indent="0">
              <a:buNone/>
            </a:pPr>
            <a:r>
              <a:rPr kumimoji="1" lang="en-US" altLang="en-US" sz="1700" dirty="0" smtClean="0">
                <a:solidFill>
                  <a:srgbClr val="C00000"/>
                </a:solidFill>
                <a:latin typeface="Arial" pitchFamily="34" charset="0"/>
              </a:rPr>
              <a:t>diseases</a:t>
            </a:r>
            <a:r>
              <a:rPr kumimoji="1" lang="en-US" altLang="en-US" sz="1700" dirty="0">
                <a:solidFill>
                  <a:srgbClr val="C00000"/>
                </a:solidFill>
                <a:latin typeface="Arial" pitchFamily="34" charset="0"/>
              </a:rPr>
              <a:t>.  </a:t>
            </a:r>
          </a:p>
          <a:p>
            <a:pPr>
              <a:lnSpc>
                <a:spcPct val="90000"/>
              </a:lnSpc>
              <a:buNone/>
              <a:defRPr/>
            </a:pPr>
            <a:endParaRPr lang="en-US" sz="1600" dirty="0">
              <a:latin typeface="Arial" pitchFamily="34" charset="0"/>
            </a:endParaRPr>
          </a:p>
        </p:txBody>
      </p:sp>
    </p:spTree>
    <p:extLst>
      <p:ext uri="{BB962C8B-B14F-4D97-AF65-F5344CB8AC3E}">
        <p14:creationId xmlns:p14="http://schemas.microsoft.com/office/powerpoint/2010/main" val="2484964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 calcmode="lin" valueType="num">
                                      <p:cBhvr additive="base">
                                        <p:cTn id="11"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 calcmode="lin" valueType="num">
                                      <p:cBhvr additive="base">
                                        <p:cTn id="17"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 calcmode="lin" valueType="num">
                                      <p:cBhvr additive="base">
                                        <p:cTn id="23"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267">
                                            <p:txEl>
                                              <p:pRg st="6" end="6"/>
                                            </p:txEl>
                                          </p:spTgt>
                                        </p:tgtEl>
                                        <p:attrNameLst>
                                          <p:attrName>style.visibility</p:attrName>
                                        </p:attrNameLst>
                                      </p:cBhvr>
                                      <p:to>
                                        <p:strVal val="visible"/>
                                      </p:to>
                                    </p:set>
                                    <p:anim calcmode="lin" valueType="num">
                                      <p:cBhvr additive="base">
                                        <p:cTn id="29" dur="500" fill="hold"/>
                                        <p:tgtEl>
                                          <p:spTgt spid="11267">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12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anim calcmode="lin" valueType="num">
                                      <p:cBhvr additive="base">
                                        <p:cTn id="35" dur="500" fill="hold"/>
                                        <p:tgtEl>
                                          <p:spTgt spid="11267">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26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1267">
                                            <p:txEl>
                                              <p:pRg st="8" end="8"/>
                                            </p:txEl>
                                          </p:spTgt>
                                        </p:tgtEl>
                                        <p:attrNameLst>
                                          <p:attrName>style.visibility</p:attrName>
                                        </p:attrNameLst>
                                      </p:cBhvr>
                                      <p:to>
                                        <p:strVal val="visible"/>
                                      </p:to>
                                    </p:set>
                                    <p:anim calcmode="lin" valueType="num">
                                      <p:cBhvr additive="base">
                                        <p:cTn id="41" dur="500" fill="hold"/>
                                        <p:tgtEl>
                                          <p:spTgt spid="11267">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126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1267">
                                            <p:txEl>
                                              <p:pRg st="9" end="9"/>
                                            </p:txEl>
                                          </p:spTgt>
                                        </p:tgtEl>
                                        <p:attrNameLst>
                                          <p:attrName>style.visibility</p:attrName>
                                        </p:attrNameLst>
                                      </p:cBhvr>
                                      <p:to>
                                        <p:strVal val="visible"/>
                                      </p:to>
                                    </p:set>
                                    <p:anim calcmode="lin" valueType="num">
                                      <p:cBhvr additive="base">
                                        <p:cTn id="47" dur="500" fill="hold"/>
                                        <p:tgtEl>
                                          <p:spTgt spid="11267">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126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1267">
                                            <p:txEl>
                                              <p:pRg st="11" end="11"/>
                                            </p:txEl>
                                          </p:spTgt>
                                        </p:tgtEl>
                                        <p:attrNameLst>
                                          <p:attrName>style.visibility</p:attrName>
                                        </p:attrNameLst>
                                      </p:cBhvr>
                                      <p:to>
                                        <p:strVal val="visible"/>
                                      </p:to>
                                    </p:set>
                                    <p:anim calcmode="lin" valueType="num">
                                      <p:cBhvr additive="base">
                                        <p:cTn id="53" dur="500" fill="hold"/>
                                        <p:tgtEl>
                                          <p:spTgt spid="11267">
                                            <p:txEl>
                                              <p:pRg st="11" end="1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126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1267">
                                            <p:txEl>
                                              <p:pRg st="12" end="12"/>
                                            </p:txEl>
                                          </p:spTgt>
                                        </p:tgtEl>
                                        <p:attrNameLst>
                                          <p:attrName>style.visibility</p:attrName>
                                        </p:attrNameLst>
                                      </p:cBhvr>
                                      <p:to>
                                        <p:strVal val="visible"/>
                                      </p:to>
                                    </p:set>
                                    <p:anim calcmode="lin" valueType="num">
                                      <p:cBhvr additive="base">
                                        <p:cTn id="59" dur="500" fill="hold"/>
                                        <p:tgtEl>
                                          <p:spTgt spid="11267">
                                            <p:txEl>
                                              <p:pRg st="12" end="1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126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11267">
                                            <p:txEl>
                                              <p:pRg st="14" end="14"/>
                                            </p:txEl>
                                          </p:spTgt>
                                        </p:tgtEl>
                                        <p:attrNameLst>
                                          <p:attrName>style.visibility</p:attrName>
                                        </p:attrNameLst>
                                      </p:cBhvr>
                                      <p:to>
                                        <p:strVal val="visible"/>
                                      </p:to>
                                    </p:set>
                                    <p:anim calcmode="lin" valueType="num">
                                      <p:cBhvr additive="base">
                                        <p:cTn id="65" dur="500" fill="hold"/>
                                        <p:tgtEl>
                                          <p:spTgt spid="11267">
                                            <p:txEl>
                                              <p:pRg st="14" end="14"/>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1267">
                                            <p:txEl>
                                              <p:pRg st="14" end="14"/>
                                            </p:txEl>
                                          </p:spTgt>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11267">
                                            <p:txEl>
                                              <p:pRg st="15" end="15"/>
                                            </p:txEl>
                                          </p:spTgt>
                                        </p:tgtEl>
                                        <p:attrNameLst>
                                          <p:attrName>style.visibility</p:attrName>
                                        </p:attrNameLst>
                                      </p:cBhvr>
                                      <p:to>
                                        <p:strVal val="visible"/>
                                      </p:to>
                                    </p:set>
                                    <p:anim calcmode="lin" valueType="num">
                                      <p:cBhvr additive="base">
                                        <p:cTn id="69" dur="500" fill="hold"/>
                                        <p:tgtEl>
                                          <p:spTgt spid="11267">
                                            <p:txEl>
                                              <p:pRg st="15" end="15"/>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1267">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4383D1"/>
                </a:solidFill>
                <a:latin typeface="Arial" panose="020B0604020202020204" pitchFamily="34" charset="0"/>
                <a:cs typeface="Arial" panose="020B0604020202020204" pitchFamily="34" charset="0"/>
              </a:rPr>
              <a:t>WHY IS THE 2</a:t>
            </a:r>
            <a:r>
              <a:rPr lang="en-US" sz="2400" baseline="30000" dirty="0" smtClean="0">
                <a:solidFill>
                  <a:srgbClr val="4383D1"/>
                </a:solidFill>
                <a:latin typeface="Arial" panose="020B0604020202020204" pitchFamily="34" charset="0"/>
                <a:cs typeface="Arial" panose="020B0604020202020204" pitchFamily="34" charset="0"/>
              </a:rPr>
              <a:t>ND</a:t>
            </a:r>
            <a:r>
              <a:rPr lang="en-US" sz="2400" dirty="0" smtClean="0">
                <a:solidFill>
                  <a:srgbClr val="4383D1"/>
                </a:solidFill>
                <a:latin typeface="Arial" panose="020B0604020202020204" pitchFamily="34" charset="0"/>
                <a:cs typeface="Arial" panose="020B0604020202020204" pitchFamily="34" charset="0"/>
              </a:rPr>
              <a:t> LAW THE PROBABLE CAUSE OF AGING?</a:t>
            </a:r>
            <a:endParaRPr lang="en-US" sz="2400" dirty="0">
              <a:solidFill>
                <a:srgbClr val="4383D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Arial" panose="020B0604020202020204" pitchFamily="34" charset="0"/>
                <a:cs typeface="Arial" panose="020B0604020202020204" pitchFamily="34" charset="0"/>
              </a:rPr>
              <a:t>It:</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governs the behavior of all molecules</a:t>
            </a:r>
          </a:p>
          <a:p>
            <a:r>
              <a:rPr lang="en-US" sz="2800" dirty="0" smtClean="0">
                <a:latin typeface="Arial" panose="020B0604020202020204" pitchFamily="34" charset="0"/>
                <a:cs typeface="Arial" panose="020B0604020202020204" pitchFamily="34" charset="0"/>
              </a:rPr>
              <a:t>can explain the ultimate cause of all other theories of aging</a:t>
            </a:r>
          </a:p>
          <a:p>
            <a:r>
              <a:rPr lang="en-US" sz="2800" dirty="0" smtClean="0">
                <a:latin typeface="Arial" panose="020B0604020202020204" pitchFamily="34" charset="0"/>
                <a:cs typeface="Arial" panose="020B0604020202020204" pitchFamily="34" charset="0"/>
              </a:rPr>
              <a:t>is testable using current technologies</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is falsifiable</a:t>
            </a:r>
          </a:p>
          <a:p>
            <a:r>
              <a:rPr lang="en-US" sz="2800" dirty="0" smtClean="0">
                <a:latin typeface="Arial" panose="020B0604020202020204" pitchFamily="34" charset="0"/>
                <a:cs typeface="Arial" panose="020B0604020202020204" pitchFamily="34" charset="0"/>
              </a:rPr>
              <a:t>is universal and applies to both animate and inanimate objects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493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09600"/>
            <a:ext cx="8432800" cy="762000"/>
          </a:xfrm>
        </p:spPr>
        <p:txBody>
          <a:bodyPr/>
          <a:lstStyle/>
          <a:p>
            <a:pPr eaLnBrk="1" hangingPunct="1"/>
            <a:r>
              <a:rPr lang="en-US" sz="2400" smtClean="0">
                <a:solidFill>
                  <a:srgbClr val="0066FF"/>
                </a:solidFill>
                <a:latin typeface="Arial" pitchFamily="34" charset="0"/>
              </a:rPr>
              <a:t>   </a:t>
            </a:r>
            <a:r>
              <a:rPr lang="en-US" sz="2000" smtClean="0">
                <a:solidFill>
                  <a:srgbClr val="0066FF"/>
                </a:solidFill>
                <a:latin typeface="Arial" pitchFamily="34" charset="0"/>
              </a:rPr>
              <a:t>WHY IS AGING NOT DETERMINED BY GENES?</a:t>
            </a:r>
            <a:br>
              <a:rPr lang="en-US" sz="2000" smtClean="0">
                <a:solidFill>
                  <a:srgbClr val="0066FF"/>
                </a:solidFill>
                <a:latin typeface="Arial" pitchFamily="34" charset="0"/>
              </a:rPr>
            </a:br>
            <a:endParaRPr lang="en-US" sz="2000" smtClean="0">
              <a:solidFill>
                <a:srgbClr val="0066FF"/>
              </a:solidFill>
              <a:latin typeface="Arial" pitchFamily="34" charset="0"/>
            </a:endParaRPr>
          </a:p>
        </p:txBody>
      </p:sp>
      <p:sp>
        <p:nvSpPr>
          <p:cNvPr id="25603" name="Rectangle 3"/>
          <p:cNvSpPr>
            <a:spLocks noGrp="1" noChangeArrowheads="1"/>
          </p:cNvSpPr>
          <p:nvPr>
            <p:ph type="body" idx="1"/>
          </p:nvPr>
        </p:nvSpPr>
        <p:spPr>
          <a:xfrm>
            <a:off x="541338" y="1371600"/>
            <a:ext cx="8297862" cy="4876800"/>
          </a:xfrm>
        </p:spPr>
        <p:txBody>
          <a:bodyPr>
            <a:normAutofit/>
          </a:bodyPr>
          <a:lstStyle/>
          <a:p>
            <a:pPr eaLnBrk="1" hangingPunct="1">
              <a:buFontTx/>
              <a:buNone/>
            </a:pPr>
            <a:r>
              <a:rPr lang="en-US" sz="3600" dirty="0" smtClean="0">
                <a:latin typeface="Arial" pitchFamily="34" charset="0"/>
              </a:rPr>
              <a:t>   </a:t>
            </a:r>
            <a:r>
              <a:rPr lang="en-US" sz="2400" dirty="0" smtClean="0">
                <a:latin typeface="Arial" pitchFamily="34" charset="0"/>
              </a:rPr>
              <a:t>Genes are unnecessary to drive a spontaneous process.</a:t>
            </a:r>
          </a:p>
          <a:p>
            <a:pPr eaLnBrk="1" hangingPunct="1">
              <a:buFontTx/>
              <a:buNone/>
            </a:pPr>
            <a:endParaRPr lang="en-US" sz="2400" dirty="0" smtClean="0">
              <a:latin typeface="Arial" pitchFamily="34" charset="0"/>
            </a:endParaRPr>
          </a:p>
          <a:p>
            <a:pPr eaLnBrk="1" hangingPunct="1">
              <a:buFontTx/>
              <a:buNone/>
            </a:pPr>
            <a:r>
              <a:rPr lang="en-US" sz="2400" dirty="0" smtClean="0">
                <a:latin typeface="Arial" pitchFamily="34" charset="0"/>
              </a:rPr>
              <a:t>    Blueprints contain no information to instruct a car, - or any other inanimate object, - how to age. Age changes are universal phenomena.  </a:t>
            </a:r>
          </a:p>
          <a:p>
            <a:pPr eaLnBrk="1" hangingPunct="1">
              <a:buFontTx/>
              <a:buNone/>
            </a:pPr>
            <a:endParaRPr lang="en-US" sz="2400" dirty="0">
              <a:latin typeface="Arial" pitchFamily="34" charset="0"/>
            </a:endParaRPr>
          </a:p>
          <a:p>
            <a:pPr eaLnBrk="1" hangingPunct="1">
              <a:buFontTx/>
              <a:buNone/>
            </a:pPr>
            <a:r>
              <a:rPr lang="en-US" sz="2400" dirty="0" smtClean="0">
                <a:latin typeface="Arial" pitchFamily="34" charset="0"/>
              </a:rPr>
              <a:t>     Analogously, the genome also does not contain instructions that govern age changes.</a:t>
            </a:r>
          </a:p>
          <a:p>
            <a:pPr eaLnBrk="1" hangingPunct="1"/>
            <a:endParaRPr lang="en-US" sz="2400" dirty="0" smtClean="0">
              <a:latin typeface="Arial" pitchFamily="34" charset="0"/>
            </a:endParaRPr>
          </a:p>
          <a:p>
            <a:pPr eaLnBrk="1" hangingPunct="1"/>
            <a:endParaRPr lang="en-US" sz="4000" dirty="0" smtClean="0">
              <a:latin typeface="Arial" pitchFamily="34" charset="0"/>
            </a:endParaRPr>
          </a:p>
          <a:p>
            <a:pPr eaLnBrk="1" hangingPunct="1"/>
            <a:endParaRPr lang="en-US" sz="3600" dirty="0" smtClean="0">
              <a:latin typeface="Arial" pitchFamily="34" charset="0"/>
            </a:endParaRPr>
          </a:p>
        </p:txBody>
      </p:sp>
    </p:spTree>
    <p:extLst>
      <p:ext uri="{BB962C8B-B14F-4D97-AF65-F5344CB8AC3E}">
        <p14:creationId xmlns:p14="http://schemas.microsoft.com/office/powerpoint/2010/main" val="3764526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 calcmode="lin" valueType="num">
                                      <p:cBhvr additive="base">
                                        <p:cTn id="13"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anim calcmode="lin" valueType="num">
                                      <p:cBhvr additive="base">
                                        <p:cTn id="19"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3884</Words>
  <Application>Microsoft Office PowerPoint</Application>
  <PresentationFormat>On-screen Show (4:3)</PresentationFormat>
  <Paragraphs>475</Paragraphs>
  <Slides>40</Slides>
  <Notes>21</Notes>
  <HiddenSlides>2</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  THE ETIOLOGY of AGING in BIOLOGICAL and in INANIMATE SYSTEMS </vt:lpstr>
      <vt:lpstr>THERE ARE ONLY TWO WAYS IN WHICH AGE CHANGES CAN OCCUR </vt:lpstr>
      <vt:lpstr> IN LIVING SYSTEMS THERE ARE FOUR ASPECTS OF THE FINITUDE OF LIFE</vt:lpstr>
      <vt:lpstr>THE FIRST ASPECT OF THE FINITUDE OF LIFE:</vt:lpstr>
      <vt:lpstr>EVIDENCE THAT AGING IS A STOCHASTIC PROCESS</vt:lpstr>
      <vt:lpstr>THE CAUSE OF ALL AGE CHANGES IS THE ACCUMULATION OF UNREPAIRED OR UNREPLACED MOLECULES </vt:lpstr>
      <vt:lpstr>THE CAUSE OF ALL AGE CHANGES IS THE ACCUMULATION OF UNREPAIRED OR UNREPLACED MOLECULES </vt:lpstr>
      <vt:lpstr>WHY IS THE 2ND LAW THE PROBABLE CAUSE OF AGING?</vt:lpstr>
      <vt:lpstr>   WHY IS AGING NOT DETERMINED BY GENES? </vt:lpstr>
      <vt:lpstr>HUMAN AGING IS UNIQUE</vt:lpstr>
      <vt:lpstr>THE SECOND ASPECT OF THE FINITUDE OF LIFE:</vt:lpstr>
      <vt:lpstr>AGE CHANGES MUST OCCUR IN MOLECULES THAT FIRST EXIST WITHOUT AGE CHANGES</vt:lpstr>
      <vt:lpstr>THE GENOME INDIRECTLY DETERMINES LONGEVITY</vt:lpstr>
      <vt:lpstr>THE GENOME INDIRECTLY DETERMINES  LONGEVITY</vt:lpstr>
      <vt:lpstr>AGING DETERMINANTS vs. LONGEVITY DETERMINANTS </vt:lpstr>
      <vt:lpstr>THE THIRD ASPECT OF THE FINITUDE OF LIFE:</vt:lpstr>
      <vt:lpstr>UNLIKE ANY DISEASE: </vt:lpstr>
      <vt:lpstr> WILL DISEASE RESOLUTION INCREASE OUR UNDERSTANDING OF THE FUNDAMENTAL BIOLOGY OF AGING?</vt:lpstr>
      <vt:lpstr>WHAT IF ALL LEADING CAUSES WRITTEN ON DEATH CERTIFICATES WERE TO BE RESOLVED?</vt:lpstr>
      <vt:lpstr>IF ALL CAUSES OF DEATH CURRENTLY WRITTEN ON DEATH CERTIFICATES WOULD BE RESOLVED THEN WHAT WOULD CAUSE DEATH?</vt:lpstr>
      <vt:lpstr>WHY ARE MOST DISEASES AGE-ASSOCIATED? </vt:lpstr>
      <vt:lpstr>HOW OLD IS A LIVING FORM IF ALL OF ITS’ MOLECULES TURNOVER PERIODICALLY?</vt:lpstr>
      <vt:lpstr>INFORMATION DOES NOT AGE</vt:lpstr>
      <vt:lpstr>     </vt:lpstr>
      <vt:lpstr>THE MOST IMPORTANT QUESTION IN RESEARCH ON LONGEVITY DETERMINANTS: </vt:lpstr>
      <vt:lpstr>   WHAT IS RESEARCH ON AGING?</vt:lpstr>
      <vt:lpstr>  THERE IS RELATIVELY LITTLE SUPPORT FOR RESEARCH ON THE BIOLOGY OF AGING  </vt:lpstr>
      <vt:lpstr>THE PHYSICIANS MANTRA:</vt:lpstr>
      <vt:lpstr>PowerPoint Presentation</vt:lpstr>
      <vt:lpstr> PART THREE    DO LIFE FORMS EXIST THAT DO NOT AGE ?</vt:lpstr>
      <vt:lpstr>AGE DETERMINATION IS OFTEN DIFFICULT. WHAT IS THE AGE OF A CLONED POPULATION?</vt:lpstr>
      <vt:lpstr>DEFINING BIOLOGICAL AGE IS OFTEN FORMIDABLE</vt:lpstr>
      <vt:lpstr>ARE REDWOOD TREES AND BRISTLECONE PINES THOUSANDS OF YEARS OLD?</vt:lpstr>
      <vt:lpstr>EXAMPLES OF ANIMALS THAT AGE IMPERCEPTIBLY OR NOT AT ALL</vt:lpstr>
      <vt:lpstr>THERE ARE LIFE FORMS THAT AGE IMPERCEPTIBLY OR NOT AT ALL</vt:lpstr>
      <vt:lpstr>GENERALLY ACCEPTED CRITERIA FOR DETERMINING THAT AGING IS NOT OCCURRING (or, is not detectable)</vt:lpstr>
      <vt:lpstr>                        AGELESS FISH</vt:lpstr>
      <vt:lpstr>MARINE ANIMALS</vt:lpstr>
      <vt:lpstr>WHY DO SOME ANIMALS AGE IMPERCEPTIBLY OR NOT AT ALL? </vt:lpstr>
      <vt:lpstr>THE LONGEST LIVED MAMMAL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ETIOLOGY of AGING in BIOLOGICAL and in INANIMATE SYSTEMS </dc:title>
  <dc:creator>Leonard</dc:creator>
  <cp:lastModifiedBy>Leonard</cp:lastModifiedBy>
  <cp:revision>14</cp:revision>
  <dcterms:created xsi:type="dcterms:W3CDTF">2006-08-16T00:00:00Z</dcterms:created>
  <dcterms:modified xsi:type="dcterms:W3CDTF">2016-05-08T23:10:09Z</dcterms:modified>
</cp:coreProperties>
</file>