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18" r:id="rId2"/>
    <p:sldId id="319" r:id="rId3"/>
    <p:sldId id="320" r:id="rId4"/>
    <p:sldId id="264" r:id="rId5"/>
    <p:sldId id="322" r:id="rId6"/>
    <p:sldId id="324" r:id="rId7"/>
    <p:sldId id="323" r:id="rId8"/>
    <p:sldId id="347" r:id="rId9"/>
    <p:sldId id="337" r:id="rId10"/>
    <p:sldId id="343" r:id="rId11"/>
    <p:sldId id="345" r:id="rId12"/>
    <p:sldId id="344" r:id="rId13"/>
    <p:sldId id="335" r:id="rId14"/>
    <p:sldId id="336" r:id="rId15"/>
    <p:sldId id="334" r:id="rId16"/>
    <p:sldId id="348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0493" autoAdjust="0"/>
    <p:restoredTop sz="99832" autoAdjust="0"/>
  </p:normalViewPr>
  <p:slideViewPr>
    <p:cSldViewPr snapToObjects="1">
      <p:cViewPr varScale="1">
        <p:scale>
          <a:sx n="101" d="100"/>
          <a:sy n="101" d="100"/>
        </p:scale>
        <p:origin x="-120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-276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31DBD-5658-2644-8FC6-B1F6A35AF8E1}" type="datetime1">
              <a:rPr lang="en-US" smtClean="0"/>
              <a:t>9/25/14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0E3FE0-4E67-A543-B5A0-C2BD8B0DD0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891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B4FBC4-30F9-BD47-AAE2-4633CE12B396}" type="datetime1">
              <a:rPr lang="en-US" smtClean="0"/>
              <a:t>9/25/14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43E4D-301E-994E-A520-BE449E228D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310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Summary of observations.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WCR scans were made using the configuration with beam 1 upward, and then 2 and 4 downward (“curtain” scan).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Red dot in phase diagram refers to observed upstream conditions on January 26</a:t>
            </a:r>
            <a:r>
              <a:rPr lang="en-US" baseline="30000" dirty="0" smtClean="0"/>
              <a:t>th</a:t>
            </a:r>
            <a:r>
              <a:rPr lang="en-US" dirty="0" smtClean="0"/>
              <a:t>.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Leeside half-width, A = 15 km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Height, h = 1400 m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-&gt; h/A = 0.09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Wind speed, U = 13 m/s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Brunt-</a:t>
            </a:r>
            <a:r>
              <a:rPr lang="en-US" dirty="0" err="1" smtClean="0"/>
              <a:t>Vaisala</a:t>
            </a:r>
            <a:r>
              <a:rPr lang="en-US" dirty="0" smtClean="0"/>
              <a:t> frequency, N = 0.012 1/s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-&gt; </a:t>
            </a:r>
            <a:r>
              <a:rPr lang="en-US" dirty="0" err="1" smtClean="0"/>
              <a:t>Nh</a:t>
            </a:r>
            <a:r>
              <a:rPr lang="en-US" dirty="0" smtClean="0"/>
              <a:t>/U = 1.29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321631E-8A7D-46EF-910C-AE31E90AD4CA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6888">
              <a:defRPr/>
            </a:pPr>
            <a:endParaRPr lang="fr-CH" baseline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E215D-E03F-3140-A7C4-AE551FACEF28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09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6888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E215D-E03F-3140-A7C4-AE551FACEF28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09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Animation refers to a cross-section in the middle of the domain (along y): no averaging performed.</a:t>
            </a: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952FF78-A948-4849-A2C7-9F30C399C1B9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Animation refers to a cross-section in the middle of the domain (along y): no averaging performed.</a:t>
            </a: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952FF78-A948-4849-A2C7-9F30C399C1B9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Among other stretches, the flight track includes one ramp sounding (above) and three cross-mountain flight legs approx. parallel to the mean wind (below).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Observations presented refer to u (</a:t>
            </a:r>
            <a:r>
              <a:rPr lang="en-US" dirty="0" err="1" smtClean="0"/>
              <a:t>xsec</a:t>
            </a:r>
            <a:r>
              <a:rPr lang="en-US" dirty="0" smtClean="0"/>
              <a:t>-parallel) and w on leg 3.</a:t>
            </a:r>
          </a:p>
          <a:p>
            <a:pPr>
              <a:spcBef>
                <a:spcPct val="0"/>
              </a:spcBef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 2025 and 2210 UTC, the UWKA made 5 passes over the MBM. The first two passes were flown at 4300 m MSL and the final three at 5200 m MSL (hereafter, all flight altitudes refer to height above MSL and all flight times are UTC). </a:t>
            </a: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EF0CA83-664B-4457-842A-4A56803B44F8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Non-</a:t>
            </a:r>
            <a:r>
              <a:rPr lang="en-US" dirty="0" err="1" smtClean="0"/>
              <a:t>stationarity</a:t>
            </a:r>
            <a:r>
              <a:rPr lang="en-US" dirty="0" smtClean="0"/>
              <a:t> of the rotor structure is highlighted by observing the difference between legs 1 and 3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03EA3BD-0D36-4A95-B273-8E0C1994029F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Leg 3 zoom dual-Doppler</a:t>
            </a:r>
            <a:r>
              <a:rPr lang="en-US" baseline="0" dirty="0" smtClean="0"/>
              <a:t>   </a:t>
            </a:r>
            <a:r>
              <a:rPr lang="en-US" baseline="0" smtClean="0"/>
              <a:t>106.11  to 105.97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43E4D-301E-994E-A520-BE449E228D9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Slide shows: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smtClean="0"/>
              <a:t>U component parallel to the cross-section. Green indicates reverse flow.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smtClean="0"/>
              <a:t>Vertical wind component (up-/downdrafts).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smtClean="0"/>
              <a:t>TKE (high turbulence within rotor).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Domain sizes: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smtClean="0"/>
              <a:t>240x195 - 2 km (d01)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smtClean="0"/>
              <a:t>341x241 - 400 m (d02)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smtClean="0"/>
              <a:t>101 vertical levels in both domains.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More details on model setup: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smtClean="0"/>
              <a:t>MYJ PBL and surface energy budget models.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smtClean="0"/>
              <a:t>Morrison microphysical scheme.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smtClean="0"/>
              <a:t>RRTM short-wave and </a:t>
            </a:r>
            <a:r>
              <a:rPr lang="en-US" dirty="0" err="1" smtClean="0"/>
              <a:t>Dudhia</a:t>
            </a:r>
            <a:r>
              <a:rPr lang="en-US" dirty="0" smtClean="0"/>
              <a:t> long-wave </a:t>
            </a:r>
            <a:r>
              <a:rPr lang="en-US" dirty="0" err="1" smtClean="0"/>
              <a:t>radiative</a:t>
            </a:r>
            <a:r>
              <a:rPr lang="en-US" dirty="0" smtClean="0"/>
              <a:t> scheme.</a:t>
            </a:r>
            <a:endParaRPr lang="en-US" dirty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03123C1-6347-41A3-ADC9-8B6A0B4FD6F4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@21:45 UTC the aircraft</a:t>
            </a:r>
            <a:r>
              <a:rPr lang="en-US" baseline="0" dirty="0" smtClean="0"/>
              <a:t> flight leg was @ 5200 m MSL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43E4D-301E-994E-A520-BE449E228D9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71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@21:45 UTC the aircraft</a:t>
            </a:r>
            <a:r>
              <a:rPr lang="en-US" baseline="0" dirty="0" smtClean="0"/>
              <a:t> flight leg was @ 5200 m MSL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43E4D-301E-994E-A520-BE449E228D9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71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E215D-E03F-3140-A7C4-AE551FACEF28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09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E215D-E03F-3140-A7C4-AE551FACEF28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09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Melbourne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00322-65CF-394A-98EC-EE81FADBC6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Melbourne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00322-65CF-394A-98EC-EE81FADBC6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Melbourne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00322-65CF-394A-98EC-EE81FADBC6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0317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722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722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722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Melbourne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00322-65CF-394A-98EC-EE81FADBC6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Melbourne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00322-65CF-394A-98EC-EE81FADBC6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16,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Melbourne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00322-65CF-394A-98EC-EE81FADBC6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16,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Melbourne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00322-65CF-394A-98EC-EE81FADBC6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16,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Melbourne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00322-65CF-394A-98EC-EE81FADBC6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16,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Melbourne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00322-65CF-394A-98EC-EE81FADBC6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16,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Melbourne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00322-65CF-394A-98EC-EE81FADBC6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16,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Melbourne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00322-65CF-394A-98EC-EE81FADBC6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9592" y="63514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r>
              <a:rPr lang="en-US" smtClean="0"/>
              <a:t>June 16,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58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404040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University of Melbourne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37176" y="6351486"/>
            <a:ext cx="1475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404040"/>
                </a:solidFill>
                <a:latin typeface="Century Gothic"/>
                <a:cs typeface="Century Gothic"/>
              </a:defRPr>
            </a:lvl1pPr>
          </a:lstStyle>
          <a:p>
            <a:fld id="{7FB00322-65CF-394A-98EC-EE81FADBC61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2548" y="6235700"/>
            <a:ext cx="562304" cy="558800"/>
          </a:xfrm>
          <a:prstGeom prst="rect">
            <a:avLst/>
          </a:prstGeom>
        </p:spPr>
      </p:pic>
      <p:pic>
        <p:nvPicPr>
          <p:cNvPr id="8" name="Picture 7" descr="ncar_highres_transback.psd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8028384" y="6327187"/>
            <a:ext cx="865124" cy="40807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8" r:id="rId13"/>
    <p:sldLayoutId id="2147483669" r:id="rId14"/>
    <p:sldLayoutId id="2147483670" r:id="rId15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tiff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26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8.png"/><Relationship Id="rId5" Type="http://schemas.openxmlformats.org/officeDocument/2006/relationships/image" Target="../media/image26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2" y="-101599"/>
            <a:ext cx="8686798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 smtClean="0"/>
              <a:t>NASA06 Observations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16, 2014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Melbourne</a:t>
            </a:r>
            <a:endParaRPr lang="en-US"/>
          </a:p>
        </p:txBody>
      </p:sp>
      <p:sp>
        <p:nvSpPr>
          <p:cNvPr id="28" name="Segnaposto numero diapositiva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8386A8-6BE1-4442-BF97-0948DFA9A52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grpSp>
        <p:nvGrpSpPr>
          <p:cNvPr id="16389" name="Group 12"/>
          <p:cNvGrpSpPr>
            <a:grpSpLocks/>
          </p:cNvGrpSpPr>
          <p:nvPr/>
        </p:nvGrpSpPr>
        <p:grpSpPr bwMode="auto">
          <a:xfrm>
            <a:off x="5573714" y="1165226"/>
            <a:ext cx="3113087" cy="4926013"/>
            <a:chOff x="521847" y="1544134"/>
            <a:chExt cx="2819400" cy="4657183"/>
          </a:xfrm>
        </p:grpSpPr>
        <p:pic>
          <p:nvPicPr>
            <p:cNvPr id="16405" name="Picture 13" descr="USA_Wyoming.tif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1847" y="1544134"/>
              <a:ext cx="2819400" cy="2333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6" name="Picture 14" descr="USA_MedicineBowRange.tiff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1847" y="3878051"/>
              <a:ext cx="2818035" cy="2323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6" name="Straight Connector 15"/>
            <p:cNvCxnSpPr/>
            <p:nvPr/>
          </p:nvCxnSpPr>
          <p:spPr>
            <a:xfrm flipH="1">
              <a:off x="1641843" y="2413135"/>
              <a:ext cx="17253" cy="316682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1659096" y="2416137"/>
              <a:ext cx="395378" cy="6003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054474" y="2416137"/>
              <a:ext cx="0" cy="318183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1641843" y="2726815"/>
              <a:ext cx="212785" cy="7505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1982587" y="2734320"/>
              <a:ext cx="71887" cy="0"/>
            </a:xfrm>
            <a:prstGeom prst="line">
              <a:avLst/>
            </a:prstGeom>
            <a:ln w="12700" cmpd="sng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521073" y="2197011"/>
              <a:ext cx="793630" cy="23382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6"/>
                  </a:solidFill>
                </a:rPr>
                <a:t>Wyoming</a:t>
              </a:r>
            </a:p>
          </p:txBody>
        </p:sp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5437189" y="1076326"/>
            <a:ext cx="3438525" cy="2557463"/>
            <a:chOff x="5762172" y="1328926"/>
            <a:chExt cx="3113314" cy="2416625"/>
          </a:xfrm>
        </p:grpSpPr>
        <p:grpSp>
          <p:nvGrpSpPr>
            <p:cNvPr id="16400" name="Group 21"/>
            <p:cNvGrpSpPr>
              <a:grpSpLocks/>
            </p:cNvGrpSpPr>
            <p:nvPr/>
          </p:nvGrpSpPr>
          <p:grpSpPr bwMode="auto">
            <a:xfrm>
              <a:off x="5762172" y="1328926"/>
              <a:ext cx="3113314" cy="2416625"/>
              <a:chOff x="4226238" y="1642050"/>
              <a:chExt cx="4622030" cy="3407977"/>
            </a:xfrm>
          </p:grpSpPr>
          <p:pic>
            <p:nvPicPr>
              <p:cNvPr id="16402" name="Picture 22" descr="Baines1995_diagram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226238" y="1642050"/>
                <a:ext cx="4622030" cy="34079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Freeform 23"/>
              <p:cNvSpPr/>
              <p:nvPr/>
            </p:nvSpPr>
            <p:spPr>
              <a:xfrm>
                <a:off x="6445495" y="2431110"/>
                <a:ext cx="1009335" cy="2291023"/>
              </a:xfrm>
              <a:custGeom>
                <a:avLst/>
                <a:gdLst>
                  <a:gd name="connsiteX0" fmla="*/ 10622 w 1005455"/>
                  <a:gd name="connsiteY0" fmla="*/ 2286000 h 2286000"/>
                  <a:gd name="connsiteX1" fmla="*/ 141855 w 1005455"/>
                  <a:gd name="connsiteY1" fmla="*/ 1024467 h 2286000"/>
                  <a:gd name="connsiteX2" fmla="*/ 1005455 w 1005455"/>
                  <a:gd name="connsiteY2" fmla="*/ 0 h 2286000"/>
                  <a:gd name="connsiteX0" fmla="*/ 34878 w 1029711"/>
                  <a:gd name="connsiteY0" fmla="*/ 2286000 h 2286000"/>
                  <a:gd name="connsiteX1" fmla="*/ 102611 w 1029711"/>
                  <a:gd name="connsiteY1" fmla="*/ 999067 h 2286000"/>
                  <a:gd name="connsiteX2" fmla="*/ 1029711 w 1029711"/>
                  <a:gd name="connsiteY2" fmla="*/ 0 h 2286000"/>
                  <a:gd name="connsiteX0" fmla="*/ 23022 w 1017855"/>
                  <a:gd name="connsiteY0" fmla="*/ 2286000 h 2286000"/>
                  <a:gd name="connsiteX1" fmla="*/ 27255 w 1017855"/>
                  <a:gd name="connsiteY1" fmla="*/ 1566334 h 2286000"/>
                  <a:gd name="connsiteX2" fmla="*/ 90755 w 1017855"/>
                  <a:gd name="connsiteY2" fmla="*/ 999067 h 2286000"/>
                  <a:gd name="connsiteX3" fmla="*/ 1017855 w 1017855"/>
                  <a:gd name="connsiteY3" fmla="*/ 0 h 2286000"/>
                  <a:gd name="connsiteX0" fmla="*/ 17523 w 1012356"/>
                  <a:gd name="connsiteY0" fmla="*/ 2286000 h 2286000"/>
                  <a:gd name="connsiteX1" fmla="*/ 21756 w 1012356"/>
                  <a:gd name="connsiteY1" fmla="*/ 1566334 h 2286000"/>
                  <a:gd name="connsiteX2" fmla="*/ 34456 w 1012356"/>
                  <a:gd name="connsiteY2" fmla="*/ 1193800 h 2286000"/>
                  <a:gd name="connsiteX3" fmla="*/ 85256 w 1012356"/>
                  <a:gd name="connsiteY3" fmla="*/ 999067 h 2286000"/>
                  <a:gd name="connsiteX4" fmla="*/ 1012356 w 1012356"/>
                  <a:gd name="connsiteY4" fmla="*/ 0 h 2286000"/>
                  <a:gd name="connsiteX0" fmla="*/ 4279 w 999112"/>
                  <a:gd name="connsiteY0" fmla="*/ 2286000 h 2286000"/>
                  <a:gd name="connsiteX1" fmla="*/ 8512 w 999112"/>
                  <a:gd name="connsiteY1" fmla="*/ 1566334 h 2286000"/>
                  <a:gd name="connsiteX2" fmla="*/ 21212 w 999112"/>
                  <a:gd name="connsiteY2" fmla="*/ 1193800 h 2286000"/>
                  <a:gd name="connsiteX3" fmla="*/ 389512 w 999112"/>
                  <a:gd name="connsiteY3" fmla="*/ 651933 h 2286000"/>
                  <a:gd name="connsiteX4" fmla="*/ 999112 w 999112"/>
                  <a:gd name="connsiteY4" fmla="*/ 0 h 2286000"/>
                  <a:gd name="connsiteX0" fmla="*/ 4279 w 999112"/>
                  <a:gd name="connsiteY0" fmla="*/ 2286000 h 2286000"/>
                  <a:gd name="connsiteX1" fmla="*/ 8512 w 999112"/>
                  <a:gd name="connsiteY1" fmla="*/ 1566334 h 2286000"/>
                  <a:gd name="connsiteX2" fmla="*/ 21212 w 999112"/>
                  <a:gd name="connsiteY2" fmla="*/ 1193800 h 2286000"/>
                  <a:gd name="connsiteX3" fmla="*/ 190545 w 999112"/>
                  <a:gd name="connsiteY3" fmla="*/ 833967 h 2286000"/>
                  <a:gd name="connsiteX4" fmla="*/ 999112 w 999112"/>
                  <a:gd name="connsiteY4" fmla="*/ 0 h 2286000"/>
                  <a:gd name="connsiteX0" fmla="*/ 4279 w 999112"/>
                  <a:gd name="connsiteY0" fmla="*/ 2286000 h 2286000"/>
                  <a:gd name="connsiteX1" fmla="*/ 8512 w 999112"/>
                  <a:gd name="connsiteY1" fmla="*/ 1566334 h 2286000"/>
                  <a:gd name="connsiteX2" fmla="*/ 21212 w 999112"/>
                  <a:gd name="connsiteY2" fmla="*/ 1193800 h 2286000"/>
                  <a:gd name="connsiteX3" fmla="*/ 190545 w 999112"/>
                  <a:gd name="connsiteY3" fmla="*/ 833967 h 2286000"/>
                  <a:gd name="connsiteX4" fmla="*/ 999112 w 999112"/>
                  <a:gd name="connsiteY4" fmla="*/ 0 h 2286000"/>
                  <a:gd name="connsiteX0" fmla="*/ 4420 w 999253"/>
                  <a:gd name="connsiteY0" fmla="*/ 2286000 h 2286000"/>
                  <a:gd name="connsiteX1" fmla="*/ 8653 w 999253"/>
                  <a:gd name="connsiteY1" fmla="*/ 1566334 h 2286000"/>
                  <a:gd name="connsiteX2" fmla="*/ 4420 w 999253"/>
                  <a:gd name="connsiteY2" fmla="*/ 1189567 h 2286000"/>
                  <a:gd name="connsiteX3" fmla="*/ 190686 w 999253"/>
                  <a:gd name="connsiteY3" fmla="*/ 833967 h 2286000"/>
                  <a:gd name="connsiteX4" fmla="*/ 999253 w 999253"/>
                  <a:gd name="connsiteY4" fmla="*/ 0 h 2286000"/>
                  <a:gd name="connsiteX0" fmla="*/ 4279 w 999112"/>
                  <a:gd name="connsiteY0" fmla="*/ 2286000 h 2286000"/>
                  <a:gd name="connsiteX1" fmla="*/ 8512 w 999112"/>
                  <a:gd name="connsiteY1" fmla="*/ 1566334 h 2286000"/>
                  <a:gd name="connsiteX2" fmla="*/ 21213 w 999112"/>
                  <a:gd name="connsiteY2" fmla="*/ 1193800 h 2286000"/>
                  <a:gd name="connsiteX3" fmla="*/ 190545 w 999112"/>
                  <a:gd name="connsiteY3" fmla="*/ 833967 h 2286000"/>
                  <a:gd name="connsiteX4" fmla="*/ 999112 w 999112"/>
                  <a:gd name="connsiteY4" fmla="*/ 0 h 2286000"/>
                  <a:gd name="connsiteX0" fmla="*/ 4279 w 990646"/>
                  <a:gd name="connsiteY0" fmla="*/ 2298700 h 2298700"/>
                  <a:gd name="connsiteX1" fmla="*/ 8512 w 990646"/>
                  <a:gd name="connsiteY1" fmla="*/ 1579034 h 2298700"/>
                  <a:gd name="connsiteX2" fmla="*/ 21213 w 990646"/>
                  <a:gd name="connsiteY2" fmla="*/ 1206500 h 2298700"/>
                  <a:gd name="connsiteX3" fmla="*/ 190545 w 990646"/>
                  <a:gd name="connsiteY3" fmla="*/ 846667 h 2298700"/>
                  <a:gd name="connsiteX4" fmla="*/ 990646 w 990646"/>
                  <a:gd name="connsiteY4" fmla="*/ 0 h 2298700"/>
                  <a:gd name="connsiteX0" fmla="*/ 4279 w 990646"/>
                  <a:gd name="connsiteY0" fmla="*/ 2298700 h 2298700"/>
                  <a:gd name="connsiteX1" fmla="*/ 8512 w 990646"/>
                  <a:gd name="connsiteY1" fmla="*/ 1579034 h 2298700"/>
                  <a:gd name="connsiteX2" fmla="*/ 21213 w 990646"/>
                  <a:gd name="connsiteY2" fmla="*/ 1206500 h 2298700"/>
                  <a:gd name="connsiteX3" fmla="*/ 173612 w 990646"/>
                  <a:gd name="connsiteY3" fmla="*/ 833967 h 2298700"/>
                  <a:gd name="connsiteX4" fmla="*/ 990646 w 990646"/>
                  <a:gd name="connsiteY4" fmla="*/ 0 h 2298700"/>
                  <a:gd name="connsiteX0" fmla="*/ 4279 w 990646"/>
                  <a:gd name="connsiteY0" fmla="*/ 2298700 h 2298700"/>
                  <a:gd name="connsiteX1" fmla="*/ 8512 w 990646"/>
                  <a:gd name="connsiteY1" fmla="*/ 1579034 h 2298700"/>
                  <a:gd name="connsiteX2" fmla="*/ 21213 w 990646"/>
                  <a:gd name="connsiteY2" fmla="*/ 1206500 h 2298700"/>
                  <a:gd name="connsiteX3" fmla="*/ 190545 w 990646"/>
                  <a:gd name="connsiteY3" fmla="*/ 838200 h 2298700"/>
                  <a:gd name="connsiteX4" fmla="*/ 990646 w 990646"/>
                  <a:gd name="connsiteY4" fmla="*/ 0 h 2298700"/>
                  <a:gd name="connsiteX0" fmla="*/ 4279 w 1003346"/>
                  <a:gd name="connsiteY0" fmla="*/ 2290234 h 2290234"/>
                  <a:gd name="connsiteX1" fmla="*/ 8512 w 1003346"/>
                  <a:gd name="connsiteY1" fmla="*/ 1570568 h 2290234"/>
                  <a:gd name="connsiteX2" fmla="*/ 21213 w 1003346"/>
                  <a:gd name="connsiteY2" fmla="*/ 1198034 h 2290234"/>
                  <a:gd name="connsiteX3" fmla="*/ 190545 w 1003346"/>
                  <a:gd name="connsiteY3" fmla="*/ 829734 h 2290234"/>
                  <a:gd name="connsiteX4" fmla="*/ 1003346 w 1003346"/>
                  <a:gd name="connsiteY4" fmla="*/ 0 h 2290234"/>
                  <a:gd name="connsiteX0" fmla="*/ 4279 w 1003346"/>
                  <a:gd name="connsiteY0" fmla="*/ 2290234 h 2290234"/>
                  <a:gd name="connsiteX1" fmla="*/ 8512 w 1003346"/>
                  <a:gd name="connsiteY1" fmla="*/ 1570568 h 2290234"/>
                  <a:gd name="connsiteX2" fmla="*/ 21213 w 1003346"/>
                  <a:gd name="connsiteY2" fmla="*/ 1198034 h 2290234"/>
                  <a:gd name="connsiteX3" fmla="*/ 190545 w 1003346"/>
                  <a:gd name="connsiteY3" fmla="*/ 829734 h 2290234"/>
                  <a:gd name="connsiteX4" fmla="*/ 685845 w 1003346"/>
                  <a:gd name="connsiteY4" fmla="*/ 300567 h 2290234"/>
                  <a:gd name="connsiteX5" fmla="*/ 1003346 w 1003346"/>
                  <a:gd name="connsiteY5" fmla="*/ 0 h 2290234"/>
                  <a:gd name="connsiteX0" fmla="*/ 4279 w 1003346"/>
                  <a:gd name="connsiteY0" fmla="*/ 2290234 h 2290234"/>
                  <a:gd name="connsiteX1" fmla="*/ 8512 w 1003346"/>
                  <a:gd name="connsiteY1" fmla="*/ 1570568 h 2290234"/>
                  <a:gd name="connsiteX2" fmla="*/ 8513 w 1003346"/>
                  <a:gd name="connsiteY2" fmla="*/ 1193801 h 2290234"/>
                  <a:gd name="connsiteX3" fmla="*/ 190545 w 1003346"/>
                  <a:gd name="connsiteY3" fmla="*/ 829734 h 2290234"/>
                  <a:gd name="connsiteX4" fmla="*/ 685845 w 1003346"/>
                  <a:gd name="connsiteY4" fmla="*/ 300567 h 2290234"/>
                  <a:gd name="connsiteX5" fmla="*/ 1003346 w 1003346"/>
                  <a:gd name="connsiteY5" fmla="*/ 0 h 2290234"/>
                  <a:gd name="connsiteX0" fmla="*/ 16301 w 1015368"/>
                  <a:gd name="connsiteY0" fmla="*/ 2290234 h 2290234"/>
                  <a:gd name="connsiteX1" fmla="*/ 3601 w 1015368"/>
                  <a:gd name="connsiteY1" fmla="*/ 1570568 h 2290234"/>
                  <a:gd name="connsiteX2" fmla="*/ 20535 w 1015368"/>
                  <a:gd name="connsiteY2" fmla="*/ 1193801 h 2290234"/>
                  <a:gd name="connsiteX3" fmla="*/ 202567 w 1015368"/>
                  <a:gd name="connsiteY3" fmla="*/ 829734 h 2290234"/>
                  <a:gd name="connsiteX4" fmla="*/ 697867 w 1015368"/>
                  <a:gd name="connsiteY4" fmla="*/ 300567 h 2290234"/>
                  <a:gd name="connsiteX5" fmla="*/ 1015368 w 1015368"/>
                  <a:gd name="connsiteY5" fmla="*/ 0 h 2290234"/>
                  <a:gd name="connsiteX0" fmla="*/ 6518 w 1005585"/>
                  <a:gd name="connsiteY0" fmla="*/ 2290234 h 2290234"/>
                  <a:gd name="connsiteX1" fmla="*/ 6518 w 1005585"/>
                  <a:gd name="connsiteY1" fmla="*/ 1570568 h 2290234"/>
                  <a:gd name="connsiteX2" fmla="*/ 10752 w 1005585"/>
                  <a:gd name="connsiteY2" fmla="*/ 1193801 h 2290234"/>
                  <a:gd name="connsiteX3" fmla="*/ 192784 w 1005585"/>
                  <a:gd name="connsiteY3" fmla="*/ 829734 h 2290234"/>
                  <a:gd name="connsiteX4" fmla="*/ 688084 w 1005585"/>
                  <a:gd name="connsiteY4" fmla="*/ 300567 h 2290234"/>
                  <a:gd name="connsiteX5" fmla="*/ 1005585 w 1005585"/>
                  <a:gd name="connsiteY5" fmla="*/ 0 h 2290234"/>
                  <a:gd name="connsiteX0" fmla="*/ 9407 w 1008474"/>
                  <a:gd name="connsiteY0" fmla="*/ 2290234 h 2290234"/>
                  <a:gd name="connsiteX1" fmla="*/ 5173 w 1008474"/>
                  <a:gd name="connsiteY1" fmla="*/ 1570568 h 2290234"/>
                  <a:gd name="connsiteX2" fmla="*/ 13641 w 1008474"/>
                  <a:gd name="connsiteY2" fmla="*/ 1193801 h 2290234"/>
                  <a:gd name="connsiteX3" fmla="*/ 195673 w 1008474"/>
                  <a:gd name="connsiteY3" fmla="*/ 829734 h 2290234"/>
                  <a:gd name="connsiteX4" fmla="*/ 690973 w 1008474"/>
                  <a:gd name="connsiteY4" fmla="*/ 300567 h 2290234"/>
                  <a:gd name="connsiteX5" fmla="*/ 1008474 w 1008474"/>
                  <a:gd name="connsiteY5" fmla="*/ 0 h 2290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8474" h="2290234">
                    <a:moveTo>
                      <a:pt x="9407" y="2290234"/>
                    </a:moveTo>
                    <a:cubicBezTo>
                      <a:pt x="3763" y="2170995"/>
                      <a:pt x="-6116" y="1785057"/>
                      <a:pt x="5173" y="1570568"/>
                    </a:cubicBezTo>
                    <a:cubicBezTo>
                      <a:pt x="1645" y="1389240"/>
                      <a:pt x="3058" y="1288346"/>
                      <a:pt x="13641" y="1193801"/>
                    </a:cubicBezTo>
                    <a:cubicBezTo>
                      <a:pt x="24224" y="1099257"/>
                      <a:pt x="82784" y="978606"/>
                      <a:pt x="195673" y="829734"/>
                    </a:cubicBezTo>
                    <a:cubicBezTo>
                      <a:pt x="308562" y="680862"/>
                      <a:pt x="555506" y="438856"/>
                      <a:pt x="690973" y="300567"/>
                    </a:cubicBezTo>
                    <a:cubicBezTo>
                      <a:pt x="826440" y="162278"/>
                      <a:pt x="958379" y="51506"/>
                      <a:pt x="1008474" y="0"/>
                    </a:cubicBezTo>
                  </a:path>
                </a:pathLst>
              </a:custGeom>
              <a:noFill/>
              <a:ln w="38100" cmpd="sng"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5570596" y="3057281"/>
                <a:ext cx="1248332" cy="837715"/>
              </a:xfrm>
              <a:custGeom>
                <a:avLst/>
                <a:gdLst>
                  <a:gd name="connsiteX0" fmla="*/ 0 w 1278466"/>
                  <a:gd name="connsiteY0" fmla="*/ 863600 h 863600"/>
                  <a:gd name="connsiteX1" fmla="*/ 1278466 w 1278466"/>
                  <a:gd name="connsiteY1" fmla="*/ 0 h 86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8466" h="863600">
                    <a:moveTo>
                      <a:pt x="0" y="863600"/>
                    </a:moveTo>
                    <a:cubicBezTo>
                      <a:pt x="522463" y="502708"/>
                      <a:pt x="1044927" y="141817"/>
                      <a:pt x="1278466" y="0"/>
                    </a:cubicBezTo>
                  </a:path>
                </a:pathLst>
              </a:custGeom>
              <a:solidFill>
                <a:srgbClr val="0B5386"/>
              </a:solidFill>
              <a:ln w="38100" cmpd="sng"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B5386"/>
                  </a:solidFill>
                </a:endParaRPr>
              </a:p>
            </p:txBody>
          </p:sp>
        </p:grp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7321703" y="2717998"/>
              <a:ext cx="143736" cy="1425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17" tIns="45709" rIns="91417" bIns="45709" anchor="ctr"/>
            <a:lstStyle/>
            <a:p>
              <a:pPr algn="ctr">
                <a:defRPr/>
              </a:pPr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16391" name="Group 30"/>
          <p:cNvGrpSpPr>
            <a:grpSpLocks/>
          </p:cNvGrpSpPr>
          <p:nvPr/>
        </p:nvGrpSpPr>
        <p:grpSpPr bwMode="auto">
          <a:xfrm>
            <a:off x="457201" y="1041401"/>
            <a:ext cx="4594226" cy="5224463"/>
            <a:chOff x="457200" y="989937"/>
            <a:chExt cx="4594400" cy="5225611"/>
          </a:xfrm>
        </p:grpSpPr>
        <p:sp>
          <p:nvSpPr>
            <p:cNvPr id="30" name="Rectangle 29"/>
            <p:cNvSpPr/>
            <p:nvPr/>
          </p:nvSpPr>
          <p:spPr>
            <a:xfrm>
              <a:off x="457201" y="989937"/>
              <a:ext cx="4594399" cy="5225611"/>
            </a:xfrm>
            <a:prstGeom prst="rect">
              <a:avLst/>
            </a:prstGeom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0" name="Picture 9" descr="UWKA.tiff"/>
            <p:cNvPicPr>
              <a:picLocks noChangeAspect="1"/>
            </p:cNvPicPr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508630" y="1047881"/>
              <a:ext cx="4484914" cy="239368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6397" name="Picture 10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72538" y="3652553"/>
              <a:ext cx="2850034" cy="238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8" name="TextBox 11"/>
            <p:cNvSpPr txBox="1">
              <a:spLocks noChangeArrowheads="1"/>
            </p:cNvSpPr>
            <p:nvPr/>
          </p:nvSpPr>
          <p:spPr bwMode="auto">
            <a:xfrm>
              <a:off x="457200" y="3498540"/>
              <a:ext cx="2667000" cy="1231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84" tIns="45691" rIns="91384" bIns="45691">
              <a:spAutoFit/>
            </a:bodyPr>
            <a:lstStyle/>
            <a:p>
              <a:r>
                <a:rPr lang="en-US" dirty="0">
                  <a:cs typeface="Times New Roman" pitchFamily="18" charset="0"/>
                </a:rPr>
                <a:t>Wyoming Cloud Radar</a:t>
              </a:r>
            </a:p>
            <a:p>
              <a:r>
                <a:rPr lang="en-US" sz="1400" dirty="0">
                  <a:cs typeface="Times New Roman" pitchFamily="18" charset="0"/>
                </a:rPr>
                <a:t>Dual-Doppler radar</a:t>
              </a:r>
            </a:p>
            <a:p>
              <a:r>
                <a:rPr lang="en-US" sz="1400" dirty="0">
                  <a:cs typeface="Times New Roman" pitchFamily="18" charset="0"/>
                </a:rPr>
                <a:t>Wavelength 3 mm (cloud ice)</a:t>
              </a:r>
            </a:p>
            <a:p>
              <a:r>
                <a:rPr lang="en-US" sz="1400" dirty="0">
                  <a:cs typeface="Times New Roman" pitchFamily="18" charset="0"/>
                </a:rPr>
                <a:t>2D wind fields</a:t>
              </a:r>
            </a:p>
            <a:p>
              <a:r>
                <a:rPr lang="en-US" sz="1400" dirty="0">
                  <a:cs typeface="Times New Roman" pitchFamily="18" charset="0"/>
                </a:rPr>
                <a:t>Resolution up to 30 x 30 m</a:t>
              </a:r>
              <a:r>
                <a:rPr lang="en-US" sz="1400" baseline="30000" dirty="0">
                  <a:cs typeface="Times New Roman" pitchFamily="18" charset="0"/>
                </a:rPr>
                <a:t>2</a:t>
              </a:r>
            </a:p>
          </p:txBody>
        </p:sp>
        <p:sp>
          <p:nvSpPr>
            <p:cNvPr id="16399" name="TextBox 27"/>
            <p:cNvSpPr txBox="1">
              <a:spLocks noChangeArrowheads="1"/>
            </p:cNvSpPr>
            <p:nvPr/>
          </p:nvSpPr>
          <p:spPr bwMode="auto">
            <a:xfrm>
              <a:off x="457200" y="5880319"/>
              <a:ext cx="1665838" cy="313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Times New Roman" pitchFamily="18" charset="0"/>
                  <a:cs typeface="Times New Roman" pitchFamily="18" charset="0"/>
                </a:rPr>
                <a:t>Haimov et al (2008)</a:t>
              </a:r>
            </a:p>
          </p:txBody>
        </p:sp>
      </p:grpSp>
      <p:sp>
        <p:nvSpPr>
          <p:cNvPr id="16392" name="TextBox 28"/>
          <p:cNvSpPr txBox="1">
            <a:spLocks noChangeArrowheads="1"/>
          </p:cNvSpPr>
          <p:nvPr/>
        </p:nvSpPr>
        <p:spPr bwMode="auto">
          <a:xfrm>
            <a:off x="5810251" y="6111876"/>
            <a:ext cx="26971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>
            <a:spAutoFit/>
          </a:bodyPr>
          <a:lstStyle/>
          <a:p>
            <a:r>
              <a:rPr lang="en-US" sz="1400" dirty="0">
                <a:cs typeface="Times New Roman" pitchFamily="18" charset="0"/>
              </a:rPr>
              <a:t>NASA06 campaign, Jan-Feb 2006</a:t>
            </a:r>
          </a:p>
        </p:txBody>
      </p:sp>
    </p:spTree>
    <p:extLst>
      <p:ext uri="{BB962C8B-B14F-4D97-AF65-F5344CB8AC3E}">
        <p14:creationId xmlns:p14="http://schemas.microsoft.com/office/powerpoint/2010/main" val="2657840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1445" y="6496409"/>
            <a:ext cx="1289367" cy="338544"/>
          </a:xfrm>
          <a:prstGeom prst="rect">
            <a:avLst/>
          </a:prstGeom>
        </p:spPr>
        <p:txBody>
          <a:bodyPr wrap="none" lIns="91428" tIns="45715" rIns="91428" bIns="45715" rtlCol="0">
            <a:spAutoFit/>
          </a:bodyPr>
          <a:lstStyle/>
          <a:p>
            <a:pPr algn="ctr"/>
            <a:r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t>Lukas Strauss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2"/>
          <p:cNvSpPr txBox="1"/>
          <p:nvPr/>
        </p:nvSpPr>
        <p:spPr>
          <a:xfrm>
            <a:off x="3345935" y="6496409"/>
            <a:ext cx="2443272" cy="338544"/>
          </a:xfrm>
          <a:prstGeom prst="rect">
            <a:avLst/>
          </a:prstGeom>
        </p:spPr>
        <p:txBody>
          <a:bodyPr wrap="none" lIns="91428" tIns="45715" rIns="91428" bIns="45715" rtlCol="0">
            <a:spAutoFit/>
          </a:bodyPr>
          <a:lstStyle/>
          <a:p>
            <a:pPr algn="ctr"/>
            <a:r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t>Terrain-induced turbulence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Slide Number Placeholder 4"/>
          <p:cNvSpPr txBox="1">
            <a:spLocks/>
          </p:cNvSpPr>
          <p:nvPr/>
        </p:nvSpPr>
        <p:spPr>
          <a:xfrm>
            <a:off x="8687282" y="6507473"/>
            <a:ext cx="404697" cy="307708"/>
          </a:xfrm>
          <a:prstGeom prst="rect">
            <a:avLst/>
          </a:prstGeom>
        </p:spPr>
        <p:txBody>
          <a:bodyPr lIns="91372" tIns="45686" rIns="91372" bIns="45686">
            <a:spAutoFit/>
          </a:bodyPr>
          <a:lstStyle>
            <a:defPPr>
              <a:defRPr lang="en-US"/>
            </a:defPPr>
            <a:lvl1pPr marL="0" algn="l" defTabSz="4569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19" algn="l" defTabSz="4569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835" algn="l" defTabSz="4569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751" algn="l" defTabSz="4569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670" algn="l" defTabSz="4569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586" algn="l" defTabSz="4569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505" algn="l" defTabSz="4569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422" algn="l" defTabSz="4569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340" algn="l" defTabSz="4569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7EB7122-FB8A-194C-A078-E05276FF0177}" type="slidenum">
              <a:rPr lang="en-US" sz="1400">
                <a:solidFill>
                  <a:schemeClr val="bg1">
                    <a:lumMod val="50000"/>
                  </a:schemeClr>
                </a:solidFill>
              </a:rPr>
              <a:pPr algn="ctr"/>
              <a:t>10</a:t>
            </a:fld>
            <a:endParaRPr lang="en-US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23"/>
          <p:cNvSpPr txBox="1"/>
          <p:nvPr/>
        </p:nvSpPr>
        <p:spPr>
          <a:xfrm>
            <a:off x="1236024" y="113361"/>
            <a:ext cx="6655538" cy="70788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fr-CH" sz="4000" dirty="0" smtClean="0">
                <a:latin typeface="Century Gothic"/>
                <a:cs typeface="Century Gothic"/>
              </a:rPr>
              <a:t>Turbulence Anaysis Results</a:t>
            </a:r>
            <a:endParaRPr lang="en-US" sz="4000" dirty="0">
              <a:latin typeface="Century Gothic"/>
              <a:cs typeface="Century Gothic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930498" y="1076753"/>
            <a:ext cx="78179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NASA06 Orographic Clouds Experiment, Wyoming</a:t>
            </a:r>
            <a:endParaRPr lang="en-US" sz="3200" dirty="0">
              <a:solidFill>
                <a:srgbClr val="000000"/>
              </a:solidFill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4644008" y="2042070"/>
            <a:ext cx="4447971" cy="3259139"/>
            <a:chOff x="607579" y="2406315"/>
            <a:chExt cx="3511303" cy="2511399"/>
          </a:xfrm>
        </p:grpSpPr>
        <p:pic>
          <p:nvPicPr>
            <p:cNvPr id="1029" name="Picture 5" descr="E:\Research\conferences\2013_06_icam\FIGURES\0205_leg01_trackterrai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579" y="2476272"/>
              <a:ext cx="3511303" cy="2340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feld 22"/>
            <p:cNvSpPr txBox="1"/>
            <p:nvPr/>
          </p:nvSpPr>
          <p:spPr>
            <a:xfrm>
              <a:off x="1310812" y="2406315"/>
              <a:ext cx="223053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2000" b="1" smtClean="0"/>
                <a:t>5 Feb 2006</a:t>
              </a:r>
              <a:endParaRPr lang="en-US" sz="2000" b="1" dirty="0"/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1402406" y="4548382"/>
              <a:ext cx="2615833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fr-CH" b="1" dirty="0" smtClean="0">
                  <a:solidFill>
                    <a:srgbClr val="0070C0"/>
                  </a:solidFill>
                </a:rPr>
                <a:t>Lee waves, BL separation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179512" y="2119872"/>
            <a:ext cx="4303391" cy="3181336"/>
            <a:chOff x="5113618" y="2488370"/>
            <a:chExt cx="3511303" cy="2461868"/>
          </a:xfrm>
        </p:grpSpPr>
        <p:pic>
          <p:nvPicPr>
            <p:cNvPr id="1030" name="Picture 6" descr="E:\Research\conferences\2013_06_icam\FIGURES\0126_leg03_trackterrain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3618" y="2522589"/>
              <a:ext cx="3511303" cy="2340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feld 26"/>
            <p:cNvSpPr txBox="1"/>
            <p:nvPr/>
          </p:nvSpPr>
          <p:spPr>
            <a:xfrm>
              <a:off x="5753999" y="2488370"/>
              <a:ext cx="2230538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2000" b="1" dirty="0" smtClean="0"/>
                <a:t>26 Jan 2006</a:t>
              </a:r>
              <a:endParaRPr lang="en-US" sz="2000" b="1" dirty="0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5416251" y="4580906"/>
              <a:ext cx="3069315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fr-CH" b="1" dirty="0" smtClean="0">
                  <a:solidFill>
                    <a:srgbClr val="0070C0"/>
                  </a:solidFill>
                </a:rPr>
                <a:t>Hydraulic jump, BL separation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32" name="Textfeld 31"/>
          <p:cNvSpPr txBox="1"/>
          <p:nvPr/>
        </p:nvSpPr>
        <p:spPr>
          <a:xfrm>
            <a:off x="2483768" y="5601434"/>
            <a:ext cx="4256048" cy="707886"/>
          </a:xfrm>
          <a:prstGeom prst="rect">
            <a:avLst/>
          </a:prstGeom>
          <a:ln w="127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fr-CH" sz="2000" dirty="0" smtClean="0"/>
              <a:t>Interpretation of the events aided by mesoscale numerical modelling (WRF)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75473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Research\conferences\2013_08_aviation_turbulence\FIGURES\wcr_0126_leg03_w_lona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833"/>
            <a:ext cx="5925324" cy="246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ieren 7"/>
          <p:cNvGrpSpPr/>
          <p:nvPr/>
        </p:nvGrpSpPr>
        <p:grpSpPr>
          <a:xfrm>
            <a:off x="539552" y="3709045"/>
            <a:ext cx="5925324" cy="2468885"/>
            <a:chOff x="539552" y="3709045"/>
            <a:chExt cx="5925324" cy="2468885"/>
          </a:xfrm>
        </p:grpSpPr>
        <p:pic>
          <p:nvPicPr>
            <p:cNvPr id="3" name="Picture 4" descr="E:\Research\conferences\2013_08_aviation_turbulence\FIGURES\wcr_0126_leg03_VAR2_lonax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3709045"/>
              <a:ext cx="5925324" cy="2468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E:\2013_06_icam\FIGURES\UWKA_HR_cut_cut_black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96" y="4516075"/>
              <a:ext cx="507167" cy="130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feld 61"/>
            <p:cNvSpPr txBox="1"/>
            <p:nvPr/>
          </p:nvSpPr>
          <p:spPr>
            <a:xfrm>
              <a:off x="841658" y="3821291"/>
              <a:ext cx="537327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smtClean="0"/>
                <a:t>σ</a:t>
              </a:r>
              <a:r>
                <a:rPr lang="en-US" sz="2000" b="1" baseline="-25000" smtClean="0"/>
                <a:t>w</a:t>
              </a:r>
              <a:r>
                <a:rPr lang="en-US" sz="2000" b="1" baseline="30000" smtClean="0"/>
                <a:t>2</a:t>
              </a:r>
              <a:endParaRPr lang="en-US" sz="2000" b="1" dirty="0"/>
            </a:p>
          </p:txBody>
        </p:sp>
      </p:grpSp>
      <p:pic>
        <p:nvPicPr>
          <p:cNvPr id="17" name="Picture 6" descr="E:\Research\conferences\2013_06_icam\FIGURES\0126_leg03_trackterrai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897" y="872746"/>
            <a:ext cx="2304293" cy="153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445" y="6496409"/>
            <a:ext cx="1289367" cy="338544"/>
          </a:xfrm>
          <a:prstGeom prst="rect">
            <a:avLst/>
          </a:prstGeom>
        </p:spPr>
        <p:txBody>
          <a:bodyPr wrap="none" lIns="91428" tIns="45715" rIns="91428" bIns="45715" rtlCol="0">
            <a:spAutoFit/>
          </a:bodyPr>
          <a:lstStyle/>
          <a:p>
            <a:pPr algn="ctr"/>
            <a:r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t>Lukas Strauss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2"/>
          <p:cNvSpPr txBox="1"/>
          <p:nvPr/>
        </p:nvSpPr>
        <p:spPr>
          <a:xfrm>
            <a:off x="3345935" y="6496409"/>
            <a:ext cx="2443272" cy="338544"/>
          </a:xfrm>
          <a:prstGeom prst="rect">
            <a:avLst/>
          </a:prstGeom>
        </p:spPr>
        <p:txBody>
          <a:bodyPr wrap="none" lIns="91428" tIns="45715" rIns="91428" bIns="45715" rtlCol="0">
            <a:spAutoFit/>
          </a:bodyPr>
          <a:lstStyle/>
          <a:p>
            <a:pPr algn="ctr"/>
            <a:r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t>Terrain-induced turbulence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Slide Number Placeholder 4"/>
          <p:cNvSpPr txBox="1">
            <a:spLocks/>
          </p:cNvSpPr>
          <p:nvPr/>
        </p:nvSpPr>
        <p:spPr>
          <a:xfrm>
            <a:off x="8687282" y="6507473"/>
            <a:ext cx="404697" cy="307708"/>
          </a:xfrm>
          <a:prstGeom prst="rect">
            <a:avLst/>
          </a:prstGeom>
        </p:spPr>
        <p:txBody>
          <a:bodyPr lIns="91372" tIns="45686" rIns="91372" bIns="45686">
            <a:spAutoFit/>
          </a:bodyPr>
          <a:lstStyle>
            <a:defPPr>
              <a:defRPr lang="en-US"/>
            </a:defPPr>
            <a:lvl1pPr marL="0" algn="l" defTabSz="4569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19" algn="l" defTabSz="4569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835" algn="l" defTabSz="4569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751" algn="l" defTabSz="4569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670" algn="l" defTabSz="4569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586" algn="l" defTabSz="4569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505" algn="l" defTabSz="4569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422" algn="l" defTabSz="4569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340" algn="l" defTabSz="4569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7EB7122-FB8A-194C-A078-E05276FF0177}" type="slidenum">
              <a:rPr lang="en-US" sz="1400">
                <a:solidFill>
                  <a:schemeClr val="bg1">
                    <a:lumMod val="50000"/>
                  </a:schemeClr>
                </a:solidFill>
              </a:rPr>
              <a:pPr algn="ctr"/>
              <a:t>11</a:t>
            </a:fld>
            <a:endParaRPr lang="en-US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23"/>
          <p:cNvSpPr txBox="1"/>
          <p:nvPr/>
        </p:nvSpPr>
        <p:spPr>
          <a:xfrm>
            <a:off x="2699792" y="113361"/>
            <a:ext cx="3995204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fr-CH" sz="3600" dirty="0" smtClean="0">
                <a:latin typeface="Century Gothic"/>
                <a:cs typeface="Century Gothic"/>
              </a:rPr>
              <a:t>January 26 Event </a:t>
            </a:r>
            <a:endParaRPr lang="en-US" sz="3600" dirty="0">
              <a:latin typeface="Century Gothic"/>
              <a:cs typeface="Century Gothic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841658" y="1567301"/>
            <a:ext cx="375423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fr-CH" sz="2000" b="1" smtClean="0"/>
              <a:t>w</a:t>
            </a:r>
            <a:endParaRPr lang="en-US" sz="2000" b="1" dirty="0"/>
          </a:p>
        </p:txBody>
      </p:sp>
      <p:sp>
        <p:nvSpPr>
          <p:cNvPr id="21" name="Textfeld 20"/>
          <p:cNvSpPr txBox="1"/>
          <p:nvPr/>
        </p:nvSpPr>
        <p:spPr>
          <a:xfrm>
            <a:off x="617267" y="980728"/>
            <a:ext cx="5754933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fr-CH" sz="2000" dirty="0" smtClean="0">
                <a:latin typeface="Century Gothic"/>
                <a:cs typeface="Century Gothic"/>
              </a:rPr>
              <a:t>Hydraulic jump, BL separation, a large rotor </a:t>
            </a:r>
            <a:endParaRPr lang="en-US" sz="2000" dirty="0">
              <a:latin typeface="Century Gothic"/>
              <a:cs typeface="Century Gothic"/>
            </a:endParaRPr>
          </a:p>
        </p:txBody>
      </p:sp>
      <p:pic>
        <p:nvPicPr>
          <p:cNvPr id="22" name="Picture 2" descr="E:\2013_06_icam\FIGURES\UWKA_HR_cut_cut_blac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16" y="2268067"/>
            <a:ext cx="507167" cy="13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ieren 4"/>
          <p:cNvGrpSpPr/>
          <p:nvPr/>
        </p:nvGrpSpPr>
        <p:grpSpPr>
          <a:xfrm>
            <a:off x="4407370" y="3149980"/>
            <a:ext cx="4718571" cy="1179199"/>
            <a:chOff x="4407370" y="3149980"/>
            <a:chExt cx="4718571" cy="1179199"/>
          </a:xfrm>
        </p:grpSpPr>
        <p:sp>
          <p:nvSpPr>
            <p:cNvPr id="47" name="TextBox 14"/>
            <p:cNvSpPr txBox="1"/>
            <p:nvPr/>
          </p:nvSpPr>
          <p:spPr>
            <a:xfrm>
              <a:off x="6918098" y="3682848"/>
              <a:ext cx="2207843" cy="64633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de-DE" smtClean="0">
                  <a:latin typeface="+mn-lt"/>
                </a:rPr>
                <a:t>Very strong updraft.</a:t>
              </a:r>
            </a:p>
            <a:p>
              <a:r>
                <a:rPr lang="de-DE" smtClean="0"/>
                <a:t>A large rotor.</a:t>
              </a:r>
              <a:endParaRPr lang="en-US" dirty="0">
                <a:latin typeface="+mn-lt"/>
              </a:endParaRPr>
            </a:p>
          </p:txBody>
        </p:sp>
        <p:grpSp>
          <p:nvGrpSpPr>
            <p:cNvPr id="48" name="Group 41"/>
            <p:cNvGrpSpPr>
              <a:grpSpLocks noChangeAspect="1"/>
            </p:cNvGrpSpPr>
            <p:nvPr/>
          </p:nvGrpSpPr>
          <p:grpSpPr>
            <a:xfrm>
              <a:off x="6613238" y="3725973"/>
              <a:ext cx="241777" cy="280035"/>
              <a:chOff x="268485" y="2549814"/>
              <a:chExt cx="194758" cy="225677"/>
            </a:xfrm>
          </p:grpSpPr>
          <p:sp>
            <p:nvSpPr>
              <p:cNvPr id="52" name="Teardrop 42"/>
              <p:cNvSpPr/>
              <p:nvPr/>
            </p:nvSpPr>
            <p:spPr>
              <a:xfrm rot="2588204">
                <a:off x="268485" y="2574190"/>
                <a:ext cx="194758" cy="192848"/>
              </a:xfrm>
              <a:prstGeom prst="teardrop">
                <a:avLst>
                  <a:gd name="adj" fmla="val 112052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3" name="Rounded Rectangle 12"/>
              <p:cNvSpPr/>
              <p:nvPr/>
            </p:nvSpPr>
            <p:spPr>
              <a:xfrm>
                <a:off x="276513" y="2549814"/>
                <a:ext cx="182205" cy="225677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anchor="b" anchorCtr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400" b="1">
                    <a:solidFill>
                      <a:schemeClr val="bg1"/>
                    </a:solidFill>
                  </a:rPr>
                  <a:t>2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9" name="Group 41"/>
            <p:cNvGrpSpPr>
              <a:grpSpLocks noChangeAspect="1"/>
            </p:cNvGrpSpPr>
            <p:nvPr/>
          </p:nvGrpSpPr>
          <p:grpSpPr>
            <a:xfrm>
              <a:off x="4407370" y="3149980"/>
              <a:ext cx="239299" cy="280035"/>
              <a:chOff x="-33011" y="2510340"/>
              <a:chExt cx="192762" cy="225677"/>
            </a:xfrm>
          </p:grpSpPr>
          <p:sp>
            <p:nvSpPr>
              <p:cNvPr id="50" name="Teardrop 42"/>
              <p:cNvSpPr/>
              <p:nvPr/>
            </p:nvSpPr>
            <p:spPr>
              <a:xfrm rot="16362547">
                <a:off x="-34053" y="2534759"/>
                <a:ext cx="194845" cy="192762"/>
              </a:xfrm>
              <a:prstGeom prst="teardrop">
                <a:avLst>
                  <a:gd name="adj" fmla="val 112052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1" name="Rounded Rectangle 12"/>
              <p:cNvSpPr/>
              <p:nvPr/>
            </p:nvSpPr>
            <p:spPr>
              <a:xfrm>
                <a:off x="-25983" y="2510340"/>
                <a:ext cx="182205" cy="225677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anchor="b" anchorCtr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400" b="1">
                    <a:solidFill>
                      <a:schemeClr val="bg1"/>
                    </a:solidFill>
                  </a:rPr>
                  <a:t>2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" name="Gruppieren 5"/>
          <p:cNvGrpSpPr/>
          <p:nvPr/>
        </p:nvGrpSpPr>
        <p:grpSpPr>
          <a:xfrm>
            <a:off x="4285341" y="4498963"/>
            <a:ext cx="4732656" cy="1190141"/>
            <a:chOff x="4285341" y="4498963"/>
            <a:chExt cx="4732656" cy="1190141"/>
          </a:xfrm>
        </p:grpSpPr>
        <p:sp>
          <p:nvSpPr>
            <p:cNvPr id="55" name="TextBox 14"/>
            <p:cNvSpPr txBox="1"/>
            <p:nvPr/>
          </p:nvSpPr>
          <p:spPr>
            <a:xfrm>
              <a:off x="6918902" y="4498963"/>
              <a:ext cx="2099095" cy="92333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de-DE" dirty="0" err="1" smtClean="0">
                  <a:latin typeface="+mn-lt"/>
                </a:rPr>
                <a:t>Severe</a:t>
              </a:r>
              <a:r>
                <a:rPr lang="de-DE" dirty="0" smtClean="0">
                  <a:latin typeface="+mn-lt"/>
                </a:rPr>
                <a:t> </a:t>
              </a:r>
              <a:r>
                <a:rPr lang="de-DE" dirty="0" err="1" smtClean="0">
                  <a:latin typeface="+mn-lt"/>
                </a:rPr>
                <a:t>turbulence</a:t>
              </a:r>
              <a:r>
                <a:rPr lang="de-DE" dirty="0" smtClean="0">
                  <a:latin typeface="+mn-lt"/>
                </a:rPr>
                <a:t> </a:t>
              </a:r>
            </a:p>
            <a:p>
              <a:r>
                <a:rPr lang="de-DE" dirty="0" smtClean="0"/>
                <a:t>in </a:t>
              </a:r>
              <a:r>
                <a:rPr lang="de-DE" dirty="0" err="1" smtClean="0"/>
                <a:t>the</a:t>
              </a:r>
              <a:r>
                <a:rPr lang="de-DE" dirty="0" smtClean="0"/>
                <a:t> </a:t>
              </a:r>
              <a:r>
                <a:rPr lang="de-DE" dirty="0" err="1" smtClean="0"/>
                <a:t>interior</a:t>
              </a:r>
              <a:r>
                <a:rPr lang="de-DE" dirty="0" smtClean="0"/>
                <a:t> </a:t>
              </a:r>
              <a:r>
                <a:rPr lang="de-DE" dirty="0" err="1" smtClean="0"/>
                <a:t>of</a:t>
              </a:r>
              <a:endParaRPr lang="de-DE" dirty="0" smtClean="0"/>
            </a:p>
            <a:p>
              <a:r>
                <a:rPr lang="de-DE" dirty="0" err="1" smtClean="0">
                  <a:latin typeface="+mn-lt"/>
                </a:rPr>
                <a:t>the</a:t>
              </a:r>
              <a:r>
                <a:rPr lang="de-DE" dirty="0" smtClean="0">
                  <a:latin typeface="+mn-lt"/>
                </a:rPr>
                <a:t> </a:t>
              </a:r>
              <a:r>
                <a:rPr lang="de-DE" dirty="0" err="1" smtClean="0">
                  <a:latin typeface="+mn-lt"/>
                </a:rPr>
                <a:t>rotor</a:t>
              </a:r>
              <a:r>
                <a:rPr lang="de-DE" dirty="0" smtClean="0">
                  <a:latin typeface="+mn-lt"/>
                </a:rPr>
                <a:t>.</a:t>
              </a:r>
              <a:endParaRPr lang="en-US" dirty="0">
                <a:latin typeface="+mn-lt"/>
              </a:endParaRPr>
            </a:p>
          </p:txBody>
        </p:sp>
        <p:grpSp>
          <p:nvGrpSpPr>
            <p:cNvPr id="56" name="Group 41"/>
            <p:cNvGrpSpPr>
              <a:grpSpLocks noChangeAspect="1"/>
            </p:cNvGrpSpPr>
            <p:nvPr/>
          </p:nvGrpSpPr>
          <p:grpSpPr>
            <a:xfrm>
              <a:off x="6613239" y="4535917"/>
              <a:ext cx="241777" cy="280035"/>
              <a:chOff x="268485" y="2549815"/>
              <a:chExt cx="194758" cy="225677"/>
            </a:xfrm>
          </p:grpSpPr>
          <p:sp>
            <p:nvSpPr>
              <p:cNvPr id="60" name="Teardrop 42"/>
              <p:cNvSpPr/>
              <p:nvPr/>
            </p:nvSpPr>
            <p:spPr>
              <a:xfrm rot="2588204">
                <a:off x="268485" y="2574190"/>
                <a:ext cx="194758" cy="192848"/>
              </a:xfrm>
              <a:prstGeom prst="teardrop">
                <a:avLst>
                  <a:gd name="adj" fmla="val 112052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1" name="Rounded Rectangle 12"/>
              <p:cNvSpPr/>
              <p:nvPr/>
            </p:nvSpPr>
            <p:spPr>
              <a:xfrm>
                <a:off x="276513" y="2549815"/>
                <a:ext cx="182205" cy="225677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anchor="b" anchorCtr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400" b="1" smtClean="0">
                    <a:solidFill>
                      <a:schemeClr val="bg1"/>
                    </a:solidFill>
                  </a:rPr>
                  <a:t>3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7" name="Group 41"/>
            <p:cNvGrpSpPr>
              <a:grpSpLocks noChangeAspect="1"/>
            </p:cNvGrpSpPr>
            <p:nvPr/>
          </p:nvGrpSpPr>
          <p:grpSpPr>
            <a:xfrm>
              <a:off x="4285341" y="5409069"/>
              <a:ext cx="239299" cy="280035"/>
              <a:chOff x="-105349" y="2591481"/>
              <a:chExt cx="192762" cy="225677"/>
            </a:xfrm>
          </p:grpSpPr>
          <p:sp>
            <p:nvSpPr>
              <p:cNvPr id="58" name="Teardrop 42"/>
              <p:cNvSpPr/>
              <p:nvPr/>
            </p:nvSpPr>
            <p:spPr>
              <a:xfrm rot="18844793">
                <a:off x="-106391" y="2615899"/>
                <a:ext cx="194845" cy="192762"/>
              </a:xfrm>
              <a:prstGeom prst="teardrop">
                <a:avLst>
                  <a:gd name="adj" fmla="val 112052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9" name="Rounded Rectangle 12"/>
              <p:cNvSpPr/>
              <p:nvPr/>
            </p:nvSpPr>
            <p:spPr>
              <a:xfrm>
                <a:off x="-98319" y="2591481"/>
                <a:ext cx="182205" cy="225677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anchor="b" anchorCtr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400" b="1" smtClean="0">
                    <a:solidFill>
                      <a:schemeClr val="bg1"/>
                    </a:solidFill>
                  </a:rPr>
                  <a:t>3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" name="Gruppieren 3"/>
          <p:cNvGrpSpPr/>
          <p:nvPr/>
        </p:nvGrpSpPr>
        <p:grpSpPr>
          <a:xfrm>
            <a:off x="3893928" y="2006584"/>
            <a:ext cx="5370722" cy="2487516"/>
            <a:chOff x="3893928" y="2006584"/>
            <a:chExt cx="5370722" cy="2487516"/>
          </a:xfrm>
        </p:grpSpPr>
        <p:sp>
          <p:nvSpPr>
            <p:cNvPr id="36" name="TextBox 14"/>
            <p:cNvSpPr txBox="1"/>
            <p:nvPr/>
          </p:nvSpPr>
          <p:spPr>
            <a:xfrm>
              <a:off x="6928807" y="2838950"/>
              <a:ext cx="2335843" cy="64633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de-DE" smtClean="0"/>
                <a:t>Moderate turbulence.</a:t>
              </a:r>
            </a:p>
            <a:p>
              <a:r>
                <a:rPr lang="de-DE" smtClean="0"/>
                <a:t>Wave breaking!?</a:t>
              </a:r>
              <a:endParaRPr lang="en-US" dirty="0"/>
            </a:p>
          </p:txBody>
        </p:sp>
        <p:grpSp>
          <p:nvGrpSpPr>
            <p:cNvPr id="37" name="Group 41"/>
            <p:cNvGrpSpPr>
              <a:grpSpLocks noChangeAspect="1"/>
            </p:cNvGrpSpPr>
            <p:nvPr/>
          </p:nvGrpSpPr>
          <p:grpSpPr>
            <a:xfrm>
              <a:off x="6623217" y="2920422"/>
              <a:ext cx="241777" cy="249788"/>
              <a:chOff x="276519" y="2574190"/>
              <a:chExt cx="194758" cy="201301"/>
            </a:xfrm>
          </p:grpSpPr>
          <p:sp>
            <p:nvSpPr>
              <p:cNvPr id="44" name="Teardrop 42"/>
              <p:cNvSpPr/>
              <p:nvPr/>
            </p:nvSpPr>
            <p:spPr>
              <a:xfrm rot="2588204">
                <a:off x="276519" y="2574190"/>
                <a:ext cx="194758" cy="192848"/>
              </a:xfrm>
              <a:prstGeom prst="teardrop">
                <a:avLst>
                  <a:gd name="adj" fmla="val 112052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5" name="Rounded Rectangle 12"/>
              <p:cNvSpPr/>
              <p:nvPr/>
            </p:nvSpPr>
            <p:spPr>
              <a:xfrm>
                <a:off x="284547" y="2584203"/>
                <a:ext cx="182205" cy="19128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anchor="b" anchorCtr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400" b="1" smtClean="0">
                    <a:solidFill>
                      <a:schemeClr val="bg1"/>
                    </a:solidFill>
                  </a:rPr>
                  <a:t>1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" name="Group 41"/>
            <p:cNvGrpSpPr>
              <a:grpSpLocks noChangeAspect="1"/>
            </p:cNvGrpSpPr>
            <p:nvPr/>
          </p:nvGrpSpPr>
          <p:grpSpPr>
            <a:xfrm>
              <a:off x="3893928" y="2006584"/>
              <a:ext cx="241778" cy="249787"/>
              <a:chOff x="516948" y="2047139"/>
              <a:chExt cx="194759" cy="201300"/>
            </a:xfrm>
          </p:grpSpPr>
          <p:sp>
            <p:nvSpPr>
              <p:cNvPr id="42" name="Teardrop 42"/>
              <p:cNvSpPr/>
              <p:nvPr/>
            </p:nvSpPr>
            <p:spPr>
              <a:xfrm rot="8107145">
                <a:off x="516948" y="2047139"/>
                <a:ext cx="194759" cy="192848"/>
              </a:xfrm>
              <a:prstGeom prst="teardrop">
                <a:avLst>
                  <a:gd name="adj" fmla="val 112052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3" name="Rounded Rectangle 12"/>
              <p:cNvSpPr/>
              <p:nvPr/>
            </p:nvSpPr>
            <p:spPr>
              <a:xfrm>
                <a:off x="524976" y="2057151"/>
                <a:ext cx="182205" cy="19128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anchor="b" anchorCtr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400" b="1" smtClean="0">
                    <a:solidFill>
                      <a:schemeClr val="bg1"/>
                    </a:solidFill>
                  </a:rPr>
                  <a:t>1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6" name="Group 41"/>
            <p:cNvGrpSpPr>
              <a:grpSpLocks noChangeAspect="1"/>
            </p:cNvGrpSpPr>
            <p:nvPr/>
          </p:nvGrpSpPr>
          <p:grpSpPr>
            <a:xfrm>
              <a:off x="3906395" y="4244313"/>
              <a:ext cx="241778" cy="249787"/>
              <a:chOff x="533022" y="2047139"/>
              <a:chExt cx="194759" cy="201300"/>
            </a:xfrm>
          </p:grpSpPr>
          <p:sp>
            <p:nvSpPr>
              <p:cNvPr id="67" name="Teardrop 42"/>
              <p:cNvSpPr/>
              <p:nvPr/>
            </p:nvSpPr>
            <p:spPr>
              <a:xfrm rot="8107145">
                <a:off x="533022" y="2047139"/>
                <a:ext cx="194759" cy="192848"/>
              </a:xfrm>
              <a:prstGeom prst="teardrop">
                <a:avLst>
                  <a:gd name="adj" fmla="val 112052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8" name="Rounded Rectangle 12"/>
              <p:cNvSpPr/>
              <p:nvPr/>
            </p:nvSpPr>
            <p:spPr>
              <a:xfrm>
                <a:off x="541052" y="2057151"/>
                <a:ext cx="182205" cy="19128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anchor="b" anchorCtr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400" b="1" smtClean="0">
                    <a:solidFill>
                      <a:schemeClr val="bg1"/>
                    </a:solidFill>
                  </a:rPr>
                  <a:t>1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2" name="Textfeld 71"/>
          <p:cNvSpPr txBox="1"/>
          <p:nvPr/>
        </p:nvSpPr>
        <p:spPr>
          <a:xfrm>
            <a:off x="4294069" y="1596440"/>
            <a:ext cx="1619812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CH" sz="2000" b="1" smtClean="0"/>
              <a:t>26 Jan 2006</a:t>
            </a:r>
            <a:endParaRPr lang="en-US" sz="2000" b="1" dirty="0"/>
          </a:p>
        </p:txBody>
      </p:sp>
      <p:sp>
        <p:nvSpPr>
          <p:cNvPr id="46" name="Pfeil nach unten 45"/>
          <p:cNvSpPr/>
          <p:nvPr/>
        </p:nvSpPr>
        <p:spPr>
          <a:xfrm rot="5400000" flipV="1">
            <a:off x="1119942" y="2677998"/>
            <a:ext cx="259882" cy="724659"/>
          </a:xfrm>
          <a:prstGeom prst="downArrow">
            <a:avLst>
              <a:gd name="adj1" fmla="val 50000"/>
              <a:gd name="adj2" fmla="val 115173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0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E:\Research\conferences\2013_08_aviation_turbulence\FIGURES\wcr_0205_leg01_w_lona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36179"/>
            <a:ext cx="5925324" cy="246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5" descr="E:\Research\conferences\2013_06_icam\FIGURES\0205_leg01_trackterra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897" y="866307"/>
            <a:ext cx="2304293" cy="153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445" y="6496409"/>
            <a:ext cx="1289367" cy="338544"/>
          </a:xfrm>
          <a:prstGeom prst="rect">
            <a:avLst/>
          </a:prstGeom>
        </p:spPr>
        <p:txBody>
          <a:bodyPr wrap="none" lIns="91428" tIns="45715" rIns="91428" bIns="45715" rtlCol="0">
            <a:spAutoFit/>
          </a:bodyPr>
          <a:lstStyle/>
          <a:p>
            <a:pPr algn="ctr"/>
            <a:r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t>Lukas Strauss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2"/>
          <p:cNvSpPr txBox="1"/>
          <p:nvPr/>
        </p:nvSpPr>
        <p:spPr>
          <a:xfrm>
            <a:off x="3345935" y="6496409"/>
            <a:ext cx="2443272" cy="338544"/>
          </a:xfrm>
          <a:prstGeom prst="rect">
            <a:avLst/>
          </a:prstGeom>
        </p:spPr>
        <p:txBody>
          <a:bodyPr wrap="none" lIns="91428" tIns="45715" rIns="91428" bIns="45715" rtlCol="0">
            <a:spAutoFit/>
          </a:bodyPr>
          <a:lstStyle/>
          <a:p>
            <a:pPr algn="ctr"/>
            <a:r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t>Terrain-induced turbulence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Slide Number Placeholder 4"/>
          <p:cNvSpPr txBox="1">
            <a:spLocks/>
          </p:cNvSpPr>
          <p:nvPr/>
        </p:nvSpPr>
        <p:spPr>
          <a:xfrm>
            <a:off x="8687282" y="6507473"/>
            <a:ext cx="404697" cy="307708"/>
          </a:xfrm>
          <a:prstGeom prst="rect">
            <a:avLst/>
          </a:prstGeom>
        </p:spPr>
        <p:txBody>
          <a:bodyPr lIns="91372" tIns="45686" rIns="91372" bIns="45686">
            <a:spAutoFit/>
          </a:bodyPr>
          <a:lstStyle>
            <a:defPPr>
              <a:defRPr lang="en-US"/>
            </a:defPPr>
            <a:lvl1pPr marL="0" algn="l" defTabSz="4569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19" algn="l" defTabSz="4569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835" algn="l" defTabSz="4569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751" algn="l" defTabSz="4569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670" algn="l" defTabSz="4569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586" algn="l" defTabSz="4569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505" algn="l" defTabSz="4569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422" algn="l" defTabSz="4569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340" algn="l" defTabSz="4569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7EB7122-FB8A-194C-A078-E05276FF0177}" type="slidenum">
              <a:rPr lang="en-US" sz="1400">
                <a:solidFill>
                  <a:schemeClr val="bg1">
                    <a:lumMod val="50000"/>
                  </a:schemeClr>
                </a:solidFill>
              </a:rPr>
              <a:pPr algn="ctr"/>
              <a:t>12</a:t>
            </a:fld>
            <a:endParaRPr lang="en-US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23"/>
          <p:cNvSpPr txBox="1"/>
          <p:nvPr/>
        </p:nvSpPr>
        <p:spPr>
          <a:xfrm>
            <a:off x="2555776" y="113361"/>
            <a:ext cx="3897596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fr-CH" sz="3600" dirty="0" smtClean="0">
                <a:latin typeface="Century Gothic"/>
                <a:cs typeface="Century Gothic"/>
              </a:rPr>
              <a:t>February 5 Event</a:t>
            </a:r>
            <a:endParaRPr lang="en-US" sz="3600" dirty="0">
              <a:latin typeface="Century Gothic"/>
              <a:cs typeface="Century Gothic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841658" y="1567301"/>
            <a:ext cx="375423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fr-CH" sz="2000" b="1" smtClean="0"/>
              <a:t>w</a:t>
            </a:r>
            <a:endParaRPr lang="en-US" sz="2000" b="1" dirty="0"/>
          </a:p>
        </p:txBody>
      </p:sp>
      <p:sp>
        <p:nvSpPr>
          <p:cNvPr id="20" name="Textfeld 19"/>
          <p:cNvSpPr txBox="1"/>
          <p:nvPr/>
        </p:nvSpPr>
        <p:spPr>
          <a:xfrm>
            <a:off x="590856" y="1084674"/>
            <a:ext cx="5349296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fr-CH" sz="2000" dirty="0" smtClean="0">
                <a:latin typeface="Century Gothic"/>
                <a:cs typeface="Century Gothic"/>
              </a:rPr>
              <a:t>Lee waves, wave-induced BL separation </a:t>
            </a:r>
            <a:endParaRPr lang="en-US" sz="2000" dirty="0">
              <a:latin typeface="Century Gothic"/>
              <a:cs typeface="Century Gothic"/>
            </a:endParaRPr>
          </a:p>
        </p:txBody>
      </p:sp>
      <p:pic>
        <p:nvPicPr>
          <p:cNvPr id="21" name="Picture 2" descr="E:\2013_06_icam\FIGURES\UWKA_HR_cut_cut_blac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16" y="2348880"/>
            <a:ext cx="507167" cy="13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pieren 8"/>
          <p:cNvGrpSpPr/>
          <p:nvPr/>
        </p:nvGrpSpPr>
        <p:grpSpPr>
          <a:xfrm>
            <a:off x="539552" y="3726185"/>
            <a:ext cx="6130522" cy="2468885"/>
            <a:chOff x="539552" y="3726185"/>
            <a:chExt cx="6130522" cy="2468885"/>
          </a:xfrm>
        </p:grpSpPr>
        <p:pic>
          <p:nvPicPr>
            <p:cNvPr id="7172" name="Picture 4" descr="E:\Research\conferences\2013_08_aviation_turbulence\FIGURES\wcr_0205_leg01_EDR132_lonax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3726185"/>
              <a:ext cx="5925324" cy="2468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feld 37"/>
            <p:cNvSpPr txBox="1"/>
            <p:nvPr/>
          </p:nvSpPr>
          <p:spPr>
            <a:xfrm>
              <a:off x="832004" y="3833885"/>
              <a:ext cx="615874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2000" b="1" smtClean="0"/>
                <a:t>EDR</a:t>
              </a:r>
              <a:endParaRPr lang="en-US" sz="2000" b="1" dirty="0"/>
            </a:p>
          </p:txBody>
        </p:sp>
        <p:pic>
          <p:nvPicPr>
            <p:cNvPr id="25" name="Picture 2" descr="E:\2013_06_icam\FIGURES\UWKA_HR_cut_cut_black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768" y="4516075"/>
              <a:ext cx="507167" cy="130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8" name="Gruppieren 27"/>
            <p:cNvGrpSpPr/>
            <p:nvPr/>
          </p:nvGrpSpPr>
          <p:grpSpPr>
            <a:xfrm>
              <a:off x="6084168" y="3864663"/>
              <a:ext cx="585906" cy="1753564"/>
              <a:chOff x="6009091" y="3864663"/>
              <a:chExt cx="585906" cy="1753564"/>
            </a:xfrm>
          </p:grpSpPr>
          <p:cxnSp>
            <p:nvCxnSpPr>
              <p:cNvPr id="29" name="Gerade Verbindung 28"/>
              <p:cNvCxnSpPr/>
              <p:nvPr/>
            </p:nvCxnSpPr>
            <p:spPr>
              <a:xfrm>
                <a:off x="6009091" y="5091465"/>
                <a:ext cx="542838" cy="0"/>
              </a:xfrm>
              <a:prstGeom prst="line">
                <a:avLst/>
              </a:prstGeom>
              <a:ln w="9525" cap="sq"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feld 29"/>
              <p:cNvSpPr txBox="1"/>
              <p:nvPr/>
            </p:nvSpPr>
            <p:spPr>
              <a:xfrm>
                <a:off x="6251585" y="3864663"/>
                <a:ext cx="293670" cy="369332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CH" b="1" smtClean="0">
                    <a:solidFill>
                      <a:srgbClr val="FF0000"/>
                    </a:solidFill>
                  </a:rPr>
                  <a:t>S</a:t>
                </a:r>
                <a:endParaRPr lang="en-US" dirty="0"/>
              </a:p>
            </p:txBody>
          </p:sp>
          <p:sp>
            <p:nvSpPr>
              <p:cNvPr id="31" name="Textfeld 30"/>
              <p:cNvSpPr txBox="1"/>
              <p:nvPr/>
            </p:nvSpPr>
            <p:spPr>
              <a:xfrm>
                <a:off x="6208353" y="4508455"/>
                <a:ext cx="386644" cy="369332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CH" b="1" smtClean="0">
                    <a:solidFill>
                      <a:srgbClr val="00B050"/>
                    </a:solidFill>
                  </a:rPr>
                  <a:t>M</a:t>
                </a:r>
                <a:endParaRPr lang="en-US" b="1" dirty="0"/>
              </a:p>
            </p:txBody>
          </p:sp>
          <p:sp>
            <p:nvSpPr>
              <p:cNvPr id="32" name="Textfeld 31"/>
              <p:cNvSpPr txBox="1"/>
              <p:nvPr/>
            </p:nvSpPr>
            <p:spPr>
              <a:xfrm>
                <a:off x="6251592" y="5248895"/>
                <a:ext cx="282450" cy="369332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CH" b="1" smtClean="0">
                    <a:solidFill>
                      <a:srgbClr val="0070C0"/>
                    </a:solidFill>
                  </a:rPr>
                  <a:t>L</a:t>
                </a:r>
                <a:endParaRPr lang="en-US" dirty="0"/>
              </a:p>
            </p:txBody>
          </p:sp>
          <p:cxnSp>
            <p:nvCxnSpPr>
              <p:cNvPr id="33" name="Gerade Verbindung 32"/>
              <p:cNvCxnSpPr/>
              <p:nvPr/>
            </p:nvCxnSpPr>
            <p:spPr>
              <a:xfrm>
                <a:off x="6009091" y="4249452"/>
                <a:ext cx="540521" cy="0"/>
              </a:xfrm>
              <a:prstGeom prst="line">
                <a:avLst/>
              </a:prstGeom>
              <a:ln w="9525" cap="sq"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uppieren 3"/>
          <p:cNvGrpSpPr/>
          <p:nvPr/>
        </p:nvGrpSpPr>
        <p:grpSpPr>
          <a:xfrm>
            <a:off x="3704596" y="2745925"/>
            <a:ext cx="5247100" cy="2446270"/>
            <a:chOff x="3704596" y="2745925"/>
            <a:chExt cx="5247100" cy="2446270"/>
          </a:xfrm>
        </p:grpSpPr>
        <p:sp>
          <p:nvSpPr>
            <p:cNvPr id="42" name="TextBox 14"/>
            <p:cNvSpPr txBox="1"/>
            <p:nvPr/>
          </p:nvSpPr>
          <p:spPr>
            <a:xfrm>
              <a:off x="7030407" y="2838950"/>
              <a:ext cx="1921289" cy="64633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de-DE"/>
                <a:t>Smooth lee wave. No turbulence.</a:t>
              </a:r>
              <a:endParaRPr lang="en-US" dirty="0"/>
            </a:p>
          </p:txBody>
        </p:sp>
        <p:grpSp>
          <p:nvGrpSpPr>
            <p:cNvPr id="43" name="Group 41"/>
            <p:cNvGrpSpPr>
              <a:grpSpLocks noChangeAspect="1"/>
            </p:cNvGrpSpPr>
            <p:nvPr/>
          </p:nvGrpSpPr>
          <p:grpSpPr>
            <a:xfrm>
              <a:off x="6724816" y="2920422"/>
              <a:ext cx="241777" cy="249788"/>
              <a:chOff x="327669" y="2574190"/>
              <a:chExt cx="194758" cy="201301"/>
            </a:xfrm>
          </p:grpSpPr>
          <p:sp>
            <p:nvSpPr>
              <p:cNvPr id="44" name="Teardrop 42"/>
              <p:cNvSpPr/>
              <p:nvPr/>
            </p:nvSpPr>
            <p:spPr>
              <a:xfrm rot="2588204">
                <a:off x="327669" y="2574190"/>
                <a:ext cx="194758" cy="192848"/>
              </a:xfrm>
              <a:prstGeom prst="teardrop">
                <a:avLst>
                  <a:gd name="adj" fmla="val 112052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5" name="Rounded Rectangle 12"/>
              <p:cNvSpPr/>
              <p:nvPr/>
            </p:nvSpPr>
            <p:spPr>
              <a:xfrm>
                <a:off x="335697" y="2584203"/>
                <a:ext cx="182205" cy="19128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anchor="b" anchorCtr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400" b="1" smtClean="0">
                    <a:solidFill>
                      <a:schemeClr val="bg1"/>
                    </a:solidFill>
                  </a:rPr>
                  <a:t>1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5" name="Group 41"/>
            <p:cNvGrpSpPr>
              <a:grpSpLocks noChangeAspect="1"/>
            </p:cNvGrpSpPr>
            <p:nvPr/>
          </p:nvGrpSpPr>
          <p:grpSpPr>
            <a:xfrm>
              <a:off x="3704596" y="2745925"/>
              <a:ext cx="239299" cy="251027"/>
              <a:chOff x="328668" y="2642954"/>
              <a:chExt cx="192762" cy="202299"/>
            </a:xfrm>
          </p:grpSpPr>
          <p:sp>
            <p:nvSpPr>
              <p:cNvPr id="66" name="Teardrop 42"/>
              <p:cNvSpPr/>
              <p:nvPr/>
            </p:nvSpPr>
            <p:spPr>
              <a:xfrm rot="5400000">
                <a:off x="327626" y="2643996"/>
                <a:ext cx="194845" cy="192762"/>
              </a:xfrm>
              <a:prstGeom prst="teardrop">
                <a:avLst>
                  <a:gd name="adj" fmla="val 112052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7" name="Rounded Rectangle 12"/>
              <p:cNvSpPr/>
              <p:nvPr/>
            </p:nvSpPr>
            <p:spPr>
              <a:xfrm>
                <a:off x="335697" y="2653965"/>
                <a:ext cx="182205" cy="19128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anchor="b" anchorCtr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400" b="1" smtClean="0">
                    <a:solidFill>
                      <a:schemeClr val="bg1"/>
                    </a:solidFill>
                  </a:rPr>
                  <a:t>1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8" name="Group 41"/>
            <p:cNvGrpSpPr>
              <a:grpSpLocks noChangeAspect="1"/>
            </p:cNvGrpSpPr>
            <p:nvPr/>
          </p:nvGrpSpPr>
          <p:grpSpPr>
            <a:xfrm>
              <a:off x="3728737" y="4941168"/>
              <a:ext cx="239299" cy="251027"/>
              <a:chOff x="348396" y="2605676"/>
              <a:chExt cx="192762" cy="202299"/>
            </a:xfrm>
          </p:grpSpPr>
          <p:sp>
            <p:nvSpPr>
              <p:cNvPr id="69" name="Teardrop 42"/>
              <p:cNvSpPr/>
              <p:nvPr/>
            </p:nvSpPr>
            <p:spPr>
              <a:xfrm rot="5400000">
                <a:off x="347354" y="2606718"/>
                <a:ext cx="194845" cy="192762"/>
              </a:xfrm>
              <a:prstGeom prst="teardrop">
                <a:avLst>
                  <a:gd name="adj" fmla="val 112052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0" name="Rounded Rectangle 12"/>
              <p:cNvSpPr/>
              <p:nvPr/>
            </p:nvSpPr>
            <p:spPr>
              <a:xfrm>
                <a:off x="355425" y="2616687"/>
                <a:ext cx="182205" cy="19128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anchor="b" anchorCtr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400" b="1" smtClean="0">
                    <a:solidFill>
                      <a:schemeClr val="bg1"/>
                    </a:solidFill>
                  </a:rPr>
                  <a:t>1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" name="Gruppieren 4"/>
          <p:cNvGrpSpPr/>
          <p:nvPr/>
        </p:nvGrpSpPr>
        <p:grpSpPr>
          <a:xfrm>
            <a:off x="4338946" y="3657448"/>
            <a:ext cx="4898571" cy="1745731"/>
            <a:chOff x="4338946" y="3657448"/>
            <a:chExt cx="4898571" cy="1745731"/>
          </a:xfrm>
        </p:grpSpPr>
        <p:sp>
          <p:nvSpPr>
            <p:cNvPr id="47" name="TextBox 14"/>
            <p:cNvSpPr txBox="1"/>
            <p:nvPr/>
          </p:nvSpPr>
          <p:spPr>
            <a:xfrm>
              <a:off x="7029674" y="3657448"/>
              <a:ext cx="2207843" cy="64633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de-DE" smtClean="0">
                  <a:latin typeface="+mn-lt"/>
                </a:rPr>
                <a:t>Severe turbulence.</a:t>
              </a:r>
            </a:p>
            <a:p>
              <a:r>
                <a:rPr lang="de-DE" smtClean="0">
                  <a:latin typeface="+mn-lt"/>
                </a:rPr>
                <a:t>Wave-induced BLS</a:t>
              </a:r>
              <a:r>
                <a:rPr lang="de-DE"/>
                <a:t>.</a:t>
              </a:r>
              <a:endParaRPr lang="en-US" dirty="0">
                <a:latin typeface="+mn-lt"/>
              </a:endParaRPr>
            </a:p>
          </p:txBody>
        </p:sp>
        <p:grpSp>
          <p:nvGrpSpPr>
            <p:cNvPr id="56" name="Group 41"/>
            <p:cNvGrpSpPr>
              <a:grpSpLocks noChangeAspect="1"/>
            </p:cNvGrpSpPr>
            <p:nvPr/>
          </p:nvGrpSpPr>
          <p:grpSpPr>
            <a:xfrm>
              <a:off x="6724814" y="3700573"/>
              <a:ext cx="241777" cy="280035"/>
              <a:chOff x="327669" y="2549814"/>
              <a:chExt cx="194758" cy="225677"/>
            </a:xfrm>
          </p:grpSpPr>
          <p:sp>
            <p:nvSpPr>
              <p:cNvPr id="57" name="Teardrop 42"/>
              <p:cNvSpPr/>
              <p:nvPr/>
            </p:nvSpPr>
            <p:spPr>
              <a:xfrm rot="2588204">
                <a:off x="327669" y="2574190"/>
                <a:ext cx="194758" cy="192848"/>
              </a:xfrm>
              <a:prstGeom prst="teardrop">
                <a:avLst>
                  <a:gd name="adj" fmla="val 112052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8" name="Rounded Rectangle 12"/>
              <p:cNvSpPr/>
              <p:nvPr/>
            </p:nvSpPr>
            <p:spPr>
              <a:xfrm>
                <a:off x="335697" y="2549814"/>
                <a:ext cx="182205" cy="225677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anchor="b" anchorCtr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400" b="1">
                    <a:solidFill>
                      <a:schemeClr val="bg1"/>
                    </a:solidFill>
                  </a:rPr>
                  <a:t>2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1" name="Group 41"/>
            <p:cNvGrpSpPr>
              <a:grpSpLocks noChangeAspect="1"/>
            </p:cNvGrpSpPr>
            <p:nvPr/>
          </p:nvGrpSpPr>
          <p:grpSpPr>
            <a:xfrm>
              <a:off x="4338946" y="5123144"/>
              <a:ext cx="241777" cy="280035"/>
              <a:chOff x="268485" y="2582709"/>
              <a:chExt cx="194758" cy="225677"/>
            </a:xfrm>
          </p:grpSpPr>
          <p:sp>
            <p:nvSpPr>
              <p:cNvPr id="72" name="Teardrop 42"/>
              <p:cNvSpPr/>
              <p:nvPr/>
            </p:nvSpPr>
            <p:spPr>
              <a:xfrm rot="10800000">
                <a:off x="268485" y="2607087"/>
                <a:ext cx="194758" cy="192848"/>
              </a:xfrm>
              <a:prstGeom prst="teardrop">
                <a:avLst>
                  <a:gd name="adj" fmla="val 112052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3" name="Rounded Rectangle 12"/>
              <p:cNvSpPr/>
              <p:nvPr/>
            </p:nvSpPr>
            <p:spPr>
              <a:xfrm>
                <a:off x="269937" y="2582709"/>
                <a:ext cx="182205" cy="225677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anchor="b" anchorCtr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400" b="1">
                    <a:solidFill>
                      <a:schemeClr val="bg1"/>
                    </a:solidFill>
                  </a:rPr>
                  <a:t>2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" name="Gruppieren 5"/>
          <p:cNvGrpSpPr/>
          <p:nvPr/>
        </p:nvGrpSpPr>
        <p:grpSpPr>
          <a:xfrm>
            <a:off x="3168248" y="4498963"/>
            <a:ext cx="5783449" cy="923330"/>
            <a:chOff x="3168248" y="4568813"/>
            <a:chExt cx="5783449" cy="923330"/>
          </a:xfrm>
        </p:grpSpPr>
        <p:sp>
          <p:nvSpPr>
            <p:cNvPr id="52" name="TextBox 14"/>
            <p:cNvSpPr txBox="1"/>
            <p:nvPr/>
          </p:nvSpPr>
          <p:spPr>
            <a:xfrm>
              <a:off x="7030479" y="4568813"/>
              <a:ext cx="1921218" cy="92333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de-DE" smtClean="0">
                  <a:latin typeface="+mn-lt"/>
                </a:rPr>
                <a:t>Patch of strong turbulence behind a steep peak.</a:t>
              </a:r>
              <a:endParaRPr lang="en-US" dirty="0">
                <a:latin typeface="+mn-lt"/>
              </a:endParaRPr>
            </a:p>
          </p:txBody>
        </p:sp>
        <p:grpSp>
          <p:nvGrpSpPr>
            <p:cNvPr id="59" name="Group 41"/>
            <p:cNvGrpSpPr>
              <a:grpSpLocks noChangeAspect="1"/>
            </p:cNvGrpSpPr>
            <p:nvPr/>
          </p:nvGrpSpPr>
          <p:grpSpPr>
            <a:xfrm>
              <a:off x="6724815" y="4605767"/>
              <a:ext cx="241777" cy="280035"/>
              <a:chOff x="327669" y="2549815"/>
              <a:chExt cx="194758" cy="225677"/>
            </a:xfrm>
          </p:grpSpPr>
          <p:sp>
            <p:nvSpPr>
              <p:cNvPr id="60" name="Teardrop 42"/>
              <p:cNvSpPr/>
              <p:nvPr/>
            </p:nvSpPr>
            <p:spPr>
              <a:xfrm rot="2588204">
                <a:off x="327669" y="2574190"/>
                <a:ext cx="194758" cy="192848"/>
              </a:xfrm>
              <a:prstGeom prst="teardrop">
                <a:avLst>
                  <a:gd name="adj" fmla="val 112052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1" name="Rounded Rectangle 12"/>
              <p:cNvSpPr/>
              <p:nvPr/>
            </p:nvSpPr>
            <p:spPr>
              <a:xfrm>
                <a:off x="335697" y="2549815"/>
                <a:ext cx="182205" cy="225677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anchor="b" anchorCtr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400" b="1" smtClean="0">
                    <a:solidFill>
                      <a:schemeClr val="bg1"/>
                    </a:solidFill>
                  </a:rPr>
                  <a:t>3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4" name="Group 41"/>
            <p:cNvGrpSpPr>
              <a:grpSpLocks noChangeAspect="1"/>
            </p:cNvGrpSpPr>
            <p:nvPr/>
          </p:nvGrpSpPr>
          <p:grpSpPr>
            <a:xfrm>
              <a:off x="3168248" y="5022200"/>
              <a:ext cx="239299" cy="280035"/>
              <a:chOff x="308939" y="2611218"/>
              <a:chExt cx="192762" cy="225677"/>
            </a:xfrm>
          </p:grpSpPr>
          <p:sp>
            <p:nvSpPr>
              <p:cNvPr id="75" name="Teardrop 42"/>
              <p:cNvSpPr/>
              <p:nvPr/>
            </p:nvSpPr>
            <p:spPr>
              <a:xfrm rot="8068283">
                <a:off x="307897" y="2635636"/>
                <a:ext cx="194845" cy="192762"/>
              </a:xfrm>
              <a:prstGeom prst="teardrop">
                <a:avLst>
                  <a:gd name="adj" fmla="val 112052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6" name="Rounded Rectangle 12"/>
              <p:cNvSpPr/>
              <p:nvPr/>
            </p:nvSpPr>
            <p:spPr>
              <a:xfrm>
                <a:off x="315969" y="2611218"/>
                <a:ext cx="182205" cy="225677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anchor="b" anchorCtr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400" b="1" smtClean="0">
                    <a:solidFill>
                      <a:schemeClr val="bg1"/>
                    </a:solidFill>
                  </a:rPr>
                  <a:t>3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7" name="Textfeld 76"/>
          <p:cNvSpPr txBox="1"/>
          <p:nvPr/>
        </p:nvSpPr>
        <p:spPr>
          <a:xfrm>
            <a:off x="4563788" y="1660738"/>
            <a:ext cx="1350092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CH" sz="2000" b="1"/>
              <a:t>5</a:t>
            </a:r>
            <a:r>
              <a:rPr lang="fr-CH" sz="2000" b="1" smtClean="0"/>
              <a:t> Feb 2006</a:t>
            </a:r>
            <a:endParaRPr lang="en-US" sz="2000" b="1" dirty="0"/>
          </a:p>
        </p:txBody>
      </p:sp>
      <p:sp>
        <p:nvSpPr>
          <p:cNvPr id="54" name="Pfeil nach unten 53"/>
          <p:cNvSpPr/>
          <p:nvPr/>
        </p:nvSpPr>
        <p:spPr>
          <a:xfrm rot="5400000" flipV="1">
            <a:off x="1119942" y="2677998"/>
            <a:ext cx="259882" cy="724659"/>
          </a:xfrm>
          <a:prstGeom prst="downArrow">
            <a:avLst>
              <a:gd name="adj1" fmla="val 50000"/>
              <a:gd name="adj2" fmla="val 115173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61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 smtClean="0"/>
              <a:t>Summary and Conclusions </a:t>
            </a:r>
            <a:endParaRPr lang="en-US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683568" y="1259632"/>
            <a:ext cx="8003232" cy="4833664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it-IT" sz="2800" b="1" dirty="0" err="1" smtClean="0"/>
              <a:t>Observations</a:t>
            </a:r>
            <a:endParaRPr lang="it-IT" sz="2800" b="1" dirty="0"/>
          </a:p>
          <a:p>
            <a:pPr>
              <a:buNone/>
            </a:pPr>
            <a:endParaRPr lang="it-IT" sz="2200" b="1" dirty="0"/>
          </a:p>
          <a:p>
            <a:r>
              <a:rPr lang="ta-IN" sz="2200" b="1" dirty="0"/>
              <a:t>First observational documentation of </a:t>
            </a:r>
            <a:r>
              <a:rPr lang="en-US" sz="2200" b="1" dirty="0"/>
              <a:t>wave-induced boundary-layer separation (BLS</a:t>
            </a:r>
            <a:r>
              <a:rPr lang="en-US" sz="2200" b="1" dirty="0" smtClean="0"/>
              <a:t>)</a:t>
            </a:r>
            <a:r>
              <a:rPr lang="ta-IN" sz="2200" b="1" dirty="0" smtClean="0"/>
              <a:t> </a:t>
            </a:r>
            <a:r>
              <a:rPr lang="ta-IN" sz="2200" dirty="0" smtClean="0"/>
              <a:t>by an airborne remote</a:t>
            </a:r>
            <a:r>
              <a:rPr lang="en-US" sz="2200" dirty="0"/>
              <a:t> </a:t>
            </a:r>
            <a:r>
              <a:rPr lang="en-US" sz="2200" dirty="0" smtClean="0"/>
              <a:t>sensor</a:t>
            </a:r>
            <a:r>
              <a:rPr lang="en-US" sz="2200" dirty="0" smtClean="0">
                <a:cs typeface="Calibri"/>
              </a:rPr>
              <a:t>, </a:t>
            </a:r>
          </a:p>
          <a:p>
            <a:r>
              <a:rPr lang="en-US" sz="2200" dirty="0">
                <a:cs typeface="Calibri"/>
              </a:rPr>
              <a:t>Observed BLS on Jan 26 was</a:t>
            </a:r>
            <a:r>
              <a:rPr lang="en-US" sz="2200" dirty="0">
                <a:solidFill>
                  <a:srgbClr val="404040"/>
                </a:solidFill>
                <a:cs typeface="Calibri"/>
              </a:rPr>
              <a:t> </a:t>
            </a:r>
            <a:r>
              <a:rPr lang="en-US" sz="2200" b="1" dirty="0">
                <a:cs typeface="Calibri"/>
              </a:rPr>
              <a:t>non-</a:t>
            </a:r>
            <a:r>
              <a:rPr lang="en-US" sz="2200" b="1" dirty="0" smtClean="0">
                <a:cs typeface="Calibri"/>
              </a:rPr>
              <a:t>stationary</a:t>
            </a:r>
            <a:r>
              <a:rPr lang="en-US" sz="2200" b="1" dirty="0" smtClean="0">
                <a:solidFill>
                  <a:srgbClr val="404040"/>
                </a:solidFill>
                <a:cs typeface="Calibri"/>
              </a:rPr>
              <a:t>,</a:t>
            </a:r>
            <a:endParaRPr lang="en-US" sz="2200" b="1" dirty="0">
              <a:solidFill>
                <a:srgbClr val="404040"/>
              </a:solidFill>
              <a:cs typeface="Calibri"/>
            </a:endParaRPr>
          </a:p>
          <a:p>
            <a:r>
              <a:rPr lang="en-US" sz="2200" dirty="0" smtClean="0">
                <a:cs typeface="Calibri"/>
              </a:rPr>
              <a:t>BLS associated with both a hydraulic jump and lee-waves.</a:t>
            </a:r>
            <a:endParaRPr lang="it-IT" sz="2200" b="1" dirty="0" smtClean="0"/>
          </a:p>
          <a:p>
            <a:pPr>
              <a:buNone/>
            </a:pPr>
            <a:endParaRPr lang="ta-IN" sz="2800" b="1" dirty="0" smtClean="0"/>
          </a:p>
          <a:p>
            <a:pPr>
              <a:buNone/>
            </a:pPr>
            <a:r>
              <a:rPr lang="it-IT" sz="2800" b="1" dirty="0" err="1" smtClean="0"/>
              <a:t>Modeling</a:t>
            </a:r>
            <a:endParaRPr lang="it-IT" sz="2800" b="1" dirty="0"/>
          </a:p>
          <a:p>
            <a:endParaRPr lang="it-IT" sz="1000" dirty="0"/>
          </a:p>
          <a:p>
            <a:r>
              <a:rPr lang="it-IT" sz="2200" dirty="0" err="1"/>
              <a:t>O</a:t>
            </a:r>
            <a:r>
              <a:rPr lang="it-IT" sz="2200" dirty="0" err="1" smtClean="0"/>
              <a:t>bserved</a:t>
            </a:r>
            <a:r>
              <a:rPr lang="it-IT" sz="2200" dirty="0" smtClean="0"/>
              <a:t> </a:t>
            </a:r>
            <a:r>
              <a:rPr lang="ta-IN" sz="2200" dirty="0" smtClean="0"/>
              <a:t>BLS in the lee of MBM on Jan 26 </a:t>
            </a:r>
            <a:r>
              <a:rPr lang="it-IT" sz="2200" dirty="0" err="1" smtClean="0"/>
              <a:t>was</a:t>
            </a:r>
            <a:r>
              <a:rPr lang="ta-IN" sz="2200" dirty="0" smtClean="0"/>
              <a:t> related to </a:t>
            </a:r>
            <a:r>
              <a:rPr lang="it-IT" sz="2200" b="1" dirty="0"/>
              <a:t>mountain </a:t>
            </a:r>
            <a:r>
              <a:rPr lang="it-IT" sz="2200" b="1" dirty="0" err="1"/>
              <a:t>wave</a:t>
            </a:r>
            <a:r>
              <a:rPr lang="it-IT" sz="2200" b="1" dirty="0"/>
              <a:t> breaking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mid-tropospheric</a:t>
            </a:r>
            <a:r>
              <a:rPr lang="it-IT" sz="2200" dirty="0"/>
              <a:t> </a:t>
            </a:r>
            <a:r>
              <a:rPr lang="it-IT" sz="2200" dirty="0" err="1"/>
              <a:t>levels</a:t>
            </a:r>
            <a:r>
              <a:rPr lang="it-IT" sz="2200" dirty="0"/>
              <a:t> </a:t>
            </a:r>
            <a:r>
              <a:rPr lang="it-IT" sz="2200" dirty="0" err="1" smtClean="0"/>
              <a:t>induc</a:t>
            </a:r>
            <a:r>
              <a:rPr lang="ta-IN" sz="2200" dirty="0" smtClean="0"/>
              <a:t>ing </a:t>
            </a:r>
            <a:r>
              <a:rPr lang="it-IT" sz="2200" dirty="0" smtClean="0"/>
              <a:t>an </a:t>
            </a:r>
            <a:r>
              <a:rPr lang="it-IT" sz="2200" b="1" dirty="0" err="1"/>
              <a:t>undular</a:t>
            </a:r>
            <a:r>
              <a:rPr lang="it-IT" sz="2200" b="1" dirty="0"/>
              <a:t> </a:t>
            </a:r>
            <a:r>
              <a:rPr lang="it-IT" sz="2200" b="1" dirty="0" err="1"/>
              <a:t>hydraulic</a:t>
            </a:r>
            <a:r>
              <a:rPr lang="it-IT" sz="2200" b="1" dirty="0"/>
              <a:t> </a:t>
            </a:r>
            <a:r>
              <a:rPr lang="it-IT" sz="2200" b="1" dirty="0" err="1"/>
              <a:t>jump</a:t>
            </a:r>
            <a:r>
              <a:rPr lang="it-IT" sz="2200" b="1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low</a:t>
            </a:r>
            <a:r>
              <a:rPr lang="it-IT" sz="2200" dirty="0"/>
              <a:t> </a:t>
            </a:r>
            <a:r>
              <a:rPr lang="it-IT" sz="2200" dirty="0" err="1" smtClean="0"/>
              <a:t>levels</a:t>
            </a:r>
            <a:r>
              <a:rPr lang="ta-IN" sz="2200" dirty="0" smtClean="0"/>
              <a:t> </a:t>
            </a:r>
          </a:p>
          <a:p>
            <a:r>
              <a:rPr lang="it-IT" sz="2200" dirty="0" smtClean="0"/>
              <a:t>Non</a:t>
            </a:r>
            <a:r>
              <a:rPr lang="it-IT" sz="2200" dirty="0"/>
              <a:t>-</a:t>
            </a:r>
            <a:r>
              <a:rPr lang="it-IT" sz="2200" dirty="0" err="1" smtClean="0"/>
              <a:t>stationarity</a:t>
            </a:r>
            <a:r>
              <a:rPr lang="ta-IN" sz="2200" dirty="0" smtClean="0"/>
              <a:t> </a:t>
            </a:r>
            <a:r>
              <a:rPr lang="it-IT" sz="2200" dirty="0" err="1" smtClean="0"/>
              <a:t>induced</a:t>
            </a:r>
            <a:r>
              <a:rPr lang="it-IT" sz="2200" dirty="0" smtClean="0"/>
              <a:t> by a </a:t>
            </a:r>
            <a:r>
              <a:rPr lang="it-IT" sz="2200" dirty="0" err="1" smtClean="0"/>
              <a:t>change</a:t>
            </a:r>
            <a:r>
              <a:rPr lang="it-IT" sz="2200" dirty="0" smtClean="0"/>
              <a:t> in the </a:t>
            </a:r>
            <a:r>
              <a:rPr lang="it-IT" sz="2200" i="1" dirty="0" err="1"/>
              <a:t>upstream</a:t>
            </a:r>
            <a:r>
              <a:rPr lang="it-IT" sz="2200" dirty="0"/>
              <a:t> </a:t>
            </a:r>
            <a:r>
              <a:rPr lang="it-IT" sz="2200" dirty="0" err="1" smtClean="0"/>
              <a:t>environment</a:t>
            </a:r>
            <a:r>
              <a:rPr lang="it-IT" sz="2200" dirty="0"/>
              <a:t>,</a:t>
            </a:r>
            <a:r>
              <a:rPr lang="it-IT" sz="2200" dirty="0" smtClean="0"/>
              <a:t> </a:t>
            </a:r>
            <a:r>
              <a:rPr lang="it-IT" sz="2200" dirty="0" err="1" smtClean="0"/>
              <a:t>causing</a:t>
            </a:r>
            <a:r>
              <a:rPr lang="it-IT" sz="2200" dirty="0" smtClean="0"/>
              <a:t> </a:t>
            </a:r>
            <a:r>
              <a:rPr lang="ta-IN" sz="2200" dirty="0" smtClean="0"/>
              <a:t>a </a:t>
            </a:r>
            <a:r>
              <a:rPr lang="it-IT" sz="2200" dirty="0" err="1" smtClean="0"/>
              <a:t>collapse</a:t>
            </a:r>
            <a:r>
              <a:rPr lang="it-IT" sz="2200" dirty="0" smtClean="0"/>
              <a:t> of the large-</a:t>
            </a:r>
            <a:r>
              <a:rPr lang="it-IT" sz="2200" dirty="0" err="1" smtClean="0"/>
              <a:t>amplitude</a:t>
            </a:r>
            <a:r>
              <a:rPr lang="it-IT" sz="2200" dirty="0" smtClean="0"/>
              <a:t> mountain </a:t>
            </a:r>
            <a:r>
              <a:rPr lang="it-IT" sz="2200" dirty="0" err="1" smtClean="0"/>
              <a:t>wave</a:t>
            </a:r>
            <a:r>
              <a:rPr lang="it-IT" sz="2200" dirty="0" smtClean="0"/>
              <a:t> and establishment of </a:t>
            </a:r>
            <a:r>
              <a:rPr lang="it-IT" sz="2200" dirty="0" err="1" smtClean="0"/>
              <a:t>trapped</a:t>
            </a:r>
            <a:r>
              <a:rPr lang="it-IT" sz="2200" dirty="0" smtClean="0"/>
              <a:t> lee </a:t>
            </a:r>
            <a:r>
              <a:rPr lang="it-IT" sz="2200" dirty="0" err="1" smtClean="0"/>
              <a:t>waves</a:t>
            </a:r>
            <a:r>
              <a:rPr lang="it-IT" sz="2200" dirty="0" smtClean="0"/>
              <a:t>,</a:t>
            </a:r>
          </a:p>
          <a:p>
            <a:r>
              <a:rPr lang="it-IT" sz="2200" b="1" dirty="0" smtClean="0"/>
              <a:t>Double </a:t>
            </a:r>
            <a:r>
              <a:rPr lang="it-IT" sz="2200" b="1" dirty="0" err="1" smtClean="0"/>
              <a:t>ridge</a:t>
            </a:r>
            <a:r>
              <a:rPr lang="it-IT" sz="2200" b="1" dirty="0" smtClean="0"/>
              <a:t> </a:t>
            </a:r>
            <a:r>
              <a:rPr lang="it-IT" sz="2200" b="1" dirty="0" err="1" smtClean="0"/>
              <a:t>terrain</a:t>
            </a:r>
            <a:r>
              <a:rPr lang="it-IT" sz="2200" b="1" dirty="0" smtClean="0"/>
              <a:t> </a:t>
            </a:r>
            <a:r>
              <a:rPr lang="it-IT" sz="2200" dirty="0" err="1" smtClean="0"/>
              <a:t>promot</a:t>
            </a:r>
            <a:r>
              <a:rPr lang="ta-IN" sz="2200" dirty="0" smtClean="0"/>
              <a:t>ing</a:t>
            </a:r>
            <a:r>
              <a:rPr lang="it-IT" sz="2200" dirty="0" smtClean="0"/>
              <a:t> </a:t>
            </a:r>
            <a:r>
              <a:rPr lang="it-IT" sz="2200" b="1" dirty="0" err="1" smtClean="0"/>
              <a:t>constructive</a:t>
            </a:r>
            <a:r>
              <a:rPr lang="it-IT" sz="2200" b="1" dirty="0" smtClean="0"/>
              <a:t> </a:t>
            </a:r>
            <a:r>
              <a:rPr lang="it-IT" sz="2200" b="1" dirty="0" err="1" smtClean="0"/>
              <a:t>interference</a:t>
            </a:r>
            <a:r>
              <a:rPr lang="it-IT" sz="2200" b="1" dirty="0" smtClean="0"/>
              <a:t> of </a:t>
            </a:r>
            <a:r>
              <a:rPr lang="it-IT" sz="2200" dirty="0" err="1" smtClean="0"/>
              <a:t>resonant</a:t>
            </a:r>
            <a:r>
              <a:rPr lang="it-IT" sz="2200" dirty="0" smtClean="0"/>
              <a:t> </a:t>
            </a:r>
            <a:r>
              <a:rPr lang="it-IT" sz="2200" b="1" dirty="0" smtClean="0"/>
              <a:t>lee </a:t>
            </a:r>
            <a:r>
              <a:rPr lang="it-IT" sz="2200" b="1" dirty="0" err="1" smtClean="0"/>
              <a:t>waves</a:t>
            </a:r>
            <a:r>
              <a:rPr lang="it-IT" sz="2200" dirty="0" smtClean="0"/>
              <a:t>.</a:t>
            </a:r>
            <a:endParaRPr lang="en-US" sz="2200" dirty="0">
              <a:cs typeface="Calibri"/>
            </a:endParaRPr>
          </a:p>
          <a:p>
            <a:pPr>
              <a:buNone/>
            </a:pPr>
            <a:endParaRPr lang="it-IT" sz="1000" b="1" dirty="0"/>
          </a:p>
          <a:p>
            <a:endParaRPr lang="en-US" sz="1900" dirty="0">
              <a:cs typeface="Calibri"/>
            </a:endParaRPr>
          </a:p>
          <a:p>
            <a:endParaRPr lang="it-IT" sz="19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16, 2014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Melbourne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8386A8-6BE1-4442-BF97-0948DFA9A52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07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 smtClean="0"/>
              <a:t>Summary and Conclusions</a:t>
            </a:r>
            <a:endParaRPr lang="en-US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57201" y="1417638"/>
            <a:ext cx="8229600" cy="4747543"/>
          </a:xfrm>
        </p:spPr>
        <p:txBody>
          <a:bodyPr>
            <a:normAutofit/>
          </a:bodyPr>
          <a:lstStyle/>
          <a:p>
            <a:pPr>
              <a:buNone/>
            </a:pPr>
            <a:endParaRPr lang="ta-IN" sz="2800" b="1" dirty="0" smtClean="0"/>
          </a:p>
          <a:p>
            <a:pPr>
              <a:buNone/>
            </a:pPr>
            <a:r>
              <a:rPr lang="it-IT" sz="2400" b="1" dirty="0" err="1" smtClean="0"/>
              <a:t>Turbulence</a:t>
            </a:r>
            <a:r>
              <a:rPr lang="it-IT" sz="2400" b="1" dirty="0" smtClean="0"/>
              <a:t> </a:t>
            </a:r>
            <a:r>
              <a:rPr lang="it-IT" sz="2400" b="1" dirty="0"/>
              <a:t>A</a:t>
            </a:r>
            <a:r>
              <a:rPr lang="it-IT" sz="2400" b="1" dirty="0" smtClean="0"/>
              <a:t>nalysis</a:t>
            </a:r>
            <a:endParaRPr lang="it-IT" sz="2400" b="1" dirty="0"/>
          </a:p>
          <a:p>
            <a:pPr>
              <a:buNone/>
            </a:pPr>
            <a:endParaRPr lang="it-IT" sz="1000" b="1" dirty="0"/>
          </a:p>
          <a:p>
            <a:r>
              <a:rPr lang="en-US" sz="2000" dirty="0"/>
              <a:t>Turbulence analysis reveals </a:t>
            </a:r>
            <a:r>
              <a:rPr lang="ta-IN" sz="2000" dirty="0"/>
              <a:t>a</a:t>
            </a:r>
            <a:r>
              <a:rPr lang="en-US" sz="2000" dirty="0" smtClean="0"/>
              <a:t> </a:t>
            </a:r>
            <a:r>
              <a:rPr lang="en-US" sz="2000" b="1" dirty="0"/>
              <a:t>variation of turbulence intensity over several orders of magnitude </a:t>
            </a:r>
            <a:r>
              <a:rPr lang="en-US" sz="2000" dirty="0"/>
              <a:t>along the flight legs,</a:t>
            </a:r>
          </a:p>
          <a:p>
            <a:r>
              <a:rPr lang="en-US" sz="2000" dirty="0"/>
              <a:t>Eddy-dissipation rate estimates from radar data provide insight into the </a:t>
            </a:r>
            <a:r>
              <a:rPr lang="en-US" sz="2000" b="1" dirty="0"/>
              <a:t>levels of turbulence within gravity wave breaking, boundary layer separations and rotors, </a:t>
            </a:r>
          </a:p>
          <a:p>
            <a:r>
              <a:rPr lang="en-US" sz="2000" dirty="0"/>
              <a:t>The method is capable of </a:t>
            </a:r>
            <a:r>
              <a:rPr lang="en-US" sz="2000" b="1" dirty="0"/>
              <a:t>detecting locations of strong turbulence </a:t>
            </a:r>
            <a:r>
              <a:rPr lang="en-US" sz="2000" dirty="0"/>
              <a:t>in complex terrain.</a:t>
            </a:r>
          </a:p>
          <a:p>
            <a:endParaRPr lang="it-IT" sz="2200" dirty="0"/>
          </a:p>
          <a:p>
            <a:endParaRPr lang="it-IT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16, 2014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Melbourne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8386A8-6BE1-4442-BF97-0948DFA9A52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039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 smtClean="0"/>
              <a:t>Outlook: LES</a:t>
            </a:r>
            <a:endParaRPr lang="en-US" dirty="0"/>
          </a:p>
        </p:txBody>
      </p:sp>
      <p:pic>
        <p:nvPicPr>
          <p:cNvPr id="53249" name="Content Placeholder 7" descr="animation.gif"/>
          <p:cNvPicPr>
            <a:picLocks noGrp="1" noChangeAspect="1"/>
          </p:cNvPicPr>
          <p:nvPr>
            <p:ph idx="1"/>
          </p:nvPr>
        </p:nvPicPr>
        <p:blipFill>
          <a:blip r:embed="rId3"/>
          <a:srcRect l="-3215" r="-3215"/>
          <a:stretch>
            <a:fillRect/>
          </a:stretch>
        </p:blipFill>
        <p:spPr>
          <a:xfrm>
            <a:off x="679451" y="823913"/>
            <a:ext cx="7642226" cy="478631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16, 2014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Melbourne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9643DF-E87E-46EF-B0F7-8F6C4E68A0EC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813176" y="1457326"/>
            <a:ext cx="307975" cy="265113"/>
          </a:xfrm>
          <a:prstGeom prst="roundRect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71974" tIns="45704" rIns="91407" bIns="45704" anchor="ctr"/>
          <a:lstStyle/>
          <a:p>
            <a:pPr algn="ctr">
              <a:defRPr/>
            </a:pPr>
            <a:r>
              <a:rPr lang="en-US" sz="2800" b="1" baseline="8000" dirty="0"/>
              <a:t>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262314" y="2509838"/>
            <a:ext cx="307975" cy="265112"/>
          </a:xfrm>
          <a:prstGeom prst="roundRect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71974" tIns="45704" rIns="91407" bIns="45704" anchor="ctr"/>
          <a:lstStyle/>
          <a:p>
            <a:pPr algn="ctr">
              <a:defRPr/>
            </a:pPr>
            <a:r>
              <a:rPr lang="en-US" sz="2800" b="1" baseline="8000"/>
              <a:t>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933826" y="2746376"/>
            <a:ext cx="307975" cy="265113"/>
          </a:xfrm>
          <a:prstGeom prst="roundRect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71974" tIns="45704" rIns="91407" bIns="45704" anchor="ctr"/>
          <a:lstStyle/>
          <a:p>
            <a:pPr algn="ctr">
              <a:defRPr/>
            </a:pPr>
            <a:r>
              <a:rPr lang="en-US" sz="2800" b="1" baseline="8000" dirty="0"/>
              <a:t>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191001" y="4708526"/>
            <a:ext cx="307975" cy="265113"/>
          </a:xfrm>
          <a:prstGeom prst="roundRect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71974" tIns="45704" rIns="91407" bIns="45704" anchor="ctr"/>
          <a:lstStyle/>
          <a:p>
            <a:pPr algn="ctr">
              <a:defRPr/>
            </a:pPr>
            <a:r>
              <a:rPr lang="en-US" sz="2800" b="1" baseline="8000" dirty="0"/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297114" y="4651376"/>
            <a:ext cx="307975" cy="265113"/>
          </a:xfrm>
          <a:prstGeom prst="roundRect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71974" tIns="45704" rIns="91407" bIns="45704" anchor="ctr"/>
          <a:lstStyle/>
          <a:p>
            <a:pPr algn="ctr">
              <a:defRPr/>
            </a:pPr>
            <a:r>
              <a:rPr lang="en-US" sz="2800" b="1" baseline="8000"/>
              <a:t>3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44477" y="5424490"/>
            <a:ext cx="2179787" cy="415498"/>
            <a:chOff x="6326794" y="1922163"/>
            <a:chExt cx="2180858" cy="415560"/>
          </a:xfrm>
        </p:grpSpPr>
        <p:sp>
          <p:nvSpPr>
            <p:cNvPr id="14" name="Rounded Rectangle 13"/>
            <p:cNvSpPr/>
            <p:nvPr/>
          </p:nvSpPr>
          <p:spPr>
            <a:xfrm>
              <a:off x="6326794" y="2003137"/>
              <a:ext cx="290656" cy="252451"/>
            </a:xfrm>
            <a:prstGeom prst="roundRect">
              <a:avLst/>
            </a:prstGeom>
            <a:solidFill>
              <a:schemeClr val="tx1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lIns="72000" anchor="ctr"/>
            <a:lstStyle/>
            <a:p>
              <a:pPr algn="ctr">
                <a:defRPr/>
              </a:pPr>
              <a:r>
                <a:rPr lang="en-US" sz="2800" b="1" baseline="8000"/>
                <a:t>1</a:t>
              </a:r>
            </a:p>
          </p:txBody>
        </p:sp>
        <p:sp>
          <p:nvSpPr>
            <p:cNvPr id="53277" name="TextBox 14"/>
            <p:cNvSpPr txBox="1">
              <a:spLocks noChangeArrowheads="1"/>
            </p:cNvSpPr>
            <p:nvPr/>
          </p:nvSpPr>
          <p:spPr bwMode="auto">
            <a:xfrm>
              <a:off x="6680613" y="1922163"/>
              <a:ext cx="1827039" cy="415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100">
                  <a:latin typeface="Calibri" pitchFamily="34" charset="0"/>
                </a:rPr>
                <a:t>Wave breaking</a:t>
              </a:r>
              <a:endParaRPr lang="en-US" sz="2400">
                <a:latin typeface="Calibri" pitchFamily="34" charset="0"/>
              </a:endParaRP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3197225" y="5424488"/>
            <a:ext cx="2465093" cy="412201"/>
            <a:chOff x="6326794" y="1922163"/>
            <a:chExt cx="2465032" cy="412263"/>
          </a:xfrm>
        </p:grpSpPr>
        <p:sp>
          <p:nvSpPr>
            <p:cNvPr id="17" name="Rounded Rectangle 16"/>
            <p:cNvSpPr/>
            <p:nvPr/>
          </p:nvSpPr>
          <p:spPr>
            <a:xfrm>
              <a:off x="6326794" y="2003137"/>
              <a:ext cx="290506" cy="252451"/>
            </a:xfrm>
            <a:prstGeom prst="roundRect">
              <a:avLst/>
            </a:prstGeom>
            <a:solidFill>
              <a:schemeClr val="tx1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lIns="72000" anchor="ctr"/>
            <a:lstStyle/>
            <a:p>
              <a:pPr algn="ctr">
                <a:defRPr/>
              </a:pPr>
              <a:r>
                <a:rPr lang="en-US" sz="2800" b="1" baseline="8000"/>
                <a:t>2</a:t>
              </a:r>
            </a:p>
          </p:txBody>
        </p:sp>
        <p:sp>
          <p:nvSpPr>
            <p:cNvPr id="53275" name="TextBox 17"/>
            <p:cNvSpPr txBox="1">
              <a:spLocks noChangeArrowheads="1"/>
            </p:cNvSpPr>
            <p:nvPr/>
          </p:nvSpPr>
          <p:spPr bwMode="auto">
            <a:xfrm>
              <a:off x="6680614" y="1922163"/>
              <a:ext cx="2111212" cy="412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100">
                  <a:latin typeface="Calibri" pitchFamily="34" charset="0"/>
                </a:rPr>
                <a:t>Downslope winds</a:t>
              </a:r>
              <a:endParaRPr lang="en-US" sz="2400">
                <a:latin typeface="Calibri" pitchFamily="34" charset="0"/>
              </a:endParaRPr>
            </a:p>
          </p:txBody>
        </p:sp>
      </p:grpSp>
      <p:grpSp>
        <p:nvGrpSpPr>
          <p:cNvPr id="8" name="Group 18"/>
          <p:cNvGrpSpPr>
            <a:grpSpLocks/>
          </p:cNvGrpSpPr>
          <p:nvPr/>
        </p:nvGrpSpPr>
        <p:grpSpPr bwMode="auto">
          <a:xfrm>
            <a:off x="5903914" y="5424488"/>
            <a:ext cx="2116435" cy="412201"/>
            <a:chOff x="6326794" y="1922163"/>
            <a:chExt cx="2116593" cy="412263"/>
          </a:xfrm>
        </p:grpSpPr>
        <p:sp>
          <p:nvSpPr>
            <p:cNvPr id="20" name="Rounded Rectangle 19"/>
            <p:cNvSpPr/>
            <p:nvPr/>
          </p:nvSpPr>
          <p:spPr>
            <a:xfrm>
              <a:off x="6326794" y="2003137"/>
              <a:ext cx="290534" cy="252451"/>
            </a:xfrm>
            <a:prstGeom prst="roundRect">
              <a:avLst/>
            </a:prstGeom>
            <a:solidFill>
              <a:schemeClr val="tx1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lIns="72000" anchor="ctr"/>
            <a:lstStyle/>
            <a:p>
              <a:pPr algn="ctr">
                <a:defRPr/>
              </a:pPr>
              <a:r>
                <a:rPr lang="en-US" sz="2800" b="1" baseline="8000"/>
                <a:t>3</a:t>
              </a:r>
            </a:p>
          </p:txBody>
        </p:sp>
        <p:sp>
          <p:nvSpPr>
            <p:cNvPr id="53273" name="TextBox 20"/>
            <p:cNvSpPr txBox="1">
              <a:spLocks noChangeArrowheads="1"/>
            </p:cNvSpPr>
            <p:nvPr/>
          </p:nvSpPr>
          <p:spPr bwMode="auto">
            <a:xfrm>
              <a:off x="6680614" y="1922163"/>
              <a:ext cx="1762773" cy="412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100">
                  <a:latin typeface="Calibri" pitchFamily="34" charset="0"/>
                </a:rPr>
                <a:t>Shear vorticity</a:t>
              </a:r>
              <a:endParaRPr lang="en-US" sz="2400">
                <a:latin typeface="Calibri" pitchFamily="34" charset="0"/>
              </a:endParaRPr>
            </a:p>
          </p:txBody>
        </p:sp>
      </p:grpSp>
      <p:grpSp>
        <p:nvGrpSpPr>
          <p:cNvPr id="13" name="Group 21"/>
          <p:cNvGrpSpPr>
            <a:grpSpLocks/>
          </p:cNvGrpSpPr>
          <p:nvPr/>
        </p:nvGrpSpPr>
        <p:grpSpPr bwMode="auto">
          <a:xfrm>
            <a:off x="244474" y="5956302"/>
            <a:ext cx="2565101" cy="415498"/>
            <a:chOff x="6326794" y="1922163"/>
            <a:chExt cx="2565142" cy="415560"/>
          </a:xfrm>
        </p:grpSpPr>
        <p:sp>
          <p:nvSpPr>
            <p:cNvPr id="23" name="Rounded Rectangle 22"/>
            <p:cNvSpPr/>
            <p:nvPr/>
          </p:nvSpPr>
          <p:spPr>
            <a:xfrm>
              <a:off x="6326794" y="2003138"/>
              <a:ext cx="290518" cy="252450"/>
            </a:xfrm>
            <a:prstGeom prst="roundRect">
              <a:avLst/>
            </a:prstGeom>
            <a:solidFill>
              <a:schemeClr val="tx1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lIns="72000" anchor="ctr"/>
            <a:lstStyle/>
            <a:p>
              <a:pPr algn="ctr">
                <a:defRPr/>
              </a:pPr>
              <a:r>
                <a:rPr lang="en-US" sz="2800" b="1" baseline="8000" dirty="0"/>
                <a:t>4</a:t>
              </a:r>
            </a:p>
          </p:txBody>
        </p:sp>
        <p:sp>
          <p:nvSpPr>
            <p:cNvPr id="53271" name="TextBox 23"/>
            <p:cNvSpPr txBox="1">
              <a:spLocks noChangeArrowheads="1"/>
            </p:cNvSpPr>
            <p:nvPr/>
          </p:nvSpPr>
          <p:spPr bwMode="auto">
            <a:xfrm>
              <a:off x="6680614" y="1922163"/>
              <a:ext cx="2211322" cy="415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100">
                  <a:latin typeface="Calibri" pitchFamily="34" charset="0"/>
                </a:rPr>
                <a:t>Wave-induced BLS</a:t>
              </a:r>
              <a:endParaRPr lang="en-US" sz="2400">
                <a:latin typeface="Calibri" pitchFamily="34" charset="0"/>
              </a:endParaRPr>
            </a:p>
          </p:txBody>
        </p:sp>
      </p:grpSp>
      <p:grpSp>
        <p:nvGrpSpPr>
          <p:cNvPr id="15" name="Group 24"/>
          <p:cNvGrpSpPr>
            <a:grpSpLocks/>
          </p:cNvGrpSpPr>
          <p:nvPr/>
        </p:nvGrpSpPr>
        <p:grpSpPr bwMode="auto">
          <a:xfrm>
            <a:off x="5903915" y="5956302"/>
            <a:ext cx="2847465" cy="415498"/>
            <a:chOff x="6326794" y="1922163"/>
            <a:chExt cx="2848251" cy="415560"/>
          </a:xfrm>
        </p:grpSpPr>
        <p:sp>
          <p:nvSpPr>
            <p:cNvPr id="26" name="Rounded Rectangle 25"/>
            <p:cNvSpPr/>
            <p:nvPr/>
          </p:nvSpPr>
          <p:spPr>
            <a:xfrm>
              <a:off x="6326794" y="2003138"/>
              <a:ext cx="290592" cy="252450"/>
            </a:xfrm>
            <a:prstGeom prst="roundRect">
              <a:avLst/>
            </a:prstGeom>
            <a:solidFill>
              <a:schemeClr val="tx1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lIns="72000" anchor="ctr"/>
            <a:lstStyle/>
            <a:p>
              <a:pPr algn="ctr">
                <a:defRPr/>
              </a:pPr>
              <a:r>
                <a:rPr lang="en-US" sz="2800" b="1" baseline="8000"/>
                <a:t>6</a:t>
              </a:r>
            </a:p>
          </p:txBody>
        </p:sp>
        <p:sp>
          <p:nvSpPr>
            <p:cNvPr id="53269" name="TextBox 26"/>
            <p:cNvSpPr txBox="1">
              <a:spLocks noChangeArrowheads="1"/>
            </p:cNvSpPr>
            <p:nvPr/>
          </p:nvSpPr>
          <p:spPr bwMode="auto">
            <a:xfrm>
              <a:off x="6680614" y="1922163"/>
              <a:ext cx="2494431" cy="415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100">
                  <a:latin typeface="Calibri" pitchFamily="34" charset="0"/>
                </a:rPr>
                <a:t>Rotors and subrotors</a:t>
              </a:r>
            </a:p>
          </p:txBody>
        </p:sp>
      </p:grpSp>
      <p:grpSp>
        <p:nvGrpSpPr>
          <p:cNvPr id="16" name="Group 27"/>
          <p:cNvGrpSpPr>
            <a:grpSpLocks/>
          </p:cNvGrpSpPr>
          <p:nvPr/>
        </p:nvGrpSpPr>
        <p:grpSpPr bwMode="auto">
          <a:xfrm>
            <a:off x="3197225" y="5956300"/>
            <a:ext cx="1963194" cy="412201"/>
            <a:chOff x="6326794" y="1922163"/>
            <a:chExt cx="1962482" cy="412263"/>
          </a:xfrm>
        </p:grpSpPr>
        <p:sp>
          <p:nvSpPr>
            <p:cNvPr id="29" name="Rounded Rectangle 28"/>
            <p:cNvSpPr/>
            <p:nvPr/>
          </p:nvSpPr>
          <p:spPr>
            <a:xfrm>
              <a:off x="6326794" y="2003138"/>
              <a:ext cx="290408" cy="252450"/>
            </a:xfrm>
            <a:prstGeom prst="roundRect">
              <a:avLst/>
            </a:prstGeom>
            <a:solidFill>
              <a:schemeClr val="tx1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lIns="72000" anchor="ctr"/>
            <a:lstStyle/>
            <a:p>
              <a:pPr algn="ctr">
                <a:defRPr/>
              </a:pPr>
              <a:r>
                <a:rPr lang="en-US" sz="2800" b="1" baseline="8000"/>
                <a:t>5</a:t>
              </a:r>
            </a:p>
          </p:txBody>
        </p:sp>
        <p:sp>
          <p:nvSpPr>
            <p:cNvPr id="53267" name="TextBox 29"/>
            <p:cNvSpPr txBox="1">
              <a:spLocks noChangeArrowheads="1"/>
            </p:cNvSpPr>
            <p:nvPr/>
          </p:nvSpPr>
          <p:spPr bwMode="auto">
            <a:xfrm>
              <a:off x="6680614" y="1922163"/>
              <a:ext cx="1608662" cy="412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100">
                  <a:latin typeface="Calibri" pitchFamily="34" charset="0"/>
                </a:rPr>
                <a:t>KH instability</a:t>
              </a:r>
              <a:endParaRPr lang="en-US" sz="2400">
                <a:latin typeface="Calibri" pitchFamily="34" charset="0"/>
              </a:endParaRPr>
            </a:p>
          </p:txBody>
        </p:sp>
      </p:grpSp>
      <p:sp>
        <p:nvSpPr>
          <p:cNvPr id="31" name="Rounded Rectangle 30"/>
          <p:cNvSpPr/>
          <p:nvPr/>
        </p:nvSpPr>
        <p:spPr>
          <a:xfrm>
            <a:off x="1898652" y="3792539"/>
            <a:ext cx="307975" cy="263525"/>
          </a:xfrm>
          <a:prstGeom prst="roundRect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71974" tIns="45704" rIns="91407" bIns="45704" anchor="ctr"/>
          <a:lstStyle/>
          <a:p>
            <a:pPr algn="ctr">
              <a:defRPr/>
            </a:pPr>
            <a:r>
              <a:rPr lang="en-US" sz="2800" b="1" baseline="8000"/>
              <a:t>5</a:t>
            </a:r>
          </a:p>
        </p:txBody>
      </p:sp>
      <p:sp>
        <p:nvSpPr>
          <p:cNvPr id="32" name="Rounded Rectangle 31"/>
          <p:cNvSpPr>
            <a:spLocks noChangeAspect="1"/>
          </p:cNvSpPr>
          <p:nvPr/>
        </p:nvSpPr>
        <p:spPr>
          <a:xfrm>
            <a:off x="3768726" y="4549776"/>
            <a:ext cx="207963" cy="179388"/>
          </a:xfrm>
          <a:prstGeom prst="roundRect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71974" tIns="45704" rIns="91407" bIns="45704" anchor="ctr"/>
          <a:lstStyle/>
          <a:p>
            <a:pPr algn="ctr">
              <a:defRPr/>
            </a:pPr>
            <a:r>
              <a:rPr lang="en-US" sz="2100" b="1" baseline="80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65593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3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 smtClean="0"/>
              <a:t>Outlook: Laboratory Experiments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16, 2014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Melbourne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9643DF-E87E-46EF-B0F7-8F6C4E68A0EC}" type="slidenum">
              <a:rPr lang="en-US"/>
              <a:pPr>
                <a:defRPr/>
              </a:pPr>
              <a:t>16</a:t>
            </a:fld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00200"/>
            <a:ext cx="8229600" cy="1052258"/>
          </a:xfrm>
          <a:prstGeom prst="rect">
            <a:avLst/>
          </a:prstGeom>
        </p:spPr>
      </p:pic>
      <p:sp>
        <p:nvSpPr>
          <p:cNvPr id="25" name="Content Placeholder 2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CNRS </a:t>
            </a:r>
            <a:r>
              <a:rPr lang="en-US" dirty="0"/>
              <a:t>– </a:t>
            </a:r>
            <a:r>
              <a:rPr lang="en-US" dirty="0" err="1" smtClean="0"/>
              <a:t>Hydralab</a:t>
            </a:r>
            <a:r>
              <a:rPr lang="en-US" dirty="0" smtClean="0"/>
              <a:t>	http</a:t>
            </a:r>
            <a:r>
              <a:rPr lang="en-US" dirty="0"/>
              <a:t>://</a:t>
            </a:r>
            <a:r>
              <a:rPr lang="en-US" dirty="0" err="1"/>
              <a:t>hydralab.cnrs.fr</a:t>
            </a:r>
            <a:endParaRPr lang="en-US" dirty="0"/>
          </a:p>
          <a:p>
            <a:r>
              <a:rPr lang="en-US" dirty="0" smtClean="0"/>
              <a:t>Toulouse stratified flume	, July &amp; Sep 2014 </a:t>
            </a:r>
          </a:p>
          <a:p>
            <a:r>
              <a:rPr lang="en-US" dirty="0" smtClean="0"/>
              <a:t>Lee wave resonance, boundary-layer separation &amp; rotors</a:t>
            </a:r>
          </a:p>
          <a:p>
            <a:r>
              <a:rPr lang="en-US" dirty="0" smtClean="0"/>
              <a:t>Team: </a:t>
            </a:r>
            <a:r>
              <a:rPr lang="en-US" dirty="0" err="1" smtClean="0"/>
              <a:t>Stiperski</a:t>
            </a:r>
            <a:r>
              <a:rPr lang="en-US" dirty="0" smtClean="0"/>
              <a:t>, Grubi</a:t>
            </a:r>
            <a:r>
              <a:rPr lang="ta-IN" dirty="0" smtClean="0"/>
              <a:t>šić, et al.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397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2840" y="44624"/>
            <a:ext cx="8517632" cy="114300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3600" dirty="0"/>
              <a:t>NASA06 Observations on Jan 26, 2006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16, 2014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Melbourne</a:t>
            </a:r>
            <a:endParaRPr lang="en-US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8386A8-6BE1-4442-BF97-0948DFA9A52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grpSp>
        <p:nvGrpSpPr>
          <p:cNvPr id="18439" name="Group 19"/>
          <p:cNvGrpSpPr>
            <a:grpSpLocks/>
          </p:cNvGrpSpPr>
          <p:nvPr/>
        </p:nvGrpSpPr>
        <p:grpSpPr bwMode="auto">
          <a:xfrm>
            <a:off x="2033118" y="1250232"/>
            <a:ext cx="3763018" cy="4843064"/>
            <a:chOff x="545231" y="1008568"/>
            <a:chExt cx="3218684" cy="3922019"/>
          </a:xfrm>
        </p:grpSpPr>
        <p:pic>
          <p:nvPicPr>
            <p:cNvPr id="18444" name="Picture 10" descr="AMS2012_0126_flighttracks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5231" y="2784798"/>
              <a:ext cx="3218684" cy="2145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5" name="Picture 17" descr="AMS2012_0126_ramp_sounding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5231" y="1008568"/>
              <a:ext cx="3218684" cy="2145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6152125" y="2096620"/>
            <a:ext cx="2126767" cy="438319"/>
          </a:xfrm>
          <a:prstGeom prst="rect">
            <a:avLst/>
          </a:prstGeom>
          <a:noFill/>
        </p:spPr>
        <p:txBody>
          <a:bodyPr wrap="none" lIns="98801" tIns="49400" rIns="98801" bIns="49400" rtlCol="0">
            <a:spAutoFit/>
          </a:bodyPr>
          <a:lstStyle/>
          <a:p>
            <a:r>
              <a:rPr lang="en-US" sz="2200" dirty="0" smtClean="0">
                <a:cs typeface="Times New Roman"/>
              </a:rPr>
              <a:t>1 ramp sounding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32552" y="4365104"/>
            <a:ext cx="2426942" cy="776873"/>
          </a:xfrm>
          <a:prstGeom prst="rect">
            <a:avLst/>
          </a:prstGeom>
          <a:noFill/>
        </p:spPr>
        <p:txBody>
          <a:bodyPr wrap="none" lIns="98801" tIns="49400" rIns="98801" bIns="49400" rtlCol="0">
            <a:spAutoFit/>
          </a:bodyPr>
          <a:lstStyle/>
          <a:p>
            <a:r>
              <a:rPr lang="en-US" sz="2200" dirty="0" smtClean="0">
                <a:cs typeface="Times New Roman"/>
              </a:rPr>
              <a:t>5 straight-and-level</a:t>
            </a:r>
          </a:p>
          <a:p>
            <a:r>
              <a:rPr lang="en-US" sz="2200" dirty="0" smtClean="0">
                <a:cs typeface="Times New Roman"/>
              </a:rPr>
              <a:t>flight legs</a:t>
            </a:r>
          </a:p>
        </p:txBody>
      </p:sp>
    </p:spTree>
    <p:extLst>
      <p:ext uri="{BB962C8B-B14F-4D97-AF65-F5344CB8AC3E}">
        <p14:creationId xmlns:p14="http://schemas.microsoft.com/office/powerpoint/2010/main" val="4120529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125760"/>
            <a:ext cx="8229600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 smtClean="0"/>
              <a:t>Jan </a:t>
            </a:r>
            <a:r>
              <a:rPr lang="en-US" dirty="0"/>
              <a:t>26, 2006 </a:t>
            </a:r>
            <a:r>
              <a:rPr lang="en-US" dirty="0" smtClean="0"/>
              <a:t> WCR Observations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16, 2014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Melbourne</a:t>
            </a:r>
            <a:endParaRPr lang="en-US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8386A8-6BE1-4442-BF97-0948DFA9A52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 useBgFill="1">
        <p:nvSpPr>
          <p:cNvPr id="20485" name="TextBox 14"/>
          <p:cNvSpPr txBox="1">
            <a:spLocks noChangeArrowheads="1"/>
          </p:cNvSpPr>
          <p:nvPr/>
        </p:nvSpPr>
        <p:spPr bwMode="auto">
          <a:xfrm>
            <a:off x="7411099" y="2217738"/>
            <a:ext cx="1625397" cy="369332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lIns="91431" tIns="0" rIns="91431" bIns="0">
            <a:spAutoFit/>
          </a:bodyPr>
          <a:lstStyle/>
          <a:p>
            <a:r>
              <a:rPr lang="en-US" sz="2400" dirty="0">
                <a:cs typeface="Times New Roman" pitchFamily="18" charset="0"/>
              </a:rPr>
              <a:t>~21:29 UTC</a:t>
            </a:r>
          </a:p>
        </p:txBody>
      </p:sp>
      <p:sp useBgFill="1">
        <p:nvSpPr>
          <p:cNvPr id="20486" name="TextBox 15"/>
          <p:cNvSpPr txBox="1">
            <a:spLocks noChangeArrowheads="1"/>
          </p:cNvSpPr>
          <p:nvPr/>
        </p:nvSpPr>
        <p:spPr bwMode="auto">
          <a:xfrm>
            <a:off x="7452320" y="4243389"/>
            <a:ext cx="1625397" cy="369332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lIns="91431" tIns="0" rIns="91431" bIns="0">
            <a:spAutoFit/>
          </a:bodyPr>
          <a:lstStyle/>
          <a:p>
            <a:r>
              <a:rPr lang="en-US" sz="2400" dirty="0">
                <a:cs typeface="Times New Roman" pitchFamily="18" charset="0"/>
              </a:rPr>
              <a:t>~22:05 UTC</a:t>
            </a:r>
          </a:p>
        </p:txBody>
      </p:sp>
      <p:grpSp>
        <p:nvGrpSpPr>
          <p:cNvPr id="20487" name="Group 23"/>
          <p:cNvGrpSpPr>
            <a:grpSpLocks/>
          </p:cNvGrpSpPr>
          <p:nvPr/>
        </p:nvGrpSpPr>
        <p:grpSpPr bwMode="auto">
          <a:xfrm>
            <a:off x="461963" y="1274764"/>
            <a:ext cx="6770687" cy="4957355"/>
            <a:chOff x="461247" y="1274748"/>
            <a:chExt cx="6770914" cy="4956673"/>
          </a:xfrm>
        </p:grpSpPr>
        <p:sp>
          <p:nvSpPr>
            <p:cNvPr id="13" name="Rectangle 12"/>
            <p:cNvSpPr/>
            <p:nvPr/>
          </p:nvSpPr>
          <p:spPr>
            <a:xfrm>
              <a:off x="461247" y="1274748"/>
              <a:ext cx="6770914" cy="4934858"/>
            </a:xfrm>
            <a:prstGeom prst="rect">
              <a:avLst/>
            </a:prstGeom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0492" name="Picture 9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1875" y="1474021"/>
              <a:ext cx="6486446" cy="2356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3" name="Picture 10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5922" y="3472350"/>
              <a:ext cx="6482399" cy="2346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 useBgFill="1">
          <p:nvSpPr>
            <p:cNvPr id="20494" name="TextBox 8"/>
            <p:cNvSpPr txBox="1">
              <a:spLocks noChangeArrowheads="1"/>
            </p:cNvSpPr>
            <p:nvPr/>
          </p:nvSpPr>
          <p:spPr bwMode="auto">
            <a:xfrm>
              <a:off x="3564946" y="5739026"/>
              <a:ext cx="1160875" cy="323121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r>
                <a:rPr lang="en-US" sz="2100" i="1" dirty="0">
                  <a:cs typeface="Times New Roman" pitchFamily="18" charset="0"/>
                </a:rPr>
                <a:t>w </a:t>
              </a:r>
              <a:r>
                <a:rPr lang="en-US" sz="2100" dirty="0">
                  <a:cs typeface="Times New Roman" pitchFamily="18" charset="0"/>
                </a:rPr>
                <a:t>[m s</a:t>
              </a:r>
              <a:r>
                <a:rPr lang="en-US" sz="2100" baseline="30000" dirty="0">
                  <a:cs typeface="Times New Roman" pitchFamily="18" charset="0"/>
                </a:rPr>
                <a:t>-1</a:t>
              </a:r>
              <a:r>
                <a:rPr lang="en-US" sz="2100" dirty="0">
                  <a:cs typeface="Times New Roman" pitchFamily="18" charset="0"/>
                </a:rPr>
                <a:t>]</a:t>
              </a:r>
            </a:p>
          </p:txBody>
        </p:sp>
        <p:sp>
          <p:nvSpPr>
            <p:cNvPr id="20495" name="TextBox 16"/>
            <p:cNvSpPr txBox="1">
              <a:spLocks noChangeArrowheads="1"/>
            </p:cNvSpPr>
            <p:nvPr/>
          </p:nvSpPr>
          <p:spPr bwMode="auto">
            <a:xfrm>
              <a:off x="5363537" y="5892914"/>
              <a:ext cx="1818487" cy="338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 err="1">
                  <a:cs typeface="Times New Roman" pitchFamily="18" charset="0"/>
                </a:rPr>
                <a:t>Haimov</a:t>
              </a:r>
              <a:r>
                <a:rPr lang="en-US" sz="1600" dirty="0">
                  <a:cs typeface="Times New Roman" pitchFamily="18" charset="0"/>
                </a:rPr>
                <a:t> et al (</a:t>
              </a:r>
              <a:r>
                <a:rPr lang="en-US" sz="1600" dirty="0" smtClean="0">
                  <a:cs typeface="Times New Roman" pitchFamily="18" charset="0"/>
                </a:rPr>
                <a:t>2013)</a:t>
              </a:r>
              <a:endParaRPr lang="en-US" sz="1600" dirty="0"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899412" y="2387432"/>
              <a:ext cx="6118430" cy="0"/>
            </a:xfrm>
            <a:prstGeom prst="line">
              <a:avLst/>
            </a:prstGeom>
            <a:ln>
              <a:solidFill>
                <a:srgbClr val="E46C0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907349" y="4382645"/>
              <a:ext cx="6116843" cy="0"/>
            </a:xfrm>
            <a:prstGeom prst="line">
              <a:avLst/>
            </a:prstGeom>
            <a:ln>
              <a:solidFill>
                <a:srgbClr val="E46C0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488" name="Picture 7" descr="crop_Flight_Tracks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7913" y="5338764"/>
            <a:ext cx="1600200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4616265" y="4383088"/>
            <a:ext cx="1631188" cy="482454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8801" tIns="49400" rIns="98801" bIns="49400"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438102" y="1436426"/>
            <a:ext cx="794548" cy="346248"/>
          </a:xfrm>
          <a:prstGeom prst="rect">
            <a:avLst/>
          </a:prstGeom>
          <a:noFill/>
        </p:spPr>
        <p:txBody>
          <a:bodyPr wrap="square" lIns="98801" tIns="49400" rIns="98801" bIns="49400" rtlCol="0">
            <a:spAutoFit/>
          </a:bodyPr>
          <a:lstStyle/>
          <a:p>
            <a:r>
              <a:rPr lang="en-US" sz="1600" b="1">
                <a:latin typeface="Calibri"/>
                <a:cs typeface="Calibri"/>
              </a:rPr>
              <a:t>LEG 1</a:t>
            </a:r>
            <a:endParaRPr lang="en-US" sz="1600" b="1" dirty="0">
              <a:latin typeface="Calibri"/>
              <a:cs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38102" y="3423666"/>
            <a:ext cx="794548" cy="346248"/>
          </a:xfrm>
          <a:prstGeom prst="rect">
            <a:avLst/>
          </a:prstGeom>
          <a:noFill/>
        </p:spPr>
        <p:txBody>
          <a:bodyPr wrap="square" lIns="98801" tIns="49400" rIns="98801" bIns="49400" rtlCol="0">
            <a:spAutoFit/>
          </a:bodyPr>
          <a:lstStyle/>
          <a:p>
            <a:r>
              <a:rPr lang="en-US" sz="1600" b="1">
                <a:latin typeface="Calibri"/>
                <a:cs typeface="Calibri"/>
              </a:rPr>
              <a:t>LEG 3</a:t>
            </a:r>
            <a:endParaRPr lang="en-US"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0012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02705" y="1667470"/>
            <a:ext cx="13301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</a:p>
          <a:p>
            <a:r>
              <a:rPr lang="en-US" dirty="0" smtClean="0"/>
              <a:t>Resolution</a:t>
            </a:r>
          </a:p>
          <a:p>
            <a:r>
              <a:rPr lang="en-US" dirty="0" smtClean="0"/>
              <a:t>33 </a:t>
            </a:r>
            <a:r>
              <a:rPr lang="en-US" dirty="0" err="1" smtClean="0"/>
              <a:t>m</a:t>
            </a:r>
            <a:r>
              <a:rPr lang="en-US" dirty="0" smtClean="0"/>
              <a:t> </a:t>
            </a:r>
            <a:r>
              <a:rPr lang="en-US" dirty="0" err="1" smtClean="0"/>
              <a:t>x</a:t>
            </a:r>
            <a:r>
              <a:rPr lang="en-US" dirty="0" smtClean="0"/>
              <a:t> 33 </a:t>
            </a:r>
            <a:r>
              <a:rPr lang="en-US" dirty="0" err="1" smtClean="0"/>
              <a:t>m</a:t>
            </a:r>
            <a:endParaRPr lang="en-US" dirty="0"/>
          </a:p>
        </p:txBody>
      </p:sp>
      <p:pic>
        <p:nvPicPr>
          <p:cNvPr id="15" name="Picture 7" descr="nasa06_jan26_220200_220500_leg3bdd_W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399" y="3744011"/>
            <a:ext cx="6324601" cy="2525219"/>
          </a:xfrm>
          <a:prstGeom prst="rect">
            <a:avLst/>
          </a:prstGeom>
          <a:noFill/>
        </p:spPr>
      </p:pic>
      <p:pic>
        <p:nvPicPr>
          <p:cNvPr id="14" name="Picture 6" descr="nasa06_jan26_220200_220500_leg3bdd_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1045970"/>
            <a:ext cx="6324600" cy="2535430"/>
          </a:xfrm>
          <a:prstGeom prst="rect">
            <a:avLst/>
          </a:prstGeom>
          <a:noFill/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16, 2014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Melbourne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00322-65CF-394A-98EC-EE81FADBC61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176" name="Picture 8" descr="nasa06_jan26_215430_220500_leg3dd_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667" y="1045970"/>
            <a:ext cx="7696201" cy="25354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9025" y="152400"/>
            <a:ext cx="89017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dirty="0" smtClean="0">
                <a:latin typeface="+mj-lt"/>
                <a:ea typeface="+mj-ea"/>
                <a:cs typeface="+mj-cs"/>
              </a:rPr>
              <a:t>Jan 26, 20016 Leg 3 Dual Doppler Analysis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8905" y="4620515"/>
            <a:ext cx="1330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Resolution</a:t>
            </a:r>
          </a:p>
          <a:p>
            <a:r>
              <a:rPr lang="en-US" dirty="0" smtClean="0"/>
              <a:t>33 </a:t>
            </a:r>
            <a:r>
              <a:rPr lang="en-US" dirty="0" err="1" smtClean="0"/>
              <a:t>m</a:t>
            </a:r>
            <a:r>
              <a:rPr lang="en-US" dirty="0" smtClean="0"/>
              <a:t> </a:t>
            </a:r>
            <a:r>
              <a:rPr lang="en-US" dirty="0" err="1" smtClean="0"/>
              <a:t>x</a:t>
            </a:r>
            <a:r>
              <a:rPr lang="en-US" dirty="0" smtClean="0"/>
              <a:t> 33 </a:t>
            </a:r>
            <a:r>
              <a:rPr lang="en-US" dirty="0" err="1" smtClean="0"/>
              <a:t>m</a:t>
            </a:r>
            <a:endParaRPr lang="en-US" dirty="0"/>
          </a:p>
        </p:txBody>
      </p:sp>
      <p:pic>
        <p:nvPicPr>
          <p:cNvPr id="7178" name="Picture 10" descr="nasa06_jan26_215430_220500_leg3dd_W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3734305"/>
            <a:ext cx="7696200" cy="2535430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6477000" y="1768200"/>
            <a:ext cx="1541704" cy="4277992"/>
            <a:chOff x="6477000" y="1768200"/>
            <a:chExt cx="1541704" cy="4277992"/>
          </a:xfrm>
        </p:grpSpPr>
        <p:sp>
          <p:nvSpPr>
            <p:cNvPr id="8" name="Rectangle 7"/>
            <p:cNvSpPr/>
            <p:nvPr/>
          </p:nvSpPr>
          <p:spPr>
            <a:xfrm>
              <a:off x="6477000" y="1768200"/>
              <a:ext cx="1541704" cy="1584600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77000" y="4461592"/>
              <a:ext cx="1541704" cy="1584600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 bwMode="auto">
          <a:xfrm>
            <a:off x="8484601" y="2221468"/>
            <a:ext cx="310356" cy="400110"/>
          </a:xfrm>
          <a:prstGeom prst="rect">
            <a:avLst/>
          </a:prstGeom>
          <a:ln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i="1" dirty="0">
                <a:cs typeface="Times New Roman"/>
              </a:rPr>
              <a:t>u</a:t>
            </a:r>
          </a:p>
        </p:txBody>
      </p:sp>
      <p:sp>
        <p:nvSpPr>
          <p:cNvPr id="19" name="TextBox 18"/>
          <p:cNvSpPr txBox="1"/>
          <p:nvPr/>
        </p:nvSpPr>
        <p:spPr bwMode="auto">
          <a:xfrm>
            <a:off x="8479760" y="4797152"/>
            <a:ext cx="412720" cy="400110"/>
          </a:xfrm>
          <a:prstGeom prst="rect">
            <a:avLst/>
          </a:prstGeom>
          <a:ln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cs typeface="Times New Roman"/>
              </a:rPr>
              <a:t>w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 err="1" smtClean="0"/>
              <a:t>Mesoscale</a:t>
            </a:r>
            <a:r>
              <a:rPr lang="en-US" dirty="0" smtClean="0"/>
              <a:t> Modeling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16,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Melbourne</a:t>
            </a:r>
            <a:endParaRPr lang="en-US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4675E-4FEF-4CF8-9F41-3AA262A9D5C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13697" y="1058783"/>
            <a:ext cx="8173104" cy="1661983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1" tIns="45715" rIns="91431" bIns="45715">
            <a:spAutoFit/>
          </a:bodyPr>
          <a:lstStyle/>
          <a:p>
            <a:pPr algn="ctr">
              <a:defRPr/>
            </a:pPr>
            <a:r>
              <a:rPr lang="en-US" b="1" dirty="0">
                <a:cs typeface="Times New Roman"/>
              </a:rPr>
              <a:t>WRF simulation</a:t>
            </a:r>
          </a:p>
          <a:p>
            <a:pPr>
              <a:defRPr/>
            </a:pPr>
            <a:endParaRPr lang="en-US" sz="1000" dirty="0">
              <a:cs typeface="Times New Roman"/>
            </a:endParaRPr>
          </a:p>
          <a:p>
            <a:pPr marL="285720" lvl="1" indent="-285720">
              <a:buFont typeface="Wingdings" charset="2"/>
              <a:buChar char="Ø"/>
              <a:defRPr/>
            </a:pPr>
            <a:r>
              <a:rPr lang="en-US" sz="1600" dirty="0">
                <a:cs typeface="Times New Roman"/>
              </a:rPr>
              <a:t>Two two-way nested </a:t>
            </a:r>
            <a:r>
              <a:rPr lang="en-US" sz="1600" dirty="0" smtClean="0">
                <a:cs typeface="Times New Roman"/>
              </a:rPr>
              <a:t>domains</a:t>
            </a:r>
            <a:endParaRPr lang="en-US" sz="1600" dirty="0">
              <a:cs typeface="Times New Roman"/>
            </a:endParaRPr>
          </a:p>
          <a:p>
            <a:pPr marL="285720" lvl="1" indent="-285720">
              <a:buFont typeface="Wingdings" charset="2"/>
              <a:buChar char="Ø"/>
              <a:defRPr/>
            </a:pPr>
            <a:r>
              <a:rPr lang="en-US" sz="1600" dirty="0">
                <a:cs typeface="Times New Roman"/>
              </a:rPr>
              <a:t>Outer domain with </a:t>
            </a:r>
            <a:r>
              <a:rPr lang="en-US" sz="1600" i="1" dirty="0">
                <a:cs typeface="Times New Roman"/>
              </a:rPr>
              <a:t>dx</a:t>
            </a:r>
            <a:r>
              <a:rPr lang="en-US" sz="1600" dirty="0">
                <a:cs typeface="Times New Roman"/>
              </a:rPr>
              <a:t> = </a:t>
            </a:r>
            <a:r>
              <a:rPr lang="en-US" sz="1600" i="1" dirty="0" err="1">
                <a:cs typeface="Times New Roman"/>
              </a:rPr>
              <a:t>dy</a:t>
            </a:r>
            <a:r>
              <a:rPr lang="en-US" sz="1600" dirty="0">
                <a:cs typeface="Times New Roman"/>
              </a:rPr>
              <a:t> = 2000 m, over the NW United </a:t>
            </a:r>
            <a:r>
              <a:rPr lang="en-US" sz="1600" dirty="0" smtClean="0">
                <a:cs typeface="Times New Roman"/>
              </a:rPr>
              <a:t>States</a:t>
            </a:r>
            <a:endParaRPr lang="en-US" sz="1600" dirty="0">
              <a:cs typeface="Times New Roman"/>
            </a:endParaRPr>
          </a:p>
          <a:p>
            <a:pPr marL="285720" lvl="1" indent="-285720">
              <a:buFont typeface="Wingdings" charset="2"/>
              <a:buChar char="Ø"/>
              <a:defRPr/>
            </a:pPr>
            <a:r>
              <a:rPr lang="en-US" sz="1600" dirty="0">
                <a:cs typeface="Times New Roman"/>
              </a:rPr>
              <a:t>Inner domain with </a:t>
            </a:r>
            <a:r>
              <a:rPr lang="en-US" sz="1600" i="1" dirty="0">
                <a:cs typeface="Times New Roman"/>
              </a:rPr>
              <a:t>dx</a:t>
            </a:r>
            <a:r>
              <a:rPr lang="en-US" sz="1600" dirty="0">
                <a:cs typeface="Times New Roman"/>
              </a:rPr>
              <a:t> = </a:t>
            </a:r>
            <a:r>
              <a:rPr lang="en-US" sz="1600" i="1" dirty="0" err="1">
                <a:cs typeface="Times New Roman"/>
              </a:rPr>
              <a:t>dy</a:t>
            </a:r>
            <a:r>
              <a:rPr lang="en-US" sz="1600" dirty="0">
                <a:cs typeface="Times New Roman"/>
              </a:rPr>
              <a:t> = 400 m, over southern </a:t>
            </a:r>
            <a:r>
              <a:rPr lang="en-US" sz="1600" dirty="0" smtClean="0">
                <a:cs typeface="Times New Roman"/>
              </a:rPr>
              <a:t>Wyoming</a:t>
            </a:r>
            <a:endParaRPr lang="en-US" sz="1600" dirty="0">
              <a:cs typeface="Times New Roman"/>
            </a:endParaRPr>
          </a:p>
          <a:p>
            <a:pPr marL="285720" lvl="1" indent="-285720">
              <a:buFont typeface="Wingdings" charset="2"/>
              <a:buChar char="Ø"/>
              <a:defRPr/>
            </a:pPr>
            <a:r>
              <a:rPr lang="en-US" sz="1600" i="1" dirty="0" err="1">
                <a:cs typeface="Times New Roman"/>
              </a:rPr>
              <a:t>dz</a:t>
            </a:r>
            <a:r>
              <a:rPr lang="en-US" sz="1600" dirty="0">
                <a:cs typeface="Times New Roman"/>
              </a:rPr>
              <a:t> stretching from ~20 to ~340 </a:t>
            </a:r>
            <a:r>
              <a:rPr lang="en-US" sz="1600" dirty="0" smtClean="0">
                <a:cs typeface="Times New Roman"/>
              </a:rPr>
              <a:t>m</a:t>
            </a:r>
            <a:endParaRPr lang="en-US" sz="1600" dirty="0">
              <a:cs typeface="Times New Roman"/>
            </a:endParaRPr>
          </a:p>
          <a:p>
            <a:pPr marL="285720" lvl="1" indent="-285720">
              <a:buFont typeface="Wingdings" charset="2"/>
              <a:buChar char="Ø"/>
              <a:defRPr/>
            </a:pPr>
            <a:endParaRPr lang="en-US" sz="1000" dirty="0">
              <a:latin typeface="Times New Roman"/>
              <a:cs typeface="Times New Roman"/>
            </a:endParaRPr>
          </a:p>
        </p:txBody>
      </p:sp>
      <p:pic>
        <p:nvPicPr>
          <p:cNvPr id="8" name="Picture 7" descr="ma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864042"/>
            <a:ext cx="5586083" cy="348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06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5580" y="1162009"/>
            <a:ext cx="7092696" cy="455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5580" y="1162009"/>
            <a:ext cx="7092696" cy="455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6056" y="1162009"/>
            <a:ext cx="7107555" cy="455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35580" y="1162009"/>
            <a:ext cx="7092696" cy="455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72123"/>
            <a:ext cx="8229600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/>
              <a:t>Flow Past MBM: </a:t>
            </a:r>
            <a:r>
              <a:rPr lang="en-US" dirty="0" smtClean="0"/>
              <a:t>Hydraulic Jump</a:t>
            </a:r>
            <a:endParaRPr lang="en-US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16, 2014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Melbourne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4675E-4FEF-4CF8-9F41-3AA262A9D5C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3" name="CasellaDiTesto 12"/>
          <p:cNvSpPr txBox="1"/>
          <p:nvPr/>
        </p:nvSpPr>
        <p:spPr>
          <a:xfrm>
            <a:off x="3203848" y="5877272"/>
            <a:ext cx="2614825" cy="40009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31" tIns="45715" rIns="91431" bIns="45715" rtlCol="0">
            <a:spAutoFit/>
          </a:bodyPr>
          <a:lstStyle/>
          <a:p>
            <a:r>
              <a:rPr lang="it-IT" sz="2000" dirty="0" smtClean="0">
                <a:cs typeface="Times New Roman"/>
              </a:rPr>
              <a:t>21:45 UTC </a:t>
            </a:r>
            <a:r>
              <a:rPr lang="it-IT" sz="2000" dirty="0" err="1" smtClean="0">
                <a:cs typeface="Times New Roman"/>
              </a:rPr>
              <a:t>Jan</a:t>
            </a:r>
            <a:r>
              <a:rPr lang="it-IT" sz="2000" dirty="0" smtClean="0">
                <a:cs typeface="Times New Roman"/>
              </a:rPr>
              <a:t> 26, 2006</a:t>
            </a:r>
          </a:p>
        </p:txBody>
      </p:sp>
      <p:cxnSp>
        <p:nvCxnSpPr>
          <p:cNvPr id="11" name="Connettore 1 10"/>
          <p:cNvCxnSpPr/>
          <p:nvPr/>
        </p:nvCxnSpPr>
        <p:spPr>
          <a:xfrm>
            <a:off x="1874718" y="3551464"/>
            <a:ext cx="5075205" cy="20411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1885076" y="4061732"/>
            <a:ext cx="5075205" cy="20411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arentesi graffa aperta 17"/>
          <p:cNvSpPr/>
          <p:nvPr/>
        </p:nvSpPr>
        <p:spPr>
          <a:xfrm>
            <a:off x="1626138" y="3459616"/>
            <a:ext cx="145006" cy="693964"/>
          </a:xfrm>
          <a:prstGeom prst="leftBrac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8801" tIns="49400" rIns="98801" bIns="49400" rtlCol="0" anchor="ctr"/>
          <a:lstStyle/>
          <a:p>
            <a:pPr algn="ctr"/>
            <a:endParaRPr lang="it-IT"/>
          </a:p>
        </p:txBody>
      </p:sp>
      <p:cxnSp>
        <p:nvCxnSpPr>
          <p:cNvPr id="20" name="Connettore 2 19"/>
          <p:cNvCxnSpPr/>
          <p:nvPr/>
        </p:nvCxnSpPr>
        <p:spPr>
          <a:xfrm flipV="1">
            <a:off x="1026057" y="3888242"/>
            <a:ext cx="475790" cy="4388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247116" y="4327072"/>
            <a:ext cx="776488" cy="715318"/>
          </a:xfrm>
          <a:prstGeom prst="rect">
            <a:avLst/>
          </a:prstGeom>
          <a:noFill/>
        </p:spPr>
        <p:txBody>
          <a:bodyPr wrap="none" lIns="98801" tIns="49400" rIns="98801" bIns="49400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0000"/>
                </a:solidFill>
                <a:cs typeface="Times New Roman"/>
              </a:rPr>
              <a:t>Flight</a:t>
            </a:r>
          </a:p>
          <a:p>
            <a:pPr algn="ctr"/>
            <a:r>
              <a:rPr lang="it-IT" sz="2000" dirty="0" err="1">
                <a:solidFill>
                  <a:srgbClr val="FF0000"/>
                </a:solidFill>
                <a:cs typeface="Times New Roman"/>
              </a:rPr>
              <a:t>L</a:t>
            </a:r>
            <a:r>
              <a:rPr lang="it-IT" sz="2000" dirty="0" err="1" smtClean="0">
                <a:solidFill>
                  <a:srgbClr val="FF0000"/>
                </a:solidFill>
                <a:cs typeface="Times New Roman"/>
              </a:rPr>
              <a:t>egs</a:t>
            </a:r>
            <a:endParaRPr lang="it-IT" sz="2000" dirty="0" smtClean="0">
              <a:solidFill>
                <a:srgbClr val="FF0000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4773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 smtClean="0"/>
              <a:t>Flow Past MBM: Waves and Wake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16, 2014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Melbourne</a:t>
            </a:r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4675E-4FEF-4CF8-9F41-3AA262A9D5C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5508104" y="1501929"/>
            <a:ext cx="2602076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>
            <a:spAutoFit/>
          </a:bodyPr>
          <a:lstStyle/>
          <a:p>
            <a:r>
              <a:rPr lang="en-GB" sz="2400" dirty="0" smtClean="0"/>
              <a:t>TKE @ 3000 m MSL</a:t>
            </a:r>
            <a:endParaRPr lang="en-GB" sz="2400" dirty="0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917310" y="1501929"/>
            <a:ext cx="2364732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>
            <a:spAutoFit/>
          </a:bodyPr>
          <a:lstStyle/>
          <a:p>
            <a:r>
              <a:rPr lang="en-GB" sz="2400" dirty="0" smtClean="0"/>
              <a:t>w @ 3000 m MSL</a:t>
            </a:r>
            <a:endParaRPr lang="en-GB" sz="24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3189504" y="5589240"/>
            <a:ext cx="3100861" cy="46165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31" tIns="45715" rIns="91431" bIns="45715" rtlCol="0">
            <a:spAutoFit/>
          </a:bodyPr>
          <a:lstStyle/>
          <a:p>
            <a:r>
              <a:rPr lang="it-IT" sz="2400" dirty="0" smtClean="0">
                <a:cs typeface="Times New Roman"/>
              </a:rPr>
              <a:t>21:45 UTC </a:t>
            </a:r>
            <a:r>
              <a:rPr lang="it-IT" sz="2400" dirty="0" err="1" smtClean="0">
                <a:cs typeface="Times New Roman"/>
              </a:rPr>
              <a:t>Jan</a:t>
            </a:r>
            <a:r>
              <a:rPr lang="it-IT" sz="2400" dirty="0" smtClean="0">
                <a:cs typeface="Times New Roman"/>
              </a:rPr>
              <a:t> 26, 2006</a:t>
            </a:r>
          </a:p>
        </p:txBody>
      </p:sp>
      <p:pic>
        <p:nvPicPr>
          <p:cNvPr id="3" name="Picture 2" descr="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2145534"/>
            <a:ext cx="4680520" cy="3492925"/>
          </a:xfrm>
          <a:prstGeom prst="rect">
            <a:avLst/>
          </a:prstGeom>
        </p:spPr>
      </p:pic>
      <p:pic>
        <p:nvPicPr>
          <p:cNvPr id="8" name="Content Placeholder 7" descr="b.pdf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" b="496"/>
          <a:stretch/>
        </p:blipFill>
        <p:spPr>
          <a:xfrm>
            <a:off x="4499992" y="2194412"/>
            <a:ext cx="4644379" cy="3444047"/>
          </a:xfrm>
        </p:spPr>
      </p:pic>
    </p:spTree>
    <p:extLst>
      <p:ext uri="{BB962C8B-B14F-4D97-AF65-F5344CB8AC3E}">
        <p14:creationId xmlns:p14="http://schemas.microsoft.com/office/powerpoint/2010/main" val="836309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72123"/>
            <a:ext cx="91440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 smtClean="0"/>
              <a:t>Trapped Lee Wave Resonance</a:t>
            </a:r>
            <a:endParaRPr lang="en-US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16, 2014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Melbourne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4675E-4FEF-4CF8-9F41-3AA262A9D5C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3" name="CasellaDiTesto 12"/>
          <p:cNvSpPr txBox="1"/>
          <p:nvPr/>
        </p:nvSpPr>
        <p:spPr>
          <a:xfrm>
            <a:off x="3203848" y="5877272"/>
            <a:ext cx="2614825" cy="40009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31" tIns="45715" rIns="91431" bIns="45715" rtlCol="0">
            <a:spAutoFit/>
          </a:bodyPr>
          <a:lstStyle/>
          <a:p>
            <a:r>
              <a:rPr lang="it-IT" sz="2000" dirty="0" smtClean="0">
                <a:cs typeface="Times New Roman"/>
              </a:rPr>
              <a:t>04:00 UTC </a:t>
            </a:r>
            <a:r>
              <a:rPr lang="it-IT" sz="2000" dirty="0" err="1" smtClean="0">
                <a:cs typeface="Times New Roman"/>
              </a:rPr>
              <a:t>Jan</a:t>
            </a:r>
            <a:r>
              <a:rPr lang="it-IT" sz="2000" dirty="0" smtClean="0">
                <a:cs typeface="Times New Roman"/>
              </a:rPr>
              <a:t> 27, 2006</a:t>
            </a:r>
          </a:p>
        </p:txBody>
      </p:sp>
      <p:pic>
        <p:nvPicPr>
          <p:cNvPr id="3" name="Picture 2" descr="b_040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39" y="1052736"/>
            <a:ext cx="7488085" cy="481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65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/>
        </p:nvGrpSpPr>
        <p:grpSpPr>
          <a:xfrm>
            <a:off x="1537293" y="1663065"/>
            <a:ext cx="5266955" cy="2194565"/>
            <a:chOff x="2531021" y="1663065"/>
            <a:chExt cx="5266955" cy="2194565"/>
          </a:xfrm>
        </p:grpSpPr>
        <p:pic>
          <p:nvPicPr>
            <p:cNvPr id="5122" name="Picture 2" descr="E:\Research\conferences\2013_08_aviation_turbulence\FIGURES\wcr_0205_leg01_w_lonax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1021" y="1663065"/>
              <a:ext cx="5266955" cy="2194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E:\2013_06_icam\FIGURES\UWKA_HR_cut_cut_black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3694" y="2389145"/>
              <a:ext cx="402488" cy="103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8" name="Textfeld 157"/>
            <p:cNvSpPr txBox="1"/>
            <p:nvPr/>
          </p:nvSpPr>
          <p:spPr>
            <a:xfrm>
              <a:off x="2785646" y="1769423"/>
              <a:ext cx="375424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2000" b="1" smtClean="0"/>
                <a:t>w</a:t>
              </a:r>
              <a:endParaRPr lang="en-US" sz="2000" b="1" dirty="0"/>
            </a:p>
          </p:txBody>
        </p:sp>
      </p:grpSp>
      <p:sp>
        <p:nvSpPr>
          <p:cNvPr id="17" name="TextBox 203"/>
          <p:cNvSpPr txBox="1"/>
          <p:nvPr/>
        </p:nvSpPr>
        <p:spPr>
          <a:xfrm>
            <a:off x="243071" y="980728"/>
            <a:ext cx="8793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Gothic"/>
                <a:cs typeface="Century Gothic"/>
              </a:rPr>
              <a:t>Approach to estimating turbulence from remotely-sensed data </a:t>
            </a:r>
            <a:endParaRPr lang="en-US" sz="2400" dirty="0">
              <a:latin typeface="Century Gothic"/>
              <a:cs typeface="Century Gothic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13226" y="2084655"/>
            <a:ext cx="5049772" cy="1477328"/>
            <a:chOff x="595968" y="2093551"/>
            <a:chExt cx="5049772" cy="1477328"/>
          </a:xfrm>
        </p:grpSpPr>
        <p:grpSp>
          <p:nvGrpSpPr>
            <p:cNvPr id="53" name="Gruppieren 52"/>
            <p:cNvGrpSpPr/>
            <p:nvPr/>
          </p:nvGrpSpPr>
          <p:grpSpPr>
            <a:xfrm>
              <a:off x="3951881" y="2942750"/>
              <a:ext cx="1161742" cy="61915"/>
              <a:chOff x="3615876" y="4417218"/>
              <a:chExt cx="1161742" cy="61915"/>
            </a:xfrm>
          </p:grpSpPr>
          <p:grpSp>
            <p:nvGrpSpPr>
              <p:cNvPr id="28" name="Gruppieren 27"/>
              <p:cNvGrpSpPr/>
              <p:nvPr/>
            </p:nvGrpSpPr>
            <p:grpSpPr>
              <a:xfrm>
                <a:off x="3615876" y="4417218"/>
                <a:ext cx="139355" cy="60325"/>
                <a:chOff x="3615876" y="4417218"/>
                <a:chExt cx="139355" cy="60325"/>
              </a:xfrm>
            </p:grpSpPr>
            <p:cxnSp>
              <p:nvCxnSpPr>
                <p:cNvPr id="22" name="Gerade Verbindung 21"/>
                <p:cNvCxnSpPr/>
                <p:nvPr/>
              </p:nvCxnSpPr>
              <p:spPr>
                <a:xfrm>
                  <a:off x="3622053" y="4447381"/>
                  <a:ext cx="133178" cy="0"/>
                </a:xfrm>
                <a:prstGeom prst="line">
                  <a:avLst/>
                </a:prstGeom>
                <a:ln w="12700" cap="sq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Gerade Verbindung 26"/>
                <p:cNvCxnSpPr/>
                <p:nvPr/>
              </p:nvCxnSpPr>
              <p:spPr>
                <a:xfrm>
                  <a:off x="3615876" y="4417218"/>
                  <a:ext cx="0" cy="60325"/>
                </a:xfrm>
                <a:prstGeom prst="line">
                  <a:avLst/>
                </a:prstGeom>
                <a:ln w="6350" cap="rnd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uppieren 28"/>
              <p:cNvGrpSpPr/>
              <p:nvPr/>
            </p:nvGrpSpPr>
            <p:grpSpPr>
              <a:xfrm>
                <a:off x="3763514" y="4417218"/>
                <a:ext cx="136974" cy="60325"/>
                <a:chOff x="3615876" y="4417218"/>
                <a:chExt cx="136974" cy="60325"/>
              </a:xfrm>
            </p:grpSpPr>
            <p:cxnSp>
              <p:nvCxnSpPr>
                <p:cNvPr id="30" name="Gerade Verbindung 29"/>
                <p:cNvCxnSpPr/>
                <p:nvPr/>
              </p:nvCxnSpPr>
              <p:spPr>
                <a:xfrm>
                  <a:off x="3619672" y="4447381"/>
                  <a:ext cx="133178" cy="0"/>
                </a:xfrm>
                <a:prstGeom prst="line">
                  <a:avLst/>
                </a:prstGeom>
                <a:ln w="12700" cap="sq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Gerade Verbindung 30"/>
                <p:cNvCxnSpPr/>
                <p:nvPr/>
              </p:nvCxnSpPr>
              <p:spPr>
                <a:xfrm>
                  <a:off x="3615876" y="4417218"/>
                  <a:ext cx="0" cy="60325"/>
                </a:xfrm>
                <a:prstGeom prst="line">
                  <a:avLst/>
                </a:prstGeom>
                <a:ln w="6350" cap="rnd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Gruppieren 31"/>
              <p:cNvGrpSpPr/>
              <p:nvPr/>
            </p:nvGrpSpPr>
            <p:grpSpPr>
              <a:xfrm>
                <a:off x="3905250" y="4418808"/>
                <a:ext cx="136974" cy="60325"/>
                <a:chOff x="3615876" y="4417218"/>
                <a:chExt cx="136974" cy="60325"/>
              </a:xfrm>
            </p:grpSpPr>
            <p:cxnSp>
              <p:nvCxnSpPr>
                <p:cNvPr id="33" name="Gerade Verbindung 32"/>
                <p:cNvCxnSpPr/>
                <p:nvPr/>
              </p:nvCxnSpPr>
              <p:spPr>
                <a:xfrm>
                  <a:off x="3619672" y="4447381"/>
                  <a:ext cx="133178" cy="0"/>
                </a:xfrm>
                <a:prstGeom prst="line">
                  <a:avLst/>
                </a:prstGeom>
                <a:ln w="12700" cap="sq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Gerade Verbindung 33"/>
                <p:cNvCxnSpPr/>
                <p:nvPr/>
              </p:nvCxnSpPr>
              <p:spPr>
                <a:xfrm>
                  <a:off x="3615876" y="4417218"/>
                  <a:ext cx="0" cy="60325"/>
                </a:xfrm>
                <a:prstGeom prst="line">
                  <a:avLst/>
                </a:prstGeom>
                <a:ln w="6350" cap="rnd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uppieren 34"/>
              <p:cNvGrpSpPr/>
              <p:nvPr/>
            </p:nvGrpSpPr>
            <p:grpSpPr>
              <a:xfrm>
                <a:off x="4052888" y="4418808"/>
                <a:ext cx="136974" cy="60325"/>
                <a:chOff x="3615876" y="4417218"/>
                <a:chExt cx="136974" cy="60325"/>
              </a:xfrm>
            </p:grpSpPr>
            <p:cxnSp>
              <p:nvCxnSpPr>
                <p:cNvPr id="36" name="Gerade Verbindung 35"/>
                <p:cNvCxnSpPr/>
                <p:nvPr/>
              </p:nvCxnSpPr>
              <p:spPr>
                <a:xfrm>
                  <a:off x="3619672" y="4447381"/>
                  <a:ext cx="133178" cy="0"/>
                </a:xfrm>
                <a:prstGeom prst="line">
                  <a:avLst/>
                </a:prstGeom>
                <a:ln w="12700" cap="sq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Gerade Verbindung 36"/>
                <p:cNvCxnSpPr/>
                <p:nvPr/>
              </p:nvCxnSpPr>
              <p:spPr>
                <a:xfrm>
                  <a:off x="3615876" y="4417218"/>
                  <a:ext cx="0" cy="60325"/>
                </a:xfrm>
                <a:prstGeom prst="line">
                  <a:avLst/>
                </a:prstGeom>
                <a:ln w="6350" cap="rnd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uppieren 37"/>
              <p:cNvGrpSpPr/>
              <p:nvPr/>
            </p:nvGrpSpPr>
            <p:grpSpPr>
              <a:xfrm>
                <a:off x="4198506" y="4417218"/>
                <a:ext cx="136974" cy="60325"/>
                <a:chOff x="3615876" y="4417218"/>
                <a:chExt cx="136974" cy="60325"/>
              </a:xfrm>
            </p:grpSpPr>
            <p:cxnSp>
              <p:nvCxnSpPr>
                <p:cNvPr id="39" name="Gerade Verbindung 38"/>
                <p:cNvCxnSpPr/>
                <p:nvPr/>
              </p:nvCxnSpPr>
              <p:spPr>
                <a:xfrm>
                  <a:off x="3619672" y="4447381"/>
                  <a:ext cx="133178" cy="0"/>
                </a:xfrm>
                <a:prstGeom prst="line">
                  <a:avLst/>
                </a:prstGeom>
                <a:ln w="12700" cap="sq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 Verbindung 39"/>
                <p:cNvCxnSpPr/>
                <p:nvPr/>
              </p:nvCxnSpPr>
              <p:spPr>
                <a:xfrm>
                  <a:off x="3615876" y="4417218"/>
                  <a:ext cx="0" cy="60325"/>
                </a:xfrm>
                <a:prstGeom prst="line">
                  <a:avLst/>
                </a:prstGeom>
                <a:ln w="6350" cap="rnd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ieren 40"/>
              <p:cNvGrpSpPr/>
              <p:nvPr/>
            </p:nvGrpSpPr>
            <p:grpSpPr>
              <a:xfrm>
                <a:off x="4346144" y="4417218"/>
                <a:ext cx="136974" cy="60325"/>
                <a:chOff x="3615876" y="4417218"/>
                <a:chExt cx="136974" cy="60325"/>
              </a:xfrm>
            </p:grpSpPr>
            <p:cxnSp>
              <p:nvCxnSpPr>
                <p:cNvPr id="42" name="Gerade Verbindung 41"/>
                <p:cNvCxnSpPr/>
                <p:nvPr/>
              </p:nvCxnSpPr>
              <p:spPr>
                <a:xfrm>
                  <a:off x="3619672" y="4447381"/>
                  <a:ext cx="133178" cy="0"/>
                </a:xfrm>
                <a:prstGeom prst="line">
                  <a:avLst/>
                </a:prstGeom>
                <a:ln w="12700" cap="sq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Gerade Verbindung 42"/>
                <p:cNvCxnSpPr/>
                <p:nvPr/>
              </p:nvCxnSpPr>
              <p:spPr>
                <a:xfrm>
                  <a:off x="3615876" y="4417218"/>
                  <a:ext cx="0" cy="60325"/>
                </a:xfrm>
                <a:prstGeom prst="line">
                  <a:avLst/>
                </a:prstGeom>
                <a:ln w="6350" cap="rnd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uppieren 43"/>
              <p:cNvGrpSpPr/>
              <p:nvPr/>
            </p:nvGrpSpPr>
            <p:grpSpPr>
              <a:xfrm>
                <a:off x="4487880" y="4418808"/>
                <a:ext cx="136974" cy="60325"/>
                <a:chOff x="3615876" y="4417218"/>
                <a:chExt cx="136974" cy="60325"/>
              </a:xfrm>
            </p:grpSpPr>
            <p:cxnSp>
              <p:nvCxnSpPr>
                <p:cNvPr id="45" name="Gerade Verbindung 44"/>
                <p:cNvCxnSpPr/>
                <p:nvPr/>
              </p:nvCxnSpPr>
              <p:spPr>
                <a:xfrm>
                  <a:off x="3619672" y="4447381"/>
                  <a:ext cx="133178" cy="0"/>
                </a:xfrm>
                <a:prstGeom prst="line">
                  <a:avLst/>
                </a:prstGeom>
                <a:ln w="12700" cap="sq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Gerade Verbindung 45"/>
                <p:cNvCxnSpPr/>
                <p:nvPr/>
              </p:nvCxnSpPr>
              <p:spPr>
                <a:xfrm>
                  <a:off x="3615876" y="4417218"/>
                  <a:ext cx="0" cy="60325"/>
                </a:xfrm>
                <a:prstGeom prst="line">
                  <a:avLst/>
                </a:prstGeom>
                <a:ln w="6350" cap="rnd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uppieren 46"/>
              <p:cNvGrpSpPr/>
              <p:nvPr/>
            </p:nvGrpSpPr>
            <p:grpSpPr>
              <a:xfrm>
                <a:off x="4633137" y="4418808"/>
                <a:ext cx="136974" cy="60325"/>
                <a:chOff x="3615876" y="4417218"/>
                <a:chExt cx="136974" cy="60325"/>
              </a:xfrm>
            </p:grpSpPr>
            <p:cxnSp>
              <p:nvCxnSpPr>
                <p:cNvPr id="48" name="Gerade Verbindung 47"/>
                <p:cNvCxnSpPr/>
                <p:nvPr/>
              </p:nvCxnSpPr>
              <p:spPr>
                <a:xfrm>
                  <a:off x="3619672" y="4447381"/>
                  <a:ext cx="133178" cy="0"/>
                </a:xfrm>
                <a:prstGeom prst="line">
                  <a:avLst/>
                </a:prstGeom>
                <a:ln w="12700" cap="sq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Gerade Verbindung 48"/>
                <p:cNvCxnSpPr/>
                <p:nvPr/>
              </p:nvCxnSpPr>
              <p:spPr>
                <a:xfrm>
                  <a:off x="3615876" y="4417218"/>
                  <a:ext cx="0" cy="60325"/>
                </a:xfrm>
                <a:prstGeom prst="line">
                  <a:avLst/>
                </a:prstGeom>
                <a:ln w="6350" cap="rnd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2" name="Gerade Verbindung 51"/>
              <p:cNvCxnSpPr/>
              <p:nvPr/>
            </p:nvCxnSpPr>
            <p:spPr>
              <a:xfrm>
                <a:off x="4777618" y="4418808"/>
                <a:ext cx="0" cy="60325"/>
              </a:xfrm>
              <a:prstGeom prst="line">
                <a:avLst/>
              </a:prstGeom>
              <a:ln w="6350" cap="rnd"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" name="Gruppieren 105"/>
            <p:cNvGrpSpPr/>
            <p:nvPr/>
          </p:nvGrpSpPr>
          <p:grpSpPr>
            <a:xfrm>
              <a:off x="4483998" y="2441332"/>
              <a:ext cx="1161742" cy="61915"/>
              <a:chOff x="3618257" y="4417218"/>
              <a:chExt cx="1161742" cy="61915"/>
            </a:xfrm>
          </p:grpSpPr>
          <p:grpSp>
            <p:nvGrpSpPr>
              <p:cNvPr id="107" name="Gruppieren 106"/>
              <p:cNvGrpSpPr/>
              <p:nvPr/>
            </p:nvGrpSpPr>
            <p:grpSpPr>
              <a:xfrm>
                <a:off x="3618257" y="4417218"/>
                <a:ext cx="136974" cy="60325"/>
                <a:chOff x="3618257" y="4417218"/>
                <a:chExt cx="136974" cy="60325"/>
              </a:xfrm>
            </p:grpSpPr>
            <p:cxnSp>
              <p:nvCxnSpPr>
                <p:cNvPr id="130" name="Gerade Verbindung 129"/>
                <p:cNvCxnSpPr/>
                <p:nvPr/>
              </p:nvCxnSpPr>
              <p:spPr>
                <a:xfrm>
                  <a:off x="3622053" y="4447381"/>
                  <a:ext cx="133178" cy="0"/>
                </a:xfrm>
                <a:prstGeom prst="line">
                  <a:avLst/>
                </a:prstGeom>
                <a:ln w="12700" cap="sq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Gerade Verbindung 130"/>
                <p:cNvCxnSpPr/>
                <p:nvPr/>
              </p:nvCxnSpPr>
              <p:spPr>
                <a:xfrm>
                  <a:off x="3618257" y="4417218"/>
                  <a:ext cx="0" cy="60325"/>
                </a:xfrm>
                <a:prstGeom prst="line">
                  <a:avLst/>
                </a:prstGeom>
                <a:ln w="6350" cap="rnd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Gruppieren 107"/>
              <p:cNvGrpSpPr/>
              <p:nvPr/>
            </p:nvGrpSpPr>
            <p:grpSpPr>
              <a:xfrm>
                <a:off x="3763514" y="4417218"/>
                <a:ext cx="136974" cy="60325"/>
                <a:chOff x="3615876" y="4417218"/>
                <a:chExt cx="136974" cy="60325"/>
              </a:xfrm>
            </p:grpSpPr>
            <p:cxnSp>
              <p:nvCxnSpPr>
                <p:cNvPr id="128" name="Gerade Verbindung 127"/>
                <p:cNvCxnSpPr/>
                <p:nvPr/>
              </p:nvCxnSpPr>
              <p:spPr>
                <a:xfrm>
                  <a:off x="3619672" y="4447381"/>
                  <a:ext cx="133178" cy="0"/>
                </a:xfrm>
                <a:prstGeom prst="line">
                  <a:avLst/>
                </a:prstGeom>
                <a:ln w="12700" cap="sq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Gerade Verbindung 128"/>
                <p:cNvCxnSpPr/>
                <p:nvPr/>
              </p:nvCxnSpPr>
              <p:spPr>
                <a:xfrm>
                  <a:off x="3615876" y="4417218"/>
                  <a:ext cx="0" cy="60325"/>
                </a:xfrm>
                <a:prstGeom prst="line">
                  <a:avLst/>
                </a:prstGeom>
                <a:ln w="6350" cap="rnd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uppieren 108"/>
              <p:cNvGrpSpPr/>
              <p:nvPr/>
            </p:nvGrpSpPr>
            <p:grpSpPr>
              <a:xfrm>
                <a:off x="3905250" y="4418808"/>
                <a:ext cx="136974" cy="60325"/>
                <a:chOff x="3615876" y="4417218"/>
                <a:chExt cx="136974" cy="60325"/>
              </a:xfrm>
            </p:grpSpPr>
            <p:cxnSp>
              <p:nvCxnSpPr>
                <p:cNvPr id="126" name="Gerade Verbindung 125"/>
                <p:cNvCxnSpPr/>
                <p:nvPr/>
              </p:nvCxnSpPr>
              <p:spPr>
                <a:xfrm>
                  <a:off x="3619672" y="4447381"/>
                  <a:ext cx="133178" cy="0"/>
                </a:xfrm>
                <a:prstGeom prst="line">
                  <a:avLst/>
                </a:prstGeom>
                <a:ln w="12700" cap="sq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Gerade Verbindung 126"/>
                <p:cNvCxnSpPr/>
                <p:nvPr/>
              </p:nvCxnSpPr>
              <p:spPr>
                <a:xfrm>
                  <a:off x="3615876" y="4417218"/>
                  <a:ext cx="0" cy="60325"/>
                </a:xfrm>
                <a:prstGeom prst="line">
                  <a:avLst/>
                </a:prstGeom>
                <a:ln w="6350" cap="rnd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uppieren 109"/>
              <p:cNvGrpSpPr/>
              <p:nvPr/>
            </p:nvGrpSpPr>
            <p:grpSpPr>
              <a:xfrm>
                <a:off x="4052888" y="4418808"/>
                <a:ext cx="136974" cy="60325"/>
                <a:chOff x="3615876" y="4417218"/>
                <a:chExt cx="136974" cy="60325"/>
              </a:xfrm>
            </p:grpSpPr>
            <p:cxnSp>
              <p:nvCxnSpPr>
                <p:cNvPr id="124" name="Gerade Verbindung 123"/>
                <p:cNvCxnSpPr/>
                <p:nvPr/>
              </p:nvCxnSpPr>
              <p:spPr>
                <a:xfrm>
                  <a:off x="3619672" y="4447381"/>
                  <a:ext cx="133178" cy="0"/>
                </a:xfrm>
                <a:prstGeom prst="line">
                  <a:avLst/>
                </a:prstGeom>
                <a:ln w="12700" cap="sq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Gerade Verbindung 124"/>
                <p:cNvCxnSpPr/>
                <p:nvPr/>
              </p:nvCxnSpPr>
              <p:spPr>
                <a:xfrm>
                  <a:off x="3615876" y="4417218"/>
                  <a:ext cx="0" cy="60325"/>
                </a:xfrm>
                <a:prstGeom prst="line">
                  <a:avLst/>
                </a:prstGeom>
                <a:ln w="6350" cap="rnd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uppieren 110"/>
              <p:cNvGrpSpPr/>
              <p:nvPr/>
            </p:nvGrpSpPr>
            <p:grpSpPr>
              <a:xfrm>
                <a:off x="4198506" y="4417218"/>
                <a:ext cx="136974" cy="60325"/>
                <a:chOff x="3615876" y="4417218"/>
                <a:chExt cx="136974" cy="60325"/>
              </a:xfrm>
            </p:grpSpPr>
            <p:cxnSp>
              <p:nvCxnSpPr>
                <p:cNvPr id="122" name="Gerade Verbindung 121"/>
                <p:cNvCxnSpPr/>
                <p:nvPr/>
              </p:nvCxnSpPr>
              <p:spPr>
                <a:xfrm>
                  <a:off x="3619672" y="4447381"/>
                  <a:ext cx="133178" cy="0"/>
                </a:xfrm>
                <a:prstGeom prst="line">
                  <a:avLst/>
                </a:prstGeom>
                <a:ln w="12700" cap="sq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Gerade Verbindung 122"/>
                <p:cNvCxnSpPr/>
                <p:nvPr/>
              </p:nvCxnSpPr>
              <p:spPr>
                <a:xfrm>
                  <a:off x="3615876" y="4417218"/>
                  <a:ext cx="0" cy="60325"/>
                </a:xfrm>
                <a:prstGeom prst="line">
                  <a:avLst/>
                </a:prstGeom>
                <a:ln w="6350" cap="rnd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" name="Gruppieren 111"/>
              <p:cNvGrpSpPr/>
              <p:nvPr/>
            </p:nvGrpSpPr>
            <p:grpSpPr>
              <a:xfrm>
                <a:off x="4346144" y="4417218"/>
                <a:ext cx="136974" cy="60325"/>
                <a:chOff x="3615876" y="4417218"/>
                <a:chExt cx="136974" cy="60325"/>
              </a:xfrm>
            </p:grpSpPr>
            <p:cxnSp>
              <p:nvCxnSpPr>
                <p:cNvPr id="120" name="Gerade Verbindung 119"/>
                <p:cNvCxnSpPr/>
                <p:nvPr/>
              </p:nvCxnSpPr>
              <p:spPr>
                <a:xfrm>
                  <a:off x="3619672" y="4447381"/>
                  <a:ext cx="133178" cy="0"/>
                </a:xfrm>
                <a:prstGeom prst="line">
                  <a:avLst/>
                </a:prstGeom>
                <a:ln w="12700" cap="sq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Gerade Verbindung 120"/>
                <p:cNvCxnSpPr/>
                <p:nvPr/>
              </p:nvCxnSpPr>
              <p:spPr>
                <a:xfrm>
                  <a:off x="3615876" y="4417218"/>
                  <a:ext cx="0" cy="60325"/>
                </a:xfrm>
                <a:prstGeom prst="line">
                  <a:avLst/>
                </a:prstGeom>
                <a:ln w="6350" cap="rnd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" name="Gruppieren 112"/>
              <p:cNvGrpSpPr/>
              <p:nvPr/>
            </p:nvGrpSpPr>
            <p:grpSpPr>
              <a:xfrm>
                <a:off x="4487880" y="4418808"/>
                <a:ext cx="136974" cy="60325"/>
                <a:chOff x="3615876" y="4417218"/>
                <a:chExt cx="136974" cy="60325"/>
              </a:xfrm>
            </p:grpSpPr>
            <p:cxnSp>
              <p:nvCxnSpPr>
                <p:cNvPr id="118" name="Gerade Verbindung 117"/>
                <p:cNvCxnSpPr/>
                <p:nvPr/>
              </p:nvCxnSpPr>
              <p:spPr>
                <a:xfrm>
                  <a:off x="3619672" y="4447381"/>
                  <a:ext cx="133178" cy="0"/>
                </a:xfrm>
                <a:prstGeom prst="line">
                  <a:avLst/>
                </a:prstGeom>
                <a:ln w="12700" cap="sq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Gerade Verbindung 118"/>
                <p:cNvCxnSpPr/>
                <p:nvPr/>
              </p:nvCxnSpPr>
              <p:spPr>
                <a:xfrm>
                  <a:off x="3615876" y="4417218"/>
                  <a:ext cx="0" cy="60325"/>
                </a:xfrm>
                <a:prstGeom prst="line">
                  <a:avLst/>
                </a:prstGeom>
                <a:ln w="6350" cap="rnd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" name="Gruppieren 113"/>
              <p:cNvGrpSpPr/>
              <p:nvPr/>
            </p:nvGrpSpPr>
            <p:grpSpPr>
              <a:xfrm>
                <a:off x="4633137" y="4418808"/>
                <a:ext cx="136974" cy="60325"/>
                <a:chOff x="3615876" y="4417218"/>
                <a:chExt cx="136974" cy="60325"/>
              </a:xfrm>
            </p:grpSpPr>
            <p:cxnSp>
              <p:nvCxnSpPr>
                <p:cNvPr id="116" name="Gerade Verbindung 115"/>
                <p:cNvCxnSpPr/>
                <p:nvPr/>
              </p:nvCxnSpPr>
              <p:spPr>
                <a:xfrm>
                  <a:off x="3619672" y="4447381"/>
                  <a:ext cx="133178" cy="0"/>
                </a:xfrm>
                <a:prstGeom prst="line">
                  <a:avLst/>
                </a:prstGeom>
                <a:ln w="12700" cap="sq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Gerade Verbindung 116"/>
                <p:cNvCxnSpPr/>
                <p:nvPr/>
              </p:nvCxnSpPr>
              <p:spPr>
                <a:xfrm>
                  <a:off x="3615876" y="4417218"/>
                  <a:ext cx="0" cy="60325"/>
                </a:xfrm>
                <a:prstGeom prst="line">
                  <a:avLst/>
                </a:prstGeom>
                <a:ln w="6350" cap="rnd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5" name="Gerade Verbindung 114"/>
              <p:cNvCxnSpPr/>
              <p:nvPr/>
            </p:nvCxnSpPr>
            <p:spPr>
              <a:xfrm>
                <a:off x="4779999" y="4418808"/>
                <a:ext cx="0" cy="60325"/>
              </a:xfrm>
              <a:prstGeom prst="line">
                <a:avLst/>
              </a:prstGeom>
              <a:ln w="6350" cap="rnd"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3" name="Rechteck 152"/>
            <p:cNvSpPr/>
            <p:nvPr/>
          </p:nvSpPr>
          <p:spPr>
            <a:xfrm>
              <a:off x="595968" y="2093551"/>
              <a:ext cx="1747181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H" dirty="0" smtClean="0">
                  <a:latin typeface="Century Gothic"/>
                  <a:cs typeface="Century Gothic"/>
                </a:rPr>
                <a:t>Cut out </a:t>
              </a:r>
            </a:p>
            <a:p>
              <a:r>
                <a:rPr lang="fr-CH" dirty="0" smtClean="0">
                  <a:latin typeface="Century Gothic"/>
                  <a:cs typeface="Century Gothic"/>
                </a:rPr>
                <a:t>1.5 </a:t>
              </a:r>
              <a:r>
                <a:rPr lang="fr-CH" dirty="0">
                  <a:latin typeface="Century Gothic"/>
                  <a:cs typeface="Century Gothic"/>
                </a:rPr>
                <a:t>km </a:t>
              </a:r>
              <a:r>
                <a:rPr lang="fr-CH" dirty="0" smtClean="0">
                  <a:latin typeface="Century Gothic"/>
                  <a:cs typeface="Century Gothic"/>
                </a:rPr>
                <a:t>long segments from time series</a:t>
              </a:r>
              <a:endParaRPr lang="en-US" dirty="0">
                <a:latin typeface="Century Gothic"/>
                <a:cs typeface="Century Gothic"/>
              </a:endParaRPr>
            </a:p>
          </p:txBody>
        </p:sp>
      </p:grpSp>
      <p:sp>
        <p:nvSpPr>
          <p:cNvPr id="75" name="TextBox 23"/>
          <p:cNvSpPr txBox="1"/>
          <p:nvPr/>
        </p:nvSpPr>
        <p:spPr>
          <a:xfrm>
            <a:off x="2267744" y="113361"/>
            <a:ext cx="4984908" cy="70788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fr-CH" sz="4000" dirty="0" smtClean="0">
                <a:latin typeface="Century Gothic"/>
                <a:cs typeface="Century Gothic"/>
              </a:rPr>
              <a:t>Turbulence Analysis</a:t>
            </a:r>
            <a:endParaRPr lang="en-US" sz="4000" dirty="0">
              <a:latin typeface="Century Gothic"/>
              <a:cs typeface="Century Gothic"/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438155" y="2993793"/>
            <a:ext cx="5790029" cy="3601766"/>
            <a:chOff x="1395321" y="2993793"/>
            <a:chExt cx="5790029" cy="3601766"/>
          </a:xfrm>
        </p:grpSpPr>
        <p:grpSp>
          <p:nvGrpSpPr>
            <p:cNvPr id="6" name="Gruppieren 5"/>
            <p:cNvGrpSpPr/>
            <p:nvPr/>
          </p:nvGrpSpPr>
          <p:grpSpPr>
            <a:xfrm>
              <a:off x="1395321" y="2993793"/>
              <a:ext cx="5790029" cy="3502614"/>
              <a:chOff x="1395321" y="2993793"/>
              <a:chExt cx="5790029" cy="3502614"/>
            </a:xfrm>
          </p:grpSpPr>
          <p:grpSp>
            <p:nvGrpSpPr>
              <p:cNvPr id="2" name="Gruppieren 1"/>
              <p:cNvGrpSpPr/>
              <p:nvPr/>
            </p:nvGrpSpPr>
            <p:grpSpPr>
              <a:xfrm>
                <a:off x="1395321" y="3004665"/>
                <a:ext cx="5790029" cy="3491742"/>
                <a:chOff x="1395321" y="3004665"/>
                <a:chExt cx="5790029" cy="3491742"/>
              </a:xfrm>
            </p:grpSpPr>
            <p:grpSp>
              <p:nvGrpSpPr>
                <p:cNvPr id="156" name="Gruppieren 155"/>
                <p:cNvGrpSpPr/>
                <p:nvPr/>
              </p:nvGrpSpPr>
              <p:grpSpPr>
                <a:xfrm>
                  <a:off x="1395321" y="3004665"/>
                  <a:ext cx="5790029" cy="3491742"/>
                  <a:chOff x="1395321" y="3004665"/>
                  <a:chExt cx="5790029" cy="3491742"/>
                </a:xfrm>
              </p:grpSpPr>
              <p:grpSp>
                <p:nvGrpSpPr>
                  <p:cNvPr id="146" name="Group 3"/>
                  <p:cNvGrpSpPr/>
                  <p:nvPr/>
                </p:nvGrpSpPr>
                <p:grpSpPr>
                  <a:xfrm>
                    <a:off x="4015752" y="4015708"/>
                    <a:ext cx="3169598" cy="2480699"/>
                    <a:chOff x="239076" y="2261685"/>
                    <a:chExt cx="2888447" cy="2310758"/>
                  </a:xfrm>
                </p:grpSpPr>
                <p:pic>
                  <p:nvPicPr>
                    <p:cNvPr id="147" name="Picture 8" descr="wcr_w@3578m_0164t.png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39076" y="2261685"/>
                      <a:ext cx="2888447" cy="231075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48" name="TextBox 10"/>
                    <p:cNvSpPr txBox="1"/>
                    <p:nvPr/>
                  </p:nvSpPr>
                  <p:spPr>
                    <a:xfrm>
                      <a:off x="609475" y="4053210"/>
                      <a:ext cx="650880" cy="28669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b="1" smtClean="0"/>
                        <a:t>RADAR</a:t>
                      </a:r>
                      <a:endParaRPr lang="en-US" sz="1400" b="1"/>
                    </a:p>
                  </p:txBody>
                </p:sp>
              </p:grpSp>
              <p:sp>
                <p:nvSpPr>
                  <p:cNvPr id="134" name="Pfeil nach unten 133"/>
                  <p:cNvSpPr/>
                  <p:nvPr/>
                </p:nvSpPr>
                <p:spPr>
                  <a:xfrm>
                    <a:off x="4534206" y="3004665"/>
                    <a:ext cx="165434" cy="1151409"/>
                  </a:xfrm>
                  <a:prstGeom prst="downArrow">
                    <a:avLst>
                      <a:gd name="adj1" fmla="val 50000"/>
                      <a:gd name="adj2" fmla="val 115173"/>
                    </a:avLst>
                  </a:prstGeom>
                  <a:solidFill>
                    <a:srgbClr val="00B050">
                      <a:alpha val="90000"/>
                    </a:srgbClr>
                  </a:solidFill>
                  <a:ln>
                    <a:solidFill>
                      <a:srgbClr val="00B050">
                        <a:alpha val="90000"/>
                      </a:srgb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5" name="Rechteck 154"/>
                  <p:cNvSpPr/>
                  <p:nvPr/>
                </p:nvSpPr>
                <p:spPr>
                  <a:xfrm>
                    <a:off x="1395321" y="4693301"/>
                    <a:ext cx="2271400" cy="92333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fr-CH" dirty="0" smtClean="0">
                        <a:latin typeface="Century Gothic"/>
                        <a:cs typeface="Century Gothic"/>
                      </a:rPr>
                      <a:t>For </a:t>
                    </a:r>
                    <a:r>
                      <a:rPr lang="fr-CH" dirty="0">
                        <a:latin typeface="Century Gothic"/>
                        <a:cs typeface="Century Gothic"/>
                      </a:rPr>
                      <a:t>each </a:t>
                    </a:r>
                    <a:r>
                      <a:rPr lang="fr-CH" dirty="0" smtClean="0">
                        <a:latin typeface="Century Gothic"/>
                        <a:cs typeface="Century Gothic"/>
                      </a:rPr>
                      <a:t>segment:</a:t>
                    </a:r>
                    <a:endParaRPr lang="en-US" dirty="0">
                      <a:latin typeface="Century Gothic"/>
                      <a:cs typeface="Century Gothic"/>
                    </a:endParaRPr>
                  </a:p>
                  <a:p>
                    <a:r>
                      <a:rPr lang="fr-CH" dirty="0">
                        <a:latin typeface="Century Gothic"/>
                        <a:cs typeface="Century Gothic"/>
                      </a:rPr>
                      <a:t>P</a:t>
                    </a:r>
                    <a:r>
                      <a:rPr lang="fr-CH" dirty="0" smtClean="0">
                        <a:latin typeface="Century Gothic"/>
                        <a:cs typeface="Century Gothic"/>
                      </a:rPr>
                      <a:t>ower spectrum</a:t>
                    </a:r>
                  </a:p>
                  <a:p>
                    <a:r>
                      <a:rPr lang="fr-CH" dirty="0" smtClean="0">
                        <a:latin typeface="Century Gothic"/>
                        <a:cs typeface="Century Gothic"/>
                      </a:rPr>
                      <a:t>of vertical velocity</a:t>
                    </a:r>
                  </a:p>
                </p:txBody>
              </p:sp>
            </p:grpSp>
            <p:sp>
              <p:nvSpPr>
                <p:cNvPr id="76" name="Rechteck 75"/>
                <p:cNvSpPr/>
                <p:nvPr/>
              </p:nvSpPr>
              <p:spPr>
                <a:xfrm>
                  <a:off x="5500922" y="4416302"/>
                  <a:ext cx="136761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fr-CH" sz="1400" b="1" smtClean="0">
                      <a:cs typeface="Calibri"/>
                    </a:rPr>
                    <a:t>1.5 km segment</a:t>
                  </a:r>
                </a:p>
              </p:txBody>
            </p:sp>
          </p:grpSp>
          <p:grpSp>
            <p:nvGrpSpPr>
              <p:cNvPr id="5" name="Gruppieren 4"/>
              <p:cNvGrpSpPr/>
              <p:nvPr/>
            </p:nvGrpSpPr>
            <p:grpSpPr>
              <a:xfrm>
                <a:off x="3974106" y="2993793"/>
                <a:ext cx="547766" cy="279633"/>
                <a:chOff x="3974106" y="2993793"/>
                <a:chExt cx="547766" cy="279633"/>
              </a:xfrm>
            </p:grpSpPr>
            <p:sp>
              <p:nvSpPr>
                <p:cNvPr id="81" name="Pfeil nach unten 80"/>
                <p:cNvSpPr/>
                <p:nvPr/>
              </p:nvSpPr>
              <p:spPr>
                <a:xfrm>
                  <a:off x="3974106" y="2993793"/>
                  <a:ext cx="102594" cy="276458"/>
                </a:xfrm>
                <a:prstGeom prst="downArrow">
                  <a:avLst>
                    <a:gd name="adj1" fmla="val 50000"/>
                    <a:gd name="adj2" fmla="val 115173"/>
                  </a:avLst>
                </a:prstGeom>
                <a:solidFill>
                  <a:srgbClr val="00B050">
                    <a:alpha val="60000"/>
                  </a:srgbClr>
                </a:solidFill>
                <a:ln>
                  <a:solidFill>
                    <a:srgbClr val="00B050">
                      <a:alpha val="61000"/>
                    </a:srgb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Pfeil nach unten 81"/>
                <p:cNvSpPr/>
                <p:nvPr/>
              </p:nvSpPr>
              <p:spPr>
                <a:xfrm>
                  <a:off x="4118607" y="2996968"/>
                  <a:ext cx="102594" cy="276458"/>
                </a:xfrm>
                <a:prstGeom prst="downArrow">
                  <a:avLst>
                    <a:gd name="adj1" fmla="val 50000"/>
                    <a:gd name="adj2" fmla="val 115173"/>
                  </a:avLst>
                </a:prstGeom>
                <a:solidFill>
                  <a:srgbClr val="00B050">
                    <a:alpha val="60000"/>
                  </a:srgbClr>
                </a:solidFill>
                <a:ln>
                  <a:solidFill>
                    <a:srgbClr val="00B050">
                      <a:alpha val="61000"/>
                    </a:srgb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Pfeil nach unten 82"/>
                <p:cNvSpPr/>
                <p:nvPr/>
              </p:nvSpPr>
              <p:spPr>
                <a:xfrm>
                  <a:off x="4268378" y="2996968"/>
                  <a:ext cx="102594" cy="276458"/>
                </a:xfrm>
                <a:prstGeom prst="downArrow">
                  <a:avLst>
                    <a:gd name="adj1" fmla="val 50000"/>
                    <a:gd name="adj2" fmla="val 115173"/>
                  </a:avLst>
                </a:prstGeom>
                <a:solidFill>
                  <a:srgbClr val="00B050">
                    <a:alpha val="60000"/>
                  </a:srgbClr>
                </a:solidFill>
                <a:ln>
                  <a:solidFill>
                    <a:srgbClr val="00B050">
                      <a:alpha val="61000"/>
                    </a:srgb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Pfeil nach unten 83"/>
                <p:cNvSpPr/>
                <p:nvPr/>
              </p:nvSpPr>
              <p:spPr>
                <a:xfrm>
                  <a:off x="4419278" y="2996968"/>
                  <a:ext cx="102594" cy="276458"/>
                </a:xfrm>
                <a:prstGeom prst="downArrow">
                  <a:avLst>
                    <a:gd name="adj1" fmla="val 50000"/>
                    <a:gd name="adj2" fmla="val 115173"/>
                  </a:avLst>
                </a:prstGeom>
                <a:solidFill>
                  <a:srgbClr val="00B050">
                    <a:alpha val="60000"/>
                  </a:srgbClr>
                </a:solidFill>
                <a:ln>
                  <a:solidFill>
                    <a:srgbClr val="00B050">
                      <a:alpha val="61000"/>
                    </a:srgb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" name="Textfeld 6"/>
            <p:cNvSpPr txBox="1"/>
            <p:nvPr/>
          </p:nvSpPr>
          <p:spPr>
            <a:xfrm>
              <a:off x="5232600" y="6257005"/>
              <a:ext cx="89729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CH" sz="1600" b="1" smtClean="0"/>
                <a:t>log</a:t>
              </a:r>
              <a:r>
                <a:rPr lang="fr-CH" sz="1600" b="1" baseline="-25000" smtClean="0"/>
                <a:t>10</a:t>
              </a:r>
              <a:r>
                <a:rPr lang="fr-CH" sz="1600" b="1" smtClean="0"/>
                <a:t>(k)</a:t>
              </a:r>
              <a:endParaRPr lang="en-US" sz="1600" b="1" dirty="0"/>
            </a:p>
          </p:txBody>
        </p:sp>
        <p:sp>
          <p:nvSpPr>
            <p:cNvPr id="85" name="Textfeld 84"/>
            <p:cNvSpPr txBox="1"/>
            <p:nvPr/>
          </p:nvSpPr>
          <p:spPr>
            <a:xfrm rot="16200000">
              <a:off x="3266254" y="5154298"/>
              <a:ext cx="16843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CH" b="1" smtClean="0"/>
                <a:t>S(k)</a:t>
              </a:r>
              <a:endParaRPr lang="en-US" b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012160" y="4693301"/>
            <a:ext cx="3131840" cy="1476316"/>
            <a:chOff x="6012160" y="4693301"/>
            <a:chExt cx="3131840" cy="1476316"/>
          </a:xfrm>
        </p:grpSpPr>
        <p:sp>
          <p:nvSpPr>
            <p:cNvPr id="86" name="TextBox 215"/>
            <p:cNvSpPr txBox="1"/>
            <p:nvPr/>
          </p:nvSpPr>
          <p:spPr>
            <a:xfrm>
              <a:off x="7160583" y="4693301"/>
              <a:ext cx="198341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B050"/>
                  </a:solidFill>
                </a:rPr>
                <a:t>σ</a:t>
              </a:r>
              <a:r>
                <a:rPr lang="en-US" sz="2400" b="1" baseline="-25000" dirty="0" smtClean="0">
                  <a:solidFill>
                    <a:srgbClr val="00B050"/>
                  </a:solidFill>
                </a:rPr>
                <a:t>w</a:t>
              </a:r>
              <a:r>
                <a:rPr lang="en-US" sz="2400" b="1" baseline="30000" dirty="0" smtClean="0">
                  <a:solidFill>
                    <a:srgbClr val="00B050"/>
                  </a:solidFill>
                </a:rPr>
                <a:t>2</a:t>
              </a:r>
              <a:r>
                <a:rPr lang="en-US" sz="2000" b="1" dirty="0" smtClean="0">
                  <a:cs typeface="Calibri"/>
                </a:rPr>
                <a:t>	   </a:t>
              </a:r>
              <a:r>
                <a:rPr lang="en-US" dirty="0" smtClean="0">
                  <a:cs typeface="Calibri"/>
                </a:rPr>
                <a:t>variance of </a:t>
              </a:r>
            </a:p>
            <a:p>
              <a:r>
                <a:rPr lang="en-US" dirty="0">
                  <a:cs typeface="Calibri"/>
                </a:rPr>
                <a:t> </a:t>
              </a:r>
              <a:r>
                <a:rPr lang="en-US" dirty="0" smtClean="0">
                  <a:cs typeface="Calibri"/>
                </a:rPr>
                <a:t>vertical velocity</a:t>
              </a:r>
            </a:p>
          </p:txBody>
        </p:sp>
        <p:sp>
          <p:nvSpPr>
            <p:cNvPr id="87" name="TextBox 216"/>
            <p:cNvSpPr txBox="1"/>
            <p:nvPr/>
          </p:nvSpPr>
          <p:spPr>
            <a:xfrm>
              <a:off x="7160583" y="5430953"/>
              <a:ext cx="187591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B050"/>
                  </a:solidFill>
                  <a:latin typeface="Calibri"/>
                  <a:cs typeface="Calibri"/>
                </a:rPr>
                <a:t>EDR</a:t>
              </a:r>
              <a:r>
                <a:rPr lang="en-US" sz="2000" b="1" dirty="0" smtClean="0">
                  <a:latin typeface="Calibri"/>
                  <a:cs typeface="Calibri"/>
                </a:rPr>
                <a:t>  </a:t>
              </a:r>
              <a:r>
                <a:rPr lang="en-US" dirty="0" smtClean="0">
                  <a:latin typeface="Century Gothic"/>
                  <a:cs typeface="Century Gothic"/>
                </a:rPr>
                <a:t>eddy</a:t>
              </a:r>
              <a:r>
                <a:rPr lang="en-US" dirty="0">
                  <a:latin typeface="Century Gothic"/>
                  <a:cs typeface="Century Gothic"/>
                </a:rPr>
                <a:t> </a:t>
              </a:r>
              <a:endParaRPr lang="en-US" dirty="0" smtClean="0">
                <a:latin typeface="Century Gothic"/>
                <a:cs typeface="Century Gothic"/>
              </a:endParaRPr>
            </a:p>
            <a:p>
              <a:r>
                <a:rPr lang="en-US" dirty="0" smtClean="0">
                  <a:latin typeface="Century Gothic"/>
                  <a:cs typeface="Century Gothic"/>
                </a:rPr>
                <a:t>dissipation rate</a:t>
              </a:r>
            </a:p>
          </p:txBody>
        </p:sp>
        <p:sp>
          <p:nvSpPr>
            <p:cNvPr id="88" name="Pfeil nach unten 81"/>
            <p:cNvSpPr/>
            <p:nvPr/>
          </p:nvSpPr>
          <p:spPr>
            <a:xfrm rot="5400000" flipV="1">
              <a:off x="6345585" y="4507773"/>
              <a:ext cx="207051" cy="873899"/>
            </a:xfrm>
            <a:prstGeom prst="downArrow">
              <a:avLst>
                <a:gd name="adj1" fmla="val 50000"/>
                <a:gd name="adj2" fmla="val 115173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Pfeil nach unten 82"/>
            <p:cNvSpPr/>
            <p:nvPr/>
          </p:nvSpPr>
          <p:spPr>
            <a:xfrm rot="5400000" flipV="1">
              <a:off x="6345584" y="5241167"/>
              <a:ext cx="207051" cy="873899"/>
            </a:xfrm>
            <a:prstGeom prst="downArrow">
              <a:avLst>
                <a:gd name="adj1" fmla="val 50000"/>
                <a:gd name="adj2" fmla="val 115173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623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4507</TotalTime>
  <Words>1124</Words>
  <Application>Microsoft Macintosh PowerPoint</Application>
  <PresentationFormat>On-screen Show (4:3)</PresentationFormat>
  <Paragraphs>244</Paragraphs>
  <Slides>16</Slides>
  <Notes>13</Notes>
  <HiddenSlides>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NASA06 Observations</vt:lpstr>
      <vt:lpstr>NASA06 Observations on Jan 26, 2006 </vt:lpstr>
      <vt:lpstr>Jan 26, 2006  WCR Observations</vt:lpstr>
      <vt:lpstr>PowerPoint Presentation</vt:lpstr>
      <vt:lpstr>Mesoscale Modeling </vt:lpstr>
      <vt:lpstr>Flow Past MBM: Hydraulic Jump</vt:lpstr>
      <vt:lpstr>Flow Past MBM: Waves and Wake</vt:lpstr>
      <vt:lpstr>Trapped Lee Wave Resonance</vt:lpstr>
      <vt:lpstr>PowerPoint Presentation</vt:lpstr>
      <vt:lpstr>PowerPoint Presentation</vt:lpstr>
      <vt:lpstr>PowerPoint Presentation</vt:lpstr>
      <vt:lpstr>PowerPoint Presentation</vt:lpstr>
      <vt:lpstr>Summary and Conclusions </vt:lpstr>
      <vt:lpstr>Summary and Conclusions</vt:lpstr>
      <vt:lpstr>Outlook: LES</vt:lpstr>
      <vt:lpstr>Outlook: Laboratory Experiments</vt:lpstr>
    </vt:vector>
  </TitlesOfParts>
  <Company>DRI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Wave-induced turbulence in the lee of the Medicine Bow Mountains  </dc:title>
  <dc:creator>Vanda Grubišić</dc:creator>
  <cp:lastModifiedBy>Vanda Grubišić</cp:lastModifiedBy>
  <cp:revision>222</cp:revision>
  <dcterms:created xsi:type="dcterms:W3CDTF">2011-05-22T21:59:27Z</dcterms:created>
  <dcterms:modified xsi:type="dcterms:W3CDTF">2014-09-25T14:17:13Z</dcterms:modified>
</cp:coreProperties>
</file>