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1"/>
  </p:notesMasterIdLst>
  <p:handoutMasterIdLst>
    <p:handoutMasterId r:id="rId22"/>
  </p:handoutMasterIdLst>
  <p:sldIdLst>
    <p:sldId id="298" r:id="rId2"/>
    <p:sldId id="299" r:id="rId3"/>
    <p:sldId id="348" r:id="rId4"/>
    <p:sldId id="336" r:id="rId5"/>
    <p:sldId id="337" r:id="rId6"/>
    <p:sldId id="338" r:id="rId7"/>
    <p:sldId id="340" r:id="rId8"/>
    <p:sldId id="349" r:id="rId9"/>
    <p:sldId id="339" r:id="rId10"/>
    <p:sldId id="342" r:id="rId11"/>
    <p:sldId id="344" r:id="rId12"/>
    <p:sldId id="330" r:id="rId13"/>
    <p:sldId id="331" r:id="rId14"/>
    <p:sldId id="345" r:id="rId15"/>
    <p:sldId id="332" r:id="rId16"/>
    <p:sldId id="333" r:id="rId17"/>
    <p:sldId id="346" r:id="rId18"/>
    <p:sldId id="347" r:id="rId19"/>
    <p:sldId id="335" r:id="rId2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66FF"/>
    <a:srgbClr val="FFFFCC"/>
    <a:srgbClr val="8B001D"/>
    <a:srgbClr val="FFFFFF"/>
    <a:srgbClr val="000000"/>
    <a:srgbClr val="393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 autoAdjust="0"/>
    <p:restoredTop sz="90037" autoAdjust="0"/>
  </p:normalViewPr>
  <p:slideViewPr>
    <p:cSldViewPr snapToGrid="0">
      <p:cViewPr varScale="1">
        <p:scale>
          <a:sx n="93" d="100"/>
          <a:sy n="93" d="100"/>
        </p:scale>
        <p:origin x="-13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-1308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wmf"/><Relationship Id="rId1" Type="http://schemas.openxmlformats.org/officeDocument/2006/relationships/image" Target="../media/image23.wmf"/><Relationship Id="rId2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EB61768-F779-4526-9285-FCEF6DE9C504}" type="datetimeFigureOut">
              <a:rPr lang="en-US"/>
              <a:pPr>
                <a:defRPr/>
              </a:pPr>
              <a:t>9/23/14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25D7DE4-46ED-4828-9E1E-A80AE3EE6A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72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ＭＳ Ｐゴシック" pitchFamily="28" charset="-128"/>
                <a:cs typeface="+mn-cs"/>
              </a:defRPr>
            </a:lvl1pPr>
          </a:lstStyle>
          <a:p>
            <a:pPr>
              <a:defRPr/>
            </a:pPr>
            <a:fld id="{D68A9695-7017-4756-9E57-CCA3DBFD43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950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A9695-7017-4756-9E57-CCA3DBFD43E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DECOM Banner for PP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14513"/>
            <a:ext cx="91440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tagl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724400"/>
            <a:ext cx="6248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0"/>
          <p:cNvSpPr txBox="1">
            <a:spLocks noChangeArrowheads="1"/>
          </p:cNvSpPr>
          <p:nvPr userDrawn="1"/>
        </p:nvSpPr>
        <p:spPr bwMode="auto">
          <a:xfrm>
            <a:off x="3362325" y="1196975"/>
            <a:ext cx="4268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 sz="1600" b="1" dirty="0">
                <a:ea typeface="ＭＳ Ｐゴシック" pitchFamily="28" charset="-128"/>
                <a:cs typeface="Arial" charset="0"/>
              </a:rPr>
              <a:t>U.S. Army Research, Development and Engineering Command</a:t>
            </a:r>
          </a:p>
          <a:p>
            <a:pPr>
              <a:defRPr/>
            </a:pPr>
            <a:endParaRPr lang="en-US" sz="1400" b="1" dirty="0">
              <a:ea typeface="ＭＳ Ｐゴシック" pitchFamily="28" charset="-128"/>
              <a:cs typeface="Arial" charset="0"/>
            </a:endParaRPr>
          </a:p>
        </p:txBody>
      </p:sp>
      <p:pic>
        <p:nvPicPr>
          <p:cNvPr id="7" name="Picture 23" descr="logo_usarmy_amc(black-red)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" y="1042988"/>
            <a:ext cx="266065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ARL_logo_blackandgold_FINAL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2728913"/>
            <a:ext cx="27574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257800"/>
            <a:ext cx="7594600" cy="442913"/>
          </a:xfrm>
        </p:spPr>
        <p:txBody>
          <a:bodyPr lIns="91440" tIns="45720" rIns="91440" bIns="45720" anchor="ctr"/>
          <a:lstStyle>
            <a:lvl1pPr marL="0" indent="0">
              <a:buFontTx/>
              <a:buNone/>
              <a:defRPr sz="2800">
                <a:solidFill>
                  <a:srgbClr val="000000"/>
                </a:solidFill>
                <a:latin typeface="Arial Black" pitchFamily="28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2057400"/>
            <a:ext cx="5486400" cy="2362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4608871" cy="914400"/>
          </a:xfrm>
          <a:prstGeom prst="rect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wmf"/><Relationship Id="rId7" Type="http://schemas.openxmlformats.org/officeDocument/2006/relationships/image" Target="../media/image4.wmf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 descr="RDECOM Banner Top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95400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4100" name="Picture 10" descr="Fade1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6718300"/>
            <a:ext cx="2743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1" descr="tagline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6527800"/>
            <a:ext cx="3733800" cy="12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4" descr="AMC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513" y="257175"/>
            <a:ext cx="25082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4" descr="logo_us_army(gold gradient)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3125" y="173038"/>
            <a:ext cx="177800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8" descr="rdecom_black_gold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27888" y="127000"/>
            <a:ext cx="14081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5"/>
          <p:cNvSpPr txBox="1">
            <a:spLocks noChangeArrowheads="1"/>
          </p:cNvSpPr>
          <p:nvPr userDrawn="1"/>
        </p:nvSpPr>
        <p:spPr bwMode="auto">
          <a:xfrm>
            <a:off x="630238" y="6624638"/>
            <a:ext cx="34020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00" baseline="0" dirty="0">
                <a:solidFill>
                  <a:srgbClr val="008000"/>
                </a:solidFill>
              </a:rPr>
              <a:t>UNCLASSIFIED / APPROVED FOR PUBLIC RELEASE</a:t>
            </a:r>
          </a:p>
        </p:txBody>
      </p:sp>
      <p:sp>
        <p:nvSpPr>
          <p:cNvPr id="12" name="TextBox 5"/>
          <p:cNvSpPr txBox="1">
            <a:spLocks noChangeArrowheads="1"/>
          </p:cNvSpPr>
          <p:nvPr userDrawn="1"/>
        </p:nvSpPr>
        <p:spPr bwMode="auto">
          <a:xfrm>
            <a:off x="3379788" y="-17463"/>
            <a:ext cx="34020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000" baseline="0" dirty="0">
                <a:solidFill>
                  <a:srgbClr val="FFFFCC"/>
                </a:solidFill>
              </a:rPr>
              <a:t>UNCLASSIFIED / APPROVED FOR PUBLIC RELEASE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0" y="6615113"/>
            <a:ext cx="99377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C6519AAC-624D-4EB4-A3FB-E1EB7AA9EFFB}" type="slidenum">
              <a:rPr lang="en-US" sz="1000" baseline="0" smtClean="0"/>
              <a:pPr>
                <a:defRPr/>
              </a:pPr>
              <a:t>‹#›</a:t>
            </a:fld>
            <a:endParaRPr lang="en-US" sz="1000" baseline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79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Black" pitchFamily="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4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5.w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2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1"/>
          <p:cNvSpPr>
            <a:spLocks noGrp="1"/>
          </p:cNvSpPr>
          <p:nvPr>
            <p:ph type="subTitle" idx="1"/>
          </p:nvPr>
        </p:nvSpPr>
        <p:spPr>
          <a:xfrm>
            <a:off x="304800" y="5257800"/>
            <a:ext cx="8458200" cy="990600"/>
          </a:xfrm>
        </p:spPr>
        <p:txBody>
          <a:bodyPr/>
          <a:lstStyle/>
          <a:p>
            <a:r>
              <a:rPr lang="en-US" sz="2000" dirty="0" smtClean="0">
                <a:latin typeface="Arial Black" pitchFamily="34" charset="0"/>
              </a:rPr>
              <a:t>Co-PIs: </a:t>
            </a:r>
            <a:r>
              <a:rPr lang="en-US" sz="2000" dirty="0" err="1" smtClean="0">
                <a:latin typeface="Arial Black" pitchFamily="34" charset="0"/>
              </a:rPr>
              <a:t>Yansen</a:t>
            </a:r>
            <a:r>
              <a:rPr lang="en-US" sz="2000" dirty="0" smtClean="0">
                <a:latin typeface="Arial Black" pitchFamily="34" charset="0"/>
              </a:rPr>
              <a:t> Wang, Benjamin MacCall</a:t>
            </a:r>
          </a:p>
          <a:p>
            <a:r>
              <a:rPr lang="en-US" sz="2000" dirty="0" smtClean="0">
                <a:latin typeface="Arial Black" pitchFamily="34" charset="0"/>
              </a:rPr>
              <a:t>Team members:  Yansen Wang (TL), Benjamin MacCall, Giap Huynh, Christopher Hocut (post doc) 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4799" y="2057400"/>
            <a:ext cx="5604933" cy="2362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err="1" smtClean="0"/>
              <a:t>Microscale</a:t>
            </a:r>
            <a:r>
              <a:rPr lang="en-US" dirty="0" smtClean="0"/>
              <a:t> Modeling Initiatives at the US Army Research Laboratory</a:t>
            </a:r>
            <a:endParaRPr lang="en-US" dirty="0"/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2895600" y="6651625"/>
            <a:ext cx="33591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aseline="0" dirty="0">
                <a:solidFill>
                  <a:srgbClr val="008000"/>
                </a:solidFill>
              </a:rPr>
              <a:t>UNCLASSIFIED / APPROVED FOR PUBLIC RELEASE</a:t>
            </a: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2916238" y="0"/>
            <a:ext cx="33940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aseline="0" dirty="0">
                <a:solidFill>
                  <a:srgbClr val="008000"/>
                </a:solidFill>
              </a:rPr>
              <a:t>UNCLASSIFIED /  APPROVED FOR PUBLIC RELEASE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Role of Secondary Instabilities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412652"/>
            <a:ext cx="4146974" cy="3075233"/>
            <a:chOff x="4755725" y="2161870"/>
            <a:chExt cx="4146974" cy="3075233"/>
          </a:xfrm>
        </p:grpSpPr>
        <p:pic>
          <p:nvPicPr>
            <p:cNvPr id="18435" name="Picture 3" descr="C:\Users\ben.maccall\Documents\TABFigures\Pages from Scinocca_1995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55725" y="2613991"/>
              <a:ext cx="4146974" cy="2623112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 bwMode="auto">
            <a:xfrm>
              <a:off x="5220695" y="2161870"/>
              <a:ext cx="3476914" cy="54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Mean and Perturbation RMS </a:t>
              </a: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Vorticity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kern="0" baseline="0" dirty="0" smtClean="0">
                  <a:latin typeface="+mn-lt"/>
                  <a:ea typeface="+mn-ea"/>
                </a:rPr>
                <a:t>From 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DNS Results of </a:t>
              </a: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Scinocca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(1995)</a:t>
              </a:r>
            </a:p>
          </p:txBody>
        </p:sp>
      </p:grpSp>
      <p:sp>
        <p:nvSpPr>
          <p:cNvPr id="10" name="TextBox 9"/>
          <p:cNvSpPr txBox="1"/>
          <p:nvPr/>
        </p:nvSpPr>
        <p:spPr bwMode="auto">
          <a:xfrm>
            <a:off x="264160" y="5039360"/>
            <a:ext cx="28084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the second peak: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792481" y="5486400"/>
            <a:ext cx="730791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Rapid breakdown into 3-D turbulence initiated by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spanwise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convective modes in the core that were not </a:t>
            </a:r>
            <a:r>
              <a:rPr lang="en-US" sz="1800" kern="0" baseline="0" dirty="0" smtClean="0">
                <a:latin typeface="+mn-lt"/>
                <a:ea typeface="+mn-ea"/>
              </a:rPr>
              <a:t>generated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Scinocca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(1995).</a:t>
            </a:r>
          </a:p>
        </p:txBody>
      </p:sp>
      <p:pic>
        <p:nvPicPr>
          <p:cNvPr id="3075" name="Picture 3" descr="C:\Users\ben.maccall\Documents\TABFigures\KHI_Vortici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6271" y="1767840"/>
            <a:ext cx="4878822" cy="3717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ben.maccall\Documents\TABFigures\KHInst_potTempYZ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1460" y="1720643"/>
            <a:ext cx="5158043" cy="403015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Spanwise</a:t>
            </a:r>
            <a:r>
              <a:rPr lang="en-US" dirty="0" smtClean="0"/>
              <a:t> Instability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16309" y="1149687"/>
            <a:ext cx="3170583" cy="1867146"/>
            <a:chOff x="0" y="1061195"/>
            <a:chExt cx="4114800" cy="2423192"/>
          </a:xfrm>
        </p:grpSpPr>
        <p:pic>
          <p:nvPicPr>
            <p:cNvPr id="3076" name="Picture 4" descr="C:\Users\ben.maccall\Documents\TABFigures\PotTemp_XZslic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061195"/>
              <a:ext cx="4114800" cy="2383155"/>
            </a:xfrm>
            <a:prstGeom prst="rect">
              <a:avLst/>
            </a:prstGeom>
            <a:noFill/>
          </p:spPr>
        </p:pic>
        <p:cxnSp>
          <p:nvCxnSpPr>
            <p:cNvPr id="15" name="Straight Connector 14"/>
            <p:cNvCxnSpPr/>
            <p:nvPr/>
          </p:nvCxnSpPr>
          <p:spPr bwMode="auto">
            <a:xfrm flipV="1">
              <a:off x="2282092" y="1252331"/>
              <a:ext cx="0" cy="180892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 bwMode="auto">
            <a:xfrm>
              <a:off x="2352884" y="3207389"/>
              <a:ext cx="500137" cy="27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Slice</a:t>
              </a:r>
            </a:p>
          </p:txBody>
        </p:sp>
      </p:grpSp>
      <p:pic>
        <p:nvPicPr>
          <p:cNvPr id="3074" name="Picture 2" descr="C:\Users\ben.maccall\Documents\TABFigures\KHInst_potTempYZ_slic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404"/>
            <a:ext cx="3746090" cy="2921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TecReports\ABLE-LBM\Fig1_color_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8427" y="2424354"/>
            <a:ext cx="2130713" cy="21091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0" y="0"/>
            <a:ext cx="4809067" cy="914400"/>
          </a:xfrm>
        </p:spPr>
        <p:txBody>
          <a:bodyPr/>
          <a:lstStyle/>
          <a:p>
            <a:r>
              <a:rPr lang="en-US" dirty="0" smtClean="0"/>
              <a:t>ABLE-LBM Model  Using </a:t>
            </a:r>
            <a:br>
              <a:rPr lang="en-US" dirty="0" smtClean="0"/>
            </a:br>
            <a:r>
              <a:rPr lang="en-US" dirty="0" smtClean="0"/>
              <a:t>Lattice Boltzmann Method (LBM)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34" y="1478752"/>
            <a:ext cx="8406984" cy="5029200"/>
          </a:xfrm>
        </p:spPr>
        <p:txBody>
          <a:bodyPr/>
          <a:lstStyle/>
          <a:p>
            <a:r>
              <a:rPr lang="en-US" b="1" dirty="0" smtClean="0"/>
              <a:t>LBM is  a particle method based on kinetic theory of gases; it solves the discrete Boltzmann equation. Each of the fictitious particles of a fluid with a velocity, collides with the other particles with a probability distribution function and relaxes the distribution function to an equilibrium</a:t>
            </a:r>
          </a:p>
          <a:p>
            <a:endParaRPr lang="en-US" b="1" dirty="0" smtClean="0"/>
          </a:p>
          <a:p>
            <a:pPr>
              <a:buNone/>
            </a:pPr>
            <a:endParaRPr lang="en-US" b="1" dirty="0"/>
          </a:p>
        </p:txBody>
      </p:sp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1144588" y="2630488"/>
          <a:ext cx="2825750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4" imgW="1688760" imgH="393480" progId="Equation.3">
                  <p:embed/>
                </p:oleObj>
              </mc:Choice>
              <mc:Fallback>
                <p:oleObj name="Equation" r:id="rId4" imgW="168876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630488"/>
                        <a:ext cx="2825750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1061101" y="3297151"/>
          <a:ext cx="42830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6" imgW="2793960" imgH="431640" progId="Equation.3">
                  <p:embed/>
                </p:oleObj>
              </mc:Choice>
              <mc:Fallback>
                <p:oleObj name="Equation" r:id="rId6" imgW="2793960" imgH="4316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101" y="3297151"/>
                        <a:ext cx="428307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 bwMode="auto">
          <a:xfrm>
            <a:off x="5741232" y="4519532"/>
            <a:ext cx="3177915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i="1" kern="0" baseline="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lang="en-US" sz="1400" i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: discrete directions collision (</a:t>
            </a:r>
            <a:r>
              <a:rPr lang="en-US" sz="1400" i="1" kern="0" baseline="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lang="en-US" sz="1400" i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=18 for 3D)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f </a:t>
            </a:r>
            <a:r>
              <a:rPr lang="en-US" sz="1400" i="1" kern="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lang="en-US" sz="1400" i="1" kern="0" baseline="30000" dirty="0" smtClean="0"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sz="1400" i="1" kern="0" baseline="300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eq</a:t>
            </a:r>
            <a:r>
              <a:rPr lang="en-US" sz="1400" i="1" kern="0" baseline="30000" dirty="0" smtClean="0"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r>
              <a:rPr lang="en-US" sz="1400" i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 : equilibrium prob. Distr. Function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1" kern="0" baseline="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e</a:t>
            </a:r>
            <a:r>
              <a:rPr lang="en-US" sz="1400" i="1" kern="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lang="en-US" sz="1400" b="1" i="1" kern="0" dirty="0" smtClean="0">
                <a:latin typeface="Times New Roman" pitchFamily="18" charset="0"/>
                <a:ea typeface="+mn-ea"/>
                <a:cs typeface="Times New Roman" pitchFamily="18" charset="0"/>
              </a:rPr>
              <a:t> :  </a:t>
            </a:r>
            <a:r>
              <a:rPr lang="en-US" sz="1400" i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discrete particle velocity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1" kern="0" baseline="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ω</a:t>
            </a:r>
            <a:r>
              <a:rPr lang="en-US" sz="1400" i="1" kern="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lang="en-US" sz="1400" i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: weighting  factor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400" i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τ</a:t>
            </a:r>
            <a:r>
              <a:rPr lang="en-US" sz="1400" i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: relaxation  coefficient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u: </a:t>
            </a:r>
            <a:r>
              <a:rPr lang="en-US" sz="1400" i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macroscopic fluid velocity vector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400" i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ρ</a:t>
            </a:r>
            <a:r>
              <a:rPr lang="en-US" sz="1400" i="1" kern="0" baseline="0" dirty="0" smtClean="0">
                <a:latin typeface="Times New Roman" pitchFamily="18" charset="0"/>
                <a:ea typeface="+mn-ea"/>
                <a:cs typeface="Times New Roman" pitchFamily="18" charset="0"/>
              </a:rPr>
              <a:t>: macroscopic fluid density</a:t>
            </a:r>
            <a:endParaRPr kumimoji="0" lang="en-US" sz="16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47271" y="4094810"/>
            <a:ext cx="57237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1800" b="1" kern="0" baseline="0" noProof="0" dirty="0" smtClean="0">
                <a:latin typeface="+mn-lt"/>
                <a:ea typeface="+mn-ea"/>
                <a:cs typeface="Times New Roman" pitchFamily="18" charset="0"/>
              </a:rPr>
              <a:t>The macroscopic fluid quantities </a:t>
            </a:r>
            <a:r>
              <a:rPr lang="en-US" sz="1800" b="1" kern="0" baseline="0" dirty="0" smtClean="0">
                <a:latin typeface="+mn-lt"/>
                <a:ea typeface="+mn-ea"/>
                <a:cs typeface="Times New Roman" pitchFamily="18" charset="0"/>
              </a:rPr>
              <a:t>are as follows</a:t>
            </a:r>
            <a:r>
              <a:rPr lang="en-US" sz="1800" b="1" kern="0" baseline="0" noProof="0" dirty="0" smtClean="0">
                <a:latin typeface="+mn-lt"/>
                <a:ea typeface="+mn-ea"/>
                <a:cs typeface="Times New Roman" pitchFamily="18" charset="0"/>
              </a:rPr>
              <a:t> </a:t>
            </a:r>
            <a:endParaRPr kumimoji="0" lang="en-US" sz="1600" b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graphicFrame>
        <p:nvGraphicFramePr>
          <p:cNvPr id="1037" name="Object 13"/>
          <p:cNvGraphicFramePr>
            <a:graphicFrameLocks noChangeAspect="1"/>
          </p:cNvGraphicFramePr>
          <p:nvPr/>
        </p:nvGraphicFramePr>
        <p:xfrm>
          <a:off x="1641475" y="4562475"/>
          <a:ext cx="94932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8" imgW="609480" imgH="431640" progId="Equation.3">
                  <p:embed/>
                </p:oleObj>
              </mc:Choice>
              <mc:Fallback>
                <p:oleObj name="Equation" r:id="rId8" imgW="609480" imgH="43164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475" y="4562475"/>
                        <a:ext cx="949325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8" name="Object 14"/>
          <p:cNvGraphicFramePr>
            <a:graphicFrameLocks noChangeAspect="1"/>
          </p:cNvGraphicFramePr>
          <p:nvPr/>
        </p:nvGraphicFramePr>
        <p:xfrm>
          <a:off x="1703388" y="5295900"/>
          <a:ext cx="1316037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10" imgW="774360" imgH="431640" progId="Equation.3">
                  <p:embed/>
                </p:oleObj>
              </mc:Choice>
              <mc:Fallback>
                <p:oleObj name="Equation" r:id="rId10" imgW="774360" imgH="43164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5295900"/>
                        <a:ext cx="1316037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 bwMode="auto">
          <a:xfrm>
            <a:off x="2328333" y="1032933"/>
            <a:ext cx="4919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Very short Introduction on LBM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4" y="0"/>
            <a:ext cx="4608871" cy="914400"/>
          </a:xfrm>
        </p:spPr>
        <p:txBody>
          <a:bodyPr/>
          <a:lstStyle/>
          <a:p>
            <a:r>
              <a:rPr lang="en-US" dirty="0" smtClean="0"/>
              <a:t>Remarks on LBM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7865533" cy="5029200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Navier</a:t>
            </a:r>
            <a:r>
              <a:rPr lang="en-US" sz="2000" dirty="0" smtClean="0"/>
              <a:t>-Stokes equations can be recovered from LBM via Chapman-</a:t>
            </a:r>
            <a:r>
              <a:rPr lang="en-US" sz="2000" dirty="0" err="1" smtClean="0"/>
              <a:t>Enskog</a:t>
            </a:r>
            <a:r>
              <a:rPr lang="en-US" sz="2000" dirty="0" smtClean="0"/>
              <a:t> expansion.</a:t>
            </a:r>
          </a:p>
          <a:p>
            <a:r>
              <a:rPr lang="en-US" sz="2000" dirty="0" smtClean="0"/>
              <a:t>No need to solve pressure equation explicitly.</a:t>
            </a:r>
          </a:p>
          <a:p>
            <a:r>
              <a:rPr lang="en-GB" sz="2000" dirty="0" smtClean="0"/>
              <a:t>Easily incorporate complex geometry, such as urban buildings and porous media.</a:t>
            </a:r>
          </a:p>
          <a:p>
            <a:r>
              <a:rPr lang="en-GB" sz="2000" dirty="0" smtClean="0"/>
              <a:t>Coupled turbulence models can be used.</a:t>
            </a:r>
          </a:p>
          <a:p>
            <a:r>
              <a:rPr lang="en-GB" sz="2000" dirty="0" smtClean="0"/>
              <a:t>The thermal equations can be easily incorporated.</a:t>
            </a:r>
          </a:p>
          <a:p>
            <a:r>
              <a:rPr lang="en-GB" sz="2000" dirty="0" smtClean="0"/>
              <a:t>Suitable for multiphase flow.</a:t>
            </a:r>
          </a:p>
          <a:p>
            <a:r>
              <a:rPr lang="en-GB" sz="2000" dirty="0" smtClean="0"/>
              <a:t>Well suited to massively parallel processing – such as GPU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Not ideal for compressible flow.</a:t>
            </a:r>
          </a:p>
          <a:p>
            <a:pPr>
              <a:buNone/>
            </a:pPr>
            <a:endParaRPr lang="en-US" sz="2000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simulation using ABLE-LBM</a:t>
            </a:r>
            <a:endParaRPr lang="en-US" dirty="0"/>
          </a:p>
        </p:txBody>
      </p:sp>
      <p:pic>
        <p:nvPicPr>
          <p:cNvPr id="16386" name="Picture 2" descr="C:\Users\yansen.wang\Desktop\RB10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67" y="1001395"/>
            <a:ext cx="8522033" cy="6131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150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2D Results from ABLE-LBM</a:t>
            </a:r>
            <a:endParaRPr lang="en-US" dirty="0"/>
          </a:p>
        </p:txBody>
      </p:sp>
      <p:pic>
        <p:nvPicPr>
          <p:cNvPr id="2050" name="Picture 2" descr="C:\Users\yansen.wang\Videos\blocks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799" y="1007533"/>
            <a:ext cx="5740401" cy="5692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934" y="0"/>
            <a:ext cx="4986867" cy="914400"/>
          </a:xfrm>
        </p:spPr>
        <p:txBody>
          <a:bodyPr/>
          <a:lstStyle/>
          <a:p>
            <a:r>
              <a:rPr lang="en-US" dirty="0" smtClean="0"/>
              <a:t>Doppler Wind </a:t>
            </a:r>
            <a:r>
              <a:rPr lang="en-US" dirty="0" err="1" smtClean="0"/>
              <a:t>Lidar</a:t>
            </a:r>
            <a:r>
              <a:rPr lang="en-US" dirty="0" smtClean="0"/>
              <a:t> Observations during MATERHORN MURI</a:t>
            </a:r>
            <a:endParaRPr lang="en-US" dirty="0"/>
          </a:p>
        </p:txBody>
      </p:sp>
      <p:pic>
        <p:nvPicPr>
          <p:cNvPr id="4" name="Content Placeholder 3" descr="ARL_UU_UNDScan2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3169" y="1185334"/>
            <a:ext cx="3617166" cy="2412999"/>
          </a:xfrm>
          <a:prstGeom prst="rect">
            <a:avLst/>
          </a:prstGeom>
        </p:spPr>
      </p:pic>
      <p:pic>
        <p:nvPicPr>
          <p:cNvPr id="5" name="Picture 4" descr="Lidars_sonic_radial velocity comparison_crop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1267" y="3417526"/>
            <a:ext cx="4020148" cy="3031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4783666" y="3227872"/>
            <a:ext cx="37446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Comparison with Sonic Anemometer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1270000" y="939799"/>
            <a:ext cx="18594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kern="0" baseline="0" noProof="0" dirty="0" smtClean="0">
                <a:latin typeface="+mn-lt"/>
                <a:ea typeface="+mn-ea"/>
              </a:rPr>
              <a:t>Triple </a:t>
            </a:r>
            <a:r>
              <a:rPr lang="en-US" sz="1800" kern="0" baseline="0" noProof="0" dirty="0" err="1" smtClean="0">
                <a:latin typeface="+mn-lt"/>
                <a:ea typeface="+mn-ea"/>
              </a:rPr>
              <a:t>Lidar</a:t>
            </a:r>
            <a:r>
              <a:rPr lang="en-US" sz="1800" kern="0" baseline="0" noProof="0" dirty="0" smtClean="0">
                <a:latin typeface="+mn-lt"/>
                <a:ea typeface="+mn-ea"/>
              </a:rPr>
              <a:t> set-up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258737" y="956733"/>
            <a:ext cx="16934" cy="5562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74" name="Picture 2" descr="MHprofile10-07-12-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0" y="4038600"/>
            <a:ext cx="3039534" cy="25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 bwMode="auto">
          <a:xfrm>
            <a:off x="584200" y="3759200"/>
            <a:ext cx="33342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kern="0" baseline="0" dirty="0" smtClean="0">
                <a:latin typeface="+mn-lt"/>
                <a:ea typeface="+mn-ea"/>
              </a:rPr>
              <a:t>Virtual towers for 3D wind profile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4571672" y="1194947"/>
            <a:ext cx="4430088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Leading development of triple </a:t>
            </a:r>
            <a:r>
              <a:rPr lang="en-US" sz="1800" kern="0" baseline="0" dirty="0" err="1" smtClean="0">
                <a:latin typeface="+mn-lt"/>
                <a:ea typeface="+mn-ea"/>
              </a:rPr>
              <a:t>l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idar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wind retrieval with Notre Dame and Univ. Utah.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Capture large eddies up heights of several hundred meters and in areas with complex terrain.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9"/>
          <p:cNvSpPr>
            <a:spLocks noGrp="1"/>
          </p:cNvSpPr>
          <p:nvPr>
            <p:ph type="title"/>
          </p:nvPr>
        </p:nvSpPr>
        <p:spPr bwMode="auto">
          <a:xfrm>
            <a:off x="2662238" y="0"/>
            <a:ext cx="4608512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Summary and Future Efforts</a:t>
            </a:r>
          </a:p>
        </p:txBody>
      </p:sp>
      <p:sp>
        <p:nvSpPr>
          <p:cNvPr id="7" name="TextBox 30"/>
          <p:cNvSpPr txBox="1">
            <a:spLocks noChangeArrowheads="1"/>
          </p:cNvSpPr>
          <p:nvPr/>
        </p:nvSpPr>
        <p:spPr bwMode="auto">
          <a:xfrm>
            <a:off x="244063" y="4042428"/>
            <a:ext cx="87376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n-US" sz="2000" b="1" baseline="0" dirty="0" smtClean="0">
                <a:solidFill>
                  <a:srgbClr val="8B001D"/>
                </a:solidFill>
                <a:latin typeface="Arial Black"/>
              </a:rPr>
              <a:t>Future Efforts</a:t>
            </a:r>
            <a:endParaRPr lang="en-US" sz="2000" b="1" baseline="0" dirty="0" smtClean="0">
              <a:solidFill>
                <a:srgbClr val="8B001D"/>
              </a:solidFill>
              <a:latin typeface="+mj-lt"/>
            </a:endParaRPr>
          </a:p>
          <a:p>
            <a:pPr marL="228600" lvl="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baseline="0" dirty="0" smtClean="0"/>
              <a:t>Immersed Boundary implementation for steep terrain.</a:t>
            </a:r>
          </a:p>
          <a:p>
            <a:pPr marL="228600" lvl="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baseline="0" dirty="0" smtClean="0"/>
              <a:t>Turbulence closure scheme for LES simulation.</a:t>
            </a:r>
          </a:p>
          <a:p>
            <a:pPr marL="228600" lvl="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baseline="0" dirty="0" smtClean="0"/>
              <a:t>Extend 2D LBM to 3D for complex urban environment. </a:t>
            </a:r>
          </a:p>
          <a:p>
            <a:pPr marL="228600" lvl="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baseline="0" dirty="0" smtClean="0"/>
              <a:t>Doppler wind </a:t>
            </a:r>
            <a:r>
              <a:rPr lang="en-US" sz="1800" b="1" baseline="0" dirty="0" err="1" smtClean="0"/>
              <a:t>Lidar</a:t>
            </a:r>
            <a:r>
              <a:rPr lang="en-US" sz="1800" b="1" baseline="0" dirty="0" smtClean="0"/>
              <a:t> data assimilation into the 3DWF/ABLE models.</a:t>
            </a:r>
            <a:endParaRPr lang="en-US" sz="1800" b="1" baseline="0" dirty="0"/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433632" y="1102229"/>
            <a:ext cx="871036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lang="en-US" sz="2000" b="1" baseline="0" dirty="0" smtClean="0">
                <a:solidFill>
                  <a:srgbClr val="8B001D"/>
                </a:solidFill>
                <a:latin typeface="Arial Black"/>
              </a:rPr>
              <a:t>Summary of Results</a:t>
            </a:r>
            <a:endParaRPr lang="en-US" sz="1800" b="1" baseline="0" dirty="0" smtClean="0"/>
          </a:p>
          <a:p>
            <a:pPr marL="228600" lvl="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baseline="0" dirty="0" smtClean="0"/>
              <a:t>New efficient CFD dynamical core optimized for </a:t>
            </a:r>
            <a:r>
              <a:rPr lang="en-US" sz="1800" b="1" baseline="0" dirty="0" err="1" smtClean="0"/>
              <a:t>microscale</a:t>
            </a:r>
            <a:r>
              <a:rPr lang="en-US" sz="1800" b="1" baseline="0" dirty="0" smtClean="0"/>
              <a:t> environments.</a:t>
            </a:r>
          </a:p>
          <a:p>
            <a:pPr marL="228600" lvl="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baseline="0" dirty="0" smtClean="0"/>
              <a:t>CFD code performs well for two idealized flows (shear instability).</a:t>
            </a:r>
          </a:p>
          <a:p>
            <a:pPr marL="228600" lvl="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baseline="0" dirty="0" smtClean="0"/>
              <a:t>Preliminary 2D LBM simulation of flow around buildings.</a:t>
            </a:r>
          </a:p>
          <a:p>
            <a:pPr marL="228600" lvl="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baseline="0" dirty="0" smtClean="0"/>
              <a:t>Triple Doppler wind </a:t>
            </a:r>
            <a:r>
              <a:rPr lang="en-US" sz="1800" b="1" baseline="0" dirty="0" err="1" smtClean="0"/>
              <a:t>lidar</a:t>
            </a:r>
            <a:r>
              <a:rPr lang="en-US" sz="1800" b="1" baseline="0" dirty="0" smtClean="0"/>
              <a:t> observation of turbulent wind over a complex terrain</a:t>
            </a:r>
          </a:p>
          <a:p>
            <a:pPr marL="228600" lvl="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1800" b="1" baseline="0" dirty="0"/>
          </a:p>
        </p:txBody>
      </p:sp>
    </p:spTree>
    <p:extLst>
      <p:ext uri="{BB962C8B-B14F-4D97-AF65-F5344CB8AC3E}">
        <p14:creationId xmlns:p14="http://schemas.microsoft.com/office/powerpoint/2010/main" val="2776347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9"/>
          <p:cNvSpPr>
            <a:spLocks noGrp="1"/>
          </p:cNvSpPr>
          <p:nvPr>
            <p:ph type="title"/>
          </p:nvPr>
        </p:nvSpPr>
        <p:spPr bwMode="auto">
          <a:xfrm>
            <a:off x="2662238" y="0"/>
            <a:ext cx="4608512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Related Publications</a:t>
            </a:r>
          </a:p>
        </p:txBody>
      </p:sp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482600" y="956733"/>
            <a:ext cx="8229600" cy="772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1200" baseline="0" dirty="0" smtClean="0"/>
              <a:t>Wang, Y., G. </a:t>
            </a:r>
            <a:r>
              <a:rPr lang="en-US" sz="1200" baseline="0" dirty="0" err="1" smtClean="0"/>
              <a:t>Huyhn</a:t>
            </a:r>
            <a:r>
              <a:rPr lang="en-US" sz="1200" baseline="0" dirty="0" smtClean="0"/>
              <a:t>, C. Williamson, 2013. Integration of Google Maps/Earth with </a:t>
            </a:r>
            <a:r>
              <a:rPr lang="en-US" sz="1200" baseline="0" dirty="0" err="1" smtClean="0"/>
              <a:t>Microscale</a:t>
            </a:r>
            <a:r>
              <a:rPr lang="en-US" sz="1200" baseline="0" dirty="0" smtClean="0"/>
              <a:t> Meteorology Models and Data Visualization, </a:t>
            </a:r>
            <a:r>
              <a:rPr lang="en-US" sz="1200" i="1" baseline="0" dirty="0" smtClean="0"/>
              <a:t>Computer and Geosciences</a:t>
            </a:r>
            <a:r>
              <a:rPr lang="en-US" sz="1200" baseline="0" dirty="0" smtClean="0"/>
              <a:t>. 61: 23-31.</a:t>
            </a:r>
          </a:p>
          <a:p>
            <a:pPr marL="182880" indent="-182880"/>
            <a:endParaRPr lang="en-US" sz="1200" baseline="0" dirty="0" smtClean="0"/>
          </a:p>
          <a:p>
            <a:pPr marL="182880" indent="-182880">
              <a:buFont typeface="Arial" pitchFamily="34" charset="0"/>
              <a:buChar char="•"/>
            </a:pPr>
            <a:r>
              <a:rPr lang="en-US" sz="1200" baseline="0" dirty="0" smtClean="0"/>
              <a:t>Wang, Y.,</a:t>
            </a:r>
            <a:r>
              <a:rPr lang="en-US" sz="1200" b="1" baseline="0" dirty="0" smtClean="0"/>
              <a:t> </a:t>
            </a:r>
            <a:r>
              <a:rPr lang="en-US" sz="1200" baseline="0" dirty="0" smtClean="0"/>
              <a:t>E. Creegan, M. Felton, D. Ligon, and G. Huynh, 2013, An investigation of  nocturnal    low-level-jet generated gravity waves over Oklahoma City before the jet dissipation using Doppler wind </a:t>
            </a:r>
            <a:r>
              <a:rPr lang="en-US" sz="1200" baseline="0" dirty="0" err="1" smtClean="0"/>
              <a:t>lidar</a:t>
            </a:r>
            <a:r>
              <a:rPr lang="en-US" sz="1200" baseline="0" dirty="0" smtClean="0"/>
              <a:t> data. Submitted to </a:t>
            </a:r>
            <a:r>
              <a:rPr lang="en-US" sz="1200" i="1" baseline="0" dirty="0" smtClean="0"/>
              <a:t>J. Applied Remote Sensing. </a:t>
            </a:r>
            <a:r>
              <a:rPr lang="en-US" sz="1200" i="1" baseline="0" dirty="0" err="1" smtClean="0"/>
              <a:t>Vol</a:t>
            </a:r>
            <a:r>
              <a:rPr lang="en-US" sz="1200" i="1" baseline="0" dirty="0" smtClean="0"/>
              <a:t> 7:</a:t>
            </a:r>
            <a:r>
              <a:rPr lang="en-US" sz="1200" baseline="0" dirty="0" smtClean="0"/>
              <a:t> DOI:10.1117/1.JRS.7.073487.</a:t>
            </a:r>
          </a:p>
          <a:p>
            <a:pPr marL="182880" indent="-182880">
              <a:buFont typeface="Arial" pitchFamily="34" charset="0"/>
              <a:buChar char="•"/>
            </a:pPr>
            <a:endParaRPr lang="en-US" sz="1200" baseline="0" dirty="0" smtClean="0"/>
          </a:p>
          <a:p>
            <a:pPr marL="182880" indent="-182880">
              <a:buFont typeface="Arial" pitchFamily="34" charset="0"/>
              <a:buChar char="•"/>
            </a:pPr>
            <a:r>
              <a:rPr lang="en-US" sz="1200" baseline="0" dirty="0" smtClean="0"/>
              <a:t>Wang, Y., E. Creegan, M. Felton, G. Huynh, C. Hocut, H.J.S. Fernando, S. Hoch, and D. Whiteman, 2014, Triple Doppler wind </a:t>
            </a:r>
            <a:r>
              <a:rPr lang="en-US" sz="1200" baseline="0" dirty="0" err="1" smtClean="0"/>
              <a:t>lidar</a:t>
            </a:r>
            <a:r>
              <a:rPr lang="en-US" sz="1200" baseline="0" dirty="0" smtClean="0"/>
              <a:t> observations of turbulent winds over a mountain terrain during the MATERHORN field project. </a:t>
            </a:r>
            <a:r>
              <a:rPr lang="en-US" sz="1200" i="1" baseline="0" dirty="0" smtClean="0"/>
              <a:t>J. Appl. </a:t>
            </a:r>
            <a:r>
              <a:rPr lang="en-US" sz="1200" i="1" baseline="0" dirty="0" err="1" smtClean="0"/>
              <a:t>Meteorol</a:t>
            </a:r>
            <a:r>
              <a:rPr lang="en-US" sz="1200" i="1" baseline="0" dirty="0" smtClean="0"/>
              <a:t>. </a:t>
            </a:r>
            <a:r>
              <a:rPr lang="en-US" sz="1200" i="1" baseline="0" dirty="0" err="1" smtClean="0"/>
              <a:t>Clim</a:t>
            </a:r>
            <a:r>
              <a:rPr lang="en-US" sz="1200" i="1" baseline="0" dirty="0" smtClean="0"/>
              <a:t>.</a:t>
            </a:r>
            <a:r>
              <a:rPr lang="en-US" sz="1200" baseline="0" dirty="0" smtClean="0"/>
              <a:t> (submitted).</a:t>
            </a:r>
          </a:p>
          <a:p>
            <a:pPr marL="182880" indent="-182880">
              <a:buFont typeface="Arial" pitchFamily="34" charset="0"/>
              <a:buChar char="•"/>
            </a:pPr>
            <a:endParaRPr lang="en-US" sz="1200" baseline="0" dirty="0" smtClean="0"/>
          </a:p>
          <a:p>
            <a:pPr marL="182880" indent="-182880">
              <a:buFont typeface="Arial" pitchFamily="34" charset="0"/>
              <a:buChar char="•"/>
            </a:pPr>
            <a:r>
              <a:rPr lang="en-US" sz="1200" baseline="0" dirty="0" smtClean="0"/>
              <a:t>Wang, Y., C. Williamson, B. MacCall, 2012, A description of the framework of the  atmospheric boundary layer environment (ABLE) model. ARL-TR6149.</a:t>
            </a:r>
          </a:p>
          <a:p>
            <a:pPr marL="182880" indent="-182880">
              <a:buFont typeface="Arial" pitchFamily="34" charset="0"/>
              <a:buChar char="•"/>
            </a:pPr>
            <a:endParaRPr lang="en-US" sz="1200" baseline="0" dirty="0" smtClean="0"/>
          </a:p>
          <a:p>
            <a:pPr marL="182880" indent="-182880">
              <a:buFont typeface="Arial" pitchFamily="34" charset="0"/>
              <a:buChar char="•"/>
            </a:pPr>
            <a:r>
              <a:rPr lang="en-US" sz="1200" baseline="0" dirty="0" smtClean="0"/>
              <a:t>MacCall, B., Y. Wang, G. Huynh, 2014, The battlefield environment division modeling framework (BFM) part I: optimization the atmospheric boundary layer environment model for cluster computing. ARL-TR-6813.</a:t>
            </a:r>
          </a:p>
          <a:p>
            <a:pPr marL="182880" indent="-182880"/>
            <a:endParaRPr lang="en-US" sz="1200" baseline="0" dirty="0" smtClean="0"/>
          </a:p>
          <a:p>
            <a:pPr marL="22860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200" baseline="0" dirty="0" smtClean="0"/>
              <a:t>Huynh, G., Y. Wang, and C. Williamson, 2012, Visualization of wind data on Google Earth for the three-dimensional wine field (3DWF) model. ARL-TR6138.</a:t>
            </a:r>
          </a:p>
          <a:p>
            <a:pPr marL="22860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200" baseline="0" dirty="0" err="1" smtClean="0"/>
              <a:t>Hanna,S</a:t>
            </a:r>
            <a:r>
              <a:rPr lang="en-US" sz="1200" baseline="0" dirty="0" smtClean="0"/>
              <a:t>., </a:t>
            </a:r>
            <a:r>
              <a:rPr lang="en-US" sz="1200" baseline="0" dirty="0" err="1" smtClean="0"/>
              <a:t>J.White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J.Trolier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R.Vernot</a:t>
            </a:r>
            <a:r>
              <a:rPr lang="en-US" sz="1200" baseline="0" dirty="0" smtClean="0"/>
              <a:t>, M. Brown, A. </a:t>
            </a:r>
            <a:r>
              <a:rPr lang="en-US" sz="1200" baseline="0" dirty="0" err="1" smtClean="0"/>
              <a:t>Gowardhan</a:t>
            </a:r>
            <a:r>
              <a:rPr lang="en-US" sz="1200" baseline="0" dirty="0" smtClean="0"/>
              <a:t>, H. Kaplan, Y. Alexander, J. </a:t>
            </a:r>
            <a:r>
              <a:rPr lang="en-US" sz="1200" baseline="0" dirty="0" err="1" smtClean="0"/>
              <a:t>Moussafir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Y.Wang</a:t>
            </a:r>
            <a:r>
              <a:rPr lang="en-US" sz="1200" baseline="0" dirty="0" smtClean="0"/>
              <a:t>, </a:t>
            </a:r>
            <a:r>
              <a:rPr lang="en-US" sz="1200" baseline="0" dirty="0" err="1" smtClean="0"/>
              <a:t>C.Williamson</a:t>
            </a:r>
            <a:r>
              <a:rPr lang="en-US" sz="1200" baseline="0" dirty="0" smtClean="0"/>
              <a:t>, J. </a:t>
            </a:r>
            <a:r>
              <a:rPr lang="en-US" sz="1200" baseline="0" dirty="0" err="1" smtClean="0"/>
              <a:t>Hannan</a:t>
            </a:r>
            <a:r>
              <a:rPr lang="en-US" sz="1200" baseline="0" dirty="0" smtClean="0"/>
              <a:t>, E. </a:t>
            </a:r>
            <a:r>
              <a:rPr lang="en-US" sz="1200" baseline="0" dirty="0" err="1" smtClean="0"/>
              <a:t>Hendrick</a:t>
            </a:r>
            <a:r>
              <a:rPr lang="en-US" sz="1200" baseline="0" dirty="0" smtClean="0"/>
              <a:t> , 2011, Comparisons of JU2003 observations with four diagnostic urban wind flow and </a:t>
            </a:r>
            <a:r>
              <a:rPr lang="en-US" sz="1200" baseline="0" dirty="0" err="1" smtClean="0"/>
              <a:t>Lagrangian</a:t>
            </a:r>
            <a:r>
              <a:rPr lang="en-US" sz="1200" baseline="0" dirty="0" smtClean="0"/>
              <a:t> particle dispersion models. </a:t>
            </a:r>
            <a:r>
              <a:rPr lang="en-US" sz="1200" i="1" baseline="0" dirty="0" smtClean="0"/>
              <a:t>Atmos. Environment, </a:t>
            </a:r>
            <a:r>
              <a:rPr lang="en-US" sz="1200" baseline="0" dirty="0" smtClean="0"/>
              <a:t>45, 4073-4081. </a:t>
            </a:r>
          </a:p>
          <a:p>
            <a:pPr marL="22860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200" baseline="0" dirty="0" smtClean="0"/>
              <a:t>Wang, Y., C.  Klipp,  D. Garvey,  D. Ligon,    C. Williamson, S. Chang, R. Newsom, R. Calhoun, 2007. Nocturnal Low-level-jet Dominated Atmospheric Boundary Layer Observed by Doppler </a:t>
            </a:r>
            <a:r>
              <a:rPr lang="en-US" sz="1200" baseline="0" dirty="0" err="1" smtClean="0"/>
              <a:t>Lidars</a:t>
            </a:r>
            <a:r>
              <a:rPr lang="en-US" sz="1200" baseline="0" dirty="0" smtClean="0"/>
              <a:t> over Oklahoma City during JU2003. J. Appl.  </a:t>
            </a:r>
            <a:r>
              <a:rPr lang="en-US" sz="1200" baseline="0" dirty="0" err="1" smtClean="0"/>
              <a:t>Meteorol</a:t>
            </a:r>
            <a:r>
              <a:rPr lang="en-US" sz="1200" baseline="0" dirty="0" smtClean="0"/>
              <a:t> and Climatology. 46: 2098-2109. </a:t>
            </a:r>
          </a:p>
          <a:p>
            <a:pPr marL="22860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200" baseline="0" dirty="0" smtClean="0"/>
              <a:t>Wang, Y.,  C. Williamson,  D. Garvey,  S. Chang, J. Cogan, 2005.  Application of a </a:t>
            </a:r>
            <a:r>
              <a:rPr lang="en-US" sz="1200" baseline="0" dirty="0" err="1" smtClean="0"/>
              <a:t>multigrid</a:t>
            </a:r>
            <a:r>
              <a:rPr lang="en-US" sz="1200" baseline="0" dirty="0" smtClean="0"/>
              <a:t> method to a mass consistent diagnostic wind model.  J. Appl.  </a:t>
            </a:r>
            <a:r>
              <a:rPr lang="en-US" sz="1200" baseline="0" dirty="0" err="1" smtClean="0"/>
              <a:t>Meteorol</a:t>
            </a:r>
            <a:r>
              <a:rPr lang="en-US" sz="1200" baseline="0" dirty="0" smtClean="0"/>
              <a:t>., 44: 1078-1089. </a:t>
            </a:r>
          </a:p>
          <a:p>
            <a:pPr marL="22860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1200" baseline="0" dirty="0" smtClean="0"/>
          </a:p>
          <a:p>
            <a:pPr marL="22860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1200" baseline="0" dirty="0" smtClean="0"/>
          </a:p>
          <a:p>
            <a:pPr marL="22860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1200" baseline="0" dirty="0" smtClean="0"/>
          </a:p>
          <a:p>
            <a:pPr marL="22860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1400" baseline="0" dirty="0" smtClean="0"/>
          </a:p>
          <a:p>
            <a:pPr marL="22860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1400" baseline="0" dirty="0" smtClean="0"/>
          </a:p>
          <a:p>
            <a:pPr marL="228600" lvl="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1800" b="1" baseline="0" dirty="0"/>
          </a:p>
        </p:txBody>
      </p:sp>
    </p:spTree>
    <p:extLst>
      <p:ext uri="{BB962C8B-B14F-4D97-AF65-F5344CB8AC3E}">
        <p14:creationId xmlns:p14="http://schemas.microsoft.com/office/powerpoint/2010/main" val="371619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Publications (Continued)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7251" y="1058597"/>
            <a:ext cx="83006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1600" baseline="0" dirty="0" smtClean="0"/>
              <a:t>Huynh, G., Y. Wang, and C. Williamson, 2012, Visualization of wind data on Google Earth for the three-dimensional wind field (3DWF) model. ARL-TR6138</a:t>
            </a:r>
            <a:r>
              <a:rPr lang="en-US" baseline="0" dirty="0" smtClean="0"/>
              <a:t>.</a:t>
            </a:r>
          </a:p>
          <a:p>
            <a:pPr marL="182880" indent="-182880">
              <a:buFont typeface="Arial" pitchFamily="34" charset="0"/>
              <a:buChar char="•"/>
            </a:pPr>
            <a:endParaRPr lang="en-US" baseline="0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9"/>
          <p:cNvSpPr>
            <a:spLocks noGrp="1"/>
          </p:cNvSpPr>
          <p:nvPr>
            <p:ph type="title"/>
          </p:nvPr>
        </p:nvSpPr>
        <p:spPr bwMode="auto">
          <a:xfrm>
            <a:off x="2662238" y="0"/>
            <a:ext cx="4608512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Objective and Vision</a:t>
            </a: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457200" y="1066800"/>
            <a:ext cx="82296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Aft>
                <a:spcPts val="0"/>
              </a:spcAft>
              <a:defRPr/>
            </a:pPr>
            <a:r>
              <a:rPr lang="en-US" sz="2000" b="1" baseline="0" dirty="0" smtClean="0">
                <a:solidFill>
                  <a:srgbClr val="8B001D"/>
                </a:solidFill>
                <a:latin typeface="+mj-lt"/>
              </a:rPr>
              <a:t>Vision</a:t>
            </a:r>
            <a:endParaRPr lang="en-US" sz="2000" b="1" baseline="0" dirty="0">
              <a:solidFill>
                <a:srgbClr val="8B001D"/>
              </a:solidFill>
              <a:latin typeface="+mj-lt"/>
            </a:endParaRPr>
          </a:p>
          <a:p>
            <a:pPr marL="22860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1800" b="1" baseline="0" dirty="0" smtClean="0">
                <a:ea typeface="ＭＳ Ｐゴシック" pitchFamily="1" charset="-128"/>
              </a:rPr>
              <a:t>Develop a </a:t>
            </a:r>
            <a:r>
              <a:rPr lang="en-US" sz="1800" b="1" baseline="0" dirty="0" err="1" smtClean="0">
                <a:ea typeface="ＭＳ Ｐゴシック" pitchFamily="1" charset="-128"/>
              </a:rPr>
              <a:t>microscale</a:t>
            </a:r>
            <a:r>
              <a:rPr lang="en-US" sz="1800" b="1" baseline="0" dirty="0" smtClean="0">
                <a:ea typeface="ＭＳ Ｐゴシック" pitchFamily="1" charset="-128"/>
              </a:rPr>
              <a:t> (Spatial:1-100m, Temporal: minutes) Atmospheric Boundary Layer Environment (ABLE) modeling system to predict mean wind, temperature, moisture and turbulence over urban and complex terrain in near real time. </a:t>
            </a:r>
          </a:p>
          <a:p>
            <a:pPr marL="228600" indent="-228600" eaLnBrk="0" hangingPunct="0"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1800" b="1" baseline="0" dirty="0" smtClean="0">
              <a:ea typeface="ＭＳ Ｐゴシック" pitchFamily="1" charset="-128"/>
            </a:endParaRPr>
          </a:p>
          <a:p>
            <a:pPr marL="685800" lvl="1" indent="-228600" eaLnBrk="0" hangingPunct="0">
              <a:spcAft>
                <a:spcPts val="1200"/>
              </a:spcAft>
              <a:defRPr/>
            </a:pPr>
            <a:endParaRPr lang="en-US" sz="1800" b="1" baseline="0" dirty="0" smtClean="0"/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465667" y="2895600"/>
            <a:ext cx="82296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 baseline="0" dirty="0" smtClean="0">
                <a:solidFill>
                  <a:srgbClr val="8B001D"/>
                </a:solidFill>
                <a:latin typeface="+mj-lt"/>
              </a:rPr>
              <a:t>Objectives</a:t>
            </a:r>
          </a:p>
          <a:p>
            <a:pPr marL="228600" lvl="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b="1" baseline="0" dirty="0" smtClean="0"/>
              <a:t>Improve </a:t>
            </a:r>
            <a:r>
              <a:rPr lang="en-US" sz="1800" b="1" baseline="0" dirty="0" err="1" smtClean="0"/>
              <a:t>microscale</a:t>
            </a:r>
            <a:r>
              <a:rPr lang="en-US" sz="1800" b="1" baseline="0" dirty="0" smtClean="0"/>
              <a:t> meteorological capabilities using new theoretical and observational results, apply new scientific advancements in computational fluid dynamics and in computer technology to accomplish near real-time simulation. </a:t>
            </a:r>
            <a:endParaRPr lang="en-US" sz="1800" b="1" baseline="0" dirty="0"/>
          </a:p>
          <a:p>
            <a:pPr marL="228600" lvl="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b="1" baseline="0" dirty="0" smtClean="0"/>
              <a:t>Demonstrate increases in </a:t>
            </a:r>
            <a:r>
              <a:rPr lang="en-US" sz="1800" b="1" baseline="0" dirty="0" err="1" smtClean="0"/>
              <a:t>microscale</a:t>
            </a:r>
            <a:r>
              <a:rPr lang="en-US" sz="1800" b="1" baseline="0" dirty="0" smtClean="0"/>
              <a:t> model accuracy by assimilating data from remote-sensing systems (Doppler wind </a:t>
            </a:r>
            <a:r>
              <a:rPr lang="en-US" sz="1800" b="1" baseline="0" dirty="0" err="1" smtClean="0"/>
              <a:t>lidar</a:t>
            </a:r>
            <a:r>
              <a:rPr lang="en-US" sz="1800" b="1" baseline="0" dirty="0" smtClean="0"/>
              <a:t> and Raman </a:t>
            </a:r>
            <a:r>
              <a:rPr lang="en-US" sz="1800" b="1" baseline="0" dirty="0" err="1" smtClean="0"/>
              <a:t>lidar</a:t>
            </a:r>
            <a:r>
              <a:rPr lang="en-US" sz="1800" b="1" baseline="0" dirty="0" smtClean="0"/>
              <a:t>) and other in-situ observations.</a:t>
            </a:r>
            <a:endParaRPr lang="en-US" sz="1800" b="1" baseline="0" dirty="0"/>
          </a:p>
          <a:p>
            <a:pPr marL="228600" lvl="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b="1" baseline="0" dirty="0" smtClean="0"/>
              <a:t>Provide the </a:t>
            </a:r>
            <a:r>
              <a:rPr lang="en-US" sz="1800" b="1" baseline="0" dirty="0" err="1" smtClean="0"/>
              <a:t>warfighter</a:t>
            </a:r>
            <a:r>
              <a:rPr lang="en-US" sz="1800" b="1" baseline="0" dirty="0" smtClean="0"/>
              <a:t> with improved </a:t>
            </a:r>
            <a:r>
              <a:rPr lang="en-US" sz="1800" b="1" baseline="0" dirty="0" err="1" smtClean="0"/>
              <a:t>microscale</a:t>
            </a:r>
            <a:r>
              <a:rPr lang="en-US" sz="1800" b="1" baseline="0" dirty="0" smtClean="0"/>
              <a:t> weather information for applications such as: atmospheric transport and dispersion, small UAV flights, and acoustic/optical/electromagnetic wave propagation. </a:t>
            </a:r>
            <a:endParaRPr lang="en-US" sz="1800" b="1" baseline="0" dirty="0"/>
          </a:p>
          <a:p>
            <a:pPr marL="236538" indent="-236538" eaLnBrk="0" hangingPunct="0">
              <a:buFont typeface="Arial" pitchFamily="34" charset="0"/>
              <a:buChar char="•"/>
              <a:defRPr/>
            </a:pPr>
            <a:endParaRPr lang="en-US" sz="1600" kern="0" baseline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9"/>
          <p:cNvSpPr>
            <a:spLocks noGrp="1"/>
          </p:cNvSpPr>
          <p:nvPr>
            <p:ph type="title"/>
          </p:nvPr>
        </p:nvSpPr>
        <p:spPr bwMode="auto">
          <a:xfrm>
            <a:off x="2662238" y="0"/>
            <a:ext cx="4608512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Suite of computer models</a:t>
            </a: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335149" y="1170973"/>
            <a:ext cx="8422351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baseline="0" dirty="0" smtClean="0">
                <a:solidFill>
                  <a:srgbClr val="8B001D"/>
                </a:solidFill>
                <a:latin typeface="+mj-lt"/>
              </a:rPr>
              <a:t>1. 3DWF (three-dimensional Wind Field) Model</a:t>
            </a:r>
            <a:endParaRPr lang="en-US" sz="2000" b="1" baseline="0" dirty="0">
              <a:solidFill>
                <a:srgbClr val="8B001D"/>
              </a:solidFill>
              <a:latin typeface="+mj-lt"/>
            </a:endParaRPr>
          </a:p>
          <a:p>
            <a:pPr marL="228600" lvl="0" indent="-228600">
              <a:spcAft>
                <a:spcPts val="1200"/>
              </a:spcAft>
            </a:pPr>
            <a:r>
              <a:rPr lang="en-US" sz="1800" b="1" baseline="0" dirty="0" smtClean="0"/>
              <a:t>    A diagnostic wind model developed for fast output over complex terrain and in urban areas, suitable for near neutral, strong wind conditions.</a:t>
            </a:r>
          </a:p>
          <a:p>
            <a:pPr marL="228600" indent="-228600">
              <a:spcAft>
                <a:spcPts val="1200"/>
              </a:spcAft>
            </a:pPr>
            <a:r>
              <a:rPr lang="en-US" sz="2000" b="1" baseline="0" dirty="0" smtClean="0">
                <a:solidFill>
                  <a:srgbClr val="8B001D"/>
                </a:solidFill>
                <a:latin typeface="+mj-lt"/>
              </a:rPr>
              <a:t>2. ABLE (Atmospheric Boundary Layer Environment) Model</a:t>
            </a:r>
          </a:p>
          <a:p>
            <a:pPr marL="228600" lvl="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b="1" baseline="0" dirty="0" smtClean="0"/>
              <a:t>Encapsulate new results and discoveries from recent theoretical and field studies about the turbulent flow in complex terrain, urban and forest canopies.</a:t>
            </a:r>
            <a:endParaRPr lang="en-US" sz="1800" b="1" baseline="0" dirty="0" smtClean="0">
              <a:solidFill>
                <a:srgbClr val="8B001D"/>
              </a:solidFill>
              <a:latin typeface="+mj-lt"/>
            </a:endParaRPr>
          </a:p>
          <a:p>
            <a:pPr marL="228600" lvl="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b="1" baseline="0" dirty="0" smtClean="0"/>
              <a:t>Apply recent advancements in computational fluid dynamics such as immersed boundary method, Lattice Boltzmann method.</a:t>
            </a:r>
          </a:p>
          <a:p>
            <a:pPr marL="228600" lvl="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b="1" baseline="0" dirty="0" smtClean="0"/>
              <a:t>Use modern program design and advanced computational technologies such as GPU computing and hybrid GPU/MPI technology.</a:t>
            </a:r>
          </a:p>
          <a:p>
            <a:pPr marL="228600" lvl="0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b="1" baseline="0" dirty="0" smtClean="0"/>
              <a:t>Incorporate GIS based user interface</a:t>
            </a:r>
          </a:p>
          <a:p>
            <a:pPr marL="228600" lvl="0" indent="-228600">
              <a:spcAft>
                <a:spcPts val="1200"/>
              </a:spcAft>
            </a:pPr>
            <a:endParaRPr lang="en-US" sz="1800" b="1" baseline="0" dirty="0" smtClean="0"/>
          </a:p>
          <a:p>
            <a:pPr marL="228600" lvl="0" indent="-228600">
              <a:spcAft>
                <a:spcPts val="1200"/>
              </a:spcAft>
            </a:pPr>
            <a:endParaRPr lang="en-US" sz="1800" b="1" baseline="0" dirty="0"/>
          </a:p>
        </p:txBody>
      </p:sp>
    </p:spTree>
    <p:extLst>
      <p:ext uri="{BB962C8B-B14F-4D97-AF65-F5344CB8AC3E}">
        <p14:creationId xmlns:p14="http://schemas.microsoft.com/office/powerpoint/2010/main" val="87426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4608871" cy="914400"/>
          </a:xfrm>
        </p:spPr>
        <p:txBody>
          <a:bodyPr/>
          <a:lstStyle/>
          <a:p>
            <a:r>
              <a:rPr lang="en-US" dirty="0" smtClean="0"/>
              <a:t>BED Modeling Framework (BMF)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08922"/>
            <a:ext cx="4853609" cy="4515678"/>
          </a:xfrm>
        </p:spPr>
        <p:txBody>
          <a:bodyPr anchor="t"/>
          <a:lstStyle/>
          <a:p>
            <a:pPr>
              <a:spcAft>
                <a:spcPts val="600"/>
              </a:spcAft>
            </a:pPr>
            <a:r>
              <a:rPr lang="en-US" dirty="0" smtClean="0"/>
              <a:t>Enhance modularity with Object-Oriented Programming Principles.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Provide additional functionality with minimal overhead (e.g., MPI communication, </a:t>
            </a:r>
            <a:r>
              <a:rPr lang="en-US" dirty="0" smtClean="0"/>
              <a:t>HDF5 or </a:t>
            </a:r>
            <a:r>
              <a:rPr lang="en-US" dirty="0" err="1" smtClean="0"/>
              <a:t>NetCDF</a:t>
            </a:r>
            <a:r>
              <a:rPr lang="en-US" dirty="0" smtClean="0"/>
              <a:t> output</a:t>
            </a:r>
            <a:r>
              <a:rPr lang="en-US" dirty="0" smtClean="0"/>
              <a:t>).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Abstract away repetitive and error prone code.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Codify commonly used operations and data structures.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Aid in coupling different software packages (e.g., couple ABLE to WRE-N).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Facilitate transfer to other platforms (e.g., tablets, wearable computing).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228600" y="1272207"/>
            <a:ext cx="33198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Code Infrastructure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277678" y="4959627"/>
            <a:ext cx="3727173" cy="101379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solidFill>
                  <a:schemeClr val="bg1"/>
                </a:solidFill>
                <a:latin typeface="Arial" charset="0"/>
                <a:ea typeface="ＭＳ Ｐゴシック" pitchFamily="28" charset="-128"/>
              </a:rPr>
              <a:t>Platform Supported Language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267739" y="3849765"/>
            <a:ext cx="1709530" cy="101379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solidFill>
                  <a:schemeClr val="bg1"/>
                </a:solidFill>
                <a:latin typeface="Arial" charset="0"/>
                <a:ea typeface="ＭＳ Ｐゴシック" pitchFamily="28" charset="-128"/>
              </a:rPr>
              <a:t>Support Libraries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7036904" y="3849765"/>
            <a:ext cx="1977887" cy="101379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solidFill>
                  <a:schemeClr val="bg1"/>
                </a:solidFill>
                <a:latin typeface="Arial" charset="0"/>
                <a:ea typeface="ＭＳ Ｐゴシック" pitchFamily="28" charset="-128"/>
              </a:rPr>
              <a:t>Platform Frameworks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261112" y="2756453"/>
            <a:ext cx="3727173" cy="101379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solidFill>
                  <a:schemeClr val="bg1"/>
                </a:solidFill>
                <a:latin typeface="Arial" charset="0"/>
                <a:ea typeface="ＭＳ Ｐゴシック" pitchFamily="28" charset="-128"/>
              </a:rPr>
              <a:t>BED Modeling Framework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244549" y="1636644"/>
            <a:ext cx="1196008" cy="101379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solidFill>
                  <a:schemeClr val="bg1"/>
                </a:solidFill>
                <a:latin typeface="Arial" charset="0"/>
                <a:ea typeface="ＭＳ Ｐゴシック" pitchFamily="28" charset="-128"/>
              </a:rPr>
              <a:t>ABLE-CFD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6506819" y="1636644"/>
            <a:ext cx="1186068" cy="101379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solidFill>
                  <a:schemeClr val="bg1"/>
                </a:solidFill>
                <a:latin typeface="Arial" charset="0"/>
                <a:ea typeface="ＭＳ Ｐゴシック" pitchFamily="28" charset="-128"/>
              </a:rPr>
              <a:t>ABLE-LBM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7769088" y="1636644"/>
            <a:ext cx="1186068" cy="101379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solidFill>
                  <a:schemeClr val="bg1"/>
                </a:solidFill>
                <a:latin typeface="Arial" charset="0"/>
                <a:ea typeface="ＭＳ Ｐゴシック" pitchFamily="28" charset="-128"/>
              </a:rPr>
              <a:t>etc.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CFD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470" y="1414669"/>
            <a:ext cx="4296697" cy="5172944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Numerical Design:</a:t>
            </a:r>
          </a:p>
          <a:p>
            <a:r>
              <a:rPr lang="en-US" dirty="0" smtClean="0"/>
              <a:t>We extended to 3-D </a:t>
            </a:r>
            <a:r>
              <a:rPr lang="en-US" dirty="0" err="1" smtClean="0"/>
              <a:t>Navier</a:t>
            </a:r>
            <a:r>
              <a:rPr lang="en-US" dirty="0" smtClean="0"/>
              <a:t>-Stokes the semi-implicit time-integration scheme of Sun (2011).</a:t>
            </a:r>
          </a:p>
          <a:p>
            <a:r>
              <a:rPr lang="en-US" dirty="0" smtClean="0"/>
              <a:t>Finite-volume convection-diffusion scheme</a:t>
            </a:r>
          </a:p>
          <a:p>
            <a:r>
              <a:rPr lang="en-US" dirty="0" smtClean="0"/>
              <a:t>Non-uniform C-Grid.</a:t>
            </a:r>
          </a:p>
          <a:p>
            <a:r>
              <a:rPr lang="en-US" dirty="0" smtClean="0"/>
              <a:t>Prognostic continuity equation and diagnostic pressure equation.</a:t>
            </a:r>
          </a:p>
          <a:p>
            <a:pPr>
              <a:buNone/>
            </a:pPr>
            <a:r>
              <a:rPr lang="en-US" dirty="0" smtClean="0"/>
              <a:t>Performance Characteristics</a:t>
            </a:r>
          </a:p>
          <a:p>
            <a:r>
              <a:rPr lang="en-US" dirty="0" smtClean="0"/>
              <a:t>Maintain sharp gradients in flow quantities without destabilizing oscillations.</a:t>
            </a:r>
          </a:p>
          <a:p>
            <a:r>
              <a:rPr lang="en-US" dirty="0" smtClean="0"/>
              <a:t>Minimal required smoothing for stability.</a:t>
            </a:r>
          </a:p>
          <a:p>
            <a:r>
              <a:rPr lang="en-US" dirty="0" smtClean="0"/>
              <a:t>Simple to efficiently parallelize for HPC.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198784" y="1103246"/>
            <a:ext cx="2792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New Dynamical Core</a:t>
            </a:r>
          </a:p>
        </p:txBody>
      </p:sp>
      <p:pic>
        <p:nvPicPr>
          <p:cNvPr id="9217" name="Picture 1" descr="C:\Users\ben.maccall\Documents\TABFigures\DamBreakSi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4092" y="1347585"/>
            <a:ext cx="4323756" cy="43846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7806813" y="5869859"/>
            <a:ext cx="1205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(Sun, 2011)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Laboratory Results of Driven Cavity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877" y="1295400"/>
            <a:ext cx="3146322" cy="5029200"/>
          </a:xfrm>
        </p:spPr>
        <p:txBody>
          <a:bodyPr anchor="ctr"/>
          <a:lstStyle/>
          <a:p>
            <a:pPr>
              <a:spcAft>
                <a:spcPts val="1200"/>
              </a:spcAft>
            </a:pPr>
            <a:r>
              <a:rPr lang="en-US" dirty="0" smtClean="0"/>
              <a:t>Simulate fluid in a box driven by a moving lid.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Fluid is initially at rest with a random density perturbation of 10</a:t>
            </a:r>
            <a:r>
              <a:rPr lang="en-US" baseline="30000" dirty="0" smtClean="0"/>
              <a:t>-5</a:t>
            </a:r>
            <a:r>
              <a:rPr lang="en-US" i="1" dirty="0" smtClean="0">
                <a:sym typeface="Symbol"/>
              </a:rPr>
              <a:t></a:t>
            </a:r>
            <a:r>
              <a:rPr lang="en-US" i="1" baseline="-25000" dirty="0" smtClean="0">
                <a:sym typeface="Symbol"/>
              </a:rPr>
              <a:t>0</a:t>
            </a:r>
            <a:r>
              <a:rPr lang="en-US" dirty="0" smtClean="0">
                <a:sym typeface="Symbol"/>
              </a:rPr>
              <a:t>.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No-slip boundary conditions.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Integrated for 125 non-dimensional time steps.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DNS simulations with </a:t>
            </a:r>
            <a:r>
              <a:rPr lang="en-US" i="1" dirty="0" smtClean="0"/>
              <a:t>Re</a:t>
            </a:r>
            <a:r>
              <a:rPr lang="en-US" dirty="0" smtClean="0"/>
              <a:t>=3200 (not shown) and </a:t>
            </a:r>
            <a:r>
              <a:rPr lang="en-US" i="1" dirty="0" smtClean="0"/>
              <a:t>Re</a:t>
            </a:r>
            <a:r>
              <a:rPr lang="en-US" dirty="0" smtClean="0"/>
              <a:t>=10,000.</a:t>
            </a:r>
          </a:p>
        </p:txBody>
      </p:sp>
      <p:pic>
        <p:nvPicPr>
          <p:cNvPr id="8195" name="Picture 3" descr="C:\Users\ben.maccall\Documents\TABFigures\CavityFlow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038" y="1093304"/>
            <a:ext cx="5074971" cy="5386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Laboratory Results of Driven Cavity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Simulated Re=3200 and Re=10,000</a:t>
            </a:r>
          </a:p>
          <a:p>
            <a:r>
              <a:rPr lang="en-US" dirty="0" smtClean="0"/>
              <a:t>Good agreement in mean fields and in turbulent fluctuations with laboratory observations.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836070" y="6411615"/>
            <a:ext cx="36003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Observations from Prasad and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Koseff</a:t>
            </a:r>
            <a:r>
              <a:rPr lang="en-US" sz="1400" kern="0" baseline="0" dirty="0" smtClean="0">
                <a:latin typeface="+mn-lt"/>
                <a:ea typeface="+mn-ea"/>
              </a:rPr>
              <a:t> (1989)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Re10000_mea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5" y="2174807"/>
            <a:ext cx="4088513" cy="4303841"/>
          </a:xfrm>
          <a:prstGeom prst="rect">
            <a:avLst/>
          </a:prstGeom>
        </p:spPr>
      </p:pic>
      <p:pic>
        <p:nvPicPr>
          <p:cNvPr id="5" name="Picture 4" descr="Re10000_varianc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8" y="1895287"/>
            <a:ext cx="4156364" cy="4375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3200_covarianc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35" y="1430525"/>
            <a:ext cx="4572000" cy="4812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Laboratory Results of Driven Cavity Flow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836070" y="6411615"/>
            <a:ext cx="36003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Observations from Prasad and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Koseff</a:t>
            </a:r>
            <a:r>
              <a:rPr lang="en-US" sz="1400" kern="0" baseline="0" dirty="0" smtClean="0">
                <a:latin typeface="+mn-lt"/>
                <a:ea typeface="+mn-ea"/>
              </a:rPr>
              <a:t> (1989)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Re3200_mea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3" y="1515933"/>
            <a:ext cx="4156364" cy="437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1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ben.maccall\Documents\TABFigures\KHInst_potTem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15" y="1027019"/>
            <a:ext cx="4944787" cy="28877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Kelvin-Helmholtz Instability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44677"/>
            <a:ext cx="4962939" cy="2792896"/>
          </a:xfrm>
        </p:spPr>
        <p:txBody>
          <a:bodyPr/>
          <a:lstStyle/>
          <a:p>
            <a:r>
              <a:rPr lang="en-US" dirty="0" smtClean="0"/>
              <a:t>Early non-dimensional growth of most unstable mode compared with linearized solutions:</a:t>
            </a:r>
          </a:p>
        </p:txBody>
      </p:sp>
      <p:pic>
        <p:nvPicPr>
          <p:cNvPr id="5" name="Picture 4" descr="File:Wavecloudsduval.jpg"/>
          <p:cNvPicPr>
            <a:picLocks noChangeAspect="1" noChangeArrowheads="1"/>
          </p:cNvPicPr>
          <p:nvPr/>
        </p:nvPicPr>
        <p:blipFill>
          <a:blip r:embed="rId3" cstate="print"/>
          <a:srcRect l="4093" r="32340"/>
          <a:stretch>
            <a:fillRect/>
          </a:stretch>
        </p:blipFill>
        <p:spPr bwMode="auto">
          <a:xfrm flipH="1">
            <a:off x="5448631" y="3872903"/>
            <a:ext cx="3482188" cy="2574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1264002" y="4831536"/>
            <a:ext cx="2874462" cy="690757"/>
            <a:chOff x="704131" y="5673476"/>
            <a:chExt cx="2874462" cy="627961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964095" y="5673476"/>
              <a:ext cx="261449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Simulation: 0.1056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Symbol"/>
                </a:rPr>
                <a:t>0.014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704131" y="6024438"/>
              <a:ext cx="203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Linear model: 0.120</a:t>
              </a:r>
            </a:p>
          </p:txBody>
        </p:sp>
      </p:grpSp>
      <p:sp>
        <p:nvSpPr>
          <p:cNvPr id="9" name="TextBox 8"/>
          <p:cNvSpPr txBox="1"/>
          <p:nvPr/>
        </p:nvSpPr>
        <p:spPr bwMode="auto">
          <a:xfrm>
            <a:off x="5712542" y="1317553"/>
            <a:ext cx="3215147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 </a:t>
            </a:r>
            <a:r>
              <a:rPr kumimoji="0" lang="en-US" sz="18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2000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1800" i="1" kern="0" baseline="0" dirty="0" err="1" smtClean="0">
                <a:latin typeface="+mn-lt"/>
                <a:ea typeface="+mn-ea"/>
              </a:rPr>
              <a:t>Ri</a:t>
            </a:r>
            <a:r>
              <a:rPr lang="en-US" sz="1800" i="1" kern="0" dirty="0" err="1" smtClean="0">
                <a:latin typeface="+mn-lt"/>
                <a:ea typeface="+mn-ea"/>
              </a:rPr>
              <a:t>min</a:t>
            </a:r>
            <a:r>
              <a:rPr lang="en-US" sz="1800" i="1" kern="0" baseline="0" dirty="0" smtClean="0">
                <a:latin typeface="+mn-lt"/>
                <a:ea typeface="+mn-ea"/>
              </a:rPr>
              <a:t> </a:t>
            </a:r>
            <a:r>
              <a:rPr lang="en-US" sz="1800" kern="0" baseline="0" dirty="0" smtClean="0">
                <a:latin typeface="+mn-lt"/>
                <a:ea typeface="+mn-ea"/>
              </a:rPr>
              <a:t>= 0.1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kern="0" baseline="0" dirty="0" smtClean="0">
                <a:latin typeface="+mn-lt"/>
                <a:ea typeface="+mn-ea"/>
              </a:rPr>
              <a:t>Random perturbation 10</a:t>
            </a:r>
            <a:r>
              <a:rPr lang="en-US" sz="1800" kern="0" baseline="30000" dirty="0" smtClean="0">
                <a:latin typeface="+mn-lt"/>
                <a:ea typeface="+mn-ea"/>
              </a:rPr>
              <a:t>-5</a:t>
            </a:r>
            <a:r>
              <a:rPr lang="en-US" sz="1800" i="1" kern="0" baseline="0" dirty="0" smtClean="0">
                <a:sym typeface="Symbol"/>
              </a:rPr>
              <a:t></a:t>
            </a:r>
            <a:r>
              <a:rPr lang="en-US" sz="1800" i="1" kern="0" dirty="0" smtClean="0">
                <a:sym typeface="Symbol"/>
              </a:rPr>
              <a:t>0</a:t>
            </a:r>
            <a:endParaRPr kumimoji="0" lang="en-US" sz="1800" b="0" i="1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DEC_template">
  <a:themeElements>
    <a:clrScheme name="CERDEC_template 9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8B001D"/>
      </a:accent1>
      <a:accent2>
        <a:srgbClr val="808080"/>
      </a:accent2>
      <a:accent3>
        <a:srgbClr val="FFFFFF"/>
      </a:accent3>
      <a:accent4>
        <a:srgbClr val="000000"/>
      </a:accent4>
      <a:accent5>
        <a:srgbClr val="C4AAAB"/>
      </a:accent5>
      <a:accent6>
        <a:srgbClr val="737373"/>
      </a:accent6>
      <a:hlink>
        <a:srgbClr val="8B001D"/>
      </a:hlink>
      <a:folHlink>
        <a:srgbClr val="BCAE7A"/>
      </a:folHlink>
    </a:clrScheme>
    <a:fontScheme name="CERDEC_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>
    <a:extraClrScheme>
      <a:clrScheme name="CERDEC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RDEC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BCAE7A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DEC_template 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8B001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4AAAB"/>
        </a:accent5>
        <a:accent6>
          <a:srgbClr val="737373"/>
        </a:accent6>
        <a:hlink>
          <a:srgbClr val="8B001D"/>
        </a:hlink>
        <a:folHlink>
          <a:srgbClr val="BCAE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11909</TotalTime>
  <Words>1582</Words>
  <Application>Microsoft Macintosh PowerPoint</Application>
  <PresentationFormat>On-screen Show (4:3)</PresentationFormat>
  <Paragraphs>134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CERDEC_template</vt:lpstr>
      <vt:lpstr>Equation</vt:lpstr>
      <vt:lpstr>Microscale Modeling Initiatives at the US Army Research Laboratory</vt:lpstr>
      <vt:lpstr>Objective and Vision</vt:lpstr>
      <vt:lpstr>Suite of computer models</vt:lpstr>
      <vt:lpstr>BED Modeling Framework (BMF)</vt:lpstr>
      <vt:lpstr>Traditional CFD Module</vt:lpstr>
      <vt:lpstr>Comparison with Laboratory Results of Driven Cavity Flow</vt:lpstr>
      <vt:lpstr>Comparison with Laboratory Results of Driven Cavity Flow</vt:lpstr>
      <vt:lpstr>Comparison with Laboratory Results of Driven Cavity Flow</vt:lpstr>
      <vt:lpstr>Kelvin-Helmholtz Instability</vt:lpstr>
      <vt:lpstr>The Role of Secondary Instabilities</vt:lpstr>
      <vt:lpstr>Spanwise Instability</vt:lpstr>
      <vt:lpstr>ABLE-LBM Model  Using  Lattice Boltzmann Method (LBM)</vt:lpstr>
      <vt:lpstr>Remarks on LBM</vt:lpstr>
      <vt:lpstr>2D simulation using ABLE-LBM</vt:lpstr>
      <vt:lpstr>Preliminary 2D Results from ABLE-LBM</vt:lpstr>
      <vt:lpstr>Doppler Wind Lidar Observations during MATERHORN MURI</vt:lpstr>
      <vt:lpstr>Summary and Future Efforts</vt:lpstr>
      <vt:lpstr>Related Publications</vt:lpstr>
      <vt:lpstr>Related Publications (Continued)</vt:lpstr>
    </vt:vector>
  </TitlesOfParts>
  <Company>HQ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keith.schoeneick</dc:creator>
  <cp:lastModifiedBy>U.S. ARL</cp:lastModifiedBy>
  <cp:revision>871</cp:revision>
  <dcterms:created xsi:type="dcterms:W3CDTF">2007-10-19T11:39:40Z</dcterms:created>
  <dcterms:modified xsi:type="dcterms:W3CDTF">2014-09-25T01:38:08Z</dcterms:modified>
</cp:coreProperties>
</file>