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9" r:id="rId15"/>
    <p:sldId id="258" r:id="rId16"/>
    <p:sldId id="266" r:id="rId17"/>
    <p:sldId id="262" r:id="rId18"/>
    <p:sldId id="263" r:id="rId19"/>
    <p:sldId id="264" r:id="rId20"/>
    <p:sldId id="261" r:id="rId21"/>
    <p:sldId id="267" r:id="rId22"/>
    <p:sldId id="268" r:id="rId23"/>
    <p:sldId id="26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1CF"/>
    <a:srgbClr val="E6E6E6"/>
    <a:srgbClr val="996633"/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64" autoAdjust="0"/>
  </p:normalViewPr>
  <p:slideViewPr>
    <p:cSldViewPr>
      <p:cViewPr>
        <p:scale>
          <a:sx n="72" d="100"/>
          <a:sy n="72" d="100"/>
        </p:scale>
        <p:origin x="-21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6ADF-F7CE-794C-9B53-7DDBF291502D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6A00-6ABD-574F-9F8C-2DDD03C8F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A00-6ABD-574F-9F8C-2DDD03C8FE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A00-6ABD-574F-9F8C-2DDD03C8FE5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www.colorado.edu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B_logo-horiz_WHT–smal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5300" y="6159326"/>
            <a:ext cx="2247900" cy="533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over slide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5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120015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err="1" smtClean="0">
                <a:solidFill>
                  <a:srgbClr val="FFFFFF"/>
                </a:solidFill>
              </a:rPr>
              <a:t>Perdigão</a:t>
            </a:r>
            <a:r>
              <a:rPr lang="en-US" sz="3200" b="1" dirty="0" smtClean="0">
                <a:solidFill>
                  <a:srgbClr val="FFFFFF"/>
                </a:solidFill>
              </a:rPr>
              <a:t> (experimental) science goals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43625" y="2362200"/>
            <a:ext cx="2847975" cy="28956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sz="3429" dirty="0" smtClean="0">
                <a:solidFill>
                  <a:srgbClr val="FFFFFF"/>
                </a:solidFill>
                <a:latin typeface="+mn-lt"/>
              </a:rPr>
              <a:t>Julie K. Lundquist</a:t>
            </a:r>
          </a:p>
          <a:p>
            <a:endParaRPr lang="en-US" dirty="0" smtClean="0">
              <a:solidFill>
                <a:srgbClr val="FFFFFF"/>
              </a:solidFill>
              <a:latin typeface="+mn-lt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Prof., University of Colorado at Boulder &amp;</a:t>
            </a:r>
          </a:p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Scientist, National Wind Technology Center, NREL</a:t>
            </a:r>
          </a:p>
          <a:p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 descr="NREL Logo2010white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5562600"/>
            <a:ext cx="2712720" cy="713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67200"/>
            <a:ext cx="990090" cy="99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Possible strategies for science proposals (to help ensure that everyone gets funded)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Map each important question from SPO to an investigator to ensure everyone gets funded?</a:t>
            </a:r>
          </a:p>
          <a:p>
            <a:r>
              <a:rPr lang="en-US" dirty="0" smtClean="0"/>
              <a:t>Collaborative proposals between investigators can link complementary investigations</a:t>
            </a:r>
          </a:p>
          <a:p>
            <a:pPr lvl="1"/>
            <a:r>
              <a:rPr lang="en-US" dirty="0" smtClean="0"/>
              <a:t>many of us bring both modeling and </a:t>
            </a:r>
            <a:r>
              <a:rPr lang="en-US" dirty="0" err="1" smtClean="0"/>
              <a:t>obs</a:t>
            </a:r>
            <a:r>
              <a:rPr lang="en-US" dirty="0" smtClean="0"/>
              <a:t> expertise: be careful with areas of overlap to ensure they are complementary</a:t>
            </a:r>
          </a:p>
          <a:p>
            <a:r>
              <a:rPr lang="en-US" dirty="0" smtClean="0"/>
              <a:t>Do we all submit to NSF AGS/PDM? Should we also look into NSF Fluid Dynamics? (Energy for Sustainability not currently funding wind-related work)</a:t>
            </a:r>
          </a:p>
          <a:p>
            <a:r>
              <a:rPr lang="en-US" dirty="0" smtClean="0"/>
              <a:t>European focus is on improving wind resource assessment models (wind application). US participation can focus on advancing state of science to improve the model chain and process studies.</a:t>
            </a:r>
          </a:p>
          <a:p>
            <a:r>
              <a:rPr lang="en-US" dirty="0" smtClean="0"/>
              <a:t>Interaction between SPO and MRI – be sure to define a plan with/out </a:t>
            </a:r>
            <a:r>
              <a:rPr lang="en-US" dirty="0" err="1" smtClean="0"/>
              <a:t>CentNet</a:t>
            </a:r>
            <a:r>
              <a:rPr lang="en-US" dirty="0" smtClean="0"/>
              <a:t>. Specify the science that can be done with/out </a:t>
            </a:r>
            <a:r>
              <a:rPr lang="en-US" dirty="0" err="1" smtClean="0"/>
              <a:t>CentNet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the clear case that we are leveraging significant European resources to justify the additional expense of transporting US participants to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CU-Boulder goals for </a:t>
            </a:r>
            <a:r>
              <a:rPr lang="en-US" dirty="0" err="1" smtClean="0"/>
              <a:t>Perdigão</a:t>
            </a:r>
            <a:r>
              <a:rPr lang="en-US" dirty="0" smtClean="0"/>
              <a:t>: observations and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documenting </a:t>
            </a:r>
            <a:r>
              <a:rPr lang="en-US" dirty="0"/>
              <a:t>and understanding the diurnal cycles of wind, turbulence, </a:t>
            </a:r>
            <a:r>
              <a:rPr lang="en-US" b="1" dirty="0"/>
              <a:t>turbulence dissipation rate</a:t>
            </a:r>
            <a:r>
              <a:rPr lang="en-US" dirty="0"/>
              <a:t>, and atmospheric stability at the </a:t>
            </a:r>
            <a:r>
              <a:rPr lang="en-US" dirty="0" err="1"/>
              <a:t>Perdigão</a:t>
            </a:r>
            <a:r>
              <a:rPr lang="en-US" dirty="0"/>
              <a:t> double-hill site </a:t>
            </a:r>
            <a:endParaRPr lang="en-US" dirty="0" smtClean="0"/>
          </a:p>
          <a:p>
            <a:r>
              <a:rPr lang="en-US" dirty="0" smtClean="0"/>
              <a:t>assessing how </a:t>
            </a:r>
            <a:r>
              <a:rPr lang="en-US" dirty="0"/>
              <a:t>this daily cycle </a:t>
            </a:r>
            <a:r>
              <a:rPr lang="en-US" dirty="0" smtClean="0"/>
              <a:t>affects </a:t>
            </a:r>
            <a:r>
              <a:rPr lang="en-US" dirty="0"/>
              <a:t>the evolution of wind speed and turbulence at turbine altitudes and the resulting evolution of </a:t>
            </a:r>
            <a:r>
              <a:rPr lang="en-US" b="1" dirty="0"/>
              <a:t>wind turbine loads </a:t>
            </a:r>
            <a:r>
              <a:rPr lang="en-US" dirty="0"/>
              <a:t>and </a:t>
            </a:r>
            <a:r>
              <a:rPr lang="en-US" b="1" dirty="0"/>
              <a:t>wind turbine wakes </a:t>
            </a:r>
            <a:r>
              <a:rPr lang="en-US" dirty="0"/>
              <a:t>in complex </a:t>
            </a:r>
            <a:r>
              <a:rPr lang="en-US" dirty="0" smtClean="0"/>
              <a:t>terrain</a:t>
            </a:r>
            <a:endParaRPr lang="en-US" dirty="0"/>
          </a:p>
        </p:txBody>
      </p:sp>
      <p:pic>
        <p:nvPicPr>
          <p:cNvPr id="5" name="Content Placeholder 4" descr="Screen Shot 2014-09-24 at 5.21.0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8" b="-34848"/>
          <a:stretch/>
        </p:blipFill>
        <p:spPr>
          <a:xfrm>
            <a:off x="4495800" y="1464216"/>
            <a:ext cx="5181600" cy="4860384"/>
          </a:xfrm>
        </p:spPr>
      </p:pic>
    </p:spTree>
    <p:extLst>
      <p:ext uri="{BB962C8B-B14F-4D97-AF65-F5344CB8AC3E}">
        <p14:creationId xmlns:p14="http://schemas.microsoft.com/office/powerpoint/2010/main" val="421146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CU’s Remote sensing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2-3 </a:t>
            </a:r>
            <a:r>
              <a:rPr lang="en-US" dirty="0" err="1" smtClean="0"/>
              <a:t>Windcube</a:t>
            </a:r>
            <a:r>
              <a:rPr lang="en-US" dirty="0" smtClean="0"/>
              <a:t> v1 profiling </a:t>
            </a:r>
            <a:r>
              <a:rPr lang="en-US" dirty="0" err="1" smtClean="0"/>
              <a:t>lidars</a:t>
            </a:r>
            <a:r>
              <a:rPr lang="en-US" dirty="0" smtClean="0"/>
              <a:t> (winds and lidar turbulence 40m-220mabove surface</a:t>
            </a:r>
            <a:r>
              <a:rPr lang="en-US" dirty="0"/>
              <a:t>, </a:t>
            </a:r>
            <a:r>
              <a:rPr lang="en-US" dirty="0" err="1"/>
              <a:t>dz</a:t>
            </a:r>
            <a:r>
              <a:rPr lang="en-US" dirty="0"/>
              <a:t>=20m 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Microwave radiometer (T, RH, </a:t>
            </a:r>
            <a:r>
              <a:rPr lang="en-US" dirty="0" err="1" smtClean="0"/>
              <a:t>precip</a:t>
            </a:r>
            <a:r>
              <a:rPr lang="en-US" dirty="0" smtClean="0"/>
              <a:t>) 0-10km</a:t>
            </a:r>
          </a:p>
          <a:p>
            <a:endParaRPr lang="en-US" dirty="0"/>
          </a:p>
        </p:txBody>
      </p:sp>
      <p:pic>
        <p:nvPicPr>
          <p:cNvPr id="5" name="Content Placeholder 13" descr="IMG_253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5" b="-4955"/>
          <a:stretch>
            <a:fillRect/>
          </a:stretch>
        </p:blipFill>
        <p:spPr>
          <a:xfrm>
            <a:off x="4724400" y="228600"/>
            <a:ext cx="4250986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457200"/>
            <a:ext cx="420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CU and NCAR lidar deployments at the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CWEX-13 experiment, Iowa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IMG_24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53123"/>
            <a:ext cx="39624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3849469"/>
            <a:ext cx="381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 and ISU staff with radiometer at</a:t>
            </a:r>
          </a:p>
          <a:p>
            <a:r>
              <a:rPr lang="en-US" dirty="0" smtClean="0"/>
              <a:t>CWEX-13 experiment, Iowa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situ observations (require coordination with </a:t>
            </a:r>
            <a:r>
              <a:rPr lang="en-US" dirty="0" err="1" smtClean="0"/>
              <a:t>Portugese</a:t>
            </a:r>
            <a:r>
              <a:rPr lang="en-US" dirty="0" smtClean="0"/>
              <a:t> Air Force)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Tethered lifting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UAV (1-m wingspan </a:t>
            </a:r>
            <a:r>
              <a:rPr lang="en-US" dirty="0" err="1" smtClean="0"/>
              <a:t>Datahawk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Content Placeholder 13" descr="DaleDatahawk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5181600" y="2209800"/>
            <a:ext cx="3432175" cy="3355336"/>
          </a:xfrm>
        </p:spPr>
      </p:pic>
      <p:pic>
        <p:nvPicPr>
          <p:cNvPr id="7" name="Picture 6" descr="Blimp_winch_TP_merg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" t="2" r="-514"/>
          <a:stretch/>
        </p:blipFill>
        <p:spPr bwMode="auto">
          <a:xfrm>
            <a:off x="228600" y="2362200"/>
            <a:ext cx="4419600" cy="260202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056403"/>
            <a:ext cx="12923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21’ Test Blimp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599203"/>
            <a:ext cx="10762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Turbulence</a:t>
            </a:r>
          </a:p>
          <a:p>
            <a:r>
              <a:rPr lang="en-US" sz="1400" dirty="0" smtClean="0">
                <a:latin typeface="Arial"/>
                <a:cs typeface="Arial"/>
              </a:rPr>
              <a:t>Payload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504203"/>
            <a:ext cx="909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Winch 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5614" y="3589803"/>
            <a:ext cx="7823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Wind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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  <a:sym typeface="Wingdings"/>
              </a:rPr>
              <a:t>Vane</a:t>
            </a: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94603"/>
            <a:ext cx="10762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Turbulence</a:t>
            </a:r>
          </a:p>
          <a:p>
            <a:r>
              <a:rPr lang="en-US" sz="1400" dirty="0" smtClean="0">
                <a:latin typeface="Arial"/>
                <a:cs typeface="Arial"/>
              </a:rPr>
              <a:t>Payload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029200"/>
            <a:ext cx="4765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quantify winds, temp, and </a:t>
            </a:r>
          </a:p>
          <a:p>
            <a:r>
              <a:rPr lang="en-US" dirty="0" smtClean="0"/>
              <a:t>TKE dissipation rate in wind turbine wakes </a:t>
            </a:r>
          </a:p>
          <a:p>
            <a:r>
              <a:rPr lang="en-US" dirty="0" smtClean="0"/>
              <a:t>(Lundquist &amp; </a:t>
            </a:r>
            <a:r>
              <a:rPr lang="en-US" dirty="0" err="1" smtClean="0"/>
              <a:t>Bariteau</a:t>
            </a:r>
            <a:r>
              <a:rPr lang="en-US" dirty="0"/>
              <a:t> </a:t>
            </a:r>
            <a:r>
              <a:rPr lang="en-US" dirty="0" smtClean="0"/>
              <a:t>2014, </a:t>
            </a:r>
            <a:r>
              <a:rPr lang="en-US" i="1" dirty="0" smtClean="0"/>
              <a:t>BLM</a:t>
            </a:r>
            <a:r>
              <a:rPr lang="en-US" dirty="0" smtClean="0"/>
              <a:t>, to appear)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63880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Lawrence and </a:t>
            </a:r>
            <a:r>
              <a:rPr lang="en-US" dirty="0" err="1" smtClean="0"/>
              <a:t>Balsley</a:t>
            </a:r>
            <a:r>
              <a:rPr lang="en-US" dirty="0" smtClean="0"/>
              <a:t> 2013, </a:t>
            </a:r>
            <a:r>
              <a:rPr lang="en-US" i="1" dirty="0" smtClean="0"/>
              <a:t>J Tech</a:t>
            </a:r>
            <a:endParaRPr lang="en-US" dirty="0"/>
          </a:p>
        </p:txBody>
      </p:sp>
      <p:pic>
        <p:nvPicPr>
          <p:cNvPr id="16" name="Picture 15" descr="IMG_157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2228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flat terrain, </a:t>
            </a:r>
            <a:r>
              <a:rPr lang="en-US" dirty="0" err="1" smtClean="0"/>
              <a:t>lidars</a:t>
            </a:r>
            <a:r>
              <a:rPr lang="en-US" dirty="0" smtClean="0"/>
              <a:t> are suitable to provide “inflow” conditions, but “corrections” (based on CFD) are usually applied to complex terrain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/>
          <a:p>
            <a:r>
              <a:rPr lang="en-US" dirty="0" smtClean="0"/>
              <a:t>Corrections are product-specific</a:t>
            </a:r>
          </a:p>
          <a:p>
            <a:r>
              <a:rPr lang="en-US" dirty="0" smtClean="0"/>
              <a:t>Usually based on neutral BL flow</a:t>
            </a:r>
            <a:endParaRPr lang="en-US" dirty="0"/>
          </a:p>
        </p:txBody>
      </p:sp>
      <p:pic>
        <p:nvPicPr>
          <p:cNvPr id="5" name="Content Placeholder 4" descr="Screen Shot 2014-09-24 at 5.12.2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05" b="-19505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674607" y="5562600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Vogstad</a:t>
            </a:r>
            <a:r>
              <a:rPr lang="en-US" dirty="0" smtClean="0"/>
              <a:t>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Inhomogeneous flow challenges the assumptions of the lidar, introducing error that can be quantified with stability-aware modeling (wake example)</a:t>
            </a:r>
            <a:endParaRPr lang="en-US" sz="3200" dirty="0"/>
          </a:p>
        </p:txBody>
      </p:sp>
      <p:pic>
        <p:nvPicPr>
          <p:cNvPr id="5" name="Content Placeholder 4" descr="Fig0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0" r="40368" b="12321"/>
          <a:stretch/>
        </p:blipFill>
        <p:spPr>
          <a:xfrm>
            <a:off x="136401" y="1821597"/>
            <a:ext cx="4202975" cy="2889720"/>
          </a:xfrm>
        </p:spPr>
      </p:pic>
      <p:sp>
        <p:nvSpPr>
          <p:cNvPr id="6" name="TextBox 5"/>
          <p:cNvSpPr txBox="1"/>
          <p:nvPr/>
        </p:nvSpPr>
        <p:spPr>
          <a:xfrm>
            <a:off x="-14283" y="4687669"/>
            <a:ext cx="465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CFD, we simulate stable BL flow past</a:t>
            </a:r>
          </a:p>
          <a:p>
            <a:r>
              <a:rPr lang="en-US" dirty="0" smtClean="0"/>
              <a:t>a wind turbine (actuator line mode).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4582" y="6324600"/>
            <a:ext cx="56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Lundquist, </a:t>
            </a:r>
            <a:r>
              <a:rPr lang="en-US" dirty="0" err="1" smtClean="0">
                <a:solidFill>
                  <a:schemeClr val="bg1"/>
                </a:solidFill>
              </a:rPr>
              <a:t>Churchfield</a:t>
            </a:r>
            <a:r>
              <a:rPr lang="en-US" dirty="0" smtClean="0">
                <a:solidFill>
                  <a:schemeClr val="bg1"/>
                </a:solidFill>
              </a:rPr>
              <a:t>, Lee, and Clifton, 2014, </a:t>
            </a:r>
            <a:r>
              <a:rPr lang="en-US" i="1" dirty="0" smtClean="0">
                <a:solidFill>
                  <a:schemeClr val="bg1"/>
                </a:solidFill>
              </a:rPr>
              <a:t>AMTD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4" descr="Fig0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0" r="37325" b="44616"/>
          <a:stretch/>
        </p:blipFill>
        <p:spPr>
          <a:xfrm>
            <a:off x="4343400" y="1752600"/>
            <a:ext cx="4968426" cy="2819400"/>
          </a:xfrm>
        </p:spPr>
      </p:pic>
      <p:sp>
        <p:nvSpPr>
          <p:cNvPr id="14" name="TextBox 13"/>
          <p:cNvSpPr txBox="1"/>
          <p:nvPr/>
        </p:nvSpPr>
        <p:spPr>
          <a:xfrm>
            <a:off x="3838649" y="4953000"/>
            <a:ext cx="544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introduce hypothetical </a:t>
            </a:r>
            <a:r>
              <a:rPr lang="en-US" dirty="0" err="1" smtClean="0"/>
              <a:t>lidars</a:t>
            </a:r>
            <a:r>
              <a:rPr lang="en-US" dirty="0" smtClean="0"/>
              <a:t> into the flow</a:t>
            </a:r>
          </a:p>
          <a:p>
            <a:r>
              <a:rPr lang="en-US" dirty="0" smtClean="0"/>
              <a:t>and calculate the difference between what </a:t>
            </a:r>
          </a:p>
          <a:p>
            <a:r>
              <a:rPr lang="en-US" dirty="0" smtClean="0"/>
              <a:t>the lidar actually saw and what it should have seen.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Largest errors are within 1D, but even at 3D downstream, cross-stream velocities are unreliable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64582" y="6324600"/>
            <a:ext cx="56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Lundquist, </a:t>
            </a:r>
            <a:r>
              <a:rPr lang="en-US" dirty="0" err="1" smtClean="0">
                <a:solidFill>
                  <a:schemeClr val="bg1"/>
                </a:solidFill>
              </a:rPr>
              <a:t>Churchfield</a:t>
            </a:r>
            <a:r>
              <a:rPr lang="en-US" dirty="0" smtClean="0">
                <a:solidFill>
                  <a:schemeClr val="bg1"/>
                </a:solidFill>
              </a:rPr>
              <a:t>, Lee, and Clifton, 2014, </a:t>
            </a:r>
            <a:r>
              <a:rPr lang="en-US" i="1" dirty="0" smtClean="0">
                <a:solidFill>
                  <a:schemeClr val="bg1"/>
                </a:solidFill>
              </a:rPr>
              <a:t>AMTD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Fig1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1" r="34603" b="41478"/>
          <a:stretch/>
        </p:blipFill>
        <p:spPr>
          <a:xfrm>
            <a:off x="76200" y="1922886"/>
            <a:ext cx="9067800" cy="3930707"/>
          </a:xfrm>
        </p:spPr>
      </p:pic>
      <p:sp>
        <p:nvSpPr>
          <p:cNvPr id="4" name="TextBox 3"/>
          <p:cNvSpPr txBox="1"/>
          <p:nvPr/>
        </p:nvSpPr>
        <p:spPr>
          <a:xfrm>
            <a:off x="2590867" y="1447800"/>
            <a:ext cx="7086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3D Downstream – 10 minute average                                               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2533" y="2277070"/>
            <a:ext cx="92606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y/D=-0.8</a:t>
            </a:r>
          </a:p>
          <a:p>
            <a:r>
              <a:rPr lang="en-US" sz="1400" dirty="0" smtClean="0"/>
              <a:t>y/D=0</a:t>
            </a:r>
          </a:p>
          <a:p>
            <a:r>
              <a:rPr lang="en-US" sz="1400" dirty="0" smtClean="0"/>
              <a:t>y/D=+0.8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0733" y="2286000"/>
            <a:ext cx="92606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y/D=-0.8</a:t>
            </a:r>
          </a:p>
          <a:p>
            <a:r>
              <a:rPr lang="en-US" sz="1400" dirty="0" smtClean="0"/>
              <a:t>y/D=0</a:t>
            </a:r>
          </a:p>
          <a:p>
            <a:r>
              <a:rPr lang="en-US" sz="1400" dirty="0" smtClean="0"/>
              <a:t>y/D=+0.8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9306" y="5334000"/>
            <a:ext cx="32892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-1        -0.5       0       0.5        1</a:t>
            </a:r>
          </a:p>
          <a:p>
            <a:pPr algn="ctr"/>
            <a:r>
              <a:rPr lang="en-US" dirty="0" smtClean="0"/>
              <a:t>U error (m/s)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7506" y="5334000"/>
            <a:ext cx="32892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-1        -0.5       0       0.5        1</a:t>
            </a:r>
          </a:p>
          <a:p>
            <a:pPr algn="ctr"/>
            <a:r>
              <a:rPr lang="en-US" dirty="0" smtClean="0"/>
              <a:t>V error (m/s)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752600"/>
            <a:ext cx="569800" cy="29777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200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150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100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88000" y="1746661"/>
            <a:ext cx="569800" cy="29777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200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150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100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5450" y="3249052"/>
            <a:ext cx="1223750" cy="48474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height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5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Multiscale</a:t>
            </a:r>
            <a:r>
              <a:rPr lang="en-US" dirty="0" smtClean="0"/>
              <a:t> flow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b="1" dirty="0"/>
              <a:t>When/how are the flow structures in the valley impacted by local thermal circulation for a given incident flow? How do the slope and valley flows </a:t>
            </a:r>
            <a:r>
              <a:rPr lang="en-GB" b="1" dirty="0" smtClean="0"/>
              <a:t>interact? </a:t>
            </a:r>
            <a:r>
              <a:rPr lang="en-GB" b="1" dirty="0" err="1"/>
              <a:t>Multiscale</a:t>
            </a:r>
            <a:r>
              <a:rPr lang="en-GB" b="1" dirty="0"/>
              <a:t> flow interactions</a:t>
            </a:r>
            <a:r>
              <a:rPr lang="en-GB" b="1" dirty="0" smtClean="0"/>
              <a:t>.</a:t>
            </a:r>
          </a:p>
          <a:p>
            <a:pPr lvl="1"/>
            <a:r>
              <a:rPr lang="en-GB" dirty="0" smtClean="0"/>
              <a:t>characterize </a:t>
            </a:r>
            <a:r>
              <a:rPr lang="en-GB" dirty="0" err="1" smtClean="0"/>
              <a:t>mesoscale</a:t>
            </a:r>
            <a:r>
              <a:rPr lang="en-GB" dirty="0" smtClean="0"/>
              <a:t> (including ocean/SST as site is 100km from the coast) required for </a:t>
            </a:r>
            <a:r>
              <a:rPr lang="en-GB" dirty="0" err="1" smtClean="0"/>
              <a:t>mesoscale</a:t>
            </a:r>
            <a:r>
              <a:rPr lang="en-GB" dirty="0" smtClean="0"/>
              <a:t>/</a:t>
            </a:r>
            <a:r>
              <a:rPr lang="en-GB" dirty="0" err="1" smtClean="0"/>
              <a:t>microscale</a:t>
            </a:r>
            <a:r>
              <a:rPr lang="en-GB" dirty="0" smtClean="0"/>
              <a:t> coupling</a:t>
            </a:r>
          </a:p>
          <a:p>
            <a:pPr lvl="1"/>
            <a:r>
              <a:rPr lang="en-GB" dirty="0" smtClean="0"/>
              <a:t>characterize inflow</a:t>
            </a:r>
          </a:p>
          <a:p>
            <a:pPr lvl="1"/>
            <a:r>
              <a:rPr lang="en-GB" dirty="0" smtClean="0"/>
              <a:t>pressure measurements for waves and characterizing unsteady flows</a:t>
            </a:r>
          </a:p>
          <a:p>
            <a:pPr lvl="1"/>
            <a:r>
              <a:rPr lang="en-GB" dirty="0" smtClean="0"/>
              <a:t>differential heating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6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1524000" y="0"/>
            <a:ext cx="6553200" cy="73440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stability with radiometer (CWEX-13)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TKE dissipation from TLS compares well to towers outside turbine wake</a:t>
            </a:r>
            <a:endParaRPr lang="en-US" dirty="0"/>
          </a:p>
        </p:txBody>
      </p:sp>
      <p:pic>
        <p:nvPicPr>
          <p:cNvPr id="7" name="Content Placeholder 6" descr="Figure3_2014_09_12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2396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3615070" y="6324600"/>
            <a:ext cx="484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Lundquist and </a:t>
            </a:r>
            <a:r>
              <a:rPr lang="en-US" dirty="0" err="1" smtClean="0">
                <a:solidFill>
                  <a:schemeClr val="bg1"/>
                </a:solidFill>
              </a:rPr>
              <a:t>Bariteau</a:t>
            </a:r>
            <a:r>
              <a:rPr lang="en-US" dirty="0" smtClean="0">
                <a:solidFill>
                  <a:schemeClr val="bg1"/>
                </a:solidFill>
              </a:rPr>
              <a:t>, 2014, </a:t>
            </a:r>
            <a:r>
              <a:rPr lang="en-US" i="1" dirty="0" smtClean="0">
                <a:solidFill>
                  <a:schemeClr val="bg1"/>
                </a:solidFill>
              </a:rPr>
              <a:t>BLM</a:t>
            </a:r>
            <a:r>
              <a:rPr lang="en-US" dirty="0" smtClean="0">
                <a:solidFill>
                  <a:schemeClr val="bg1"/>
                </a:solidFill>
              </a:rPr>
              <a:t> to appear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IMG_15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28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TLS shows enhanced dissipation in wake – in neutral conditions</a:t>
            </a:r>
            <a:endParaRPr lang="en-US" dirty="0"/>
          </a:p>
        </p:txBody>
      </p:sp>
      <p:pic>
        <p:nvPicPr>
          <p:cNvPr id="4" name="Content Placeholder 3" descr="Figure4_2014_09_12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2396"/>
          <a:stretch>
            <a:fillRect/>
          </a:stretch>
        </p:blipFill>
        <p:spPr>
          <a:xfrm>
            <a:off x="228600" y="1447800"/>
            <a:ext cx="8610600" cy="4735498"/>
          </a:xfrm>
        </p:spPr>
      </p:pic>
      <p:sp>
        <p:nvSpPr>
          <p:cNvPr id="6" name="TextBox 5"/>
          <p:cNvSpPr txBox="1"/>
          <p:nvPr/>
        </p:nvSpPr>
        <p:spPr>
          <a:xfrm>
            <a:off x="3615070" y="6324600"/>
            <a:ext cx="484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Lundquist and </a:t>
            </a:r>
            <a:r>
              <a:rPr lang="en-US" dirty="0" err="1" smtClean="0">
                <a:solidFill>
                  <a:schemeClr val="bg1"/>
                </a:solidFill>
              </a:rPr>
              <a:t>Bariteau</a:t>
            </a:r>
            <a:r>
              <a:rPr lang="en-US" dirty="0" smtClean="0">
                <a:solidFill>
                  <a:schemeClr val="bg1"/>
                </a:solidFill>
              </a:rPr>
              <a:t>, 2014, </a:t>
            </a:r>
            <a:r>
              <a:rPr lang="en-US" i="1" dirty="0" smtClean="0">
                <a:solidFill>
                  <a:schemeClr val="bg1"/>
                </a:solidFill>
              </a:rPr>
              <a:t>BLM</a:t>
            </a:r>
            <a:r>
              <a:rPr lang="en-US" dirty="0" smtClean="0">
                <a:solidFill>
                  <a:schemeClr val="bg1"/>
                </a:solidFill>
              </a:rPr>
              <a:t> to appear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IMG_15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28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 err="1"/>
              <a:t>Perdigão</a:t>
            </a:r>
            <a:r>
              <a:rPr lang="en-US" dirty="0" smtClean="0"/>
              <a:t>, we can test the hypothesis that stability drives variability in dissipation rate, even within the wake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1"/>
            <a:ext cx="3886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Lidars</a:t>
            </a:r>
            <a:r>
              <a:rPr lang="en-US" dirty="0" smtClean="0"/>
              <a:t> quantify inflow</a:t>
            </a:r>
          </a:p>
          <a:p>
            <a:r>
              <a:rPr lang="en-US" dirty="0" smtClean="0"/>
              <a:t>Radiometer helps quantify stability</a:t>
            </a:r>
          </a:p>
          <a:p>
            <a:r>
              <a:rPr lang="en-US" dirty="0" smtClean="0"/>
              <a:t>TLS and UAV document dissipation rate</a:t>
            </a:r>
            <a:endParaRPr lang="en-US" dirty="0"/>
          </a:p>
          <a:p>
            <a:r>
              <a:rPr lang="en-US" dirty="0" smtClean="0"/>
              <a:t>…And then challenge LES with these observations</a:t>
            </a:r>
            <a:endParaRPr lang="en-US" dirty="0"/>
          </a:p>
        </p:txBody>
      </p:sp>
      <p:pic>
        <p:nvPicPr>
          <p:cNvPr id="4" name="Picture 3" descr="IMAG108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3"/>
          <a:stretch/>
        </p:blipFill>
        <p:spPr>
          <a:xfrm>
            <a:off x="4114800" y="2280245"/>
            <a:ext cx="4757989" cy="45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skillful are models at capturing this cycle of stability and its interaction with wind turbine wakes?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WRF-LES for CBL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WRF-LES for SBL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257800"/>
            <a:ext cx="430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Aitken, </a:t>
            </a:r>
            <a:r>
              <a:rPr lang="en-US" dirty="0" err="1" smtClean="0"/>
              <a:t>Kosovic</a:t>
            </a:r>
            <a:r>
              <a:rPr lang="en-US" dirty="0" smtClean="0"/>
              <a:t>, </a:t>
            </a:r>
            <a:r>
              <a:rPr lang="en-US" dirty="0" err="1" smtClean="0"/>
              <a:t>Mirocha</a:t>
            </a:r>
            <a:r>
              <a:rPr lang="en-US" dirty="0" smtClean="0"/>
              <a:t>, and Lundquist </a:t>
            </a:r>
          </a:p>
          <a:p>
            <a:r>
              <a:rPr lang="en-US" dirty="0" smtClean="0"/>
              <a:t>2014 </a:t>
            </a:r>
            <a:r>
              <a:rPr lang="en-US" i="1" dirty="0" smtClean="0"/>
              <a:t>JRSE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495" y="53340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Mirocha</a:t>
            </a:r>
            <a:r>
              <a:rPr lang="en-US" dirty="0" smtClean="0"/>
              <a:t>, Lundquist et al. 2014 </a:t>
            </a:r>
            <a:r>
              <a:rPr lang="en-US" i="1" dirty="0" smtClean="0"/>
              <a:t>JRSE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b="42341"/>
          <a:stretch/>
        </p:blipFill>
        <p:spPr>
          <a:xfrm>
            <a:off x="4724400" y="2133600"/>
            <a:ext cx="5943600" cy="28525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3505199"/>
            <a:ext cx="762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1" b="-935"/>
          <a:stretch/>
        </p:blipFill>
        <p:spPr>
          <a:xfrm>
            <a:off x="4724400" y="4931665"/>
            <a:ext cx="5943600" cy="343647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81000" y="2286000"/>
            <a:ext cx="3928775" cy="3124200"/>
            <a:chOff x="5791200" y="5079999"/>
            <a:chExt cx="3325719" cy="2644644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791200" y="5079999"/>
              <a:ext cx="3325719" cy="2644644"/>
              <a:chOff x="6553201" y="3139570"/>
              <a:chExt cx="2646753" cy="21047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9" t="33331" r="51885" b="39285"/>
              <a:stretch/>
            </p:blipFill>
            <p:spPr bwMode="auto">
              <a:xfrm>
                <a:off x="6553201" y="3139570"/>
                <a:ext cx="2216172" cy="21029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86" t="9689" r="13801" b="62976"/>
              <a:stretch/>
            </p:blipFill>
            <p:spPr bwMode="auto">
              <a:xfrm>
                <a:off x="8736360" y="3145101"/>
                <a:ext cx="463594" cy="209919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6858000" y="6172200"/>
              <a:ext cx="45915" cy="1836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752600" y="3733800"/>
            <a:ext cx="1676400" cy="106680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Flow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11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Influence of terrain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impact of “The Gap” on the flow field?</a:t>
            </a:r>
          </a:p>
          <a:p>
            <a:pPr lvl="1"/>
            <a:r>
              <a:rPr lang="en-US" dirty="0" smtClean="0"/>
              <a:t>flow channeling</a:t>
            </a:r>
          </a:p>
          <a:p>
            <a:pPr lvl="1"/>
            <a:r>
              <a:rPr lang="en-US" dirty="0" smtClean="0"/>
              <a:t>variations with stability</a:t>
            </a:r>
          </a:p>
          <a:p>
            <a:r>
              <a:rPr lang="en-US" b="1" dirty="0" smtClean="0"/>
              <a:t>The 3D nature of the ridges may also influence channeling and recirculation – how?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00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Transitions &amp; Diurnal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determines the location and character of features such as fronts during transitions?</a:t>
            </a:r>
          </a:p>
          <a:p>
            <a:r>
              <a:rPr lang="en-US" b="1" dirty="0" smtClean="0"/>
              <a:t>What are the impacts of various forcing mechanisms on TKE and the TKE balance through the diurnal cycle?</a:t>
            </a:r>
          </a:p>
          <a:p>
            <a:pPr lvl="1"/>
            <a:r>
              <a:rPr lang="en-US" dirty="0" smtClean="0"/>
              <a:t>continuous high-rate measurements of winds, pressure</a:t>
            </a:r>
          </a:p>
          <a:p>
            <a:pPr lvl="1"/>
            <a:r>
              <a:rPr lang="en-US" dirty="0" smtClean="0"/>
              <a:t>profiles and transects to estimate advection and turbulence transport terms</a:t>
            </a:r>
          </a:p>
          <a:p>
            <a:pPr lvl="1"/>
            <a:r>
              <a:rPr lang="en-US" dirty="0" smtClean="0"/>
              <a:t>UAVs and tethered lifting systems could help</a:t>
            </a:r>
          </a:p>
          <a:p>
            <a:pPr lvl="1"/>
            <a:r>
              <a:rPr lang="en-US" dirty="0" smtClean="0"/>
              <a:t>mixed layer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2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the impact of </a:t>
            </a:r>
            <a:r>
              <a:rPr lang="en-US" b="1" dirty="0" err="1" smtClean="0"/>
              <a:t>microscale</a:t>
            </a:r>
            <a:r>
              <a:rPr lang="en-US" b="1" dirty="0" smtClean="0"/>
              <a:t> heterogeneity?</a:t>
            </a:r>
          </a:p>
          <a:p>
            <a:pPr lvl="1"/>
            <a:r>
              <a:rPr lang="en-US" dirty="0" smtClean="0"/>
              <a:t>roughness, moisture, soil moisture, sap flow, vegetative canopy, differential heating</a:t>
            </a:r>
          </a:p>
          <a:p>
            <a:pPr lvl="1"/>
            <a:r>
              <a:rPr lang="en-US" dirty="0" smtClean="0"/>
              <a:t>remember sonic footprint issues</a:t>
            </a:r>
          </a:p>
          <a:p>
            <a:pPr lvl="1"/>
            <a:r>
              <a:rPr lang="en-US" dirty="0" smtClean="0"/>
              <a:t>need lidar measurements, aerial photographs, right before campaign to characterize elevation and vegetative canopy</a:t>
            </a:r>
          </a:p>
          <a:p>
            <a:r>
              <a:rPr lang="en-US" b="1" dirty="0" smtClean="0"/>
              <a:t>What data do we need to collect to reassess/surpass MOST?</a:t>
            </a:r>
          </a:p>
          <a:p>
            <a:r>
              <a:rPr lang="en-US" b="1" dirty="0" smtClean="0"/>
              <a:t>Assess spatial coherence; need to cross-calibrate instruments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93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Turbine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does the turbine wake generate and interact with coherent structures induced by terrain flow?</a:t>
            </a:r>
          </a:p>
          <a:p>
            <a:pPr lvl="1"/>
            <a:r>
              <a:rPr lang="en-US" dirty="0" smtClean="0"/>
              <a:t>Wake meander in the horizontal and vertical</a:t>
            </a:r>
          </a:p>
          <a:p>
            <a:pPr lvl="1"/>
            <a:r>
              <a:rPr lang="en-US" dirty="0" smtClean="0"/>
              <a:t>TKE budgets in wake</a:t>
            </a:r>
          </a:p>
          <a:p>
            <a:pPr lvl="1"/>
            <a:r>
              <a:rPr lang="en-US" dirty="0" smtClean="0"/>
              <a:t>Does the wake affect flow in the valley?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complete hydrological balance of the valley?</a:t>
            </a:r>
          </a:p>
          <a:p>
            <a:r>
              <a:rPr lang="en-US" b="1" dirty="0" smtClean="0"/>
              <a:t>Perhaps CO2 as well, but be careful and consult with a CO2 person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82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Instrumentation science questions (Broader Impacts!)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to define optimal lidar scanning strategies?</a:t>
            </a:r>
          </a:p>
          <a:p>
            <a:pPr lvl="1"/>
            <a:r>
              <a:rPr lang="en-US" dirty="0" smtClean="0"/>
              <a:t>will build on results from </a:t>
            </a:r>
            <a:r>
              <a:rPr lang="en-US" dirty="0" err="1" smtClean="0"/>
              <a:t>Windscanner</a:t>
            </a:r>
            <a:r>
              <a:rPr lang="en-US" dirty="0" smtClean="0"/>
              <a:t> (3 </a:t>
            </a:r>
            <a:r>
              <a:rPr lang="en-US" dirty="0" err="1" smtClean="0"/>
              <a:t>Windcube</a:t>
            </a:r>
            <a:r>
              <a:rPr lang="en-US" dirty="0" smtClean="0"/>
              <a:t> 200S operated synchronously) deployment in 2015</a:t>
            </a:r>
          </a:p>
          <a:p>
            <a:r>
              <a:rPr lang="en-US" b="1" dirty="0" smtClean="0"/>
              <a:t>How to use </a:t>
            </a:r>
            <a:r>
              <a:rPr lang="en-US" b="1" dirty="0" err="1" smtClean="0"/>
              <a:t>sonics</a:t>
            </a:r>
            <a:r>
              <a:rPr lang="en-US" b="1" dirty="0" smtClean="0"/>
              <a:t>, radiometers in complex and heterogeneous terrain?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023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54101</TotalTime>
  <Words>1131</Words>
  <Application>Microsoft Macintosh PowerPoint</Application>
  <PresentationFormat>On-screen Show (4:3)</PresentationFormat>
  <Paragraphs>134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Perdigão (experimental) science goals</vt:lpstr>
      <vt:lpstr>1. Multiscale flow interactions</vt:lpstr>
      <vt:lpstr>2. Influence of terrain heterogeneity</vt:lpstr>
      <vt:lpstr>3. Transitions &amp; Diurnal Cycle</vt:lpstr>
      <vt:lpstr>4. Heterogeneity</vt:lpstr>
      <vt:lpstr>5. Turbine interactions</vt:lpstr>
      <vt:lpstr>6. Budgets</vt:lpstr>
      <vt:lpstr>7. Instrumentation science questions (Broader Impacts!)</vt:lpstr>
      <vt:lpstr>PowerPoint Presentation</vt:lpstr>
      <vt:lpstr>Possible strategies for science proposals (to help ensure that everyone gets funded)</vt:lpstr>
      <vt:lpstr>PowerPoint Presentation</vt:lpstr>
      <vt:lpstr>PowerPoint Presentation</vt:lpstr>
      <vt:lpstr>PowerPoint Presentation</vt:lpstr>
      <vt:lpstr>CU-Boulder goals for Perdigão: observations and simulations</vt:lpstr>
      <vt:lpstr>CU’s Remote sensing platforms</vt:lpstr>
      <vt:lpstr>In situ observations (require coordination with Portugese Air Force)</vt:lpstr>
      <vt:lpstr>In flat terrain, lidars are suitable to provide “inflow” conditions, but “corrections” (based on CFD) are usually applied to complex terrain </vt:lpstr>
      <vt:lpstr>Inhomogeneous flow challenges the assumptions of the lidar, introducing error that can be quantified with stability-aware modeling (wake example)</vt:lpstr>
      <vt:lpstr>Largest errors are within 1D, but even at 3D downstream, cross-stream velocities are unreliable</vt:lpstr>
      <vt:lpstr>Assessing stability with radiometer (CWEX-13)</vt:lpstr>
      <vt:lpstr>TKE dissipation from TLS compares well to towers outside turbine wake</vt:lpstr>
      <vt:lpstr>TLS shows enhanced dissipation in wake – in neutral conditions</vt:lpstr>
      <vt:lpstr>For Perdigão, we can test the hypothesis that stability drives variability in dissipation rate, even within the wake</vt:lpstr>
      <vt:lpstr>How skillful are models at capturing this cycle of stability and its interaction with wind turbine wakes?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Julie K Lundquist</cp:lastModifiedBy>
  <cp:revision>562</cp:revision>
  <dcterms:created xsi:type="dcterms:W3CDTF">2011-12-15T14:07:41Z</dcterms:created>
  <dcterms:modified xsi:type="dcterms:W3CDTF">2014-09-27T00:17:38Z</dcterms:modified>
</cp:coreProperties>
</file>