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77" r:id="rId2"/>
    <p:sldId id="516" r:id="rId3"/>
    <p:sldId id="517" r:id="rId4"/>
    <p:sldId id="518" r:id="rId5"/>
    <p:sldId id="474" r:id="rId6"/>
    <p:sldId id="509" r:id="rId7"/>
    <p:sldId id="503" r:id="rId8"/>
    <p:sldId id="508" r:id="rId9"/>
    <p:sldId id="483" r:id="rId10"/>
    <p:sldId id="484" r:id="rId11"/>
    <p:sldId id="486" r:id="rId12"/>
    <p:sldId id="491" r:id="rId13"/>
    <p:sldId id="266" r:id="rId14"/>
    <p:sldId id="473" r:id="rId15"/>
    <p:sldId id="515" r:id="rId16"/>
    <p:sldId id="436" r:id="rId17"/>
    <p:sldId id="513" r:id="rId18"/>
    <p:sldId id="512" r:id="rId19"/>
    <p:sldId id="510" r:id="rId20"/>
    <p:sldId id="511" r:id="rId21"/>
    <p:sldId id="504" r:id="rId22"/>
    <p:sldId id="476" r:id="rId23"/>
    <p:sldId id="506" r:id="rId24"/>
    <p:sldId id="505" r:id="rId25"/>
    <p:sldId id="495" r:id="rId26"/>
    <p:sldId id="500" r:id="rId27"/>
    <p:sldId id="502" r:id="rId28"/>
    <p:sldId id="514" r:id="rId29"/>
    <p:sldId id="487" r:id="rId30"/>
    <p:sldId id="488" r:id="rId31"/>
    <p:sldId id="489" r:id="rId32"/>
    <p:sldId id="472" r:id="rId33"/>
    <p:sldId id="350" r:id="rId34"/>
    <p:sldId id="439" r:id="rId35"/>
    <p:sldId id="433" r:id="rId36"/>
    <p:sldId id="44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26" autoAdjust="0"/>
    <p:restoredTop sz="94711" autoAdjust="0"/>
  </p:normalViewPr>
  <p:slideViewPr>
    <p:cSldViewPr snapToGrid="0">
      <p:cViewPr varScale="1">
        <p:scale>
          <a:sx n="200" d="100"/>
          <a:sy n="200" d="100"/>
        </p:scale>
        <p:origin x="-2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1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B327C-B1EB-5442-862C-7AE07E6245EF}" type="datetimeFigureOut">
              <a:rPr lang="en-US" smtClean="0"/>
              <a:t>9/24/14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B88A0-1259-0E4A-8C90-21A5500B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74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7918D5-1A6D-0E44-BA61-DD52EEF99C74}" type="slidenum">
              <a:rPr lang="en-GB"/>
              <a:pPr/>
              <a:t>9</a:t>
            </a:fld>
            <a:endParaRPr lang="en-GB"/>
          </a:p>
        </p:txBody>
      </p:sp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56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79676" cy="41072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0542E6-8F2B-9249-BD89-E19CE843B08E}" type="slidenum">
              <a:rPr lang="en-GB"/>
              <a:pPr/>
              <a:t>29</a:t>
            </a:fld>
            <a:endParaRPr lang="en-GB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9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79676" cy="41072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BF073C8-0CCF-7646-A3B1-72D070A3B187}" type="slidenum">
              <a:rPr lang="en-GB"/>
              <a:pPr/>
              <a:t>30</a:t>
            </a:fld>
            <a:endParaRPr lang="en-GB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0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79676" cy="41072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2607E0C-600D-684E-89C2-805894B2DD2B}" type="slidenum">
              <a:rPr lang="en-GB"/>
              <a:pPr/>
              <a:t>31</a:t>
            </a:fld>
            <a:endParaRPr lang="en-GB"/>
          </a:p>
        </p:txBody>
      </p:sp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79676" cy="41072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RF options</a:t>
            </a:r>
          </a:p>
          <a:p>
            <a:r>
              <a:rPr lang="en-US" dirty="0" smtClean="0"/>
              <a:t>GPS </a:t>
            </a:r>
            <a:r>
              <a:rPr lang="en-US" dirty="0" err="1" smtClean="0"/>
              <a:t>timetagging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6FCA5-C69D-184C-9C54-1E488FF11D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8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F78AD4-AA49-B849-A782-B4935784556B}" type="slidenum">
              <a:rPr lang="en-GB"/>
              <a:pPr/>
              <a:t>10</a:t>
            </a:fld>
            <a:endParaRPr lang="en-GB"/>
          </a:p>
        </p:txBody>
      </p:sp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79676" cy="41072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255C69-BCF3-EC4C-9635-9F2E34BA0311}" type="slidenum">
              <a:rPr lang="en-GB"/>
              <a:pPr/>
              <a:t>11</a:t>
            </a:fld>
            <a:endParaRPr lang="en-GB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79676" cy="41072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C9F5C2E-ABBF-494B-88C5-F09D1C8E94FD}" type="slidenum">
              <a:rPr lang="en-GB"/>
              <a:pPr/>
              <a:t>12</a:t>
            </a:fld>
            <a:endParaRPr lang="en-GB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3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79676" cy="41072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plan:</a:t>
            </a:r>
            <a:r>
              <a:rPr lang="en-US" baseline="0" dirty="0" smtClean="0"/>
              <a:t> users need greater spatial sampling</a:t>
            </a:r>
          </a:p>
          <a:p>
            <a:r>
              <a:rPr lang="en-US" baseline="0" dirty="0" smtClean="0"/>
              <a:t>still </a:t>
            </a:r>
            <a:r>
              <a:rPr lang="en-US" baseline="0" dirty="0" err="1" smtClean="0"/>
              <a:t>intens</a:t>
            </a:r>
            <a:r>
              <a:rPr lang="en-US" baseline="0" dirty="0" smtClean="0"/>
              <a:t>/</a:t>
            </a:r>
            <a:r>
              <a:rPr lang="en-US" baseline="0" dirty="0" err="1" smtClean="0"/>
              <a:t>extens</a:t>
            </a:r>
            <a:r>
              <a:rPr lang="en-US" baseline="0" dirty="0" smtClean="0"/>
              <a:t> modes</a:t>
            </a:r>
          </a:p>
          <a:p>
            <a:r>
              <a:rPr lang="en-US" baseline="0" smtClean="0"/>
              <a:t>disciplines supported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F6FCA5-C69D-184C-9C54-1E488FF11D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01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B88A0-1259-0E4A-8C90-21A5500B4A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43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1926" cy="342755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52694" cy="34737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23522" cy="342755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1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52694" cy="34737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255C69-BCF3-EC4C-9635-9F2E34BA0311}" type="slidenum">
              <a:rPr lang="en-GB"/>
              <a:pPr/>
              <a:t>28</a:t>
            </a:fld>
            <a:endParaRPr lang="en-GB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210236" y="694171"/>
            <a:ext cx="4437529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8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361" y="4342535"/>
            <a:ext cx="5479676" cy="41072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D3A4-92B7-4882-85F5-2E0E9C6604AC}" type="datetimeFigureOut">
              <a:rPr lang="en-US" smtClean="0"/>
              <a:t>9/24/14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313A-0F3C-41DB-9C45-A6781525A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78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D3A4-92B7-4882-85F5-2E0E9C6604AC}" type="datetimeFigureOut">
              <a:rPr lang="en-US" smtClean="0"/>
              <a:t>9/24/14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313A-0F3C-41DB-9C45-A6781525A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77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D3A4-92B7-4882-85F5-2E0E9C6604AC}" type="datetimeFigureOut">
              <a:rPr lang="en-US" smtClean="0"/>
              <a:t>9/24/14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313A-0F3C-41DB-9C45-A6781525A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85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0960" cy="11362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1120" cy="4651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1" y="6247376"/>
            <a:ext cx="2890080" cy="4651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1120" cy="465169"/>
          </a:xfrm>
        </p:spPr>
        <p:txBody>
          <a:bodyPr/>
          <a:lstStyle>
            <a:lvl1pPr>
              <a:defRPr/>
            </a:lvl1pPr>
          </a:lstStyle>
          <a:p>
            <a:fld id="{D8380A4F-DD37-F045-A16D-D288E13ADC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38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D3A4-92B7-4882-85F5-2E0E9C6604AC}" type="datetimeFigureOut">
              <a:rPr lang="en-US" smtClean="0"/>
              <a:t>9/24/14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313A-0F3C-41DB-9C45-A6781525A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22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D3A4-92B7-4882-85F5-2E0E9C6604AC}" type="datetimeFigureOut">
              <a:rPr lang="en-US" smtClean="0"/>
              <a:t>9/24/14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313A-0F3C-41DB-9C45-A6781525A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7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D3A4-92B7-4882-85F5-2E0E9C6604AC}" type="datetimeFigureOut">
              <a:rPr lang="en-US" smtClean="0"/>
              <a:t>9/24/14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313A-0F3C-41DB-9C45-A6781525A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300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D3A4-92B7-4882-85F5-2E0E9C6604AC}" type="datetimeFigureOut">
              <a:rPr lang="en-US" smtClean="0"/>
              <a:t>9/24/14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313A-0F3C-41DB-9C45-A6781525A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6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D3A4-92B7-4882-85F5-2E0E9C6604AC}" type="datetimeFigureOut">
              <a:rPr lang="en-US" smtClean="0"/>
              <a:t>9/24/14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313A-0F3C-41DB-9C45-A6781525A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3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D3A4-92B7-4882-85F5-2E0E9C6604AC}" type="datetimeFigureOut">
              <a:rPr lang="en-US" smtClean="0"/>
              <a:t>9/24/14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313A-0F3C-41DB-9C45-A6781525A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D3A4-92B7-4882-85F5-2E0E9C6604AC}" type="datetimeFigureOut">
              <a:rPr lang="en-US" smtClean="0"/>
              <a:t>9/24/14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313A-0F3C-41DB-9C45-A6781525A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980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4D3A4-92B7-4882-85F5-2E0E9C6604AC}" type="datetimeFigureOut">
              <a:rPr lang="en-US" smtClean="0"/>
              <a:t>9/24/14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E313A-0F3C-41DB-9C45-A6781525A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265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4D3A4-92B7-4882-85F5-2E0E9C6604AC}" type="datetimeFigureOut">
              <a:rPr lang="en-US" smtClean="0"/>
              <a:t>9/24/14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E313A-0F3C-41DB-9C45-A6781525A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8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8" Type="http://schemas.openxmlformats.org/officeDocument/2006/relationships/image" Target="../media/image29.jpeg"/><Relationship Id="rId9" Type="http://schemas.openxmlformats.org/officeDocument/2006/relationships/image" Target="../media/image30.png"/><Relationship Id="rId10" Type="http://schemas.openxmlformats.org/officeDocument/2006/relationships/image" Target="../media/image31.jpeg"/><Relationship Id="rId11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package" Target="../embeddings/Microsoft_Excel_Sheet1.xlsx"/><Relationship Id="rId5" Type="http://schemas.openxmlformats.org/officeDocument/2006/relationships/image" Target="../media/image3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package" Target="../embeddings/Microsoft_Word_Document2.docx"/><Relationship Id="rId5" Type="http://schemas.openxmlformats.org/officeDocument/2006/relationships/image" Target="../media/image35.png"/><Relationship Id="rId6" Type="http://schemas.openxmlformats.org/officeDocument/2006/relationships/image" Target="../media/image36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jpeg"/><Relationship Id="rId7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49688"/>
            <a:ext cx="7109639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NCAR/EOL Involvement in </a:t>
            </a:r>
            <a:r>
              <a:rPr lang="en-US" sz="2800" dirty="0" err="1" smtClean="0"/>
              <a:t>Perdigão</a:t>
            </a:r>
            <a:r>
              <a:rPr lang="en-US" sz="2800" dirty="0" smtClean="0"/>
              <a:t> Experiment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Steve Oncley</a:t>
            </a:r>
          </a:p>
          <a:p>
            <a:pPr algn="ctr"/>
            <a:r>
              <a:rPr lang="en-US" sz="2400" dirty="0" smtClean="0"/>
              <a:t>National Center for Atmospheric Research</a:t>
            </a:r>
          </a:p>
          <a:p>
            <a:pPr algn="ctr"/>
            <a:r>
              <a:rPr lang="en-US" sz="2400" dirty="0" smtClean="0"/>
              <a:t>Earth Observing Laboratory</a:t>
            </a:r>
          </a:p>
          <a:p>
            <a:pPr algn="ctr"/>
            <a:r>
              <a:rPr lang="en-US" sz="2400" dirty="0" smtClean="0"/>
              <a:t>Boulder, CO</a:t>
            </a:r>
          </a:p>
          <a:p>
            <a:endParaRPr lang="en-US" sz="28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3959611"/>
            <a:ext cx="6340197" cy="295465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I have 3 </a:t>
            </a:r>
            <a:r>
              <a:rPr lang="en-US" sz="2800" dirty="0" smtClean="0">
                <a:solidFill>
                  <a:srgbClr val="0000FF"/>
                </a:solidFill>
              </a:rPr>
              <a:t>hats today:</a:t>
            </a:r>
            <a:endParaRPr lang="en-US" sz="2800" dirty="0">
              <a:solidFill>
                <a:srgbClr val="0000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Facility Scientist (supply EOL facilities)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Facility Developer (augment resources)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err="1">
                <a:solidFill>
                  <a:srgbClr val="0000FF"/>
                </a:solidFill>
              </a:rPr>
              <a:t>CentNet</a:t>
            </a:r>
            <a:endParaRPr lang="en-US" sz="2800" dirty="0">
              <a:solidFill>
                <a:srgbClr val="0000FF"/>
              </a:solidFill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TRAM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Researcher </a:t>
            </a:r>
            <a:r>
              <a:rPr lang="en-US" sz="2800" dirty="0">
                <a:solidFill>
                  <a:srgbClr val="0000FF"/>
                </a:solidFill>
              </a:rPr>
              <a:t>(H</a:t>
            </a:r>
            <a:r>
              <a:rPr lang="en-US" sz="2800" baseline="-25000" dirty="0">
                <a:solidFill>
                  <a:srgbClr val="0000FF"/>
                </a:solidFill>
              </a:rPr>
              <a:t>2</a:t>
            </a:r>
            <a:r>
              <a:rPr lang="en-US" sz="2800" dirty="0">
                <a:solidFill>
                  <a:srgbClr val="0000FF"/>
                </a:solidFill>
              </a:rPr>
              <a:t>O/</a:t>
            </a:r>
            <a:r>
              <a:rPr lang="en-US" sz="2800" strike="sngStrike" dirty="0">
                <a:solidFill>
                  <a:srgbClr val="FF6600"/>
                </a:solidFill>
              </a:rPr>
              <a:t>CO</a:t>
            </a:r>
            <a:r>
              <a:rPr lang="en-US" sz="2800" strike="sngStrike" baseline="-25000" dirty="0">
                <a:solidFill>
                  <a:srgbClr val="FF6600"/>
                </a:solidFill>
              </a:rPr>
              <a:t>2</a:t>
            </a:r>
            <a:r>
              <a:rPr lang="en-US" sz="2800" dirty="0">
                <a:solidFill>
                  <a:srgbClr val="0000FF"/>
                </a:solidFill>
              </a:rPr>
              <a:t> budgets)</a:t>
            </a:r>
          </a:p>
          <a:p>
            <a:endParaRPr lang="en-US" dirty="0"/>
          </a:p>
        </p:txBody>
      </p:sp>
      <p:pic>
        <p:nvPicPr>
          <p:cNvPr id="7" name="Picture 6" descr="ncar-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86200" cy="1246632"/>
          </a:xfrm>
          <a:prstGeom prst="rect">
            <a:avLst/>
          </a:prstGeom>
        </p:spPr>
      </p:pic>
      <p:pic>
        <p:nvPicPr>
          <p:cNvPr id="8" name="Picture 7" descr="eollogo_sm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223" y="0"/>
            <a:ext cx="22225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32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29600" cy="1146360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/>
              <a:t>Integrated Surface Flux System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561920" y="1244290"/>
            <a:ext cx="4147200" cy="207381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190083" lvl="1" indent="0" algn="ctr">
              <a:spcAft>
                <a:spcPct val="0"/>
              </a:spcAft>
              <a:buSzPct val="45000"/>
              <a:buNone/>
              <a:tabLst>
                <a:tab pos="384486" algn="l"/>
                <a:tab pos="799212" algn="l"/>
                <a:tab pos="1213938" algn="l"/>
                <a:tab pos="1628664" algn="l"/>
                <a:tab pos="2043391" algn="l"/>
                <a:tab pos="2458117" algn="l"/>
                <a:tab pos="2872843" algn="l"/>
                <a:tab pos="3287569" algn="l"/>
                <a:tab pos="3702295" algn="l"/>
                <a:tab pos="4117021" algn="l"/>
                <a:tab pos="4531747" algn="l"/>
                <a:tab pos="4946473" algn="l"/>
                <a:tab pos="5361200" algn="l"/>
                <a:tab pos="5775926" algn="l"/>
                <a:tab pos="6190652" algn="l"/>
                <a:tab pos="6605378" algn="l"/>
                <a:tab pos="7020104" algn="l"/>
                <a:tab pos="7434830" algn="l"/>
                <a:tab pos="7849556" algn="l"/>
                <a:tab pos="8264282" algn="l"/>
                <a:tab pos="8679009" algn="l"/>
              </a:tabLst>
            </a:pPr>
            <a:r>
              <a:rPr lang="en-GB" sz="1800"/>
              <a:t> ... and/or as a dense array of sensors in a single location for an intensive micrometeorological study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60" y="3110727"/>
            <a:ext cx="4420800" cy="331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0" y="1451672"/>
            <a:ext cx="4147200" cy="4769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239"/>
            <a:ext cx="4155840" cy="3110727"/>
          </a:xfrm>
          <a:prstGeom prst="rect">
            <a:avLst/>
          </a:prstGeom>
          <a:noFill/>
          <a:ln>
            <a:noFill/>
          </a:ln>
          <a:effectLst>
            <a:outerShdw blurRad="63500" dist="17819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49" y="0"/>
            <a:ext cx="8229600" cy="689755"/>
          </a:xfrm>
          <a:ln/>
        </p:spPr>
        <p:txBody>
          <a:bodyPr>
            <a:normAutofit fontScale="90000"/>
          </a:bodyPr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/>
              <a:t>ISFS Measurement Capabilities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b="25078"/>
          <a:stretch>
            <a:fillRect/>
          </a:stretch>
        </p:blipFill>
        <p:spPr bwMode="auto">
          <a:xfrm>
            <a:off x="4811180" y="634754"/>
            <a:ext cx="3807360" cy="252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970" b="2507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9"/>
          <a:stretch>
            <a:fillRect/>
          </a:stretch>
        </p:blipFill>
        <p:spPr bwMode="auto">
          <a:xfrm>
            <a:off x="5128679" y="3450760"/>
            <a:ext cx="3807360" cy="331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4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259" y="3928634"/>
            <a:ext cx="3244836" cy="2929366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80961" y="1"/>
            <a:ext cx="8229600" cy="1064272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/>
              <a:t>ISFS Logistics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>
            <a:fillRect/>
          </a:stretch>
        </p:blipFill>
        <p:spPr bwMode="auto">
          <a:xfrm>
            <a:off x="4723200" y="3973378"/>
            <a:ext cx="4420800" cy="2903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250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4721" y="1036909"/>
            <a:ext cx="8252640" cy="4444307"/>
          </a:xfrm>
          <a:ln/>
        </p:spPr>
        <p:txBody>
          <a:bodyPr/>
          <a:lstStyle/>
          <a:p>
            <a:pPr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AC line power distribution to 2 km</a:t>
            </a:r>
          </a:p>
          <a:p>
            <a:pPr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Off-grid: Solar, </a:t>
            </a:r>
            <a:r>
              <a:rPr lang="en-GB" dirty="0" smtClean="0"/>
              <a:t>wind, (hydrogen </a:t>
            </a:r>
            <a:r>
              <a:rPr lang="en-GB" dirty="0"/>
              <a:t>fuel </a:t>
            </a:r>
            <a:r>
              <a:rPr lang="en-GB" dirty="0" smtClean="0"/>
              <a:t>cell) </a:t>
            </a:r>
            <a:endParaRPr lang="en-GB" dirty="0"/>
          </a:p>
          <a:p>
            <a:pPr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Tripod, triangular, scaffolding towers up to </a:t>
            </a:r>
            <a:r>
              <a:rPr lang="en-GB" dirty="0" smtClean="0"/>
              <a:t>45m (also have used user-supplied towers)</a:t>
            </a:r>
            <a:endParaRPr lang="en-GB" dirty="0"/>
          </a:p>
          <a:p>
            <a:pPr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Field office/laboratory </a:t>
            </a:r>
            <a:r>
              <a:rPr lang="en-GB" dirty="0" smtClean="0"/>
              <a:t>trailer</a:t>
            </a:r>
            <a:endParaRPr lang="en-GB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881" y="119471"/>
            <a:ext cx="869129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ISFS Data System – DSM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Linux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Low power (12 VDC, 5 watts) based on commercial-off-the-shelf electronics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Save every sample with </a:t>
            </a:r>
            <a:r>
              <a:rPr lang="en-US" sz="2000" dirty="0" err="1" smtClean="0"/>
              <a:t>μs</a:t>
            </a:r>
            <a:r>
              <a:rPr lang="en-US" sz="2000" dirty="0" smtClean="0"/>
              <a:t> timestamp (GPS/network-based)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Ethernet (wired/wireless/cell) for real-time monitoring/control world-wide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Serial ports/</a:t>
            </a:r>
            <a:r>
              <a:rPr lang="en-US" sz="2000" dirty="0" smtClean="0"/>
              <a:t>USB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Upgradable/Expandable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/>
              <a:t>E</a:t>
            </a:r>
            <a:r>
              <a:rPr lang="en-US" sz="2000" dirty="0" smtClean="0"/>
              <a:t>xtended temperature range (-40C to 50C)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dirty="0" smtClean="0"/>
              <a:t>Front panels with surge suppression/power control</a:t>
            </a:r>
          </a:p>
        </p:txBody>
      </p:sp>
      <p:pic>
        <p:nvPicPr>
          <p:cNvPr id="1026" name="Picture 2" descr="\\cit\eol\isff\projects\PCAPS\ISFF\photos\setupnov\river\dsmriver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66" y="3209925"/>
            <a:ext cx="4749763" cy="35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cit\eol\isff\projects\PCAPS\ISFF\photos\setupnov\hiland\dsmhiland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1" y="3209926"/>
            <a:ext cx="4749763" cy="356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134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031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0" y="0"/>
            <a:ext cx="9015408" cy="6858000"/>
          </a:xfrm>
          <a:prstGeom prst="rect">
            <a:avLst/>
          </a:prstGeom>
          <a:ln>
            <a:noFill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77383" y="5036786"/>
            <a:ext cx="2919478" cy="17235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300" dirty="0">
              <a:solidFill>
                <a:srgbClr val="000000"/>
              </a:solidFill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Observations of:</a:t>
            </a:r>
          </a:p>
          <a:p>
            <a:pPr marL="285750" indent="-285750">
              <a:buFont typeface="Arial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Meteorology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Surface </a:t>
            </a:r>
            <a:r>
              <a:rPr lang="en-US" dirty="0">
                <a:solidFill>
                  <a:schemeClr val="bg1"/>
                </a:solidFill>
              </a:rPr>
              <a:t>Energy </a:t>
            </a:r>
            <a:r>
              <a:rPr lang="en-US" dirty="0" smtClean="0">
                <a:solidFill>
                  <a:schemeClr val="bg1"/>
                </a:solidFill>
              </a:rPr>
              <a:t>Fluxes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 smtClean="0">
                <a:solidFill>
                  <a:schemeClr val="bg1"/>
                </a:solidFill>
              </a:rPr>
              <a:t>Atmospheric Composition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chemeClr val="bg1"/>
                </a:solidFill>
              </a:rPr>
              <a:t>Surface </a:t>
            </a:r>
            <a:r>
              <a:rPr lang="en-US" dirty="0" smtClean="0">
                <a:solidFill>
                  <a:schemeClr val="bg1"/>
                </a:solidFill>
              </a:rPr>
              <a:t>Characteristics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00" y="0"/>
            <a:ext cx="57657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100 Measurement locations (</a:t>
            </a:r>
            <a:r>
              <a:rPr lang="en-US" sz="2800" i="1" dirty="0" err="1" smtClean="0">
                <a:solidFill>
                  <a:schemeClr val="bg1"/>
                </a:solidFill>
              </a:rPr>
              <a:t>Cent</a:t>
            </a:r>
            <a:r>
              <a:rPr lang="en-US" sz="2800" dirty="0" err="1" smtClean="0">
                <a:solidFill>
                  <a:schemeClr val="bg1"/>
                </a:solidFill>
              </a:rPr>
              <a:t>Net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8285" y="0"/>
            <a:ext cx="272382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Disciplines Supported: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Mesoscale</a:t>
            </a:r>
            <a:r>
              <a:rPr lang="en-US" dirty="0" smtClean="0">
                <a:solidFill>
                  <a:srgbClr val="FFFFFF"/>
                </a:solidFill>
              </a:rPr>
              <a:t> Meteorology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FFFFFF"/>
                </a:solidFill>
              </a:rPr>
              <a:t>Biogeosciences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     (Climate Processes)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Hydrology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Urban Meteorology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Wind Energy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Polar Meteorology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 smtClean="0">
              <a:solidFill>
                <a:srgbClr val="FFFFFF"/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65894"/>
            <a:ext cx="5274257" cy="3297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dscn003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2" y="1150207"/>
            <a:ext cx="881853" cy="2499528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103049" y="632490"/>
            <a:ext cx="189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20, 5-level Towers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2420304" y="627094"/>
            <a:ext cx="2531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 Surface Flux Stations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1960250" y="627995"/>
            <a:ext cx="528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-or-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Screen Shot 2014-09-24 at 9.19.0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450" y="1071360"/>
            <a:ext cx="790575" cy="253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8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70104" y="0"/>
            <a:ext cx="5765199" cy="584763"/>
          </a:xfrm>
          <a:prstGeom prst="rect">
            <a:avLst/>
          </a:prstGeom>
          <a:noFill/>
          <a:ln>
            <a:noFill/>
          </a:ln>
        </p:spPr>
        <p:txBody>
          <a:bodyPr wrap="square" lIns="91429" tIns="45714" rIns="91429" bIns="45714" rtlCol="0">
            <a:spAutoFit/>
          </a:bodyPr>
          <a:lstStyle/>
          <a:p>
            <a:pPr algn="ctr" defTabSz="914023"/>
            <a:r>
              <a:rPr lang="en-US" sz="3200" dirty="0"/>
              <a:t>CentNet: Core Sensor Selection</a:t>
            </a:r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2649" y="3740152"/>
            <a:ext cx="1675846" cy="1512916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670680" y="5622334"/>
            <a:ext cx="2619434" cy="1038734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000" dirty="0"/>
              <a:t>Fluxes/Hydrology:</a:t>
            </a:r>
          </a:p>
          <a:p>
            <a:r>
              <a:rPr lang="en-US" sz="2000" dirty="0"/>
              <a:t>Soil Thermal Properties</a:t>
            </a:r>
          </a:p>
          <a:p>
            <a:r>
              <a:rPr lang="en-US" sz="2000" dirty="0"/>
              <a:t>and Moisture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7120" y="6023096"/>
            <a:ext cx="2614371" cy="72134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000" dirty="0"/>
              <a:t>Meteorology:</a:t>
            </a:r>
          </a:p>
          <a:p>
            <a:r>
              <a:rPr lang="en-US" sz="2000" dirty="0"/>
              <a:t>Temperature/Humidity</a:t>
            </a:r>
          </a:p>
        </p:txBody>
      </p:sp>
      <p:pic>
        <p:nvPicPr>
          <p:cNvPr id="10" name="Picture 9" descr="windobserver-6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25" t="42" r="22243" b="6195"/>
          <a:stretch/>
        </p:blipFill>
        <p:spPr>
          <a:xfrm>
            <a:off x="7764947" y="1939883"/>
            <a:ext cx="1110299" cy="1907928"/>
          </a:xfrm>
          <a:prstGeom prst="rect">
            <a:avLst/>
          </a:prstGeom>
        </p:spPr>
      </p:pic>
      <p:pic>
        <p:nvPicPr>
          <p:cNvPr id="11" name="Picture 10" descr="Screen Shot 2013-08-16 at 3.36.49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65" y="1606060"/>
            <a:ext cx="2291458" cy="30301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12251"/>
            <a:ext cx="3058231" cy="135612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000" dirty="0"/>
              <a:t>Fluxes/Turbulence:</a:t>
            </a:r>
          </a:p>
          <a:p>
            <a:r>
              <a:rPr lang="en-US" sz="2000" dirty="0"/>
              <a:t>3-Component Sonic Anemometer with Infrared CO</a:t>
            </a:r>
            <a:r>
              <a:rPr lang="en-US" sz="2000" baseline="-25000" dirty="0"/>
              <a:t>2</a:t>
            </a:r>
            <a:r>
              <a:rPr lang="en-US" sz="2000" dirty="0"/>
              <a:t>/H</a:t>
            </a:r>
            <a:r>
              <a:rPr lang="en-US" sz="2000" baseline="-25000" dirty="0"/>
              <a:t>2</a:t>
            </a:r>
            <a:r>
              <a:rPr lang="en-US" sz="2000" dirty="0"/>
              <a:t>O Gas Analyzer</a:t>
            </a:r>
          </a:p>
        </p:txBody>
      </p:sp>
      <p:pic>
        <p:nvPicPr>
          <p:cNvPr id="13" name="Picture 12" descr="NR01-net-radiometer-5webv120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33" b="17887"/>
          <a:stretch/>
        </p:blipFill>
        <p:spPr>
          <a:xfrm>
            <a:off x="4971613" y="873965"/>
            <a:ext cx="2540000" cy="17190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4779" y="2695031"/>
            <a:ext cx="2567659" cy="1038734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000" dirty="0"/>
              <a:t>Radiative Forcing:</a:t>
            </a:r>
          </a:p>
          <a:p>
            <a:r>
              <a:rPr lang="en-US" sz="2000" dirty="0"/>
              <a:t>4-Component</a:t>
            </a:r>
          </a:p>
          <a:p>
            <a:r>
              <a:rPr lang="en-US" sz="2000" dirty="0"/>
              <a:t>Integrated Radiometer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7217" y="259035"/>
            <a:ext cx="2111570" cy="167352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en-US" sz="2000" dirty="0"/>
              <a:t>Meteorology:</a:t>
            </a:r>
          </a:p>
          <a:p>
            <a:r>
              <a:rPr lang="en-US" sz="2000" dirty="0"/>
              <a:t>2-Component Sonic Anemometer</a:t>
            </a:r>
          </a:p>
          <a:p>
            <a:r>
              <a:rPr lang="en-US" sz="2000" dirty="0"/>
              <a:t>(with heating)</a:t>
            </a:r>
          </a:p>
        </p:txBody>
      </p:sp>
      <p:pic>
        <p:nvPicPr>
          <p:cNvPr id="16" name="Picture 15" descr="Paroscientific-6000-serie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51" y="5465073"/>
            <a:ext cx="1428750" cy="14287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652183"/>
            <a:ext cx="2886638" cy="72134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000" dirty="0"/>
              <a:t>Meteorology/Turbulence:</a:t>
            </a:r>
          </a:p>
          <a:p>
            <a:r>
              <a:rPr lang="en-US" sz="2000" dirty="0"/>
              <a:t>Absolute </a:t>
            </a:r>
            <a:r>
              <a:rPr lang="en-US" sz="2000" dirty="0" err="1"/>
              <a:t>Nanobarometer</a:t>
            </a:r>
            <a:endParaRPr lang="en-US" sz="2000" dirty="0"/>
          </a:p>
        </p:txBody>
      </p:sp>
      <p:pic>
        <p:nvPicPr>
          <p:cNvPr id="18" name="Picture 17" descr="Parsivel2_side3_20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0" y="4768850"/>
            <a:ext cx="1270000" cy="20891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844191" y="3923763"/>
            <a:ext cx="2313757" cy="707874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000" dirty="0"/>
              <a:t>All-Season </a:t>
            </a:r>
            <a:r>
              <a:rPr lang="en-US" sz="2000" dirty="0" err="1" smtClean="0"/>
              <a:t>Precip</a:t>
            </a:r>
            <a:r>
              <a:rPr lang="en-US" sz="2000" dirty="0" smtClean="0"/>
              <a:t>.:</a:t>
            </a:r>
            <a:endParaRPr lang="en-US" sz="2000" dirty="0"/>
          </a:p>
          <a:p>
            <a:r>
              <a:rPr lang="en-US" sz="2000" dirty="0"/>
              <a:t>Optical </a:t>
            </a:r>
            <a:r>
              <a:rPr lang="en-US" sz="2000" dirty="0" err="1"/>
              <a:t>Distrometer</a:t>
            </a:r>
            <a:endParaRPr lang="en-US" sz="2000" dirty="0"/>
          </a:p>
        </p:txBody>
      </p:sp>
      <p:pic>
        <p:nvPicPr>
          <p:cNvPr id="20" name="Picture 19" descr="6-23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787" y="2354415"/>
            <a:ext cx="1905000" cy="9525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08612" y="1610931"/>
            <a:ext cx="1851030" cy="72134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en-US" sz="2000" dirty="0"/>
              <a:t>Data Quality:</a:t>
            </a:r>
          </a:p>
          <a:p>
            <a:r>
              <a:rPr lang="en-US" sz="2000" dirty="0"/>
              <a:t>Wetness Sensor</a:t>
            </a:r>
          </a:p>
        </p:txBody>
      </p:sp>
      <p:pic>
        <p:nvPicPr>
          <p:cNvPr id="22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18856" y="3968693"/>
            <a:ext cx="1397508" cy="1863852"/>
          </a:xfrm>
          <a:prstGeom prst="rect">
            <a:avLst/>
          </a:prstGeom>
          <a:ln>
            <a:noFill/>
          </a:ln>
        </p:spPr>
      </p:pic>
      <p:pic>
        <p:nvPicPr>
          <p:cNvPr id="23" name="Picture 22" descr="Screen Shot 2014-07-24 at 3.15.13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4" y="5444416"/>
            <a:ext cx="82042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5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3759" y="105095"/>
            <a:ext cx="2849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CentNet</a:t>
            </a:r>
            <a:r>
              <a:rPr lang="en-US" sz="3200" dirty="0" smtClean="0"/>
              <a:t> Budget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9598731"/>
              </p:ext>
            </p:extLst>
          </p:nvPr>
        </p:nvGraphicFramePr>
        <p:xfrm>
          <a:off x="357194" y="570137"/>
          <a:ext cx="8331200" cy="619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0" name="Worksheet" r:id="rId4" imgW="16662400" imgH="12395200" progId="Excel.Sheet.12">
                  <p:embed/>
                </p:oleObj>
              </mc:Choice>
              <mc:Fallback>
                <p:oleObj name="Worksheet" r:id="rId4" imgW="16662400" imgH="12395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>
                        <a:alphaModFix amt="50000"/>
                      </a:blip>
                      <a:stretch>
                        <a:fillRect/>
                      </a:stretch>
                    </p:blipFill>
                    <p:spPr>
                      <a:xfrm>
                        <a:off x="357194" y="570137"/>
                        <a:ext cx="8331200" cy="619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09574" y="1144848"/>
            <a:ext cx="533406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</a:rPr>
              <a:t>Total need: $7M</a:t>
            </a:r>
          </a:p>
          <a:p>
            <a:r>
              <a:rPr lang="en-US" sz="6000" dirty="0" smtClean="0">
                <a:solidFill>
                  <a:srgbClr val="0000FF"/>
                </a:solidFill>
              </a:rPr>
              <a:t>$1.2M NSF MRI</a:t>
            </a:r>
          </a:p>
          <a:p>
            <a:r>
              <a:rPr lang="en-US" sz="6000" dirty="0" smtClean="0">
                <a:solidFill>
                  <a:srgbClr val="0000FF"/>
                </a:solidFill>
              </a:rPr>
              <a:t>+$0.5M NEWA</a:t>
            </a:r>
          </a:p>
          <a:p>
            <a:r>
              <a:rPr lang="en-US" sz="6000" dirty="0">
                <a:solidFill>
                  <a:srgbClr val="0000FF"/>
                </a:solidFill>
              </a:rPr>
              <a:t>=</a:t>
            </a:r>
            <a:r>
              <a:rPr lang="en-US" sz="6000" dirty="0" smtClean="0">
                <a:solidFill>
                  <a:srgbClr val="0000FF"/>
                </a:solidFill>
              </a:rPr>
              <a:t>$1.7M (25%)</a:t>
            </a:r>
          </a:p>
        </p:txBody>
      </p:sp>
    </p:spTree>
    <p:extLst>
      <p:ext uri="{BB962C8B-B14F-4D97-AF65-F5344CB8AC3E}">
        <p14:creationId xmlns:p14="http://schemas.microsoft.com/office/powerpoint/2010/main" val="6975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678" y="624703"/>
            <a:ext cx="459197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Situ Resources:</a:t>
            </a:r>
          </a:p>
          <a:p>
            <a:endParaRPr lang="en-US" sz="2400" dirty="0"/>
          </a:p>
          <a:p>
            <a:r>
              <a:rPr lang="en-US" sz="2400" dirty="0" smtClean="0"/>
              <a:t>ISFS</a:t>
            </a:r>
            <a:r>
              <a:rPr lang="en-US" sz="2400" dirty="0"/>
              <a:t>: ~10 EBS + 15 3D Sonics</a:t>
            </a:r>
          </a:p>
          <a:p>
            <a:r>
              <a:rPr lang="en-US" sz="2400" dirty="0"/>
              <a:t>w/NEWA+MRI: + 10 EBS </a:t>
            </a:r>
            <a:r>
              <a:rPr lang="en-US" sz="2400" dirty="0" smtClean="0"/>
              <a:t>+60 </a:t>
            </a:r>
            <a:r>
              <a:rPr lang="en-US" sz="2400" dirty="0"/>
              <a:t>Sonics</a:t>
            </a:r>
          </a:p>
          <a:p>
            <a:endParaRPr lang="en-US" sz="2400" dirty="0"/>
          </a:p>
          <a:p>
            <a:r>
              <a:rPr lang="en-US" sz="2400" dirty="0" smtClean="0"/>
              <a:t>DTU: 50 3D Sonics</a:t>
            </a:r>
            <a:endParaRPr lang="en-US" sz="2400" dirty="0"/>
          </a:p>
          <a:p>
            <a:r>
              <a:rPr lang="en-US" sz="2400" dirty="0" smtClean="0"/>
              <a:t>UND:?</a:t>
            </a:r>
            <a:endParaRPr lang="en-US" sz="2400" dirty="0"/>
          </a:p>
          <a:p>
            <a:r>
              <a:rPr lang="en-US" sz="2400" dirty="0" smtClean="0"/>
              <a:t>Others:?</a:t>
            </a:r>
          </a:p>
        </p:txBody>
      </p:sp>
      <p:pic>
        <p:nvPicPr>
          <p:cNvPr id="3" name="Picture 2" descr="Screen Shot 2014-09-23 at 5.03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0"/>
            <a:ext cx="4191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0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672048"/>
              </p:ext>
            </p:extLst>
          </p:nvPr>
        </p:nvGraphicFramePr>
        <p:xfrm>
          <a:off x="3657600" y="2133600"/>
          <a:ext cx="54864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Document" r:id="rId4" imgW="5486400" imgH="4724400" progId="Word.Document.12">
                  <p:embed/>
                </p:oleObj>
              </mc:Choice>
              <mc:Fallback>
                <p:oleObj name="Document" r:id="rId4" imgW="5486400" imgH="4724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57600" y="2133600"/>
                        <a:ext cx="5486400" cy="472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Transect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2412" cy="40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15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71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294"/>
            <a:ext cx="9144000" cy="51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61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8980" y="4859286"/>
            <a:ext cx="129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NSF/MRI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52163" y="5970197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NEWA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71083" y="3370444"/>
            <a:ext cx="1724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NSF/</a:t>
            </a:r>
          </a:p>
          <a:p>
            <a:r>
              <a:rPr lang="en-US" sz="2400" dirty="0" smtClean="0"/>
              <a:t>Deployment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430396" y="4808812"/>
            <a:ext cx="1221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CentNet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77949" y="3763758"/>
            <a:ext cx="866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OFAP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621223" y="3756013"/>
            <a:ext cx="686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ISFS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864878" y="3762593"/>
            <a:ext cx="129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Perdigão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015844" y="3979733"/>
            <a:ext cx="519835" cy="6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260556" y="4007113"/>
            <a:ext cx="519835" cy="6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93509" y="4124493"/>
            <a:ext cx="1550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(~10 SEB + 15 3DS)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226410" y="5223352"/>
            <a:ext cx="1550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(+10 SEB + </a:t>
            </a:r>
            <a:r>
              <a:rPr lang="en-US" sz="1400" dirty="0"/>
              <a:t>6</a:t>
            </a:r>
            <a:r>
              <a:rPr lang="en-US" sz="1400" dirty="0" smtClean="0"/>
              <a:t>0 3DS)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969972" y="4446913"/>
            <a:ext cx="6580" cy="40796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625497" y="3980898"/>
            <a:ext cx="421132" cy="6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806306" y="5083525"/>
            <a:ext cx="421132" cy="658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940153" y="5510658"/>
            <a:ext cx="6580" cy="40796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33084" y="3098013"/>
            <a:ext cx="54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ISS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081647" y="3466492"/>
            <a:ext cx="447452" cy="348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568770" y="3512553"/>
            <a:ext cx="348750" cy="289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97495" y="2676893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WVDIAL</a:t>
            </a:r>
            <a:endParaRPr lang="en-US" sz="2400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976363" y="3137493"/>
            <a:ext cx="355331" cy="526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641152" y="3150653"/>
            <a:ext cx="361910" cy="5000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3804" y="3763695"/>
            <a:ext cx="1146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(PI-Led)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39137" y="4853648"/>
            <a:ext cx="139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(EOL-Led)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9620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ect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952500"/>
            <a:ext cx="755904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3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793" y="674281"/>
            <a:ext cx="6801862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6600"/>
                </a:solidFill>
              </a:rPr>
              <a:t>Key questions: (save for Friday discussion?)</a:t>
            </a:r>
          </a:p>
          <a:p>
            <a:endParaRPr lang="en-US" dirty="0" smtClean="0"/>
          </a:p>
          <a:p>
            <a:r>
              <a:rPr lang="en-US" sz="2000" dirty="0" smtClean="0"/>
              <a:t>What resources will be available (from NEWA partners and us)?</a:t>
            </a:r>
          </a:p>
          <a:p>
            <a:r>
              <a:rPr lang="en-US" sz="2000" dirty="0"/>
              <a:t>	</a:t>
            </a:r>
          </a:p>
          <a:p>
            <a:r>
              <a:rPr lang="en-US" sz="2000" dirty="0" smtClean="0"/>
              <a:t>Where/how will these resources be deployed?</a:t>
            </a:r>
          </a:p>
          <a:p>
            <a:endParaRPr lang="en-US" sz="2000" dirty="0"/>
          </a:p>
          <a:p>
            <a:r>
              <a:rPr lang="en-US" sz="2000" dirty="0" smtClean="0"/>
              <a:t>Are IOPs needed?  If so, when, what duration, how many?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UAV operations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Soundings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Change of </a:t>
            </a:r>
            <a:r>
              <a:rPr lang="en-US" sz="2000" dirty="0" err="1" smtClean="0"/>
              <a:t>Windscanner</a:t>
            </a:r>
            <a:r>
              <a:rPr lang="en-US" sz="2000" dirty="0" smtClean="0"/>
              <a:t> locations (short-range?)</a:t>
            </a:r>
          </a:p>
          <a:p>
            <a:endParaRPr lang="en-US" sz="2000" dirty="0"/>
          </a:p>
          <a:p>
            <a:r>
              <a:rPr lang="en-US" sz="2000" dirty="0" smtClean="0"/>
              <a:t>Mapping of resources to science questions.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7804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6611" y="202244"/>
            <a:ext cx="36086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O/</a:t>
            </a:r>
            <a:r>
              <a:rPr lang="en-US" sz="2800" strike="sngStrike" dirty="0" smtClean="0">
                <a:solidFill>
                  <a:srgbClr val="FF6600"/>
                </a:solidFill>
              </a:rPr>
              <a:t>CO</a:t>
            </a:r>
            <a:r>
              <a:rPr lang="en-US" sz="2800" strike="sngStrike" baseline="-25000" dirty="0" smtClean="0">
                <a:solidFill>
                  <a:srgbClr val="FF6600"/>
                </a:solidFill>
              </a:rPr>
              <a:t>2</a:t>
            </a:r>
            <a:r>
              <a:rPr lang="en-US" sz="2800" dirty="0" smtClean="0"/>
              <a:t> Budget Study</a:t>
            </a:r>
            <a:endParaRPr lang="en-US" sz="2800" dirty="0"/>
          </a:p>
        </p:txBody>
      </p:sp>
      <p:pic>
        <p:nvPicPr>
          <p:cNvPr id="7" name="Picture 6" descr="box_budg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27" y="0"/>
            <a:ext cx="3803073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539" y="1347927"/>
            <a:ext cx="5009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bottom = top – sides – storage (air/canopy/surface)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3962" y="1914101"/>
            <a:ext cx="518487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bottom: surface flux, eddy-covariance </a:t>
            </a:r>
            <a:r>
              <a:rPr lang="en-US" dirty="0" smtClean="0">
                <a:solidFill>
                  <a:srgbClr val="3366FF"/>
                </a:solidFill>
              </a:rPr>
              <a:t>towers</a:t>
            </a:r>
            <a:r>
              <a:rPr lang="en-US" dirty="0" smtClean="0"/>
              <a:t> near </a:t>
            </a:r>
          </a:p>
          <a:p>
            <a:r>
              <a:rPr lang="en-US" dirty="0"/>
              <a:t> </a:t>
            </a:r>
            <a:r>
              <a:rPr lang="en-US" dirty="0" smtClean="0"/>
              <a:t>   ground, </a:t>
            </a:r>
            <a:r>
              <a:rPr lang="en-US" dirty="0" smtClean="0">
                <a:solidFill>
                  <a:srgbClr val="FF6600"/>
                </a:solidFill>
              </a:rPr>
              <a:t>rain gauges, tree </a:t>
            </a:r>
            <a:r>
              <a:rPr lang="en-US" dirty="0" err="1" smtClean="0">
                <a:solidFill>
                  <a:srgbClr val="FF6600"/>
                </a:solidFill>
              </a:rPr>
              <a:t>throughfall</a:t>
            </a:r>
            <a:r>
              <a:rPr lang="en-US" dirty="0" smtClean="0">
                <a:solidFill>
                  <a:srgbClr val="FF6600"/>
                </a:solidFill>
              </a:rPr>
              <a:t>/</a:t>
            </a:r>
            <a:r>
              <a:rPr lang="en-US" dirty="0" err="1" smtClean="0">
                <a:solidFill>
                  <a:srgbClr val="FF6600"/>
                </a:solidFill>
              </a:rPr>
              <a:t>stemflow</a:t>
            </a:r>
            <a:endParaRPr lang="en-US" dirty="0" smtClean="0">
              <a:solidFill>
                <a:srgbClr val="FF6600"/>
              </a:solidFill>
            </a:endParaRPr>
          </a:p>
          <a:p>
            <a:r>
              <a:rPr lang="en-US" dirty="0" smtClean="0"/>
              <a:t>top: eddy-covariance fluxes; mean vertical advection;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smtClean="0">
                <a:solidFill>
                  <a:srgbClr val="3366FF"/>
                </a:solidFill>
              </a:rPr>
              <a:t>tall towers, UAV H</a:t>
            </a:r>
            <a:r>
              <a:rPr lang="en-US" baseline="-25000" dirty="0" smtClean="0">
                <a:solidFill>
                  <a:srgbClr val="3366FF"/>
                </a:solidFill>
              </a:rPr>
              <a:t>2</a:t>
            </a:r>
            <a:r>
              <a:rPr lang="en-US" dirty="0" smtClean="0">
                <a:solidFill>
                  <a:srgbClr val="3366FF"/>
                </a:solidFill>
              </a:rPr>
              <a:t>O/</a:t>
            </a:r>
            <a:r>
              <a:rPr lang="en-US" strike="sngStrike" dirty="0" smtClean="0">
                <a:solidFill>
                  <a:srgbClr val="FF6600"/>
                </a:solidFill>
              </a:rPr>
              <a:t>CO</a:t>
            </a:r>
            <a:r>
              <a:rPr lang="en-US" strike="sngStrike" baseline="-25000" dirty="0" smtClean="0">
                <a:solidFill>
                  <a:srgbClr val="FF6600"/>
                </a:solidFill>
              </a:rPr>
              <a:t>2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  <a:r>
              <a:rPr lang="en-US" dirty="0" err="1" smtClean="0">
                <a:solidFill>
                  <a:srgbClr val="3366FF"/>
                </a:solidFill>
              </a:rPr>
              <a:t>lidar</a:t>
            </a:r>
            <a:r>
              <a:rPr lang="en-US" dirty="0" smtClean="0">
                <a:solidFill>
                  <a:srgbClr val="3366FF"/>
                </a:solidFill>
              </a:rPr>
              <a:t> winds</a:t>
            </a:r>
          </a:p>
          <a:p>
            <a:r>
              <a:rPr lang="en-US" dirty="0" smtClean="0"/>
              <a:t>sides: eddy-covariance?; horizontal advection; </a:t>
            </a:r>
            <a:r>
              <a:rPr lang="en-US" dirty="0" smtClean="0">
                <a:solidFill>
                  <a:srgbClr val="3366FF"/>
                </a:solidFill>
              </a:rPr>
              <a:t>tall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towers, UAV, </a:t>
            </a:r>
            <a:r>
              <a:rPr lang="en-US" dirty="0" err="1" smtClean="0">
                <a:solidFill>
                  <a:srgbClr val="3366FF"/>
                </a:solidFill>
              </a:rPr>
              <a:t>lidar</a:t>
            </a:r>
            <a:r>
              <a:rPr lang="en-US" dirty="0" smtClean="0">
                <a:solidFill>
                  <a:srgbClr val="3366FF"/>
                </a:solidFill>
              </a:rPr>
              <a:t>, </a:t>
            </a:r>
            <a:r>
              <a:rPr lang="en-US" dirty="0" err="1" smtClean="0">
                <a:solidFill>
                  <a:srgbClr val="3366FF"/>
                </a:solidFill>
              </a:rPr>
              <a:t>sodar</a:t>
            </a:r>
            <a:r>
              <a:rPr lang="en-US" dirty="0" smtClean="0">
                <a:solidFill>
                  <a:srgbClr val="3366FF"/>
                </a:solidFill>
              </a:rPr>
              <a:t>/profiler</a:t>
            </a:r>
          </a:p>
          <a:p>
            <a:r>
              <a:rPr lang="en-US" dirty="0" smtClean="0"/>
              <a:t>storage (air): </a:t>
            </a:r>
            <a:r>
              <a:rPr lang="en-US" dirty="0" smtClean="0">
                <a:solidFill>
                  <a:srgbClr val="3366FF"/>
                </a:solidFill>
              </a:rPr>
              <a:t>tall towers, UAV</a:t>
            </a:r>
          </a:p>
          <a:p>
            <a:r>
              <a:rPr lang="en-US" dirty="0" smtClean="0"/>
              <a:t>storage (canopy/surface)</a:t>
            </a:r>
            <a:r>
              <a:rPr lang="en-US" dirty="0" smtClean="0">
                <a:solidFill>
                  <a:srgbClr val="3366FF"/>
                </a:solidFill>
              </a:rPr>
              <a:t>: manual soil sampling, farm</a:t>
            </a:r>
          </a:p>
          <a:p>
            <a:r>
              <a:rPr lang="en-US" dirty="0">
                <a:solidFill>
                  <a:srgbClr val="3366FF"/>
                </a:solidFill>
              </a:rPr>
              <a:t> </a:t>
            </a:r>
            <a:r>
              <a:rPr lang="en-US" dirty="0" smtClean="0">
                <a:solidFill>
                  <a:srgbClr val="3366FF"/>
                </a:solidFill>
              </a:rPr>
              <a:t>   productivity records, stream gauges. 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613153"/>
            <a:ext cx="564770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Perdigão</a:t>
            </a:r>
            <a:r>
              <a:rPr lang="en-US" dirty="0" smtClean="0"/>
              <a:t> is great site, though have to deal with:</a:t>
            </a:r>
          </a:p>
          <a:p>
            <a:pPr marL="285750" indent="-285750">
              <a:buFontTx/>
              <a:buChar char="-"/>
            </a:pPr>
            <a:r>
              <a:rPr lang="en-US" dirty="0"/>
              <a:t>D</a:t>
            </a:r>
            <a:r>
              <a:rPr lang="en-US" dirty="0" smtClean="0"/>
              <a:t>ominate flow is cross-valley, with large gradients</a:t>
            </a:r>
          </a:p>
          <a:p>
            <a:r>
              <a:rPr lang="en-US" dirty="0"/>
              <a:t> </a:t>
            </a:r>
            <a:r>
              <a:rPr lang="en-US" dirty="0" smtClean="0"/>
              <a:t>     at least at ridges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</a:t>
            </a:r>
            <a:r>
              <a:rPr lang="en-US" dirty="0" smtClean="0"/>
              <a:t>easonal stream drainage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6600"/>
                </a:solidFill>
              </a:rPr>
              <a:t>Power transmission line data gaps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6600"/>
                </a:solidFill>
              </a:rPr>
              <a:t>(Still) only representational surface coverage (enough?)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Collaboration with Tomas </a:t>
            </a:r>
            <a:r>
              <a:rPr lang="en-US" dirty="0">
                <a:solidFill>
                  <a:srgbClr val="FF6600"/>
                </a:solidFill>
              </a:rPr>
              <a:t>de </a:t>
            </a:r>
            <a:r>
              <a:rPr lang="en-US" dirty="0" err="1" smtClean="0">
                <a:solidFill>
                  <a:srgbClr val="FF6600"/>
                </a:solidFill>
              </a:rPr>
              <a:t>Figueiredo</a:t>
            </a:r>
            <a:r>
              <a:rPr lang="en-US" dirty="0" smtClean="0">
                <a:solidFill>
                  <a:srgbClr val="FF6600"/>
                </a:solidFill>
              </a:rPr>
              <a:t> (IPB) can</a:t>
            </a:r>
          </a:p>
          <a:p>
            <a:r>
              <a:rPr lang="en-US" dirty="0" smtClean="0">
                <a:solidFill>
                  <a:srgbClr val="FF6600"/>
                </a:solidFill>
              </a:rPr>
              <a:t>supply surface/subsurface water data  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533" y="741709"/>
            <a:ext cx="481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(won’t have sensors for mean CO</a:t>
            </a:r>
            <a:r>
              <a:rPr lang="en-US" baseline="-25000" dirty="0" smtClean="0">
                <a:solidFill>
                  <a:srgbClr val="FF6600"/>
                </a:solidFill>
              </a:rPr>
              <a:t>2</a:t>
            </a:r>
            <a:r>
              <a:rPr lang="en-US" dirty="0" smtClean="0">
                <a:solidFill>
                  <a:srgbClr val="FF6600"/>
                </a:solidFill>
              </a:rPr>
              <a:t>, CO</a:t>
            </a:r>
            <a:r>
              <a:rPr lang="en-US" baseline="-25000" dirty="0" smtClean="0">
                <a:solidFill>
                  <a:srgbClr val="FF6600"/>
                </a:solidFill>
              </a:rPr>
              <a:t>2</a:t>
            </a:r>
            <a:r>
              <a:rPr lang="en-US" dirty="0" smtClean="0">
                <a:solidFill>
                  <a:srgbClr val="FF6600"/>
                </a:solidFill>
              </a:rPr>
              <a:t> in water)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27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0"/>
            <a:ext cx="8548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474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9-19 at 1.55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0"/>
            <a:ext cx="334238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182" y="519545"/>
            <a:ext cx="1778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Penhas</a:t>
            </a:r>
            <a:r>
              <a:rPr lang="en-US" dirty="0" smtClean="0"/>
              <a:t> (60km 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79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639405" y="309559"/>
            <a:ext cx="6550560" cy="5449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5pPr>
            <a:lvl6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6pPr>
            <a:lvl7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7pPr>
            <a:lvl8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8pPr>
            <a:lvl9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9pPr>
          </a:lstStyle>
          <a:p>
            <a:pPr eaLnBrk="1">
              <a:lnSpc>
                <a:spcPct val="93000"/>
              </a:lnSpc>
              <a:buSzPct val="45000"/>
              <a:buFont typeface="Wingdings" charset="0"/>
              <a:buNone/>
            </a:pPr>
            <a:r>
              <a:rPr lang="en-GB" sz="2800" dirty="0" err="1">
                <a:solidFill>
                  <a:srgbClr val="008000"/>
                </a:solidFill>
                <a:latin typeface="+mn-lt"/>
              </a:rPr>
              <a:t>TRAnsect</a:t>
            </a:r>
            <a:r>
              <a:rPr lang="en-GB" sz="2800" dirty="0">
                <a:solidFill>
                  <a:srgbClr val="008000"/>
                </a:solidFill>
                <a:latin typeface="+mn-lt"/>
              </a:rPr>
              <a:t> Measurement (TRAM) System</a:t>
            </a:r>
          </a:p>
          <a:p>
            <a:pPr eaLnBrk="1">
              <a:lnSpc>
                <a:spcPct val="94000"/>
              </a:lnSpc>
              <a:buSzPct val="45000"/>
              <a:buFont typeface="Wingdings" charset="0"/>
              <a:buNone/>
            </a:pPr>
            <a:endParaRPr lang="en-GB" dirty="0">
              <a:solidFill>
                <a:srgbClr val="008000"/>
              </a:solidFill>
              <a:latin typeface="+mn-lt"/>
            </a:endParaRPr>
          </a:p>
          <a:p>
            <a:pPr eaLnBrk="1">
              <a:lnSpc>
                <a:spcPct val="94000"/>
              </a:lnSpc>
              <a:buSzPct val="45000"/>
              <a:buFont typeface="Wingdings" charset="0"/>
              <a:buNone/>
            </a:pPr>
            <a:r>
              <a:rPr lang="en-GB" sz="1800" dirty="0">
                <a:solidFill>
                  <a:srgbClr val="008000"/>
                </a:solidFill>
                <a:latin typeface="+mn-lt"/>
              </a:rPr>
              <a:t>SPECIFICATIONS </a:t>
            </a:r>
            <a:r>
              <a:rPr lang="en-GB" sz="1800" dirty="0">
                <a:latin typeface="+mn-lt"/>
              </a:rPr>
              <a:t>(most are flexible):</a:t>
            </a:r>
          </a:p>
          <a:p>
            <a:pPr marL="285750" indent="-285750" eaLnBrk="1">
              <a:lnSpc>
                <a:spcPct val="94000"/>
              </a:lnSpc>
              <a:buSzPct val="45000"/>
              <a:buFont typeface="Arial"/>
              <a:buChar char="•"/>
            </a:pPr>
            <a:r>
              <a:rPr lang="en-GB" sz="1800" dirty="0" smtClean="0">
                <a:latin typeface="+mn-lt"/>
              </a:rPr>
              <a:t>Track</a:t>
            </a:r>
            <a:r>
              <a:rPr lang="en-GB" sz="1800" dirty="0">
                <a:latin typeface="+mn-lt"/>
              </a:rPr>
              <a:t>: up to several km loop</a:t>
            </a:r>
          </a:p>
          <a:p>
            <a:pPr marL="285750" indent="-285750" eaLnBrk="1">
              <a:lnSpc>
                <a:spcPct val="94000"/>
              </a:lnSpc>
              <a:buSzPct val="45000"/>
              <a:buFont typeface="Arial"/>
              <a:buChar char="•"/>
            </a:pPr>
            <a:r>
              <a:rPr lang="en-GB" sz="1800" dirty="0" smtClean="0">
                <a:latin typeface="+mn-lt"/>
              </a:rPr>
              <a:t>Trolley </a:t>
            </a:r>
            <a:r>
              <a:rPr lang="en-GB" sz="1800" dirty="0">
                <a:latin typeface="+mn-lt"/>
              </a:rPr>
              <a:t>speed: 2-10 m/s</a:t>
            </a:r>
          </a:p>
          <a:p>
            <a:pPr marL="285750" indent="-285750" eaLnBrk="1">
              <a:lnSpc>
                <a:spcPct val="94000"/>
              </a:lnSpc>
              <a:buSzPct val="45000"/>
              <a:buFont typeface="Arial"/>
              <a:buChar char="•"/>
            </a:pPr>
            <a:r>
              <a:rPr lang="en-GB" sz="1800" dirty="0" smtClean="0">
                <a:latin typeface="+mn-lt"/>
              </a:rPr>
              <a:t>Number </a:t>
            </a:r>
            <a:r>
              <a:rPr lang="en-GB" sz="1800" dirty="0">
                <a:latin typeface="+mn-lt"/>
              </a:rPr>
              <a:t>of sensor packages: several</a:t>
            </a:r>
          </a:p>
          <a:p>
            <a:pPr marL="285750" indent="-285750" eaLnBrk="1">
              <a:lnSpc>
                <a:spcPct val="94000"/>
              </a:lnSpc>
              <a:buSzPct val="45000"/>
              <a:buFont typeface="Arial"/>
              <a:buChar char="•"/>
            </a:pPr>
            <a:r>
              <a:rPr lang="en-GB" sz="1800" dirty="0" smtClean="0">
                <a:latin typeface="+mn-lt"/>
              </a:rPr>
              <a:t>Instrumentation </a:t>
            </a:r>
            <a:r>
              <a:rPr lang="en-GB" sz="1800" dirty="0">
                <a:latin typeface="+mn-lt"/>
              </a:rPr>
              <a:t>payload: several kg</a:t>
            </a:r>
          </a:p>
          <a:p>
            <a:pPr marL="285750" indent="-285750" eaLnBrk="1">
              <a:lnSpc>
                <a:spcPct val="94000"/>
              </a:lnSpc>
              <a:buSzPct val="45000"/>
              <a:buFont typeface="Arial"/>
              <a:buChar char="•"/>
            </a:pPr>
            <a:r>
              <a:rPr lang="en-GB" sz="1800" dirty="0" smtClean="0">
                <a:latin typeface="+mn-lt"/>
              </a:rPr>
              <a:t>Payload </a:t>
            </a:r>
            <a:r>
              <a:rPr lang="en-GB" sz="1800" dirty="0">
                <a:latin typeface="+mn-lt"/>
              </a:rPr>
              <a:t>power:  &lt;100W at 20-</a:t>
            </a:r>
            <a:r>
              <a:rPr lang="en-GB" sz="1800" dirty="0" smtClean="0">
                <a:latin typeface="+mn-lt"/>
              </a:rPr>
              <a:t>40VDC</a:t>
            </a:r>
          </a:p>
          <a:p>
            <a:pPr marL="285750" indent="-285750" eaLnBrk="1">
              <a:lnSpc>
                <a:spcPct val="94000"/>
              </a:lnSpc>
              <a:buSzPct val="45000"/>
              <a:buFont typeface="Arial"/>
              <a:buChar char="•"/>
            </a:pPr>
            <a:r>
              <a:rPr lang="en-GB" sz="1800" dirty="0" smtClean="0">
                <a:latin typeface="+mn-lt"/>
              </a:rPr>
              <a:t>RF Modem (2.4 GHz) to transmit data/receive commands</a:t>
            </a:r>
          </a:p>
          <a:p>
            <a:pPr marL="285750" indent="-285750" eaLnBrk="1">
              <a:lnSpc>
                <a:spcPct val="94000"/>
              </a:lnSpc>
              <a:buSzPct val="45000"/>
              <a:buFont typeface="Arial"/>
              <a:buChar char="•"/>
            </a:pPr>
            <a:r>
              <a:rPr lang="en-GB" sz="1800" dirty="0" smtClean="0">
                <a:latin typeface="+mn-lt"/>
              </a:rPr>
              <a:t>Multiple trolleys could increase sampling</a:t>
            </a:r>
            <a:endParaRPr lang="en-GB" sz="1800" dirty="0">
              <a:latin typeface="+mn-lt"/>
            </a:endParaRPr>
          </a:p>
          <a:p>
            <a:pPr eaLnBrk="1">
              <a:lnSpc>
                <a:spcPct val="94000"/>
              </a:lnSpc>
              <a:buSzPct val="45000"/>
              <a:buFont typeface="Wingdings" charset="0"/>
              <a:buNone/>
            </a:pPr>
            <a:endParaRPr lang="en-GB" sz="1800" dirty="0">
              <a:latin typeface="+mn-lt"/>
            </a:endParaRPr>
          </a:p>
          <a:p>
            <a:pPr eaLnBrk="1">
              <a:lnSpc>
                <a:spcPct val="94000"/>
              </a:lnSpc>
              <a:buSzPct val="45000"/>
              <a:buFont typeface="Wingdings" charset="0"/>
              <a:buNone/>
            </a:pPr>
            <a:r>
              <a:rPr lang="en-GB" sz="1800" dirty="0" smtClean="0">
                <a:solidFill>
                  <a:srgbClr val="008000"/>
                </a:solidFill>
                <a:latin typeface="+mn-lt"/>
              </a:rPr>
              <a:t>SENSORS</a:t>
            </a:r>
            <a:r>
              <a:rPr lang="en-GB" sz="1800" dirty="0">
                <a:solidFill>
                  <a:srgbClr val="5C8526"/>
                </a:solidFill>
                <a:latin typeface="+mn-lt"/>
              </a:rPr>
              <a:t>:</a:t>
            </a:r>
          </a:p>
          <a:p>
            <a:pPr marL="285750" indent="-285750" eaLnBrk="1">
              <a:lnSpc>
                <a:spcPct val="94000"/>
              </a:lnSpc>
              <a:buSzPct val="45000"/>
              <a:buFont typeface="Arial"/>
              <a:buChar char="•"/>
            </a:pPr>
            <a:r>
              <a:rPr lang="en-GB" sz="1800" dirty="0" smtClean="0">
                <a:latin typeface="+mn-lt"/>
              </a:rPr>
              <a:t>Sonic </a:t>
            </a:r>
            <a:r>
              <a:rPr lang="en-GB" sz="1800" dirty="0">
                <a:latin typeface="+mn-lt"/>
              </a:rPr>
              <a:t>Anemometer/thermometer</a:t>
            </a:r>
          </a:p>
          <a:p>
            <a:pPr marL="285750" indent="-285750" eaLnBrk="1">
              <a:lnSpc>
                <a:spcPct val="94000"/>
              </a:lnSpc>
              <a:buSzPct val="45000"/>
              <a:buFont typeface="Arial"/>
              <a:buChar char="•"/>
            </a:pPr>
            <a:r>
              <a:rPr lang="en-GB" sz="1800" dirty="0" smtClean="0">
                <a:latin typeface="+mn-lt"/>
              </a:rPr>
              <a:t>Temperature</a:t>
            </a:r>
            <a:r>
              <a:rPr lang="en-GB" sz="1800" dirty="0">
                <a:latin typeface="+mn-lt"/>
              </a:rPr>
              <a:t>/Humidity</a:t>
            </a:r>
          </a:p>
          <a:p>
            <a:pPr marL="285750" indent="-285750" eaLnBrk="1">
              <a:lnSpc>
                <a:spcPct val="94000"/>
              </a:lnSpc>
              <a:buSzPct val="45000"/>
              <a:buFont typeface="Arial"/>
              <a:buChar char="•"/>
            </a:pPr>
            <a:r>
              <a:rPr lang="en-GB" sz="1800" dirty="0" smtClean="0">
                <a:latin typeface="+mn-lt"/>
              </a:rPr>
              <a:t>CO</a:t>
            </a:r>
            <a:r>
              <a:rPr lang="en-GB" sz="1800" baseline="-33000" dirty="0" smtClean="0">
                <a:latin typeface="+mn-lt"/>
              </a:rPr>
              <a:t>2</a:t>
            </a:r>
            <a:r>
              <a:rPr lang="en-GB" sz="1800" dirty="0" smtClean="0">
                <a:latin typeface="+mn-lt"/>
              </a:rPr>
              <a:t> </a:t>
            </a:r>
            <a:r>
              <a:rPr lang="en-GB" sz="1800" dirty="0">
                <a:latin typeface="+mn-lt"/>
              </a:rPr>
              <a:t>IRGA</a:t>
            </a:r>
          </a:p>
          <a:p>
            <a:pPr marL="285750" indent="-285750" eaLnBrk="1">
              <a:lnSpc>
                <a:spcPct val="94000"/>
              </a:lnSpc>
              <a:buSzPct val="45000"/>
              <a:buFont typeface="Arial"/>
              <a:buChar char="•"/>
            </a:pPr>
            <a:r>
              <a:rPr lang="en-GB" sz="1800" dirty="0" smtClean="0">
                <a:latin typeface="+mn-lt"/>
              </a:rPr>
              <a:t>Housekeeping</a:t>
            </a:r>
            <a:r>
              <a:rPr lang="en-GB" sz="1800" dirty="0">
                <a:latin typeface="+mn-lt"/>
              </a:rPr>
              <a:t>: GPS; 3-axis </a:t>
            </a:r>
          </a:p>
          <a:p>
            <a:pPr eaLnBrk="1">
              <a:lnSpc>
                <a:spcPct val="94000"/>
              </a:lnSpc>
              <a:buSzPct val="45000"/>
            </a:pPr>
            <a:r>
              <a:rPr lang="en-GB" sz="1800" dirty="0">
                <a:latin typeface="+mn-lt"/>
              </a:rPr>
              <a:t> </a:t>
            </a:r>
            <a:r>
              <a:rPr lang="en-GB" sz="1800" dirty="0" smtClean="0">
                <a:latin typeface="+mn-lt"/>
              </a:rPr>
              <a:t>     Flux</a:t>
            </a:r>
            <a:r>
              <a:rPr lang="en-GB" sz="1800" dirty="0">
                <a:latin typeface="+mn-lt"/>
              </a:rPr>
              <a:t>-gate compass; RFID position</a:t>
            </a:r>
          </a:p>
          <a:p>
            <a:pPr marL="285750" indent="-285750" eaLnBrk="1">
              <a:lnSpc>
                <a:spcPct val="94000"/>
              </a:lnSpc>
              <a:buSzPct val="45000"/>
              <a:buFont typeface="Arial"/>
              <a:buChar char="•"/>
            </a:pPr>
            <a:r>
              <a:rPr lang="en-GB" sz="1800" dirty="0" smtClean="0">
                <a:latin typeface="+mn-lt"/>
              </a:rPr>
              <a:t>Downward PAR</a:t>
            </a:r>
            <a:endParaRPr lang="en-GB" sz="1800" dirty="0">
              <a:latin typeface="+mn-lt"/>
            </a:endParaRPr>
          </a:p>
          <a:p>
            <a:pPr eaLnBrk="1">
              <a:lnSpc>
                <a:spcPct val="94000"/>
              </a:lnSpc>
              <a:buSzPct val="45000"/>
              <a:buFont typeface="Wingdings" charset="0"/>
              <a:buNone/>
            </a:pPr>
            <a:endParaRPr lang="en-GB" sz="1800" dirty="0">
              <a:latin typeface="+mn-lt"/>
            </a:endParaRPr>
          </a:p>
          <a:p>
            <a:pPr eaLnBrk="1">
              <a:lnSpc>
                <a:spcPct val="94000"/>
              </a:lnSpc>
              <a:buSzPct val="45000"/>
              <a:buFont typeface="Wingdings" charset="0"/>
              <a:buNone/>
            </a:pPr>
            <a:endParaRPr lang="en-GB" sz="1800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560" y="3228819"/>
            <a:ext cx="4622400" cy="348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89" y="0"/>
            <a:ext cx="81705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839514" y="638740"/>
            <a:ext cx="4751230" cy="683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5pPr>
            <a:lvl6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6pPr>
            <a:lvl7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7pPr>
            <a:lvl8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8pPr>
            <a:lvl9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9pPr>
          </a:lstStyle>
          <a:p>
            <a:pPr>
              <a:lnSpc>
                <a:spcPct val="47000"/>
              </a:lnSpc>
            </a:pPr>
            <a:r>
              <a:rPr lang="en-GB" dirty="0" smtClean="0">
                <a:solidFill>
                  <a:srgbClr val="FFFFFF"/>
                </a:solidFill>
                <a:latin typeface="Verdana" charset="0"/>
              </a:rPr>
              <a:t>TRAM at NIWOT07</a:t>
            </a:r>
          </a:p>
          <a:p>
            <a:pPr>
              <a:lnSpc>
                <a:spcPct val="47000"/>
              </a:lnSpc>
            </a:pPr>
            <a:endParaRPr lang="en-GB" dirty="0" smtClean="0">
              <a:solidFill>
                <a:srgbClr val="FFFFFF"/>
              </a:solidFill>
              <a:latin typeface="+mn-lt"/>
            </a:endParaRPr>
          </a:p>
          <a:p>
            <a:pPr>
              <a:lnSpc>
                <a:spcPct val="47000"/>
              </a:lnSpc>
            </a:pPr>
            <a:r>
              <a:rPr lang="en-GB" dirty="0" smtClean="0">
                <a:solidFill>
                  <a:srgbClr val="FFFFFF"/>
                </a:solidFill>
                <a:latin typeface="+mn-lt"/>
              </a:rPr>
              <a:t>(</a:t>
            </a:r>
            <a:r>
              <a:rPr lang="en-GB" dirty="0" err="1" smtClean="0">
                <a:solidFill>
                  <a:srgbClr val="FFFFFF"/>
                </a:solidFill>
                <a:latin typeface="+mn-lt"/>
              </a:rPr>
              <a:t>Niwot</a:t>
            </a:r>
            <a:r>
              <a:rPr lang="en-GB" dirty="0" smtClean="0">
                <a:solidFill>
                  <a:srgbClr val="FFFFFF"/>
                </a:solidFill>
                <a:latin typeface="+mn-lt"/>
              </a:rPr>
              <a:t> Ridge </a:t>
            </a:r>
            <a:r>
              <a:rPr lang="en-GB" dirty="0" err="1" smtClean="0">
                <a:solidFill>
                  <a:srgbClr val="FFFFFF"/>
                </a:solidFill>
                <a:latin typeface="+mn-lt"/>
              </a:rPr>
              <a:t>FluxNet</a:t>
            </a:r>
            <a:r>
              <a:rPr lang="en-GB" dirty="0" smtClean="0">
                <a:solidFill>
                  <a:srgbClr val="FFFFFF"/>
                </a:solidFill>
                <a:latin typeface="+mn-lt"/>
              </a:rPr>
              <a:t> site, Colorado)</a:t>
            </a:r>
            <a:endParaRPr lang="en-GB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622080" y="3732872"/>
            <a:ext cx="829440" cy="207382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V="1">
            <a:off x="1451520" y="3522610"/>
            <a:ext cx="622080" cy="420524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V="1">
            <a:off x="2073600" y="3315228"/>
            <a:ext cx="829440" cy="213142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270" name="Line 6"/>
          <p:cNvSpPr>
            <a:spLocks noChangeShapeType="1"/>
          </p:cNvSpPr>
          <p:nvPr/>
        </p:nvSpPr>
        <p:spPr bwMode="auto">
          <a:xfrm>
            <a:off x="2924640" y="3320989"/>
            <a:ext cx="1019520" cy="302432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271" name="Line 7"/>
          <p:cNvSpPr>
            <a:spLocks noChangeShapeType="1"/>
          </p:cNvSpPr>
          <p:nvPr/>
        </p:nvSpPr>
        <p:spPr bwMode="auto">
          <a:xfrm flipV="1">
            <a:off x="3977280" y="3077604"/>
            <a:ext cx="1124640" cy="578941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272" name="Line 8"/>
          <p:cNvSpPr>
            <a:spLocks noChangeShapeType="1"/>
          </p:cNvSpPr>
          <p:nvPr/>
        </p:nvSpPr>
        <p:spPr bwMode="auto">
          <a:xfrm>
            <a:off x="5110561" y="3081923"/>
            <a:ext cx="468000" cy="1441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>
            <a:off x="5747041" y="2852940"/>
            <a:ext cx="686880" cy="103691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>
            <a:off x="6412320" y="2966712"/>
            <a:ext cx="1634400" cy="10082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8056801" y="2976793"/>
            <a:ext cx="624960" cy="322594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276" name="Line 12"/>
          <p:cNvSpPr>
            <a:spLocks noChangeShapeType="1"/>
          </p:cNvSpPr>
          <p:nvPr/>
        </p:nvSpPr>
        <p:spPr bwMode="auto">
          <a:xfrm flipV="1">
            <a:off x="5590080" y="2860141"/>
            <a:ext cx="145440" cy="244826"/>
          </a:xfrm>
          <a:prstGeom prst="line">
            <a:avLst/>
          </a:prstGeom>
          <a:noFill/>
          <a:ln w="1836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3352321" y="6641977"/>
            <a:ext cx="551520" cy="23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9803" tIns="48983" rIns="89803" bIns="4898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5pPr>
            <a:lvl6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6pPr>
            <a:lvl7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7pPr>
            <a:lvl8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8pPr>
            <a:lvl9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9pPr>
          </a:lstStyle>
          <a:p>
            <a:pPr>
              <a:lnSpc>
                <a:spcPct val="33000"/>
              </a:lnSpc>
            </a:pPr>
            <a:r>
              <a:rPr lang="en-GB" sz="1100">
                <a:solidFill>
                  <a:srgbClr val="FFFFFF"/>
                </a:solidFill>
                <a:latin typeface="Helvetica" charset="0"/>
              </a:rPr>
              <a:t>CUFF</a:t>
            </a: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42720" y="7135950"/>
            <a:ext cx="2580480" cy="38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5pPr>
            <a:lvl6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6pPr>
            <a:lvl7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7pPr>
            <a:lvl8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8pPr>
            <a:lvl9pPr eaLnBrk="0" fontAlgn="base" hangingPunct="0">
              <a:lnSpc>
                <a:spcPct val="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 Gothic" charset="0"/>
              </a:defRPr>
            </a:lvl9pPr>
          </a:lstStyle>
          <a:p>
            <a:r>
              <a:rPr lang="en-GB"/>
              <a:t>Describe other meas...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240"/>
            <a:ext cx="3703320" cy="4937760"/>
          </a:xfrm>
          <a:prstGeom prst="rect">
            <a:avLst/>
          </a:prstGeom>
          <a:noFill/>
          <a:ln w="412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nfig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79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7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80" y="1451672"/>
            <a:ext cx="4155840" cy="3110727"/>
          </a:xfrm>
          <a:prstGeom prst="rect">
            <a:avLst/>
          </a:prstGeom>
          <a:noFill/>
          <a:ln>
            <a:noFill/>
          </a:ln>
          <a:effectLst>
            <a:outerShdw blurRad="63500" dist="17819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6480" y="313954"/>
            <a:ext cx="8229600" cy="1064272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/>
              <a:t>ISFS Measurement Capabilities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6025" y="3543804"/>
            <a:ext cx="8229600" cy="3614780"/>
          </a:xfrm>
          <a:ln/>
        </p:spPr>
        <p:txBody>
          <a:bodyPr/>
          <a:lstStyle/>
          <a:p>
            <a:pPr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Turbulent Fluxes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Momentum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Sensible and Latent Heat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Carbon dioxide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Trace species (with user-provided scalar sensors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5065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4"/>
            <a:ext cx="8229600" cy="1064272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/>
              <a:t>ISFS Measurement Capabilities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3601" y="1604329"/>
            <a:ext cx="8229600" cy="3372834"/>
          </a:xfrm>
          <a:ln/>
        </p:spPr>
        <p:txBody>
          <a:bodyPr/>
          <a:lstStyle/>
          <a:p>
            <a:pPr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/>
              <a:t>Surface Meteorology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/>
              <a:t>10m Wind speed and direction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/>
              <a:t>2m Temperature and relative humidity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/>
              <a:t>Pressure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/>
              <a:t>Precipitation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b="25078"/>
          <a:stretch>
            <a:fillRect/>
          </a:stretch>
        </p:blipFill>
        <p:spPr bwMode="auto">
          <a:xfrm>
            <a:off x="4561920" y="3732872"/>
            <a:ext cx="3807360" cy="252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970" b="2507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8980" y="4859286"/>
            <a:ext cx="129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NSF/MRI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52163" y="5970197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NEWA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71083" y="3370444"/>
            <a:ext cx="1724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NSF/</a:t>
            </a:r>
          </a:p>
          <a:p>
            <a:r>
              <a:rPr lang="en-US" sz="2400" dirty="0" smtClean="0"/>
              <a:t>Deployment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430396" y="4808812"/>
            <a:ext cx="1221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CentNet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77949" y="3763758"/>
            <a:ext cx="866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OFAP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621223" y="3756013"/>
            <a:ext cx="686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ISFS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864878" y="3762593"/>
            <a:ext cx="129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Perdigão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015844" y="3979733"/>
            <a:ext cx="519835" cy="6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260556" y="4007113"/>
            <a:ext cx="519835" cy="6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93509" y="4124493"/>
            <a:ext cx="1550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(~10 SEB + 15 3DS)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226410" y="5223352"/>
            <a:ext cx="1550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(+10 SEB + 60 3DS)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969972" y="4446913"/>
            <a:ext cx="6580" cy="40796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625497" y="3980898"/>
            <a:ext cx="421132" cy="6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806306" y="5083525"/>
            <a:ext cx="421132" cy="658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940153" y="5510658"/>
            <a:ext cx="6580" cy="40796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33084" y="3098013"/>
            <a:ext cx="54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ISS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081647" y="3466492"/>
            <a:ext cx="447452" cy="348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568770" y="3512553"/>
            <a:ext cx="348750" cy="289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97495" y="2676893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WVDIAL</a:t>
            </a:r>
            <a:endParaRPr lang="en-US" sz="2400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976363" y="3137493"/>
            <a:ext cx="355331" cy="526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641152" y="3150653"/>
            <a:ext cx="361910" cy="5000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3804" y="3763695"/>
            <a:ext cx="1146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(PI-Led)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39137" y="4853648"/>
            <a:ext cx="139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(EOL-Led)</a:t>
            </a:r>
            <a:endParaRPr lang="en-US" sz="2400" dirty="0"/>
          </a:p>
        </p:txBody>
      </p:sp>
      <p:pic>
        <p:nvPicPr>
          <p:cNvPr id="26" name="Picture 25" descr="chicken_or_eg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4400" cy="2438400"/>
          </a:xfrm>
          <a:prstGeom prst="rect">
            <a:avLst/>
          </a:prstGeom>
        </p:spPr>
      </p:pic>
      <p:cxnSp>
        <p:nvCxnSpPr>
          <p:cNvPr id="12" name="Curved Connector 11"/>
          <p:cNvCxnSpPr/>
          <p:nvPr/>
        </p:nvCxnSpPr>
        <p:spPr>
          <a:xfrm rot="10800000" flipV="1">
            <a:off x="4640921" y="4045031"/>
            <a:ext cx="3569538" cy="2247240"/>
          </a:xfrm>
          <a:prstGeom prst="curvedConnector3">
            <a:avLst>
              <a:gd name="adj1" fmla="val -1661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/>
          <p:nvPr/>
        </p:nvCxnSpPr>
        <p:spPr>
          <a:xfrm rot="10800000">
            <a:off x="2116636" y="4264530"/>
            <a:ext cx="3172342" cy="632363"/>
          </a:xfrm>
          <a:prstGeom prst="curvedConnector3">
            <a:avLst>
              <a:gd name="adj1" fmla="val 10008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87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4"/>
            <a:ext cx="8229600" cy="1064272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/>
              <a:t>ISFS Measurement Capabilities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4721" y="1624491"/>
            <a:ext cx="8229600" cy="4805785"/>
          </a:xfrm>
          <a:ln/>
        </p:spPr>
        <p:txBody>
          <a:bodyPr/>
          <a:lstStyle/>
          <a:p>
            <a:pPr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/>
              <a:t>Radiation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/>
              <a:t>Broad-band shortwave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/>
              <a:t>Broad-band longwave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/>
              <a:t>Net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/>
              <a:t>PAR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/>
              <a:t>IR surface temperature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99"/>
          <a:stretch>
            <a:fillRect/>
          </a:stretch>
        </p:blipFill>
        <p:spPr bwMode="auto">
          <a:xfrm>
            <a:off x="4855680" y="2073818"/>
            <a:ext cx="3807360" cy="331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r="149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313954"/>
            <a:ext cx="8229600" cy="1064272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 dirty="0"/>
              <a:t>ISFS Measurement Capabilities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5775" y="1260782"/>
            <a:ext cx="4143889" cy="3518496"/>
          </a:xfrm>
          <a:ln/>
        </p:spPr>
        <p:txBody>
          <a:bodyPr/>
          <a:lstStyle/>
          <a:p>
            <a:pPr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Soil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Temperature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Moisture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Heat flux</a:t>
            </a:r>
          </a:p>
          <a:p>
            <a:pPr lvl="1">
              <a:buSzPct val="45000"/>
              <a:buFont typeface="Wingdings" charset="0"/>
              <a:buChar char=""/>
              <a:tabLst>
                <a:tab pos="411846" algn="l"/>
                <a:tab pos="826572" algn="l"/>
                <a:tab pos="1241298" algn="l"/>
                <a:tab pos="1656024" algn="l"/>
                <a:tab pos="2070751" algn="l"/>
                <a:tab pos="2485477" algn="l"/>
                <a:tab pos="2900203" algn="l"/>
                <a:tab pos="3314929" algn="l"/>
                <a:tab pos="3729655" algn="l"/>
                <a:tab pos="4144381" algn="l"/>
                <a:tab pos="4559107" algn="l"/>
                <a:tab pos="4973833" algn="l"/>
                <a:tab pos="5388560" algn="l"/>
                <a:tab pos="5803286" algn="l"/>
                <a:tab pos="6218012" algn="l"/>
                <a:tab pos="6632738" algn="l"/>
                <a:tab pos="7047464" algn="l"/>
                <a:tab pos="7462190" algn="l"/>
                <a:tab pos="7876916" algn="l"/>
                <a:tab pos="8291642" algn="l"/>
              </a:tabLst>
            </a:pPr>
            <a:r>
              <a:rPr lang="en-GB" dirty="0"/>
              <a:t>Heat </a:t>
            </a:r>
            <a:r>
              <a:rPr lang="en-GB" dirty="0" smtClean="0"/>
              <a:t>capacity</a:t>
            </a:r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2" t="12946" r="40596" b="64603"/>
          <a:stretch>
            <a:fillRect/>
          </a:stretch>
        </p:blipFill>
        <p:spPr bwMode="auto">
          <a:xfrm>
            <a:off x="0" y="3962520"/>
            <a:ext cx="3551505" cy="300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802" t="12946" r="40596" b="646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4386" y="3075710"/>
            <a:ext cx="4189614" cy="3782290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2311" y="4703490"/>
            <a:ext cx="702244" cy="621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3"/>
          <p:cNvSpPr>
            <a:spLocks noGrp="1" noChangeArrowheads="1"/>
          </p:cNvSpPr>
          <p:nvPr>
            <p:ph type="title"/>
          </p:nvPr>
        </p:nvSpPr>
        <p:spPr>
          <a:xfrm>
            <a:off x="93717" y="-1"/>
            <a:ext cx="1301406" cy="613129"/>
          </a:xfrm>
          <a:prstGeom prst="rect">
            <a:avLst/>
          </a:prstGeom>
          <a:ln/>
        </p:spPr>
        <p:txBody>
          <a:bodyPr>
            <a:norm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3213" algn="l"/>
                <a:tab pos="4568825" algn="l"/>
                <a:tab pos="5029200" algn="l"/>
                <a:tab pos="5484813" algn="l"/>
                <a:tab pos="5938838" algn="l"/>
                <a:tab pos="6399213" algn="l"/>
                <a:tab pos="6858000" algn="l"/>
                <a:tab pos="7310438" algn="l"/>
                <a:tab pos="7770813" algn="l"/>
                <a:tab pos="8229600" algn="l"/>
                <a:tab pos="8682038" algn="l"/>
                <a:tab pos="9140825" algn="l"/>
              </a:tabLst>
              <a:defRPr/>
            </a:pPr>
            <a:r>
              <a:rPr kumimoji="0" lang="en-GB" sz="2800" b="0" i="0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</a:rPr>
              <a:t>Mote</a:t>
            </a:r>
            <a:endParaRPr kumimoji="0" lang="en-GB" sz="2800" b="0" i="0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</a:endParaRPr>
          </a:p>
        </p:txBody>
      </p:sp>
      <p:sp>
        <p:nvSpPr>
          <p:cNvPr id="58" name="Rectangle 15"/>
          <p:cNvSpPr txBox="1">
            <a:spLocks noChangeArrowheads="1"/>
          </p:cNvSpPr>
          <p:nvPr/>
        </p:nvSpPr>
        <p:spPr bwMode="auto">
          <a:xfrm>
            <a:off x="2518912" y="1828261"/>
            <a:ext cx="2959003" cy="60029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marR="0" lvl="0" indent="-319088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Communications</a:t>
            </a:r>
          </a:p>
        </p:txBody>
      </p:sp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2125" y="4801240"/>
            <a:ext cx="763449" cy="56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Rectangle 15"/>
          <p:cNvSpPr txBox="1">
            <a:spLocks noChangeArrowheads="1"/>
          </p:cNvSpPr>
          <p:nvPr/>
        </p:nvSpPr>
        <p:spPr bwMode="auto">
          <a:xfrm>
            <a:off x="12308" y="4130296"/>
            <a:ext cx="3456420" cy="128958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marR="0" lvl="0" indent="-319088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GPS</a:t>
            </a:r>
          </a:p>
          <a:p>
            <a:pPr marL="548640" marR="0" lvl="1" indent="-9144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Date-Time Stamp / Location</a:t>
            </a:r>
          </a:p>
          <a:p>
            <a:pPr marL="548640" marR="0" lvl="1" indent="-9144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Deep Sleep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62" name="Rectangle 15"/>
          <p:cNvSpPr txBox="1">
            <a:spLocks noChangeArrowheads="1"/>
          </p:cNvSpPr>
          <p:nvPr/>
        </p:nvSpPr>
        <p:spPr bwMode="auto">
          <a:xfrm>
            <a:off x="0" y="1943085"/>
            <a:ext cx="2670969" cy="105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marR="0" lvl="0" indent="-319088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Local Storage</a:t>
            </a:r>
          </a:p>
          <a:p>
            <a:pPr marL="640080" marR="0" lvl="1" indent="-9144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6-months</a:t>
            </a:r>
          </a:p>
        </p:txBody>
      </p:sp>
      <p:sp>
        <p:nvSpPr>
          <p:cNvPr id="63" name="Rectangle 15"/>
          <p:cNvSpPr txBox="1">
            <a:spLocks noChangeArrowheads="1"/>
          </p:cNvSpPr>
          <p:nvPr/>
        </p:nvSpPr>
        <p:spPr bwMode="auto">
          <a:xfrm>
            <a:off x="0" y="5798771"/>
            <a:ext cx="3377766" cy="1053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marR="0" lvl="0" indent="-319088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Power</a:t>
            </a:r>
          </a:p>
          <a:p>
            <a:pPr marL="548640" marR="0" lvl="1" indent="-9144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4 -28 VDC</a:t>
            </a:r>
          </a:p>
          <a:p>
            <a:pPr marL="548640" marR="0" lvl="1" indent="-9144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Solar / Battery: 3+ weeks</a:t>
            </a:r>
          </a:p>
        </p:txBody>
      </p:sp>
      <p:sp>
        <p:nvSpPr>
          <p:cNvPr id="64" name="Rectangle 15"/>
          <p:cNvSpPr txBox="1">
            <a:spLocks noChangeArrowheads="1"/>
          </p:cNvSpPr>
          <p:nvPr/>
        </p:nvSpPr>
        <p:spPr bwMode="auto">
          <a:xfrm>
            <a:off x="0" y="2619128"/>
            <a:ext cx="2765136" cy="15345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marR="0" lvl="0" indent="-319088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Serial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Port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640080" marR="0" lvl="1" indent="-9144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Command Control</a:t>
            </a:r>
          </a:p>
          <a:p>
            <a:pPr marL="640080" marR="0" lvl="1" indent="-9144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Long-Range Radio</a:t>
            </a:r>
          </a:p>
          <a:p>
            <a:pPr marL="640080" marR="0" lvl="1" indent="-91440" algn="l" defTabSz="4572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DSM Interface</a:t>
            </a:r>
          </a:p>
        </p:txBody>
      </p:sp>
      <p:sp>
        <p:nvSpPr>
          <p:cNvPr id="65" name="Rectangle 15"/>
          <p:cNvSpPr txBox="1">
            <a:spLocks noChangeArrowheads="1"/>
          </p:cNvSpPr>
          <p:nvPr/>
        </p:nvSpPr>
        <p:spPr>
          <a:xfrm>
            <a:off x="-98529" y="836685"/>
            <a:ext cx="3897353" cy="1188144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3863" marR="0" lvl="0" indent="-319088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Times New Roman" pitchFamily="18" charset="0"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Microchip16-bit  Processor</a:t>
            </a:r>
          </a:p>
          <a:p>
            <a:pPr marL="548640" marR="0" lvl="0" indent="-9144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I2C / RS232</a:t>
            </a:r>
          </a:p>
          <a:p>
            <a:pPr marL="548640" marR="0" lvl="0" indent="-9144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Intelligent Sensors</a:t>
            </a:r>
          </a:p>
          <a:p>
            <a:pPr marL="548640" marR="0" lvl="0" indent="-9144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>
                <a:tab pos="454025" algn="l"/>
                <a:tab pos="911225" algn="l"/>
                <a:tab pos="1368425" algn="l"/>
                <a:tab pos="1824038" algn="l"/>
                <a:tab pos="2282825" algn="l"/>
                <a:tab pos="2738438" algn="l"/>
                <a:tab pos="3194050" algn="l"/>
                <a:tab pos="3654425" algn="l"/>
                <a:tab pos="4110038" algn="l"/>
                <a:tab pos="4565650" algn="l"/>
                <a:tab pos="5026025" algn="l"/>
                <a:tab pos="5483225" algn="l"/>
                <a:tab pos="5935663" algn="l"/>
                <a:tab pos="6397625" algn="l"/>
                <a:tab pos="6854825" algn="l"/>
                <a:tab pos="7307263" algn="l"/>
                <a:tab pos="7767638" algn="l"/>
                <a:tab pos="8226425" algn="l"/>
                <a:tab pos="8680450" algn="l"/>
                <a:tab pos="9139238" algn="l"/>
              </a:tabLst>
              <a:defRPr/>
            </a:pPr>
            <a:r>
              <a:rPr kumimoji="0" lang="en-GB" sz="1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Status / Auto-Sleep</a:t>
            </a:r>
          </a:p>
        </p:txBody>
      </p:sp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136" y="3635898"/>
            <a:ext cx="680991" cy="638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819" y="2726392"/>
            <a:ext cx="617413" cy="52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4" name="Group 18"/>
          <p:cNvGrpSpPr>
            <a:grpSpLocks/>
          </p:cNvGrpSpPr>
          <p:nvPr/>
        </p:nvGrpSpPr>
        <p:grpSpPr bwMode="auto">
          <a:xfrm>
            <a:off x="2806247" y="4274327"/>
            <a:ext cx="1324961" cy="1550473"/>
            <a:chOff x="3689" y="1877"/>
            <a:chExt cx="1256" cy="1277"/>
          </a:xfrm>
        </p:grpSpPr>
        <p:grpSp>
          <p:nvGrpSpPr>
            <p:cNvPr id="75" name="Group 19"/>
            <p:cNvGrpSpPr>
              <a:grpSpLocks/>
            </p:cNvGrpSpPr>
            <p:nvPr/>
          </p:nvGrpSpPr>
          <p:grpSpPr bwMode="auto">
            <a:xfrm>
              <a:off x="3689" y="2134"/>
              <a:ext cx="1256" cy="1020"/>
              <a:chOff x="2849" y="2014"/>
              <a:chExt cx="1256" cy="1020"/>
            </a:xfrm>
          </p:grpSpPr>
          <p:grpSp>
            <p:nvGrpSpPr>
              <p:cNvPr id="77" name="Group 20"/>
              <p:cNvGrpSpPr>
                <a:grpSpLocks/>
              </p:cNvGrpSpPr>
              <p:nvPr/>
            </p:nvGrpSpPr>
            <p:grpSpPr bwMode="auto">
              <a:xfrm>
                <a:off x="3155" y="2014"/>
                <a:ext cx="702" cy="96"/>
                <a:chOff x="3155" y="2014"/>
                <a:chExt cx="702" cy="96"/>
              </a:xfrm>
            </p:grpSpPr>
            <p:sp>
              <p:nvSpPr>
                <p:cNvPr id="106" name="AutoShape 21"/>
                <p:cNvSpPr>
                  <a:spLocks noChangeArrowheads="1"/>
                </p:cNvSpPr>
                <p:nvPr/>
              </p:nvSpPr>
              <p:spPr bwMode="auto">
                <a:xfrm>
                  <a:off x="3737" y="2014"/>
                  <a:ext cx="120" cy="96"/>
                </a:xfrm>
                <a:prstGeom prst="flowChartConnector">
                  <a:avLst/>
                </a:prstGeom>
                <a:solidFill>
                  <a:srgbClr val="4F81BD"/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7" name="AutoShape 22"/>
                <p:cNvSpPr>
                  <a:spLocks noChangeArrowheads="1"/>
                </p:cNvSpPr>
                <p:nvPr/>
              </p:nvSpPr>
              <p:spPr bwMode="auto">
                <a:xfrm>
                  <a:off x="3155" y="2014"/>
                  <a:ext cx="120" cy="96"/>
                </a:xfrm>
                <a:prstGeom prst="flowChartConnector">
                  <a:avLst/>
                </a:prstGeom>
                <a:solidFill>
                  <a:srgbClr val="4F81BD"/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8" name="Group 23"/>
              <p:cNvGrpSpPr>
                <a:grpSpLocks/>
              </p:cNvGrpSpPr>
              <p:nvPr/>
            </p:nvGrpSpPr>
            <p:grpSpPr bwMode="auto">
              <a:xfrm>
                <a:off x="2851" y="2640"/>
                <a:ext cx="1254" cy="96"/>
                <a:chOff x="2855" y="2644"/>
                <a:chExt cx="1254" cy="96"/>
              </a:xfrm>
            </p:grpSpPr>
            <p:sp>
              <p:nvSpPr>
                <p:cNvPr id="103" name="AutoShape 24"/>
                <p:cNvSpPr>
                  <a:spLocks noChangeArrowheads="1"/>
                </p:cNvSpPr>
                <p:nvPr/>
              </p:nvSpPr>
              <p:spPr bwMode="auto">
                <a:xfrm>
                  <a:off x="3422" y="2644"/>
                  <a:ext cx="120" cy="96"/>
                </a:xfrm>
                <a:prstGeom prst="flowChartConnector">
                  <a:avLst/>
                </a:prstGeom>
                <a:solidFill>
                  <a:srgbClr val="4F81BD"/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" name="AutoShape 25"/>
                <p:cNvSpPr>
                  <a:spLocks noChangeArrowheads="1"/>
                </p:cNvSpPr>
                <p:nvPr/>
              </p:nvSpPr>
              <p:spPr bwMode="auto">
                <a:xfrm>
                  <a:off x="2855" y="2644"/>
                  <a:ext cx="120" cy="96"/>
                </a:xfrm>
                <a:prstGeom prst="flowChartConnector">
                  <a:avLst/>
                </a:prstGeom>
                <a:solidFill>
                  <a:srgbClr val="4F81BD"/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" name="AutoShape 26"/>
                <p:cNvSpPr>
                  <a:spLocks noChangeArrowheads="1"/>
                </p:cNvSpPr>
                <p:nvPr/>
              </p:nvSpPr>
              <p:spPr bwMode="auto">
                <a:xfrm>
                  <a:off x="3989" y="2644"/>
                  <a:ext cx="120" cy="96"/>
                </a:xfrm>
                <a:prstGeom prst="flowChartConnector">
                  <a:avLst/>
                </a:prstGeom>
                <a:solidFill>
                  <a:srgbClr val="4F81BD"/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79" name="Group 27"/>
              <p:cNvGrpSpPr>
                <a:grpSpLocks/>
              </p:cNvGrpSpPr>
              <p:nvPr/>
            </p:nvGrpSpPr>
            <p:grpSpPr bwMode="auto">
              <a:xfrm>
                <a:off x="2849" y="2296"/>
                <a:ext cx="1254" cy="96"/>
                <a:chOff x="2855" y="2644"/>
                <a:chExt cx="1254" cy="96"/>
              </a:xfrm>
            </p:grpSpPr>
            <p:sp>
              <p:nvSpPr>
                <p:cNvPr id="100" name="AutoShape 28"/>
                <p:cNvSpPr>
                  <a:spLocks noChangeArrowheads="1"/>
                </p:cNvSpPr>
                <p:nvPr/>
              </p:nvSpPr>
              <p:spPr bwMode="auto">
                <a:xfrm>
                  <a:off x="3422" y="2644"/>
                  <a:ext cx="120" cy="96"/>
                </a:xfrm>
                <a:prstGeom prst="flowChartConnector">
                  <a:avLst/>
                </a:prstGeom>
                <a:solidFill>
                  <a:srgbClr val="4F81BD"/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1" name="AutoShape 29"/>
                <p:cNvSpPr>
                  <a:spLocks noChangeArrowheads="1"/>
                </p:cNvSpPr>
                <p:nvPr/>
              </p:nvSpPr>
              <p:spPr bwMode="auto">
                <a:xfrm>
                  <a:off x="2855" y="2644"/>
                  <a:ext cx="120" cy="96"/>
                </a:xfrm>
                <a:prstGeom prst="flowChartConnector">
                  <a:avLst/>
                </a:prstGeom>
                <a:solidFill>
                  <a:srgbClr val="4F81BD"/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2" name="AutoShape 30"/>
                <p:cNvSpPr>
                  <a:spLocks noChangeArrowheads="1"/>
                </p:cNvSpPr>
                <p:nvPr/>
              </p:nvSpPr>
              <p:spPr bwMode="auto">
                <a:xfrm>
                  <a:off x="3989" y="2644"/>
                  <a:ext cx="120" cy="96"/>
                </a:xfrm>
                <a:prstGeom prst="flowChartConnector">
                  <a:avLst/>
                </a:prstGeom>
                <a:solidFill>
                  <a:srgbClr val="4F81BD"/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80" name="Group 79"/>
              <p:cNvGrpSpPr>
                <a:grpSpLocks/>
              </p:cNvGrpSpPr>
              <p:nvPr/>
            </p:nvGrpSpPr>
            <p:grpSpPr bwMode="auto">
              <a:xfrm>
                <a:off x="3131" y="2938"/>
                <a:ext cx="702" cy="96"/>
                <a:chOff x="3155" y="2014"/>
                <a:chExt cx="702" cy="96"/>
              </a:xfrm>
            </p:grpSpPr>
            <p:sp>
              <p:nvSpPr>
                <p:cNvPr id="98" name="AutoShape 32"/>
                <p:cNvSpPr>
                  <a:spLocks noChangeArrowheads="1"/>
                </p:cNvSpPr>
                <p:nvPr/>
              </p:nvSpPr>
              <p:spPr bwMode="auto">
                <a:xfrm>
                  <a:off x="3737" y="2014"/>
                  <a:ext cx="120" cy="96"/>
                </a:xfrm>
                <a:prstGeom prst="flowChartConnector">
                  <a:avLst/>
                </a:prstGeom>
                <a:solidFill>
                  <a:srgbClr val="4F81BD"/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99" name="AutoShape 33"/>
                <p:cNvSpPr>
                  <a:spLocks noChangeArrowheads="1"/>
                </p:cNvSpPr>
                <p:nvPr/>
              </p:nvSpPr>
              <p:spPr bwMode="auto">
                <a:xfrm>
                  <a:off x="3155" y="2014"/>
                  <a:ext cx="120" cy="96"/>
                </a:xfrm>
                <a:prstGeom prst="flowChartConnector">
                  <a:avLst/>
                </a:prstGeom>
                <a:solidFill>
                  <a:srgbClr val="4F81BD"/>
                </a:solidFill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81" name="Line 34"/>
              <p:cNvSpPr>
                <a:spLocks noChangeShapeType="1"/>
              </p:cNvSpPr>
              <p:nvPr/>
            </p:nvSpPr>
            <p:spPr bwMode="auto">
              <a:xfrm flipH="1">
                <a:off x="2949" y="2097"/>
                <a:ext cx="225" cy="21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Line 35"/>
              <p:cNvSpPr>
                <a:spLocks noChangeShapeType="1"/>
              </p:cNvSpPr>
              <p:nvPr/>
            </p:nvSpPr>
            <p:spPr bwMode="auto">
              <a:xfrm>
                <a:off x="2910" y="2391"/>
                <a:ext cx="0" cy="24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Line 36"/>
              <p:cNvSpPr>
                <a:spLocks noChangeShapeType="1"/>
              </p:cNvSpPr>
              <p:nvPr/>
            </p:nvSpPr>
            <p:spPr bwMode="auto">
              <a:xfrm flipH="1">
                <a:off x="2964" y="2349"/>
                <a:ext cx="456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4" name="Line 37"/>
              <p:cNvSpPr>
                <a:spLocks noChangeShapeType="1"/>
              </p:cNvSpPr>
              <p:nvPr/>
            </p:nvSpPr>
            <p:spPr bwMode="auto">
              <a:xfrm>
                <a:off x="3276" y="2062"/>
                <a:ext cx="460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5" name="Line 38"/>
              <p:cNvSpPr>
                <a:spLocks noChangeShapeType="1"/>
              </p:cNvSpPr>
              <p:nvPr/>
            </p:nvSpPr>
            <p:spPr bwMode="auto">
              <a:xfrm>
                <a:off x="3536" y="2344"/>
                <a:ext cx="444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6" name="Line 39"/>
              <p:cNvSpPr>
                <a:spLocks noChangeShapeType="1"/>
              </p:cNvSpPr>
              <p:nvPr/>
            </p:nvSpPr>
            <p:spPr bwMode="auto">
              <a:xfrm flipH="1">
                <a:off x="2964" y="2689"/>
                <a:ext cx="456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7" name="Line 40"/>
              <p:cNvSpPr>
                <a:spLocks noChangeShapeType="1"/>
              </p:cNvSpPr>
              <p:nvPr/>
            </p:nvSpPr>
            <p:spPr bwMode="auto">
              <a:xfrm flipH="1">
                <a:off x="3532" y="2687"/>
                <a:ext cx="456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8" name="Line 41"/>
              <p:cNvSpPr>
                <a:spLocks noChangeShapeType="1"/>
              </p:cNvSpPr>
              <p:nvPr/>
            </p:nvSpPr>
            <p:spPr bwMode="auto">
              <a:xfrm flipH="1">
                <a:off x="3823" y="2735"/>
                <a:ext cx="195" cy="218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9" name="Line 42"/>
              <p:cNvSpPr>
                <a:spLocks noChangeShapeType="1"/>
              </p:cNvSpPr>
              <p:nvPr/>
            </p:nvSpPr>
            <p:spPr bwMode="auto">
              <a:xfrm>
                <a:off x="2931" y="2731"/>
                <a:ext cx="209" cy="23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0" name="Line 43"/>
              <p:cNvSpPr>
                <a:spLocks noChangeShapeType="1"/>
              </p:cNvSpPr>
              <p:nvPr/>
            </p:nvSpPr>
            <p:spPr bwMode="auto">
              <a:xfrm>
                <a:off x="3256" y="2986"/>
                <a:ext cx="460" cy="0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Line 44"/>
              <p:cNvSpPr>
                <a:spLocks noChangeShapeType="1"/>
              </p:cNvSpPr>
              <p:nvPr/>
            </p:nvSpPr>
            <p:spPr bwMode="auto">
              <a:xfrm flipH="1">
                <a:off x="3237" y="2731"/>
                <a:ext cx="205" cy="22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Line 45"/>
              <p:cNvSpPr>
                <a:spLocks noChangeShapeType="1"/>
              </p:cNvSpPr>
              <p:nvPr/>
            </p:nvSpPr>
            <p:spPr bwMode="auto">
              <a:xfrm flipH="1">
                <a:off x="3521" y="2097"/>
                <a:ext cx="241" cy="21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Line 46"/>
              <p:cNvSpPr>
                <a:spLocks noChangeShapeType="1"/>
              </p:cNvSpPr>
              <p:nvPr/>
            </p:nvSpPr>
            <p:spPr bwMode="auto">
              <a:xfrm>
                <a:off x="3837" y="2099"/>
                <a:ext cx="175" cy="20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Line 47"/>
              <p:cNvSpPr>
                <a:spLocks noChangeShapeType="1"/>
              </p:cNvSpPr>
              <p:nvPr/>
            </p:nvSpPr>
            <p:spPr bwMode="auto">
              <a:xfrm>
                <a:off x="3480" y="2395"/>
                <a:ext cx="0" cy="24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Line 48"/>
              <p:cNvSpPr>
                <a:spLocks noChangeShapeType="1"/>
              </p:cNvSpPr>
              <p:nvPr/>
            </p:nvSpPr>
            <p:spPr bwMode="auto">
              <a:xfrm>
                <a:off x="4046" y="2387"/>
                <a:ext cx="0" cy="24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Line 49"/>
              <p:cNvSpPr>
                <a:spLocks noChangeShapeType="1"/>
              </p:cNvSpPr>
              <p:nvPr/>
            </p:nvSpPr>
            <p:spPr bwMode="auto">
              <a:xfrm>
                <a:off x="3249" y="2107"/>
                <a:ext cx="185" cy="198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Line 50"/>
              <p:cNvSpPr>
                <a:spLocks noChangeShapeType="1"/>
              </p:cNvSpPr>
              <p:nvPr/>
            </p:nvSpPr>
            <p:spPr bwMode="auto">
              <a:xfrm>
                <a:off x="3519" y="2723"/>
                <a:ext cx="207" cy="226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6" name="Text Box 51"/>
            <p:cNvSpPr txBox="1">
              <a:spLocks noChangeArrowheads="1"/>
            </p:cNvSpPr>
            <p:nvPr/>
          </p:nvSpPr>
          <p:spPr bwMode="auto">
            <a:xfrm>
              <a:off x="3962" y="1877"/>
              <a:ext cx="765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mesh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82467" y="4334158"/>
            <a:ext cx="83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Zigbee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99345" y="2300749"/>
            <a:ext cx="11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Bluetooth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11136" y="3325083"/>
            <a:ext cx="602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WiFi</a:t>
            </a:r>
            <a:endParaRPr lang="en-US" dirty="0"/>
          </a:p>
        </p:txBody>
      </p:sp>
      <p:pic>
        <p:nvPicPr>
          <p:cNvPr id="108" name="Picture 107" descr="mot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78" y="0"/>
            <a:ext cx="3974722" cy="6858000"/>
          </a:xfrm>
          <a:prstGeom prst="rect">
            <a:avLst/>
          </a:prstGeom>
        </p:spPr>
      </p:pic>
      <p:grpSp>
        <p:nvGrpSpPr>
          <p:cNvPr id="109" name="Group 4"/>
          <p:cNvGrpSpPr>
            <a:grpSpLocks/>
          </p:cNvGrpSpPr>
          <p:nvPr/>
        </p:nvGrpSpPr>
        <p:grpSpPr bwMode="auto">
          <a:xfrm>
            <a:off x="2870596" y="2836690"/>
            <a:ext cx="1031875" cy="799208"/>
            <a:chOff x="1478" y="1243"/>
            <a:chExt cx="650" cy="503"/>
          </a:xfrm>
        </p:grpSpPr>
        <p:sp>
          <p:nvSpPr>
            <p:cNvPr id="110" name="AutoShape 5"/>
            <p:cNvSpPr>
              <a:spLocks noChangeArrowheads="1"/>
            </p:cNvSpPr>
            <p:nvPr/>
          </p:nvSpPr>
          <p:spPr bwMode="auto">
            <a:xfrm>
              <a:off x="1741" y="1477"/>
              <a:ext cx="120" cy="96"/>
            </a:xfrm>
            <a:prstGeom prst="flowChartConnector">
              <a:avLst/>
            </a:prstGeom>
            <a:solidFill>
              <a:srgbClr val="FEF99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AutoShape 6"/>
            <p:cNvSpPr>
              <a:spLocks noChangeArrowheads="1"/>
            </p:cNvSpPr>
            <p:nvPr/>
          </p:nvSpPr>
          <p:spPr bwMode="auto">
            <a:xfrm>
              <a:off x="1478" y="1423"/>
              <a:ext cx="105" cy="69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AutoShape 7"/>
            <p:cNvSpPr>
              <a:spLocks noChangeArrowheads="1"/>
            </p:cNvSpPr>
            <p:nvPr/>
          </p:nvSpPr>
          <p:spPr bwMode="auto">
            <a:xfrm>
              <a:off x="1747" y="1243"/>
              <a:ext cx="105" cy="69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AutoShape 8"/>
            <p:cNvSpPr>
              <a:spLocks noChangeArrowheads="1"/>
            </p:cNvSpPr>
            <p:nvPr/>
          </p:nvSpPr>
          <p:spPr bwMode="auto">
            <a:xfrm>
              <a:off x="2023" y="1421"/>
              <a:ext cx="105" cy="69"/>
            </a:xfrm>
            <a:prstGeom prst="flowChartConnector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4" name="Group 9"/>
            <p:cNvGrpSpPr>
              <a:grpSpLocks/>
            </p:cNvGrpSpPr>
            <p:nvPr/>
          </p:nvGrpSpPr>
          <p:grpSpPr bwMode="auto">
            <a:xfrm>
              <a:off x="1578" y="1677"/>
              <a:ext cx="453" cy="69"/>
              <a:chOff x="1575" y="1743"/>
              <a:chExt cx="453" cy="69"/>
            </a:xfrm>
          </p:grpSpPr>
          <p:sp>
            <p:nvSpPr>
              <p:cNvPr id="120" name="AutoShape 10"/>
              <p:cNvSpPr>
                <a:spLocks noChangeArrowheads="1"/>
              </p:cNvSpPr>
              <p:nvPr/>
            </p:nvSpPr>
            <p:spPr bwMode="auto">
              <a:xfrm>
                <a:off x="1575" y="1743"/>
                <a:ext cx="105" cy="6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AutoShape 11"/>
              <p:cNvSpPr>
                <a:spLocks noChangeArrowheads="1"/>
              </p:cNvSpPr>
              <p:nvPr/>
            </p:nvSpPr>
            <p:spPr bwMode="auto">
              <a:xfrm>
                <a:off x="1923" y="1743"/>
                <a:ext cx="105" cy="69"/>
              </a:xfrm>
              <a:prstGeom prst="flowChart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5" name="Line 12"/>
            <p:cNvSpPr>
              <a:spLocks noChangeShapeType="1"/>
            </p:cNvSpPr>
            <p:nvPr/>
          </p:nvSpPr>
          <p:spPr bwMode="auto">
            <a:xfrm>
              <a:off x="1582" y="1458"/>
              <a:ext cx="168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13"/>
            <p:cNvSpPr>
              <a:spLocks noChangeShapeType="1"/>
            </p:cNvSpPr>
            <p:nvPr/>
          </p:nvSpPr>
          <p:spPr bwMode="auto">
            <a:xfrm flipH="1">
              <a:off x="1855" y="1458"/>
              <a:ext cx="168" cy="4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14"/>
            <p:cNvSpPr>
              <a:spLocks noChangeShapeType="1"/>
            </p:cNvSpPr>
            <p:nvPr/>
          </p:nvSpPr>
          <p:spPr bwMode="auto">
            <a:xfrm>
              <a:off x="1801" y="1314"/>
              <a:ext cx="1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15"/>
            <p:cNvSpPr>
              <a:spLocks noChangeShapeType="1"/>
            </p:cNvSpPr>
            <p:nvPr/>
          </p:nvSpPr>
          <p:spPr bwMode="auto">
            <a:xfrm>
              <a:off x="1831" y="1572"/>
              <a:ext cx="111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16"/>
            <p:cNvSpPr>
              <a:spLocks noChangeShapeType="1"/>
            </p:cNvSpPr>
            <p:nvPr/>
          </p:nvSpPr>
          <p:spPr bwMode="auto">
            <a:xfrm flipH="1">
              <a:off x="1654" y="1566"/>
              <a:ext cx="111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576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686" y="339413"/>
            <a:ext cx="25346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Data Products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732" y="1053171"/>
            <a:ext cx="7750840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EOL WWW site (</a:t>
            </a:r>
            <a:r>
              <a:rPr lang="en-US" dirty="0" smtClean="0">
                <a:solidFill>
                  <a:srgbClr val="FF0000"/>
                </a:solidFill>
              </a:rPr>
              <a:t>permanently</a:t>
            </a:r>
            <a:r>
              <a:rPr lang="en-US" dirty="0" smtClean="0"/>
              <a:t>):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Project </a:t>
            </a:r>
            <a:r>
              <a:rPr lang="en-US" dirty="0">
                <a:solidFill>
                  <a:srgbClr val="0000FF"/>
                </a:solidFill>
              </a:rPr>
              <a:t>documentation </a:t>
            </a:r>
            <a:r>
              <a:rPr lang="en-US" dirty="0"/>
              <a:t>(site survey through QC processing</a:t>
            </a:r>
            <a:r>
              <a:rPr lang="en-US" dirty="0" smtClean="0"/>
              <a:t>), photos, etc.</a:t>
            </a:r>
          </a:p>
          <a:p>
            <a:pPr marL="285750" indent="-285750">
              <a:buFontTx/>
              <a:buChar char="-"/>
            </a:pPr>
            <a:r>
              <a:rPr lang="en-US" dirty="0"/>
              <a:t>Data </a:t>
            </a:r>
            <a:r>
              <a:rPr lang="en-US" dirty="0">
                <a:solidFill>
                  <a:srgbClr val="0000FF"/>
                </a:solidFill>
              </a:rPr>
              <a:t>overview plots </a:t>
            </a:r>
            <a:r>
              <a:rPr lang="en-US" dirty="0"/>
              <a:t>(real-time through QC processing)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QC</a:t>
            </a:r>
            <a:r>
              <a:rPr lang="en-US" dirty="0"/>
              <a:t>-d derived </a:t>
            </a:r>
            <a:r>
              <a:rPr lang="en-US" dirty="0">
                <a:solidFill>
                  <a:srgbClr val="0000FF"/>
                </a:solidFill>
              </a:rPr>
              <a:t>statistics</a:t>
            </a:r>
            <a:r>
              <a:rPr lang="en-US" dirty="0"/>
              <a:t> (</a:t>
            </a:r>
            <a:r>
              <a:rPr lang="en-US" dirty="0" err="1"/>
              <a:t>NetCDF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Field </a:t>
            </a:r>
            <a:r>
              <a:rPr lang="en-US" dirty="0" smtClean="0">
                <a:solidFill>
                  <a:srgbClr val="0000FF"/>
                </a:solidFill>
              </a:rPr>
              <a:t>logbook</a:t>
            </a:r>
            <a:r>
              <a:rPr lang="en-US" dirty="0" smtClean="0"/>
              <a:t> (Source now on </a:t>
            </a:r>
            <a:r>
              <a:rPr lang="en-US" dirty="0"/>
              <a:t>NCAR </a:t>
            </a:r>
            <a:r>
              <a:rPr lang="en-US" dirty="0" smtClean="0"/>
              <a:t>Wiki)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 smtClean="0"/>
              <a:t>On HPSS (</a:t>
            </a:r>
            <a:r>
              <a:rPr lang="en-US" dirty="0" smtClean="0">
                <a:solidFill>
                  <a:srgbClr val="FF0000"/>
                </a:solidFill>
              </a:rPr>
              <a:t>permanently</a:t>
            </a:r>
            <a:r>
              <a:rPr lang="en-US" dirty="0" smtClean="0"/>
              <a:t>):</a:t>
            </a:r>
          </a:p>
          <a:p>
            <a:r>
              <a:rPr lang="en-US" dirty="0" smtClean="0"/>
              <a:t>-    Raw </a:t>
            </a:r>
            <a:r>
              <a:rPr lang="en-US" dirty="0" smtClean="0">
                <a:solidFill>
                  <a:srgbClr val="0000FF"/>
                </a:solidFill>
              </a:rPr>
              <a:t>sensor data </a:t>
            </a:r>
            <a:r>
              <a:rPr lang="en-US" dirty="0" smtClean="0"/>
              <a:t>(NIDAS binary); Duplicate data sets kept until saved on HPSS</a:t>
            </a:r>
          </a:p>
          <a:p>
            <a:endParaRPr lang="en-US" dirty="0" smtClean="0"/>
          </a:p>
          <a:p>
            <a:r>
              <a:rPr lang="en-US" dirty="0" smtClean="0"/>
              <a:t>On EOL servers, available on demand: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Real-time derived statistics (</a:t>
            </a:r>
            <a:r>
              <a:rPr lang="en-US" dirty="0" err="1" smtClean="0"/>
              <a:t>NetCDF</a:t>
            </a:r>
            <a:r>
              <a:rPr lang="en-US" dirty="0" smtClean="0"/>
              <a:t>); Can delete once QC is done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QC-d time series (</a:t>
            </a:r>
            <a:r>
              <a:rPr lang="en-US" dirty="0" err="1" smtClean="0"/>
              <a:t>NetCDF</a:t>
            </a:r>
            <a:r>
              <a:rPr lang="en-US" dirty="0" smtClean="0"/>
              <a:t>); Could move to HPSS</a:t>
            </a:r>
          </a:p>
          <a:p>
            <a:endParaRPr lang="en-US" dirty="0" smtClean="0"/>
          </a:p>
          <a:p>
            <a:r>
              <a:rPr lang="en-US" dirty="0" smtClean="0"/>
              <a:t>Issues: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QC processing version tracking: Via subversion and manual WWW site entries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Data management plan/data and metadata tracking: </a:t>
            </a:r>
            <a:r>
              <a:rPr lang="en-US" dirty="0" smtClean="0">
                <a:solidFill>
                  <a:srgbClr val="0000FF"/>
                </a:solidFill>
              </a:rPr>
              <a:t>TBD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</a:rPr>
              <a:t>World distribution (EMDAC, </a:t>
            </a:r>
            <a:r>
              <a:rPr lang="en-US" dirty="0" err="1" smtClean="0">
                <a:solidFill>
                  <a:srgbClr val="000000"/>
                </a:solidFill>
              </a:rPr>
              <a:t>Earthcube</a:t>
            </a:r>
            <a:r>
              <a:rPr lang="en-US" dirty="0" smtClean="0">
                <a:solidFill>
                  <a:srgbClr val="000000"/>
                </a:solidFill>
              </a:rPr>
              <a:t>, CDP, etc.): </a:t>
            </a:r>
            <a:r>
              <a:rPr lang="en-US" dirty="0" smtClean="0">
                <a:solidFill>
                  <a:srgbClr val="0000FF"/>
                </a:solidFill>
              </a:rPr>
              <a:t>TBD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05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7-15_0713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393" y="118391"/>
            <a:ext cx="2861056" cy="2210816"/>
          </a:xfrm>
          <a:prstGeom prst="rect">
            <a:avLst/>
          </a:prstGeom>
        </p:spPr>
      </p:pic>
      <p:pic>
        <p:nvPicPr>
          <p:cNvPr id="4" name="Picture 3" descr="DSCN625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179" y="4583364"/>
            <a:ext cx="2867851" cy="22160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5830" y="39822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74038" y="150681"/>
            <a:ext cx="814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AHATS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79151" y="4761654"/>
            <a:ext cx="53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SCP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sonic_tr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46633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556118" y="3148612"/>
            <a:ext cx="5546145" cy="52602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30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7-05 at 1.48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80" y="387871"/>
            <a:ext cx="9403461" cy="65223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120" y="344650"/>
            <a:ext cx="3742864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H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O/CO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Fluctuations</a:t>
            </a:r>
            <a:endParaRPr lang="en-US" sz="32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2538927" y="3967763"/>
            <a:ext cx="5652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Use with sonic anemometer to measure fluxes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Need to use open-path sensors to avoid gas handing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Power (with anemometer): 4W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100 samples/s</a:t>
            </a:r>
          </a:p>
        </p:txBody>
      </p:sp>
    </p:spTree>
    <p:extLst>
      <p:ext uri="{BB962C8B-B14F-4D97-AF65-F5344CB8AC3E}">
        <p14:creationId xmlns:p14="http://schemas.microsoft.com/office/powerpoint/2010/main" val="91460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88" y="370502"/>
            <a:ext cx="2828544" cy="21457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629" y="678525"/>
            <a:ext cx="5096267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Phenomena: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Small gradients (with GPS height survey)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Gravity waves, especially nocturnal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Pressure transport terms in turbulence equations</a:t>
            </a:r>
          </a:p>
          <a:p>
            <a:r>
              <a:rPr lang="en-US" dirty="0" smtClean="0"/>
              <a:t>Features: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Low power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Also absolute barometers ($5K vs. $1.5K)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Easily deployed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Use with quad-disk probe </a:t>
            </a:r>
          </a:p>
          <a:p>
            <a:r>
              <a:rPr lang="en-US" dirty="0" smtClean="0"/>
              <a:t>      to reduce dynamic errors </a:t>
            </a:r>
            <a:endParaRPr lang="en-US" dirty="0"/>
          </a:p>
        </p:txBody>
      </p:sp>
      <p:pic>
        <p:nvPicPr>
          <p:cNvPr id="12" name="Picture 11" descr="pscan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013" y="2730896"/>
            <a:ext cx="5430520" cy="4033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37694" y="2762907"/>
            <a:ext cx="1646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black – </a:t>
            </a:r>
            <a:r>
              <a:rPr lang="en-US" sz="1200" dirty="0" err="1" smtClean="0"/>
              <a:t>nanobarometer</a:t>
            </a:r>
            <a:endParaRPr lang="en-US" sz="1200" dirty="0" smtClean="0"/>
          </a:p>
          <a:p>
            <a:r>
              <a:rPr lang="en-US" sz="1200" dirty="0" smtClean="0">
                <a:solidFill>
                  <a:srgbClr val="00FFFF"/>
                </a:solidFill>
              </a:rPr>
              <a:t>cyan – PTB220</a:t>
            </a:r>
            <a:endParaRPr lang="en-US" sz="1200" dirty="0">
              <a:solidFill>
                <a:srgbClr val="00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65444" y="4918226"/>
            <a:ext cx="1829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black – sonic anemometer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231041" y="76822"/>
            <a:ext cx="2992125" cy="58477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Nano-barometer</a:t>
            </a:r>
            <a:endParaRPr lang="en-US" sz="3200" dirty="0"/>
          </a:p>
        </p:txBody>
      </p:sp>
      <p:pic>
        <p:nvPicPr>
          <p:cNvPr id="6" name="Picture 5" descr="DSCN290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30" y="3762425"/>
            <a:ext cx="1396538" cy="27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8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98980" y="4859286"/>
            <a:ext cx="1292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NSF/MRI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52163" y="5970197"/>
            <a:ext cx="992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NEWA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171083" y="3370444"/>
            <a:ext cx="1724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NSF/</a:t>
            </a:r>
          </a:p>
          <a:p>
            <a:r>
              <a:rPr lang="en-US" sz="2400" dirty="0" smtClean="0"/>
              <a:t>Deployment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430396" y="4808812"/>
            <a:ext cx="1221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CentNet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77949" y="3763758"/>
            <a:ext cx="866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OFAP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621223" y="3756013"/>
            <a:ext cx="686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ISFS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864878" y="3762593"/>
            <a:ext cx="129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Perdigão</a:t>
            </a:r>
            <a:endParaRPr lang="en-US" sz="24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5015844" y="3979733"/>
            <a:ext cx="519835" cy="6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260556" y="4007113"/>
            <a:ext cx="519835" cy="6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193509" y="4124493"/>
            <a:ext cx="1550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(~10 SEB + 15 3DS)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226410" y="5223352"/>
            <a:ext cx="1550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(+10 SEB + 60 3DS)</a:t>
            </a:r>
            <a:endParaRPr lang="en-US" sz="1400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969972" y="4446913"/>
            <a:ext cx="6580" cy="40796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2625497" y="3980898"/>
            <a:ext cx="421132" cy="65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806306" y="5083525"/>
            <a:ext cx="421132" cy="658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940153" y="5510658"/>
            <a:ext cx="6580" cy="40796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33084" y="3098013"/>
            <a:ext cx="54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ISS</a:t>
            </a:r>
            <a:endParaRPr lang="en-US" sz="2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5081647" y="3466492"/>
            <a:ext cx="447452" cy="3487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568770" y="3512553"/>
            <a:ext cx="348750" cy="2895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97495" y="2676893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WVDIAL</a:t>
            </a:r>
            <a:endParaRPr lang="en-US" sz="2400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4976363" y="3137493"/>
            <a:ext cx="355331" cy="526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641152" y="3150653"/>
            <a:ext cx="361910" cy="5000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73804" y="3763695"/>
            <a:ext cx="1146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(PI-Led)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39137" y="4853648"/>
            <a:ext cx="1393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(EOL-Led)</a:t>
            </a:r>
            <a:endParaRPr lang="en-US" sz="2400" dirty="0"/>
          </a:p>
        </p:txBody>
      </p:sp>
      <p:pic>
        <p:nvPicPr>
          <p:cNvPr id="26" name="Picture 25" descr="chicken_or_eg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4400" cy="24384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968043" y="388220"/>
            <a:ext cx="394591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>
                <a:rot lat="0" lon="0" rev="1620000"/>
              </a:camera>
              <a:lightRig rig="threePt" dir="t"/>
            </a:scene3d>
          </a:bodyPr>
          <a:lstStyle/>
          <a:p>
            <a:r>
              <a:rPr lang="en-US" sz="9600" dirty="0" smtClean="0">
                <a:solidFill>
                  <a:srgbClr val="FF0000"/>
                </a:solidFill>
              </a:rPr>
              <a:t>Science</a:t>
            </a:r>
            <a:endParaRPr lang="en-US" sz="9600" dirty="0">
              <a:solidFill>
                <a:srgbClr val="FF0000"/>
              </a:solidFill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10800000" flipV="1">
            <a:off x="4640921" y="4045031"/>
            <a:ext cx="3569538" cy="2247240"/>
          </a:xfrm>
          <a:prstGeom prst="curvedConnector3">
            <a:avLst>
              <a:gd name="adj1" fmla="val -1661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urved Connector 36"/>
          <p:cNvCxnSpPr/>
          <p:nvPr/>
        </p:nvCxnSpPr>
        <p:spPr>
          <a:xfrm rot="10800000">
            <a:off x="2116636" y="4264530"/>
            <a:ext cx="3172342" cy="632363"/>
          </a:xfrm>
          <a:prstGeom prst="curvedConnector3">
            <a:avLst>
              <a:gd name="adj1" fmla="val 10008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842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7-04 at 12.21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469" y="-1271143"/>
            <a:ext cx="10864469" cy="8129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43337" y="0"/>
            <a:ext cx="4433225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EOL Boundary-Layer Profiling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1253" y="581141"/>
            <a:ext cx="5352747" cy="26776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915 MHz Wind Profiler/RASS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Radiosonde</a:t>
            </a:r>
            <a:r>
              <a:rPr lang="en-US" sz="2400" dirty="0" smtClean="0"/>
              <a:t> launching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(fixed/mobile)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SODAR/RASS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Ceilometer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All-</a:t>
            </a:r>
            <a:r>
              <a:rPr lang="en-US" sz="2400" dirty="0"/>
              <a:t>S</a:t>
            </a:r>
            <a:r>
              <a:rPr lang="en-US" sz="2400" dirty="0" smtClean="0"/>
              <a:t>ky Camera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Developmental 449 MHz Wind Profiler</a:t>
            </a:r>
            <a:endParaRPr lang="en-US" sz="2400" dirty="0"/>
          </a:p>
        </p:txBody>
      </p:sp>
      <p:pic>
        <p:nvPicPr>
          <p:cNvPr id="11" name="Picture 10" descr="Screen Shot 2013-07-04 at 12.30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43100" cy="37185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752" y="63279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45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7-03 at 12.10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070100"/>
            <a:ext cx="3581400" cy="4787900"/>
          </a:xfrm>
          <a:prstGeom prst="rect">
            <a:avLst/>
          </a:prstGeom>
        </p:spPr>
      </p:pic>
      <p:pic>
        <p:nvPicPr>
          <p:cNvPr id="5" name="Picture 4" descr="DSCN627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33216" cy="2356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2006" y="0"/>
            <a:ext cx="35284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SODAR-RASS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u,v,w,T</a:t>
            </a:r>
            <a:r>
              <a:rPr lang="en-US" dirty="0" smtClean="0"/>
              <a:t>; 40—200m @15m; 10 min)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771806"/>
            <a:ext cx="5209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RADAR Wind Profiler-RASS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u,v,w,T</a:t>
            </a:r>
            <a:r>
              <a:rPr lang="en-US" dirty="0" smtClean="0"/>
              <a:t>; 200—3000+m (1500m T) @50/150m; 5 min)</a:t>
            </a:r>
            <a:endParaRPr lang="en-US" dirty="0"/>
          </a:p>
        </p:txBody>
      </p:sp>
      <p:pic>
        <p:nvPicPr>
          <p:cNvPr id="2" name="Picture 1" descr="IMG_126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4842"/>
            <a:ext cx="5493881" cy="411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4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1747" y="707995"/>
            <a:ext cx="2460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3366FF"/>
                </a:solidFill>
              </a:rPr>
              <a:t>Water-Vapor DIAL</a:t>
            </a:r>
            <a:endParaRPr lang="en-US" sz="2400" dirty="0">
              <a:solidFill>
                <a:srgbClr val="3366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4505" y="1472040"/>
            <a:ext cx="38680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Expect humidity profiles equivalent to </a:t>
            </a:r>
            <a:r>
              <a:rPr lang="en-US" dirty="0" err="1" smtClean="0"/>
              <a:t>radiosondes</a:t>
            </a:r>
            <a:r>
              <a:rPr lang="en-US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every </a:t>
            </a:r>
            <a:r>
              <a:rPr lang="en-US" dirty="0" smtClean="0"/>
              <a:t>minute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from </a:t>
            </a:r>
            <a:r>
              <a:rPr lang="en-US" dirty="0" smtClean="0"/>
              <a:t>0.25—4+ </a:t>
            </a:r>
            <a:r>
              <a:rPr lang="en-US" dirty="0" smtClean="0"/>
              <a:t>km above ground</a:t>
            </a:r>
          </a:p>
          <a:p>
            <a:r>
              <a:rPr lang="en-US" dirty="0" smtClean="0"/>
              <a:t>Even better performance likely by time of </a:t>
            </a:r>
            <a:r>
              <a:rPr lang="en-US" dirty="0" err="1" smtClean="0"/>
              <a:t>Perdigão</a:t>
            </a:r>
            <a:endParaRPr lang="en-US" dirty="0" smtClean="0"/>
          </a:p>
          <a:p>
            <a:r>
              <a:rPr lang="en-US" dirty="0" smtClean="0"/>
              <a:t>How much to run?  (Best continuous)</a:t>
            </a:r>
          </a:p>
        </p:txBody>
      </p:sp>
      <p:pic>
        <p:nvPicPr>
          <p:cNvPr id="5" name="Picture 4" descr="Screen Shot 2014-09-19 at 4.15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214" y="0"/>
            <a:ext cx="5074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93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9-19 at 4.21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0"/>
            <a:ext cx="8279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5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0" y="273629"/>
            <a:ext cx="8229600" cy="1146360"/>
          </a:xfrm>
          <a:ln/>
        </p:spPr>
        <p:txBody>
          <a:bodyPr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GB"/>
              <a:t>Integrated Surface Flux System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769280" y="1646094"/>
            <a:ext cx="3916800" cy="444430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190083" lvl="1" indent="0" algn="ctr">
              <a:spcAft>
                <a:spcPct val="0"/>
              </a:spcAft>
              <a:buSzPct val="45000"/>
              <a:buNone/>
              <a:tabLst>
                <a:tab pos="384486" algn="l"/>
                <a:tab pos="799212" algn="l"/>
                <a:tab pos="1213938" algn="l"/>
                <a:tab pos="1628664" algn="l"/>
                <a:tab pos="2043391" algn="l"/>
                <a:tab pos="2458117" algn="l"/>
                <a:tab pos="2872843" algn="l"/>
                <a:tab pos="3287569" algn="l"/>
                <a:tab pos="3702295" algn="l"/>
                <a:tab pos="4117021" algn="l"/>
                <a:tab pos="4531747" algn="l"/>
                <a:tab pos="4946473" algn="l"/>
                <a:tab pos="5361200" algn="l"/>
                <a:tab pos="5775926" algn="l"/>
                <a:tab pos="6190652" algn="l"/>
                <a:tab pos="6605378" algn="l"/>
                <a:tab pos="7020104" algn="l"/>
                <a:tab pos="7434830" algn="l"/>
                <a:tab pos="7849556" algn="l"/>
                <a:tab pos="8264282" algn="l"/>
                <a:tab pos="8679009" algn="l"/>
              </a:tabLst>
            </a:pPr>
            <a:r>
              <a:rPr lang="en-GB" sz="1800"/>
              <a:t>ISFS is a configurable suite of tower-based sensors, commonly used to study exchange processes between the atmosphere and the earth's surface.</a:t>
            </a:r>
          </a:p>
          <a:p>
            <a:pPr marL="190083" lvl="1" indent="0" algn="ctr">
              <a:spcAft>
                <a:spcPct val="0"/>
              </a:spcAft>
              <a:buSzPct val="45000"/>
              <a:buNone/>
              <a:tabLst>
                <a:tab pos="384486" algn="l"/>
                <a:tab pos="799212" algn="l"/>
                <a:tab pos="1213938" algn="l"/>
                <a:tab pos="1628664" algn="l"/>
                <a:tab pos="2043391" algn="l"/>
                <a:tab pos="2458117" algn="l"/>
                <a:tab pos="2872843" algn="l"/>
                <a:tab pos="3287569" algn="l"/>
                <a:tab pos="3702295" algn="l"/>
                <a:tab pos="4117021" algn="l"/>
                <a:tab pos="4531747" algn="l"/>
                <a:tab pos="4946473" algn="l"/>
                <a:tab pos="5361200" algn="l"/>
                <a:tab pos="5775926" algn="l"/>
                <a:tab pos="6190652" algn="l"/>
                <a:tab pos="6605378" algn="l"/>
                <a:tab pos="7020104" algn="l"/>
                <a:tab pos="7434830" algn="l"/>
                <a:tab pos="7849556" algn="l"/>
                <a:tab pos="8264282" algn="l"/>
                <a:tab pos="8679009" algn="l"/>
              </a:tabLst>
            </a:pPr>
            <a:endParaRPr lang="en-GB" sz="1800"/>
          </a:p>
          <a:p>
            <a:pPr marL="190083" lvl="1" indent="0" algn="ctr">
              <a:spcAft>
                <a:spcPct val="0"/>
              </a:spcAft>
              <a:buSzPct val="45000"/>
              <a:buNone/>
              <a:tabLst>
                <a:tab pos="384486" algn="l"/>
                <a:tab pos="799212" algn="l"/>
                <a:tab pos="1213938" algn="l"/>
                <a:tab pos="1628664" algn="l"/>
                <a:tab pos="2043391" algn="l"/>
                <a:tab pos="2458117" algn="l"/>
                <a:tab pos="2872843" algn="l"/>
                <a:tab pos="3287569" algn="l"/>
                <a:tab pos="3702295" algn="l"/>
                <a:tab pos="4117021" algn="l"/>
                <a:tab pos="4531747" algn="l"/>
                <a:tab pos="4946473" algn="l"/>
                <a:tab pos="5361200" algn="l"/>
                <a:tab pos="5775926" algn="l"/>
                <a:tab pos="6190652" algn="l"/>
                <a:tab pos="6605378" algn="l"/>
                <a:tab pos="7020104" algn="l"/>
                <a:tab pos="7434830" algn="l"/>
                <a:tab pos="7849556" algn="l"/>
                <a:tab pos="8264282" algn="l"/>
                <a:tab pos="8679009" algn="l"/>
              </a:tabLst>
            </a:pPr>
            <a:endParaRPr lang="en-GB" sz="1800"/>
          </a:p>
          <a:p>
            <a:pPr marL="190083" lvl="1" indent="0" algn="ctr">
              <a:spcAft>
                <a:spcPct val="0"/>
              </a:spcAft>
              <a:buSzPct val="45000"/>
              <a:buNone/>
              <a:tabLst>
                <a:tab pos="384486" algn="l"/>
                <a:tab pos="799212" algn="l"/>
                <a:tab pos="1213938" algn="l"/>
                <a:tab pos="1628664" algn="l"/>
                <a:tab pos="2043391" algn="l"/>
                <a:tab pos="2458117" algn="l"/>
                <a:tab pos="2872843" algn="l"/>
                <a:tab pos="3287569" algn="l"/>
                <a:tab pos="3702295" algn="l"/>
                <a:tab pos="4117021" algn="l"/>
                <a:tab pos="4531747" algn="l"/>
                <a:tab pos="4946473" algn="l"/>
                <a:tab pos="5361200" algn="l"/>
                <a:tab pos="5775926" algn="l"/>
                <a:tab pos="6190652" algn="l"/>
                <a:tab pos="6605378" algn="l"/>
                <a:tab pos="7020104" algn="l"/>
                <a:tab pos="7434830" algn="l"/>
                <a:tab pos="7849556" algn="l"/>
                <a:tab pos="8264282" algn="l"/>
                <a:tab pos="8679009" algn="l"/>
              </a:tabLst>
            </a:pPr>
            <a:r>
              <a:rPr lang="en-GB" sz="1800"/>
              <a:t>ISFS can be deployed as either a</a:t>
            </a:r>
          </a:p>
          <a:p>
            <a:pPr marL="190083" lvl="1" indent="0" algn="ctr">
              <a:spcAft>
                <a:spcPct val="0"/>
              </a:spcAft>
              <a:buSzPct val="45000"/>
              <a:buNone/>
              <a:tabLst>
                <a:tab pos="384486" algn="l"/>
                <a:tab pos="799212" algn="l"/>
                <a:tab pos="1213938" algn="l"/>
                <a:tab pos="1628664" algn="l"/>
                <a:tab pos="2043391" algn="l"/>
                <a:tab pos="2458117" algn="l"/>
                <a:tab pos="2872843" algn="l"/>
                <a:tab pos="3287569" algn="l"/>
                <a:tab pos="3702295" algn="l"/>
                <a:tab pos="4117021" algn="l"/>
                <a:tab pos="4531747" algn="l"/>
                <a:tab pos="4946473" algn="l"/>
                <a:tab pos="5361200" algn="l"/>
                <a:tab pos="5775926" algn="l"/>
                <a:tab pos="6190652" algn="l"/>
                <a:tab pos="6605378" algn="l"/>
                <a:tab pos="7020104" algn="l"/>
                <a:tab pos="7434830" algn="l"/>
                <a:tab pos="7849556" algn="l"/>
                <a:tab pos="8264282" algn="l"/>
                <a:tab pos="8679009" algn="l"/>
              </a:tabLst>
            </a:pPr>
            <a:r>
              <a:rPr lang="en-GB" sz="1800"/>
              <a:t>spatially disperse network of stations to measure the surface energy budget...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21" y="1451672"/>
            <a:ext cx="3725280" cy="49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13151</TotalTime>
  <Words>1392</Words>
  <Application>Microsoft Macintosh PowerPoint</Application>
  <PresentationFormat>On-screen Show (4:3)</PresentationFormat>
  <Paragraphs>307</Paragraphs>
  <Slides>36</Slides>
  <Notes>13</Notes>
  <HiddenSlides>9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Worksheet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Integrated Surface Flux System</vt:lpstr>
      <vt:lpstr>Integrated Surface Flux System</vt:lpstr>
      <vt:lpstr>ISFS Measurement Capabilities</vt:lpstr>
      <vt:lpstr>ISFS Logistics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ISFS Measurement Capabilities</vt:lpstr>
      <vt:lpstr>ISFS Measurement Capabilities</vt:lpstr>
      <vt:lpstr>ISFS Measurement Capabilities</vt:lpstr>
      <vt:lpstr>ISFS Measurement Capabilities</vt:lpstr>
      <vt:lpstr>Mote</vt:lpstr>
      <vt:lpstr>PowerPoint Presentation</vt:lpstr>
      <vt:lpstr>PowerPoint Presentation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CentNet Engineering Design Review</dc:title>
  <dc:creator>semmer</dc:creator>
  <cp:lastModifiedBy>Steve Oncley</cp:lastModifiedBy>
  <cp:revision>269</cp:revision>
  <cp:lastPrinted>2014-09-23T21:08:27Z</cp:lastPrinted>
  <dcterms:created xsi:type="dcterms:W3CDTF">2012-10-04T16:16:54Z</dcterms:created>
  <dcterms:modified xsi:type="dcterms:W3CDTF">2014-09-24T16:51:33Z</dcterms:modified>
</cp:coreProperties>
</file>