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handoutMasterIdLst>
    <p:handoutMasterId r:id="rId43"/>
  </p:handoutMasterIdLst>
  <p:sldIdLst>
    <p:sldId id="260" r:id="rId3"/>
    <p:sldId id="389" r:id="rId4"/>
    <p:sldId id="390" r:id="rId5"/>
    <p:sldId id="447" r:id="rId6"/>
    <p:sldId id="427" r:id="rId7"/>
    <p:sldId id="365" r:id="rId8"/>
    <p:sldId id="324" r:id="rId9"/>
    <p:sldId id="274" r:id="rId10"/>
    <p:sldId id="326" r:id="rId11"/>
    <p:sldId id="349" r:id="rId12"/>
    <p:sldId id="429" r:id="rId13"/>
    <p:sldId id="352" r:id="rId14"/>
    <p:sldId id="357" r:id="rId15"/>
    <p:sldId id="431" r:id="rId16"/>
    <p:sldId id="434" r:id="rId17"/>
    <p:sldId id="432" r:id="rId18"/>
    <p:sldId id="433" r:id="rId19"/>
    <p:sldId id="445" r:id="rId20"/>
    <p:sldId id="451" r:id="rId21"/>
    <p:sldId id="358" r:id="rId22"/>
    <p:sldId id="281" r:id="rId23"/>
    <p:sldId id="402" r:id="rId24"/>
    <p:sldId id="430" r:id="rId25"/>
    <p:sldId id="359" r:id="rId26"/>
    <p:sldId id="437" r:id="rId27"/>
    <p:sldId id="438" r:id="rId28"/>
    <p:sldId id="344" r:id="rId29"/>
    <p:sldId id="441" r:id="rId30"/>
    <p:sldId id="334" r:id="rId31"/>
    <p:sldId id="379" r:id="rId32"/>
    <p:sldId id="446" r:id="rId33"/>
    <p:sldId id="450" r:id="rId34"/>
    <p:sldId id="416" r:id="rId35"/>
    <p:sldId id="320" r:id="rId36"/>
    <p:sldId id="439" r:id="rId37"/>
    <p:sldId id="406" r:id="rId38"/>
    <p:sldId id="440" r:id="rId39"/>
    <p:sldId id="448" r:id="rId40"/>
    <p:sldId id="413" r:id="rId41"/>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33CC"/>
    <a:srgbClr val="FF9933"/>
    <a:srgbClr val="00CC00"/>
    <a:srgbClr val="1F60A9"/>
    <a:srgbClr val="339933"/>
    <a:srgbClr val="003587"/>
    <a:srgbClr val="0B1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6" autoAdjust="0"/>
    <p:restoredTop sz="92293" autoAdjust="0"/>
  </p:normalViewPr>
  <p:slideViewPr>
    <p:cSldViewPr>
      <p:cViewPr varScale="1">
        <p:scale>
          <a:sx n="51" d="100"/>
          <a:sy n="51" d="100"/>
        </p:scale>
        <p:origin x="101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4"/>
    </p:cViewPr>
  </p:sorterViewPr>
  <p:notesViewPr>
    <p:cSldViewPr>
      <p:cViewPr varScale="1">
        <p:scale>
          <a:sx n="40" d="100"/>
          <a:sy n="40" d="100"/>
        </p:scale>
        <p:origin x="-2395" y="-8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2EDDFFDF-4DC1-4D93-A961-59DB05F5C5F7}" type="datetimeFigureOut">
              <a:rPr lang="en-US" smtClean="0"/>
              <a:t>9/25/2014</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94B90A7E-1907-46A2-AF17-6FE3641C433A}" type="slidenum">
              <a:rPr lang="en-US" smtClean="0"/>
              <a:t>‹#›</a:t>
            </a:fld>
            <a:endParaRPr lang="en-US"/>
          </a:p>
        </p:txBody>
      </p:sp>
    </p:spTree>
    <p:extLst>
      <p:ext uri="{BB962C8B-B14F-4D97-AF65-F5344CB8AC3E}">
        <p14:creationId xmlns:p14="http://schemas.microsoft.com/office/powerpoint/2010/main" val="1397847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9D886DC0-0A93-42D6-A675-017B8760B41B}" type="datetimeFigureOut">
              <a:rPr lang="en-US" smtClean="0"/>
              <a:pPr/>
              <a:t>9/25/2014</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FA26487E-518C-43F7-A8EE-728BE395642E}" type="slidenum">
              <a:rPr lang="en-US" smtClean="0"/>
              <a:pPr/>
              <a:t>‹#›</a:t>
            </a:fld>
            <a:endParaRPr lang="en-US"/>
          </a:p>
        </p:txBody>
      </p:sp>
    </p:spTree>
    <p:extLst>
      <p:ext uri="{BB962C8B-B14F-4D97-AF65-F5344CB8AC3E}">
        <p14:creationId xmlns:p14="http://schemas.microsoft.com/office/powerpoint/2010/main" val="290266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6487E-518C-43F7-A8EE-728BE395642E}" type="slidenum">
              <a:rPr lang="en-US" smtClean="0"/>
              <a:pPr/>
              <a:t>1</a:t>
            </a:fld>
            <a:endParaRPr lang="en-US"/>
          </a:p>
        </p:txBody>
      </p:sp>
    </p:spTree>
    <p:extLst>
      <p:ext uri="{BB962C8B-B14F-4D97-AF65-F5344CB8AC3E}">
        <p14:creationId xmlns:p14="http://schemas.microsoft.com/office/powerpoint/2010/main" val="243844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now I’ll present three applications where fast computations can make a real difference.</a:t>
            </a:r>
          </a:p>
          <a:p>
            <a:r>
              <a:rPr lang="en-US" baseline="0" dirty="0" smtClean="0"/>
              <a:t>First one is forecasting to integrate and balance variable generation on the grid</a:t>
            </a:r>
            <a:endParaRPr lang="en-US" dirty="0"/>
          </a:p>
        </p:txBody>
      </p:sp>
      <p:sp>
        <p:nvSpPr>
          <p:cNvPr id="4" name="Slide Number Placeholder 3"/>
          <p:cNvSpPr>
            <a:spLocks noGrp="1"/>
          </p:cNvSpPr>
          <p:nvPr>
            <p:ph type="sldNum" sz="quarter" idx="10"/>
          </p:nvPr>
        </p:nvSpPr>
        <p:spPr/>
        <p:txBody>
          <a:bodyPr/>
          <a:lstStyle/>
          <a:p>
            <a:fld id="{FA26487E-518C-43F7-A8EE-728BE395642E}" type="slidenum">
              <a:rPr lang="en-US" smtClean="0"/>
              <a:pPr/>
              <a:t>2</a:t>
            </a:fld>
            <a:endParaRPr lang="en-US"/>
          </a:p>
        </p:txBody>
      </p:sp>
    </p:spTree>
    <p:extLst>
      <p:ext uri="{BB962C8B-B14F-4D97-AF65-F5344CB8AC3E}">
        <p14:creationId xmlns:p14="http://schemas.microsoft.com/office/powerpoint/2010/main" val="409525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9FBE307-D353-4447-A32C-3B782751ABD9}" type="slidenum">
              <a:rPr lang="en-US" smtClean="0"/>
              <a:pPr/>
              <a:t>6</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smtClean="0"/>
              <a:t>The work</a:t>
            </a:r>
            <a:r>
              <a:rPr lang="en-US" baseline="0" dirty="0" smtClean="0"/>
              <a:t> that I am going to talk about for the rest of my talk is GIN3D. The unique feature of our code is that we design it for urban and complex terrain. We are not trying to develop a general-purpose CFD solver, like </a:t>
            </a:r>
            <a:r>
              <a:rPr lang="en-US" baseline="0" dirty="0" err="1" smtClean="0"/>
              <a:t>OpenFOAM</a:t>
            </a:r>
            <a:r>
              <a:rPr lang="en-US" baseline="0" dirty="0" smtClean="0"/>
              <a:t> for instance. We favor Cartesian methods because it maps well to the GPU architecture.</a:t>
            </a:r>
            <a:endParaRPr lang="en-US" dirty="0" smtClean="0"/>
          </a:p>
        </p:txBody>
      </p:sp>
    </p:spTree>
    <p:extLst>
      <p:ext uri="{BB962C8B-B14F-4D97-AF65-F5344CB8AC3E}">
        <p14:creationId xmlns:p14="http://schemas.microsoft.com/office/powerpoint/2010/main" val="1231644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refer you</a:t>
            </a:r>
            <a:r>
              <a:rPr lang="en-US" baseline="0" dirty="0" smtClean="0"/>
              <a:t> to these publications for actual CPU/GPU performance comparisons and validation. </a:t>
            </a:r>
            <a:r>
              <a:rPr lang="en-US" baseline="0" dirty="0" err="1" smtClean="0"/>
              <a:t>Bottomline</a:t>
            </a:r>
            <a:r>
              <a:rPr lang="en-US" baseline="0" dirty="0" smtClean="0"/>
              <a:t> is GPU came on top and we decided to adopt GPU computing in our research. </a:t>
            </a:r>
            <a:endParaRPr lang="en-US" dirty="0"/>
          </a:p>
        </p:txBody>
      </p:sp>
      <p:sp>
        <p:nvSpPr>
          <p:cNvPr id="4" name="Slide Number Placeholder 3"/>
          <p:cNvSpPr>
            <a:spLocks noGrp="1"/>
          </p:cNvSpPr>
          <p:nvPr>
            <p:ph type="sldNum" sz="quarter" idx="10"/>
          </p:nvPr>
        </p:nvSpPr>
        <p:spPr/>
        <p:txBody>
          <a:bodyPr/>
          <a:lstStyle/>
          <a:p>
            <a:fld id="{FA26487E-518C-43F7-A8EE-728BE395642E}" type="slidenum">
              <a:rPr lang="en-US" smtClean="0"/>
              <a:pPr/>
              <a:t>7</a:t>
            </a:fld>
            <a:endParaRPr lang="en-US"/>
          </a:p>
        </p:txBody>
      </p:sp>
    </p:spTree>
    <p:extLst>
      <p:ext uri="{BB962C8B-B14F-4D97-AF65-F5344CB8AC3E}">
        <p14:creationId xmlns:p14="http://schemas.microsoft.com/office/powerpoint/2010/main" val="126106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once</a:t>
            </a:r>
            <a:r>
              <a:rPr lang="en-US" baseline="0" dirty="0" smtClean="0"/>
              <a:t> in a while we have to make sure that we are still ahead of the curve because it is very easy to lose performance. So for that we run </a:t>
            </a:r>
            <a:r>
              <a:rPr lang="en-US" baseline="0" dirty="0" err="1" smtClean="0"/>
              <a:t>OpenFOAM</a:t>
            </a:r>
            <a:r>
              <a:rPr lang="en-US" baseline="0" dirty="0" smtClean="0"/>
              <a:t> for the same problem and feel good about ourselves. </a:t>
            </a:r>
            <a:endParaRPr lang="en-US" dirty="0"/>
          </a:p>
        </p:txBody>
      </p:sp>
      <p:sp>
        <p:nvSpPr>
          <p:cNvPr id="4" name="Slide Number Placeholder 3"/>
          <p:cNvSpPr>
            <a:spLocks noGrp="1"/>
          </p:cNvSpPr>
          <p:nvPr>
            <p:ph type="sldNum" sz="quarter" idx="10"/>
          </p:nvPr>
        </p:nvSpPr>
        <p:spPr/>
        <p:txBody>
          <a:bodyPr/>
          <a:lstStyle/>
          <a:p>
            <a:fld id="{FA26487E-518C-43F7-A8EE-728BE395642E}" type="slidenum">
              <a:rPr lang="en-US" smtClean="0"/>
              <a:pPr/>
              <a:t>8</a:t>
            </a:fld>
            <a:endParaRPr lang="en-US"/>
          </a:p>
        </p:txBody>
      </p:sp>
    </p:spTree>
    <p:extLst>
      <p:ext uri="{BB962C8B-B14F-4D97-AF65-F5344CB8AC3E}">
        <p14:creationId xmlns:p14="http://schemas.microsoft.com/office/powerpoint/2010/main" val="47270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6487E-518C-43F7-A8EE-728BE395642E}" type="slidenum">
              <a:rPr lang="en-US" smtClean="0"/>
              <a:pPr/>
              <a:t>10</a:t>
            </a:fld>
            <a:endParaRPr lang="en-US"/>
          </a:p>
        </p:txBody>
      </p:sp>
    </p:spTree>
    <p:extLst>
      <p:ext uri="{BB962C8B-B14F-4D97-AF65-F5344CB8AC3E}">
        <p14:creationId xmlns:p14="http://schemas.microsoft.com/office/powerpoint/2010/main" val="3745503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6487E-518C-43F7-A8EE-728BE395642E}" type="slidenum">
              <a:rPr lang="en-US" smtClean="0"/>
              <a:pPr/>
              <a:t>20</a:t>
            </a:fld>
            <a:endParaRPr lang="en-US"/>
          </a:p>
        </p:txBody>
      </p:sp>
    </p:spTree>
    <p:extLst>
      <p:ext uri="{BB962C8B-B14F-4D97-AF65-F5344CB8AC3E}">
        <p14:creationId xmlns:p14="http://schemas.microsoft.com/office/powerpoint/2010/main" val="3041435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baseline="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0" y="115729"/>
            <a:ext cx="2149450" cy="570071"/>
          </a:xfrm>
          <a:prstGeom prst="rect">
            <a:avLst/>
          </a:prstGeom>
        </p:spPr>
      </p:pic>
      <p:pic>
        <p:nvPicPr>
          <p:cNvPr id="6" name="Picture 1" descr="C:\Users\senocak.BOISESTATE\Desktop\NV_CUDA_Research_Center_3D.JPG"/>
          <p:cNvPicPr>
            <a:picLocks noChangeAspect="1" noChangeArrowheads="1"/>
          </p:cNvPicPr>
          <p:nvPr userDrawn="1"/>
        </p:nvPicPr>
        <p:blipFill>
          <a:blip r:embed="rId3" cstate="print"/>
          <a:srcRect l="13692" t="8714" r="13385" b="9429"/>
          <a:stretch>
            <a:fillRect/>
          </a:stretch>
        </p:blipFill>
        <p:spPr bwMode="auto">
          <a:xfrm>
            <a:off x="8050869" y="4953000"/>
            <a:ext cx="1021160" cy="123444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636660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6179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34694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0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0900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36946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234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673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836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46038"/>
            <a:ext cx="8839200" cy="715962"/>
          </a:xfrm>
        </p:spPr>
        <p:txBody>
          <a:bodyPr>
            <a:normAutofit/>
          </a:bodyPr>
          <a:lstStyle>
            <a:lvl1pPr algn="l">
              <a:defRPr sz="360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1066800"/>
            <a:ext cx="8839200" cy="4525963"/>
          </a:xfrm>
        </p:spPr>
        <p:txBody>
          <a:bodyPr/>
          <a:lstStyle>
            <a:lvl1pPr marL="342900" indent="-342900">
              <a:buClr>
                <a:srgbClr val="0033CC"/>
              </a:buClr>
              <a:buFont typeface="Wingdings" pitchFamily="2" charset="2"/>
              <a:buChar char="§"/>
              <a:defRPr sz="2400"/>
            </a:lvl1pPr>
            <a:lvl2pPr marL="742950" indent="-285750">
              <a:buClr>
                <a:srgbClr val="0033CC"/>
              </a:buClr>
              <a:buFont typeface="Arial" pitchFamily="34" charset="0"/>
              <a:buChar char="•"/>
              <a:defRPr sz="20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199"/>
            <a:ext cx="5486400"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8959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3814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242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673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199"/>
            <a:ext cx="5486400"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838200"/>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86414"/>
            <a:ext cx="9144000" cy="582507"/>
          </a:xfrm>
          <a:prstGeom prst="rect">
            <a:avLst/>
          </a:prstGeom>
        </p:spPr>
      </p:pic>
      <p:sp>
        <p:nvSpPr>
          <p:cNvPr id="2" name="Title Placeholder 1"/>
          <p:cNvSpPr>
            <a:spLocks noGrp="1"/>
          </p:cNvSpPr>
          <p:nvPr>
            <p:ph type="title"/>
          </p:nvPr>
        </p:nvSpPr>
        <p:spPr>
          <a:xfrm>
            <a:off x="457200" y="838200"/>
            <a:ext cx="82296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p:nvSpPr>
        <p:spPr>
          <a:xfrm>
            <a:off x="8566484" y="6400800"/>
            <a:ext cx="425116" cy="338554"/>
          </a:xfrm>
          <a:prstGeom prst="rect">
            <a:avLst/>
          </a:prstGeom>
          <a:noFill/>
        </p:spPr>
        <p:txBody>
          <a:bodyPr wrap="none" rtlCol="0">
            <a:spAutoFit/>
          </a:bodyPr>
          <a:lstStyle/>
          <a:p>
            <a:fld id="{4B85C46D-3ED5-4508-B9D1-FB41570D2BFF}" type="slidenum">
              <a:rPr lang="en-US" sz="1600" baseline="0" smtClean="0">
                <a:solidFill>
                  <a:schemeClr val="bg1"/>
                </a:solidFill>
              </a:rPr>
              <a:pPr/>
              <a:t>‹#›</a:t>
            </a:fld>
            <a:endParaRPr lang="en-US" sz="1000" baseline="0" dirty="0">
              <a:solidFill>
                <a:schemeClr val="bg1"/>
              </a:solidFill>
            </a:endParaRPr>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2400" y="6324600"/>
            <a:ext cx="1862138" cy="4938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0" kern="1200" baseline="0">
          <a:solidFill>
            <a:srgbClr val="0934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90000"/>
              <a:lumOff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cap="none" baseline="0">
          <a:solidFill>
            <a:schemeClr val="tx1">
              <a:lumMod val="90000"/>
              <a:lumOff val="1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0000"/>
              <a:lumOff val="1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p:nvSpPr>
        <p:spPr>
          <a:xfrm>
            <a:off x="379541" y="6454556"/>
            <a:ext cx="1745991" cy="246221"/>
          </a:xfrm>
          <a:prstGeom prst="rect">
            <a:avLst/>
          </a:prstGeom>
          <a:noFill/>
        </p:spPr>
        <p:txBody>
          <a:bodyPr wrap="none" rtlCol="0">
            <a:spAutoFit/>
          </a:bodyPr>
          <a:lstStyle/>
          <a:p>
            <a:r>
              <a:rPr lang="en-US" sz="1000" baseline="0" dirty="0" smtClean="0">
                <a:solidFill>
                  <a:schemeClr val="bg1"/>
                </a:solidFill>
              </a:rPr>
              <a:t>© 2012 Boise State University</a:t>
            </a:r>
            <a:endParaRPr lang="en-US" sz="1000" baseline="0" dirty="0">
              <a:solidFill>
                <a:schemeClr val="bg1"/>
              </a:solidFill>
            </a:endParaRPr>
          </a:p>
        </p:txBody>
      </p:sp>
      <p:sp>
        <p:nvSpPr>
          <p:cNvPr id="11" name="TextBox 10"/>
          <p:cNvSpPr txBox="1"/>
          <p:nvPr/>
        </p:nvSpPr>
        <p:spPr>
          <a:xfrm>
            <a:off x="8305800" y="6454556"/>
            <a:ext cx="335348" cy="246221"/>
          </a:xfrm>
          <a:prstGeom prst="rect">
            <a:avLst/>
          </a:prstGeom>
          <a:noFill/>
        </p:spPr>
        <p:txBody>
          <a:bodyPr wrap="none" rtlCol="0">
            <a:spAutoFit/>
          </a:bodyPr>
          <a:lstStyle/>
          <a:p>
            <a:fld id="{4B85C46D-3ED5-4508-B9D1-FB41570D2BFF}" type="slidenum">
              <a:rPr lang="en-US" sz="1000" baseline="0" smtClean="0">
                <a:solidFill>
                  <a:schemeClr val="bg1"/>
                </a:solidFill>
              </a:rPr>
              <a:pPr/>
              <a:t>‹#›</a:t>
            </a:fld>
            <a:endParaRPr lang="en-US" sz="1000" baseline="0" dirty="0">
              <a:solidFill>
                <a:schemeClr val="bg1"/>
              </a:solidFill>
            </a:endParaRPr>
          </a:p>
        </p:txBody>
      </p:sp>
      <p:pic>
        <p:nvPicPr>
          <p:cNvPr id="1026" name="Picture 2" descr="C:\Users\teriwilliams\Desktop\logo_b.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640931" y="183616"/>
            <a:ext cx="1862138" cy="4938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5638800"/>
            <a:ext cx="9144000" cy="1219200"/>
          </a:xfrm>
          <a:prstGeom prst="rect">
            <a:avLst/>
          </a:prstGeom>
        </p:spPr>
      </p:pic>
    </p:spTree>
    <p:extLst>
      <p:ext uri="{BB962C8B-B14F-4D97-AF65-F5344CB8AC3E}">
        <p14:creationId xmlns:p14="http://schemas.microsoft.com/office/powerpoint/2010/main" val="733804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cap="none" baseline="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500.png"/><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685800" y="1219200"/>
            <a:ext cx="7772400" cy="1470025"/>
          </a:xfrm>
        </p:spPr>
        <p:txBody>
          <a:bodyPr>
            <a:normAutofit fontScale="90000"/>
          </a:bodyPr>
          <a:lstStyle/>
          <a:p>
            <a:r>
              <a:rPr lang="en-US" i="1" dirty="0" err="1" smtClean="0">
                <a:solidFill>
                  <a:srgbClr val="0033CC"/>
                </a:solidFill>
              </a:rPr>
              <a:t>Microscale</a:t>
            </a:r>
            <a:r>
              <a:rPr lang="en-US" i="1" dirty="0" smtClean="0">
                <a:solidFill>
                  <a:srgbClr val="0033CC"/>
                </a:solidFill>
              </a:rPr>
              <a:t> modeling of winds over complex terrain using an immersed boundary method on GPU clusters</a:t>
            </a:r>
            <a:endParaRPr lang="en-US" dirty="0">
              <a:solidFill>
                <a:srgbClr val="0033CC"/>
              </a:solidFill>
            </a:endParaRPr>
          </a:p>
        </p:txBody>
      </p:sp>
      <p:sp>
        <p:nvSpPr>
          <p:cNvPr id="15" name="Subtitle 14"/>
          <p:cNvSpPr>
            <a:spLocks noGrp="1"/>
          </p:cNvSpPr>
          <p:nvPr>
            <p:ph type="subTitle" idx="1"/>
          </p:nvPr>
        </p:nvSpPr>
        <p:spPr>
          <a:xfrm>
            <a:off x="762000" y="2895600"/>
            <a:ext cx="7848600" cy="2286000"/>
          </a:xfrm>
        </p:spPr>
        <p:txBody>
          <a:bodyPr>
            <a:normAutofit/>
          </a:bodyPr>
          <a:lstStyle/>
          <a:p>
            <a:r>
              <a:rPr lang="en-US" i="1" dirty="0" err="1" smtClean="0"/>
              <a:t>Inanc</a:t>
            </a:r>
            <a:r>
              <a:rPr lang="en-US" i="1" dirty="0" smtClean="0"/>
              <a:t> Senocak, Rey </a:t>
            </a:r>
            <a:r>
              <a:rPr lang="en-US" i="1" dirty="0" err="1" smtClean="0"/>
              <a:t>DeLeon</a:t>
            </a:r>
            <a:r>
              <a:rPr lang="en-US" i="1" dirty="0" smtClean="0"/>
              <a:t>, Clancy </a:t>
            </a:r>
            <a:r>
              <a:rPr lang="en-US" i="1" dirty="0" err="1" smtClean="0"/>
              <a:t>Umphrey</a:t>
            </a:r>
            <a:r>
              <a:rPr lang="en-US" i="1" dirty="0" smtClean="0"/>
              <a:t>, Micah Sandusky </a:t>
            </a:r>
            <a:endParaRPr lang="en-US" sz="1050" i="1" dirty="0" smtClean="0"/>
          </a:p>
          <a:p>
            <a:pPr>
              <a:spcBef>
                <a:spcPts val="600"/>
              </a:spcBef>
            </a:pPr>
            <a:r>
              <a:rPr lang="en-US" b="1" dirty="0">
                <a:solidFill>
                  <a:srgbClr val="C00000"/>
                </a:solidFill>
                <a:cs typeface="Arial" charset="0"/>
              </a:rPr>
              <a:t>Hi</a:t>
            </a:r>
            <a:r>
              <a:rPr lang="en-US" dirty="0">
                <a:solidFill>
                  <a:schemeClr val="tx1"/>
                </a:solidFill>
                <a:cs typeface="Arial" charset="0"/>
              </a:rPr>
              <a:t>gh </a:t>
            </a:r>
            <a:r>
              <a:rPr lang="en-US" b="1" dirty="0">
                <a:solidFill>
                  <a:srgbClr val="C00000"/>
                </a:solidFill>
                <a:cs typeface="Arial" charset="0"/>
              </a:rPr>
              <a:t>Per</a:t>
            </a:r>
            <a:r>
              <a:rPr lang="en-US" dirty="0">
                <a:solidFill>
                  <a:schemeClr val="tx1"/>
                </a:solidFill>
                <a:cs typeface="Arial" charset="0"/>
              </a:rPr>
              <a:t>formance </a:t>
            </a:r>
            <a:r>
              <a:rPr lang="en-US" b="1" dirty="0">
                <a:solidFill>
                  <a:srgbClr val="C00000"/>
                </a:solidFill>
                <a:cs typeface="Arial" charset="0"/>
              </a:rPr>
              <a:t>Sim</a:t>
            </a:r>
            <a:r>
              <a:rPr lang="en-US" dirty="0">
                <a:solidFill>
                  <a:schemeClr val="tx1"/>
                </a:solidFill>
                <a:cs typeface="Arial" charset="0"/>
              </a:rPr>
              <a:t>ulation</a:t>
            </a:r>
            <a:r>
              <a:rPr lang="en-US" b="1" dirty="0">
                <a:solidFill>
                  <a:schemeClr val="tx1"/>
                </a:solidFill>
                <a:cs typeface="Arial" charset="0"/>
              </a:rPr>
              <a:t> </a:t>
            </a:r>
            <a:r>
              <a:rPr lang="en-US" b="1" dirty="0">
                <a:solidFill>
                  <a:srgbClr val="C00000"/>
                </a:solidFill>
                <a:cs typeface="Arial" charset="0"/>
              </a:rPr>
              <a:t>Lab</a:t>
            </a:r>
            <a:r>
              <a:rPr lang="en-US" dirty="0">
                <a:solidFill>
                  <a:schemeClr val="tx1"/>
                </a:solidFill>
                <a:cs typeface="Arial" charset="0"/>
              </a:rPr>
              <a:t>oratory</a:t>
            </a:r>
            <a:r>
              <a:rPr lang="en-US" b="1" dirty="0">
                <a:solidFill>
                  <a:schemeClr val="tx1"/>
                </a:solidFill>
                <a:cs typeface="Arial" charset="0"/>
              </a:rPr>
              <a:t> </a:t>
            </a:r>
            <a:r>
              <a:rPr lang="en-US" dirty="0">
                <a:solidFill>
                  <a:schemeClr val="tx1"/>
                </a:solidFill>
                <a:cs typeface="Arial" charset="0"/>
              </a:rPr>
              <a:t>for Thermo-Fluids</a:t>
            </a:r>
          </a:p>
          <a:p>
            <a:pPr>
              <a:spcBef>
                <a:spcPts val="600"/>
              </a:spcBef>
            </a:pPr>
            <a:r>
              <a:rPr lang="en-US" dirty="0">
                <a:solidFill>
                  <a:schemeClr val="tx1"/>
                </a:solidFill>
                <a:cs typeface="Arial" charset="0"/>
              </a:rPr>
              <a:t>Department of Mechanical &amp; Biomedical </a:t>
            </a:r>
            <a:r>
              <a:rPr lang="en-US" dirty="0" smtClean="0">
                <a:solidFill>
                  <a:schemeClr val="tx1"/>
                </a:solidFill>
                <a:cs typeface="Arial" charset="0"/>
              </a:rPr>
              <a:t>Engineering</a:t>
            </a:r>
          </a:p>
          <a:p>
            <a:pPr>
              <a:spcBef>
                <a:spcPts val="600"/>
              </a:spcBef>
            </a:pPr>
            <a:endParaRPr lang="en-US" sz="1050" dirty="0">
              <a:solidFill>
                <a:schemeClr val="tx1"/>
              </a:solidFill>
              <a:cs typeface="Arial" charset="0"/>
            </a:endParaRPr>
          </a:p>
          <a:p>
            <a:r>
              <a:rPr lang="en-US" dirty="0" smtClean="0"/>
              <a:t>25 September 2014</a:t>
            </a:r>
            <a:endParaRPr lang="en-US" dirty="0"/>
          </a:p>
        </p:txBody>
      </p:sp>
    </p:spTree>
    <p:extLst>
      <p:ext uri="{BB962C8B-B14F-4D97-AF65-F5344CB8AC3E}">
        <p14:creationId xmlns:p14="http://schemas.microsoft.com/office/powerpoint/2010/main" val="3364754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Senocak\Documents\MyPublications\Conference\Wyoming\OFme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38398"/>
            <a:ext cx="6148243" cy="34572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rgbClr val="FF6600"/>
                </a:solidFill>
              </a:rPr>
              <a:t>Two approaches</a:t>
            </a:r>
            <a:endParaRPr lang="en-US" dirty="0">
              <a:solidFill>
                <a:srgbClr val="FF6600"/>
              </a:solidFill>
            </a:endParaRPr>
          </a:p>
        </p:txBody>
      </p:sp>
      <p:pic>
        <p:nvPicPr>
          <p:cNvPr id="6146" name="Picture 2" descr="C:\Users\Senocak\Documents\MyPublications\Conference\Wyoming\Askervien-6500x5800-210FlowDir-Mesh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76600"/>
            <a:ext cx="4651087"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447800"/>
            <a:ext cx="4659545" cy="523220"/>
          </a:xfrm>
          <a:prstGeom prst="rect">
            <a:avLst/>
          </a:prstGeom>
          <a:noFill/>
        </p:spPr>
        <p:txBody>
          <a:bodyPr wrap="none" rtlCol="0">
            <a:spAutoFit/>
          </a:bodyPr>
          <a:lstStyle/>
          <a:p>
            <a:r>
              <a:rPr lang="en-US" sz="2800" b="1" dirty="0" err="1" smtClean="0">
                <a:solidFill>
                  <a:srgbClr val="FFFF00"/>
                </a:solidFill>
              </a:rPr>
              <a:t>OpenFOAM</a:t>
            </a:r>
            <a:r>
              <a:rPr lang="en-US" sz="2800" b="1" dirty="0" smtClean="0">
                <a:solidFill>
                  <a:srgbClr val="FFFF00"/>
                </a:solidFill>
              </a:rPr>
              <a:t> Snappy Hex Mesh</a:t>
            </a:r>
            <a:endParaRPr lang="en-US" sz="2800" b="1" dirty="0">
              <a:solidFill>
                <a:srgbClr val="FFFF00"/>
              </a:solidFill>
            </a:endParaRPr>
          </a:p>
        </p:txBody>
      </p:sp>
      <p:sp>
        <p:nvSpPr>
          <p:cNvPr id="7" name="TextBox 6"/>
          <p:cNvSpPr txBox="1"/>
          <p:nvPr/>
        </p:nvSpPr>
        <p:spPr>
          <a:xfrm>
            <a:off x="5486400" y="4800600"/>
            <a:ext cx="2448106" cy="523220"/>
          </a:xfrm>
          <a:prstGeom prst="rect">
            <a:avLst/>
          </a:prstGeom>
          <a:noFill/>
        </p:spPr>
        <p:txBody>
          <a:bodyPr wrap="none" rtlCol="0">
            <a:spAutoFit/>
          </a:bodyPr>
          <a:lstStyle/>
          <a:p>
            <a:r>
              <a:rPr lang="en-US" sz="2800" b="1" dirty="0" smtClean="0">
                <a:solidFill>
                  <a:srgbClr val="FFFF00"/>
                </a:solidFill>
              </a:rPr>
              <a:t>GIN3D IB Mesh</a:t>
            </a:r>
            <a:endParaRPr lang="en-US" sz="2800" b="1" dirty="0">
              <a:solidFill>
                <a:srgbClr val="FFFF00"/>
              </a:solidFill>
            </a:endParaRPr>
          </a:p>
        </p:txBody>
      </p:sp>
    </p:spTree>
    <p:extLst>
      <p:ext uri="{BB962C8B-B14F-4D97-AF65-F5344CB8AC3E}">
        <p14:creationId xmlns:p14="http://schemas.microsoft.com/office/powerpoint/2010/main" val="1797554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47800"/>
            <a:ext cx="4532929" cy="3124200"/>
          </a:xfrm>
          <a:prstGeom prst="rect">
            <a:avLst/>
          </a:prstGeom>
        </p:spPr>
      </p:pic>
      <p:sp>
        <p:nvSpPr>
          <p:cNvPr id="3" name="Title 2"/>
          <p:cNvSpPr>
            <a:spLocks noGrp="1"/>
          </p:cNvSpPr>
          <p:nvPr>
            <p:ph type="title"/>
          </p:nvPr>
        </p:nvSpPr>
        <p:spPr>
          <a:xfrm>
            <a:off x="457200" y="0"/>
            <a:ext cx="8229600" cy="715962"/>
          </a:xfrm>
        </p:spPr>
        <p:txBody>
          <a:bodyPr>
            <a:normAutofit fontScale="90000"/>
          </a:bodyPr>
          <a:lstStyle/>
          <a:p>
            <a:r>
              <a:rPr lang="en-US" dirty="0" smtClean="0"/>
              <a:t>Why immersed boundary method?</a:t>
            </a:r>
            <a:endParaRPr lang="en-US" dirty="0"/>
          </a:p>
        </p:txBody>
      </p:sp>
      <p:sp>
        <p:nvSpPr>
          <p:cNvPr id="4" name="TextBox 3"/>
          <p:cNvSpPr txBox="1"/>
          <p:nvPr/>
        </p:nvSpPr>
        <p:spPr>
          <a:xfrm>
            <a:off x="715463" y="4953000"/>
            <a:ext cx="7713074"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solidFill>
                  <a:srgbClr val="FF0000"/>
                </a:solidFill>
              </a:rPr>
              <a:t>Cartesian methods fits to the GPU better. Faster execution</a:t>
            </a:r>
          </a:p>
          <a:p>
            <a:pPr marL="742950" lvl="1" indent="-285750">
              <a:buFont typeface="Arial" panose="020B0604020202020204" pitchFamily="34" charset="0"/>
              <a:buChar char="•"/>
            </a:pPr>
            <a:r>
              <a:rPr lang="en-US" sz="2400" dirty="0" smtClean="0"/>
              <a:t>Forecasting at the </a:t>
            </a:r>
            <a:r>
              <a:rPr lang="en-US" sz="2400" dirty="0" err="1" smtClean="0"/>
              <a:t>microscale</a:t>
            </a:r>
            <a:endParaRPr lang="en-US" sz="2400" dirty="0" smtClean="0"/>
          </a:p>
          <a:p>
            <a:pPr marL="285750" indent="-285750">
              <a:buFont typeface="Arial" panose="020B0604020202020204" pitchFamily="34" charset="0"/>
              <a:buChar char="•"/>
            </a:pPr>
            <a:r>
              <a:rPr lang="en-US" sz="2400" dirty="0" smtClean="0">
                <a:solidFill>
                  <a:srgbClr val="FF0000"/>
                </a:solidFill>
              </a:rPr>
              <a:t>Automated meshing with better </a:t>
            </a:r>
            <a:r>
              <a:rPr lang="en-US" sz="2400" dirty="0" err="1" smtClean="0">
                <a:solidFill>
                  <a:srgbClr val="FF0000"/>
                </a:solidFill>
              </a:rPr>
              <a:t>numerics</a:t>
            </a:r>
            <a:r>
              <a:rPr lang="en-US" sz="2400" dirty="0" smtClean="0">
                <a:solidFill>
                  <a:srgbClr val="FF0000"/>
                </a:solidFill>
              </a:rPr>
              <a:t> </a:t>
            </a:r>
            <a:endParaRPr lang="en-US" sz="2400" dirty="0">
              <a:solidFill>
                <a:srgbClr val="FF0000"/>
              </a:solidFill>
            </a:endParaRPr>
          </a:p>
        </p:txBody>
      </p:sp>
      <p:pic>
        <p:nvPicPr>
          <p:cNvPr id="5" name="Picture 4"/>
          <p:cNvPicPr>
            <a:picLocks noChangeAspect="1"/>
          </p:cNvPicPr>
          <p:nvPr/>
        </p:nvPicPr>
        <p:blipFill>
          <a:blip r:embed="rId3"/>
          <a:stretch>
            <a:fillRect/>
          </a:stretch>
        </p:blipFill>
        <p:spPr>
          <a:xfrm>
            <a:off x="5036858" y="1295400"/>
            <a:ext cx="3687417" cy="3429000"/>
          </a:xfrm>
          <a:prstGeom prst="rect">
            <a:avLst/>
          </a:prstGeom>
        </p:spPr>
      </p:pic>
    </p:spTree>
    <p:extLst>
      <p:ext uri="{BB962C8B-B14F-4D97-AF65-F5344CB8AC3E}">
        <p14:creationId xmlns:p14="http://schemas.microsoft.com/office/powerpoint/2010/main" val="1861381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6600"/>
                </a:solidFill>
              </a:rPr>
              <a:t>Immersed Boundary for Complex Terrain</a:t>
            </a:r>
            <a:endParaRPr lang="en-US" dirty="0">
              <a:solidFill>
                <a:srgbClr val="FF6600"/>
              </a:solidFill>
            </a:endParaRPr>
          </a:p>
        </p:txBody>
      </p:sp>
      <p:pic>
        <p:nvPicPr>
          <p:cNvPr id="419842" name="Picture 2" descr="C:\Users\Senocak\Documents\MyPublications\Presentations\Bolund\im\Bolund_LeadingEdge_ImposedCart_Res-4mx1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4772660" cy="3252033"/>
          </a:xfrm>
          <a:prstGeom prst="rect">
            <a:avLst/>
          </a:prstGeom>
          <a:noFill/>
          <a:extLst>
            <a:ext uri="{909E8E84-426E-40DD-AFC4-6F175D3DCCD1}">
              <a14:hiddenFill xmlns:a14="http://schemas.microsoft.com/office/drawing/2010/main">
                <a:solidFill>
                  <a:srgbClr val="FFFFFF"/>
                </a:solidFill>
              </a14:hiddenFill>
            </a:ext>
          </a:extLst>
        </p:spPr>
      </p:pic>
      <p:pic>
        <p:nvPicPr>
          <p:cNvPr id="419843" name="Picture 3" descr="C:\Users\Senocak\Documents\MyPublications\Presentations\Bolund\im\Reconstru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4301795" cy="2884170"/>
          </a:xfrm>
          <a:prstGeom prst="rect">
            <a:avLst/>
          </a:prstGeom>
          <a:noFill/>
          <a:extLst>
            <a:ext uri="{909E8E84-426E-40DD-AFC4-6F175D3DCCD1}">
              <a14:hiddenFill xmlns:a14="http://schemas.microsoft.com/office/drawing/2010/main">
                <a:solidFill>
                  <a:srgbClr val="FFFFFF"/>
                </a:solidFill>
              </a14:hiddenFill>
            </a:ext>
          </a:extLst>
        </p:spPr>
      </p:pic>
      <p:pic>
        <p:nvPicPr>
          <p:cNvPr id="419844" name="Picture 4" descr="C:\Users\Senocak\Documents\MyPublications\Presentations\Bolund\im\IBMethod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511" y="990600"/>
            <a:ext cx="3965089" cy="3246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98669" y="5334000"/>
            <a:ext cx="4177875" cy="461665"/>
          </a:xfrm>
          <a:prstGeom prst="rect">
            <a:avLst/>
          </a:prstGeom>
          <a:noFill/>
        </p:spPr>
        <p:txBody>
          <a:bodyPr wrap="none" rtlCol="0">
            <a:spAutoFit/>
          </a:bodyPr>
          <a:lstStyle/>
          <a:p>
            <a:r>
              <a:rPr lang="en-US" sz="2400" dirty="0" err="1" smtClean="0"/>
              <a:t>Gilmanov</a:t>
            </a:r>
            <a:r>
              <a:rPr lang="en-US" sz="2400" dirty="0" smtClean="0"/>
              <a:t> &amp; </a:t>
            </a:r>
            <a:r>
              <a:rPr lang="en-US" sz="2400" dirty="0" err="1" smtClean="0"/>
              <a:t>Sotiropoulos</a:t>
            </a:r>
            <a:r>
              <a:rPr lang="en-US" sz="2400" dirty="0" smtClean="0"/>
              <a:t> (2005)</a:t>
            </a:r>
            <a:endParaRPr lang="en-US" sz="2400" dirty="0"/>
          </a:p>
        </p:txBody>
      </p:sp>
      <p:sp>
        <p:nvSpPr>
          <p:cNvPr id="7" name="TextBox 6"/>
          <p:cNvSpPr txBox="1"/>
          <p:nvPr/>
        </p:nvSpPr>
        <p:spPr>
          <a:xfrm>
            <a:off x="4815896" y="4572000"/>
            <a:ext cx="2579873" cy="461665"/>
          </a:xfrm>
          <a:prstGeom prst="rect">
            <a:avLst/>
          </a:prstGeom>
          <a:noFill/>
        </p:spPr>
        <p:txBody>
          <a:bodyPr wrap="none" rtlCol="0">
            <a:spAutoFit/>
          </a:bodyPr>
          <a:lstStyle/>
          <a:p>
            <a:r>
              <a:rPr lang="en-US" sz="2400" dirty="0" err="1" smtClean="0"/>
              <a:t>Mohd-Yusof</a:t>
            </a:r>
            <a:r>
              <a:rPr lang="en-US" sz="2400" dirty="0" smtClean="0"/>
              <a:t> (1998)</a:t>
            </a:r>
            <a:endParaRPr lang="en-US" sz="2400" dirty="0"/>
          </a:p>
        </p:txBody>
      </p:sp>
      <p:sp>
        <p:nvSpPr>
          <p:cNvPr id="9" name="TextBox 8"/>
          <p:cNvSpPr txBox="1"/>
          <p:nvPr/>
        </p:nvSpPr>
        <p:spPr>
          <a:xfrm>
            <a:off x="4800600" y="4953000"/>
            <a:ext cx="2662588" cy="461665"/>
          </a:xfrm>
          <a:prstGeom prst="rect">
            <a:avLst/>
          </a:prstGeom>
          <a:noFill/>
        </p:spPr>
        <p:txBody>
          <a:bodyPr wrap="none" rtlCol="0">
            <a:spAutoFit/>
          </a:bodyPr>
          <a:lstStyle/>
          <a:p>
            <a:r>
              <a:rPr lang="en-US" sz="2400" dirty="0" err="1" smtClean="0"/>
              <a:t>Fadlun</a:t>
            </a:r>
            <a:r>
              <a:rPr lang="en-US" sz="2400" dirty="0" smtClean="0"/>
              <a:t> et al. (2000)</a:t>
            </a:r>
            <a:endParaRPr lang="en-US" sz="2400" dirty="0"/>
          </a:p>
        </p:txBody>
      </p:sp>
      <p:sp>
        <p:nvSpPr>
          <p:cNvPr id="10" name="TextBox 9"/>
          <p:cNvSpPr txBox="1"/>
          <p:nvPr/>
        </p:nvSpPr>
        <p:spPr>
          <a:xfrm>
            <a:off x="4800600" y="4191000"/>
            <a:ext cx="3284810" cy="461665"/>
          </a:xfrm>
          <a:prstGeom prst="rect">
            <a:avLst/>
          </a:prstGeom>
          <a:noFill/>
        </p:spPr>
        <p:txBody>
          <a:bodyPr wrap="none" rtlCol="0">
            <a:spAutoFit/>
          </a:bodyPr>
          <a:lstStyle/>
          <a:p>
            <a:r>
              <a:rPr lang="en-US" sz="2400" b="1" dirty="0" smtClean="0">
                <a:solidFill>
                  <a:schemeClr val="tx2">
                    <a:lumMod val="60000"/>
                    <a:lumOff val="40000"/>
                  </a:schemeClr>
                </a:solidFill>
              </a:rPr>
              <a:t>Direct-Forcing Approach</a:t>
            </a:r>
            <a:endParaRPr lang="en-US" sz="2400" b="1" dirty="0">
              <a:solidFill>
                <a:schemeClr val="tx2">
                  <a:lumMod val="60000"/>
                  <a:lumOff val="40000"/>
                </a:schemeClr>
              </a:solidFill>
            </a:endParaRPr>
          </a:p>
        </p:txBody>
      </p:sp>
      <p:sp>
        <p:nvSpPr>
          <p:cNvPr id="11" name="TextBox 10"/>
          <p:cNvSpPr txBox="1"/>
          <p:nvPr/>
        </p:nvSpPr>
        <p:spPr>
          <a:xfrm>
            <a:off x="4824864" y="5786735"/>
            <a:ext cx="2497607" cy="461665"/>
          </a:xfrm>
          <a:prstGeom prst="rect">
            <a:avLst/>
          </a:prstGeom>
          <a:noFill/>
        </p:spPr>
        <p:txBody>
          <a:bodyPr wrap="none" rtlCol="0">
            <a:spAutoFit/>
          </a:bodyPr>
          <a:lstStyle/>
          <a:p>
            <a:r>
              <a:rPr lang="en-US" sz="2400" dirty="0" smtClean="0"/>
              <a:t>Mittal et al. (2008)</a:t>
            </a:r>
            <a:endParaRPr lang="en-US" sz="2400" dirty="0"/>
          </a:p>
        </p:txBody>
      </p:sp>
    </p:spTree>
    <p:extLst>
      <p:ext uri="{BB962C8B-B14F-4D97-AF65-F5344CB8AC3E}">
        <p14:creationId xmlns:p14="http://schemas.microsoft.com/office/powerpoint/2010/main" val="1919319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Laminar Flow over Circular Cylinder</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992" y="1066800"/>
            <a:ext cx="5661008" cy="497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2914" name="Picture 2" descr="C:\Users\Senocak\Documents\MyPublications\Presentations\Bolund\im\CylinderRe20Streamlin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3581400" cy="131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38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Q</a:t>
            </a:r>
            <a:r>
              <a:rPr lang="en-US" dirty="0" smtClean="0"/>
              <a:t>uantitative comparison</a:t>
            </a:r>
            <a:endParaRPr lang="en-US" dirty="0"/>
          </a:p>
        </p:txBody>
      </p:sp>
      <p:pic>
        <p:nvPicPr>
          <p:cNvPr id="5" name="Picture 4"/>
          <p:cNvPicPr>
            <a:picLocks noChangeAspect="1"/>
          </p:cNvPicPr>
          <p:nvPr/>
        </p:nvPicPr>
        <p:blipFill>
          <a:blip r:embed="rId2"/>
          <a:stretch>
            <a:fillRect/>
          </a:stretch>
        </p:blipFill>
        <p:spPr>
          <a:xfrm>
            <a:off x="184427" y="1066800"/>
            <a:ext cx="5945170" cy="5017690"/>
          </a:xfrm>
          <a:prstGeom prst="rect">
            <a:avLst/>
          </a:prstGeom>
        </p:spPr>
      </p:pic>
      <p:pic>
        <p:nvPicPr>
          <p:cNvPr id="4" name="Picture 3"/>
          <p:cNvPicPr>
            <a:picLocks noChangeAspect="1"/>
          </p:cNvPicPr>
          <p:nvPr/>
        </p:nvPicPr>
        <p:blipFill>
          <a:blip r:embed="rId3"/>
          <a:stretch>
            <a:fillRect/>
          </a:stretch>
        </p:blipFill>
        <p:spPr>
          <a:xfrm>
            <a:off x="4335420" y="1752600"/>
            <a:ext cx="4672419" cy="3562237"/>
          </a:xfrm>
          <a:prstGeom prst="rect">
            <a:avLst/>
          </a:prstGeom>
        </p:spPr>
      </p:pic>
    </p:spTree>
    <p:extLst>
      <p:ext uri="{BB962C8B-B14F-4D97-AF65-F5344CB8AC3E}">
        <p14:creationId xmlns:p14="http://schemas.microsoft.com/office/powerpoint/2010/main" val="5874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Issues with IB geometric preprocessing stage</a:t>
            </a:r>
            <a:endParaRPr lang="en-US" dirty="0">
              <a:solidFill>
                <a:srgbClr val="FF6600"/>
              </a:solidFill>
            </a:endParaRPr>
          </a:p>
        </p:txBody>
      </p:sp>
      <p:pic>
        <p:nvPicPr>
          <p:cNvPr id="2051" name="Picture 3" descr="C:\Users\Senocak\Documents\MyPublications\Journals\MWR\Figure_4_buckman_holes.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93" y="1752600"/>
            <a:ext cx="8439807"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181600"/>
            <a:ext cx="7094186" cy="584775"/>
          </a:xfrm>
          <a:prstGeom prst="rect">
            <a:avLst/>
          </a:prstGeom>
          <a:noFill/>
        </p:spPr>
        <p:txBody>
          <a:bodyPr wrap="none" rtlCol="0">
            <a:spAutoFit/>
          </a:bodyPr>
          <a:lstStyle/>
          <a:p>
            <a:r>
              <a:rPr lang="en-US" sz="3200" b="1" dirty="0" smtClean="0">
                <a:solidFill>
                  <a:srgbClr val="FFFF00"/>
                </a:solidFill>
              </a:rPr>
              <a:t>Our revised algorithm fixes these issues </a:t>
            </a:r>
            <a:endParaRPr lang="en-US" sz="3200" b="1" dirty="0">
              <a:solidFill>
                <a:srgbClr val="FFFF00"/>
              </a:solidFill>
            </a:endParaRPr>
          </a:p>
        </p:txBody>
      </p:sp>
      <p:cxnSp>
        <p:nvCxnSpPr>
          <p:cNvPr id="6" name="Straight Arrow Connector 5"/>
          <p:cNvCxnSpPr/>
          <p:nvPr/>
        </p:nvCxnSpPr>
        <p:spPr>
          <a:xfrm flipV="1">
            <a:off x="6096000" y="4572000"/>
            <a:ext cx="381000" cy="78486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181600" y="4914900"/>
            <a:ext cx="457200" cy="35052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973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1200" y="914400"/>
            <a:ext cx="5437686" cy="5257801"/>
          </a:xfrm>
          <a:prstGeom prst="rect">
            <a:avLst/>
          </a:prstGeom>
        </p:spPr>
      </p:pic>
      <p:sp>
        <p:nvSpPr>
          <p:cNvPr id="2" name="Title 1"/>
          <p:cNvSpPr>
            <a:spLocks noGrp="1"/>
          </p:cNvSpPr>
          <p:nvPr>
            <p:ph type="title"/>
          </p:nvPr>
        </p:nvSpPr>
        <p:spPr/>
        <p:txBody>
          <a:bodyPr>
            <a:normAutofit fontScale="90000"/>
          </a:bodyPr>
          <a:lstStyle/>
          <a:p>
            <a:r>
              <a:rPr lang="en-US" dirty="0" smtClean="0"/>
              <a:t>IB Preprocessor for Arbitrarily Complex Objects</a:t>
            </a:r>
            <a:endParaRPr lang="en-US" dirty="0"/>
          </a:p>
        </p:txBody>
      </p:sp>
    </p:spTree>
    <p:extLst>
      <p:ext uri="{BB962C8B-B14F-4D97-AF65-F5344CB8AC3E}">
        <p14:creationId xmlns:p14="http://schemas.microsoft.com/office/powerpoint/2010/main" val="501008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990600"/>
            <a:ext cx="5941613" cy="5065943"/>
          </a:xfrm>
          <a:prstGeom prst="rect">
            <a:avLst/>
          </a:prstGeom>
        </p:spPr>
      </p:pic>
      <p:sp>
        <p:nvSpPr>
          <p:cNvPr id="4" name="Title 3"/>
          <p:cNvSpPr>
            <a:spLocks noGrp="1"/>
          </p:cNvSpPr>
          <p:nvPr>
            <p:ph type="title"/>
          </p:nvPr>
        </p:nvSpPr>
        <p:spPr/>
        <p:txBody>
          <a:bodyPr>
            <a:normAutofit fontScale="90000"/>
          </a:bodyPr>
          <a:lstStyle/>
          <a:p>
            <a:r>
              <a:rPr lang="en-US" dirty="0"/>
              <a:t>IB Preprocessor for Arbitrarily Complex Objects</a:t>
            </a:r>
          </a:p>
        </p:txBody>
      </p:sp>
    </p:spTree>
    <p:extLst>
      <p:ext uri="{BB962C8B-B14F-4D97-AF65-F5344CB8AC3E}">
        <p14:creationId xmlns:p14="http://schemas.microsoft.com/office/powerpoint/2010/main" val="1899471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Distance Field Calculation: Eikonal Equation</a:t>
            </a:r>
            <a:endParaRPr lang="en-US" dirty="0">
              <a:solidFill>
                <a:srgbClr val="FF6600"/>
              </a:solidFill>
            </a:endParaRPr>
          </a:p>
        </p:txBody>
      </p:sp>
      <p:pic>
        <p:nvPicPr>
          <p:cNvPr id="3074" name="Picture 2" descr="C:\Users\Senocak\Documents\MyPublications\Journals\MWR\Figure_6_buckman_dfp.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50" y="1295400"/>
            <a:ext cx="8248450" cy="45593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219200" y="2819400"/>
                <a:ext cx="2795701"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solidFill>
                                <a:srgbClr val="0033CC"/>
                              </a:solidFill>
                              <a:latin typeface="Cambria Math" panose="02040503050406030204" pitchFamily="18" charset="0"/>
                            </a:rPr>
                          </m:ctrlPr>
                        </m:dPr>
                        <m:e>
                          <m:r>
                            <a:rPr lang="en-US" sz="4400" b="1" i="0" smtClean="0">
                              <a:solidFill>
                                <a:srgbClr val="0033CC"/>
                              </a:solidFill>
                              <a:latin typeface="Cambria Math"/>
                              <a:ea typeface="Cambria Math"/>
                            </a:rPr>
                            <m:t>𝛁</m:t>
                          </m:r>
                          <m:r>
                            <a:rPr lang="en-US" sz="4400" b="1" i="1" smtClean="0">
                              <a:solidFill>
                                <a:srgbClr val="0033CC"/>
                              </a:solidFill>
                              <a:latin typeface="Cambria Math"/>
                              <a:ea typeface="Cambria Math"/>
                            </a:rPr>
                            <m:t>𝝓</m:t>
                          </m:r>
                        </m:e>
                      </m:d>
                      <m:r>
                        <a:rPr lang="en-US" sz="4400" b="1" i="0" smtClean="0">
                          <a:solidFill>
                            <a:srgbClr val="0033CC"/>
                          </a:solidFill>
                          <a:latin typeface="Cambria Math"/>
                        </a:rPr>
                        <m:t>=</m:t>
                      </m:r>
                      <m:r>
                        <a:rPr lang="en-US" sz="4400" b="1" i="0" smtClean="0">
                          <a:solidFill>
                            <a:srgbClr val="0033CC"/>
                          </a:solidFill>
                          <a:latin typeface="Cambria Math"/>
                        </a:rPr>
                        <m:t>𝟏</m:t>
                      </m:r>
                    </m:oMath>
                  </m:oMathPara>
                </a14:m>
                <a:endParaRPr lang="en-US" sz="4400" b="1" dirty="0">
                  <a:solidFill>
                    <a:srgbClr val="0033CC"/>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219200" y="2819400"/>
                <a:ext cx="2795701" cy="769441"/>
              </a:xfrm>
              <a:prstGeom prst="rect">
                <a:avLst/>
              </a:prstGeom>
              <a:blipFill rotWithShape="0">
                <a:blip r:embed="rId3"/>
                <a:stretch>
                  <a:fillRect/>
                </a:stretch>
              </a:blipFill>
            </p:spPr>
            <p:txBody>
              <a:bodyPr/>
              <a:lstStyle/>
              <a:p>
                <a:r>
                  <a:rPr lang="en-US">
                    <a:noFill/>
                  </a:rPr>
                  <a:t> </a:t>
                </a:r>
              </a:p>
            </p:txBody>
          </p:sp>
        </mc:Fallback>
      </mc:AlternateContent>
      <p:sp>
        <p:nvSpPr>
          <p:cNvPr id="4" name="TextBox 3"/>
          <p:cNvSpPr txBox="1"/>
          <p:nvPr/>
        </p:nvSpPr>
        <p:spPr>
          <a:xfrm>
            <a:off x="990600" y="3505200"/>
            <a:ext cx="5499326" cy="523220"/>
          </a:xfrm>
          <a:prstGeom prst="rect">
            <a:avLst/>
          </a:prstGeom>
          <a:noFill/>
        </p:spPr>
        <p:txBody>
          <a:bodyPr wrap="none" rtlCol="0">
            <a:spAutoFit/>
          </a:bodyPr>
          <a:lstStyle/>
          <a:p>
            <a:r>
              <a:rPr lang="en-US" sz="2800" dirty="0" smtClean="0">
                <a:solidFill>
                  <a:srgbClr val="FF0000"/>
                </a:solidFill>
              </a:rPr>
              <a:t>Fast Sweeping Method  (Zhao, 2004)</a:t>
            </a:r>
            <a:endParaRPr lang="en-US" sz="2800" dirty="0">
              <a:solidFill>
                <a:srgbClr val="FF0000"/>
              </a:solidFill>
            </a:endParaRPr>
          </a:p>
        </p:txBody>
      </p:sp>
    </p:spTree>
    <p:extLst>
      <p:ext uri="{BB962C8B-B14F-4D97-AF65-F5344CB8AC3E}">
        <p14:creationId xmlns:p14="http://schemas.microsoft.com/office/powerpoint/2010/main" val="1450544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4843" y="1219200"/>
            <a:ext cx="8005757" cy="4648199"/>
          </a:xfrm>
          <a:prstGeom prst="rect">
            <a:avLst/>
          </a:prstGeom>
        </p:spPr>
      </p:pic>
    </p:spTree>
    <p:extLst>
      <p:ext uri="{BB962C8B-B14F-4D97-AF65-F5344CB8AC3E}">
        <p14:creationId xmlns:p14="http://schemas.microsoft.com/office/powerpoint/2010/main" val="1482867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Forecasting to integrate/balance variable generation</a:t>
            </a:r>
          </a:p>
        </p:txBody>
      </p:sp>
      <p:sp>
        <p:nvSpPr>
          <p:cNvPr id="5" name="TextBox 4"/>
          <p:cNvSpPr txBox="1"/>
          <p:nvPr/>
        </p:nvSpPr>
        <p:spPr>
          <a:xfrm>
            <a:off x="4419600" y="5791200"/>
            <a:ext cx="4010329" cy="369332"/>
          </a:xfrm>
          <a:prstGeom prst="rect">
            <a:avLst/>
          </a:prstGeom>
          <a:noFill/>
        </p:spPr>
        <p:txBody>
          <a:bodyPr wrap="none" rtlCol="0">
            <a:spAutoFit/>
          </a:bodyPr>
          <a:lstStyle/>
          <a:p>
            <a:r>
              <a:rPr lang="en-US" dirty="0" smtClean="0"/>
              <a:t>Source: Bonneville Power Administration</a:t>
            </a:r>
            <a:endParaRPr lang="en-US" dirty="0"/>
          </a:p>
        </p:txBody>
      </p:sp>
      <p:grpSp>
        <p:nvGrpSpPr>
          <p:cNvPr id="9" name="Group 8"/>
          <p:cNvGrpSpPr/>
          <p:nvPr/>
        </p:nvGrpSpPr>
        <p:grpSpPr>
          <a:xfrm>
            <a:off x="137282" y="1635326"/>
            <a:ext cx="5237619" cy="3491746"/>
            <a:chOff x="3691291" y="2680454"/>
            <a:chExt cx="5237619" cy="3491746"/>
          </a:xfrm>
        </p:grpSpPr>
        <p:pic>
          <p:nvPicPr>
            <p:cNvPr id="2054" name="Picture 6" descr="http://upload.wikimedia.org/wikipedia/commons/9/94/Wind_Turbines_in_Washington_State_7956WM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1291" y="2680454"/>
              <a:ext cx="5237619" cy="3491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56583" y="5726668"/>
              <a:ext cx="4296817" cy="369332"/>
            </a:xfrm>
            <a:prstGeom prst="rect">
              <a:avLst/>
            </a:prstGeom>
            <a:noFill/>
          </p:spPr>
          <p:txBody>
            <a:bodyPr wrap="none" rtlCol="0">
              <a:spAutoFit/>
            </a:bodyPr>
            <a:lstStyle/>
            <a:p>
              <a:r>
                <a:rPr lang="en-US" dirty="0" smtClean="0">
                  <a:solidFill>
                    <a:schemeClr val="bg1"/>
                  </a:solidFill>
                </a:rPr>
                <a:t>Image Source: Jeffrey G. Katz, </a:t>
              </a:r>
              <a:r>
                <a:rPr lang="en-US" dirty="0" err="1" smtClean="0">
                  <a:solidFill>
                    <a:schemeClr val="bg1"/>
                  </a:solidFill>
                </a:rPr>
                <a:t>wikicommons</a:t>
              </a:r>
              <a:endParaRPr lang="en-US" dirty="0">
                <a:solidFill>
                  <a:schemeClr val="bg1"/>
                </a:solidFill>
              </a:endParaRPr>
            </a:p>
          </p:txBody>
        </p:sp>
      </p:gr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6049" y="2133600"/>
            <a:ext cx="4814110" cy="354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2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6038"/>
            <a:ext cx="8839200" cy="715962"/>
          </a:xfrm>
        </p:spPr>
        <p:txBody>
          <a:bodyPr>
            <a:normAutofit fontScale="90000"/>
          </a:bodyPr>
          <a:lstStyle/>
          <a:p>
            <a:r>
              <a:rPr lang="en-US" dirty="0">
                <a:solidFill>
                  <a:srgbClr val="FF6600"/>
                </a:solidFill>
              </a:rPr>
              <a:t>Immersed Boundary </a:t>
            </a:r>
            <a:r>
              <a:rPr lang="en-US" dirty="0" smtClean="0">
                <a:solidFill>
                  <a:srgbClr val="FF6600"/>
                </a:solidFill>
              </a:rPr>
              <a:t>for </a:t>
            </a:r>
            <a:r>
              <a:rPr lang="en-US" i="1" dirty="0" smtClean="0">
                <a:solidFill>
                  <a:srgbClr val="FF6600"/>
                </a:solidFill>
              </a:rPr>
              <a:t>High Re # and Coarse</a:t>
            </a:r>
            <a:r>
              <a:rPr lang="en-US" dirty="0" smtClean="0">
                <a:solidFill>
                  <a:srgbClr val="FF6600"/>
                </a:solidFill>
              </a:rPr>
              <a:t> LES</a:t>
            </a:r>
            <a:endParaRPr lang="en-US" dirty="0">
              <a:solidFill>
                <a:srgbClr val="FF6600"/>
              </a:solidFill>
            </a:endParaRPr>
          </a:p>
        </p:txBody>
      </p:sp>
      <p:pic>
        <p:nvPicPr>
          <p:cNvPr id="420869" name="Picture 5" descr="C:\Users\Senocak\Documents\MyPublications\Presentations\Bolund\im\IBTPC_Re01000_513x193x65_yplus30_8pi-3pi_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5638800" cy="38942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52600" y="914400"/>
            <a:ext cx="5462008" cy="523220"/>
          </a:xfrm>
          <a:prstGeom prst="rect">
            <a:avLst/>
          </a:prstGeom>
        </p:spPr>
        <p:txBody>
          <a:bodyPr wrap="none">
            <a:spAutoFit/>
          </a:bodyPr>
          <a:lstStyle/>
          <a:p>
            <a:r>
              <a:rPr lang="en-US" sz="2800" dirty="0"/>
              <a:t>Turbulent Channel Flow at Re</a:t>
            </a:r>
            <a:r>
              <a:rPr lang="el-GR" sz="2800" baseline="-25000" dirty="0"/>
              <a:t>τ</a:t>
            </a:r>
            <a:r>
              <a:rPr lang="en-US" sz="2800" dirty="0"/>
              <a:t>=1000</a:t>
            </a:r>
          </a:p>
        </p:txBody>
      </p:sp>
      <p:pic>
        <p:nvPicPr>
          <p:cNvPr id="6" name="Picture 2" descr="C:\Users\Senocak\Documents\MyPublications\Presentations\Bolund\im\TPC395_192-128-384_Q350-1280x8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743650"/>
            <a:ext cx="3452869" cy="2371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5426001"/>
            <a:ext cx="8078109" cy="400110"/>
          </a:xfrm>
          <a:prstGeom prst="rect">
            <a:avLst/>
          </a:prstGeom>
          <a:noFill/>
        </p:spPr>
        <p:txBody>
          <a:bodyPr wrap="none" rtlCol="0">
            <a:spAutoFit/>
          </a:bodyPr>
          <a:lstStyle/>
          <a:p>
            <a:r>
              <a:rPr lang="en-US" sz="2000" b="1" dirty="0" smtClean="0">
                <a:solidFill>
                  <a:srgbClr val="FF0000"/>
                </a:solidFill>
              </a:rPr>
              <a:t>Wall modeling, SGS modeling, and IB reconstruction are tied to each other</a:t>
            </a:r>
            <a:endParaRPr lang="en-US" sz="2000" b="1" dirty="0">
              <a:solidFill>
                <a:srgbClr val="FF0000"/>
              </a:solidFill>
            </a:endParaRPr>
          </a:p>
        </p:txBody>
      </p:sp>
      <p:sp>
        <p:nvSpPr>
          <p:cNvPr id="3" name="Oval 2"/>
          <p:cNvSpPr/>
          <p:nvPr/>
        </p:nvSpPr>
        <p:spPr>
          <a:xfrm>
            <a:off x="3912104" y="1809670"/>
            <a:ext cx="16764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4923086" y="2419272"/>
            <a:ext cx="868114" cy="169552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86401" y="4202668"/>
            <a:ext cx="2971800" cy="646331"/>
          </a:xfrm>
          <a:prstGeom prst="rect">
            <a:avLst/>
          </a:prstGeom>
          <a:noFill/>
        </p:spPr>
        <p:txBody>
          <a:bodyPr wrap="square" rtlCol="0">
            <a:spAutoFit/>
          </a:bodyPr>
          <a:lstStyle/>
          <a:p>
            <a:r>
              <a:rPr lang="en-US" dirty="0" smtClean="0"/>
              <a:t>Log-law mismatch problem due to wall modeling</a:t>
            </a:r>
            <a:endParaRPr lang="en-US" dirty="0"/>
          </a:p>
        </p:txBody>
      </p:sp>
    </p:spTree>
    <p:extLst>
      <p:ext uri="{BB962C8B-B14F-4D97-AF65-F5344CB8AC3E}">
        <p14:creationId xmlns:p14="http://schemas.microsoft.com/office/powerpoint/2010/main" val="8118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Baseline SGS &amp; wall-model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949194" y="2240280"/>
                <a:ext cx="2162323" cy="9221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𝑈</m:t>
                          </m:r>
                        </m:num>
                        <m:den>
                          <m:sSub>
                            <m:sSubPr>
                              <m:ctrlPr>
                                <a:rPr lang="en-US" b="0" i="1" smtClean="0">
                                  <a:latin typeface="Cambria Math" panose="02040503050406030204" pitchFamily="18" charset="0"/>
                                </a:rPr>
                              </m:ctrlPr>
                            </m:sSubPr>
                            <m:e>
                              <m:r>
                                <a:rPr lang="en-US" b="0" i="1" smtClean="0">
                                  <a:latin typeface="Cambria Math"/>
                                </a:rPr>
                                <m:t>𝑢</m:t>
                              </m:r>
                            </m:e>
                            <m:sub>
                              <m:r>
                                <a:rPr lang="en-US" b="0" i="1" smtClean="0">
                                  <a:latin typeface="Cambria Math"/>
                                </a:rPr>
                                <m:t>∗</m:t>
                              </m:r>
                            </m:sub>
                          </m:sSub>
                        </m:den>
                      </m:f>
                      <m:r>
                        <a:rPr lang="en-US" b="0" i="0"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ea typeface="Cambria Math"/>
                            </a:rPr>
                            <m:t>𝜅</m:t>
                          </m:r>
                        </m:den>
                      </m:f>
                      <m:r>
                        <a:rPr lang="en-US" b="0" i="1" smtClean="0">
                          <a:latin typeface="Cambria Math"/>
                        </a:rPr>
                        <m:t>𝑙𝑛</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𝑧</m:t>
                              </m:r>
                            </m:num>
                            <m:den>
                              <m:sSub>
                                <m:sSubPr>
                                  <m:ctrlPr>
                                    <a:rPr lang="en-US" b="0" i="1" smtClean="0">
                                      <a:latin typeface="Cambria Math" panose="02040503050406030204" pitchFamily="18" charset="0"/>
                                    </a:rPr>
                                  </m:ctrlPr>
                                </m:sSubPr>
                                <m:e>
                                  <m:r>
                                    <a:rPr lang="en-US" b="0" i="1" smtClean="0">
                                      <a:latin typeface="Cambria Math"/>
                                    </a:rPr>
                                    <m:t>𝑧</m:t>
                                  </m:r>
                                </m:e>
                                <m:sub>
                                  <m:r>
                                    <a:rPr lang="en-US" b="0" i="1" smtClean="0">
                                      <a:latin typeface="Cambria Math"/>
                                    </a:rPr>
                                    <m:t>𝑜</m:t>
                                  </m:r>
                                </m:sub>
                              </m:sSub>
                            </m:den>
                          </m:f>
                        </m:e>
                      </m:d>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949194" y="2240280"/>
                <a:ext cx="2162323" cy="922176"/>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119761" y="2240280"/>
                <a:ext cx="2734851" cy="8695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𝑈</m:t>
                          </m:r>
                        </m:e>
                        <m:sub>
                          <m:r>
                            <a:rPr lang="en-US" b="0" i="1" smtClean="0">
                              <a:latin typeface="Cambria Math"/>
                            </a:rPr>
                            <m:t>1</m:t>
                          </m:r>
                        </m:sub>
                      </m:sSub>
                      <m:r>
                        <a:rPr lang="en-US" b="0" i="0" smtClean="0">
                          <a:latin typeface="Cambria Math"/>
                        </a:rPr>
                        <m:t>=</m:t>
                      </m:r>
                      <m:sSub>
                        <m:sSubPr>
                          <m:ctrlPr>
                            <a:rPr lang="en-US" b="0" i="1" smtClean="0">
                              <a:latin typeface="Cambria Math" panose="02040503050406030204" pitchFamily="18" charset="0"/>
                            </a:rPr>
                          </m:ctrlPr>
                        </m:sSubPr>
                        <m:e>
                          <m:r>
                            <a:rPr lang="en-US" b="0" i="1" smtClean="0">
                              <a:latin typeface="Cambria Math"/>
                            </a:rPr>
                            <m:t>𝑈</m:t>
                          </m:r>
                        </m:e>
                        <m:sub>
                          <m:r>
                            <a:rPr lang="en-US" b="0" i="1" smtClean="0">
                              <a:latin typeface="Cambria Math"/>
                            </a:rPr>
                            <m:t>2</m:t>
                          </m:r>
                        </m:sub>
                      </m:sSub>
                      <m:f>
                        <m:fPr>
                          <m:ctrlPr>
                            <a:rPr lang="en-US" b="0" i="1" smtClean="0">
                              <a:latin typeface="Cambria Math" panose="02040503050406030204" pitchFamily="18" charset="0"/>
                            </a:rPr>
                          </m:ctrlPr>
                        </m:fPr>
                        <m:num>
                          <m:r>
                            <a:rPr lang="en-US" b="0" i="1" smtClean="0">
                              <a:latin typeface="Cambria Math"/>
                            </a:rPr>
                            <m:t>𝑙𝑛</m:t>
                          </m:r>
                          <m:d>
                            <m:dPr>
                              <m:ctrlPr>
                                <a:rPr lang="en-US" b="0" i="1" smtClean="0">
                                  <a:latin typeface="Cambria Math" panose="02040503050406030204" pitchFamily="18" charset="0"/>
                                </a:rPr>
                              </m:ctrlPr>
                            </m:dPr>
                            <m:e>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𝑧</m:t>
                                      </m:r>
                                    </m:e>
                                    <m:sub>
                                      <m:r>
                                        <a:rPr lang="en-US" b="0" i="1" smtClean="0">
                                          <a:latin typeface="Cambria Math"/>
                                        </a:rPr>
                                        <m:t>1</m:t>
                                      </m:r>
                                    </m:sub>
                                  </m:sSub>
                                </m:num>
                                <m:den>
                                  <m:sSub>
                                    <m:sSubPr>
                                      <m:ctrlPr>
                                        <a:rPr lang="en-US" b="0" i="1" smtClean="0">
                                          <a:latin typeface="Cambria Math" panose="02040503050406030204" pitchFamily="18" charset="0"/>
                                        </a:rPr>
                                      </m:ctrlPr>
                                    </m:sSubPr>
                                    <m:e>
                                      <m:r>
                                        <a:rPr lang="en-US" b="0" i="1" smtClean="0">
                                          <a:latin typeface="Cambria Math"/>
                                        </a:rPr>
                                        <m:t>𝑧</m:t>
                                      </m:r>
                                    </m:e>
                                    <m:sub>
                                      <m:r>
                                        <a:rPr lang="en-US" b="0" i="1" smtClean="0">
                                          <a:latin typeface="Cambria Math"/>
                                        </a:rPr>
                                        <m:t>𝑜</m:t>
                                      </m:r>
                                    </m:sub>
                                  </m:sSub>
                                </m:den>
                              </m:f>
                            </m:e>
                          </m:d>
                        </m:num>
                        <m:den>
                          <m:r>
                            <a:rPr lang="en-US" b="0" i="1" smtClean="0">
                              <a:latin typeface="Cambria Math"/>
                            </a:rPr>
                            <m:t>𝑙𝑛</m:t>
                          </m:r>
                          <m:d>
                            <m:dPr>
                              <m:ctrlPr>
                                <a:rPr lang="en-US" b="0" i="1" smtClean="0">
                                  <a:latin typeface="Cambria Math" panose="02040503050406030204" pitchFamily="18" charset="0"/>
                                </a:rPr>
                              </m:ctrlPr>
                            </m:dPr>
                            <m:e>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a:rPr>
                                        <m:t>𝑧</m:t>
                                      </m:r>
                                    </m:e>
                                    <m:sub>
                                      <m:r>
                                        <a:rPr lang="en-US" b="0" i="1" smtClean="0">
                                          <a:latin typeface="Cambria Math"/>
                                        </a:rPr>
                                        <m:t>2</m:t>
                                      </m:r>
                                    </m:sub>
                                  </m:sSub>
                                </m:num>
                                <m:den>
                                  <m:sSub>
                                    <m:sSubPr>
                                      <m:ctrlPr>
                                        <a:rPr lang="en-US" i="1">
                                          <a:latin typeface="Cambria Math" panose="02040503050406030204" pitchFamily="18" charset="0"/>
                                        </a:rPr>
                                      </m:ctrlPr>
                                    </m:sSubPr>
                                    <m:e>
                                      <m:r>
                                        <a:rPr lang="en-US" b="0" i="1" smtClean="0">
                                          <a:latin typeface="Cambria Math"/>
                                        </a:rPr>
                                        <m:t>𝑧</m:t>
                                      </m:r>
                                    </m:e>
                                    <m:sub>
                                      <m:r>
                                        <a:rPr lang="en-US" b="0" i="1" smtClean="0">
                                          <a:latin typeface="Cambria Math"/>
                                        </a:rPr>
                                        <m:t>𝑜</m:t>
                                      </m:r>
                                    </m:sub>
                                  </m:sSub>
                                </m:den>
                              </m:f>
                            </m:e>
                          </m:d>
                        </m:den>
                      </m:f>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119761" y="2240280"/>
                <a:ext cx="2734851" cy="869533"/>
              </a:xfrm>
              <a:prstGeom prst="rect">
                <a:avLst/>
              </a:prstGeom>
              <a:blipFill rotWithShape="1">
                <a:blip r:embed="rId3"/>
                <a:stretch>
                  <a:fillRect/>
                </a:stretch>
              </a:blipFill>
            </p:spPr>
            <p:txBody>
              <a:bodyPr/>
              <a:lstStyle/>
              <a:p>
                <a:r>
                  <a:rPr lang="en-US">
                    <a:noFill/>
                  </a:rPr>
                  <a:t> </a:t>
                </a:r>
              </a:p>
            </p:txBody>
          </p:sp>
        </mc:Fallback>
      </mc:AlternateContent>
      <p:cxnSp>
        <p:nvCxnSpPr>
          <p:cNvPr id="7" name="Straight Arrow Connector 6"/>
          <p:cNvCxnSpPr/>
          <p:nvPr/>
        </p:nvCxnSpPr>
        <p:spPr bwMode="auto">
          <a:xfrm>
            <a:off x="3611880" y="2614164"/>
            <a:ext cx="1417320" cy="0"/>
          </a:xfrm>
          <a:prstGeom prst="straightConnector1">
            <a:avLst/>
          </a:prstGeom>
          <a:solidFill>
            <a:schemeClr val="accent1"/>
          </a:solidFill>
          <a:ln w="63500" cap="flat" cmpd="sng" algn="ctr">
            <a:solidFill>
              <a:srgbClr val="FF0000"/>
            </a:solidFill>
            <a:prstDash val="solid"/>
            <a:round/>
            <a:headEnd type="none" w="med" len="med"/>
            <a:tailEnd type="arrow"/>
          </a:ln>
          <a:effectLst/>
        </p:spPr>
      </p:cxnSp>
      <p:sp>
        <p:nvSpPr>
          <p:cNvPr id="9" name="TextBox 8"/>
          <p:cNvSpPr txBox="1"/>
          <p:nvPr/>
        </p:nvSpPr>
        <p:spPr>
          <a:xfrm>
            <a:off x="704726" y="1219200"/>
            <a:ext cx="3105274" cy="461665"/>
          </a:xfrm>
          <a:prstGeom prst="rect">
            <a:avLst/>
          </a:prstGeom>
          <a:noFill/>
        </p:spPr>
        <p:txBody>
          <a:bodyPr wrap="none" rtlCol="0">
            <a:spAutoFit/>
          </a:bodyPr>
          <a:lstStyle/>
          <a:p>
            <a:r>
              <a:rPr lang="en-US" sz="2400" b="1" i="1" dirty="0" smtClean="0">
                <a:solidFill>
                  <a:srgbClr val="0000FF"/>
                </a:solidFill>
                <a:latin typeface="+mn-lt"/>
              </a:rPr>
              <a:t>Log-law reconstruction</a:t>
            </a:r>
            <a:endParaRPr lang="en-US" sz="2400" b="1" i="1" dirty="0">
              <a:solidFill>
                <a:srgbClr val="0000FF"/>
              </a:solidFill>
              <a:latin typeface="+mn-lt"/>
            </a:endParaRPr>
          </a:p>
        </p:txBody>
      </p:sp>
      <mc:AlternateContent xmlns:mc="http://schemas.openxmlformats.org/markup-compatibility/2006" xmlns:a14="http://schemas.microsoft.com/office/drawing/2010/main">
        <mc:Choice Requires="a14">
          <p:sp>
            <p:nvSpPr>
              <p:cNvPr id="10" name="TextBox 9"/>
              <p:cNvSpPr txBox="1"/>
              <p:nvPr/>
            </p:nvSpPr>
            <p:spPr>
              <a:xfrm>
                <a:off x="746760" y="4404360"/>
                <a:ext cx="7560852" cy="10591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a:rPr>
                          </m:ctrlPr>
                        </m:sSubPr>
                        <m:e>
                          <m:r>
                            <a:rPr lang="en-US" i="1">
                              <a:latin typeface="Cambria Math"/>
                              <a:ea typeface="Cambria Math"/>
                            </a:rPr>
                            <m:t>𝜈</m:t>
                          </m:r>
                        </m:e>
                        <m:sub>
                          <m:r>
                            <a:rPr lang="en-US" b="0" i="1" smtClean="0">
                              <a:latin typeface="Cambria Math"/>
                              <a:ea typeface="Cambria Math"/>
                            </a:rPr>
                            <m:t>𝑇</m:t>
                          </m:r>
                        </m:sub>
                      </m:sSub>
                      <m:r>
                        <a:rPr lang="en-US" b="0" i="1" smtClean="0">
                          <a:latin typeface="Cambria Math"/>
                          <a:ea typeface="Cambria Math"/>
                        </a:rPr>
                        <m:t>=</m:t>
                      </m:r>
                      <m:d>
                        <m:dPr>
                          <m:begChr m:val="["/>
                          <m:endChr m:val="]"/>
                          <m:ctrlPr>
                            <a:rPr lang="en-US" b="0" i="1" smtClean="0">
                              <a:latin typeface="Cambria Math" panose="02040503050406030204" pitchFamily="18" charset="0"/>
                              <a:ea typeface="Cambria Math"/>
                            </a:rPr>
                          </m:ctrlPr>
                        </m:dPr>
                        <m:e>
                          <m:sSup>
                            <m:sSupPr>
                              <m:ctrlPr>
                                <a:rPr lang="en-US" b="0" i="1" smtClean="0">
                                  <a:latin typeface="Cambria Math" panose="02040503050406030204" pitchFamily="18" charset="0"/>
                                  <a:ea typeface="Cambria Math"/>
                                </a:rPr>
                              </m:ctrlPr>
                            </m:sSupPr>
                            <m:e>
                              <m:d>
                                <m:dPr>
                                  <m:ctrlPr>
                                    <a:rPr lang="en-US" i="1">
                                      <a:latin typeface="Cambria Math" panose="02040503050406030204" pitchFamily="18" charset="0"/>
                                      <a:ea typeface="Cambria Math"/>
                                    </a:rPr>
                                  </m:ctrlPr>
                                </m:dPr>
                                <m:e>
                                  <m:r>
                                    <a:rPr lang="en-US" i="1">
                                      <a:latin typeface="Cambria Math"/>
                                      <a:ea typeface="Cambria Math"/>
                                    </a:rPr>
                                    <m:t>1−</m:t>
                                  </m:r>
                                  <m:r>
                                    <m:rPr>
                                      <m:sty m:val="p"/>
                                    </m:rPr>
                                    <a:rPr lang="en-US" i="1">
                                      <a:latin typeface="Cambria Math"/>
                                      <a:ea typeface="Cambria Math"/>
                                    </a:rPr>
                                    <m:t>exp</m:t>
                                  </m:r>
                                  <m:d>
                                    <m:dPr>
                                      <m:ctrlPr>
                                        <a:rPr lang="en-US" i="1">
                                          <a:latin typeface="Cambria Math" panose="02040503050406030204" pitchFamily="18" charset="0"/>
                                          <a:ea typeface="Cambria Math"/>
                                        </a:rPr>
                                      </m:ctrlPr>
                                    </m:dPr>
                                    <m:e>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𝑧</m:t>
                                          </m:r>
                                        </m:num>
                                        <m:den>
                                          <m:r>
                                            <a:rPr lang="en-US" i="1">
                                              <a:latin typeface="Cambria Math"/>
                                              <a:ea typeface="Cambria Math"/>
                                            </a:rPr>
                                            <m:t>h</m:t>
                                          </m:r>
                                        </m:den>
                                      </m:f>
                                    </m:e>
                                  </m:d>
                                </m:e>
                              </m:d>
                            </m:e>
                            <m:sup>
                              <m:r>
                                <a:rPr lang="en-US" b="0" i="1" smtClean="0">
                                  <a:latin typeface="Cambria Math"/>
                                  <a:ea typeface="Cambria Math"/>
                                </a:rPr>
                                <m:t>2</m:t>
                              </m:r>
                            </m:sup>
                          </m:sSup>
                          <m:sSup>
                            <m:sSupPr>
                              <m:ctrlPr>
                                <a:rPr lang="en-US" b="0" i="1" smtClean="0">
                                  <a:latin typeface="Cambria Math" panose="02040503050406030204" pitchFamily="18" charset="0"/>
                                  <a:ea typeface="Cambria Math"/>
                                </a:rPr>
                              </m:ctrlPr>
                            </m:sSupPr>
                            <m:e>
                              <m:sSub>
                                <m:sSubPr>
                                  <m:ctrlPr>
                                    <a:rPr lang="en-US" i="1">
                                      <a:latin typeface="Cambria Math" panose="02040503050406030204" pitchFamily="18" charset="0"/>
                                      <a:ea typeface="Cambria Math"/>
                                    </a:rPr>
                                  </m:ctrlPr>
                                </m:sSubPr>
                                <m:e>
                                  <m:r>
                                    <a:rPr lang="en-US" b="0" i="1" smtClean="0">
                                      <a:latin typeface="Cambria Math"/>
                                      <a:ea typeface="Cambria Math"/>
                                    </a:rPr>
                                    <m:t>(</m:t>
                                  </m:r>
                                  <m:r>
                                    <a:rPr lang="en-US" i="1">
                                      <a:latin typeface="Cambria Math"/>
                                      <a:ea typeface="Cambria Math"/>
                                    </a:rPr>
                                    <m:t>𝐶</m:t>
                                  </m:r>
                                </m:e>
                                <m:sub>
                                  <m:r>
                                    <a:rPr lang="en-US" i="1">
                                      <a:latin typeface="Cambria Math"/>
                                      <a:ea typeface="Cambria Math"/>
                                    </a:rPr>
                                    <m:t>𝑠</m:t>
                                  </m:r>
                                </m:sub>
                              </m:sSub>
                              <m:r>
                                <m:rPr>
                                  <m:sty m:val="p"/>
                                </m:rPr>
                                <a:rPr lang="el-GR" i="1">
                                  <a:latin typeface="Cambria Math"/>
                                  <a:ea typeface="Cambria Math"/>
                                </a:rPr>
                                <m:t>Δ</m:t>
                              </m:r>
                              <m:r>
                                <a:rPr lang="en-US" b="0" i="1" smtClean="0">
                                  <a:latin typeface="Cambria Math"/>
                                  <a:ea typeface="Cambria Math"/>
                                </a:rPr>
                                <m:t>)</m:t>
                              </m:r>
                            </m:e>
                            <m:sup>
                              <m:r>
                                <a:rPr lang="en-US" b="0" i="1" smtClean="0">
                                  <a:latin typeface="Cambria Math"/>
                                  <a:ea typeface="Cambria Math"/>
                                </a:rPr>
                                <m:t>2</m:t>
                              </m:r>
                            </m:sup>
                          </m:sSup>
                          <m:r>
                            <a:rPr lang="en-US" b="0" i="1" smtClean="0">
                              <a:latin typeface="Cambria Math"/>
                              <a:ea typeface="Cambria Math"/>
                            </a:rPr>
                            <m:t>+</m:t>
                          </m:r>
                          <m:sSup>
                            <m:sSupPr>
                              <m:ctrlPr>
                                <a:rPr lang="en-US" b="0" i="1" smtClean="0">
                                  <a:latin typeface="Cambria Math" panose="02040503050406030204" pitchFamily="18" charset="0"/>
                                  <a:ea typeface="Cambria Math"/>
                                </a:rPr>
                              </m:ctrlPr>
                            </m:sSupPr>
                            <m:e>
                              <m:r>
                                <m:rPr>
                                  <m:sty m:val="p"/>
                                </m:rPr>
                                <a:rPr lang="en-US" i="1">
                                  <a:latin typeface="Cambria Math"/>
                                  <a:ea typeface="Cambria Math"/>
                                </a:rPr>
                                <m:t>exp</m:t>
                              </m:r>
                              <m:d>
                                <m:dPr>
                                  <m:ctrlPr>
                                    <a:rPr lang="en-US" i="1">
                                      <a:latin typeface="Cambria Math" panose="02040503050406030204" pitchFamily="18" charset="0"/>
                                      <a:ea typeface="Cambria Math"/>
                                    </a:rPr>
                                  </m:ctrlPr>
                                </m:dPr>
                                <m:e>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𝑧</m:t>
                                      </m:r>
                                    </m:num>
                                    <m:den>
                                      <m:r>
                                        <a:rPr lang="en-US" i="1">
                                          <a:latin typeface="Cambria Math"/>
                                          <a:ea typeface="Cambria Math"/>
                                        </a:rPr>
                                        <m:t>h</m:t>
                                      </m:r>
                                    </m:den>
                                  </m:f>
                                </m:e>
                              </m:d>
                            </m:e>
                            <m:sup>
                              <m:r>
                                <a:rPr lang="en-US" b="0" i="1" smtClean="0">
                                  <a:latin typeface="Cambria Math"/>
                                  <a:ea typeface="Cambria Math"/>
                                </a:rPr>
                                <m:t>2</m:t>
                              </m:r>
                            </m:sup>
                          </m:sSup>
                          <m:sSup>
                            <m:sSupPr>
                              <m:ctrlPr>
                                <a:rPr lang="en-US" i="1" smtClean="0">
                                  <a:latin typeface="Cambria Math" panose="02040503050406030204" pitchFamily="18" charset="0"/>
                                  <a:ea typeface="Cambria Math"/>
                                </a:rPr>
                              </m:ctrlPr>
                            </m:sSupPr>
                            <m:e>
                              <m:r>
                                <a:rPr lang="en-US" b="0" i="1" smtClean="0">
                                  <a:latin typeface="Cambria Math"/>
                                  <a:ea typeface="Cambria Math"/>
                                </a:rPr>
                                <m:t>(</m:t>
                              </m:r>
                              <m:r>
                                <a:rPr lang="en-US" b="0" i="1" smtClean="0">
                                  <a:latin typeface="Cambria Math"/>
                                  <a:ea typeface="Cambria Math"/>
                                </a:rPr>
                                <m:t>𝜅</m:t>
                              </m:r>
                              <m:r>
                                <a:rPr lang="en-US" b="0" i="1" smtClean="0">
                                  <a:latin typeface="Cambria Math"/>
                                  <a:ea typeface="Cambria Math"/>
                                </a:rPr>
                                <m:t>𝑧</m:t>
                              </m:r>
                              <m:r>
                                <a:rPr lang="en-US" b="0" i="1" smtClean="0">
                                  <a:latin typeface="Cambria Math"/>
                                  <a:ea typeface="Cambria Math"/>
                                </a:rPr>
                                <m:t>)</m:t>
                              </m:r>
                            </m:e>
                            <m:sup>
                              <m:r>
                                <a:rPr lang="en-US" b="0" i="1" smtClean="0">
                                  <a:latin typeface="Cambria Math"/>
                                  <a:ea typeface="Cambria Math"/>
                                </a:rPr>
                                <m:t>2</m:t>
                              </m:r>
                            </m:sup>
                          </m:sSup>
                        </m:e>
                      </m:d>
                      <m:d>
                        <m:dPr>
                          <m:begChr m:val="|"/>
                          <m:endChr m:val="|"/>
                          <m:ctrlPr>
                            <a:rPr lang="en-US" b="0" i="1" smtClean="0">
                              <a:latin typeface="Cambria Math" panose="02040503050406030204" pitchFamily="18" charset="0"/>
                              <a:ea typeface="Cambria Math"/>
                            </a:rPr>
                          </m:ctrlPr>
                        </m:dPr>
                        <m:e>
                          <m:r>
                            <a:rPr lang="en-US" b="0" i="1" smtClean="0">
                              <a:latin typeface="Cambria Math"/>
                              <a:ea typeface="Cambria Math"/>
                            </a:rPr>
                            <m:t>𝑆</m:t>
                          </m:r>
                        </m:e>
                      </m: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46760" y="4404360"/>
                <a:ext cx="7560852" cy="1059136"/>
              </a:xfrm>
              <a:prstGeom prst="rect">
                <a:avLst/>
              </a:prstGeom>
              <a:blipFill rotWithShape="1">
                <a:blip r:embed="rId4"/>
                <a:stretch>
                  <a:fillRect/>
                </a:stretch>
              </a:blipFill>
            </p:spPr>
            <p:txBody>
              <a:bodyPr/>
              <a:lstStyle/>
              <a:p>
                <a:r>
                  <a:rPr lang="en-US">
                    <a:noFill/>
                  </a:rPr>
                  <a:t> </a:t>
                </a:r>
              </a:p>
            </p:txBody>
          </p:sp>
        </mc:Fallback>
      </mc:AlternateContent>
      <p:sp>
        <p:nvSpPr>
          <p:cNvPr id="13" name="TextBox 12"/>
          <p:cNvSpPr txBox="1"/>
          <p:nvPr/>
        </p:nvSpPr>
        <p:spPr>
          <a:xfrm>
            <a:off x="691073" y="3429000"/>
            <a:ext cx="2356927" cy="461665"/>
          </a:xfrm>
          <a:prstGeom prst="rect">
            <a:avLst/>
          </a:prstGeom>
          <a:noFill/>
        </p:spPr>
        <p:txBody>
          <a:bodyPr wrap="none" rtlCol="0">
            <a:spAutoFit/>
          </a:bodyPr>
          <a:lstStyle/>
          <a:p>
            <a:r>
              <a:rPr lang="en-US" sz="2400" b="1" i="1" dirty="0" smtClean="0">
                <a:solidFill>
                  <a:srgbClr val="0000FF"/>
                </a:solidFill>
                <a:latin typeface="+mn-lt"/>
              </a:rPr>
              <a:t>Hybrid RANS/LES</a:t>
            </a:r>
          </a:p>
        </p:txBody>
      </p:sp>
      <p:sp>
        <p:nvSpPr>
          <p:cNvPr id="11" name="Rectangle 10"/>
          <p:cNvSpPr/>
          <p:nvPr/>
        </p:nvSpPr>
        <p:spPr>
          <a:xfrm>
            <a:off x="1828800" y="5257800"/>
            <a:ext cx="6375986" cy="400110"/>
          </a:xfrm>
          <a:prstGeom prst="rect">
            <a:avLst/>
          </a:prstGeom>
        </p:spPr>
        <p:txBody>
          <a:bodyPr wrap="square">
            <a:spAutoFit/>
          </a:bodyPr>
          <a:lstStyle/>
          <a:p>
            <a:r>
              <a:rPr lang="en-US" sz="2000" b="1" i="1" dirty="0" err="1" smtClean="0">
                <a:latin typeface="+mn-lt"/>
              </a:rPr>
              <a:t>Lagrangian</a:t>
            </a:r>
            <a:r>
              <a:rPr lang="en-US" sz="2000" b="1" i="1" dirty="0" smtClean="0">
                <a:latin typeface="+mn-lt"/>
              </a:rPr>
              <a:t> </a:t>
            </a:r>
            <a:r>
              <a:rPr lang="en-US" sz="2000" b="1" i="1" dirty="0">
                <a:latin typeface="+mn-lt"/>
              </a:rPr>
              <a:t>dynamic </a:t>
            </a:r>
            <a:r>
              <a:rPr lang="en-US" sz="2000" b="1" i="1" dirty="0" err="1">
                <a:latin typeface="+mn-lt"/>
              </a:rPr>
              <a:t>Smagorinsky</a:t>
            </a:r>
            <a:r>
              <a:rPr lang="en-US" sz="2000" b="1" i="1" dirty="0">
                <a:latin typeface="+mn-lt"/>
              </a:rPr>
              <a:t> </a:t>
            </a:r>
            <a:r>
              <a:rPr lang="en-US" sz="2000" b="1" i="1" dirty="0" smtClean="0">
                <a:latin typeface="+mn-lt"/>
              </a:rPr>
              <a:t>&amp; </a:t>
            </a:r>
            <a:r>
              <a:rPr lang="en-US" sz="2000" b="1" i="1" dirty="0" err="1">
                <a:latin typeface="+mn-lt"/>
              </a:rPr>
              <a:t>Prandtl</a:t>
            </a:r>
            <a:r>
              <a:rPr lang="en-US" sz="2000" b="1" i="1" dirty="0">
                <a:latin typeface="+mn-lt"/>
              </a:rPr>
              <a:t> mixing </a:t>
            </a:r>
            <a:r>
              <a:rPr lang="en-US" sz="2000" b="1" i="1" dirty="0" smtClean="0">
                <a:latin typeface="+mn-lt"/>
              </a:rPr>
              <a:t>length </a:t>
            </a:r>
            <a:endParaRPr lang="en-US" sz="2000" b="1" i="1" dirty="0">
              <a:latin typeface="+mn-lt"/>
            </a:endParaRPr>
          </a:p>
        </p:txBody>
      </p:sp>
      <p:sp>
        <p:nvSpPr>
          <p:cNvPr id="6" name="TextBox 5"/>
          <p:cNvSpPr txBox="1"/>
          <p:nvPr/>
        </p:nvSpPr>
        <p:spPr>
          <a:xfrm>
            <a:off x="698688" y="1676460"/>
            <a:ext cx="4129657" cy="461665"/>
          </a:xfrm>
          <a:prstGeom prst="rect">
            <a:avLst/>
          </a:prstGeom>
          <a:noFill/>
        </p:spPr>
        <p:txBody>
          <a:bodyPr wrap="none" rtlCol="0">
            <a:spAutoFit/>
          </a:bodyPr>
          <a:lstStyle/>
          <a:p>
            <a:r>
              <a:rPr lang="en-US" dirty="0" err="1" smtClean="0"/>
              <a:t>Senocak</a:t>
            </a:r>
            <a:r>
              <a:rPr lang="en-US" dirty="0" smtClean="0"/>
              <a:t> et al., 2004, CTR Brief</a:t>
            </a:r>
            <a:endParaRPr lang="en-US" dirty="0"/>
          </a:p>
        </p:txBody>
      </p:sp>
      <p:sp>
        <p:nvSpPr>
          <p:cNvPr id="12" name="TextBox 11"/>
          <p:cNvSpPr txBox="1"/>
          <p:nvPr/>
        </p:nvSpPr>
        <p:spPr>
          <a:xfrm>
            <a:off x="685800" y="3890665"/>
            <a:ext cx="3490058" cy="461665"/>
          </a:xfrm>
          <a:prstGeom prst="rect">
            <a:avLst/>
          </a:prstGeom>
          <a:noFill/>
        </p:spPr>
        <p:txBody>
          <a:bodyPr wrap="none" rtlCol="0">
            <a:spAutoFit/>
          </a:bodyPr>
          <a:lstStyle/>
          <a:p>
            <a:r>
              <a:rPr lang="en-US" dirty="0" err="1" smtClean="0"/>
              <a:t>Senocak</a:t>
            </a:r>
            <a:r>
              <a:rPr lang="en-US" dirty="0" smtClean="0"/>
              <a:t> et al., 2007, BLM</a:t>
            </a:r>
            <a:endParaRPr lang="en-US" dirty="0"/>
          </a:p>
        </p:txBody>
      </p:sp>
    </p:spTree>
    <p:extLst>
      <p:ext uri="{BB962C8B-B14F-4D97-AF65-F5344CB8AC3E}">
        <p14:creationId xmlns:p14="http://schemas.microsoft.com/office/powerpoint/2010/main" val="17701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038"/>
            <a:ext cx="8229600" cy="715962"/>
          </a:xfrm>
        </p:spPr>
        <p:txBody>
          <a:bodyPr>
            <a:normAutofit fontScale="90000"/>
          </a:bodyPr>
          <a:lstStyle/>
          <a:p>
            <a:pPr algn="l"/>
            <a:r>
              <a:rPr lang="en-US" dirty="0" smtClean="0">
                <a:solidFill>
                  <a:srgbClr val="FF6600"/>
                </a:solidFill>
              </a:rPr>
              <a:t>On-going work on wall-modeled LES</a:t>
            </a:r>
            <a:endParaRPr lang="en-US" dirty="0">
              <a:solidFill>
                <a:srgbClr val="FF6600"/>
              </a:solidFill>
            </a:endParaRPr>
          </a:p>
        </p:txBody>
      </p:sp>
      <p:pic>
        <p:nvPicPr>
          <p:cNvPr id="3" name="Picture Placeholder 6" descr="IBTPC_constant_utau.png"/>
          <p:cNvPicPr>
            <a:picLocks noChangeAspect="1"/>
          </p:cNvPicPr>
          <p:nvPr/>
        </p:nvPicPr>
        <p:blipFill>
          <a:blip r:embed="rId2"/>
          <a:srcRect l="3958" r="8725"/>
          <a:stretch>
            <a:fillRect/>
          </a:stretch>
        </p:blipFill>
        <p:spPr>
          <a:xfrm>
            <a:off x="1143000" y="932057"/>
            <a:ext cx="6722755" cy="5316343"/>
          </a:xfrm>
          <a:prstGeom prst="rect">
            <a:avLst/>
          </a:prstGeom>
        </p:spPr>
      </p:pic>
      <p:sp>
        <p:nvSpPr>
          <p:cNvPr id="4" name="TextBox 3"/>
          <p:cNvSpPr txBox="1"/>
          <p:nvPr/>
        </p:nvSpPr>
        <p:spPr>
          <a:xfrm>
            <a:off x="5503333" y="5029200"/>
            <a:ext cx="3488267" cy="369332"/>
          </a:xfrm>
          <a:prstGeom prst="rect">
            <a:avLst/>
          </a:prstGeom>
          <a:noFill/>
        </p:spPr>
        <p:txBody>
          <a:bodyPr wrap="square" rtlCol="0">
            <a:spAutoFit/>
          </a:bodyPr>
          <a:lstStyle/>
          <a:p>
            <a:r>
              <a:rPr lang="en-US" dirty="0" smtClean="0"/>
              <a:t>DNS of Jimenez and Hoyas (2008)</a:t>
            </a:r>
            <a:endParaRPr lang="en-US" dirty="0"/>
          </a:p>
        </p:txBody>
      </p:sp>
    </p:spTree>
    <p:extLst>
      <p:ext uri="{BB962C8B-B14F-4D97-AF65-F5344CB8AC3E}">
        <p14:creationId xmlns:p14="http://schemas.microsoft.com/office/powerpoint/2010/main" val="1476590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MS_utau_averaging_comp.png"/>
          <p:cNvPicPr>
            <a:picLocks noChangeAspect="1"/>
          </p:cNvPicPr>
          <p:nvPr/>
        </p:nvPicPr>
        <p:blipFill>
          <a:blip r:embed="rId2"/>
          <a:srcRect l="4896" r="4896"/>
          <a:stretch>
            <a:fillRect/>
          </a:stretch>
        </p:blipFill>
        <p:spPr>
          <a:xfrm>
            <a:off x="990600" y="914400"/>
            <a:ext cx="6909250" cy="5181600"/>
          </a:xfrm>
          <a:prstGeom prst="rect">
            <a:avLst/>
          </a:prstGeom>
        </p:spPr>
      </p:pic>
      <p:sp>
        <p:nvSpPr>
          <p:cNvPr id="3" name="Title 2"/>
          <p:cNvSpPr>
            <a:spLocks noGrp="1"/>
          </p:cNvSpPr>
          <p:nvPr>
            <p:ph type="title"/>
          </p:nvPr>
        </p:nvSpPr>
        <p:spPr/>
        <p:txBody>
          <a:bodyPr/>
          <a:lstStyle/>
          <a:p>
            <a:r>
              <a:rPr lang="en-US" dirty="0" smtClean="0"/>
              <a:t>Further improvements to the coarse LES</a:t>
            </a:r>
            <a:endParaRPr lang="en-US" dirty="0"/>
          </a:p>
        </p:txBody>
      </p:sp>
      <p:sp>
        <p:nvSpPr>
          <p:cNvPr id="5" name="TextBox 4"/>
          <p:cNvSpPr txBox="1"/>
          <p:nvPr/>
        </p:nvSpPr>
        <p:spPr>
          <a:xfrm>
            <a:off x="3352800" y="4648200"/>
            <a:ext cx="3956532" cy="400110"/>
          </a:xfrm>
          <a:prstGeom prst="rect">
            <a:avLst/>
          </a:prstGeom>
          <a:noFill/>
        </p:spPr>
        <p:txBody>
          <a:bodyPr wrap="none" rtlCol="0">
            <a:spAutoFit/>
          </a:bodyPr>
          <a:lstStyle/>
          <a:p>
            <a:r>
              <a:rPr lang="en-US" sz="2000" b="1" dirty="0" smtClean="0">
                <a:solidFill>
                  <a:srgbClr val="FF0000"/>
                </a:solidFill>
              </a:rPr>
              <a:t>Note that the mesh is really coarse!</a:t>
            </a:r>
            <a:endParaRPr lang="en-US" sz="2000" b="1" dirty="0">
              <a:solidFill>
                <a:srgbClr val="FF0000"/>
              </a:solidFill>
            </a:endParaRPr>
          </a:p>
        </p:txBody>
      </p:sp>
    </p:spTree>
    <p:extLst>
      <p:ext uri="{BB962C8B-B14F-4D97-AF65-F5344CB8AC3E}">
        <p14:creationId xmlns:p14="http://schemas.microsoft.com/office/powerpoint/2010/main" val="3256941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6600"/>
                </a:solidFill>
              </a:rPr>
              <a:t>Askervein</a:t>
            </a:r>
            <a:r>
              <a:rPr lang="en-US" dirty="0" smtClean="0">
                <a:solidFill>
                  <a:srgbClr val="FF6600"/>
                </a:solidFill>
              </a:rPr>
              <a:t> Hill Simulation</a:t>
            </a:r>
            <a:endParaRPr lang="en-US" dirty="0">
              <a:solidFill>
                <a:srgbClr val="FF6600"/>
              </a:solidFill>
            </a:endParaRPr>
          </a:p>
        </p:txBody>
      </p:sp>
      <p:sp>
        <p:nvSpPr>
          <p:cNvPr id="4" name="TextBox 3"/>
          <p:cNvSpPr txBox="1"/>
          <p:nvPr/>
        </p:nvSpPr>
        <p:spPr>
          <a:xfrm>
            <a:off x="914400" y="5562600"/>
            <a:ext cx="7401129" cy="461665"/>
          </a:xfrm>
          <a:prstGeom prst="rect">
            <a:avLst/>
          </a:prstGeom>
          <a:noFill/>
        </p:spPr>
        <p:txBody>
          <a:bodyPr wrap="none" rtlCol="0">
            <a:spAutoFit/>
          </a:bodyPr>
          <a:lstStyle/>
          <a:p>
            <a:r>
              <a:rPr lang="en-US" sz="2400" b="1" dirty="0" smtClean="0">
                <a:solidFill>
                  <a:srgbClr val="FF0000"/>
                </a:solidFill>
              </a:rPr>
              <a:t>Periodic boundary (!) conditions in </a:t>
            </a:r>
            <a:r>
              <a:rPr lang="en-US" sz="2400" b="1" dirty="0" err="1" smtClean="0">
                <a:solidFill>
                  <a:srgbClr val="FF0000"/>
                </a:solidFill>
              </a:rPr>
              <a:t>streamwise</a:t>
            </a:r>
            <a:r>
              <a:rPr lang="en-US" sz="2400" b="1" dirty="0" smtClean="0">
                <a:solidFill>
                  <a:srgbClr val="FF0000"/>
                </a:solidFill>
              </a:rPr>
              <a:t> directions</a:t>
            </a:r>
            <a:endParaRPr lang="en-US" sz="2400" b="1" dirty="0">
              <a:solidFill>
                <a:srgbClr val="FF0000"/>
              </a:solidFill>
            </a:endParaRPr>
          </a:p>
        </p:txBody>
      </p:sp>
      <p:pic>
        <p:nvPicPr>
          <p:cNvPr id="6" name="Picture 2" descr="C:\Users\Senocak\Documents\MyPublications\Conference\Wyoming\Askervien-6500x5800-210FlowDir-U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530024"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34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7775"/>
            <a:ext cx="9144000" cy="4619625"/>
          </a:xfrm>
          <a:prstGeom prst="rect">
            <a:avLst/>
          </a:prstGeom>
        </p:spPr>
      </p:pic>
      <p:sp>
        <p:nvSpPr>
          <p:cNvPr id="3" name="Title 2"/>
          <p:cNvSpPr>
            <a:spLocks noGrp="1"/>
          </p:cNvSpPr>
          <p:nvPr>
            <p:ph type="title"/>
          </p:nvPr>
        </p:nvSpPr>
        <p:spPr/>
        <p:txBody>
          <a:bodyPr/>
          <a:lstStyle/>
          <a:p>
            <a:r>
              <a:rPr lang="en-US" dirty="0" err="1">
                <a:solidFill>
                  <a:srgbClr val="FF6600"/>
                </a:solidFill>
              </a:rPr>
              <a:t>Askervein</a:t>
            </a:r>
            <a:r>
              <a:rPr lang="en-US" dirty="0">
                <a:solidFill>
                  <a:srgbClr val="FF6600"/>
                </a:solidFill>
              </a:rPr>
              <a:t> Hill Simulation</a:t>
            </a:r>
            <a:endParaRPr lang="en-US" dirty="0"/>
          </a:p>
        </p:txBody>
      </p:sp>
    </p:spTree>
    <p:extLst>
      <p:ext uri="{BB962C8B-B14F-4D97-AF65-F5344CB8AC3E}">
        <p14:creationId xmlns:p14="http://schemas.microsoft.com/office/powerpoint/2010/main" val="2096811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9187"/>
            <a:ext cx="9144000" cy="4619625"/>
          </a:xfrm>
          <a:prstGeom prst="rect">
            <a:avLst/>
          </a:prstGeom>
        </p:spPr>
      </p:pic>
      <p:sp>
        <p:nvSpPr>
          <p:cNvPr id="3" name="Title 2"/>
          <p:cNvSpPr>
            <a:spLocks noGrp="1"/>
          </p:cNvSpPr>
          <p:nvPr>
            <p:ph type="title"/>
          </p:nvPr>
        </p:nvSpPr>
        <p:spPr/>
        <p:txBody>
          <a:bodyPr/>
          <a:lstStyle/>
          <a:p>
            <a:r>
              <a:rPr lang="en-US" dirty="0" err="1">
                <a:solidFill>
                  <a:srgbClr val="FF6600"/>
                </a:solidFill>
              </a:rPr>
              <a:t>Askervein</a:t>
            </a:r>
            <a:r>
              <a:rPr lang="en-US" dirty="0">
                <a:solidFill>
                  <a:srgbClr val="FF6600"/>
                </a:solidFill>
              </a:rPr>
              <a:t> Hill Simulation</a:t>
            </a:r>
            <a:endParaRPr lang="en-US" dirty="0"/>
          </a:p>
        </p:txBody>
      </p:sp>
    </p:spTree>
    <p:extLst>
      <p:ext uri="{BB962C8B-B14F-4D97-AF65-F5344CB8AC3E}">
        <p14:creationId xmlns:p14="http://schemas.microsoft.com/office/powerpoint/2010/main" val="2588849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Forecasting potential</a:t>
            </a:r>
            <a:endParaRPr lang="en-US" dirty="0">
              <a:solidFill>
                <a:srgbClr val="FF66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Define real-time factor: </a:t>
                </a:r>
                <a14:m>
                  <m:oMath xmlns:m="http://schemas.openxmlformats.org/officeDocument/2006/math">
                    <m:r>
                      <m:rPr>
                        <m:sty m:val="p"/>
                      </m:rPr>
                      <a:rPr lang="en-US" sz="2800" b="0" i="0" smtClean="0">
                        <a:latin typeface="Cambria Math"/>
                      </a:rPr>
                      <m:t>RTF</m:t>
                    </m:r>
                    <m:r>
                      <a:rPr lang="en-US" sz="2800" b="0" i="0" smtClean="0">
                        <a:latin typeface="Cambria Math"/>
                      </a:rPr>
                      <m:t>= </m:t>
                    </m:r>
                    <m:f>
                      <m:fPr>
                        <m:ctrlPr>
                          <a:rPr lang="en-US" sz="2800" b="0" i="1" smtClean="0">
                            <a:latin typeface="Cambria Math" panose="02040503050406030204" pitchFamily="18" charset="0"/>
                          </a:rPr>
                        </m:ctrlPr>
                      </m:fPr>
                      <m:num>
                        <m:r>
                          <a:rPr lang="en-US" sz="2800" b="0" i="1" smtClean="0">
                            <a:latin typeface="Cambria Math"/>
                          </a:rPr>
                          <m:t>𝛿</m:t>
                        </m:r>
                        <m:sSup>
                          <m:sSupPr>
                            <m:ctrlPr>
                              <a:rPr lang="en-US" sz="2800" b="0" i="1" smtClean="0">
                                <a:latin typeface="Cambria Math" panose="02040503050406030204" pitchFamily="18" charset="0"/>
                              </a:rPr>
                            </m:ctrlPr>
                          </m:sSupPr>
                          <m:e>
                            <m:r>
                              <a:rPr lang="en-US" sz="2800" b="0" i="1" smtClean="0">
                                <a:latin typeface="Cambria Math"/>
                              </a:rPr>
                              <m:t>𝑡</m:t>
                            </m:r>
                          </m:e>
                          <m:sup>
                            <m:r>
                              <a:rPr lang="en-US" sz="2800" b="0" i="1" smtClean="0">
                                <a:latin typeface="Cambria Math"/>
                              </a:rPr>
                              <m:t>𝑠𝑖𝑚</m:t>
                            </m:r>
                          </m:sup>
                        </m:sSup>
                      </m:num>
                      <m:den>
                        <m:r>
                          <a:rPr lang="en-US" sz="2800" b="0" i="1" smtClean="0">
                            <a:latin typeface="Cambria Math"/>
                          </a:rPr>
                          <m:t>𝛿</m:t>
                        </m:r>
                        <m:sSup>
                          <m:sSupPr>
                            <m:ctrlPr>
                              <a:rPr lang="en-US" sz="2800" b="0" i="1" smtClean="0">
                                <a:latin typeface="Cambria Math" panose="02040503050406030204" pitchFamily="18" charset="0"/>
                              </a:rPr>
                            </m:ctrlPr>
                          </m:sSupPr>
                          <m:e>
                            <m:r>
                              <a:rPr lang="en-US" sz="2800" b="0" i="1" smtClean="0">
                                <a:latin typeface="Cambria Math"/>
                              </a:rPr>
                              <m:t>𝑡</m:t>
                            </m:r>
                          </m:e>
                          <m:sup>
                            <m:r>
                              <a:rPr lang="en-US" sz="2800" b="0" i="1" smtClean="0">
                                <a:latin typeface="Cambria Math"/>
                              </a:rPr>
                              <m:t>𝑤𝑎𝑙𝑙</m:t>
                            </m:r>
                          </m:sup>
                        </m:sSup>
                      </m:den>
                    </m:f>
                  </m:oMath>
                </a14:m>
                <a:endParaRPr lang="en-US" dirty="0" smtClean="0"/>
              </a:p>
              <a:p>
                <a:r>
                  <a:rPr lang="en-US" dirty="0" smtClean="0"/>
                  <a:t>Forecasting mode: RTF&gt;1.0 </a:t>
                </a:r>
              </a:p>
              <a:p>
                <a:r>
                  <a:rPr lang="en-US" dirty="0" smtClean="0"/>
                  <a:t>8 Tesla K20 on 4 nodes (</a:t>
                </a:r>
                <a:r>
                  <a:rPr lang="en-US" dirty="0" err="1" smtClean="0"/>
                  <a:t>Infiniband</a:t>
                </a:r>
                <a:r>
                  <a:rPr lang="en-US" dirty="0" smtClean="0"/>
                  <a:t> FDR)</a:t>
                </a:r>
              </a:p>
              <a:p>
                <a:endParaRPr lang="en-US" dirty="0"/>
              </a:p>
              <a:p>
                <a:endParaRPr lang="en-US" dirty="0" smtClean="0"/>
              </a:p>
              <a:p>
                <a:endParaRPr lang="en-US" dirty="0" smtClean="0"/>
              </a:p>
              <a:p>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897"/>
                </a:stretch>
              </a:blipFill>
            </p:spPr>
            <p:txBody>
              <a:bodyPr/>
              <a:lstStyle/>
              <a:p>
                <a:r>
                  <a:rPr lang="en-US">
                    <a:noFill/>
                  </a:rPr>
                  <a:t> </a:t>
                </a:r>
              </a:p>
            </p:txBody>
          </p:sp>
        </mc:Fallback>
      </mc:AlternateContent>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61" r="12493" b="24364"/>
          <a:stretch/>
        </p:blipFill>
        <p:spPr bwMode="auto">
          <a:xfrm>
            <a:off x="76200" y="3330810"/>
            <a:ext cx="8915400" cy="139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476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NSF Grant (2014-2017)	</a:t>
            </a:r>
            <a:endParaRPr lang="en-US" dirty="0"/>
          </a:p>
        </p:txBody>
      </p:sp>
      <p:sp>
        <p:nvSpPr>
          <p:cNvPr id="3" name="Content Placeholder 2"/>
          <p:cNvSpPr>
            <a:spLocks noGrp="1"/>
          </p:cNvSpPr>
          <p:nvPr>
            <p:ph idx="1"/>
          </p:nvPr>
        </p:nvSpPr>
        <p:spPr>
          <a:xfrm>
            <a:off x="152400" y="1112837"/>
            <a:ext cx="8839200" cy="4525963"/>
          </a:xfrm>
        </p:spPr>
        <p:txBody>
          <a:bodyPr/>
          <a:lstStyle/>
          <a:p>
            <a:r>
              <a:rPr lang="en-US" b="1" dirty="0" smtClean="0">
                <a:solidFill>
                  <a:srgbClr val="FF0000"/>
                </a:solidFill>
              </a:rPr>
              <a:t>Sustainable Software Infrastructure Program</a:t>
            </a:r>
          </a:p>
          <a:p>
            <a:r>
              <a:rPr lang="en-US" dirty="0" smtClean="0"/>
              <a:t>Separate from GIN3D effort</a:t>
            </a:r>
          </a:p>
          <a:p>
            <a:r>
              <a:rPr lang="en-US" dirty="0" smtClean="0"/>
              <a:t>GEM3D</a:t>
            </a:r>
          </a:p>
          <a:p>
            <a:r>
              <a:rPr lang="en-US" dirty="0" smtClean="0"/>
              <a:t>Open-source</a:t>
            </a:r>
          </a:p>
          <a:p>
            <a:pPr lvl="1"/>
            <a:r>
              <a:rPr lang="en-US" dirty="0" smtClean="0"/>
              <a:t>NSF program requirement</a:t>
            </a:r>
          </a:p>
          <a:p>
            <a:r>
              <a:rPr lang="en-US" dirty="0" smtClean="0"/>
              <a:t>Multi-GPU parallel</a:t>
            </a:r>
          </a:p>
          <a:p>
            <a:r>
              <a:rPr lang="en-US" b="1" dirty="0" smtClean="0">
                <a:solidFill>
                  <a:srgbClr val="FF0000"/>
                </a:solidFill>
              </a:rPr>
              <a:t>A</a:t>
            </a:r>
            <a:r>
              <a:rPr lang="en-US" dirty="0" smtClean="0"/>
              <a:t>daptive </a:t>
            </a:r>
            <a:r>
              <a:rPr lang="en-US" b="1" dirty="0" smtClean="0">
                <a:solidFill>
                  <a:srgbClr val="FF0000"/>
                </a:solidFill>
              </a:rPr>
              <a:t>M</a:t>
            </a:r>
            <a:r>
              <a:rPr lang="en-US" dirty="0" smtClean="0"/>
              <a:t>esh </a:t>
            </a:r>
            <a:r>
              <a:rPr lang="en-US" b="1" dirty="0" smtClean="0">
                <a:solidFill>
                  <a:srgbClr val="FF0000"/>
                </a:solidFill>
              </a:rPr>
              <a:t>R</a:t>
            </a:r>
            <a:r>
              <a:rPr lang="en-US" dirty="0" smtClean="0"/>
              <a:t>efinement</a:t>
            </a:r>
          </a:p>
          <a:p>
            <a:r>
              <a:rPr lang="en-US" dirty="0" smtClean="0"/>
              <a:t>Software Engineering</a:t>
            </a:r>
            <a:endParaRPr lang="en-US" dirty="0"/>
          </a:p>
        </p:txBody>
      </p:sp>
      <p:pic>
        <p:nvPicPr>
          <p:cNvPr id="4" name="Picture 3"/>
          <p:cNvPicPr/>
          <p:nvPr/>
        </p:nvPicPr>
        <p:blipFill>
          <a:blip r:embed="rId2"/>
          <a:srcRect/>
          <a:stretch>
            <a:fillRect/>
          </a:stretch>
        </p:blipFill>
        <p:spPr bwMode="auto">
          <a:xfrm>
            <a:off x="4038600" y="1676400"/>
            <a:ext cx="4800600" cy="3657600"/>
          </a:xfrm>
          <a:prstGeom prst="rect">
            <a:avLst/>
          </a:prstGeom>
          <a:noFill/>
          <a:ln w="9525">
            <a:noFill/>
            <a:miter lim="800000"/>
            <a:headEnd/>
            <a:tailEnd/>
          </a:ln>
        </p:spPr>
      </p:pic>
    </p:spTree>
    <p:extLst>
      <p:ext uri="{BB962C8B-B14F-4D97-AF65-F5344CB8AC3E}">
        <p14:creationId xmlns:p14="http://schemas.microsoft.com/office/powerpoint/2010/main" val="2029662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Conclusions</a:t>
            </a:r>
            <a:endParaRPr lang="en-US" dirty="0">
              <a:solidFill>
                <a:srgbClr val="FF6600"/>
              </a:solidFill>
            </a:endParaRPr>
          </a:p>
        </p:txBody>
      </p:sp>
      <p:sp>
        <p:nvSpPr>
          <p:cNvPr id="3" name="Content Placeholder 2"/>
          <p:cNvSpPr>
            <a:spLocks noGrp="1"/>
          </p:cNvSpPr>
          <p:nvPr>
            <p:ph idx="1"/>
          </p:nvPr>
        </p:nvSpPr>
        <p:spPr/>
        <p:txBody>
          <a:bodyPr>
            <a:normAutofit lnSpcReduction="10000"/>
          </a:bodyPr>
          <a:lstStyle/>
          <a:p>
            <a:r>
              <a:rPr lang="en-US" sz="2800" dirty="0" smtClean="0"/>
              <a:t>Fast turnaround on multi-GPU platforms</a:t>
            </a:r>
          </a:p>
          <a:p>
            <a:pPr lvl="1"/>
            <a:r>
              <a:rPr lang="en-US" sz="2600" dirty="0" smtClean="0">
                <a:solidFill>
                  <a:srgbClr val="FF0000"/>
                </a:solidFill>
              </a:rPr>
              <a:t>Forecasting at the </a:t>
            </a:r>
            <a:r>
              <a:rPr lang="en-US" sz="2600" dirty="0" err="1" smtClean="0">
                <a:solidFill>
                  <a:srgbClr val="FF0000"/>
                </a:solidFill>
              </a:rPr>
              <a:t>microscale</a:t>
            </a:r>
            <a:r>
              <a:rPr lang="en-US" sz="2600" dirty="0" smtClean="0">
                <a:solidFill>
                  <a:srgbClr val="FF0000"/>
                </a:solidFill>
              </a:rPr>
              <a:t> </a:t>
            </a:r>
            <a:r>
              <a:rPr lang="en-US" sz="2600" dirty="0" smtClean="0"/>
              <a:t>is feasible</a:t>
            </a:r>
          </a:p>
          <a:p>
            <a:pPr lvl="1"/>
            <a:r>
              <a:rPr lang="en-US" sz="2600" dirty="0" smtClean="0"/>
              <a:t>Broadens the application of CFD and LES at the </a:t>
            </a:r>
            <a:r>
              <a:rPr lang="en-US" sz="2600" dirty="0" err="1" smtClean="0"/>
              <a:t>microscale</a:t>
            </a:r>
            <a:endParaRPr lang="en-US" sz="2600" dirty="0" smtClean="0"/>
          </a:p>
          <a:p>
            <a:pPr lvl="1"/>
            <a:endParaRPr lang="en-US" sz="2600" dirty="0" smtClean="0"/>
          </a:p>
          <a:p>
            <a:r>
              <a:rPr lang="en-US" sz="2800" dirty="0" smtClean="0"/>
              <a:t>Cartesian methods have attractive features for many-core computing</a:t>
            </a:r>
          </a:p>
          <a:p>
            <a:pPr lvl="1"/>
            <a:r>
              <a:rPr lang="en-US" sz="2600" dirty="0" smtClean="0"/>
              <a:t>Hardware-oriented </a:t>
            </a:r>
            <a:r>
              <a:rPr lang="en-US" sz="2600" dirty="0" err="1" smtClean="0"/>
              <a:t>numerics</a:t>
            </a:r>
            <a:endParaRPr lang="en-US" sz="2600" dirty="0" smtClean="0"/>
          </a:p>
          <a:p>
            <a:pPr lvl="1"/>
            <a:endParaRPr lang="en-US" sz="2600" dirty="0"/>
          </a:p>
          <a:p>
            <a:r>
              <a:rPr lang="en-US" sz="2800" dirty="0" smtClean="0"/>
              <a:t>Surface/wall modeling with LES &amp; IB is critical</a:t>
            </a:r>
          </a:p>
          <a:p>
            <a:pPr lvl="1"/>
            <a:r>
              <a:rPr lang="en-US" sz="2400" dirty="0" smtClean="0"/>
              <a:t>Mesh is relatively coarse</a:t>
            </a:r>
          </a:p>
        </p:txBody>
      </p:sp>
    </p:spTree>
    <p:extLst>
      <p:ext uri="{BB962C8B-B14F-4D97-AF65-F5344CB8AC3E}">
        <p14:creationId xmlns:p14="http://schemas.microsoft.com/office/powerpoint/2010/main" val="2295355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Potential </a:t>
            </a:r>
            <a:r>
              <a:rPr lang="en-US" dirty="0" smtClean="0"/>
              <a:t>Applications</a:t>
            </a:r>
            <a:endParaRPr lang="en-US" dirty="0"/>
          </a:p>
        </p:txBody>
      </p:sp>
      <p:pic>
        <p:nvPicPr>
          <p:cNvPr id="6" name="Picture 2"/>
          <p:cNvPicPr>
            <a:picLocks noGrp="1" noChangeAspect="1" noChangeArrowheads="1"/>
          </p:cNvPicPr>
          <p:nvPr>
            <p:ph idx="1"/>
          </p:nvPr>
        </p:nvPicPr>
        <p:blipFill rotWithShape="1">
          <a:blip r:embed="rId2" cstate="print"/>
          <a:srcRect l="22252" r="21448"/>
          <a:stretch/>
        </p:blipFill>
        <p:spPr bwMode="auto">
          <a:xfrm>
            <a:off x="3493653" y="2364784"/>
            <a:ext cx="5650347" cy="683216"/>
          </a:xfrm>
          <a:prstGeom prst="rect">
            <a:avLst/>
          </a:prstGeom>
          <a:solidFill>
            <a:schemeClr val="bg1"/>
          </a:solid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4232094" y="3357648"/>
            <a:ext cx="2252829" cy="838200"/>
          </a:xfrm>
          <a:prstGeom prst="rect">
            <a:avLst/>
          </a:prstGeom>
          <a:noFill/>
          <a:ln w="9525">
            <a:noFill/>
            <a:miter lim="800000"/>
            <a:headEnd/>
            <a:tailEnd/>
          </a:ln>
          <a:effectLst/>
        </p:spPr>
      </p:pic>
      <p:pic>
        <p:nvPicPr>
          <p:cNvPr id="9" name="Picture 12"/>
          <p:cNvPicPr>
            <a:picLocks noChangeAspect="1" noChangeArrowheads="1"/>
          </p:cNvPicPr>
          <p:nvPr/>
        </p:nvPicPr>
        <p:blipFill>
          <a:blip r:embed="rId4" cstate="print"/>
          <a:srcRect/>
          <a:stretch>
            <a:fillRect/>
          </a:stretch>
        </p:blipFill>
        <p:spPr bwMode="auto">
          <a:xfrm>
            <a:off x="6712402" y="3276600"/>
            <a:ext cx="1669598" cy="1133177"/>
          </a:xfrm>
          <a:prstGeom prst="rect">
            <a:avLst/>
          </a:prstGeom>
          <a:noFill/>
          <a:ln w="9525">
            <a:noFill/>
            <a:miter lim="800000"/>
            <a:headEnd/>
            <a:tailEnd/>
          </a:ln>
          <a:effectLst/>
        </p:spPr>
      </p:pic>
      <p:sp>
        <p:nvSpPr>
          <p:cNvPr id="3" name="TextBox 2"/>
          <p:cNvSpPr txBox="1"/>
          <p:nvPr/>
        </p:nvSpPr>
        <p:spPr>
          <a:xfrm>
            <a:off x="4232094" y="4409777"/>
            <a:ext cx="3994747" cy="646331"/>
          </a:xfrm>
          <a:prstGeom prst="rect">
            <a:avLst/>
          </a:prstGeom>
          <a:noFill/>
        </p:spPr>
        <p:txBody>
          <a:bodyPr wrap="square" rtlCol="0">
            <a:spAutoFit/>
          </a:bodyPr>
          <a:lstStyle/>
          <a:p>
            <a:r>
              <a:rPr lang="en-US" dirty="0" smtClean="0"/>
              <a:t>Collaboration: Phil Anderson (</a:t>
            </a:r>
            <a:r>
              <a:rPr lang="en-US" dirty="0" err="1" smtClean="0"/>
              <a:t>IPCo</a:t>
            </a:r>
            <a:r>
              <a:rPr lang="en-US" dirty="0" smtClean="0"/>
              <a:t>), Kurt </a:t>
            </a:r>
            <a:r>
              <a:rPr lang="en-US" dirty="0"/>
              <a:t>M</a:t>
            </a:r>
            <a:r>
              <a:rPr lang="en-US" dirty="0" smtClean="0"/>
              <a:t>yers &amp; Jake Gentle (INL)</a:t>
            </a:r>
            <a:endParaRPr lang="en-US" dirty="0"/>
          </a:p>
        </p:txBody>
      </p:sp>
      <p:pic>
        <p:nvPicPr>
          <p:cNvPr id="12" name="Picture 4" descr="http://upload.wikimedia.org/wikipedia/commons/c/c2/Powerlines%2C_Hareshaw_-_geograph.org.uk_-_12179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59871"/>
            <a:ext cx="3353982" cy="47885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8600" y="5029200"/>
            <a:ext cx="2977803" cy="646331"/>
          </a:xfrm>
          <a:prstGeom prst="rect">
            <a:avLst/>
          </a:prstGeom>
          <a:noFill/>
        </p:spPr>
        <p:txBody>
          <a:bodyPr wrap="none" rtlCol="0">
            <a:spAutoFit/>
          </a:bodyPr>
          <a:lstStyle/>
          <a:p>
            <a:r>
              <a:rPr lang="en-US" dirty="0" smtClean="0">
                <a:solidFill>
                  <a:schemeClr val="bg1"/>
                </a:solidFill>
              </a:rPr>
              <a:t>Image source: Richard Webb, </a:t>
            </a:r>
          </a:p>
          <a:p>
            <a:r>
              <a:rPr lang="en-US" dirty="0" err="1" smtClean="0">
                <a:solidFill>
                  <a:schemeClr val="bg1"/>
                </a:solidFill>
              </a:rPr>
              <a:t>wikicommons</a:t>
            </a:r>
            <a:endParaRPr lang="en-US" dirty="0">
              <a:solidFill>
                <a:schemeClr val="bg1"/>
              </a:solidFill>
            </a:endParaRPr>
          </a:p>
        </p:txBody>
      </p:sp>
      <p:sp>
        <p:nvSpPr>
          <p:cNvPr id="11" name="Content Placeholder 2"/>
          <p:cNvSpPr txBox="1">
            <a:spLocks/>
          </p:cNvSpPr>
          <p:nvPr/>
        </p:nvSpPr>
        <p:spPr>
          <a:xfrm>
            <a:off x="152400" y="914400"/>
            <a:ext cx="8839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33CC"/>
              </a:buClr>
              <a:buFont typeface="Wingdings" pitchFamily="2" charset="2"/>
              <a:buChar char="§"/>
              <a:defRPr sz="2400" kern="1200">
                <a:solidFill>
                  <a:schemeClr val="tx1">
                    <a:lumMod val="90000"/>
                    <a:lumOff val="10000"/>
                  </a:schemeClr>
                </a:solidFill>
                <a:latin typeface="+mn-lt"/>
                <a:ea typeface="+mn-ea"/>
                <a:cs typeface="+mn-cs"/>
              </a:defRPr>
            </a:lvl1pPr>
            <a:lvl2pPr marL="742950" indent="-285750" algn="l" defTabSz="914400" rtl="0" eaLnBrk="1" latinLnBrk="0" hangingPunct="1">
              <a:spcBef>
                <a:spcPct val="20000"/>
              </a:spcBef>
              <a:buClr>
                <a:srgbClr val="0033CC"/>
              </a:buClr>
              <a:buFont typeface="Arial" pitchFamily="34" charset="0"/>
              <a:buChar char="•"/>
              <a:defRPr sz="2000" kern="1200" cap="none" baseline="0">
                <a:solidFill>
                  <a:schemeClr val="tx1">
                    <a:lumMod val="90000"/>
                    <a:lumOff val="1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Dynamic rating of transmission lines</a:t>
            </a:r>
          </a:p>
        </p:txBody>
      </p:sp>
    </p:spTree>
    <p:extLst>
      <p:ext uri="{BB962C8B-B14F-4D97-AF65-F5344CB8AC3E}">
        <p14:creationId xmlns:p14="http://schemas.microsoft.com/office/powerpoint/2010/main" val="4004033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a:t>
            </a:r>
            <a:r>
              <a:rPr lang="en-US" dirty="0"/>
              <a:t>Work</a:t>
            </a:r>
          </a:p>
        </p:txBody>
      </p:sp>
      <p:sp>
        <p:nvSpPr>
          <p:cNvPr id="3" name="Content Placeholder 2"/>
          <p:cNvSpPr>
            <a:spLocks noGrp="1"/>
          </p:cNvSpPr>
          <p:nvPr>
            <p:ph idx="1"/>
          </p:nvPr>
        </p:nvSpPr>
        <p:spPr>
          <a:xfrm>
            <a:off x="152400" y="1066800"/>
            <a:ext cx="8839200" cy="4800600"/>
          </a:xfrm>
        </p:spPr>
        <p:txBody>
          <a:bodyPr>
            <a:noAutofit/>
          </a:bodyPr>
          <a:lstStyle/>
          <a:p>
            <a:r>
              <a:rPr lang="en-US" sz="2800" dirty="0">
                <a:solidFill>
                  <a:srgbClr val="FF0000"/>
                </a:solidFill>
              </a:rPr>
              <a:t>Wall-modeled LES &amp; Immersed Boundary </a:t>
            </a:r>
          </a:p>
          <a:p>
            <a:pPr lvl="1"/>
            <a:r>
              <a:rPr lang="en-US" sz="2400" dirty="0" smtClean="0"/>
              <a:t>LES on a coarse mesh over rough surfaces</a:t>
            </a:r>
          </a:p>
          <a:p>
            <a:pPr lvl="1"/>
            <a:r>
              <a:rPr lang="en-US" sz="2400" dirty="0" smtClean="0"/>
              <a:t>Heat &amp; moisture fluxes</a:t>
            </a:r>
          </a:p>
          <a:p>
            <a:r>
              <a:rPr lang="en-US" sz="2800" dirty="0" smtClean="0">
                <a:solidFill>
                  <a:srgbClr val="FF0000"/>
                </a:solidFill>
              </a:rPr>
              <a:t>Turbulent Inflow Boundary Conditions</a:t>
            </a:r>
          </a:p>
          <a:p>
            <a:pPr lvl="1"/>
            <a:r>
              <a:rPr lang="en-US" sz="2400" dirty="0" smtClean="0"/>
              <a:t>Arbitrarily Complex Terrain</a:t>
            </a:r>
          </a:p>
          <a:p>
            <a:pPr lvl="1"/>
            <a:r>
              <a:rPr lang="en-US" sz="2400" dirty="0"/>
              <a:t>Initialization of turbulent fields over complex terrain</a:t>
            </a:r>
          </a:p>
          <a:p>
            <a:r>
              <a:rPr lang="en-US" sz="2800" dirty="0" smtClean="0">
                <a:solidFill>
                  <a:srgbClr val="FF0000"/>
                </a:solidFill>
              </a:rPr>
              <a:t>Atmospheric </a:t>
            </a:r>
            <a:r>
              <a:rPr lang="en-US" sz="2800" dirty="0">
                <a:solidFill>
                  <a:srgbClr val="FF0000"/>
                </a:solidFill>
              </a:rPr>
              <a:t>Stability</a:t>
            </a:r>
          </a:p>
          <a:p>
            <a:pPr lvl="1"/>
            <a:r>
              <a:rPr lang="en-US" sz="2400" dirty="0"/>
              <a:t>Unstable/Stable boundary layer</a:t>
            </a:r>
          </a:p>
          <a:p>
            <a:r>
              <a:rPr lang="en-US" sz="2800" dirty="0" smtClean="0">
                <a:solidFill>
                  <a:srgbClr val="FF0000"/>
                </a:solidFill>
              </a:rPr>
              <a:t>Multi-scale </a:t>
            </a:r>
            <a:r>
              <a:rPr lang="en-US" sz="2800" dirty="0">
                <a:solidFill>
                  <a:srgbClr val="FF0000"/>
                </a:solidFill>
              </a:rPr>
              <a:t>coupling</a:t>
            </a:r>
          </a:p>
          <a:p>
            <a:pPr lvl="1"/>
            <a:r>
              <a:rPr lang="en-US" sz="2400" dirty="0">
                <a:solidFill>
                  <a:schemeClr val="tx1"/>
                </a:solidFill>
              </a:rPr>
              <a:t>GIN3D-WRF</a:t>
            </a:r>
          </a:p>
          <a:p>
            <a:pPr lvl="1"/>
            <a:r>
              <a:rPr lang="en-US" sz="2400" dirty="0" smtClean="0"/>
              <a:t>Concurrent </a:t>
            </a:r>
            <a:r>
              <a:rPr lang="en-US" sz="2400" dirty="0"/>
              <a:t>execution on the same cluster (CPU-GPU</a:t>
            </a:r>
            <a:r>
              <a:rPr lang="en-US" sz="2400" dirty="0" smtClean="0"/>
              <a:t>)</a:t>
            </a:r>
            <a:endParaRPr lang="en-US" sz="2400" dirty="0"/>
          </a:p>
        </p:txBody>
      </p:sp>
    </p:spTree>
    <p:extLst>
      <p:ext uri="{BB962C8B-B14F-4D97-AF65-F5344CB8AC3E}">
        <p14:creationId xmlns:p14="http://schemas.microsoft.com/office/powerpoint/2010/main" val="1766984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152400" y="1189037"/>
            <a:ext cx="8839200" cy="4525963"/>
          </a:xfrm>
        </p:spPr>
        <p:txBody>
          <a:bodyPr>
            <a:normAutofit lnSpcReduction="10000"/>
          </a:bodyPr>
          <a:lstStyle/>
          <a:p>
            <a:pPr lvl="0"/>
            <a:r>
              <a:rPr lang="en-US" b="1" dirty="0"/>
              <a:t>National Science Foundation, </a:t>
            </a:r>
            <a:r>
              <a:rPr lang="en-US" i="1" dirty="0"/>
              <a:t>CAREER:</a:t>
            </a:r>
            <a:r>
              <a:rPr lang="en-US" b="1" i="1" dirty="0"/>
              <a:t> </a:t>
            </a:r>
            <a:r>
              <a:rPr lang="en-US" i="1" dirty="0"/>
              <a:t>Multi-scale modeling of short-term forecasting and grid integration of wind energy over complex terrain</a:t>
            </a:r>
            <a:r>
              <a:rPr lang="en-US" dirty="0"/>
              <a:t>, PI, Award # 1056110,   01/15/2011-12/31/2015, $400,011</a:t>
            </a:r>
          </a:p>
          <a:p>
            <a:r>
              <a:rPr lang="en-US" b="1" dirty="0" smtClean="0"/>
              <a:t>National </a:t>
            </a:r>
            <a:r>
              <a:rPr lang="en-US" b="1" dirty="0"/>
              <a:t>Science Foundation, </a:t>
            </a:r>
            <a:r>
              <a:rPr lang="en-US" i="1" dirty="0"/>
              <a:t>MRI: Acquisition of a GPU-accelerated high performance computing and visualization cluster</a:t>
            </a:r>
            <a:r>
              <a:rPr lang="en-US" dirty="0"/>
              <a:t>, PI, (co-PIs: </a:t>
            </a:r>
            <a:r>
              <a:rPr lang="en-US" dirty="0" err="1"/>
              <a:t>Mullner</a:t>
            </a:r>
            <a:r>
              <a:rPr lang="en-US" dirty="0"/>
              <a:t>, Marshall, Oxford, Andersen) Award  # 1229709, 10/01/2012-09/30/2015, $</a:t>
            </a:r>
            <a:r>
              <a:rPr lang="en-US" dirty="0" smtClean="0"/>
              <a:t>555,384</a:t>
            </a:r>
          </a:p>
          <a:p>
            <a:pPr lvl="0"/>
            <a:r>
              <a:rPr lang="en-US" b="1" dirty="0"/>
              <a:t>National Science Foundation</a:t>
            </a:r>
            <a:r>
              <a:rPr lang="en-US" dirty="0"/>
              <a:t>, </a:t>
            </a:r>
            <a:r>
              <a:rPr lang="en-US" i="1" dirty="0"/>
              <a:t>ATD: Data-driven stochastic source inversion algorithms for event reconstruction of </a:t>
            </a:r>
            <a:r>
              <a:rPr lang="en-US" i="1" dirty="0" err="1"/>
              <a:t>biothreat</a:t>
            </a:r>
            <a:r>
              <a:rPr lang="en-US" i="1" dirty="0"/>
              <a:t> agent dispersion</a:t>
            </a:r>
            <a:r>
              <a:rPr lang="en-US" dirty="0"/>
              <a:t>, Co-PI (PI: Jodi Mead), Award # 1043107, 10/01/2010-09/30/2014, $</a:t>
            </a:r>
            <a:r>
              <a:rPr lang="en-US" dirty="0" smtClean="0"/>
              <a:t>466,803</a:t>
            </a:r>
            <a:endParaRPr lang="en-US" dirty="0"/>
          </a:p>
        </p:txBody>
      </p:sp>
    </p:spTree>
    <p:extLst>
      <p:ext uri="{BB962C8B-B14F-4D97-AF65-F5344CB8AC3E}">
        <p14:creationId xmlns:p14="http://schemas.microsoft.com/office/powerpoint/2010/main" val="2721245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HiPerSimLab</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914401"/>
            <a:ext cx="6705600" cy="5029200"/>
          </a:xfrm>
        </p:spPr>
      </p:pic>
    </p:spTree>
    <p:extLst>
      <p:ext uri="{BB962C8B-B14F-4D97-AF65-F5344CB8AC3E}">
        <p14:creationId xmlns:p14="http://schemas.microsoft.com/office/powerpoint/2010/main" val="3899950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D_vel_10km_10km_1.9km.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41388"/>
            <a:ext cx="9144000" cy="4975225"/>
          </a:xfrm>
          <a:prstGeom prst="rect">
            <a:avLst/>
          </a:prstGeom>
        </p:spPr>
      </p:pic>
    </p:spTree>
    <p:extLst>
      <p:ext uri="{BB962C8B-B14F-4D97-AF65-F5344CB8AC3E}">
        <p14:creationId xmlns:p14="http://schemas.microsoft.com/office/powerpoint/2010/main" val="4252531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Validation: </a:t>
            </a:r>
            <a:r>
              <a:rPr lang="en-US" b="1" dirty="0"/>
              <a:t>Re</a:t>
            </a:r>
            <a:r>
              <a:rPr lang="el-GR" b="1" baseline="-25000" dirty="0"/>
              <a:t>τ</a:t>
            </a:r>
            <a:r>
              <a:rPr lang="en-US" b="1" dirty="0" smtClean="0"/>
              <a:t>=180</a:t>
            </a:r>
            <a:endParaRPr lang="en-US" b="1" dirty="0"/>
          </a:p>
        </p:txBody>
      </p:sp>
      <p:pic>
        <p:nvPicPr>
          <p:cNvPr id="7170" name="Picture 2" descr="C:\Users\Senocak\Documents\MyPublications\thesis\DeLeon_Thesis_final\im\Mean_MC_180_Multi.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336876"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enocak\Documents\MyPublications\Presentations\Bolund\im\TPC395_192-128-384_Q350-1280x8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971799"/>
            <a:ext cx="3523636" cy="2419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16138" y="4659868"/>
            <a:ext cx="946862" cy="369332"/>
          </a:xfrm>
          <a:prstGeom prst="rect">
            <a:avLst/>
          </a:prstGeom>
        </p:spPr>
        <p:txBody>
          <a:bodyPr wrap="none">
            <a:spAutoFit/>
          </a:bodyPr>
          <a:lstStyle/>
          <a:p>
            <a:r>
              <a:rPr lang="en-US" dirty="0"/>
              <a:t>Re</a:t>
            </a:r>
            <a:r>
              <a:rPr lang="el-GR" baseline="-25000" dirty="0"/>
              <a:t>τ</a:t>
            </a:r>
            <a:r>
              <a:rPr lang="en-US" dirty="0" smtClean="0"/>
              <a:t>=395</a:t>
            </a:r>
            <a:endParaRPr lang="en-US" dirty="0"/>
          </a:p>
        </p:txBody>
      </p:sp>
    </p:spTree>
    <p:extLst>
      <p:ext uri="{BB962C8B-B14F-4D97-AF65-F5344CB8AC3E}">
        <p14:creationId xmlns:p14="http://schemas.microsoft.com/office/powerpoint/2010/main" val="314561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pPr algn="l"/>
            <a:r>
              <a:rPr lang="en-US" dirty="0" err="1" smtClean="0">
                <a:solidFill>
                  <a:srgbClr val="FF6600"/>
                </a:solidFill>
              </a:rPr>
              <a:t>Askervein</a:t>
            </a:r>
            <a:r>
              <a:rPr lang="en-US" dirty="0" smtClean="0">
                <a:solidFill>
                  <a:srgbClr val="FF6600"/>
                </a:solidFill>
              </a:rPr>
              <a:t> AA Line, old simulations</a:t>
            </a:r>
            <a:endParaRPr lang="en-US" dirty="0">
              <a:solidFill>
                <a:srgbClr val="FF6600"/>
              </a:solidFill>
            </a:endParaRPr>
          </a:p>
        </p:txBody>
      </p:sp>
      <p:pic>
        <p:nvPicPr>
          <p:cNvPr id="2050" name="Picture 2" descr="C:\Users\Senocak\Documents\MyPublications\Conference\CWE2014\askervein_results\Askervein_res_compare_AA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93018"/>
            <a:ext cx="7772400" cy="526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05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LESvsBlendAA.png"/>
          <p:cNvPicPr>
            <a:picLocks noChangeAspect="1"/>
          </p:cNvPicPr>
          <p:nvPr/>
        </p:nvPicPr>
        <p:blipFill rotWithShape="1">
          <a:blip r:embed="rId2"/>
          <a:srcRect l="4896" t="4842" r="4896"/>
          <a:stretch/>
        </p:blipFill>
        <p:spPr>
          <a:xfrm>
            <a:off x="762000" y="918904"/>
            <a:ext cx="7467600" cy="5329496"/>
          </a:xfrm>
          <a:prstGeom prst="rect">
            <a:avLst/>
          </a:prstGeom>
        </p:spPr>
      </p:pic>
      <p:sp>
        <p:nvSpPr>
          <p:cNvPr id="3" name="Title 1"/>
          <p:cNvSpPr txBox="1">
            <a:spLocks/>
          </p:cNvSpPr>
          <p:nvPr/>
        </p:nvSpPr>
        <p:spPr>
          <a:xfrm>
            <a:off x="381000" y="46038"/>
            <a:ext cx="8229600" cy="715962"/>
          </a:xfrm>
          <a:prstGeom prst="rect">
            <a:avLst/>
          </a:prstGeom>
        </p:spPr>
        <p:txBody>
          <a:bodyPr>
            <a:normAutofit fontScale="97500" lnSpcReduction="10000"/>
          </a:bodyPr>
          <a:lstStyle>
            <a:lvl1pPr algn="ctr" defTabSz="914400" rtl="0" eaLnBrk="1" latinLnBrk="0" hangingPunct="1">
              <a:spcBef>
                <a:spcPct val="0"/>
              </a:spcBef>
              <a:buNone/>
              <a:defRPr sz="4400" b="0" kern="1200" baseline="0">
                <a:solidFill>
                  <a:srgbClr val="09347A"/>
                </a:solidFill>
                <a:latin typeface="+mj-lt"/>
                <a:ea typeface="+mj-ea"/>
                <a:cs typeface="+mj-cs"/>
              </a:defRPr>
            </a:lvl1pPr>
          </a:lstStyle>
          <a:p>
            <a:pPr algn="l"/>
            <a:r>
              <a:rPr lang="en-US" smtClean="0">
                <a:solidFill>
                  <a:srgbClr val="FF6600"/>
                </a:solidFill>
              </a:rPr>
              <a:t>Askervein AA Line, old simulations</a:t>
            </a:r>
            <a:endParaRPr lang="en-US" dirty="0">
              <a:solidFill>
                <a:srgbClr val="FF6600"/>
              </a:solidFill>
            </a:endParaRPr>
          </a:p>
        </p:txBody>
      </p:sp>
    </p:spTree>
    <p:extLst>
      <p:ext uri="{BB962C8B-B14F-4D97-AF65-F5344CB8AC3E}">
        <p14:creationId xmlns:p14="http://schemas.microsoft.com/office/powerpoint/2010/main" val="2042935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pPr algn="l"/>
            <a:r>
              <a:rPr lang="en-US" dirty="0" smtClean="0">
                <a:solidFill>
                  <a:srgbClr val="FF6600"/>
                </a:solidFill>
              </a:rPr>
              <a:t>Sensitivity to RANS-LES Hybridization</a:t>
            </a:r>
            <a:endParaRPr lang="en-US" dirty="0">
              <a:solidFill>
                <a:srgbClr val="FF6600"/>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84" y="960120"/>
            <a:ext cx="8727516"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252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Neutral ABL results from Senocak et al. 2007</a:t>
            </a:r>
            <a:endParaRPr lang="en-US" dirty="0"/>
          </a:p>
        </p:txBody>
      </p:sp>
      <p:pic>
        <p:nvPicPr>
          <p:cNvPr id="4" name="Picture 8"/>
          <p:cNvPicPr>
            <a:picLocks noGrp="1" noChangeAspect="1" noChangeArrowheads="1"/>
          </p:cNvPicPr>
          <p:nvPr>
            <p:ph idx="1"/>
          </p:nvPr>
        </p:nvPicPr>
        <p:blipFill>
          <a:blip r:embed="rId2" cstate="print"/>
          <a:srcRect/>
          <a:stretch>
            <a:fillRect/>
          </a:stretch>
        </p:blipFill>
        <p:spPr>
          <a:xfrm>
            <a:off x="1447800" y="1143000"/>
            <a:ext cx="5883275" cy="4779963"/>
          </a:xfrm>
          <a:noFill/>
          <a:ln/>
        </p:spPr>
      </p:pic>
    </p:spTree>
    <p:extLst>
      <p:ext uri="{BB962C8B-B14F-4D97-AF65-F5344CB8AC3E}">
        <p14:creationId xmlns:p14="http://schemas.microsoft.com/office/powerpoint/2010/main" val="1620976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6600"/>
                </a:solidFill>
              </a:rPr>
              <a:t>Multi-scale </a:t>
            </a:r>
            <a:r>
              <a:rPr lang="en-US" dirty="0">
                <a:solidFill>
                  <a:srgbClr val="FF6600"/>
                </a:solidFill>
              </a:rPr>
              <a:t>Wind Forecasting Engine</a:t>
            </a:r>
          </a:p>
        </p:txBody>
      </p:sp>
      <p:sp>
        <p:nvSpPr>
          <p:cNvPr id="7" name="Content Placeholder 6"/>
          <p:cNvSpPr>
            <a:spLocks noGrp="1"/>
          </p:cNvSpPr>
          <p:nvPr>
            <p:ph idx="1"/>
          </p:nvPr>
        </p:nvSpPr>
        <p:spPr>
          <a:xfrm>
            <a:off x="4800600" y="1295400"/>
            <a:ext cx="3962400" cy="3429000"/>
          </a:xfrm>
        </p:spPr>
        <p:txBody>
          <a:bodyPr>
            <a:normAutofit lnSpcReduction="10000"/>
          </a:bodyPr>
          <a:lstStyle/>
          <a:p>
            <a:r>
              <a:rPr lang="en-US" dirty="0" err="1" smtClean="0"/>
              <a:t>Meso</a:t>
            </a:r>
            <a:r>
              <a:rPr lang="en-US" dirty="0" smtClean="0"/>
              <a:t>-scale model: WRF</a:t>
            </a:r>
          </a:p>
          <a:p>
            <a:endParaRPr lang="en-US" dirty="0"/>
          </a:p>
          <a:p>
            <a:r>
              <a:rPr lang="en-US" dirty="0" smtClean="0"/>
              <a:t>Micro-scale: GIN3D</a:t>
            </a:r>
          </a:p>
          <a:p>
            <a:endParaRPr lang="en-US" dirty="0"/>
          </a:p>
          <a:p>
            <a:r>
              <a:rPr lang="en-US" dirty="0" smtClean="0"/>
              <a:t>Concurrent execution</a:t>
            </a:r>
          </a:p>
          <a:p>
            <a:endParaRPr lang="en-US" dirty="0" smtClean="0"/>
          </a:p>
          <a:p>
            <a:r>
              <a:rPr lang="en-US" dirty="0" smtClean="0"/>
              <a:t>32-node dual-GPU cluster </a:t>
            </a:r>
          </a:p>
          <a:p>
            <a:pPr lvl="1"/>
            <a:r>
              <a:rPr lang="en-US" dirty="0" smtClean="0"/>
              <a:t>With 5x8 tiled display</a:t>
            </a:r>
          </a:p>
          <a:p>
            <a:endParaRPr lang="en-US" dirty="0" smtClean="0"/>
          </a:p>
        </p:txBody>
      </p:sp>
      <p:sp>
        <p:nvSpPr>
          <p:cNvPr id="3" name="Slide Number Placeholder 2"/>
          <p:cNvSpPr>
            <a:spLocks noGrp="1"/>
          </p:cNvSpPr>
          <p:nvPr>
            <p:ph type="sldNum" sz="quarter" idx="4294967295"/>
          </p:nvPr>
        </p:nvSpPr>
        <p:spPr>
          <a:xfrm>
            <a:off x="7970838" y="6454775"/>
            <a:ext cx="1173162" cy="403225"/>
          </a:xfrm>
          <a:prstGeom prst="rect">
            <a:avLst/>
          </a:prstGeom>
        </p:spPr>
        <p:txBody>
          <a:bodyPr/>
          <a:lstStyle/>
          <a:p>
            <a:pPr>
              <a:defRPr/>
            </a:pPr>
            <a:r>
              <a:rPr lang="en-US" smtClean="0"/>
              <a:t>Slide </a:t>
            </a:r>
            <a:fld id="{EB691CD8-0791-4DFB-8CCC-BF533F587908}" type="slidenum">
              <a:rPr lang="en-US" smtClean="0"/>
              <a:pPr>
                <a:defRPr/>
              </a:pPr>
              <a:t>39</a:t>
            </a:fld>
            <a:endParaRPr lang="en-US"/>
          </a:p>
        </p:txBody>
      </p:sp>
      <p:pic>
        <p:nvPicPr>
          <p:cNvPr id="349186" name="Picture 2"/>
          <p:cNvPicPr>
            <a:picLocks noChangeAspect="1" noChangeArrowheads="1"/>
          </p:cNvPicPr>
          <p:nvPr/>
        </p:nvPicPr>
        <p:blipFill>
          <a:blip r:embed="rId2" cstate="print"/>
          <a:srcRect/>
          <a:stretch>
            <a:fillRect/>
          </a:stretch>
        </p:blipFill>
        <p:spPr bwMode="auto">
          <a:xfrm>
            <a:off x="381000" y="1143000"/>
            <a:ext cx="4168139" cy="3863327"/>
          </a:xfrm>
          <a:prstGeom prst="rect">
            <a:avLst/>
          </a:prstGeom>
          <a:noFill/>
        </p:spPr>
      </p:pic>
      <p:sp>
        <p:nvSpPr>
          <p:cNvPr id="4" name="Rectangle 3"/>
          <p:cNvSpPr/>
          <p:nvPr/>
        </p:nvSpPr>
        <p:spPr>
          <a:xfrm>
            <a:off x="381000" y="5358825"/>
            <a:ext cx="8321040" cy="584775"/>
          </a:xfrm>
          <a:prstGeom prst="rect">
            <a:avLst/>
          </a:prstGeom>
        </p:spPr>
        <p:txBody>
          <a:bodyPr wrap="square">
            <a:spAutoFit/>
          </a:bodyPr>
          <a:lstStyle/>
          <a:p>
            <a:pPr lvl="0"/>
            <a:r>
              <a:rPr lang="en-US" sz="1600" b="1" dirty="0"/>
              <a:t>National Science Foundation, </a:t>
            </a:r>
            <a:r>
              <a:rPr lang="en-US" sz="1600" i="1" dirty="0"/>
              <a:t>MRI: Acquisition of a GPU-accelerated high performance computing and visualization cluster</a:t>
            </a:r>
            <a:r>
              <a:rPr lang="en-US" sz="1600" dirty="0"/>
              <a:t>, </a:t>
            </a:r>
            <a:r>
              <a:rPr lang="en-US" sz="1600" dirty="0" smtClean="0"/>
              <a:t>Award  </a:t>
            </a:r>
            <a:r>
              <a:rPr lang="en-US" sz="1600" dirty="0"/>
              <a:t># 1229709, 10/01/2012-09/30/2014, $</a:t>
            </a:r>
            <a:r>
              <a:rPr lang="en-US" sz="1600" dirty="0" smtClean="0"/>
              <a:t>555,384</a:t>
            </a:r>
            <a:endParaRPr lang="en-US" sz="1600" dirty="0"/>
          </a:p>
        </p:txBody>
      </p:sp>
      <p:cxnSp>
        <p:nvCxnSpPr>
          <p:cNvPr id="6" name="Straight Arrow Connector 5"/>
          <p:cNvCxnSpPr/>
          <p:nvPr/>
        </p:nvCxnSpPr>
        <p:spPr>
          <a:xfrm>
            <a:off x="7924800" y="1752600"/>
            <a:ext cx="0" cy="609600"/>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201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15962"/>
          </a:xfrm>
        </p:spPr>
        <p:txBody>
          <a:bodyPr>
            <a:normAutofit/>
          </a:bodyPr>
          <a:lstStyle/>
          <a:p>
            <a:r>
              <a:rPr lang="en-US" sz="3600" dirty="0" err="1" smtClean="0">
                <a:solidFill>
                  <a:srgbClr val="FF6600"/>
                </a:solidFill>
              </a:rPr>
              <a:t>Microscale</a:t>
            </a:r>
            <a:r>
              <a:rPr lang="en-US" sz="3600" dirty="0" smtClean="0">
                <a:solidFill>
                  <a:srgbClr val="FF6600"/>
                </a:solidFill>
              </a:rPr>
              <a:t> modeling with variable input</a:t>
            </a:r>
            <a:endParaRPr lang="en-US" sz="3600" dirty="0">
              <a:solidFill>
                <a:srgbClr val="FF6600"/>
              </a:solidFill>
            </a:endParaRPr>
          </a:p>
        </p:txBody>
      </p:sp>
      <p:pic>
        <p:nvPicPr>
          <p:cNvPr id="3" name="movie_contour.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838200"/>
            <a:ext cx="6538911" cy="5317217"/>
          </a:xfrm>
          <a:prstGeom prst="rect">
            <a:avLst/>
          </a:prstGeom>
        </p:spPr>
      </p:pic>
      <p:sp>
        <p:nvSpPr>
          <p:cNvPr id="4" name="Rectangle 3"/>
          <p:cNvSpPr/>
          <p:nvPr/>
        </p:nvSpPr>
        <p:spPr>
          <a:xfrm>
            <a:off x="5867400" y="3081309"/>
            <a:ext cx="3505200" cy="830997"/>
          </a:xfrm>
          <a:prstGeom prst="rect">
            <a:avLst/>
          </a:prstGeom>
        </p:spPr>
        <p:txBody>
          <a:bodyPr wrap="square">
            <a:spAutoFit/>
          </a:bodyPr>
          <a:lstStyle/>
          <a:p>
            <a:pPr lvl="1"/>
            <a:r>
              <a:rPr lang="en-US" sz="2400" dirty="0" smtClean="0"/>
              <a:t>4 </a:t>
            </a:r>
            <a:r>
              <a:rPr lang="en-US" sz="2400" dirty="0"/>
              <a:t>K20 </a:t>
            </a:r>
            <a:r>
              <a:rPr lang="en-US" sz="2400" dirty="0" smtClean="0"/>
              <a:t>Tesla: RTF=0.49</a:t>
            </a:r>
            <a:endParaRPr lang="en-US" sz="2400" dirty="0"/>
          </a:p>
          <a:p>
            <a:pPr lvl="1"/>
            <a:r>
              <a:rPr lang="en-US" sz="2400" dirty="0"/>
              <a:t>8 K20 </a:t>
            </a:r>
            <a:r>
              <a:rPr lang="en-US" sz="2400" dirty="0" smtClean="0"/>
              <a:t>Tesla: RTF=0.72  </a:t>
            </a:r>
            <a:endParaRPr lang="en-US" sz="2400" dirty="0"/>
          </a:p>
        </p:txBody>
      </p:sp>
      <p:sp>
        <p:nvSpPr>
          <p:cNvPr id="5" name="TextBox 4"/>
          <p:cNvSpPr txBox="1"/>
          <p:nvPr/>
        </p:nvSpPr>
        <p:spPr>
          <a:xfrm>
            <a:off x="6168505" y="4419600"/>
            <a:ext cx="2975495" cy="830997"/>
          </a:xfrm>
          <a:prstGeom prst="rect">
            <a:avLst/>
          </a:prstGeom>
          <a:noFill/>
        </p:spPr>
        <p:txBody>
          <a:bodyPr wrap="none" rtlCol="0">
            <a:spAutoFit/>
          </a:bodyPr>
          <a:lstStyle/>
          <a:p>
            <a:r>
              <a:rPr lang="en-US" sz="2400" b="1" dirty="0" smtClean="0">
                <a:solidFill>
                  <a:srgbClr val="0033CC"/>
                </a:solidFill>
              </a:rPr>
              <a:t>49km × 40km × 1.9km</a:t>
            </a:r>
          </a:p>
          <a:p>
            <a:pPr marL="0" lvl="1"/>
            <a:r>
              <a:rPr lang="en-US" sz="2400" dirty="0">
                <a:solidFill>
                  <a:srgbClr val="FF0000"/>
                </a:solidFill>
              </a:rPr>
              <a:t>78m x  48 m x  10 </a:t>
            </a:r>
            <a:r>
              <a:rPr lang="en-US" sz="2400" dirty="0" smtClean="0">
                <a:solidFill>
                  <a:srgbClr val="FF0000"/>
                </a:solidFill>
              </a:rPr>
              <a:t>m</a:t>
            </a:r>
            <a:endParaRPr lang="en-US" sz="2400" dirty="0">
              <a:solidFill>
                <a:srgbClr val="FF0000"/>
              </a:solidFill>
            </a:endParaRPr>
          </a:p>
        </p:txBody>
      </p:sp>
    </p:spTree>
    <p:extLst>
      <p:ext uri="{BB962C8B-B14F-4D97-AF65-F5344CB8AC3E}">
        <p14:creationId xmlns:p14="http://schemas.microsoft.com/office/powerpoint/2010/main" val="3097222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CFD based dynamic line rating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45" y="1143000"/>
            <a:ext cx="7404055" cy="4980384"/>
          </a:xfrm>
          <a:prstGeom prst="rect">
            <a:avLst/>
          </a:prstGeom>
        </p:spPr>
      </p:pic>
      <p:sp>
        <p:nvSpPr>
          <p:cNvPr id="5" name="TextBox 4"/>
          <p:cNvSpPr txBox="1"/>
          <p:nvPr/>
        </p:nvSpPr>
        <p:spPr>
          <a:xfrm>
            <a:off x="304800" y="990600"/>
            <a:ext cx="3457998" cy="954107"/>
          </a:xfrm>
          <a:prstGeom prst="rect">
            <a:avLst/>
          </a:prstGeom>
          <a:noFill/>
        </p:spPr>
        <p:txBody>
          <a:bodyPr wrap="none" rtlCol="0">
            <a:spAutoFit/>
          </a:bodyPr>
          <a:lstStyle/>
          <a:p>
            <a:r>
              <a:rPr lang="en-US" sz="2800" b="1" dirty="0" smtClean="0">
                <a:solidFill>
                  <a:srgbClr val="0033CC"/>
                </a:solidFill>
              </a:rPr>
              <a:t>49km × 40km × 1.9km</a:t>
            </a:r>
          </a:p>
          <a:p>
            <a:pPr marL="0" lvl="1"/>
            <a:r>
              <a:rPr lang="en-US" sz="2800" dirty="0">
                <a:solidFill>
                  <a:srgbClr val="FF0000"/>
                </a:solidFill>
              </a:rPr>
              <a:t>78m x  48 m x  10 </a:t>
            </a:r>
            <a:r>
              <a:rPr lang="en-US" sz="2800" dirty="0" smtClean="0">
                <a:solidFill>
                  <a:srgbClr val="FF0000"/>
                </a:solidFill>
              </a:rPr>
              <a:t>m</a:t>
            </a:r>
            <a:endParaRPr lang="en-US" sz="2800" dirty="0">
              <a:solidFill>
                <a:srgbClr val="FF0000"/>
              </a:solidFill>
            </a:endParaRPr>
          </a:p>
        </p:txBody>
      </p:sp>
    </p:spTree>
    <p:extLst>
      <p:ext uri="{BB962C8B-B14F-4D97-AF65-F5344CB8AC3E}">
        <p14:creationId xmlns:p14="http://schemas.microsoft.com/office/powerpoint/2010/main" val="1595697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4282440"/>
            <a:ext cx="222289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Rectangle 2"/>
          <p:cNvSpPr>
            <a:spLocks noGrp="1" noChangeArrowheads="1"/>
          </p:cNvSpPr>
          <p:nvPr>
            <p:ph type="title"/>
          </p:nvPr>
        </p:nvSpPr>
        <p:spPr>
          <a:xfrm>
            <a:off x="152400" y="76200"/>
            <a:ext cx="8839200" cy="715962"/>
          </a:xfrm>
        </p:spPr>
        <p:txBody>
          <a:bodyPr>
            <a:noAutofit/>
          </a:bodyPr>
          <a:lstStyle/>
          <a:p>
            <a:pPr algn="l"/>
            <a:r>
              <a:rPr lang="en-US" sz="2400" b="1" dirty="0" smtClean="0">
                <a:solidFill>
                  <a:srgbClr val="FF6600"/>
                </a:solidFill>
              </a:rPr>
              <a:t>GIN3D: </a:t>
            </a:r>
            <a:r>
              <a:rPr lang="en-US" sz="2400" b="1" i="1" dirty="0" smtClean="0">
                <a:solidFill>
                  <a:srgbClr val="FF6600"/>
                </a:solidFill>
              </a:rPr>
              <a:t>GPU-accelerated Incompressible </a:t>
            </a:r>
            <a:r>
              <a:rPr lang="en-US" sz="2400" b="1" i="1" dirty="0" err="1" smtClean="0">
                <a:solidFill>
                  <a:srgbClr val="FF6600"/>
                </a:solidFill>
              </a:rPr>
              <a:t>Navier</a:t>
            </a:r>
            <a:r>
              <a:rPr lang="en-US" sz="2400" b="1" i="1" dirty="0" smtClean="0">
                <a:solidFill>
                  <a:srgbClr val="FF6600"/>
                </a:solidFill>
              </a:rPr>
              <a:t>-Stokes 3D solver</a:t>
            </a:r>
          </a:p>
        </p:txBody>
      </p:sp>
      <p:sp>
        <p:nvSpPr>
          <p:cNvPr id="19460" name="Rectangle 3"/>
          <p:cNvSpPr>
            <a:spLocks noGrp="1" noChangeArrowheads="1"/>
          </p:cNvSpPr>
          <p:nvPr>
            <p:ph sz="half" idx="1"/>
          </p:nvPr>
        </p:nvSpPr>
        <p:spPr>
          <a:xfrm>
            <a:off x="228600" y="1066800"/>
            <a:ext cx="4343400" cy="5181600"/>
          </a:xfrm>
        </p:spPr>
        <p:txBody>
          <a:bodyPr>
            <a:noAutofit/>
          </a:bodyPr>
          <a:lstStyle/>
          <a:p>
            <a:r>
              <a:rPr lang="en-US" sz="2400" dirty="0" smtClean="0"/>
              <a:t>Started in 2007</a:t>
            </a:r>
          </a:p>
          <a:p>
            <a:pPr marL="457200" lvl="1" indent="0">
              <a:buNone/>
            </a:pPr>
            <a:r>
              <a:rPr lang="en-US" sz="2400" dirty="0" smtClean="0"/>
              <a:t>Multi-GPU parallel</a:t>
            </a:r>
          </a:p>
          <a:p>
            <a:pPr lvl="1"/>
            <a:r>
              <a:rPr lang="en-US" sz="2000" b="1" dirty="0" smtClean="0">
                <a:solidFill>
                  <a:srgbClr val="FF0000"/>
                </a:solidFill>
              </a:rPr>
              <a:t>MPI-CUDA (overlapped)</a:t>
            </a:r>
          </a:p>
          <a:p>
            <a:r>
              <a:rPr lang="en-US" sz="2400" dirty="0" smtClean="0"/>
              <a:t>Buoyancy-driven </a:t>
            </a:r>
            <a:r>
              <a:rPr lang="en-US" sz="2400" dirty="0"/>
              <a:t>incompressible </a:t>
            </a:r>
            <a:r>
              <a:rPr lang="en-US" sz="2400" dirty="0" smtClean="0"/>
              <a:t>flows</a:t>
            </a:r>
          </a:p>
          <a:p>
            <a:r>
              <a:rPr lang="en-US" sz="2400" dirty="0" smtClean="0"/>
              <a:t>Numerical method</a:t>
            </a:r>
          </a:p>
          <a:p>
            <a:pPr lvl="1"/>
            <a:r>
              <a:rPr lang="en-US" sz="2000" dirty="0" smtClean="0"/>
              <a:t>Explicit finite difference</a:t>
            </a:r>
          </a:p>
          <a:p>
            <a:pPr lvl="1"/>
            <a:r>
              <a:rPr lang="en-US" sz="2000" dirty="0" smtClean="0"/>
              <a:t>Projection method, staggered mesh, skew-symmetric formulation</a:t>
            </a:r>
          </a:p>
          <a:p>
            <a:pPr lvl="1"/>
            <a:r>
              <a:rPr lang="en-US" sz="2000" dirty="0" smtClean="0"/>
              <a:t>2</a:t>
            </a:r>
            <a:r>
              <a:rPr lang="en-US" sz="2000" baseline="30000" dirty="0" smtClean="0"/>
              <a:t>nd</a:t>
            </a:r>
            <a:r>
              <a:rPr lang="en-US" sz="2000" dirty="0" smtClean="0"/>
              <a:t> order Adams-</a:t>
            </a:r>
            <a:r>
              <a:rPr lang="en-US" sz="2000" dirty="0" err="1" smtClean="0"/>
              <a:t>Bashforth</a:t>
            </a:r>
            <a:endParaRPr lang="en-US" sz="2000" dirty="0" smtClean="0"/>
          </a:p>
          <a:p>
            <a:pPr lvl="1"/>
            <a:r>
              <a:rPr lang="en-US" sz="2000" dirty="0"/>
              <a:t>2</a:t>
            </a:r>
            <a:r>
              <a:rPr lang="en-US" sz="2000" baseline="30000" dirty="0"/>
              <a:t>nd</a:t>
            </a:r>
            <a:r>
              <a:rPr lang="en-US" sz="2000" dirty="0"/>
              <a:t> </a:t>
            </a:r>
            <a:r>
              <a:rPr lang="en-US" sz="2000" dirty="0" smtClean="0"/>
              <a:t>order central difference, QUICK</a:t>
            </a:r>
          </a:p>
        </p:txBody>
      </p:sp>
      <p:sp>
        <p:nvSpPr>
          <p:cNvPr id="12" name="Content Placeholder 11"/>
          <p:cNvSpPr>
            <a:spLocks noGrp="1"/>
          </p:cNvSpPr>
          <p:nvPr>
            <p:ph sz="half" idx="2"/>
          </p:nvPr>
        </p:nvSpPr>
        <p:spPr>
          <a:xfrm>
            <a:off x="4648200" y="1066800"/>
            <a:ext cx="4038600" cy="5181600"/>
          </a:xfrm>
        </p:spPr>
        <p:txBody>
          <a:bodyPr>
            <a:normAutofit/>
          </a:bodyPr>
          <a:lstStyle/>
          <a:p>
            <a:r>
              <a:rPr lang="en-US" sz="2400" dirty="0" smtClean="0"/>
              <a:t>Pressure Poisson Equation </a:t>
            </a:r>
          </a:p>
          <a:p>
            <a:pPr lvl="1"/>
            <a:r>
              <a:rPr lang="en-US" sz="2000" b="1" dirty="0" smtClean="0">
                <a:solidFill>
                  <a:srgbClr val="FF0000"/>
                </a:solidFill>
              </a:rPr>
              <a:t>Amalgamated parallel geometric </a:t>
            </a:r>
            <a:r>
              <a:rPr lang="en-US" sz="2000" b="1" dirty="0" err="1" smtClean="0">
                <a:solidFill>
                  <a:srgbClr val="FF0000"/>
                </a:solidFill>
              </a:rPr>
              <a:t>multigrid</a:t>
            </a:r>
            <a:r>
              <a:rPr lang="en-US" sz="2000" b="1" dirty="0" smtClean="0">
                <a:solidFill>
                  <a:srgbClr val="FF0000"/>
                </a:solidFill>
              </a:rPr>
              <a:t> </a:t>
            </a:r>
          </a:p>
          <a:p>
            <a:r>
              <a:rPr lang="en-US" sz="2400" dirty="0" smtClean="0"/>
              <a:t>Arbitrarily complex terrain</a:t>
            </a:r>
            <a:r>
              <a:rPr lang="en-US" sz="1600" dirty="0" smtClean="0">
                <a:solidFill>
                  <a:srgbClr val="FF0000"/>
                </a:solidFill>
              </a:rPr>
              <a:t>	</a:t>
            </a:r>
            <a:endParaRPr lang="en-US" sz="2000" dirty="0" smtClean="0"/>
          </a:p>
          <a:p>
            <a:pPr lvl="1"/>
            <a:r>
              <a:rPr lang="en-US" sz="2000" b="1" dirty="0" smtClean="0">
                <a:solidFill>
                  <a:srgbClr val="FF0000"/>
                </a:solidFill>
              </a:rPr>
              <a:t>Immersed boundary method</a:t>
            </a:r>
          </a:p>
          <a:p>
            <a:r>
              <a:rPr lang="en-US" sz="2400" dirty="0" smtClean="0"/>
              <a:t>Turbulence modeling</a:t>
            </a:r>
          </a:p>
          <a:p>
            <a:pPr lvl="1"/>
            <a:r>
              <a:rPr lang="en-US" sz="2000" b="1" dirty="0" err="1" smtClean="0">
                <a:solidFill>
                  <a:srgbClr val="FF0000"/>
                </a:solidFill>
              </a:rPr>
              <a:t>Lagrangian</a:t>
            </a:r>
            <a:r>
              <a:rPr lang="en-US" sz="2000" b="1" dirty="0" smtClean="0">
                <a:solidFill>
                  <a:srgbClr val="FF0000"/>
                </a:solidFill>
              </a:rPr>
              <a:t> dynamic LES</a:t>
            </a:r>
          </a:p>
          <a:p>
            <a:pPr lvl="1"/>
            <a:r>
              <a:rPr lang="en-US" sz="2000" dirty="0" smtClean="0"/>
              <a:t>Wall-modeled LES</a:t>
            </a:r>
          </a:p>
        </p:txBody>
      </p:sp>
      <p:sp>
        <p:nvSpPr>
          <p:cNvPr id="5" name="Slide Number Placeholder 3"/>
          <p:cNvSpPr>
            <a:spLocks noGrp="1"/>
          </p:cNvSpPr>
          <p:nvPr>
            <p:ph type="sldNum" sz="quarter" idx="4294967295"/>
          </p:nvPr>
        </p:nvSpPr>
        <p:spPr>
          <a:xfrm>
            <a:off x="7970838" y="6454775"/>
            <a:ext cx="1173162" cy="403225"/>
          </a:xfrm>
          <a:prstGeom prst="rect">
            <a:avLst/>
          </a:prstGeom>
        </p:spPr>
        <p:txBody>
          <a:bodyPr/>
          <a:lstStyle/>
          <a:p>
            <a:r>
              <a:rPr lang="en-US" smtClean="0"/>
              <a:t>Slide </a:t>
            </a:r>
            <a:fld id="{3555031A-B787-468D-A271-4B7CE5A00FB7}" type="slidenum">
              <a:rPr lang="en-US" smtClean="0"/>
              <a:pPr/>
              <a:t>6</a:t>
            </a:fld>
            <a:endParaRPr lang="en-US"/>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36720"/>
            <a:ext cx="222289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793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ft_stream2c.png"/>
          <p:cNvPicPr>
            <a:picLocks noChangeAspect="1"/>
          </p:cNvPicPr>
          <p:nvPr/>
        </p:nvPicPr>
        <p:blipFill>
          <a:blip r:embed="rId3" cstate="print"/>
          <a:stretch>
            <a:fillRect/>
          </a:stretch>
        </p:blipFill>
        <p:spPr>
          <a:xfrm>
            <a:off x="355598" y="914400"/>
            <a:ext cx="2540002" cy="2220376"/>
          </a:xfrm>
          <a:prstGeom prst="rect">
            <a:avLst/>
          </a:prstGeom>
        </p:spPr>
      </p:pic>
      <p:pic>
        <p:nvPicPr>
          <p:cNvPr id="5" name="Picture 4" descr="contours-10e5-cb.png"/>
          <p:cNvPicPr>
            <a:picLocks noChangeAspect="1"/>
          </p:cNvPicPr>
          <p:nvPr/>
        </p:nvPicPr>
        <p:blipFill>
          <a:blip r:embed="rId4" cstate="print"/>
          <a:stretch>
            <a:fillRect/>
          </a:stretch>
        </p:blipFill>
        <p:spPr>
          <a:xfrm>
            <a:off x="6405138" y="914400"/>
            <a:ext cx="2563602" cy="2220376"/>
          </a:xfrm>
          <a:prstGeom prst="rect">
            <a:avLst/>
          </a:prstGeom>
        </p:spPr>
      </p:pic>
      <p:pic>
        <p:nvPicPr>
          <p:cNvPr id="6" name="Picture 2" descr="C:\Users\Senocak\Documents\MyPublications\Presentations\Bolund\im\TPC395_192-128-384_Q350-1280x8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7990" y="914400"/>
            <a:ext cx="3276600" cy="225010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66700" y="3048000"/>
            <a:ext cx="8724900" cy="3505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lumMod val="90000"/>
                    <a:lumOff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cap="none" baseline="0">
                <a:solidFill>
                  <a:schemeClr val="tx1">
                    <a:lumMod val="90000"/>
                    <a:lumOff val="1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0000"/>
                    <a:lumOff val="1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D. A. </a:t>
            </a:r>
            <a:r>
              <a:rPr lang="en-US" sz="1800" dirty="0" smtClean="0"/>
              <a:t>Jacobsen, </a:t>
            </a:r>
            <a:r>
              <a:rPr lang="en-US" sz="1800" dirty="0"/>
              <a:t>and I. </a:t>
            </a:r>
            <a:r>
              <a:rPr lang="en-US" sz="1800" dirty="0" err="1"/>
              <a:t>Senocak</a:t>
            </a:r>
            <a:r>
              <a:rPr lang="en-US" sz="1800" dirty="0"/>
              <a:t>, “Multi-level parallelism for incompressible flow computations on GPU clusters,” Parallel Computing, 39: 1-20 (2013)</a:t>
            </a:r>
          </a:p>
          <a:p>
            <a:r>
              <a:rPr lang="en-US" sz="1800" dirty="0"/>
              <a:t>D. A. </a:t>
            </a:r>
            <a:r>
              <a:rPr lang="en-US" sz="1800" dirty="0" smtClean="0"/>
              <a:t>Jacobsen, and </a:t>
            </a:r>
            <a:r>
              <a:rPr lang="en-US" sz="1800" dirty="0"/>
              <a:t>I. </a:t>
            </a:r>
            <a:r>
              <a:rPr lang="en-US" sz="1800" dirty="0" err="1"/>
              <a:t>Senocak</a:t>
            </a:r>
            <a:r>
              <a:rPr lang="en-US" sz="1800" dirty="0"/>
              <a:t>, “A full-depth amalgamated parallel 3D geometric </a:t>
            </a:r>
            <a:r>
              <a:rPr lang="en-US" sz="1800" dirty="0" err="1"/>
              <a:t>multigrid</a:t>
            </a:r>
            <a:r>
              <a:rPr lang="en-US" sz="1800" dirty="0"/>
              <a:t> solver for GPU clusters,” AIAA-2011-946, 49th AIAA Aerospace Sciences Meeting, Orlando, Florida, Jan. 4-7, (2011) </a:t>
            </a:r>
          </a:p>
          <a:p>
            <a:r>
              <a:rPr lang="en-US" sz="1800" dirty="0" smtClean="0"/>
              <a:t>J. </a:t>
            </a:r>
            <a:r>
              <a:rPr lang="en-US" sz="1800" dirty="0" err="1" smtClean="0"/>
              <a:t>Thibault</a:t>
            </a:r>
            <a:r>
              <a:rPr lang="en-US" sz="1800" dirty="0" smtClean="0"/>
              <a:t>, I. </a:t>
            </a:r>
            <a:r>
              <a:rPr lang="en-US" sz="1800" dirty="0" err="1" smtClean="0"/>
              <a:t>Senocak</a:t>
            </a:r>
            <a:r>
              <a:rPr lang="en-US" sz="1800" dirty="0" smtClean="0"/>
              <a:t>, Accelerating incompressible flow computations with a </a:t>
            </a:r>
            <a:r>
              <a:rPr lang="en-US" sz="1800" dirty="0" err="1" smtClean="0"/>
              <a:t>Pthreads</a:t>
            </a:r>
            <a:r>
              <a:rPr lang="en-US" sz="1800" dirty="0" smtClean="0"/>
              <a:t>-CUDA implementation on small-footprint multi-GPU platforms, The Journal of Supercomputing, 59: 693-719 (2012) </a:t>
            </a:r>
          </a:p>
          <a:p>
            <a:r>
              <a:rPr lang="en-US" sz="1800" dirty="0" smtClean="0"/>
              <a:t>R. Deleon, D. A. Jacobsen, and I. </a:t>
            </a:r>
            <a:r>
              <a:rPr lang="en-US" sz="1800" dirty="0" err="1" smtClean="0"/>
              <a:t>Senocak</a:t>
            </a:r>
            <a:r>
              <a:rPr lang="en-US" sz="1800" dirty="0" smtClean="0"/>
              <a:t>, “Large-eddy simulations of turbulent incompressible flows on GPU clusters</a:t>
            </a:r>
            <a:r>
              <a:rPr lang="en-US" sz="1800" i="1" dirty="0" smtClean="0"/>
              <a:t>,” </a:t>
            </a:r>
            <a:r>
              <a:rPr lang="en-US" sz="1800" dirty="0" smtClean="0"/>
              <a:t>Computing in Science and Engineering, 15 (1): 26–33 (2013)</a:t>
            </a:r>
          </a:p>
        </p:txBody>
      </p:sp>
      <p:sp>
        <p:nvSpPr>
          <p:cNvPr id="8" name="Title 7"/>
          <p:cNvSpPr>
            <a:spLocks noGrp="1"/>
          </p:cNvSpPr>
          <p:nvPr>
            <p:ph type="title"/>
          </p:nvPr>
        </p:nvSpPr>
        <p:spPr/>
        <p:txBody>
          <a:bodyPr/>
          <a:lstStyle/>
          <a:p>
            <a:r>
              <a:rPr lang="en-US" dirty="0" smtClean="0">
                <a:solidFill>
                  <a:srgbClr val="FF6600"/>
                </a:solidFill>
              </a:rPr>
              <a:t>Validation &amp; Performance Studies (2009-2013)</a:t>
            </a:r>
            <a:endParaRPr lang="en-US" dirty="0">
              <a:solidFill>
                <a:srgbClr val="FF6600"/>
              </a:solidFill>
            </a:endParaRPr>
          </a:p>
        </p:txBody>
      </p:sp>
    </p:spTree>
    <p:extLst>
      <p:ext uri="{BB962C8B-B14F-4D97-AF65-F5344CB8AC3E}">
        <p14:creationId xmlns:p14="http://schemas.microsoft.com/office/powerpoint/2010/main" val="4193555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Practical Performance: GIN3D vs. </a:t>
            </a:r>
            <a:r>
              <a:rPr lang="en-US" dirty="0" err="1" smtClean="0">
                <a:solidFill>
                  <a:srgbClr val="FF6600"/>
                </a:solidFill>
              </a:rPr>
              <a:t>OpenFOAM</a:t>
            </a:r>
            <a:endParaRPr lang="en-US" dirty="0">
              <a:solidFill>
                <a:srgbClr val="FF6600"/>
              </a:solidFill>
            </a:endParaRPr>
          </a:p>
        </p:txBody>
      </p:sp>
      <p:pic>
        <p:nvPicPr>
          <p:cNvPr id="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3744" r="7167"/>
          <a:stretch/>
        </p:blipFill>
        <p:spPr>
          <a:xfrm>
            <a:off x="88075" y="1143000"/>
            <a:ext cx="4329559" cy="3644900"/>
          </a:xfrm>
          <a:prstGeom prst="rect">
            <a:avLst/>
          </a:prstGeom>
        </p:spPr>
      </p:pic>
      <p:sp>
        <p:nvSpPr>
          <p:cNvPr id="7" name="TextBox 6"/>
          <p:cNvSpPr txBox="1"/>
          <p:nvPr/>
        </p:nvSpPr>
        <p:spPr>
          <a:xfrm>
            <a:off x="911942" y="5029200"/>
            <a:ext cx="7470058" cy="523220"/>
          </a:xfrm>
          <a:prstGeom prst="rect">
            <a:avLst/>
          </a:prstGeom>
          <a:noFill/>
        </p:spPr>
        <p:txBody>
          <a:bodyPr wrap="none" rtlCol="0">
            <a:spAutoFit/>
          </a:bodyPr>
          <a:lstStyle/>
          <a:p>
            <a:r>
              <a:rPr lang="en-US" sz="2800" dirty="0" smtClean="0">
                <a:solidFill>
                  <a:srgbClr val="0033CC"/>
                </a:solidFill>
              </a:rPr>
              <a:t>Each code used its best settings for 256</a:t>
            </a:r>
            <a:r>
              <a:rPr lang="en-US" sz="2800" baseline="30000" dirty="0" smtClean="0">
                <a:solidFill>
                  <a:srgbClr val="0033CC"/>
                </a:solidFill>
              </a:rPr>
              <a:t>3</a:t>
            </a:r>
            <a:r>
              <a:rPr lang="en-US" sz="2800" dirty="0" smtClean="0">
                <a:solidFill>
                  <a:srgbClr val="0033CC"/>
                </a:solidFill>
              </a:rPr>
              <a:t> domain</a:t>
            </a:r>
            <a:endParaRPr lang="en-US" sz="2800" dirty="0">
              <a:solidFill>
                <a:srgbClr val="0033CC"/>
              </a:solidFill>
            </a:endParaRPr>
          </a:p>
        </p:txBody>
      </p:sp>
      <p:pic>
        <p:nvPicPr>
          <p:cNvPr id="1026" name="Picture 2" descr="C:\Users\Senocak\Desktop\cavity_speedu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292" y="1371600"/>
            <a:ext cx="4707508"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38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Arbitrarily Complex Terrain</a:t>
            </a:r>
            <a:endParaRPr lang="en-US" dirty="0">
              <a:solidFill>
                <a:srgbClr val="FF6600"/>
              </a:solidFill>
            </a:endParaRPr>
          </a:p>
        </p:txBody>
      </p:sp>
      <p:pic>
        <p:nvPicPr>
          <p:cNvPr id="1026" name="Picture 2" descr="C:\Users\Senocak\Documents\MyPublications\Journals\MWR\Figure_1_buckman_mesh.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1527549"/>
            <a:ext cx="8884920" cy="449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715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oise State Theme">
      <a:dk1>
        <a:srgbClr val="191917"/>
      </a:dk1>
      <a:lt1>
        <a:sysClr val="window" lastClr="FFFFFF"/>
      </a:lt1>
      <a:dk2>
        <a:srgbClr val="09347A"/>
      </a:dk2>
      <a:lt2>
        <a:srgbClr val="F6F6F5"/>
      </a:lt2>
      <a:accent1>
        <a:srgbClr val="0169A4"/>
      </a:accent1>
      <a:accent2>
        <a:srgbClr val="F1632A"/>
      </a:accent2>
      <a:accent3>
        <a:srgbClr val="007DC3"/>
      </a:accent3>
      <a:accent4>
        <a:srgbClr val="8064A2"/>
      </a:accent4>
      <a:accent5>
        <a:srgbClr val="4BACC6"/>
      </a:accent5>
      <a:accent6>
        <a:srgbClr val="F79646"/>
      </a:accent6>
      <a:hlink>
        <a:srgbClr val="3399C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oise State Theme">
      <a:dk1>
        <a:srgbClr val="191917"/>
      </a:dk1>
      <a:lt1>
        <a:sysClr val="window" lastClr="FFFFFF"/>
      </a:lt1>
      <a:dk2>
        <a:srgbClr val="09347A"/>
      </a:dk2>
      <a:lt2>
        <a:srgbClr val="F6F6F5"/>
      </a:lt2>
      <a:accent1>
        <a:srgbClr val="0169A4"/>
      </a:accent1>
      <a:accent2>
        <a:srgbClr val="F1632A"/>
      </a:accent2>
      <a:accent3>
        <a:srgbClr val="007DC3"/>
      </a:accent3>
      <a:accent4>
        <a:srgbClr val="8064A2"/>
      </a:accent4>
      <a:accent5>
        <a:srgbClr val="4BACC6"/>
      </a:accent5>
      <a:accent6>
        <a:srgbClr val="F79646"/>
      </a:accent6>
      <a:hlink>
        <a:srgbClr val="3399C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5608</TotalTime>
  <Words>1066</Words>
  <Application>Microsoft Office PowerPoint</Application>
  <PresentationFormat>On-screen Show (4:3)</PresentationFormat>
  <Paragraphs>164</Paragraphs>
  <Slides>39</Slides>
  <Notes>7</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Cambria Math</vt:lpstr>
      <vt:lpstr>Wingdings</vt:lpstr>
      <vt:lpstr>blank</vt:lpstr>
      <vt:lpstr>1_blank</vt:lpstr>
      <vt:lpstr>Microscale modeling of winds over complex terrain using an immersed boundary method on GPU clusters</vt:lpstr>
      <vt:lpstr>Applications</vt:lpstr>
      <vt:lpstr>Potential Applications</vt:lpstr>
      <vt:lpstr>Microscale modeling with variable input</vt:lpstr>
      <vt:lpstr>CFD based dynamic line rating</vt:lpstr>
      <vt:lpstr>GIN3D: GPU-accelerated Incompressible Navier-Stokes 3D solver</vt:lpstr>
      <vt:lpstr>Validation &amp; Performance Studies (2009-2013)</vt:lpstr>
      <vt:lpstr>Practical Performance: GIN3D vs. OpenFOAM</vt:lpstr>
      <vt:lpstr>Arbitrarily Complex Terrain</vt:lpstr>
      <vt:lpstr>Two approaches</vt:lpstr>
      <vt:lpstr>Why immersed boundary method?</vt:lpstr>
      <vt:lpstr>Immersed Boundary for Complex Terrain</vt:lpstr>
      <vt:lpstr>Laminar Flow over Circular Cylinder</vt:lpstr>
      <vt:lpstr> Quantitative comparison</vt:lpstr>
      <vt:lpstr>Issues with IB geometric preprocessing stage</vt:lpstr>
      <vt:lpstr>IB Preprocessor for Arbitrarily Complex Objects</vt:lpstr>
      <vt:lpstr>IB Preprocessor for Arbitrarily Complex Objects</vt:lpstr>
      <vt:lpstr>Distance Field Calculation: Eikonal Equation</vt:lpstr>
      <vt:lpstr>PowerPoint Presentation</vt:lpstr>
      <vt:lpstr>Immersed Boundary for High Re # and Coarse LES</vt:lpstr>
      <vt:lpstr>Baseline SGS &amp; wall-model </vt:lpstr>
      <vt:lpstr>On-going work on wall-modeled LES</vt:lpstr>
      <vt:lpstr>Further improvements to the coarse LES</vt:lpstr>
      <vt:lpstr>Askervein Hill Simulation</vt:lpstr>
      <vt:lpstr>Askervein Hill Simulation</vt:lpstr>
      <vt:lpstr>Askervein Hill Simulation</vt:lpstr>
      <vt:lpstr>Forecasting potential</vt:lpstr>
      <vt:lpstr>New NSF Grant (2014-2017) </vt:lpstr>
      <vt:lpstr>Conclusions</vt:lpstr>
      <vt:lpstr>On-going Work</vt:lpstr>
      <vt:lpstr>Acknowledgments</vt:lpstr>
      <vt:lpstr>HiPerSimLab</vt:lpstr>
      <vt:lpstr>PowerPoint Presentation</vt:lpstr>
      <vt:lpstr>LES Validation: Reτ=180</vt:lpstr>
      <vt:lpstr>Askervein AA Line, old simulations</vt:lpstr>
      <vt:lpstr>PowerPoint Presentation</vt:lpstr>
      <vt:lpstr>Sensitivity to RANS-LES Hybridization</vt:lpstr>
      <vt:lpstr>Neutral ABL results from Senocak et al. 2007</vt:lpstr>
      <vt:lpstr>Multi-scale Wind Forecasting Engine</vt:lpstr>
    </vt:vector>
  </TitlesOfParts>
  <Company>Boise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teriwilliams</dc:creator>
  <cp:lastModifiedBy>Senocak</cp:lastModifiedBy>
  <cp:revision>295</cp:revision>
  <dcterms:created xsi:type="dcterms:W3CDTF">2012-11-02T22:58:36Z</dcterms:created>
  <dcterms:modified xsi:type="dcterms:W3CDTF">2014-09-25T15:53:16Z</dcterms:modified>
</cp:coreProperties>
</file>