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483" r:id="rId2"/>
    <p:sldId id="470" r:id="rId3"/>
    <p:sldId id="471" r:id="rId4"/>
    <p:sldId id="472" r:id="rId5"/>
    <p:sldId id="473" r:id="rId6"/>
    <p:sldId id="474" r:id="rId7"/>
    <p:sldId id="475" r:id="rId8"/>
    <p:sldId id="476" r:id="rId9"/>
    <p:sldId id="477" r:id="rId10"/>
    <p:sldId id="478" r:id="rId11"/>
    <p:sldId id="479" r:id="rId12"/>
    <p:sldId id="480" r:id="rId13"/>
    <p:sldId id="481" r:id="rId14"/>
    <p:sldId id="482" r:id="rId15"/>
    <p:sldId id="494" r:id="rId16"/>
    <p:sldId id="484" r:id="rId17"/>
    <p:sldId id="485" r:id="rId18"/>
    <p:sldId id="486" r:id="rId19"/>
    <p:sldId id="487" r:id="rId20"/>
    <p:sldId id="488" r:id="rId21"/>
    <p:sldId id="489" r:id="rId22"/>
    <p:sldId id="490" r:id="rId23"/>
    <p:sldId id="491" r:id="rId24"/>
    <p:sldId id="493" r:id="rId25"/>
    <p:sldId id="495" r:id="rId26"/>
    <p:sldId id="496" r:id="rId27"/>
    <p:sldId id="497" r:id="rId28"/>
    <p:sldId id="498" r:id="rId29"/>
    <p:sldId id="499" r:id="rId30"/>
    <p:sldId id="500" r:id="rId31"/>
    <p:sldId id="501" r:id="rId32"/>
    <p:sldId id="503" r:id="rId33"/>
    <p:sldId id="502" r:id="rId34"/>
    <p:sldId id="504" r:id="rId35"/>
    <p:sldId id="505" r:id="rId36"/>
    <p:sldId id="506" r:id="rId37"/>
    <p:sldId id="507" r:id="rId38"/>
    <p:sldId id="508" r:id="rId39"/>
  </p:sldIdLst>
  <p:sldSz cx="10058400" cy="77724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34" charset="0"/>
        <a:ea typeface="ヒラギノ明朝 ProN W3" pitchFamily="34" charset="-128"/>
        <a:cs typeface="ヒラギノ明朝 ProN W3" pitchFamily="34" charset="-128"/>
        <a:sym typeface="Times New Roman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34" charset="0"/>
        <a:ea typeface="ヒラギノ明朝 ProN W3" pitchFamily="34" charset="-128"/>
        <a:cs typeface="ヒラギノ明朝 ProN W3" pitchFamily="34" charset="-128"/>
        <a:sym typeface="Times New Roman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34" charset="0"/>
        <a:ea typeface="ヒラギノ明朝 ProN W3" pitchFamily="34" charset="-128"/>
        <a:cs typeface="ヒラギノ明朝 ProN W3" pitchFamily="34" charset="-128"/>
        <a:sym typeface="Times New Roman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34" charset="0"/>
        <a:ea typeface="ヒラギノ明朝 ProN W3" pitchFamily="34" charset="-128"/>
        <a:cs typeface="ヒラギノ明朝 ProN W3" pitchFamily="34" charset="-128"/>
        <a:sym typeface="Times New Roman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34" charset="0"/>
        <a:ea typeface="ヒラギノ明朝 ProN W3" pitchFamily="34" charset="-128"/>
        <a:cs typeface="ヒラギノ明朝 ProN W3" pitchFamily="34" charset="-128"/>
        <a:sym typeface="Times New Roman" pitchFamily="34" charset="0"/>
      </a:defRPr>
    </a:lvl5pPr>
    <a:lvl6pPr marL="2286000" algn="l" defTabSz="457200" rtl="0" eaLnBrk="1" latinLnBrk="0" hangingPunct="1">
      <a:defRPr sz="2400" kern="1200">
        <a:solidFill>
          <a:srgbClr val="000000"/>
        </a:solidFill>
        <a:latin typeface="Times New Roman" pitchFamily="34" charset="0"/>
        <a:ea typeface="ヒラギノ明朝 ProN W3" pitchFamily="34" charset="-128"/>
        <a:cs typeface="ヒラギノ明朝 ProN W3" pitchFamily="34" charset="-128"/>
        <a:sym typeface="Times New Roman" pitchFamily="34" charset="0"/>
      </a:defRPr>
    </a:lvl6pPr>
    <a:lvl7pPr marL="2743200" algn="l" defTabSz="457200" rtl="0" eaLnBrk="1" latinLnBrk="0" hangingPunct="1">
      <a:defRPr sz="2400" kern="1200">
        <a:solidFill>
          <a:srgbClr val="000000"/>
        </a:solidFill>
        <a:latin typeface="Times New Roman" pitchFamily="34" charset="0"/>
        <a:ea typeface="ヒラギノ明朝 ProN W3" pitchFamily="34" charset="-128"/>
        <a:cs typeface="ヒラギノ明朝 ProN W3" pitchFamily="34" charset="-128"/>
        <a:sym typeface="Times New Roman" pitchFamily="34" charset="0"/>
      </a:defRPr>
    </a:lvl7pPr>
    <a:lvl8pPr marL="3200400" algn="l" defTabSz="457200" rtl="0" eaLnBrk="1" latinLnBrk="0" hangingPunct="1">
      <a:defRPr sz="2400" kern="1200">
        <a:solidFill>
          <a:srgbClr val="000000"/>
        </a:solidFill>
        <a:latin typeface="Times New Roman" pitchFamily="34" charset="0"/>
        <a:ea typeface="ヒラギノ明朝 ProN W3" pitchFamily="34" charset="-128"/>
        <a:cs typeface="ヒラギノ明朝 ProN W3" pitchFamily="34" charset="-128"/>
        <a:sym typeface="Times New Roman" pitchFamily="34" charset="0"/>
      </a:defRPr>
    </a:lvl8pPr>
    <a:lvl9pPr marL="3657600" algn="l" defTabSz="457200" rtl="0" eaLnBrk="1" latinLnBrk="0" hangingPunct="1">
      <a:defRPr sz="2400" kern="1200">
        <a:solidFill>
          <a:srgbClr val="000000"/>
        </a:solidFill>
        <a:latin typeface="Times New Roman" pitchFamily="34" charset="0"/>
        <a:ea typeface="ヒラギノ明朝 ProN W3" pitchFamily="34" charset="-128"/>
        <a:cs typeface="ヒラギノ明朝 ProN W3" pitchFamily="34" charset="-128"/>
        <a:sym typeface="Times New Roman" pitchFamily="34" charset="0"/>
      </a:defRPr>
    </a:lvl9pPr>
  </p:defaultTextStyle>
  <p:extLst/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ael Niemier" initials="MN" lastIdx="8" clrIdx="0"/>
  <p:cmAuthor id="1" name="Michael Niemier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D0D29"/>
    <a:srgbClr val="224A0F"/>
    <a:srgbClr val="B76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44" autoAdjust="0"/>
    <p:restoredTop sz="97368" autoAdjust="0"/>
  </p:normalViewPr>
  <p:slideViewPr>
    <p:cSldViewPr showGuides="1">
      <p:cViewPr varScale="1">
        <p:scale>
          <a:sx n="92" d="100"/>
          <a:sy n="92" d="100"/>
        </p:scale>
        <p:origin x="-1304" y="-112"/>
      </p:cViewPr>
      <p:guideLst>
        <p:guide orient="horz" pos="4728"/>
        <p:guide pos="20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8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interSettings" Target="printerSettings/printerSettings1.bin"/><Relationship Id="rId43" Type="http://schemas.openxmlformats.org/officeDocument/2006/relationships/commentAuthors" Target="commentAuthors.xml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7CAFB-43B2-8540-B0E8-33F522C83DDE}" type="datetimeFigureOut">
              <a:rPr lang="en-US" smtClean="0"/>
              <a:t>9/28/11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EE5C2B-C80B-CF4E-8C14-47A8B21F7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5222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2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828182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34" charset="0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0788" y="693738"/>
            <a:ext cx="4416425" cy="3414712"/>
          </a:xfrm>
          <a:ln w="12700" cap="flat">
            <a:solidFill>
              <a:schemeClr val="tx1"/>
            </a:solidFill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1722"/>
            <a:ext cx="5027613" cy="41162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7926" tIns="43191" rIns="87926" bIns="43191"/>
          <a:lstStyle/>
          <a:p>
            <a:pPr>
              <a:lnSpc>
                <a:spcPct val="87000"/>
              </a:lnSpc>
            </a:pPr>
            <a:endParaRPr lang="en-US">
              <a:latin typeface="Arial Unicode M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0788" y="693738"/>
            <a:ext cx="4416425" cy="3414712"/>
          </a:xfrm>
          <a:ln w="12700" cap="flat">
            <a:solidFill>
              <a:schemeClr val="tx1"/>
            </a:solidFill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1722"/>
            <a:ext cx="5027613" cy="41162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7926" tIns="43191" rIns="87926" bIns="43191"/>
          <a:lstStyle/>
          <a:p>
            <a:pPr>
              <a:lnSpc>
                <a:spcPct val="87000"/>
              </a:lnSpc>
            </a:pPr>
            <a:endParaRPr lang="en-US">
              <a:latin typeface="Arial Unicode M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0788" y="693738"/>
            <a:ext cx="4416425" cy="3414712"/>
          </a:xfrm>
          <a:ln w="12700" cap="flat">
            <a:solidFill>
              <a:schemeClr val="tx1"/>
            </a:solidFill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1722"/>
            <a:ext cx="5027613" cy="41162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7926" tIns="43191" rIns="87926" bIns="43191"/>
          <a:lstStyle/>
          <a:p>
            <a:pPr>
              <a:lnSpc>
                <a:spcPct val="87000"/>
              </a:lnSpc>
            </a:pPr>
            <a:endParaRPr lang="en-US">
              <a:latin typeface="Arial Unicode M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0788" y="693738"/>
            <a:ext cx="4416425" cy="3414712"/>
          </a:xfrm>
          <a:ln w="12700" cap="flat">
            <a:solidFill>
              <a:schemeClr val="tx1"/>
            </a:solidFill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1722"/>
            <a:ext cx="5027613" cy="41162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7926" tIns="43191" rIns="87926" bIns="43191"/>
          <a:lstStyle/>
          <a:p>
            <a:pPr>
              <a:lnSpc>
                <a:spcPct val="87000"/>
              </a:lnSpc>
            </a:pPr>
            <a:endParaRPr lang="en-US">
              <a:latin typeface="Arial Unicode M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0788" y="693738"/>
            <a:ext cx="4416425" cy="3414712"/>
          </a:xfrm>
          <a:ln w="12700" cap="flat">
            <a:solidFill>
              <a:schemeClr val="tx1"/>
            </a:solidFill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1722"/>
            <a:ext cx="5027613" cy="41162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7926" tIns="43191" rIns="87926" bIns="43191"/>
          <a:lstStyle/>
          <a:p>
            <a:pPr>
              <a:lnSpc>
                <a:spcPct val="87000"/>
              </a:lnSpc>
            </a:pPr>
            <a:endParaRPr lang="en-US">
              <a:latin typeface="Arial Unicode M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0788" y="693738"/>
            <a:ext cx="4416425" cy="3414712"/>
          </a:xfrm>
          <a:ln w="12700" cap="flat">
            <a:solidFill>
              <a:schemeClr val="tx1"/>
            </a:solidFill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1722"/>
            <a:ext cx="5027613" cy="41162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7926" tIns="43191" rIns="87926" bIns="43191"/>
          <a:lstStyle/>
          <a:p>
            <a:pPr>
              <a:lnSpc>
                <a:spcPct val="87000"/>
              </a:lnSpc>
            </a:pPr>
            <a:endParaRPr lang="en-US">
              <a:latin typeface="Arial Unicode M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0788" y="693738"/>
            <a:ext cx="4416425" cy="3414712"/>
          </a:xfrm>
          <a:ln w="12700" cap="flat">
            <a:solidFill>
              <a:schemeClr val="tx1"/>
            </a:solidFill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1722"/>
            <a:ext cx="5027613" cy="41162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7926" tIns="43191" rIns="87926" bIns="43191"/>
          <a:lstStyle/>
          <a:p>
            <a:pPr>
              <a:lnSpc>
                <a:spcPct val="87000"/>
              </a:lnSpc>
            </a:pPr>
            <a:endParaRPr lang="en-US">
              <a:latin typeface="Arial Unicode M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0788" y="693738"/>
            <a:ext cx="4416425" cy="3414712"/>
          </a:xfrm>
          <a:ln w="12700" cap="flat">
            <a:solidFill>
              <a:schemeClr val="tx1"/>
            </a:solidFill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1722"/>
            <a:ext cx="5027613" cy="41162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7926" tIns="43191" rIns="87926" bIns="43191"/>
          <a:lstStyle/>
          <a:p>
            <a:pPr>
              <a:lnSpc>
                <a:spcPct val="87000"/>
              </a:lnSpc>
            </a:pPr>
            <a:endParaRPr lang="en-US">
              <a:latin typeface="Arial Unicode M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0788" y="693738"/>
            <a:ext cx="4416425" cy="3414712"/>
          </a:xfrm>
          <a:ln w="12700" cap="flat">
            <a:solidFill>
              <a:schemeClr val="tx1"/>
            </a:solidFill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1722"/>
            <a:ext cx="5027613" cy="41162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7926" tIns="43191" rIns="87926" bIns="43191"/>
          <a:lstStyle/>
          <a:p>
            <a:pPr>
              <a:lnSpc>
                <a:spcPct val="87000"/>
              </a:lnSpc>
            </a:pPr>
            <a:endParaRPr lang="en-US">
              <a:latin typeface="Arial Unicode M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0788" y="693738"/>
            <a:ext cx="4416425" cy="3414712"/>
          </a:xfrm>
          <a:ln w="12700" cap="flat">
            <a:solidFill>
              <a:schemeClr val="tx1"/>
            </a:solidFill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1722"/>
            <a:ext cx="5027613" cy="41162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7926" tIns="43191" rIns="87926" bIns="43191"/>
          <a:lstStyle/>
          <a:p>
            <a:pPr>
              <a:lnSpc>
                <a:spcPct val="87000"/>
              </a:lnSpc>
            </a:pPr>
            <a:endParaRPr lang="en-US">
              <a:latin typeface="Arial Unicode M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0788" y="693738"/>
            <a:ext cx="4416425" cy="3414712"/>
          </a:xfrm>
          <a:ln w="12700" cap="flat">
            <a:solidFill>
              <a:schemeClr val="tx1"/>
            </a:solidFill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1722"/>
            <a:ext cx="5027613" cy="41162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7926" tIns="43191" rIns="87926" bIns="43191"/>
          <a:lstStyle/>
          <a:p>
            <a:pPr>
              <a:lnSpc>
                <a:spcPct val="87000"/>
              </a:lnSpc>
            </a:pPr>
            <a:endParaRPr lang="en-US">
              <a:latin typeface="Arial Unicode M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0788" y="693738"/>
            <a:ext cx="4416425" cy="3414712"/>
          </a:xfrm>
          <a:ln w="12700" cap="flat">
            <a:solidFill>
              <a:schemeClr val="tx1"/>
            </a:solidFill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1722"/>
            <a:ext cx="5027613" cy="41162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7926" tIns="43191" rIns="87926" bIns="43191"/>
          <a:lstStyle/>
          <a:p>
            <a:pPr>
              <a:lnSpc>
                <a:spcPct val="87000"/>
              </a:lnSpc>
            </a:pPr>
            <a:endParaRPr lang="en-US">
              <a:latin typeface="Arial Unicode M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0788" y="693738"/>
            <a:ext cx="4416425" cy="3414712"/>
          </a:xfrm>
          <a:ln w="12700" cap="flat">
            <a:solidFill>
              <a:schemeClr val="tx1"/>
            </a:solidFill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1722"/>
            <a:ext cx="5027613" cy="41162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7926" tIns="43191" rIns="87926" bIns="43191"/>
          <a:lstStyle/>
          <a:p>
            <a:pPr>
              <a:lnSpc>
                <a:spcPct val="87000"/>
              </a:lnSpc>
            </a:pPr>
            <a:endParaRPr lang="en-US">
              <a:latin typeface="Arial Unicode M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0788" y="693738"/>
            <a:ext cx="4416425" cy="3414712"/>
          </a:xfrm>
          <a:ln w="12700" cap="flat">
            <a:solidFill>
              <a:schemeClr val="tx1"/>
            </a:solidFill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1722"/>
            <a:ext cx="5027613" cy="41162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7926" tIns="43191" rIns="87926" bIns="43191"/>
          <a:lstStyle/>
          <a:p>
            <a:pPr>
              <a:lnSpc>
                <a:spcPct val="87000"/>
              </a:lnSpc>
            </a:pPr>
            <a:endParaRPr lang="en-US">
              <a:latin typeface="Arial Unicode M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0788" y="693738"/>
            <a:ext cx="4416425" cy="3414712"/>
          </a:xfrm>
          <a:ln w="12700" cap="flat">
            <a:solidFill>
              <a:schemeClr val="tx1"/>
            </a:solidFill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1722"/>
            <a:ext cx="5027613" cy="41162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7926" tIns="43191" rIns="87926" bIns="43191"/>
          <a:lstStyle/>
          <a:p>
            <a:pPr>
              <a:lnSpc>
                <a:spcPct val="87000"/>
              </a:lnSpc>
            </a:pPr>
            <a:endParaRPr lang="en-US">
              <a:latin typeface="Arial Unicode M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0788" y="693738"/>
            <a:ext cx="4416425" cy="3414712"/>
          </a:xfrm>
          <a:ln w="12700" cap="flat">
            <a:solidFill>
              <a:schemeClr val="tx1"/>
            </a:solidFill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1722"/>
            <a:ext cx="5027613" cy="41162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7926" tIns="43191" rIns="87926" bIns="43191"/>
          <a:lstStyle/>
          <a:p>
            <a:pPr>
              <a:lnSpc>
                <a:spcPct val="87000"/>
              </a:lnSpc>
            </a:pPr>
            <a:endParaRPr lang="en-US">
              <a:latin typeface="Arial Unicode M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0788" y="693738"/>
            <a:ext cx="4416425" cy="3414712"/>
          </a:xfrm>
          <a:ln w="12700" cap="flat">
            <a:solidFill>
              <a:schemeClr val="tx1"/>
            </a:solidFill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1722"/>
            <a:ext cx="5027613" cy="41162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7926" tIns="43191" rIns="87926" bIns="43191"/>
          <a:lstStyle/>
          <a:p>
            <a:pPr>
              <a:lnSpc>
                <a:spcPct val="87000"/>
              </a:lnSpc>
            </a:pPr>
            <a:endParaRPr lang="en-US">
              <a:latin typeface="Arial Unicode M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0788" y="693738"/>
            <a:ext cx="4416425" cy="3414712"/>
          </a:xfrm>
          <a:ln w="12700" cap="flat">
            <a:solidFill>
              <a:schemeClr val="tx1"/>
            </a:solidFill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1722"/>
            <a:ext cx="5027613" cy="41162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7926" tIns="43191" rIns="87926" bIns="43191"/>
          <a:lstStyle/>
          <a:p>
            <a:pPr>
              <a:lnSpc>
                <a:spcPct val="87000"/>
              </a:lnSpc>
            </a:pPr>
            <a:endParaRPr lang="en-US">
              <a:latin typeface="Arial Unicode M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0788" y="693738"/>
            <a:ext cx="4416425" cy="3414712"/>
          </a:xfrm>
          <a:ln w="12700" cap="flat">
            <a:solidFill>
              <a:schemeClr val="tx1"/>
            </a:solidFill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1722"/>
            <a:ext cx="5027613" cy="41162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7926" tIns="43191" rIns="87926" bIns="43191"/>
          <a:lstStyle/>
          <a:p>
            <a:pPr>
              <a:lnSpc>
                <a:spcPct val="87000"/>
              </a:lnSpc>
            </a:pPr>
            <a:endParaRPr lang="en-US">
              <a:latin typeface="Arial Unicode M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0788" y="693738"/>
            <a:ext cx="4416425" cy="3414712"/>
          </a:xfrm>
          <a:ln w="12700" cap="flat">
            <a:solidFill>
              <a:schemeClr val="tx1"/>
            </a:solidFill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1722"/>
            <a:ext cx="5027613" cy="41162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7926" tIns="43191" rIns="87926" bIns="43191"/>
          <a:lstStyle/>
          <a:p>
            <a:pPr>
              <a:lnSpc>
                <a:spcPct val="87000"/>
              </a:lnSpc>
            </a:pPr>
            <a:endParaRPr lang="en-US">
              <a:latin typeface="Arial Unicode M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0788" y="693738"/>
            <a:ext cx="4416425" cy="3414712"/>
          </a:xfrm>
          <a:ln w="12700" cap="flat">
            <a:solidFill>
              <a:schemeClr val="tx1"/>
            </a:solidFill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1722"/>
            <a:ext cx="5027613" cy="41162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7926" tIns="43191" rIns="87926" bIns="43191"/>
          <a:lstStyle/>
          <a:p>
            <a:pPr>
              <a:lnSpc>
                <a:spcPct val="87000"/>
              </a:lnSpc>
            </a:pPr>
            <a:endParaRPr lang="en-US">
              <a:latin typeface="Arial Unicode M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0788" y="693738"/>
            <a:ext cx="4416425" cy="3414712"/>
          </a:xfrm>
          <a:ln w="12700" cap="flat">
            <a:solidFill>
              <a:schemeClr val="tx1"/>
            </a:solidFill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1722"/>
            <a:ext cx="5027613" cy="41162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7926" tIns="43191" rIns="87926" bIns="43191"/>
          <a:lstStyle/>
          <a:p>
            <a:pPr>
              <a:lnSpc>
                <a:spcPct val="87000"/>
              </a:lnSpc>
            </a:pPr>
            <a:endParaRPr lang="en-US">
              <a:latin typeface="Arial Unicode M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0788" y="693738"/>
            <a:ext cx="4416425" cy="3414712"/>
          </a:xfrm>
          <a:ln w="12700" cap="flat">
            <a:solidFill>
              <a:schemeClr val="tx1"/>
            </a:solidFill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1722"/>
            <a:ext cx="5027613" cy="41162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7926" tIns="43191" rIns="87926" bIns="43191"/>
          <a:lstStyle/>
          <a:p>
            <a:pPr>
              <a:lnSpc>
                <a:spcPct val="87000"/>
              </a:lnSpc>
            </a:pPr>
            <a:endParaRPr lang="en-US">
              <a:latin typeface="Arial Unicode M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0788" y="693738"/>
            <a:ext cx="4416425" cy="3414712"/>
          </a:xfrm>
          <a:ln w="12700" cap="flat">
            <a:solidFill>
              <a:schemeClr val="tx1"/>
            </a:solidFill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1722"/>
            <a:ext cx="5027613" cy="41162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7926" tIns="43191" rIns="87926" bIns="43191"/>
          <a:lstStyle/>
          <a:p>
            <a:pPr>
              <a:lnSpc>
                <a:spcPct val="87000"/>
              </a:lnSpc>
            </a:pPr>
            <a:endParaRPr lang="en-US">
              <a:latin typeface="Arial Unicode M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0788" y="693738"/>
            <a:ext cx="4416425" cy="3414712"/>
          </a:xfrm>
          <a:ln w="12700" cap="flat">
            <a:solidFill>
              <a:schemeClr val="tx1"/>
            </a:solidFill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1722"/>
            <a:ext cx="5027613" cy="41162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7926" tIns="43191" rIns="87926" bIns="43191"/>
          <a:lstStyle/>
          <a:p>
            <a:pPr>
              <a:lnSpc>
                <a:spcPct val="87000"/>
              </a:lnSpc>
            </a:pPr>
            <a:endParaRPr lang="en-US">
              <a:latin typeface="Arial Unicode M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0788" y="693738"/>
            <a:ext cx="4416425" cy="3414712"/>
          </a:xfrm>
          <a:ln w="12700" cap="flat">
            <a:solidFill>
              <a:schemeClr val="tx1"/>
            </a:solidFill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1722"/>
            <a:ext cx="5027613" cy="41162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7926" tIns="43191" rIns="87926" bIns="43191"/>
          <a:lstStyle/>
          <a:p>
            <a:pPr>
              <a:lnSpc>
                <a:spcPct val="87000"/>
              </a:lnSpc>
            </a:pPr>
            <a:endParaRPr lang="en-US">
              <a:latin typeface="Arial Unicode M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0788" y="693738"/>
            <a:ext cx="4416425" cy="3414712"/>
          </a:xfrm>
          <a:ln w="12700" cap="flat">
            <a:solidFill>
              <a:schemeClr val="tx1"/>
            </a:solidFill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1722"/>
            <a:ext cx="5027613" cy="41162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7926" tIns="43191" rIns="87926" bIns="43191"/>
          <a:lstStyle/>
          <a:p>
            <a:pPr>
              <a:lnSpc>
                <a:spcPct val="87000"/>
              </a:lnSpc>
            </a:pPr>
            <a:endParaRPr lang="en-US">
              <a:latin typeface="Arial Unicode M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0788" y="693738"/>
            <a:ext cx="4416425" cy="3414712"/>
          </a:xfrm>
          <a:ln w="12700" cap="flat">
            <a:solidFill>
              <a:schemeClr val="tx1"/>
            </a:solidFill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1722"/>
            <a:ext cx="5027613" cy="41162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7926" tIns="43191" rIns="87926" bIns="43191"/>
          <a:lstStyle/>
          <a:p>
            <a:pPr>
              <a:lnSpc>
                <a:spcPct val="87000"/>
              </a:lnSpc>
            </a:pPr>
            <a:endParaRPr lang="en-US">
              <a:latin typeface="Arial Unicode M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0788" y="693738"/>
            <a:ext cx="4416425" cy="3414712"/>
          </a:xfrm>
          <a:ln w="12700" cap="flat">
            <a:solidFill>
              <a:schemeClr val="tx1"/>
            </a:solidFill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1722"/>
            <a:ext cx="5027613" cy="41162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7926" tIns="43191" rIns="87926" bIns="43191"/>
          <a:lstStyle/>
          <a:p>
            <a:pPr>
              <a:lnSpc>
                <a:spcPct val="87000"/>
              </a:lnSpc>
            </a:pPr>
            <a:endParaRPr lang="en-US">
              <a:latin typeface="Arial Unicode M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063" y="2414588"/>
            <a:ext cx="8550275" cy="1665287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5" y="4403725"/>
            <a:ext cx="7042150" cy="1987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0A8EBD2-5031-F040-9582-28F057A255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1CE9CE6C-7511-C546-A1B2-A627BABB07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0625" y="76200"/>
            <a:ext cx="2517775" cy="6810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12700" y="76200"/>
            <a:ext cx="7400925" cy="6810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B6C6EFC-04D2-7D4E-90E0-1A0EB167FB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96012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50825" y="1468438"/>
            <a:ext cx="9388475" cy="5786437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986479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6E594958-0AB3-6140-9AA4-450DA40E09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02860A71-0449-0749-846A-010CD880F4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100138"/>
            <a:ext cx="4618038" cy="5786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1263" y="1100138"/>
            <a:ext cx="4618037" cy="5786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2FC075F3-FBBD-A746-8625-8F5B0F5B48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05141B57-DF98-6246-B8B8-6379991942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5BD005C5-5F2A-C844-B6E7-3566DC01A8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0F4B055-4FA1-8247-BCB4-4410C3A16F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3E4F63C-C2BC-5243-A87E-CAE213E2EF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28BA731F-35B2-EF4B-B6D2-BE957E7952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76200"/>
            <a:ext cx="9982200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101882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Helvetica" pitchFamily="34" charset="0"/>
              </a:rPr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100138"/>
            <a:ext cx="9388475" cy="5786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101882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pitchFamily="34" charset="0"/>
              </a:rPr>
              <a:t>Click to edit Master text styles</a:t>
            </a:r>
          </a:p>
          <a:p>
            <a:pPr lvl="1"/>
            <a:r>
              <a:rPr lang="en-US">
                <a:sym typeface="Helvetica" pitchFamily="34" charset="0"/>
              </a:rPr>
              <a:t>Second level</a:t>
            </a:r>
          </a:p>
          <a:p>
            <a:pPr lvl="2"/>
            <a:r>
              <a:rPr lang="en-US">
                <a:sym typeface="Helvetica" pitchFamily="34" charset="0"/>
              </a:rPr>
              <a:t>Third level</a:t>
            </a:r>
          </a:p>
          <a:p>
            <a:pPr lvl="3"/>
            <a:r>
              <a:rPr lang="en-US">
                <a:sym typeface="Helvetica" pitchFamily="34" charset="0"/>
              </a:rPr>
              <a:t>Fourth level</a:t>
            </a:r>
          </a:p>
          <a:p>
            <a:pPr lvl="4"/>
            <a:r>
              <a:rPr lang="en-US">
                <a:sym typeface="Helvetica" pitchFamily="34" charset="0"/>
              </a:rPr>
              <a:t>Fifth level</a:t>
            </a:r>
          </a:p>
        </p:txBody>
      </p:sp>
      <p:sp>
        <p:nvSpPr>
          <p:cNvPr id="1029" name="Text Box 5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9652000" y="7429499"/>
            <a:ext cx="341313" cy="3429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 b="1">
                <a:solidFill>
                  <a:schemeClr val="accent6">
                    <a:lumMod val="50000"/>
                  </a:schemeClr>
                </a:solidFill>
                <a:latin typeface="+mn-lt"/>
                <a:ea typeface="Helvetica" pitchFamily="34" charset="0"/>
                <a:cs typeface="Helvetica" pitchFamily="34" charset="0"/>
                <a:sym typeface="Helvetica" pitchFamily="34" charset="0"/>
              </a:defRPr>
            </a:lvl1pPr>
          </a:lstStyle>
          <a:p>
            <a:fld id="{49D71945-3C88-4D4B-AF0E-D1DA4D48DF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ransition xmlns:p14="http://schemas.microsoft.com/office/powerpoint/2010/main"/>
  <p:hf hdr="0" dt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000A4D"/>
          </a:solidFill>
          <a:latin typeface="+mj-lt"/>
          <a:ea typeface="+mj-ea"/>
          <a:cs typeface="+mj-cs"/>
          <a:sym typeface="Helvetica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rgbClr val="000A4D"/>
          </a:solidFill>
          <a:latin typeface="Helvetica" pitchFamily="34" charset="0"/>
          <a:ea typeface="ヒラギノ角ゴ ProN W6" pitchFamily="34" charset="-128"/>
          <a:cs typeface="ヒラギノ角ゴ ProN W6" pitchFamily="34" charset="-128"/>
          <a:sym typeface="Helvetic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rgbClr val="000A4D"/>
          </a:solidFill>
          <a:latin typeface="Helvetica" pitchFamily="34" charset="0"/>
          <a:ea typeface="ヒラギノ角ゴ ProN W6" pitchFamily="34" charset="-128"/>
          <a:cs typeface="ヒラギノ角ゴ ProN W6" pitchFamily="34" charset="-128"/>
          <a:sym typeface="Helvetic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rgbClr val="000A4D"/>
          </a:solidFill>
          <a:latin typeface="Helvetica" pitchFamily="34" charset="0"/>
          <a:ea typeface="ヒラギノ角ゴ ProN W6" pitchFamily="34" charset="-128"/>
          <a:cs typeface="ヒラギノ角ゴ ProN W6" pitchFamily="34" charset="-128"/>
          <a:sym typeface="Helvetic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rgbClr val="000A4D"/>
          </a:solidFill>
          <a:latin typeface="Helvetica" pitchFamily="34" charset="0"/>
          <a:ea typeface="ヒラギノ角ゴ ProN W6" pitchFamily="34" charset="-128"/>
          <a:cs typeface="ヒラギノ角ゴ ProN W6" pitchFamily="34" charset="-128"/>
          <a:sym typeface="Helvetic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0A4D"/>
          </a:solidFill>
          <a:latin typeface="Helvetica" pitchFamily="34" charset="0"/>
          <a:ea typeface="ヒラギノ角ゴ ProN W6" pitchFamily="34" charset="-128"/>
          <a:cs typeface="ヒラギノ角ゴ ProN W6" pitchFamily="34" charset="-128"/>
          <a:sym typeface="Helvetic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0A4D"/>
          </a:solidFill>
          <a:latin typeface="Helvetica" pitchFamily="34" charset="0"/>
          <a:ea typeface="ヒラギノ角ゴ ProN W6" pitchFamily="34" charset="-128"/>
          <a:cs typeface="ヒラギノ角ゴ ProN W6" pitchFamily="34" charset="-128"/>
          <a:sym typeface="Helvetic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0A4D"/>
          </a:solidFill>
          <a:latin typeface="Helvetica" pitchFamily="34" charset="0"/>
          <a:ea typeface="ヒラギノ角ゴ ProN W6" pitchFamily="34" charset="-128"/>
          <a:cs typeface="ヒラギノ角ゴ ProN W6" pitchFamily="34" charset="-128"/>
          <a:sym typeface="Helvetic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0A4D"/>
          </a:solidFill>
          <a:latin typeface="Helvetica" pitchFamily="34" charset="0"/>
          <a:ea typeface="ヒラギノ角ゴ ProN W6" pitchFamily="34" charset="-128"/>
          <a:cs typeface="ヒラギノ角ゴ ProN W6" pitchFamily="34" charset="-128"/>
          <a:sym typeface="Helvetica" pitchFamily="34" charset="0"/>
        </a:defRPr>
      </a:lvl9pPr>
    </p:titleStyle>
    <p:bodyStyle>
      <a:lvl1pPr marL="382588" indent="-382588" algn="l" rtl="0" fontAlgn="base">
        <a:spcBef>
          <a:spcPts val="700"/>
        </a:spcBef>
        <a:spcAft>
          <a:spcPct val="0"/>
        </a:spcAft>
        <a:buSzPct val="100000"/>
        <a:buFont typeface="Helvetica" pitchFamily="34" charset="0"/>
        <a:buChar char="•"/>
        <a:defRPr sz="2600" b="1">
          <a:solidFill>
            <a:srgbClr val="000A4D"/>
          </a:solidFill>
          <a:latin typeface="+mn-lt"/>
          <a:ea typeface="+mn-ea"/>
          <a:cs typeface="+mn-cs"/>
          <a:sym typeface="Helvetica" pitchFamily="34" charset="0"/>
        </a:defRPr>
      </a:lvl1pPr>
      <a:lvl2pPr marL="827088" indent="-317500" algn="l" rtl="0" fontAlgn="base">
        <a:spcBef>
          <a:spcPts val="700"/>
        </a:spcBef>
        <a:spcAft>
          <a:spcPct val="0"/>
        </a:spcAft>
        <a:buSzPct val="100000"/>
        <a:buFont typeface="Helvetica" pitchFamily="34" charset="0"/>
        <a:buChar char="–"/>
        <a:defRPr sz="2400" b="1">
          <a:solidFill>
            <a:srgbClr val="550E07"/>
          </a:solidFill>
          <a:latin typeface="+mn-lt"/>
          <a:ea typeface="+mn-ea"/>
          <a:cs typeface="+mn-cs"/>
          <a:sym typeface="Helvetica" pitchFamily="34" charset="0"/>
        </a:defRPr>
      </a:lvl2pPr>
      <a:lvl3pPr marL="1273175" indent="-254000" algn="l" rtl="0" fontAlgn="base">
        <a:spcBef>
          <a:spcPts val="600"/>
        </a:spcBef>
        <a:spcAft>
          <a:spcPct val="0"/>
        </a:spcAft>
        <a:buSzPct val="100000"/>
        <a:buFont typeface="Helvetica" pitchFamily="34" charset="0"/>
        <a:buChar char="•"/>
        <a:defRPr sz="2100" b="1">
          <a:solidFill>
            <a:srgbClr val="224A0F"/>
          </a:solidFill>
          <a:latin typeface="+mn-lt"/>
          <a:ea typeface="+mn-ea"/>
          <a:cs typeface="+mn-cs"/>
          <a:sym typeface="Helvetica" pitchFamily="34" charset="0"/>
        </a:defRPr>
      </a:lvl3pPr>
      <a:lvl4pPr marL="1782763" indent="-254000" algn="l" rtl="0" fontAlgn="base">
        <a:spcBef>
          <a:spcPts val="500"/>
        </a:spcBef>
        <a:spcAft>
          <a:spcPct val="0"/>
        </a:spcAft>
        <a:buSzPct val="100000"/>
        <a:buFont typeface="Helvetica" pitchFamily="34" charset="0"/>
        <a:buChar char="–"/>
        <a:defRPr sz="1900" b="1">
          <a:solidFill>
            <a:srgbClr val="BA681A"/>
          </a:solidFill>
          <a:latin typeface="+mn-lt"/>
          <a:ea typeface="ヒラギノ角ゴ ProN W3" pitchFamily="34" charset="-128"/>
          <a:cs typeface="ヒラギノ角ゴ ProN W3" pitchFamily="34" charset="-128"/>
          <a:sym typeface="Helvetica" pitchFamily="34" charset="0"/>
        </a:defRPr>
      </a:lvl4pPr>
      <a:lvl5pPr marL="2292350" indent="-254000" algn="l" rtl="0" fontAlgn="base">
        <a:spcBef>
          <a:spcPts val="500"/>
        </a:spcBef>
        <a:spcAft>
          <a:spcPct val="0"/>
        </a:spcAft>
        <a:buSzPct val="100000"/>
        <a:buFont typeface="Helvetica" pitchFamily="34" charset="0"/>
        <a:buChar char="»"/>
        <a:defRPr sz="1700" b="1">
          <a:solidFill>
            <a:schemeClr val="tx1"/>
          </a:solidFill>
          <a:latin typeface="+mn-lt"/>
          <a:ea typeface="ヒラギノ角ゴ ProN W3" pitchFamily="34" charset="-128"/>
          <a:cs typeface="ヒラギノ角ゴ ProN W3" pitchFamily="34" charset="-128"/>
          <a:sym typeface="Helvetica" pitchFamily="34" charset="0"/>
        </a:defRPr>
      </a:lvl5pPr>
      <a:lvl6pPr marL="2749550" indent="-254000" algn="l" rtl="0" fontAlgn="base">
        <a:spcBef>
          <a:spcPts val="500"/>
        </a:spcBef>
        <a:spcAft>
          <a:spcPct val="0"/>
        </a:spcAft>
        <a:buSzPct val="100000"/>
        <a:buFont typeface="Helvetica" pitchFamily="34" charset="0"/>
        <a:buChar char="»"/>
        <a:defRPr sz="1700" b="1">
          <a:solidFill>
            <a:schemeClr val="tx1"/>
          </a:solidFill>
          <a:latin typeface="+mn-lt"/>
          <a:ea typeface="ヒラギノ角ゴ ProN W3" pitchFamily="34" charset="-128"/>
          <a:cs typeface="ヒラギノ角ゴ ProN W3" pitchFamily="34" charset="-128"/>
          <a:sym typeface="Helvetica" pitchFamily="34" charset="0"/>
        </a:defRPr>
      </a:lvl6pPr>
      <a:lvl7pPr marL="3206750" indent="-254000" algn="l" rtl="0" fontAlgn="base">
        <a:spcBef>
          <a:spcPts val="500"/>
        </a:spcBef>
        <a:spcAft>
          <a:spcPct val="0"/>
        </a:spcAft>
        <a:buSzPct val="100000"/>
        <a:buFont typeface="Helvetica" pitchFamily="34" charset="0"/>
        <a:buChar char="»"/>
        <a:defRPr sz="1700" b="1">
          <a:solidFill>
            <a:schemeClr val="tx1"/>
          </a:solidFill>
          <a:latin typeface="+mn-lt"/>
          <a:ea typeface="ヒラギノ角ゴ ProN W3" pitchFamily="34" charset="-128"/>
          <a:cs typeface="ヒラギノ角ゴ ProN W3" pitchFamily="34" charset="-128"/>
          <a:sym typeface="Helvetica" pitchFamily="34" charset="0"/>
        </a:defRPr>
      </a:lvl7pPr>
      <a:lvl8pPr marL="3663950" indent="-254000" algn="l" rtl="0" fontAlgn="base">
        <a:spcBef>
          <a:spcPts val="500"/>
        </a:spcBef>
        <a:spcAft>
          <a:spcPct val="0"/>
        </a:spcAft>
        <a:buSzPct val="100000"/>
        <a:buFont typeface="Helvetica" pitchFamily="34" charset="0"/>
        <a:buChar char="»"/>
        <a:defRPr sz="1700" b="1">
          <a:solidFill>
            <a:schemeClr val="tx1"/>
          </a:solidFill>
          <a:latin typeface="+mn-lt"/>
          <a:ea typeface="ヒラギノ角ゴ ProN W3" pitchFamily="34" charset="-128"/>
          <a:cs typeface="ヒラギノ角ゴ ProN W3" pitchFamily="34" charset="-128"/>
          <a:sym typeface="Helvetica" pitchFamily="34" charset="0"/>
        </a:defRPr>
      </a:lvl8pPr>
      <a:lvl9pPr marL="4121150" indent="-254000" algn="l" rtl="0" fontAlgn="base">
        <a:spcBef>
          <a:spcPts val="500"/>
        </a:spcBef>
        <a:spcAft>
          <a:spcPct val="0"/>
        </a:spcAft>
        <a:buSzPct val="100000"/>
        <a:buFont typeface="Helvetica" pitchFamily="34" charset="0"/>
        <a:buChar char="»"/>
        <a:defRPr sz="1700" b="1">
          <a:solidFill>
            <a:schemeClr val="tx1"/>
          </a:solidFill>
          <a:latin typeface="+mn-lt"/>
          <a:ea typeface="ヒラギノ角ゴ ProN W3" pitchFamily="34" charset="-128"/>
          <a:cs typeface="ヒラギノ角ゴ ProN W3" pitchFamily="34" charset="-128"/>
          <a:sym typeface="Helvetica" pitchFamily="34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Let’s look at a normal </a:t>
            </a:r>
            <a:r>
              <a:rPr lang="en-US" dirty="0" err="1" smtClean="0"/>
              <a:t>lw</a:t>
            </a:r>
            <a:r>
              <a:rPr lang="en-US" dirty="0" smtClean="0"/>
              <a:t> instruction first…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8EBD2-5031-F040-9582-28F057A255C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769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27"/>
          <p:cNvSpPr>
            <a:spLocks noChangeArrowheads="1"/>
          </p:cNvSpPr>
          <p:nvPr/>
        </p:nvSpPr>
        <p:spPr bwMode="auto">
          <a:xfrm>
            <a:off x="6415088" y="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8" name="Rectangle 28"/>
          <p:cNvSpPr>
            <a:spLocks noChangeArrowheads="1"/>
          </p:cNvSpPr>
          <p:nvPr/>
        </p:nvSpPr>
        <p:spPr bwMode="auto">
          <a:xfrm>
            <a:off x="6415088" y="16510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9" name="Rectangle 29"/>
          <p:cNvSpPr>
            <a:spLocks noChangeArrowheads="1"/>
          </p:cNvSpPr>
          <p:nvPr/>
        </p:nvSpPr>
        <p:spPr bwMode="auto">
          <a:xfrm>
            <a:off x="6613525" y="325438"/>
            <a:ext cx="571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pic>
        <p:nvPicPr>
          <p:cNvPr id="44040" name="Picture 688" descr="13 - Lecture Notes (Mine)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8850"/>
            <a:ext cx="3869488" cy="399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9652000" y="7429499"/>
            <a:ext cx="341313" cy="342901"/>
          </a:xfrm>
        </p:spPr>
        <p:txBody>
          <a:bodyPr/>
          <a:lstStyle/>
          <a:p>
            <a:pPr>
              <a:defRPr/>
            </a:pPr>
            <a:fld id="{0F8B4F7E-174C-194F-9065-BE6B75A72F2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2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394689"/>
            <a:ext cx="7239000" cy="5301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009824"/>
              </p:ext>
            </p:extLst>
          </p:nvPr>
        </p:nvGraphicFramePr>
        <p:xfrm>
          <a:off x="228600" y="4440768"/>
          <a:ext cx="2127250" cy="114871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990600"/>
                <a:gridCol w="1136650"/>
              </a:tblGrid>
              <a:tr h="268475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Register file</a:t>
                      </a:r>
                      <a:endParaRPr lang="en-US" sz="1600" dirty="0"/>
                    </a:p>
                  </a:txBody>
                  <a:tcPr marL="66199" marR="66199" marT="33100" marB="33100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address</a:t>
                      </a:r>
                      <a:endParaRPr lang="en-US" sz="1400" baseline="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content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 (00110)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 (00111)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2984" y="4049184"/>
            <a:ext cx="17968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Helvetica"/>
                <a:cs typeface="Helvetica"/>
              </a:rPr>
              <a:t>PC value:  1004</a:t>
            </a:r>
            <a:r>
              <a:rPr lang="en-US" sz="1600" baseline="-25000" dirty="0" smtClean="0">
                <a:latin typeface="Helvetica"/>
                <a:cs typeface="Helvetica"/>
              </a:rPr>
              <a:t>10</a:t>
            </a:r>
            <a:endParaRPr lang="en-US" sz="1600" baseline="-25000" dirty="0">
              <a:latin typeface="Helvetica"/>
              <a:cs typeface="Helvetica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433149"/>
              </p:ext>
            </p:extLst>
          </p:nvPr>
        </p:nvGraphicFramePr>
        <p:xfrm>
          <a:off x="228600" y="5715000"/>
          <a:ext cx="2127250" cy="198739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990600"/>
                <a:gridCol w="1136650"/>
              </a:tblGrid>
              <a:tr h="268475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Memory</a:t>
                      </a:r>
                      <a:endParaRPr lang="en-US" sz="1600" dirty="0"/>
                    </a:p>
                  </a:txBody>
                  <a:tcPr marL="66199" marR="66199" marT="33100" marB="33100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address</a:t>
                      </a:r>
                      <a:endParaRPr lang="en-US" sz="1400" baseline="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content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lw</a:t>
                      </a:r>
                      <a:r>
                        <a:rPr lang="en-US" sz="1400" dirty="0" smtClean="0"/>
                        <a:t> encoding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baseline="-25000" dirty="0" smtClean="0"/>
                        <a:t>…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50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10004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60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10008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70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6415088" y="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6415088" y="16510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6613525" y="325438"/>
            <a:ext cx="571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06410"/>
              </p:ext>
            </p:extLst>
          </p:nvPr>
        </p:nvGraphicFramePr>
        <p:xfrm>
          <a:off x="4191000" y="1257300"/>
          <a:ext cx="5562599" cy="10287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117600"/>
                <a:gridCol w="1117600"/>
                <a:gridCol w="1117600"/>
                <a:gridCol w="2209799"/>
              </a:tblGrid>
              <a:tr h="34290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Opcode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Source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Destination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Immediate value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31-26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25-21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20-16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15-</a:t>
                      </a:r>
                      <a:r>
                        <a:rPr lang="en-US" sz="1400" baseline="0" dirty="0" smtClean="0"/>
                        <a:t>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100011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0000</a:t>
                      </a:r>
                      <a:r>
                        <a:rPr lang="en-US" sz="1400" baseline="0" dirty="0" smtClean="0"/>
                        <a:t> 0000 0000</a:t>
                      </a:r>
                      <a:r>
                        <a:rPr lang="en-US" sz="1400" dirty="0" smtClean="0"/>
                        <a:t> 1000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4114800" y="0"/>
            <a:ext cx="40570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address 1000</a:t>
            </a:r>
            <a:r>
              <a:rPr lang="en-US" baseline="-250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10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: 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lw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 $6,8($7)</a:t>
            </a:r>
          </a:p>
        </p:txBody>
      </p:sp>
      <p:pic>
        <p:nvPicPr>
          <p:cNvPr id="37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394689"/>
            <a:ext cx="7239000" cy="5301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8" name="Group 47"/>
          <p:cNvGrpSpPr/>
          <p:nvPr/>
        </p:nvGrpSpPr>
        <p:grpSpPr>
          <a:xfrm>
            <a:off x="5863731" y="3472052"/>
            <a:ext cx="1832471" cy="1350074"/>
            <a:chOff x="5863731" y="3450526"/>
            <a:chExt cx="1832471" cy="1350074"/>
          </a:xfrm>
        </p:grpSpPr>
        <p:grpSp>
          <p:nvGrpSpPr>
            <p:cNvPr id="49" name="Group 48"/>
            <p:cNvGrpSpPr/>
            <p:nvPr/>
          </p:nvGrpSpPr>
          <p:grpSpPr>
            <a:xfrm>
              <a:off x="5863731" y="3547211"/>
              <a:ext cx="1832471" cy="1253389"/>
              <a:chOff x="5863731" y="3547211"/>
              <a:chExt cx="1832471" cy="1253389"/>
            </a:xfrm>
          </p:grpSpPr>
          <p:sp>
            <p:nvSpPr>
              <p:cNvPr id="51" name="Rounded Rectangle 50"/>
              <p:cNvSpPr/>
              <p:nvPr/>
            </p:nvSpPr>
            <p:spPr bwMode="auto">
              <a:xfrm rot="16200000">
                <a:off x="6686673" y="2724269"/>
                <a:ext cx="186587" cy="1832471"/>
              </a:xfrm>
              <a:prstGeom prst="roundRect">
                <a:avLst/>
              </a:prstGeom>
              <a:solidFill>
                <a:srgbClr val="FF0000">
                  <a:alpha val="37000"/>
                </a:srgb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34" charset="0"/>
                  <a:ea typeface="ヒラギノ明朝 ProN W3" pitchFamily="34" charset="-128"/>
                  <a:cs typeface="ヒラギノ明朝 ProN W3" pitchFamily="34" charset="-128"/>
                  <a:sym typeface="Times New Roman" pitchFamily="34" charset="0"/>
                </a:endParaRPr>
              </a:p>
            </p:txBody>
          </p:sp>
          <p:sp>
            <p:nvSpPr>
              <p:cNvPr id="52" name="Rounded Rectangle 51"/>
              <p:cNvSpPr/>
              <p:nvPr/>
            </p:nvSpPr>
            <p:spPr bwMode="auto">
              <a:xfrm>
                <a:off x="7517167" y="3554753"/>
                <a:ext cx="179033" cy="1245847"/>
              </a:xfrm>
              <a:prstGeom prst="roundRect">
                <a:avLst/>
              </a:prstGeom>
              <a:solidFill>
                <a:srgbClr val="FF0000">
                  <a:alpha val="37000"/>
                </a:srgb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34" charset="0"/>
                  <a:ea typeface="ヒラギノ明朝 ProN W3" pitchFamily="34" charset="-128"/>
                  <a:cs typeface="ヒラギノ明朝 ProN W3" pitchFamily="34" charset="-128"/>
                  <a:sym typeface="Times New Roman" pitchFamily="34" charset="0"/>
                </a:endParaRPr>
              </a:p>
            </p:txBody>
          </p:sp>
        </p:grpSp>
        <p:sp>
          <p:nvSpPr>
            <p:cNvPr id="50" name="TextBox 49"/>
            <p:cNvSpPr txBox="1"/>
            <p:nvPr/>
          </p:nvSpPr>
          <p:spPr>
            <a:xfrm>
              <a:off x="6934200" y="3450526"/>
              <a:ext cx="3000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1</a:t>
              </a:r>
              <a:endParaRPr lang="en-US" sz="1600" b="1" baseline="-250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867401" y="3242846"/>
            <a:ext cx="2057399" cy="3234154"/>
            <a:chOff x="5867401" y="3242846"/>
            <a:chExt cx="2057399" cy="3234154"/>
          </a:xfrm>
        </p:grpSpPr>
        <p:sp>
          <p:nvSpPr>
            <p:cNvPr id="54" name="Rounded Rectangle 53"/>
            <p:cNvSpPr/>
            <p:nvPr/>
          </p:nvSpPr>
          <p:spPr bwMode="auto">
            <a:xfrm rot="16200000">
              <a:off x="6591301" y="2639663"/>
              <a:ext cx="152400" cy="1600200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902307" y="3242846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1</a:t>
              </a:r>
              <a:r>
                <a:rPr lang="en-US" sz="1600" b="1" dirty="0">
                  <a:solidFill>
                    <a:srgbClr val="FF0000"/>
                  </a:solidFill>
                  <a:latin typeface="Helvetica"/>
                  <a:cs typeface="Helvetica"/>
                </a:rPr>
                <a:t>0</a:t>
              </a:r>
              <a:endParaRPr lang="en-US" sz="1600" b="1" baseline="-250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  <p:sp>
          <p:nvSpPr>
            <p:cNvPr id="56" name="Rounded Rectangle 55"/>
            <p:cNvSpPr/>
            <p:nvPr/>
          </p:nvSpPr>
          <p:spPr bwMode="auto">
            <a:xfrm rot="10800000">
              <a:off x="7315200" y="3376613"/>
              <a:ext cx="152400" cy="1271587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57" name="Rounded Rectangle 56"/>
            <p:cNvSpPr/>
            <p:nvPr/>
          </p:nvSpPr>
          <p:spPr bwMode="auto">
            <a:xfrm rot="16200000">
              <a:off x="7543800" y="4267200"/>
              <a:ext cx="152400" cy="609600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58" name="Rounded Rectangle 57"/>
            <p:cNvSpPr/>
            <p:nvPr/>
          </p:nvSpPr>
          <p:spPr bwMode="auto">
            <a:xfrm rot="10800000">
              <a:off x="7772401" y="4508848"/>
              <a:ext cx="152399" cy="1968151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59" name="Rounded Rectangle 58"/>
            <p:cNvSpPr/>
            <p:nvPr/>
          </p:nvSpPr>
          <p:spPr bwMode="auto">
            <a:xfrm rot="16200000">
              <a:off x="7658100" y="6210300"/>
              <a:ext cx="152400" cy="381000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5867400" y="3134963"/>
            <a:ext cx="2819400" cy="4256437"/>
            <a:chOff x="5867400" y="3134963"/>
            <a:chExt cx="2819400" cy="4256437"/>
          </a:xfrm>
        </p:grpSpPr>
        <p:sp>
          <p:nvSpPr>
            <p:cNvPr id="61" name="Rounded Rectangle 60"/>
            <p:cNvSpPr/>
            <p:nvPr/>
          </p:nvSpPr>
          <p:spPr bwMode="auto">
            <a:xfrm rot="16200000">
              <a:off x="7200900" y="1866900"/>
              <a:ext cx="152400" cy="2819400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62" name="Rounded Rectangle 61"/>
            <p:cNvSpPr/>
            <p:nvPr/>
          </p:nvSpPr>
          <p:spPr bwMode="auto">
            <a:xfrm rot="10800000">
              <a:off x="8534400" y="3200400"/>
              <a:ext cx="152400" cy="4191000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64" name="Rounded Rectangle 63"/>
            <p:cNvSpPr/>
            <p:nvPr/>
          </p:nvSpPr>
          <p:spPr bwMode="auto">
            <a:xfrm rot="5400000">
              <a:off x="8267700" y="6972300"/>
              <a:ext cx="152400" cy="685800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65" name="Rounded Rectangle 64"/>
            <p:cNvSpPr/>
            <p:nvPr/>
          </p:nvSpPr>
          <p:spPr bwMode="auto">
            <a:xfrm rot="10800000">
              <a:off x="8001000" y="7042689"/>
              <a:ext cx="152400" cy="342900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534777" y="3134963"/>
              <a:ext cx="192342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See control logic discussion</a:t>
              </a:r>
              <a:endParaRPr lang="en-US" sz="1000" b="1" baseline="-250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  <p:sp>
        <p:nvSpPr>
          <p:cNvPr id="39" name="Rectangle 38"/>
          <p:cNvSpPr/>
          <p:nvPr/>
        </p:nvSpPr>
        <p:spPr>
          <a:xfrm>
            <a:off x="4191000" y="478726"/>
            <a:ext cx="3694003" cy="6181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Cycle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3,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State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2: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	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Calculate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address</a:t>
            </a:r>
          </a:p>
          <a:p>
            <a:pPr>
              <a:spcBef>
                <a:spcPts val="500"/>
              </a:spcBef>
            </a:pP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	</a:t>
            </a:r>
            <a:r>
              <a:rPr lang="en-US" sz="1400" dirty="0" err="1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ALUOut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  A + </a:t>
            </a:r>
            <a:r>
              <a:rPr lang="en-US" sz="1400" dirty="0" err="1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SignExt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(IR[15:0])</a:t>
            </a:r>
            <a:endParaRPr lang="en-US" sz="1400" dirty="0">
              <a:solidFill>
                <a:schemeClr val="accent6">
                  <a:lumMod val="50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-3669" y="990600"/>
            <a:ext cx="1143000" cy="1143000"/>
          </a:xfrm>
          <a:prstGeom prst="ellipse">
            <a:avLst/>
          </a:prstGeom>
          <a:solidFill>
            <a:srgbClr val="FFFF00">
              <a:alpha val="11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34" charset="0"/>
              <a:ea typeface="ヒラギノ明朝 ProN W3" pitchFamily="34" charset="-128"/>
              <a:cs typeface="ヒラギノ明朝 ProN W3" pitchFamily="34" charset="-128"/>
              <a:sym typeface="Times New Roman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6487763" y="4648200"/>
            <a:ext cx="910619" cy="1524000"/>
            <a:chOff x="6487763" y="4648200"/>
            <a:chExt cx="910619" cy="1524000"/>
          </a:xfrm>
        </p:grpSpPr>
        <p:sp>
          <p:nvSpPr>
            <p:cNvPr id="41" name="TextBox 40"/>
            <p:cNvSpPr txBox="1"/>
            <p:nvPr/>
          </p:nvSpPr>
          <p:spPr>
            <a:xfrm>
              <a:off x="6487763" y="4648200"/>
              <a:ext cx="90738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10000</a:t>
              </a:r>
              <a:r>
                <a:rPr lang="en-US" sz="1600" b="1" baseline="-250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10</a:t>
              </a:r>
              <a:endParaRPr lang="en-US" sz="1600" b="1" baseline="-250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947451" y="5833646"/>
              <a:ext cx="4509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8</a:t>
              </a:r>
              <a:r>
                <a:rPr lang="en-US" sz="1600" b="1" baseline="-250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10</a:t>
              </a:r>
              <a:endParaRPr lang="en-US" sz="1600" b="1" baseline="-250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657600" y="4953000"/>
            <a:ext cx="6012786" cy="871954"/>
            <a:chOff x="3657600" y="4953000"/>
            <a:chExt cx="6012786" cy="871954"/>
          </a:xfrm>
        </p:grpSpPr>
        <p:sp>
          <p:nvSpPr>
            <p:cNvPr id="43" name="TextBox 42"/>
            <p:cNvSpPr txBox="1"/>
            <p:nvPr/>
          </p:nvSpPr>
          <p:spPr>
            <a:xfrm>
              <a:off x="8763000" y="4953000"/>
              <a:ext cx="90738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10008</a:t>
              </a:r>
              <a:r>
                <a:rPr lang="en-US" sz="1600" b="1" baseline="-250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10</a:t>
              </a:r>
              <a:endParaRPr lang="en-US" sz="1600" b="1" baseline="-250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657600" y="5486400"/>
              <a:ext cx="4278936" cy="338554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solidFill>
                    <a:srgbClr val="FF0000"/>
                  </a:solidFill>
                  <a:latin typeface="Helvetica"/>
                  <a:cs typeface="Helvetica"/>
                </a:rPr>
                <a:t>ALUOut</a:t>
              </a:r>
              <a:r>
                <a:rPr lang="en-US" sz="16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 contains address to send to memory</a:t>
              </a:r>
            </a:p>
          </p:txBody>
        </p:sp>
        <p:cxnSp>
          <p:nvCxnSpPr>
            <p:cNvPr id="45" name="Straight Arrow Connector 44"/>
            <p:cNvCxnSpPr/>
            <p:nvPr/>
          </p:nvCxnSpPr>
          <p:spPr bwMode="auto">
            <a:xfrm flipV="1">
              <a:off x="7924800" y="5257800"/>
              <a:ext cx="914400" cy="38104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18358376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27"/>
          <p:cNvSpPr>
            <a:spLocks noChangeArrowheads="1"/>
          </p:cNvSpPr>
          <p:nvPr/>
        </p:nvSpPr>
        <p:spPr bwMode="auto">
          <a:xfrm>
            <a:off x="6415088" y="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8" name="Rectangle 28"/>
          <p:cNvSpPr>
            <a:spLocks noChangeArrowheads="1"/>
          </p:cNvSpPr>
          <p:nvPr/>
        </p:nvSpPr>
        <p:spPr bwMode="auto">
          <a:xfrm>
            <a:off x="6415088" y="16510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9" name="Rectangle 29"/>
          <p:cNvSpPr>
            <a:spLocks noChangeArrowheads="1"/>
          </p:cNvSpPr>
          <p:nvPr/>
        </p:nvSpPr>
        <p:spPr bwMode="auto">
          <a:xfrm>
            <a:off x="6613525" y="325438"/>
            <a:ext cx="571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pic>
        <p:nvPicPr>
          <p:cNvPr id="44040" name="Picture 688" descr="13 - Lecture Notes (Mine)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8850"/>
            <a:ext cx="3869488" cy="399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9652000" y="7429499"/>
            <a:ext cx="341313" cy="342901"/>
          </a:xfrm>
        </p:spPr>
        <p:txBody>
          <a:bodyPr/>
          <a:lstStyle/>
          <a:p>
            <a:pPr>
              <a:defRPr/>
            </a:pPr>
            <a:fld id="{0F8B4F7E-174C-194F-9065-BE6B75A72F2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2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394689"/>
            <a:ext cx="7239000" cy="5301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997467"/>
              </p:ext>
            </p:extLst>
          </p:nvPr>
        </p:nvGraphicFramePr>
        <p:xfrm>
          <a:off x="228600" y="4440768"/>
          <a:ext cx="2127250" cy="114871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990600"/>
                <a:gridCol w="1136650"/>
              </a:tblGrid>
              <a:tr h="268475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Register file</a:t>
                      </a:r>
                      <a:endParaRPr lang="en-US" sz="1600" dirty="0"/>
                    </a:p>
                  </a:txBody>
                  <a:tcPr marL="66199" marR="66199" marT="33100" marB="33100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address</a:t>
                      </a:r>
                      <a:endParaRPr lang="en-US" sz="1400" baseline="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content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 (00110)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 (00111)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2984" y="4049184"/>
            <a:ext cx="17968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Helvetica"/>
                <a:cs typeface="Helvetica"/>
              </a:rPr>
              <a:t>PC value:  1004</a:t>
            </a:r>
            <a:r>
              <a:rPr lang="en-US" sz="1600" baseline="-25000" dirty="0" smtClean="0">
                <a:latin typeface="Helvetica"/>
                <a:cs typeface="Helvetica"/>
              </a:rPr>
              <a:t>10</a:t>
            </a:r>
            <a:endParaRPr lang="en-US" sz="1600" baseline="-25000" dirty="0">
              <a:latin typeface="Helvetica"/>
              <a:cs typeface="Helvetica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942178"/>
              </p:ext>
            </p:extLst>
          </p:nvPr>
        </p:nvGraphicFramePr>
        <p:xfrm>
          <a:off x="228600" y="5715000"/>
          <a:ext cx="2127250" cy="198739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990600"/>
                <a:gridCol w="1136650"/>
              </a:tblGrid>
              <a:tr h="268475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Memory</a:t>
                      </a:r>
                      <a:endParaRPr lang="en-US" sz="1600" dirty="0"/>
                    </a:p>
                  </a:txBody>
                  <a:tcPr marL="66199" marR="66199" marT="33100" marB="33100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address</a:t>
                      </a:r>
                      <a:endParaRPr lang="en-US" sz="1400" baseline="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content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lw</a:t>
                      </a:r>
                      <a:r>
                        <a:rPr lang="en-US" sz="1400" dirty="0" smtClean="0"/>
                        <a:t> encoding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baseline="-25000" dirty="0" smtClean="0"/>
                        <a:t>…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50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10004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60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10008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70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6415088" y="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6415088" y="16510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6613525" y="325438"/>
            <a:ext cx="571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163744"/>
              </p:ext>
            </p:extLst>
          </p:nvPr>
        </p:nvGraphicFramePr>
        <p:xfrm>
          <a:off x="4191000" y="1257300"/>
          <a:ext cx="5562599" cy="10287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117600"/>
                <a:gridCol w="1117600"/>
                <a:gridCol w="1117600"/>
                <a:gridCol w="2209799"/>
              </a:tblGrid>
              <a:tr h="34290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Opcode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Source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Destination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Immediate value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31-26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25-21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20-16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15-</a:t>
                      </a:r>
                      <a:r>
                        <a:rPr lang="en-US" sz="1400" baseline="0" dirty="0" smtClean="0"/>
                        <a:t>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100011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0000</a:t>
                      </a:r>
                      <a:r>
                        <a:rPr lang="en-US" sz="1400" baseline="0" dirty="0" smtClean="0"/>
                        <a:t> 0000 0000</a:t>
                      </a:r>
                      <a:r>
                        <a:rPr lang="en-US" sz="1400" dirty="0" smtClean="0"/>
                        <a:t> 1000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4114800" y="0"/>
            <a:ext cx="40570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address 1000</a:t>
            </a:r>
            <a:r>
              <a:rPr lang="en-US" baseline="-250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10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: 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lw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 $6,8($7)</a:t>
            </a:r>
          </a:p>
        </p:txBody>
      </p:sp>
      <p:sp>
        <p:nvSpPr>
          <p:cNvPr id="2" name="Rectangle 1"/>
          <p:cNvSpPr/>
          <p:nvPr/>
        </p:nvSpPr>
        <p:spPr>
          <a:xfrm>
            <a:off x="4191000" y="478726"/>
            <a:ext cx="4083770" cy="6181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Cycle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4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,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State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3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: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	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Get data from memory</a:t>
            </a:r>
          </a:p>
          <a:p>
            <a:pPr>
              <a:spcBef>
                <a:spcPts val="500"/>
              </a:spcBef>
            </a:pP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	MDR  Memory[</a:t>
            </a:r>
            <a:r>
              <a:rPr lang="en-US" sz="1400" dirty="0" err="1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ALUOut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]</a:t>
            </a:r>
            <a:endParaRPr lang="en-US" sz="1400" dirty="0">
              <a:solidFill>
                <a:schemeClr val="accent6">
                  <a:lumMod val="50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0763" y="2364205"/>
            <a:ext cx="836195" cy="836195"/>
          </a:xfrm>
          <a:prstGeom prst="ellipse">
            <a:avLst/>
          </a:prstGeom>
          <a:solidFill>
            <a:srgbClr val="FFFF00">
              <a:alpha val="11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34" charset="0"/>
              <a:ea typeface="ヒラギノ明朝 ProN W3" pitchFamily="34" charset="-128"/>
              <a:cs typeface="ヒラギノ明朝 ProN W3" pitchFamily="34" charset="-128"/>
              <a:sym typeface="Times New Roman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33800" y="3276600"/>
            <a:ext cx="4621778" cy="584776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Address 10008</a:t>
            </a:r>
            <a:r>
              <a:rPr lang="en-US" sz="1600" baseline="-25000" dirty="0" smtClean="0">
                <a:solidFill>
                  <a:srgbClr val="FF0000"/>
                </a:solidFill>
                <a:latin typeface="Helvetica"/>
                <a:cs typeface="Helvetica"/>
              </a:rPr>
              <a:t>10</a:t>
            </a:r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 sent to memory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rgbClr val="008000"/>
                </a:solidFill>
                <a:latin typeface="Helvetica"/>
                <a:cs typeface="Helvetica"/>
              </a:rPr>
              <a:t>Want to load 70</a:t>
            </a:r>
            <a:r>
              <a:rPr lang="en-US" sz="1600" baseline="-25000" dirty="0" smtClean="0">
                <a:solidFill>
                  <a:srgbClr val="008000"/>
                </a:solidFill>
                <a:latin typeface="Helvetica"/>
                <a:cs typeface="Helvetica"/>
              </a:rPr>
              <a:t>10</a:t>
            </a:r>
            <a:r>
              <a:rPr lang="en-US" sz="1600" dirty="0" smtClean="0">
                <a:solidFill>
                  <a:srgbClr val="008000"/>
                </a:solidFill>
                <a:latin typeface="Helvetica"/>
                <a:cs typeface="Helvetica"/>
              </a:rPr>
              <a:t> into Memory Data Register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3048000" y="4506563"/>
            <a:ext cx="6622386" cy="3189637"/>
            <a:chOff x="3048000" y="4506563"/>
            <a:chExt cx="6622386" cy="3189637"/>
          </a:xfrm>
        </p:grpSpPr>
        <p:cxnSp>
          <p:nvCxnSpPr>
            <p:cNvPr id="28" name="Straight Arrow Connector 27"/>
            <p:cNvCxnSpPr/>
            <p:nvPr/>
          </p:nvCxnSpPr>
          <p:spPr bwMode="auto">
            <a:xfrm flipH="1">
              <a:off x="9342634" y="5496781"/>
              <a:ext cx="2446" cy="33689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 flipH="1">
              <a:off x="8773886" y="5790620"/>
              <a:ext cx="514931" cy="1247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 flipH="1">
              <a:off x="8839200" y="5890641"/>
              <a:ext cx="856" cy="1805559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 flipH="1" flipV="1">
              <a:off x="3048000" y="7652289"/>
              <a:ext cx="5704360" cy="208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 flipV="1">
              <a:off x="3124200" y="5181600"/>
              <a:ext cx="0" cy="239657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6" name="Straight Arrow Connector 35"/>
            <p:cNvCxnSpPr/>
            <p:nvPr/>
          </p:nvCxnSpPr>
          <p:spPr bwMode="auto">
            <a:xfrm flipV="1">
              <a:off x="3124200" y="5181600"/>
              <a:ext cx="304800" cy="3437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>
              <a:off x="3429000" y="4987374"/>
              <a:ext cx="316664" cy="1753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3" name="TextBox 42"/>
            <p:cNvSpPr txBox="1"/>
            <p:nvPr/>
          </p:nvSpPr>
          <p:spPr>
            <a:xfrm>
              <a:off x="8763000" y="4953000"/>
              <a:ext cx="90738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10008</a:t>
              </a:r>
              <a:r>
                <a:rPr lang="en-US" sz="1600" b="1" baseline="-250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10</a:t>
              </a:r>
              <a:endParaRPr lang="en-US" sz="1600" b="1" baseline="-250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429000" y="4506563"/>
              <a:ext cx="90738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10008</a:t>
              </a:r>
              <a:r>
                <a:rPr lang="en-US" sz="1600" b="1" baseline="-250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10</a:t>
              </a:r>
              <a:endParaRPr lang="en-US" sz="1600" b="1" baseline="-250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058570" y="5466958"/>
            <a:ext cx="2589630" cy="2078699"/>
            <a:chOff x="2058570" y="5466958"/>
            <a:chExt cx="2589630" cy="2078699"/>
          </a:xfrm>
        </p:grpSpPr>
        <p:cxnSp>
          <p:nvCxnSpPr>
            <p:cNvPr id="41" name="Straight Arrow Connector 40"/>
            <p:cNvCxnSpPr/>
            <p:nvPr/>
          </p:nvCxnSpPr>
          <p:spPr bwMode="auto">
            <a:xfrm>
              <a:off x="4191856" y="5466958"/>
              <a:ext cx="227744" cy="1944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8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7" name="Straight Arrow Connector 46"/>
            <p:cNvCxnSpPr/>
            <p:nvPr/>
          </p:nvCxnSpPr>
          <p:spPr bwMode="auto">
            <a:xfrm flipH="1">
              <a:off x="4375690" y="5554778"/>
              <a:ext cx="856" cy="108624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8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9" name="Straight Arrow Connector 48"/>
            <p:cNvCxnSpPr/>
            <p:nvPr/>
          </p:nvCxnSpPr>
          <p:spPr bwMode="auto">
            <a:xfrm flipV="1">
              <a:off x="2209800" y="6858000"/>
              <a:ext cx="2438400" cy="687657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8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52" name="TextBox 51"/>
            <p:cNvSpPr txBox="1"/>
            <p:nvPr/>
          </p:nvSpPr>
          <p:spPr>
            <a:xfrm rot="20617466">
              <a:off x="2058570" y="6867469"/>
              <a:ext cx="2353362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8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rgbClr val="008000"/>
                  </a:solidFill>
                  <a:latin typeface="Helvetica"/>
                  <a:cs typeface="Helvetica"/>
                </a:rPr>
                <a:t>Data from memory is 70</a:t>
              </a:r>
              <a:r>
                <a:rPr lang="en-US" sz="1400" b="1" baseline="-25000" dirty="0" smtClean="0">
                  <a:solidFill>
                    <a:srgbClr val="008000"/>
                  </a:solidFill>
                  <a:latin typeface="Helvetica"/>
                  <a:cs typeface="Helvetica"/>
                </a:rPr>
                <a:t>10</a:t>
              </a:r>
              <a:endParaRPr lang="en-US" sz="1400" b="1" baseline="-25000" dirty="0">
                <a:solidFill>
                  <a:srgbClr val="008000"/>
                </a:solidFill>
                <a:latin typeface="Helvetica"/>
                <a:cs typeface="Helvetic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092239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27"/>
          <p:cNvSpPr>
            <a:spLocks noChangeArrowheads="1"/>
          </p:cNvSpPr>
          <p:nvPr/>
        </p:nvSpPr>
        <p:spPr bwMode="auto">
          <a:xfrm>
            <a:off x="6415088" y="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8" name="Rectangle 28"/>
          <p:cNvSpPr>
            <a:spLocks noChangeArrowheads="1"/>
          </p:cNvSpPr>
          <p:nvPr/>
        </p:nvSpPr>
        <p:spPr bwMode="auto">
          <a:xfrm>
            <a:off x="6415088" y="16510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9" name="Rectangle 29"/>
          <p:cNvSpPr>
            <a:spLocks noChangeArrowheads="1"/>
          </p:cNvSpPr>
          <p:nvPr/>
        </p:nvSpPr>
        <p:spPr bwMode="auto">
          <a:xfrm>
            <a:off x="6613525" y="325438"/>
            <a:ext cx="571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pic>
        <p:nvPicPr>
          <p:cNvPr id="44040" name="Picture 688" descr="13 - Lecture Notes (Mine)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8850"/>
            <a:ext cx="3869488" cy="399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9652000" y="7429499"/>
            <a:ext cx="341313" cy="342901"/>
          </a:xfrm>
        </p:spPr>
        <p:txBody>
          <a:bodyPr/>
          <a:lstStyle/>
          <a:p>
            <a:pPr>
              <a:defRPr/>
            </a:pPr>
            <a:fld id="{0F8B4F7E-174C-194F-9065-BE6B75A72F2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2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394689"/>
            <a:ext cx="7239000" cy="5301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411231"/>
              </p:ext>
            </p:extLst>
          </p:nvPr>
        </p:nvGraphicFramePr>
        <p:xfrm>
          <a:off x="228600" y="4440768"/>
          <a:ext cx="2127250" cy="114871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990600"/>
                <a:gridCol w="1136650"/>
              </a:tblGrid>
              <a:tr h="268475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Register file</a:t>
                      </a:r>
                      <a:endParaRPr lang="en-US" sz="1600" dirty="0"/>
                    </a:p>
                  </a:txBody>
                  <a:tcPr marL="66199" marR="66199" marT="33100" marB="33100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address</a:t>
                      </a:r>
                      <a:endParaRPr lang="en-US" sz="1400" baseline="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content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 (00110)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 (00111)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2984" y="4049184"/>
            <a:ext cx="17968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Helvetica"/>
                <a:cs typeface="Helvetica"/>
              </a:rPr>
              <a:t>PC value:  1004</a:t>
            </a:r>
            <a:r>
              <a:rPr lang="en-US" sz="1600" baseline="-25000" dirty="0" smtClean="0">
                <a:latin typeface="Helvetica"/>
                <a:cs typeface="Helvetica"/>
              </a:rPr>
              <a:t>10</a:t>
            </a:r>
            <a:endParaRPr lang="en-US" sz="1600" baseline="-25000" dirty="0">
              <a:latin typeface="Helvetica"/>
              <a:cs typeface="Helvetica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085800"/>
              </p:ext>
            </p:extLst>
          </p:nvPr>
        </p:nvGraphicFramePr>
        <p:xfrm>
          <a:off x="228600" y="5715000"/>
          <a:ext cx="2127250" cy="198739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990600"/>
                <a:gridCol w="1136650"/>
              </a:tblGrid>
              <a:tr h="268475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Memory</a:t>
                      </a:r>
                      <a:endParaRPr lang="en-US" sz="1600" dirty="0"/>
                    </a:p>
                  </a:txBody>
                  <a:tcPr marL="66199" marR="66199" marT="33100" marB="33100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address</a:t>
                      </a:r>
                      <a:endParaRPr lang="en-US" sz="1400" baseline="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content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lw</a:t>
                      </a:r>
                      <a:r>
                        <a:rPr lang="en-US" sz="1400" dirty="0" smtClean="0"/>
                        <a:t> encoding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baseline="-25000" dirty="0" smtClean="0"/>
                        <a:t>…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50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10004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60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10008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70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6415088" y="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6415088" y="16510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6613525" y="325438"/>
            <a:ext cx="571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453267"/>
              </p:ext>
            </p:extLst>
          </p:nvPr>
        </p:nvGraphicFramePr>
        <p:xfrm>
          <a:off x="4191000" y="1257300"/>
          <a:ext cx="5562599" cy="10287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117600"/>
                <a:gridCol w="1117600"/>
                <a:gridCol w="1117600"/>
                <a:gridCol w="2209799"/>
              </a:tblGrid>
              <a:tr h="34290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Opcode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Source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Destination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Immediate value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31-26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25-21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20-16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15-</a:t>
                      </a:r>
                      <a:r>
                        <a:rPr lang="en-US" sz="1400" baseline="0" dirty="0" smtClean="0"/>
                        <a:t>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100011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0000</a:t>
                      </a:r>
                      <a:r>
                        <a:rPr lang="en-US" sz="1400" baseline="0" dirty="0" smtClean="0"/>
                        <a:t> 0000 0000</a:t>
                      </a:r>
                      <a:r>
                        <a:rPr lang="en-US" sz="1400" dirty="0" smtClean="0"/>
                        <a:t> 1000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4114800" y="0"/>
            <a:ext cx="40570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address 1000</a:t>
            </a:r>
            <a:r>
              <a:rPr lang="en-US" baseline="-250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10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: 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lw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 $6,8($7)</a:t>
            </a:r>
          </a:p>
        </p:txBody>
      </p:sp>
      <p:sp>
        <p:nvSpPr>
          <p:cNvPr id="2" name="Rectangle 1"/>
          <p:cNvSpPr/>
          <p:nvPr/>
        </p:nvSpPr>
        <p:spPr>
          <a:xfrm>
            <a:off x="4191000" y="478726"/>
            <a:ext cx="4083770" cy="6181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Cycle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4,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State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3: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	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Get data from memory</a:t>
            </a:r>
          </a:p>
          <a:p>
            <a:pPr>
              <a:spcBef>
                <a:spcPts val="500"/>
              </a:spcBef>
            </a:pP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	MDR  Memory[</a:t>
            </a:r>
            <a:r>
              <a:rPr lang="en-US" sz="1400" dirty="0" err="1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ALUOut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]</a:t>
            </a:r>
            <a:endParaRPr lang="en-US" sz="1400" dirty="0">
              <a:solidFill>
                <a:schemeClr val="accent6">
                  <a:lumMod val="50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0763" y="2364205"/>
            <a:ext cx="836195" cy="836195"/>
          </a:xfrm>
          <a:prstGeom prst="ellipse">
            <a:avLst/>
          </a:prstGeom>
          <a:solidFill>
            <a:srgbClr val="FFFF00">
              <a:alpha val="11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34" charset="0"/>
              <a:ea typeface="ヒラギノ明朝 ProN W3" pitchFamily="34" charset="-128"/>
              <a:cs typeface="ヒラギノ明朝 ProN W3" pitchFamily="34" charset="-128"/>
              <a:sym typeface="Times New Roman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276600" y="838199"/>
            <a:ext cx="4038600" cy="4033096"/>
            <a:chOff x="3276600" y="838199"/>
            <a:chExt cx="4038600" cy="4033096"/>
          </a:xfrm>
        </p:grpSpPr>
        <p:grpSp>
          <p:nvGrpSpPr>
            <p:cNvPr id="5" name="Group 4"/>
            <p:cNvGrpSpPr/>
            <p:nvPr/>
          </p:nvGrpSpPr>
          <p:grpSpPr>
            <a:xfrm>
              <a:off x="3276600" y="838199"/>
              <a:ext cx="4038600" cy="4033096"/>
              <a:chOff x="3276600" y="838199"/>
              <a:chExt cx="4038600" cy="4033096"/>
            </a:xfrm>
          </p:grpSpPr>
          <p:sp>
            <p:nvSpPr>
              <p:cNvPr id="38" name="Rounded Rectangle 37"/>
              <p:cNvSpPr/>
              <p:nvPr/>
            </p:nvSpPr>
            <p:spPr bwMode="auto">
              <a:xfrm>
                <a:off x="5867400" y="838199"/>
                <a:ext cx="1447800" cy="270413"/>
              </a:xfrm>
              <a:prstGeom prst="roundRect">
                <a:avLst/>
              </a:prstGeom>
              <a:solidFill>
                <a:srgbClr val="FF6600">
                  <a:alpha val="37000"/>
                </a:srgb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34" charset="0"/>
                  <a:ea typeface="ヒラギノ明朝 ProN W3" pitchFamily="34" charset="-128"/>
                  <a:cs typeface="ヒラギノ明朝 ProN W3" pitchFamily="34" charset="-128"/>
                  <a:sym typeface="Times New Roman" pitchFamily="34" charset="0"/>
                </a:endParaRPr>
              </a:p>
            </p:txBody>
          </p:sp>
          <p:sp>
            <p:nvSpPr>
              <p:cNvPr id="40" name="Rounded Rectangle 39"/>
              <p:cNvSpPr/>
              <p:nvPr/>
            </p:nvSpPr>
            <p:spPr bwMode="auto">
              <a:xfrm>
                <a:off x="3713374" y="3272405"/>
                <a:ext cx="1773026" cy="156595"/>
              </a:xfrm>
              <a:prstGeom prst="roundRect">
                <a:avLst/>
              </a:prstGeom>
              <a:solidFill>
                <a:srgbClr val="FF6600">
                  <a:alpha val="37000"/>
                </a:srgb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34" charset="0"/>
                  <a:ea typeface="ヒラギノ明朝 ProN W3" pitchFamily="34" charset="-128"/>
                  <a:cs typeface="ヒラギノ明朝 ProN W3" pitchFamily="34" charset="-128"/>
                  <a:sym typeface="Times New Roman" pitchFamily="34" charset="0"/>
                </a:endParaRPr>
              </a:p>
            </p:txBody>
          </p:sp>
          <p:sp>
            <p:nvSpPr>
              <p:cNvPr id="42" name="Rounded Rectangle 41"/>
              <p:cNvSpPr/>
              <p:nvPr/>
            </p:nvSpPr>
            <p:spPr bwMode="auto">
              <a:xfrm rot="16200000">
                <a:off x="2990078" y="3998796"/>
                <a:ext cx="1583932" cy="161066"/>
              </a:xfrm>
              <a:prstGeom prst="roundRect">
                <a:avLst/>
              </a:prstGeom>
              <a:solidFill>
                <a:srgbClr val="FF6600">
                  <a:alpha val="37000"/>
                </a:srgb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34" charset="0"/>
                  <a:ea typeface="ヒラギノ明朝 ProN W3" pitchFamily="34" charset="-128"/>
                  <a:cs typeface="ヒラギノ明朝 ProN W3" pitchFamily="34" charset="-128"/>
                  <a:sym typeface="Times New Roman" pitchFamily="34" charset="0"/>
                </a:endParaRPr>
              </a:p>
            </p:txBody>
          </p:sp>
          <p:sp>
            <p:nvSpPr>
              <p:cNvPr id="51" name="Rounded Rectangle 50"/>
              <p:cNvSpPr/>
              <p:nvPr/>
            </p:nvSpPr>
            <p:spPr bwMode="auto">
              <a:xfrm>
                <a:off x="3276600" y="3048001"/>
                <a:ext cx="2209800" cy="152399"/>
              </a:xfrm>
              <a:prstGeom prst="roundRect">
                <a:avLst/>
              </a:prstGeom>
              <a:solidFill>
                <a:srgbClr val="FF6600">
                  <a:alpha val="37000"/>
                </a:srgb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34" charset="0"/>
                  <a:ea typeface="ヒラギノ明朝 ProN W3" pitchFamily="34" charset="-128"/>
                  <a:cs typeface="ヒラギノ明朝 ProN W3" pitchFamily="34" charset="-128"/>
                  <a:sym typeface="Times New Roman" pitchFamily="34" charset="0"/>
                </a:endParaRPr>
              </a:p>
            </p:txBody>
          </p:sp>
          <p:sp>
            <p:nvSpPr>
              <p:cNvPr id="53" name="Rounded Rectangle 52"/>
              <p:cNvSpPr/>
              <p:nvPr/>
            </p:nvSpPr>
            <p:spPr bwMode="auto">
              <a:xfrm rot="16200000">
                <a:off x="2519982" y="3815382"/>
                <a:ext cx="1676400" cy="141636"/>
              </a:xfrm>
              <a:prstGeom prst="roundRect">
                <a:avLst/>
              </a:prstGeom>
              <a:solidFill>
                <a:srgbClr val="FF6600">
                  <a:alpha val="37000"/>
                </a:srgb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34" charset="0"/>
                  <a:ea typeface="ヒラギノ明朝 ProN W3" pitchFamily="34" charset="-128"/>
                  <a:cs typeface="ヒラギノ明朝 ProN W3" pitchFamily="34" charset="-128"/>
                  <a:sym typeface="Times New Roman" pitchFamily="34" charset="0"/>
                </a:endParaRPr>
              </a:p>
            </p:txBody>
          </p:sp>
        </p:grpSp>
        <p:sp>
          <p:nvSpPr>
            <p:cNvPr id="54" name="TextBox 53"/>
            <p:cNvSpPr txBox="1"/>
            <p:nvPr/>
          </p:nvSpPr>
          <p:spPr>
            <a:xfrm>
              <a:off x="4419600" y="2950632"/>
              <a:ext cx="3000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6600"/>
                  </a:solidFill>
                  <a:latin typeface="Helvetica"/>
                  <a:cs typeface="Helvetica"/>
                </a:rPr>
                <a:t>1</a:t>
              </a:r>
              <a:endParaRPr lang="en-US" sz="1600" b="1" baseline="-25000" dirty="0">
                <a:solidFill>
                  <a:srgbClr val="FF6600"/>
                </a:solidFill>
                <a:latin typeface="Helvetica"/>
                <a:cs typeface="Helvetica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514600" y="5257800"/>
            <a:ext cx="1524000" cy="1915418"/>
            <a:chOff x="2514600" y="5257800"/>
            <a:chExt cx="1524000" cy="1915418"/>
          </a:xfrm>
        </p:grpSpPr>
        <p:sp>
          <p:nvSpPr>
            <p:cNvPr id="55" name="TextBox 54"/>
            <p:cNvSpPr txBox="1"/>
            <p:nvPr/>
          </p:nvSpPr>
          <p:spPr>
            <a:xfrm>
              <a:off x="2514600" y="6096000"/>
              <a:ext cx="1524000" cy="1077218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66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6600"/>
                  </a:solidFill>
                  <a:latin typeface="Helvetica"/>
                  <a:cs typeface="Helvetica"/>
                </a:rPr>
                <a:t>Choose </a:t>
              </a:r>
              <a:r>
                <a:rPr lang="en-US" sz="1600" b="1" dirty="0" err="1" smtClean="0">
                  <a:solidFill>
                    <a:srgbClr val="FF6600"/>
                  </a:solidFill>
                  <a:latin typeface="Helvetica"/>
                  <a:cs typeface="Helvetica"/>
                </a:rPr>
                <a:t>ALUOut</a:t>
              </a:r>
              <a:r>
                <a:rPr lang="en-US" sz="1600" b="1" dirty="0" smtClean="0">
                  <a:solidFill>
                    <a:srgbClr val="FF6600"/>
                  </a:solidFill>
                  <a:latin typeface="Helvetica"/>
                  <a:cs typeface="Helvetica"/>
                </a:rPr>
                <a:t> to get memory address</a:t>
              </a:r>
              <a:endParaRPr lang="en-US" sz="1600" b="1" baseline="-25000" dirty="0">
                <a:solidFill>
                  <a:srgbClr val="FF6600"/>
                </a:solidFill>
                <a:latin typeface="Helvetica"/>
                <a:cs typeface="Helvetica"/>
              </a:endParaRPr>
            </a:p>
          </p:txBody>
        </p:sp>
        <p:cxnSp>
          <p:nvCxnSpPr>
            <p:cNvPr id="56" name="Straight Arrow Connector 55"/>
            <p:cNvCxnSpPr>
              <a:stCxn id="55" idx="0"/>
            </p:cNvCxnSpPr>
            <p:nvPr/>
          </p:nvCxnSpPr>
          <p:spPr bwMode="auto">
            <a:xfrm flipV="1">
              <a:off x="3276600" y="5257800"/>
              <a:ext cx="76200" cy="8382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57" name="Group 56"/>
          <p:cNvGrpSpPr/>
          <p:nvPr/>
        </p:nvGrpSpPr>
        <p:grpSpPr>
          <a:xfrm>
            <a:off x="5029200" y="6172200"/>
            <a:ext cx="2209800" cy="584776"/>
            <a:chOff x="1447800" y="6781800"/>
            <a:chExt cx="2209800" cy="584776"/>
          </a:xfrm>
        </p:grpSpPr>
        <p:sp>
          <p:nvSpPr>
            <p:cNvPr id="58" name="TextBox 57"/>
            <p:cNvSpPr txBox="1"/>
            <p:nvPr/>
          </p:nvSpPr>
          <p:spPr>
            <a:xfrm>
              <a:off x="2133600" y="6781800"/>
              <a:ext cx="1524000" cy="584776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66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6600"/>
                  </a:solidFill>
                  <a:latin typeface="Helvetica"/>
                  <a:cs typeface="Helvetica"/>
                </a:rPr>
                <a:t>Put 70</a:t>
              </a:r>
              <a:r>
                <a:rPr lang="en-US" sz="1600" b="1" baseline="-25000" dirty="0" smtClean="0">
                  <a:solidFill>
                    <a:srgbClr val="FF6600"/>
                  </a:solidFill>
                  <a:latin typeface="Helvetica"/>
                  <a:cs typeface="Helvetica"/>
                </a:rPr>
                <a:t>10</a:t>
              </a:r>
              <a:r>
                <a:rPr lang="en-US" sz="1600" b="1" dirty="0" smtClean="0">
                  <a:solidFill>
                    <a:srgbClr val="FF6600"/>
                  </a:solidFill>
                  <a:latin typeface="Helvetica"/>
                  <a:cs typeface="Helvetica"/>
                </a:rPr>
                <a:t> in MDR</a:t>
              </a:r>
              <a:endParaRPr lang="en-US" sz="1600" b="1" baseline="-25000" dirty="0">
                <a:solidFill>
                  <a:srgbClr val="FF6600"/>
                </a:solidFill>
                <a:latin typeface="Helvetica"/>
                <a:cs typeface="Helvetica"/>
              </a:endParaRPr>
            </a:p>
          </p:txBody>
        </p:sp>
        <p:cxnSp>
          <p:nvCxnSpPr>
            <p:cNvPr id="59" name="Straight Arrow Connector 58"/>
            <p:cNvCxnSpPr/>
            <p:nvPr/>
          </p:nvCxnSpPr>
          <p:spPr bwMode="auto">
            <a:xfrm flipH="1">
              <a:off x="1447800" y="7086600"/>
              <a:ext cx="685800" cy="762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0174471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27"/>
          <p:cNvSpPr>
            <a:spLocks noChangeArrowheads="1"/>
          </p:cNvSpPr>
          <p:nvPr/>
        </p:nvSpPr>
        <p:spPr bwMode="auto">
          <a:xfrm>
            <a:off x="6415088" y="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8" name="Rectangle 28"/>
          <p:cNvSpPr>
            <a:spLocks noChangeArrowheads="1"/>
          </p:cNvSpPr>
          <p:nvPr/>
        </p:nvSpPr>
        <p:spPr bwMode="auto">
          <a:xfrm>
            <a:off x="6415088" y="16510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9" name="Rectangle 29"/>
          <p:cNvSpPr>
            <a:spLocks noChangeArrowheads="1"/>
          </p:cNvSpPr>
          <p:nvPr/>
        </p:nvSpPr>
        <p:spPr bwMode="auto">
          <a:xfrm>
            <a:off x="6613525" y="325438"/>
            <a:ext cx="571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pic>
        <p:nvPicPr>
          <p:cNvPr id="44040" name="Picture 688" descr="13 - Lecture Notes (Mine)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8850"/>
            <a:ext cx="3869488" cy="399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9652000" y="7429499"/>
            <a:ext cx="341313" cy="342901"/>
          </a:xfrm>
        </p:spPr>
        <p:txBody>
          <a:bodyPr/>
          <a:lstStyle/>
          <a:p>
            <a:pPr>
              <a:defRPr/>
            </a:pPr>
            <a:fld id="{0F8B4F7E-174C-194F-9065-BE6B75A72F2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2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394689"/>
            <a:ext cx="7239000" cy="5301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492993"/>
              </p:ext>
            </p:extLst>
          </p:nvPr>
        </p:nvGraphicFramePr>
        <p:xfrm>
          <a:off x="228600" y="4440768"/>
          <a:ext cx="2127250" cy="114871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990600"/>
                <a:gridCol w="1136650"/>
              </a:tblGrid>
              <a:tr h="268475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Register file</a:t>
                      </a:r>
                      <a:endParaRPr lang="en-US" sz="1600" dirty="0"/>
                    </a:p>
                  </a:txBody>
                  <a:tcPr marL="66199" marR="66199" marT="33100" marB="33100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address</a:t>
                      </a:r>
                      <a:endParaRPr lang="en-US" sz="1400" baseline="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content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 (00110)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 (00111)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2984" y="4049184"/>
            <a:ext cx="17968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Helvetica"/>
                <a:cs typeface="Helvetica"/>
              </a:rPr>
              <a:t>PC value:  1004</a:t>
            </a:r>
            <a:r>
              <a:rPr lang="en-US" sz="1600" baseline="-25000" dirty="0" smtClean="0">
                <a:latin typeface="Helvetica"/>
                <a:cs typeface="Helvetica"/>
              </a:rPr>
              <a:t>10</a:t>
            </a:r>
            <a:endParaRPr lang="en-US" sz="1600" baseline="-25000" dirty="0">
              <a:latin typeface="Helvetica"/>
              <a:cs typeface="Helvetica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108359"/>
              </p:ext>
            </p:extLst>
          </p:nvPr>
        </p:nvGraphicFramePr>
        <p:xfrm>
          <a:off x="228600" y="5715000"/>
          <a:ext cx="2127250" cy="198739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990600"/>
                <a:gridCol w="1136650"/>
              </a:tblGrid>
              <a:tr h="268475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Memory</a:t>
                      </a:r>
                      <a:endParaRPr lang="en-US" sz="1600" dirty="0"/>
                    </a:p>
                  </a:txBody>
                  <a:tcPr marL="66199" marR="66199" marT="33100" marB="33100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address</a:t>
                      </a:r>
                      <a:endParaRPr lang="en-US" sz="1400" baseline="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content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lw</a:t>
                      </a:r>
                      <a:r>
                        <a:rPr lang="en-US" sz="1400" dirty="0" smtClean="0"/>
                        <a:t> encoding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baseline="-25000" dirty="0" smtClean="0"/>
                        <a:t>…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50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10004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60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10008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70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6415088" y="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6415088" y="16510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6613525" y="325438"/>
            <a:ext cx="571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096276"/>
              </p:ext>
            </p:extLst>
          </p:nvPr>
        </p:nvGraphicFramePr>
        <p:xfrm>
          <a:off x="4191000" y="1257300"/>
          <a:ext cx="5562599" cy="10287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117600"/>
                <a:gridCol w="1117600"/>
                <a:gridCol w="1117600"/>
                <a:gridCol w="2209799"/>
              </a:tblGrid>
              <a:tr h="34290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Opcode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Source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Destination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Immediate value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31-26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25-21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20-16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15-</a:t>
                      </a:r>
                      <a:r>
                        <a:rPr lang="en-US" sz="1400" baseline="0" dirty="0" smtClean="0"/>
                        <a:t>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100011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0000</a:t>
                      </a:r>
                      <a:r>
                        <a:rPr lang="en-US" sz="1400" baseline="0" dirty="0" smtClean="0"/>
                        <a:t> 0000 0000</a:t>
                      </a:r>
                      <a:r>
                        <a:rPr lang="en-US" sz="1400" dirty="0" smtClean="0"/>
                        <a:t> 1000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4114800" y="0"/>
            <a:ext cx="40570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address 1000</a:t>
            </a:r>
            <a:r>
              <a:rPr lang="en-US" baseline="-250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10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: 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lw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 $6,8($7)</a:t>
            </a:r>
          </a:p>
        </p:txBody>
      </p:sp>
      <p:sp>
        <p:nvSpPr>
          <p:cNvPr id="2" name="Rectangle 1"/>
          <p:cNvSpPr/>
          <p:nvPr/>
        </p:nvSpPr>
        <p:spPr>
          <a:xfrm>
            <a:off x="4191000" y="478726"/>
            <a:ext cx="5865708" cy="6488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Cycle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5,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State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4: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	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Write data from memory to the register file</a:t>
            </a:r>
          </a:p>
          <a:p>
            <a:pPr>
              <a:spcBef>
                <a:spcPts val="500"/>
              </a:spcBef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	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RF[IR(20:16)]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 MDR</a:t>
            </a:r>
            <a:endParaRPr lang="en-US" sz="1600" dirty="0" smtClean="0">
              <a:solidFill>
                <a:schemeClr val="accent6">
                  <a:lumMod val="50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0763" y="3289189"/>
            <a:ext cx="836195" cy="836195"/>
          </a:xfrm>
          <a:prstGeom prst="ellipse">
            <a:avLst/>
          </a:prstGeom>
          <a:solidFill>
            <a:srgbClr val="FFFF00">
              <a:alpha val="11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34" charset="0"/>
              <a:ea typeface="ヒラギノ明朝 ProN W3" pitchFamily="34" charset="-128"/>
              <a:cs typeface="ヒラギノ明朝 ProN W3" pitchFamily="34" charset="-128"/>
              <a:sym typeface="Times New Roman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495800" y="799051"/>
            <a:ext cx="2362200" cy="6549903"/>
            <a:chOff x="4495800" y="799051"/>
            <a:chExt cx="2362200" cy="6549903"/>
          </a:xfrm>
        </p:grpSpPr>
        <p:sp>
          <p:nvSpPr>
            <p:cNvPr id="37" name="TextBox 36"/>
            <p:cNvSpPr txBox="1"/>
            <p:nvPr/>
          </p:nvSpPr>
          <p:spPr>
            <a:xfrm>
              <a:off x="4495800" y="7010400"/>
              <a:ext cx="56504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70</a:t>
              </a:r>
              <a:r>
                <a:rPr lang="en-US" sz="1600" b="1" baseline="-250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10</a:t>
              </a:r>
              <a:endParaRPr lang="en-US" sz="1600" b="1" baseline="-250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  <p:sp>
          <p:nvSpPr>
            <p:cNvPr id="40" name="Rounded Rectangle 39"/>
            <p:cNvSpPr/>
            <p:nvPr/>
          </p:nvSpPr>
          <p:spPr bwMode="auto">
            <a:xfrm>
              <a:off x="4511457" y="5095876"/>
              <a:ext cx="974944" cy="270413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42" name="Rounded Rectangle 41"/>
            <p:cNvSpPr/>
            <p:nvPr/>
          </p:nvSpPr>
          <p:spPr bwMode="auto">
            <a:xfrm>
              <a:off x="5486401" y="799051"/>
              <a:ext cx="838200" cy="270413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 bwMode="auto">
            <a:xfrm flipH="1">
              <a:off x="5863322" y="2209800"/>
              <a:ext cx="994678" cy="312438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0" name="TextBox 49"/>
            <p:cNvSpPr txBox="1"/>
            <p:nvPr/>
          </p:nvSpPr>
          <p:spPr>
            <a:xfrm>
              <a:off x="6096000" y="3276600"/>
              <a:ext cx="740106" cy="338554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00110</a:t>
              </a:r>
              <a:endParaRPr lang="en-US" sz="1600" baseline="-250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  <p:sp>
          <p:nvSpPr>
            <p:cNvPr id="51" name="Rounded Rectangle 50"/>
            <p:cNvSpPr/>
            <p:nvPr/>
          </p:nvSpPr>
          <p:spPr bwMode="auto">
            <a:xfrm>
              <a:off x="5285312" y="5088461"/>
              <a:ext cx="201088" cy="397939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53" name="Rounded Rectangle 52"/>
            <p:cNvSpPr/>
            <p:nvPr/>
          </p:nvSpPr>
          <p:spPr bwMode="auto">
            <a:xfrm flipV="1">
              <a:off x="5278968" y="5355349"/>
              <a:ext cx="582088" cy="131051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54" name="Rounded Rectangle 53"/>
            <p:cNvSpPr/>
            <p:nvPr/>
          </p:nvSpPr>
          <p:spPr bwMode="auto">
            <a:xfrm>
              <a:off x="4917863" y="6423066"/>
              <a:ext cx="797137" cy="270413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36232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27"/>
          <p:cNvSpPr>
            <a:spLocks noChangeArrowheads="1"/>
          </p:cNvSpPr>
          <p:nvPr/>
        </p:nvSpPr>
        <p:spPr bwMode="auto">
          <a:xfrm>
            <a:off x="6415088" y="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8" name="Rectangle 28"/>
          <p:cNvSpPr>
            <a:spLocks noChangeArrowheads="1"/>
          </p:cNvSpPr>
          <p:nvPr/>
        </p:nvSpPr>
        <p:spPr bwMode="auto">
          <a:xfrm>
            <a:off x="6415088" y="16510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9" name="Rectangle 29"/>
          <p:cNvSpPr>
            <a:spLocks noChangeArrowheads="1"/>
          </p:cNvSpPr>
          <p:nvPr/>
        </p:nvSpPr>
        <p:spPr bwMode="auto">
          <a:xfrm>
            <a:off x="6613525" y="325438"/>
            <a:ext cx="571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pic>
        <p:nvPicPr>
          <p:cNvPr id="44040" name="Picture 688" descr="13 - Lecture Notes (Mine)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8850"/>
            <a:ext cx="3869488" cy="399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9652000" y="7429499"/>
            <a:ext cx="341313" cy="342901"/>
          </a:xfrm>
        </p:spPr>
        <p:txBody>
          <a:bodyPr/>
          <a:lstStyle/>
          <a:p>
            <a:pPr>
              <a:defRPr/>
            </a:pPr>
            <a:fld id="{0F8B4F7E-174C-194F-9065-BE6B75A72F2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2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394689"/>
            <a:ext cx="7239000" cy="5301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288567"/>
              </p:ext>
            </p:extLst>
          </p:nvPr>
        </p:nvGraphicFramePr>
        <p:xfrm>
          <a:off x="228600" y="4440768"/>
          <a:ext cx="2127250" cy="114871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990600"/>
                <a:gridCol w="1136650"/>
              </a:tblGrid>
              <a:tr h="268475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Register file</a:t>
                      </a:r>
                      <a:endParaRPr lang="en-US" sz="1600" dirty="0"/>
                    </a:p>
                  </a:txBody>
                  <a:tcPr marL="66199" marR="66199" marT="33100" marB="33100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address</a:t>
                      </a:r>
                      <a:endParaRPr lang="en-US" sz="1400" baseline="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content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 (00110)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 (00111)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2984" y="4049184"/>
            <a:ext cx="17968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Helvetica"/>
                <a:cs typeface="Helvetica"/>
              </a:rPr>
              <a:t>PC value:  1004</a:t>
            </a:r>
            <a:r>
              <a:rPr lang="en-US" sz="1600" baseline="-25000" dirty="0" smtClean="0">
                <a:latin typeface="Helvetica"/>
                <a:cs typeface="Helvetica"/>
              </a:rPr>
              <a:t>10</a:t>
            </a:r>
            <a:endParaRPr lang="en-US" sz="1600" baseline="-25000" dirty="0">
              <a:latin typeface="Helvetica"/>
              <a:cs typeface="Helvetica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087423"/>
              </p:ext>
            </p:extLst>
          </p:nvPr>
        </p:nvGraphicFramePr>
        <p:xfrm>
          <a:off x="228600" y="5715000"/>
          <a:ext cx="2127250" cy="198739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990600"/>
                <a:gridCol w="1136650"/>
              </a:tblGrid>
              <a:tr h="268475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Memory</a:t>
                      </a:r>
                      <a:endParaRPr lang="en-US" sz="1600" dirty="0"/>
                    </a:p>
                  </a:txBody>
                  <a:tcPr marL="66199" marR="66199" marT="33100" marB="33100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address</a:t>
                      </a:r>
                      <a:endParaRPr lang="en-US" sz="1400" baseline="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content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lw</a:t>
                      </a:r>
                      <a:r>
                        <a:rPr lang="en-US" sz="1400" dirty="0" smtClean="0"/>
                        <a:t> encoding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baseline="-25000" dirty="0" smtClean="0"/>
                        <a:t>…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50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10004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60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10008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70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6415088" y="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6415088" y="16510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6613525" y="325438"/>
            <a:ext cx="571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783346"/>
              </p:ext>
            </p:extLst>
          </p:nvPr>
        </p:nvGraphicFramePr>
        <p:xfrm>
          <a:off x="4191000" y="1257300"/>
          <a:ext cx="5562599" cy="10287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117600"/>
                <a:gridCol w="1117600"/>
                <a:gridCol w="1117600"/>
                <a:gridCol w="2209799"/>
              </a:tblGrid>
              <a:tr h="34290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Opcode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Source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Destination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Immediate value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31-26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25-21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20-16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15-</a:t>
                      </a:r>
                      <a:r>
                        <a:rPr lang="en-US" sz="1400" baseline="0" dirty="0" smtClean="0"/>
                        <a:t>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100011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0000</a:t>
                      </a:r>
                      <a:r>
                        <a:rPr lang="en-US" sz="1400" baseline="0" dirty="0" smtClean="0"/>
                        <a:t> 0000 0000</a:t>
                      </a:r>
                      <a:r>
                        <a:rPr lang="en-US" sz="1400" dirty="0" smtClean="0"/>
                        <a:t> 1000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4114800" y="0"/>
            <a:ext cx="40570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address 1000</a:t>
            </a:r>
            <a:r>
              <a:rPr lang="en-US" baseline="-250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10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: 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lw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 $6,8($7)</a:t>
            </a:r>
          </a:p>
        </p:txBody>
      </p:sp>
      <p:sp>
        <p:nvSpPr>
          <p:cNvPr id="2" name="Rectangle 1"/>
          <p:cNvSpPr/>
          <p:nvPr/>
        </p:nvSpPr>
        <p:spPr>
          <a:xfrm>
            <a:off x="4191000" y="478726"/>
            <a:ext cx="5865708" cy="6488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Cycle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5,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State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4: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	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Write data from memory to the register file</a:t>
            </a:r>
          </a:p>
          <a:p>
            <a:pPr>
              <a:spcBef>
                <a:spcPts val="500"/>
              </a:spcBef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	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RF[IR(20:16)]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 MDR</a:t>
            </a:r>
            <a:endParaRPr lang="en-US" sz="1600" dirty="0" smtClean="0">
              <a:solidFill>
                <a:schemeClr val="accent6">
                  <a:lumMod val="50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0763" y="3289189"/>
            <a:ext cx="836195" cy="836195"/>
          </a:xfrm>
          <a:prstGeom prst="ellipse">
            <a:avLst/>
          </a:prstGeom>
          <a:solidFill>
            <a:srgbClr val="FFFF00">
              <a:alpha val="11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34" charset="0"/>
              <a:ea typeface="ヒラギノ明朝 ProN W3" pitchFamily="34" charset="-128"/>
              <a:cs typeface="ヒラギノ明朝 ProN W3" pitchFamily="34" charset="-128"/>
              <a:sym typeface="Times New Roman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494867" y="3972744"/>
            <a:ext cx="800820" cy="1361255"/>
            <a:chOff x="5494867" y="3972744"/>
            <a:chExt cx="800820" cy="1361255"/>
          </a:xfrm>
        </p:grpSpPr>
        <p:sp>
          <p:nvSpPr>
            <p:cNvPr id="28" name="Rounded Rectangle 27"/>
            <p:cNvSpPr/>
            <p:nvPr/>
          </p:nvSpPr>
          <p:spPr bwMode="auto">
            <a:xfrm>
              <a:off x="5679442" y="3985187"/>
              <a:ext cx="614556" cy="144913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29" name="Rounded Rectangle 28"/>
            <p:cNvSpPr/>
            <p:nvPr/>
          </p:nvSpPr>
          <p:spPr bwMode="auto">
            <a:xfrm rot="16200000">
              <a:off x="5914263" y="4207565"/>
              <a:ext cx="614556" cy="144913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31" name="Rounded Rectangle 30"/>
            <p:cNvSpPr/>
            <p:nvPr/>
          </p:nvSpPr>
          <p:spPr bwMode="auto">
            <a:xfrm>
              <a:off x="5757332" y="4512734"/>
              <a:ext cx="538355" cy="144914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32" name="Rounded Rectangle 31"/>
            <p:cNvSpPr/>
            <p:nvPr/>
          </p:nvSpPr>
          <p:spPr bwMode="auto">
            <a:xfrm rot="16200000">
              <a:off x="5439344" y="4838209"/>
              <a:ext cx="821265" cy="170316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494867" y="4639733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0</a:t>
              </a:r>
              <a:endParaRPr lang="en-US" sz="1600" b="1" baseline="-250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867397" y="3759198"/>
            <a:ext cx="762005" cy="1041401"/>
            <a:chOff x="5867397" y="3759198"/>
            <a:chExt cx="762005" cy="1041401"/>
          </a:xfrm>
        </p:grpSpPr>
        <p:sp>
          <p:nvSpPr>
            <p:cNvPr id="34" name="Rounded Rectangle 33"/>
            <p:cNvSpPr/>
            <p:nvPr/>
          </p:nvSpPr>
          <p:spPr bwMode="auto">
            <a:xfrm>
              <a:off x="5867397" y="3759198"/>
              <a:ext cx="762003" cy="169334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35" name="Rounded Rectangle 34"/>
            <p:cNvSpPr/>
            <p:nvPr/>
          </p:nvSpPr>
          <p:spPr bwMode="auto">
            <a:xfrm rot="16200000">
              <a:off x="6036244" y="4207441"/>
              <a:ext cx="1041401" cy="144915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190020" y="3759197"/>
            <a:ext cx="1677381" cy="3479803"/>
            <a:chOff x="4190020" y="3759197"/>
            <a:chExt cx="1677381" cy="3479803"/>
          </a:xfrm>
        </p:grpSpPr>
        <p:grpSp>
          <p:nvGrpSpPr>
            <p:cNvPr id="5" name="Group 4"/>
            <p:cNvGrpSpPr/>
            <p:nvPr/>
          </p:nvGrpSpPr>
          <p:grpSpPr>
            <a:xfrm>
              <a:off x="4190020" y="3759197"/>
              <a:ext cx="1677381" cy="3479803"/>
              <a:chOff x="4190020" y="3759197"/>
              <a:chExt cx="1677381" cy="3479803"/>
            </a:xfrm>
          </p:grpSpPr>
          <p:sp>
            <p:nvSpPr>
              <p:cNvPr id="36" name="Rounded Rectangle 35"/>
              <p:cNvSpPr/>
              <p:nvPr/>
            </p:nvSpPr>
            <p:spPr bwMode="auto">
              <a:xfrm>
                <a:off x="4191000" y="3759201"/>
                <a:ext cx="1295403" cy="126999"/>
              </a:xfrm>
              <a:prstGeom prst="roundRect">
                <a:avLst/>
              </a:prstGeom>
              <a:solidFill>
                <a:srgbClr val="FF0000">
                  <a:alpha val="37000"/>
                </a:srgb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34" charset="0"/>
                  <a:ea typeface="ヒラギノ明朝 ProN W3" pitchFamily="34" charset="-128"/>
                  <a:cs typeface="ヒラギノ明朝 ProN W3" pitchFamily="34" charset="-128"/>
                  <a:sym typeface="Times New Roman" pitchFamily="34" charset="0"/>
                </a:endParaRPr>
              </a:p>
            </p:txBody>
          </p:sp>
          <p:sp>
            <p:nvSpPr>
              <p:cNvPr id="38" name="Rounded Rectangle 37"/>
              <p:cNvSpPr/>
              <p:nvPr/>
            </p:nvSpPr>
            <p:spPr bwMode="auto">
              <a:xfrm rot="16200000">
                <a:off x="2564909" y="5384308"/>
                <a:ext cx="3403602" cy="153380"/>
              </a:xfrm>
              <a:prstGeom prst="roundRect">
                <a:avLst/>
              </a:prstGeom>
              <a:solidFill>
                <a:srgbClr val="FF0000">
                  <a:alpha val="37000"/>
                </a:srgb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34" charset="0"/>
                  <a:ea typeface="ヒラギノ明朝 ProN W3" pitchFamily="34" charset="-128"/>
                  <a:cs typeface="ヒラギノ明朝 ProN W3" pitchFamily="34" charset="-128"/>
                  <a:sym typeface="Times New Roman" pitchFamily="34" charset="0"/>
                </a:endParaRPr>
              </a:p>
            </p:txBody>
          </p:sp>
          <p:sp>
            <p:nvSpPr>
              <p:cNvPr id="39" name="Rounded Rectangle 38"/>
              <p:cNvSpPr/>
              <p:nvPr/>
            </p:nvSpPr>
            <p:spPr bwMode="auto">
              <a:xfrm>
                <a:off x="4191000" y="7086600"/>
                <a:ext cx="1676400" cy="152400"/>
              </a:xfrm>
              <a:prstGeom prst="roundRect">
                <a:avLst/>
              </a:prstGeom>
              <a:solidFill>
                <a:srgbClr val="FF0000">
                  <a:alpha val="37000"/>
                </a:srgb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34" charset="0"/>
                  <a:ea typeface="ヒラギノ明朝 ProN W3" pitchFamily="34" charset="-128"/>
                  <a:cs typeface="ヒラギノ明朝 ProN W3" pitchFamily="34" charset="-128"/>
                  <a:sym typeface="Times New Roman" pitchFamily="34" charset="0"/>
                </a:endParaRPr>
              </a:p>
            </p:txBody>
          </p:sp>
          <p:sp>
            <p:nvSpPr>
              <p:cNvPr id="41" name="Rounded Rectangle 40"/>
              <p:cNvSpPr/>
              <p:nvPr/>
            </p:nvSpPr>
            <p:spPr bwMode="auto">
              <a:xfrm rot="16200000">
                <a:off x="5460512" y="6823642"/>
                <a:ext cx="677332" cy="136446"/>
              </a:xfrm>
              <a:prstGeom prst="roundRect">
                <a:avLst/>
              </a:prstGeom>
              <a:solidFill>
                <a:srgbClr val="FF0000">
                  <a:alpha val="37000"/>
                </a:srgb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34" charset="0"/>
                  <a:ea typeface="ヒラギノ明朝 ProN W3" pitchFamily="34" charset="-128"/>
                  <a:cs typeface="ヒラギノ明朝 ProN W3" pitchFamily="34" charset="-128"/>
                  <a:sym typeface="Times New Roman" pitchFamily="34" charset="0"/>
                </a:endParaRPr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5486400" y="6477000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1</a:t>
              </a:r>
              <a:endParaRPr lang="en-US" sz="1600" b="1" baseline="-250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359398" y="4961467"/>
            <a:ext cx="1405468" cy="838200"/>
            <a:chOff x="5359398" y="4961467"/>
            <a:chExt cx="1405468" cy="838200"/>
          </a:xfrm>
        </p:grpSpPr>
        <p:grpSp>
          <p:nvGrpSpPr>
            <p:cNvPr id="11" name="Group 10"/>
            <p:cNvGrpSpPr/>
            <p:nvPr/>
          </p:nvGrpSpPr>
          <p:grpSpPr>
            <a:xfrm>
              <a:off x="5359398" y="4961467"/>
              <a:ext cx="1405468" cy="838200"/>
              <a:chOff x="5359398" y="4961467"/>
              <a:chExt cx="1405468" cy="838200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6313935" y="5461113"/>
                <a:ext cx="4509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FF0000"/>
                    </a:solidFill>
                    <a:latin typeface="Helvetica"/>
                    <a:cs typeface="Helvetica"/>
                  </a:rPr>
                  <a:t>6</a:t>
                </a:r>
                <a:r>
                  <a:rPr lang="en-US" sz="1600" b="1" baseline="-25000" dirty="0" smtClean="0">
                    <a:solidFill>
                      <a:srgbClr val="FF0000"/>
                    </a:solidFill>
                    <a:latin typeface="Helvetica"/>
                    <a:cs typeface="Helvetica"/>
                  </a:rPr>
                  <a:t>10</a:t>
                </a:r>
                <a:endParaRPr lang="en-US" sz="1600" b="1" baseline="-25000" dirty="0">
                  <a:solidFill>
                    <a:srgbClr val="FF0000"/>
                  </a:solidFill>
                  <a:latin typeface="Helvetica"/>
                  <a:cs typeface="Helvetica"/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5359398" y="4961467"/>
                <a:ext cx="4509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FF0000"/>
                    </a:solidFill>
                    <a:latin typeface="Helvetica"/>
                    <a:cs typeface="Helvetica"/>
                  </a:rPr>
                  <a:t>6</a:t>
                </a:r>
                <a:r>
                  <a:rPr lang="en-US" sz="1600" b="1" baseline="-25000" dirty="0" smtClean="0">
                    <a:solidFill>
                      <a:srgbClr val="FF0000"/>
                    </a:solidFill>
                    <a:latin typeface="Helvetica"/>
                    <a:cs typeface="Helvetica"/>
                  </a:rPr>
                  <a:t>10</a:t>
                </a:r>
                <a:endParaRPr lang="en-US" sz="1600" b="1" baseline="-25000" dirty="0">
                  <a:solidFill>
                    <a:srgbClr val="FF0000"/>
                  </a:solidFill>
                  <a:latin typeface="Helvetica"/>
                  <a:cs typeface="Helvetica"/>
                </a:endParaRPr>
              </a:p>
            </p:txBody>
          </p:sp>
        </p:grpSp>
        <p:cxnSp>
          <p:nvCxnSpPr>
            <p:cNvPr id="52" name="Straight Arrow Connector 51"/>
            <p:cNvCxnSpPr/>
            <p:nvPr/>
          </p:nvCxnSpPr>
          <p:spPr bwMode="auto">
            <a:xfrm>
              <a:off x="5791200" y="5257800"/>
              <a:ext cx="609600" cy="3048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7" name="Group 16"/>
          <p:cNvGrpSpPr/>
          <p:nvPr/>
        </p:nvGrpSpPr>
        <p:grpSpPr>
          <a:xfrm>
            <a:off x="4495800" y="5833646"/>
            <a:ext cx="2385378" cy="795754"/>
            <a:chOff x="4495800" y="5833646"/>
            <a:chExt cx="2385378" cy="795754"/>
          </a:xfrm>
        </p:grpSpPr>
        <p:grpSp>
          <p:nvGrpSpPr>
            <p:cNvPr id="12" name="Group 11"/>
            <p:cNvGrpSpPr/>
            <p:nvPr/>
          </p:nvGrpSpPr>
          <p:grpSpPr>
            <a:xfrm>
              <a:off x="4495800" y="5833646"/>
              <a:ext cx="2385378" cy="795754"/>
              <a:chOff x="4495800" y="5833646"/>
              <a:chExt cx="2385378" cy="795754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4495800" y="6290846"/>
                <a:ext cx="56504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FF0000"/>
                    </a:solidFill>
                    <a:latin typeface="Helvetica"/>
                    <a:cs typeface="Helvetica"/>
                  </a:rPr>
                  <a:t>70</a:t>
                </a:r>
                <a:r>
                  <a:rPr lang="en-US" sz="1600" b="1" baseline="-25000" dirty="0" smtClean="0">
                    <a:solidFill>
                      <a:srgbClr val="FF0000"/>
                    </a:solidFill>
                    <a:latin typeface="Helvetica"/>
                    <a:cs typeface="Helvetica"/>
                  </a:rPr>
                  <a:t>10</a:t>
                </a:r>
                <a:endParaRPr lang="en-US" sz="1600" b="1" baseline="-25000" dirty="0">
                  <a:solidFill>
                    <a:srgbClr val="FF0000"/>
                  </a:solidFill>
                  <a:latin typeface="Helvetica"/>
                  <a:cs typeface="Helvetica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6316133" y="5833646"/>
                <a:ext cx="56504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FF0000"/>
                    </a:solidFill>
                    <a:latin typeface="Helvetica"/>
                    <a:cs typeface="Helvetica"/>
                  </a:rPr>
                  <a:t>70</a:t>
                </a:r>
                <a:r>
                  <a:rPr lang="en-US" sz="1600" b="1" baseline="-25000" dirty="0" smtClean="0">
                    <a:solidFill>
                      <a:srgbClr val="FF0000"/>
                    </a:solidFill>
                    <a:latin typeface="Helvetica"/>
                    <a:cs typeface="Helvetica"/>
                  </a:rPr>
                  <a:t>10</a:t>
                </a:r>
                <a:endParaRPr lang="en-US" sz="1600" b="1" baseline="-25000" dirty="0">
                  <a:solidFill>
                    <a:srgbClr val="FF0000"/>
                  </a:solidFill>
                  <a:latin typeface="Helvetica"/>
                  <a:cs typeface="Helvetica"/>
                </a:endParaRPr>
              </a:p>
            </p:txBody>
          </p:sp>
        </p:grpSp>
        <p:cxnSp>
          <p:nvCxnSpPr>
            <p:cNvPr id="55" name="Straight Arrow Connector 54"/>
            <p:cNvCxnSpPr/>
            <p:nvPr/>
          </p:nvCxnSpPr>
          <p:spPr bwMode="auto">
            <a:xfrm flipV="1">
              <a:off x="5029200" y="6163733"/>
              <a:ext cx="1397000" cy="313267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3601226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27"/>
          <p:cNvSpPr>
            <a:spLocks noChangeArrowheads="1"/>
          </p:cNvSpPr>
          <p:nvPr/>
        </p:nvSpPr>
        <p:spPr bwMode="auto">
          <a:xfrm>
            <a:off x="6415088" y="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8" name="Rectangle 28"/>
          <p:cNvSpPr>
            <a:spLocks noChangeArrowheads="1"/>
          </p:cNvSpPr>
          <p:nvPr/>
        </p:nvSpPr>
        <p:spPr bwMode="auto">
          <a:xfrm>
            <a:off x="6415088" y="16510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9" name="Rectangle 29"/>
          <p:cNvSpPr>
            <a:spLocks noChangeArrowheads="1"/>
          </p:cNvSpPr>
          <p:nvPr/>
        </p:nvSpPr>
        <p:spPr bwMode="auto">
          <a:xfrm>
            <a:off x="6613525" y="325438"/>
            <a:ext cx="571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pic>
        <p:nvPicPr>
          <p:cNvPr id="44040" name="Picture 688" descr="13 - Lecture Notes (Mine)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8850"/>
            <a:ext cx="3869488" cy="399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9652000" y="7429499"/>
            <a:ext cx="341313" cy="342901"/>
          </a:xfrm>
        </p:spPr>
        <p:txBody>
          <a:bodyPr/>
          <a:lstStyle/>
          <a:p>
            <a:pPr>
              <a:defRPr/>
            </a:pPr>
            <a:fld id="{0F8B4F7E-174C-194F-9065-BE6B75A72F2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2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394689"/>
            <a:ext cx="7239000" cy="5301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0894"/>
              </p:ext>
            </p:extLst>
          </p:nvPr>
        </p:nvGraphicFramePr>
        <p:xfrm>
          <a:off x="228600" y="4440768"/>
          <a:ext cx="2127250" cy="114871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990600"/>
                <a:gridCol w="1136650"/>
              </a:tblGrid>
              <a:tr h="268475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Register file</a:t>
                      </a:r>
                      <a:endParaRPr lang="en-US" sz="1600" dirty="0"/>
                    </a:p>
                  </a:txBody>
                  <a:tcPr marL="66199" marR="66199" marT="33100" marB="33100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address</a:t>
                      </a:r>
                      <a:endParaRPr lang="en-US" sz="1400" baseline="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content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6 (00110)</a:t>
                      </a:r>
                      <a:endParaRPr lang="en-US" sz="14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en-US" sz="1400" baseline="-250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 70</a:t>
                      </a:r>
                      <a:r>
                        <a:rPr lang="en-US" sz="1400" baseline="-25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10</a:t>
                      </a:r>
                      <a:endParaRPr lang="en-US" sz="14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 (00111)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2984" y="4049184"/>
            <a:ext cx="17968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PC value:  1004</a:t>
            </a:r>
            <a:r>
              <a:rPr lang="en-US" sz="1600" baseline="-25000" dirty="0" smtClean="0">
                <a:solidFill>
                  <a:schemeClr val="tx1"/>
                </a:solidFill>
                <a:latin typeface="Helvetica"/>
                <a:cs typeface="Helvetica"/>
              </a:rPr>
              <a:t>10</a:t>
            </a:r>
            <a:endParaRPr lang="en-US" sz="1600" baseline="-250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130057"/>
              </p:ext>
            </p:extLst>
          </p:nvPr>
        </p:nvGraphicFramePr>
        <p:xfrm>
          <a:off x="228600" y="5715000"/>
          <a:ext cx="2127250" cy="198739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990600"/>
                <a:gridCol w="1136650"/>
              </a:tblGrid>
              <a:tr h="268475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Memory</a:t>
                      </a:r>
                      <a:endParaRPr lang="en-US" sz="1600" dirty="0"/>
                    </a:p>
                  </a:txBody>
                  <a:tcPr marL="66199" marR="66199" marT="33100" marB="33100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address</a:t>
                      </a:r>
                      <a:endParaRPr lang="en-US" sz="1400" baseline="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content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lw</a:t>
                      </a:r>
                      <a:r>
                        <a:rPr lang="en-US" sz="1400" dirty="0" smtClean="0"/>
                        <a:t> encoding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baseline="-25000" dirty="0" smtClean="0"/>
                        <a:t>…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50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10004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60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10008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70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6415088" y="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6415088" y="16510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6613525" y="325438"/>
            <a:ext cx="571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324201"/>
              </p:ext>
            </p:extLst>
          </p:nvPr>
        </p:nvGraphicFramePr>
        <p:xfrm>
          <a:off x="4191000" y="1257300"/>
          <a:ext cx="5562599" cy="10287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117600"/>
                <a:gridCol w="1117600"/>
                <a:gridCol w="1117600"/>
                <a:gridCol w="2209799"/>
              </a:tblGrid>
              <a:tr h="34290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Opcode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Source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Destination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Immediate value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31-26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25-21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20-16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15-</a:t>
                      </a:r>
                      <a:r>
                        <a:rPr lang="en-US" sz="1400" baseline="0" dirty="0" smtClean="0"/>
                        <a:t>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100011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0000</a:t>
                      </a:r>
                      <a:r>
                        <a:rPr lang="en-US" sz="1400" baseline="0" dirty="0" smtClean="0"/>
                        <a:t> 0000 0000</a:t>
                      </a:r>
                      <a:r>
                        <a:rPr lang="en-US" sz="1400" dirty="0" smtClean="0"/>
                        <a:t> 1000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4114800" y="0"/>
            <a:ext cx="40570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address 1000</a:t>
            </a:r>
            <a:r>
              <a:rPr lang="en-US" baseline="-250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10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: 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lw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 $6,8($7)</a:t>
            </a:r>
          </a:p>
        </p:txBody>
      </p:sp>
      <p:sp>
        <p:nvSpPr>
          <p:cNvPr id="2" name="Rectangle 1"/>
          <p:cNvSpPr/>
          <p:nvPr/>
        </p:nvSpPr>
        <p:spPr>
          <a:xfrm>
            <a:off x="4191000" y="478726"/>
            <a:ext cx="5865708" cy="6488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Cycle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5,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State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4: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	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Write data from memory to the register file</a:t>
            </a:r>
          </a:p>
          <a:p>
            <a:pPr>
              <a:spcBef>
                <a:spcPts val="500"/>
              </a:spcBef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	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RF[IR(20:16)]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 MDR</a:t>
            </a:r>
            <a:endParaRPr lang="en-US" sz="1600" dirty="0" smtClean="0">
              <a:solidFill>
                <a:schemeClr val="accent6">
                  <a:lumMod val="50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0763" y="3289189"/>
            <a:ext cx="836195" cy="836195"/>
          </a:xfrm>
          <a:prstGeom prst="ellipse">
            <a:avLst/>
          </a:prstGeom>
          <a:solidFill>
            <a:srgbClr val="FFFF00">
              <a:alpha val="11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34" charset="0"/>
              <a:ea typeface="ヒラギノ明朝 ProN W3" pitchFamily="34" charset="-128"/>
              <a:cs typeface="ヒラギノ明朝 ProN W3" pitchFamily="34" charset="-128"/>
              <a:sym typeface="Times New Roman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494867" y="3972744"/>
            <a:ext cx="800820" cy="1361255"/>
            <a:chOff x="5494867" y="3972744"/>
            <a:chExt cx="800820" cy="1361255"/>
          </a:xfrm>
        </p:grpSpPr>
        <p:sp>
          <p:nvSpPr>
            <p:cNvPr id="28" name="Rounded Rectangle 27"/>
            <p:cNvSpPr/>
            <p:nvPr/>
          </p:nvSpPr>
          <p:spPr bwMode="auto">
            <a:xfrm>
              <a:off x="5679442" y="3985187"/>
              <a:ext cx="614556" cy="144913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29" name="Rounded Rectangle 28"/>
            <p:cNvSpPr/>
            <p:nvPr/>
          </p:nvSpPr>
          <p:spPr bwMode="auto">
            <a:xfrm rot="16200000">
              <a:off x="5914263" y="4207565"/>
              <a:ext cx="614556" cy="144913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31" name="Rounded Rectangle 30"/>
            <p:cNvSpPr/>
            <p:nvPr/>
          </p:nvSpPr>
          <p:spPr bwMode="auto">
            <a:xfrm>
              <a:off x="5757332" y="4512734"/>
              <a:ext cx="538355" cy="144914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32" name="Rounded Rectangle 31"/>
            <p:cNvSpPr/>
            <p:nvPr/>
          </p:nvSpPr>
          <p:spPr bwMode="auto">
            <a:xfrm rot="16200000">
              <a:off x="5439344" y="4838209"/>
              <a:ext cx="821265" cy="170316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494867" y="4639733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0</a:t>
              </a:r>
              <a:endParaRPr lang="en-US" sz="1600" b="1" baseline="-250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867397" y="3759198"/>
            <a:ext cx="762005" cy="1041401"/>
            <a:chOff x="5867397" y="3759198"/>
            <a:chExt cx="762005" cy="1041401"/>
          </a:xfrm>
        </p:grpSpPr>
        <p:sp>
          <p:nvSpPr>
            <p:cNvPr id="34" name="Rounded Rectangle 33"/>
            <p:cNvSpPr/>
            <p:nvPr/>
          </p:nvSpPr>
          <p:spPr bwMode="auto">
            <a:xfrm>
              <a:off x="5867397" y="3759198"/>
              <a:ext cx="762003" cy="169334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35" name="Rounded Rectangle 34"/>
            <p:cNvSpPr/>
            <p:nvPr/>
          </p:nvSpPr>
          <p:spPr bwMode="auto">
            <a:xfrm rot="16200000">
              <a:off x="6036244" y="4207441"/>
              <a:ext cx="1041401" cy="144915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190020" y="3759197"/>
            <a:ext cx="1677381" cy="3479803"/>
            <a:chOff x="4190020" y="3759197"/>
            <a:chExt cx="1677381" cy="3479803"/>
          </a:xfrm>
        </p:grpSpPr>
        <p:grpSp>
          <p:nvGrpSpPr>
            <p:cNvPr id="5" name="Group 4"/>
            <p:cNvGrpSpPr/>
            <p:nvPr/>
          </p:nvGrpSpPr>
          <p:grpSpPr>
            <a:xfrm>
              <a:off x="4190020" y="3759197"/>
              <a:ext cx="1677381" cy="3479803"/>
              <a:chOff x="4190020" y="3759197"/>
              <a:chExt cx="1677381" cy="3479803"/>
            </a:xfrm>
          </p:grpSpPr>
          <p:sp>
            <p:nvSpPr>
              <p:cNvPr id="36" name="Rounded Rectangle 35"/>
              <p:cNvSpPr/>
              <p:nvPr/>
            </p:nvSpPr>
            <p:spPr bwMode="auto">
              <a:xfrm>
                <a:off x="4191000" y="3759201"/>
                <a:ext cx="1295403" cy="126999"/>
              </a:xfrm>
              <a:prstGeom prst="roundRect">
                <a:avLst/>
              </a:prstGeom>
              <a:solidFill>
                <a:srgbClr val="FF0000">
                  <a:alpha val="37000"/>
                </a:srgb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34" charset="0"/>
                  <a:ea typeface="ヒラギノ明朝 ProN W3" pitchFamily="34" charset="-128"/>
                  <a:cs typeface="ヒラギノ明朝 ProN W3" pitchFamily="34" charset="-128"/>
                  <a:sym typeface="Times New Roman" pitchFamily="34" charset="0"/>
                </a:endParaRPr>
              </a:p>
            </p:txBody>
          </p:sp>
          <p:sp>
            <p:nvSpPr>
              <p:cNvPr id="38" name="Rounded Rectangle 37"/>
              <p:cNvSpPr/>
              <p:nvPr/>
            </p:nvSpPr>
            <p:spPr bwMode="auto">
              <a:xfrm rot="16200000">
                <a:off x="2564909" y="5384308"/>
                <a:ext cx="3403602" cy="153380"/>
              </a:xfrm>
              <a:prstGeom prst="roundRect">
                <a:avLst/>
              </a:prstGeom>
              <a:solidFill>
                <a:srgbClr val="FF0000">
                  <a:alpha val="37000"/>
                </a:srgb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34" charset="0"/>
                  <a:ea typeface="ヒラギノ明朝 ProN W3" pitchFamily="34" charset="-128"/>
                  <a:cs typeface="ヒラギノ明朝 ProN W3" pitchFamily="34" charset="-128"/>
                  <a:sym typeface="Times New Roman" pitchFamily="34" charset="0"/>
                </a:endParaRPr>
              </a:p>
            </p:txBody>
          </p:sp>
          <p:sp>
            <p:nvSpPr>
              <p:cNvPr id="39" name="Rounded Rectangle 38"/>
              <p:cNvSpPr/>
              <p:nvPr/>
            </p:nvSpPr>
            <p:spPr bwMode="auto">
              <a:xfrm>
                <a:off x="4191000" y="7086600"/>
                <a:ext cx="1676400" cy="152400"/>
              </a:xfrm>
              <a:prstGeom prst="roundRect">
                <a:avLst/>
              </a:prstGeom>
              <a:solidFill>
                <a:srgbClr val="FF0000">
                  <a:alpha val="37000"/>
                </a:srgb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34" charset="0"/>
                  <a:ea typeface="ヒラギノ明朝 ProN W3" pitchFamily="34" charset="-128"/>
                  <a:cs typeface="ヒラギノ明朝 ProN W3" pitchFamily="34" charset="-128"/>
                  <a:sym typeface="Times New Roman" pitchFamily="34" charset="0"/>
                </a:endParaRPr>
              </a:p>
            </p:txBody>
          </p:sp>
          <p:sp>
            <p:nvSpPr>
              <p:cNvPr id="41" name="Rounded Rectangle 40"/>
              <p:cNvSpPr/>
              <p:nvPr/>
            </p:nvSpPr>
            <p:spPr bwMode="auto">
              <a:xfrm rot="16200000">
                <a:off x="5460512" y="6823642"/>
                <a:ext cx="677332" cy="136446"/>
              </a:xfrm>
              <a:prstGeom prst="roundRect">
                <a:avLst/>
              </a:prstGeom>
              <a:solidFill>
                <a:srgbClr val="FF0000">
                  <a:alpha val="37000"/>
                </a:srgb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34" charset="0"/>
                  <a:ea typeface="ヒラギノ明朝 ProN W3" pitchFamily="34" charset="-128"/>
                  <a:cs typeface="ヒラギノ明朝 ProN W3" pitchFamily="34" charset="-128"/>
                  <a:sym typeface="Times New Roman" pitchFamily="34" charset="0"/>
                </a:endParaRPr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5486400" y="6477000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1</a:t>
              </a:r>
              <a:endParaRPr lang="en-US" sz="1600" b="1" baseline="-250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359398" y="4961467"/>
            <a:ext cx="1405468" cy="838200"/>
            <a:chOff x="5359398" y="4961467"/>
            <a:chExt cx="1405468" cy="838200"/>
          </a:xfrm>
        </p:grpSpPr>
        <p:grpSp>
          <p:nvGrpSpPr>
            <p:cNvPr id="11" name="Group 10"/>
            <p:cNvGrpSpPr/>
            <p:nvPr/>
          </p:nvGrpSpPr>
          <p:grpSpPr>
            <a:xfrm>
              <a:off x="5359398" y="4961467"/>
              <a:ext cx="1405468" cy="838200"/>
              <a:chOff x="5359398" y="4961467"/>
              <a:chExt cx="1405468" cy="838200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6313935" y="5461113"/>
                <a:ext cx="4509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FF0000"/>
                    </a:solidFill>
                    <a:latin typeface="Helvetica"/>
                    <a:cs typeface="Helvetica"/>
                  </a:rPr>
                  <a:t>6</a:t>
                </a:r>
                <a:r>
                  <a:rPr lang="en-US" sz="1600" b="1" baseline="-25000" dirty="0" smtClean="0">
                    <a:solidFill>
                      <a:srgbClr val="FF0000"/>
                    </a:solidFill>
                    <a:latin typeface="Helvetica"/>
                    <a:cs typeface="Helvetica"/>
                  </a:rPr>
                  <a:t>10</a:t>
                </a:r>
                <a:endParaRPr lang="en-US" sz="1600" b="1" baseline="-25000" dirty="0">
                  <a:solidFill>
                    <a:srgbClr val="FF0000"/>
                  </a:solidFill>
                  <a:latin typeface="Helvetica"/>
                  <a:cs typeface="Helvetica"/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5359398" y="4961467"/>
                <a:ext cx="4509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FF0000"/>
                    </a:solidFill>
                    <a:latin typeface="Helvetica"/>
                    <a:cs typeface="Helvetica"/>
                  </a:rPr>
                  <a:t>6</a:t>
                </a:r>
                <a:r>
                  <a:rPr lang="en-US" sz="1600" b="1" baseline="-25000" dirty="0" smtClean="0">
                    <a:solidFill>
                      <a:srgbClr val="FF0000"/>
                    </a:solidFill>
                    <a:latin typeface="Helvetica"/>
                    <a:cs typeface="Helvetica"/>
                  </a:rPr>
                  <a:t>10</a:t>
                </a:r>
                <a:endParaRPr lang="en-US" sz="1600" b="1" baseline="-25000" dirty="0">
                  <a:solidFill>
                    <a:srgbClr val="FF0000"/>
                  </a:solidFill>
                  <a:latin typeface="Helvetica"/>
                  <a:cs typeface="Helvetica"/>
                </a:endParaRPr>
              </a:p>
            </p:txBody>
          </p:sp>
        </p:grpSp>
        <p:cxnSp>
          <p:nvCxnSpPr>
            <p:cNvPr id="52" name="Straight Arrow Connector 51"/>
            <p:cNvCxnSpPr/>
            <p:nvPr/>
          </p:nvCxnSpPr>
          <p:spPr bwMode="auto">
            <a:xfrm>
              <a:off x="5791200" y="5257800"/>
              <a:ext cx="609600" cy="3048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7" name="Group 16"/>
          <p:cNvGrpSpPr/>
          <p:nvPr/>
        </p:nvGrpSpPr>
        <p:grpSpPr>
          <a:xfrm>
            <a:off x="4495800" y="5833646"/>
            <a:ext cx="2385378" cy="795754"/>
            <a:chOff x="4495800" y="5833646"/>
            <a:chExt cx="2385378" cy="795754"/>
          </a:xfrm>
        </p:grpSpPr>
        <p:grpSp>
          <p:nvGrpSpPr>
            <p:cNvPr id="12" name="Group 11"/>
            <p:cNvGrpSpPr/>
            <p:nvPr/>
          </p:nvGrpSpPr>
          <p:grpSpPr>
            <a:xfrm>
              <a:off x="4495800" y="5833646"/>
              <a:ext cx="2385378" cy="795754"/>
              <a:chOff x="4495800" y="5833646"/>
              <a:chExt cx="2385378" cy="795754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4495800" y="6290846"/>
                <a:ext cx="56504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FF0000"/>
                    </a:solidFill>
                    <a:latin typeface="Helvetica"/>
                    <a:cs typeface="Helvetica"/>
                  </a:rPr>
                  <a:t>70</a:t>
                </a:r>
                <a:r>
                  <a:rPr lang="en-US" sz="1600" b="1" baseline="-25000" dirty="0" smtClean="0">
                    <a:solidFill>
                      <a:srgbClr val="FF0000"/>
                    </a:solidFill>
                    <a:latin typeface="Helvetica"/>
                    <a:cs typeface="Helvetica"/>
                  </a:rPr>
                  <a:t>10</a:t>
                </a:r>
                <a:endParaRPr lang="en-US" sz="1600" b="1" baseline="-25000" dirty="0">
                  <a:solidFill>
                    <a:srgbClr val="FF0000"/>
                  </a:solidFill>
                  <a:latin typeface="Helvetica"/>
                  <a:cs typeface="Helvetica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6316133" y="5833646"/>
                <a:ext cx="56504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FF0000"/>
                    </a:solidFill>
                    <a:latin typeface="Helvetica"/>
                    <a:cs typeface="Helvetica"/>
                  </a:rPr>
                  <a:t>70</a:t>
                </a:r>
                <a:r>
                  <a:rPr lang="en-US" sz="1600" b="1" baseline="-25000" dirty="0" smtClean="0">
                    <a:solidFill>
                      <a:srgbClr val="FF0000"/>
                    </a:solidFill>
                    <a:latin typeface="Helvetica"/>
                    <a:cs typeface="Helvetica"/>
                  </a:rPr>
                  <a:t>10</a:t>
                </a:r>
                <a:endParaRPr lang="en-US" sz="1600" b="1" baseline="-25000" dirty="0">
                  <a:solidFill>
                    <a:srgbClr val="FF0000"/>
                  </a:solidFill>
                  <a:latin typeface="Helvetica"/>
                  <a:cs typeface="Helvetica"/>
                </a:endParaRPr>
              </a:p>
            </p:txBody>
          </p:sp>
        </p:grpSp>
        <p:cxnSp>
          <p:nvCxnSpPr>
            <p:cNvPr id="55" name="Straight Arrow Connector 54"/>
            <p:cNvCxnSpPr/>
            <p:nvPr/>
          </p:nvCxnSpPr>
          <p:spPr bwMode="auto">
            <a:xfrm flipV="1">
              <a:off x="5029200" y="6163733"/>
              <a:ext cx="1397000" cy="313267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545478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Now, let’s revisit </a:t>
            </a:r>
            <a:r>
              <a:rPr lang="en-US" dirty="0" err="1" smtClean="0"/>
              <a:t>lw</a:t>
            </a:r>
            <a:r>
              <a:rPr lang="en-US" dirty="0" smtClean="0"/>
              <a:t>++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8EBD2-5031-F040-9582-28F057A255C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090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lw</a:t>
            </a:r>
            <a:r>
              <a:rPr lang="en-US" dirty="0" smtClean="0"/>
              <a:t>++ would do the following…</a:t>
            </a:r>
          </a:p>
          <a:p>
            <a:pPr lvl="1"/>
            <a:r>
              <a:rPr lang="en-US" dirty="0" err="1" smtClean="0"/>
              <a:t>lw</a:t>
            </a:r>
            <a:r>
              <a:rPr lang="en-US" dirty="0" smtClean="0"/>
              <a:t>++ $6, 8($7)</a:t>
            </a:r>
          </a:p>
          <a:p>
            <a:pPr lvl="2"/>
            <a:r>
              <a:rPr lang="en-US" dirty="0" smtClean="0"/>
              <a:t>$6 </a:t>
            </a:r>
            <a:r>
              <a:rPr lang="en-US" dirty="0" smtClean="0">
                <a:sym typeface="Wingdings"/>
              </a:rPr>
              <a:t> Memory[8 + content of $7]  ||</a:t>
            </a:r>
          </a:p>
          <a:p>
            <a:pPr lvl="2"/>
            <a:r>
              <a:rPr lang="en-US" dirty="0" smtClean="0"/>
              <a:t>$7 </a:t>
            </a:r>
            <a:r>
              <a:rPr lang="en-US" dirty="0" smtClean="0">
                <a:sym typeface="Wingdings"/>
              </a:rPr>
              <a:t> $7 + 4</a:t>
            </a:r>
          </a:p>
          <a:p>
            <a:pPr lvl="2">
              <a:lnSpc>
                <a:spcPts val="1200"/>
              </a:lnSpc>
            </a:pPr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Why is this useful?</a:t>
            </a:r>
          </a:p>
          <a:p>
            <a:pPr lvl="1"/>
            <a:r>
              <a:rPr lang="en-US" dirty="0" smtClean="0">
                <a:sym typeface="Wingdings"/>
              </a:rPr>
              <a:t>Assume we wanted to iterate through an array … we might use the following sequence of instructions:</a:t>
            </a:r>
          </a:p>
          <a:p>
            <a:pPr lvl="2"/>
            <a:r>
              <a:rPr lang="en-US" dirty="0" err="1">
                <a:sym typeface="Wingdings"/>
              </a:rPr>
              <a:t>l</a:t>
            </a:r>
            <a:r>
              <a:rPr lang="en-US" dirty="0" err="1" smtClean="0">
                <a:sym typeface="Wingdings"/>
              </a:rPr>
              <a:t>w</a:t>
            </a:r>
            <a:r>
              <a:rPr lang="en-US" dirty="0" smtClean="0">
                <a:sym typeface="Wingdings"/>
              </a:rPr>
              <a:t> $t, 0($x)</a:t>
            </a:r>
          </a:p>
          <a:p>
            <a:pPr lvl="2"/>
            <a:r>
              <a:rPr lang="en-US" dirty="0" err="1">
                <a:sym typeface="Wingdings"/>
              </a:rPr>
              <a:t>a</a:t>
            </a:r>
            <a:r>
              <a:rPr lang="en-US" dirty="0" err="1" smtClean="0">
                <a:sym typeface="Wingdings"/>
              </a:rPr>
              <a:t>ddi</a:t>
            </a:r>
            <a:r>
              <a:rPr lang="en-US" dirty="0" smtClean="0">
                <a:sym typeface="Wingdings"/>
              </a:rPr>
              <a:t> $x, $x, 4</a:t>
            </a:r>
          </a:p>
          <a:p>
            <a:pPr lvl="1"/>
            <a:r>
              <a:rPr lang="en-US" dirty="0" smtClean="0">
                <a:sym typeface="Wingdings"/>
              </a:rPr>
              <a:t>The above 2 instruction sequence (requiring 9 CCs) could be replaced by a single instruction that takes 5 or 6 CCs</a:t>
            </a:r>
          </a:p>
          <a:p>
            <a:pPr lvl="1"/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Now, let’s talk about the hardware to make </a:t>
            </a:r>
            <a:r>
              <a:rPr lang="en-US" dirty="0" err="1" smtClean="0">
                <a:sym typeface="Wingdings"/>
              </a:rPr>
              <a:t>lw</a:t>
            </a:r>
            <a:r>
              <a:rPr lang="en-US" dirty="0" smtClean="0">
                <a:sym typeface="Wingdings"/>
              </a:rPr>
              <a:t>++ work!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94958-0AB3-6140-9AA4-450DA40E09F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8192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3"/>
          <p:cNvSpPr>
            <a:spLocks noChangeArrowheads="1"/>
          </p:cNvSpPr>
          <p:nvPr/>
        </p:nvSpPr>
        <p:spPr bwMode="auto">
          <a:xfrm>
            <a:off x="9426575" y="3175"/>
            <a:ext cx="53975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6" name="Rectangle 24"/>
          <p:cNvSpPr>
            <a:spLocks noChangeArrowheads="1"/>
          </p:cNvSpPr>
          <p:nvPr/>
        </p:nvSpPr>
        <p:spPr bwMode="auto">
          <a:xfrm>
            <a:off x="9459913" y="168275"/>
            <a:ext cx="55562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7" name="Rectangle 27"/>
          <p:cNvSpPr>
            <a:spLocks noChangeArrowheads="1"/>
          </p:cNvSpPr>
          <p:nvPr/>
        </p:nvSpPr>
        <p:spPr bwMode="auto">
          <a:xfrm>
            <a:off x="6415088" y="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8" name="Rectangle 28"/>
          <p:cNvSpPr>
            <a:spLocks noChangeArrowheads="1"/>
          </p:cNvSpPr>
          <p:nvPr/>
        </p:nvSpPr>
        <p:spPr bwMode="auto">
          <a:xfrm>
            <a:off x="6415088" y="16510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9" name="Rectangle 29"/>
          <p:cNvSpPr>
            <a:spLocks noChangeArrowheads="1"/>
          </p:cNvSpPr>
          <p:nvPr/>
        </p:nvSpPr>
        <p:spPr bwMode="auto">
          <a:xfrm>
            <a:off x="6613525" y="325438"/>
            <a:ext cx="571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pic>
        <p:nvPicPr>
          <p:cNvPr id="44040" name="Picture 688" descr="13 - Lecture Notes (Mine)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8850"/>
            <a:ext cx="3869488" cy="399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9652000" y="7429499"/>
            <a:ext cx="341313" cy="342901"/>
          </a:xfrm>
        </p:spPr>
        <p:txBody>
          <a:bodyPr/>
          <a:lstStyle/>
          <a:p>
            <a:pPr>
              <a:defRPr/>
            </a:pPr>
            <a:fld id="{0F8B4F7E-174C-194F-9065-BE6B75A72F2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2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394689"/>
            <a:ext cx="7239000" cy="5301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523612"/>
              </p:ext>
            </p:extLst>
          </p:nvPr>
        </p:nvGraphicFramePr>
        <p:xfrm>
          <a:off x="228600" y="4440768"/>
          <a:ext cx="2127250" cy="114871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990600"/>
                <a:gridCol w="1136650"/>
              </a:tblGrid>
              <a:tr h="268475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Register file</a:t>
                      </a:r>
                      <a:endParaRPr lang="en-US" sz="1600" dirty="0"/>
                    </a:p>
                  </a:txBody>
                  <a:tcPr marL="66199" marR="66199" marT="33100" marB="33100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address</a:t>
                      </a:r>
                      <a:endParaRPr lang="en-US" sz="1400" baseline="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content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 (00110)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 (00111)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500751"/>
              </p:ext>
            </p:extLst>
          </p:nvPr>
        </p:nvGraphicFramePr>
        <p:xfrm>
          <a:off x="4191000" y="1150333"/>
          <a:ext cx="5562599" cy="117871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117600"/>
                <a:gridCol w="1117600"/>
                <a:gridCol w="1117600"/>
                <a:gridCol w="2209799"/>
              </a:tblGrid>
              <a:tr h="34290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Opcode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Source</a:t>
                      </a:r>
                      <a:r>
                        <a:rPr lang="en-US" sz="1400" baseline="0" dirty="0" smtClean="0"/>
                        <a:t> register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Destination register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Immediate value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31-26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25-21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20-16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15-</a:t>
                      </a:r>
                      <a:r>
                        <a:rPr lang="en-US" sz="1400" baseline="0" dirty="0" smtClean="0"/>
                        <a:t>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111111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0000</a:t>
                      </a:r>
                      <a:r>
                        <a:rPr lang="en-US" sz="1400" baseline="0" dirty="0" smtClean="0"/>
                        <a:t> 0000 0000</a:t>
                      </a:r>
                      <a:r>
                        <a:rPr lang="en-US" sz="1400" dirty="0" smtClean="0"/>
                        <a:t> 1000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114800" y="21526"/>
            <a:ext cx="52813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address 1000</a:t>
            </a:r>
            <a:r>
              <a:rPr lang="en-US" sz="2200" baseline="-250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10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:  </a:t>
            </a:r>
            <a:r>
              <a:rPr lang="en-US" sz="2200" dirty="0" err="1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lw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++ 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$6,8($7)</a:t>
            </a:r>
          </a:p>
          <a:p>
            <a:r>
              <a:rPr lang="en-US" sz="22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	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$6 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 Memory[8 + contents of $7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]</a:t>
            </a:r>
          </a:p>
          <a:p>
            <a:r>
              <a:rPr lang="en-US" sz="2200" dirty="0">
                <a:solidFill>
                  <a:srgbClr val="FF0000"/>
                </a:solidFill>
                <a:latin typeface="Helvetica"/>
                <a:cs typeface="Helvetica"/>
                <a:sym typeface="Wingdings"/>
              </a:rPr>
              <a:t>	</a:t>
            </a:r>
            <a:r>
              <a:rPr lang="en-US" sz="2200" dirty="0" smtClean="0">
                <a:solidFill>
                  <a:srgbClr val="FF0000"/>
                </a:solidFill>
                <a:latin typeface="Helvetica"/>
                <a:cs typeface="Helvetica"/>
                <a:sym typeface="Wingdings"/>
              </a:rPr>
              <a:t>$7  $7 + 4</a:t>
            </a:r>
            <a:endParaRPr lang="en-US" sz="220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2984" y="4049184"/>
            <a:ext cx="17968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Helvetica"/>
                <a:cs typeface="Helvetica"/>
              </a:rPr>
              <a:t>PC value:  1000</a:t>
            </a:r>
            <a:r>
              <a:rPr lang="en-US" sz="1600" baseline="-25000" dirty="0" smtClean="0">
                <a:latin typeface="Helvetica"/>
                <a:cs typeface="Helvetica"/>
              </a:rPr>
              <a:t>10</a:t>
            </a:r>
            <a:endParaRPr lang="en-US" sz="1600" baseline="-25000" dirty="0">
              <a:latin typeface="Helvetica"/>
              <a:cs typeface="Helvetica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679540"/>
              </p:ext>
            </p:extLst>
          </p:nvPr>
        </p:nvGraphicFramePr>
        <p:xfrm>
          <a:off x="228600" y="5715000"/>
          <a:ext cx="2127250" cy="198739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838200"/>
                <a:gridCol w="1289050"/>
              </a:tblGrid>
              <a:tr h="268475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Memory</a:t>
                      </a:r>
                      <a:endParaRPr lang="en-US" sz="1600" dirty="0"/>
                    </a:p>
                  </a:txBody>
                  <a:tcPr marL="66199" marR="66199" marT="33100" marB="33100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address</a:t>
                      </a:r>
                      <a:endParaRPr lang="en-US" sz="1400" baseline="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content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lw</a:t>
                      </a:r>
                      <a:r>
                        <a:rPr lang="en-US" sz="1400" dirty="0" smtClean="0"/>
                        <a:t>++ </a:t>
                      </a:r>
                      <a:r>
                        <a:rPr lang="en-US" sz="1400" dirty="0" smtClean="0"/>
                        <a:t>encoding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baseline="-25000" dirty="0" smtClean="0"/>
                        <a:t>…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50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10004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60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10008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70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560188" y="2971800"/>
            <a:ext cx="2857673" cy="584776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  <a:latin typeface="Helvetica"/>
                <a:cs typeface="Helvetica"/>
              </a:rPr>
              <a:t>Opcode</a:t>
            </a:r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 must change!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(Assume 111111 is available.)</a:t>
            </a:r>
            <a:endParaRPr lang="en-US" sz="160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flipH="1" flipV="1">
            <a:off x="4953000" y="2133600"/>
            <a:ext cx="152400" cy="838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7228523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3"/>
          <p:cNvSpPr>
            <a:spLocks noChangeArrowheads="1"/>
          </p:cNvSpPr>
          <p:nvPr/>
        </p:nvSpPr>
        <p:spPr bwMode="auto">
          <a:xfrm>
            <a:off x="9426575" y="3175"/>
            <a:ext cx="53975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6" name="Rectangle 24"/>
          <p:cNvSpPr>
            <a:spLocks noChangeArrowheads="1"/>
          </p:cNvSpPr>
          <p:nvPr/>
        </p:nvSpPr>
        <p:spPr bwMode="auto">
          <a:xfrm>
            <a:off x="9459913" y="168275"/>
            <a:ext cx="55562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7" name="Rectangle 27"/>
          <p:cNvSpPr>
            <a:spLocks noChangeArrowheads="1"/>
          </p:cNvSpPr>
          <p:nvPr/>
        </p:nvSpPr>
        <p:spPr bwMode="auto">
          <a:xfrm>
            <a:off x="6415088" y="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8" name="Rectangle 28"/>
          <p:cNvSpPr>
            <a:spLocks noChangeArrowheads="1"/>
          </p:cNvSpPr>
          <p:nvPr/>
        </p:nvSpPr>
        <p:spPr bwMode="auto">
          <a:xfrm>
            <a:off x="6415088" y="16510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9" name="Rectangle 29"/>
          <p:cNvSpPr>
            <a:spLocks noChangeArrowheads="1"/>
          </p:cNvSpPr>
          <p:nvPr/>
        </p:nvSpPr>
        <p:spPr bwMode="auto">
          <a:xfrm>
            <a:off x="6613525" y="325438"/>
            <a:ext cx="571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pic>
        <p:nvPicPr>
          <p:cNvPr id="44040" name="Picture 688" descr="13 - Lecture Notes (Mine)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8850"/>
            <a:ext cx="3869488" cy="399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9652000" y="7429499"/>
            <a:ext cx="341313" cy="342901"/>
          </a:xfrm>
        </p:spPr>
        <p:txBody>
          <a:bodyPr/>
          <a:lstStyle/>
          <a:p>
            <a:pPr>
              <a:defRPr/>
            </a:pPr>
            <a:fld id="{0F8B4F7E-174C-194F-9065-BE6B75A72F2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2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394689"/>
            <a:ext cx="7239000" cy="5301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007241"/>
              </p:ext>
            </p:extLst>
          </p:nvPr>
        </p:nvGraphicFramePr>
        <p:xfrm>
          <a:off x="228600" y="4440768"/>
          <a:ext cx="2127250" cy="114871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990600"/>
                <a:gridCol w="1136650"/>
              </a:tblGrid>
              <a:tr h="268475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Register file</a:t>
                      </a:r>
                      <a:endParaRPr lang="en-US" sz="1600" dirty="0"/>
                    </a:p>
                  </a:txBody>
                  <a:tcPr marL="66199" marR="66199" marT="33100" marB="33100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address</a:t>
                      </a:r>
                      <a:endParaRPr lang="en-US" sz="1400" baseline="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content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 (00110)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 (00111)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2984" y="4049184"/>
            <a:ext cx="17968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Helvetica"/>
                <a:cs typeface="Helvetica"/>
              </a:rPr>
              <a:t>PC value:  1000</a:t>
            </a:r>
            <a:r>
              <a:rPr lang="en-US" sz="1600" baseline="-25000" dirty="0" smtClean="0">
                <a:latin typeface="Helvetica"/>
                <a:cs typeface="Helvetica"/>
              </a:rPr>
              <a:t>10</a:t>
            </a:r>
            <a:endParaRPr lang="en-US" sz="1600" baseline="-25000" dirty="0">
              <a:latin typeface="Helvetica"/>
              <a:cs typeface="Helvetica"/>
            </a:endParaRPr>
          </a:p>
        </p:txBody>
      </p:sp>
      <p:sp>
        <p:nvSpPr>
          <p:cNvPr id="6" name="Left Brace 5"/>
          <p:cNvSpPr/>
          <p:nvPr/>
        </p:nvSpPr>
        <p:spPr bwMode="auto">
          <a:xfrm rot="16200000">
            <a:off x="6762750" y="-209550"/>
            <a:ext cx="419100" cy="5562600"/>
          </a:xfrm>
          <a:prstGeom prst="leftBrace">
            <a:avLst>
              <a:gd name="adj1" fmla="val 29521"/>
              <a:gd name="adj2" fmla="val 50000"/>
            </a:avLst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34" charset="0"/>
              <a:ea typeface="ヒラギノ明朝 ProN W3" pitchFamily="34" charset="-128"/>
              <a:cs typeface="ヒラギノ明朝 ProN W3" pitchFamily="34" charset="-128"/>
              <a:sym typeface="Times New Roman" pitchFamily="34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443292" y="2959889"/>
            <a:ext cx="4531393" cy="3498051"/>
          </a:xfrm>
          <a:custGeom>
            <a:avLst/>
            <a:gdLst>
              <a:gd name="connsiteX0" fmla="*/ 0 w 4531393"/>
              <a:gd name="connsiteY0" fmla="*/ 3498051 h 3498051"/>
              <a:gd name="connsiteX1" fmla="*/ 2981463 w 4531393"/>
              <a:gd name="connsiteY1" fmla="*/ 2787678 h 3498051"/>
              <a:gd name="connsiteX2" fmla="*/ 4531393 w 4531393"/>
              <a:gd name="connsiteY2" fmla="*/ 0 h 3498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31393" h="3498051">
                <a:moveTo>
                  <a:pt x="0" y="3498051"/>
                </a:moveTo>
                <a:cubicBezTo>
                  <a:pt x="1113115" y="3434368"/>
                  <a:pt x="2226231" y="3370686"/>
                  <a:pt x="2981463" y="2787678"/>
                </a:cubicBezTo>
                <a:cubicBezTo>
                  <a:pt x="3736695" y="2204670"/>
                  <a:pt x="4134044" y="1102335"/>
                  <a:pt x="4531393" y="0"/>
                </a:cubicBezTo>
              </a:path>
            </a:pathLst>
          </a:custGeom>
          <a:ln w="38100" cmpd="sng">
            <a:solidFill>
              <a:srgbClr val="FF0000"/>
            </a:solidFill>
            <a:headEnd type="triangle"/>
            <a:tailEnd type="none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34" charset="0"/>
              <a:ea typeface="ヒラギノ明朝 ProN W3" pitchFamily="34" charset="-128"/>
              <a:cs typeface="ヒラギノ明朝 ProN W3" pitchFamily="34" charset="-128"/>
              <a:sym typeface="Times New Roman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76800" y="4495800"/>
            <a:ext cx="2698175" cy="338554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This sequence of 1s and 0s</a:t>
            </a:r>
            <a:endParaRPr lang="en-US" sz="1600" baseline="-2500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9426575" y="3175"/>
            <a:ext cx="53975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9459913" y="168275"/>
            <a:ext cx="55562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6415088" y="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6415088" y="16510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6613525" y="325438"/>
            <a:ext cx="571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575147"/>
              </p:ext>
            </p:extLst>
          </p:nvPr>
        </p:nvGraphicFramePr>
        <p:xfrm>
          <a:off x="4191000" y="1107281"/>
          <a:ext cx="5562599" cy="117871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117600"/>
                <a:gridCol w="1117600"/>
                <a:gridCol w="1117600"/>
                <a:gridCol w="2209799"/>
              </a:tblGrid>
              <a:tr h="34290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Opcode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Source</a:t>
                      </a:r>
                      <a:r>
                        <a:rPr lang="en-US" sz="1400" baseline="0" dirty="0" smtClean="0"/>
                        <a:t> register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Destination register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Immediate value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31-26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25-21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20-16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15-</a:t>
                      </a:r>
                      <a:r>
                        <a:rPr lang="en-US" sz="1400" baseline="0" dirty="0" smtClean="0"/>
                        <a:t>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111111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0000</a:t>
                      </a:r>
                      <a:r>
                        <a:rPr lang="en-US" sz="1400" baseline="0" dirty="0" smtClean="0"/>
                        <a:t> 0000 0000</a:t>
                      </a:r>
                      <a:r>
                        <a:rPr lang="en-US" sz="1400" dirty="0" smtClean="0"/>
                        <a:t> 1000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4114800" y="21526"/>
            <a:ext cx="52813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address 1000</a:t>
            </a:r>
            <a:r>
              <a:rPr lang="en-US" sz="2200" baseline="-250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10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:  </a:t>
            </a:r>
            <a:r>
              <a:rPr lang="en-US" sz="2200" dirty="0" err="1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lw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++ 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$6,8($7)</a:t>
            </a:r>
          </a:p>
          <a:p>
            <a:r>
              <a:rPr lang="en-US" sz="22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	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$6 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 Memory[8 + contents of $7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]</a:t>
            </a:r>
          </a:p>
          <a:p>
            <a:r>
              <a:rPr lang="en-US" sz="2200" dirty="0">
                <a:latin typeface="Helvetica"/>
                <a:cs typeface="Helvetica"/>
                <a:sym typeface="Wingdings"/>
              </a:rPr>
              <a:t>	</a:t>
            </a:r>
            <a:r>
              <a:rPr lang="en-US" sz="2200" dirty="0" smtClean="0">
                <a:latin typeface="Helvetica"/>
                <a:cs typeface="Helvetica"/>
                <a:sym typeface="Wingdings"/>
              </a:rPr>
              <a:t>$7  $7 + 4</a:t>
            </a:r>
            <a:endParaRPr lang="en-US" sz="2200" dirty="0">
              <a:latin typeface="Helvetica"/>
              <a:cs typeface="Helvetica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970509"/>
              </p:ext>
            </p:extLst>
          </p:nvPr>
        </p:nvGraphicFramePr>
        <p:xfrm>
          <a:off x="228600" y="5715000"/>
          <a:ext cx="2127250" cy="198739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838200"/>
                <a:gridCol w="1289050"/>
              </a:tblGrid>
              <a:tr h="268475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Memory</a:t>
                      </a:r>
                      <a:endParaRPr lang="en-US" sz="1600" dirty="0"/>
                    </a:p>
                  </a:txBody>
                  <a:tcPr marL="66199" marR="66199" marT="33100" marB="33100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address</a:t>
                      </a:r>
                      <a:endParaRPr lang="en-US" sz="1400" baseline="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content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lw</a:t>
                      </a:r>
                      <a:r>
                        <a:rPr lang="en-US" sz="1400" dirty="0" smtClean="0"/>
                        <a:t>++ </a:t>
                      </a:r>
                      <a:r>
                        <a:rPr lang="en-US" sz="1400" dirty="0" smtClean="0"/>
                        <a:t>encoding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baseline="-25000" dirty="0" smtClean="0"/>
                        <a:t>…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50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10004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60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10008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70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2261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3"/>
          <p:cNvSpPr>
            <a:spLocks noChangeArrowheads="1"/>
          </p:cNvSpPr>
          <p:nvPr/>
        </p:nvSpPr>
        <p:spPr bwMode="auto">
          <a:xfrm>
            <a:off x="9426575" y="3175"/>
            <a:ext cx="53975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6" name="Rectangle 24"/>
          <p:cNvSpPr>
            <a:spLocks noChangeArrowheads="1"/>
          </p:cNvSpPr>
          <p:nvPr/>
        </p:nvSpPr>
        <p:spPr bwMode="auto">
          <a:xfrm>
            <a:off x="9459913" y="168275"/>
            <a:ext cx="55562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7" name="Rectangle 27"/>
          <p:cNvSpPr>
            <a:spLocks noChangeArrowheads="1"/>
          </p:cNvSpPr>
          <p:nvPr/>
        </p:nvSpPr>
        <p:spPr bwMode="auto">
          <a:xfrm>
            <a:off x="6415088" y="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8" name="Rectangle 28"/>
          <p:cNvSpPr>
            <a:spLocks noChangeArrowheads="1"/>
          </p:cNvSpPr>
          <p:nvPr/>
        </p:nvSpPr>
        <p:spPr bwMode="auto">
          <a:xfrm>
            <a:off x="6415088" y="16510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9" name="Rectangle 29"/>
          <p:cNvSpPr>
            <a:spLocks noChangeArrowheads="1"/>
          </p:cNvSpPr>
          <p:nvPr/>
        </p:nvSpPr>
        <p:spPr bwMode="auto">
          <a:xfrm>
            <a:off x="6613525" y="325438"/>
            <a:ext cx="571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pic>
        <p:nvPicPr>
          <p:cNvPr id="44040" name="Picture 688" descr="13 - Lecture Notes (Mine)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8850"/>
            <a:ext cx="3869488" cy="399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9652000" y="7429499"/>
            <a:ext cx="341313" cy="342901"/>
          </a:xfrm>
        </p:spPr>
        <p:txBody>
          <a:bodyPr/>
          <a:lstStyle/>
          <a:p>
            <a:pPr>
              <a:defRPr/>
            </a:pPr>
            <a:fld id="{0F8B4F7E-174C-194F-9065-BE6B75A72F2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2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394689"/>
            <a:ext cx="7239000" cy="5301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854198"/>
              </p:ext>
            </p:extLst>
          </p:nvPr>
        </p:nvGraphicFramePr>
        <p:xfrm>
          <a:off x="228600" y="4440768"/>
          <a:ext cx="2127250" cy="114871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990600"/>
                <a:gridCol w="1136650"/>
              </a:tblGrid>
              <a:tr h="268475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Register file</a:t>
                      </a:r>
                      <a:endParaRPr lang="en-US" sz="1600" dirty="0"/>
                    </a:p>
                  </a:txBody>
                  <a:tcPr marL="66199" marR="66199" marT="33100" marB="33100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address</a:t>
                      </a:r>
                      <a:endParaRPr lang="en-US" sz="1400" baseline="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content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 (00110)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 (00111)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402003"/>
              </p:ext>
            </p:extLst>
          </p:nvPr>
        </p:nvGraphicFramePr>
        <p:xfrm>
          <a:off x="4191000" y="1107281"/>
          <a:ext cx="5562599" cy="117871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117600"/>
                <a:gridCol w="1117600"/>
                <a:gridCol w="1117600"/>
                <a:gridCol w="2209799"/>
              </a:tblGrid>
              <a:tr h="34290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Opcode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Source</a:t>
                      </a:r>
                      <a:r>
                        <a:rPr lang="en-US" sz="1400" baseline="0" dirty="0" smtClean="0"/>
                        <a:t> register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Destination register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Immediate value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31-26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25-21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20-16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15-</a:t>
                      </a:r>
                      <a:r>
                        <a:rPr lang="en-US" sz="1400" baseline="0" dirty="0" smtClean="0"/>
                        <a:t>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100011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0000</a:t>
                      </a:r>
                      <a:r>
                        <a:rPr lang="en-US" sz="1400" baseline="0" dirty="0" smtClean="0"/>
                        <a:t> 0000 0000</a:t>
                      </a:r>
                      <a:r>
                        <a:rPr lang="en-US" sz="1400" dirty="0" smtClean="0"/>
                        <a:t> 1000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114800" y="0"/>
            <a:ext cx="56607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address 1000</a:t>
            </a:r>
            <a:r>
              <a:rPr lang="en-US" baseline="-250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10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: 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lw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 $6,8($7)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	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$6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 Memory[8 + contents of $7]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2984" y="4049184"/>
            <a:ext cx="17968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Helvetica"/>
                <a:cs typeface="Helvetica"/>
              </a:rPr>
              <a:t>PC value:  1000</a:t>
            </a:r>
            <a:r>
              <a:rPr lang="en-US" sz="1600" baseline="-25000" dirty="0" smtClean="0">
                <a:latin typeface="Helvetica"/>
                <a:cs typeface="Helvetica"/>
              </a:rPr>
              <a:t>10</a:t>
            </a:r>
            <a:endParaRPr lang="en-US" sz="1600" baseline="-25000" dirty="0">
              <a:latin typeface="Helvetica"/>
              <a:cs typeface="Helvetica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956393"/>
              </p:ext>
            </p:extLst>
          </p:nvPr>
        </p:nvGraphicFramePr>
        <p:xfrm>
          <a:off x="228600" y="5715000"/>
          <a:ext cx="2127250" cy="198739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990600"/>
                <a:gridCol w="1136650"/>
              </a:tblGrid>
              <a:tr h="268475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Memory</a:t>
                      </a:r>
                      <a:endParaRPr lang="en-US" sz="1600" dirty="0"/>
                    </a:p>
                  </a:txBody>
                  <a:tcPr marL="66199" marR="66199" marT="33100" marB="33100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address</a:t>
                      </a:r>
                      <a:endParaRPr lang="en-US" sz="1400" baseline="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content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lw</a:t>
                      </a:r>
                      <a:r>
                        <a:rPr lang="en-US" sz="1400" dirty="0" smtClean="0"/>
                        <a:t> encoding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baseline="-25000" dirty="0" smtClean="0"/>
                        <a:t>…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50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10004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60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10008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70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9681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4223289" y="533400"/>
            <a:ext cx="1621238" cy="263079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34" charset="0"/>
              <a:ea typeface="ヒラギノ明朝 ProN W3" pitchFamily="34" charset="-128"/>
              <a:cs typeface="ヒラギノ明朝 ProN W3" pitchFamily="34" charset="-128"/>
              <a:sym typeface="Times New Roman" pitchFamily="34" charset="0"/>
            </a:endParaRPr>
          </a:p>
        </p:txBody>
      </p:sp>
      <p:sp>
        <p:nvSpPr>
          <p:cNvPr id="44037" name="Rectangle 27"/>
          <p:cNvSpPr>
            <a:spLocks noChangeArrowheads="1"/>
          </p:cNvSpPr>
          <p:nvPr/>
        </p:nvSpPr>
        <p:spPr bwMode="auto">
          <a:xfrm>
            <a:off x="6415088" y="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8" name="Rectangle 28"/>
          <p:cNvSpPr>
            <a:spLocks noChangeArrowheads="1"/>
          </p:cNvSpPr>
          <p:nvPr/>
        </p:nvSpPr>
        <p:spPr bwMode="auto">
          <a:xfrm>
            <a:off x="6415088" y="16510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9" name="Rectangle 29"/>
          <p:cNvSpPr>
            <a:spLocks noChangeArrowheads="1"/>
          </p:cNvSpPr>
          <p:nvPr/>
        </p:nvSpPr>
        <p:spPr bwMode="auto">
          <a:xfrm>
            <a:off x="6613525" y="325438"/>
            <a:ext cx="571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pic>
        <p:nvPicPr>
          <p:cNvPr id="44040" name="Picture 688" descr="13 - Lecture Notes (Mine)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8850"/>
            <a:ext cx="3869488" cy="399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9652000" y="7429499"/>
            <a:ext cx="341313" cy="342901"/>
          </a:xfrm>
        </p:spPr>
        <p:txBody>
          <a:bodyPr/>
          <a:lstStyle/>
          <a:p>
            <a:pPr>
              <a:defRPr/>
            </a:pPr>
            <a:fld id="{0F8B4F7E-174C-194F-9065-BE6B75A72F2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2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394689"/>
            <a:ext cx="7239000" cy="5301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423420"/>
              </p:ext>
            </p:extLst>
          </p:nvPr>
        </p:nvGraphicFramePr>
        <p:xfrm>
          <a:off x="228600" y="4440768"/>
          <a:ext cx="2127250" cy="114871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990600"/>
                <a:gridCol w="1136650"/>
              </a:tblGrid>
              <a:tr h="268475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Register file</a:t>
                      </a:r>
                      <a:endParaRPr lang="en-US" sz="1600" dirty="0"/>
                    </a:p>
                  </a:txBody>
                  <a:tcPr marL="66199" marR="66199" marT="33100" marB="33100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address</a:t>
                      </a:r>
                      <a:endParaRPr lang="en-US" sz="1400" baseline="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content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 (00110)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 (00111)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2984" y="4049184"/>
            <a:ext cx="26825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PC value:  1000</a:t>
            </a:r>
            <a:r>
              <a:rPr lang="en-US" sz="1600" baseline="-25000" dirty="0" smtClean="0">
                <a:solidFill>
                  <a:srgbClr val="FF0000"/>
                </a:solidFill>
                <a:latin typeface="Helvetica"/>
                <a:cs typeface="Helvetica"/>
              </a:rPr>
              <a:t>10</a:t>
            </a:r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  <a:sym typeface="Wingdings"/>
              </a:rPr>
              <a:t></a:t>
            </a:r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1004</a:t>
            </a:r>
            <a:r>
              <a:rPr lang="en-US" sz="1600" baseline="-25000" dirty="0" smtClean="0">
                <a:solidFill>
                  <a:srgbClr val="FF0000"/>
                </a:solidFill>
                <a:latin typeface="Helvetica"/>
                <a:cs typeface="Helvetica"/>
              </a:rPr>
              <a:t>10</a:t>
            </a:r>
            <a:endParaRPr lang="en-US" sz="1600" baseline="-2500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6415088" y="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6415088" y="16510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6613525" y="325438"/>
            <a:ext cx="571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991994"/>
              </p:ext>
            </p:extLst>
          </p:nvPr>
        </p:nvGraphicFramePr>
        <p:xfrm>
          <a:off x="4191000" y="1257300"/>
          <a:ext cx="5562599" cy="10287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117600"/>
                <a:gridCol w="1117600"/>
                <a:gridCol w="1117600"/>
                <a:gridCol w="2209799"/>
              </a:tblGrid>
              <a:tr h="34290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Opcode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Source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Destination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Immediate value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31-26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25-21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20-16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15-</a:t>
                      </a:r>
                      <a:r>
                        <a:rPr lang="en-US" sz="1400" baseline="0" dirty="0" smtClean="0"/>
                        <a:t>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100011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0000</a:t>
                      </a:r>
                      <a:r>
                        <a:rPr lang="en-US" sz="1400" baseline="0" dirty="0" smtClean="0"/>
                        <a:t> 0000 0000</a:t>
                      </a:r>
                      <a:r>
                        <a:rPr lang="en-US" sz="1400" dirty="0" smtClean="0"/>
                        <a:t> 1000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4114800" y="0"/>
            <a:ext cx="4416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address 1000</a:t>
            </a:r>
            <a:r>
              <a:rPr lang="en-US" baseline="-250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10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: 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lw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++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$6,8($7)</a:t>
            </a:r>
          </a:p>
        </p:txBody>
      </p:sp>
      <p:sp>
        <p:nvSpPr>
          <p:cNvPr id="2" name="Rectangle 1"/>
          <p:cNvSpPr/>
          <p:nvPr/>
        </p:nvSpPr>
        <p:spPr>
          <a:xfrm>
            <a:off x="4191000" y="478726"/>
            <a:ext cx="4244471" cy="6488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Cycle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1, State 0:  	Fetch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load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instruction</a:t>
            </a:r>
          </a:p>
          <a:p>
            <a:pPr>
              <a:spcBef>
                <a:spcPts val="500"/>
              </a:spcBef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	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IR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 Memory(PC) || PC  PC + 4</a:t>
            </a:r>
            <a:endParaRPr lang="en-US" sz="1600" dirty="0">
              <a:solidFill>
                <a:schemeClr val="accent6">
                  <a:lumMod val="50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371600" y="119252"/>
            <a:ext cx="1143000" cy="1143000"/>
          </a:xfrm>
          <a:prstGeom prst="ellipse">
            <a:avLst/>
          </a:prstGeom>
          <a:solidFill>
            <a:srgbClr val="FFFF00">
              <a:alpha val="11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34" charset="0"/>
              <a:ea typeface="ヒラギノ明朝 ProN W3" pitchFamily="34" charset="-128"/>
              <a:cs typeface="ヒラギノ明朝 ProN W3" pitchFamily="34" charset="-128"/>
              <a:sym typeface="Times New Roman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276600" y="838199"/>
            <a:ext cx="3611978" cy="4033096"/>
            <a:chOff x="3276600" y="838199"/>
            <a:chExt cx="3611978" cy="4033096"/>
          </a:xfrm>
        </p:grpSpPr>
        <p:sp>
          <p:nvSpPr>
            <p:cNvPr id="9" name="Rounded Rectangle 8"/>
            <p:cNvSpPr/>
            <p:nvPr/>
          </p:nvSpPr>
          <p:spPr bwMode="auto">
            <a:xfrm>
              <a:off x="5181600" y="838199"/>
              <a:ext cx="1706978" cy="270413"/>
            </a:xfrm>
            <a:prstGeom prst="roundRect">
              <a:avLst/>
            </a:prstGeom>
            <a:solidFill>
              <a:srgbClr val="FF66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28" name="Rounded Rectangle 27"/>
            <p:cNvSpPr/>
            <p:nvPr/>
          </p:nvSpPr>
          <p:spPr bwMode="auto">
            <a:xfrm>
              <a:off x="3713374" y="3272405"/>
              <a:ext cx="1773026" cy="156595"/>
            </a:xfrm>
            <a:prstGeom prst="roundRect">
              <a:avLst/>
            </a:prstGeom>
            <a:solidFill>
              <a:srgbClr val="FF66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29" name="Rounded Rectangle 28"/>
            <p:cNvSpPr/>
            <p:nvPr/>
          </p:nvSpPr>
          <p:spPr bwMode="auto">
            <a:xfrm rot="16200000">
              <a:off x="2990078" y="3998796"/>
              <a:ext cx="1583932" cy="161066"/>
            </a:xfrm>
            <a:prstGeom prst="roundRect">
              <a:avLst/>
            </a:prstGeom>
            <a:solidFill>
              <a:srgbClr val="FF66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30" name="Rounded Rectangle 29"/>
            <p:cNvSpPr/>
            <p:nvPr/>
          </p:nvSpPr>
          <p:spPr bwMode="auto">
            <a:xfrm>
              <a:off x="4724399" y="3886200"/>
              <a:ext cx="865231" cy="160776"/>
            </a:xfrm>
            <a:prstGeom prst="roundRect">
              <a:avLst/>
            </a:prstGeom>
            <a:solidFill>
              <a:srgbClr val="FF66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31" name="Rounded Rectangle 30"/>
            <p:cNvSpPr/>
            <p:nvPr/>
          </p:nvSpPr>
          <p:spPr bwMode="auto">
            <a:xfrm rot="16200000">
              <a:off x="4504655" y="4109366"/>
              <a:ext cx="590639" cy="153654"/>
            </a:xfrm>
            <a:prstGeom prst="roundRect">
              <a:avLst/>
            </a:prstGeom>
            <a:solidFill>
              <a:srgbClr val="FF66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32" name="Rounded Rectangle 31"/>
            <p:cNvSpPr/>
            <p:nvPr/>
          </p:nvSpPr>
          <p:spPr bwMode="auto">
            <a:xfrm>
              <a:off x="3276600" y="3048001"/>
              <a:ext cx="2209800" cy="152399"/>
            </a:xfrm>
            <a:prstGeom prst="roundRect">
              <a:avLst/>
            </a:prstGeom>
            <a:solidFill>
              <a:srgbClr val="FF66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33" name="Rounded Rectangle 32"/>
            <p:cNvSpPr/>
            <p:nvPr/>
          </p:nvSpPr>
          <p:spPr bwMode="auto">
            <a:xfrm rot="16200000">
              <a:off x="2519982" y="3815382"/>
              <a:ext cx="1676400" cy="141636"/>
            </a:xfrm>
            <a:prstGeom prst="roundRect">
              <a:avLst/>
            </a:prstGeom>
            <a:solidFill>
              <a:srgbClr val="FF66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</p:grpSp>
      <p:sp>
        <p:nvSpPr>
          <p:cNvPr id="34" name="Rounded Rectangle 33"/>
          <p:cNvSpPr/>
          <p:nvPr/>
        </p:nvSpPr>
        <p:spPr bwMode="auto">
          <a:xfrm>
            <a:off x="7056022" y="838200"/>
            <a:ext cx="1325978" cy="270413"/>
          </a:xfrm>
          <a:prstGeom prst="roundRect">
            <a:avLst/>
          </a:prstGeom>
          <a:solidFill>
            <a:srgbClr val="FF0000">
              <a:alpha val="37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34" charset="0"/>
              <a:ea typeface="ヒラギノ明朝 ProN W3" pitchFamily="34" charset="-128"/>
              <a:cs typeface="ヒラギノ明朝 ProN W3" pitchFamily="34" charset="-128"/>
              <a:sym typeface="Times New Roman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137185" y="1947446"/>
            <a:ext cx="5638800" cy="2624554"/>
            <a:chOff x="4137185" y="1947446"/>
            <a:chExt cx="5638800" cy="2624554"/>
          </a:xfrm>
        </p:grpSpPr>
        <p:sp>
          <p:nvSpPr>
            <p:cNvPr id="35" name="TextBox 34"/>
            <p:cNvSpPr txBox="1"/>
            <p:nvPr/>
          </p:nvSpPr>
          <p:spPr>
            <a:xfrm>
              <a:off x="4137185" y="1947446"/>
              <a:ext cx="5638800" cy="338554"/>
            </a:xfrm>
            <a:prstGeom prst="rect">
              <a:avLst/>
            </a:prstGeom>
            <a:solidFill>
              <a:srgbClr val="FFFFFF"/>
            </a:solidFill>
            <a:ln w="28575" cmpd="sng">
              <a:solidFill>
                <a:srgbClr val="FF66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FF6600"/>
                  </a:solidFill>
                  <a:latin typeface="Helvetica"/>
                  <a:cs typeface="Helvetica"/>
                </a:rPr>
                <a:t>IR contains:  </a:t>
              </a:r>
              <a:r>
                <a:rPr lang="en-US" sz="1600" dirty="0" smtClean="0">
                  <a:solidFill>
                    <a:srgbClr val="FF6600"/>
                  </a:solidFill>
                  <a:latin typeface="Helvetica"/>
                  <a:cs typeface="Helvetica"/>
                </a:rPr>
                <a:t>111111-</a:t>
              </a:r>
              <a:r>
                <a:rPr lang="en-US" sz="1600" dirty="0" smtClean="0">
                  <a:solidFill>
                    <a:srgbClr val="FF6600"/>
                  </a:solidFill>
                  <a:latin typeface="Helvetica"/>
                  <a:cs typeface="Helvetica"/>
                </a:rPr>
                <a:t>00111-00110-0000000000001000</a:t>
              </a:r>
              <a:endParaRPr lang="en-US" sz="1600" baseline="-25000" dirty="0">
                <a:solidFill>
                  <a:srgbClr val="FF6600"/>
                </a:solidFill>
                <a:latin typeface="Helvetica"/>
                <a:cs typeface="Helvetica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>
              <a:off x="4343400" y="2286000"/>
              <a:ext cx="228600" cy="22860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6" name="Group 15"/>
          <p:cNvGrpSpPr/>
          <p:nvPr/>
        </p:nvGrpSpPr>
        <p:grpSpPr>
          <a:xfrm>
            <a:off x="3124200" y="4176712"/>
            <a:ext cx="4343401" cy="1766888"/>
            <a:chOff x="3124200" y="4176712"/>
            <a:chExt cx="4343401" cy="1766888"/>
          </a:xfrm>
        </p:grpSpPr>
        <p:grpSp>
          <p:nvGrpSpPr>
            <p:cNvPr id="15" name="Group 14"/>
            <p:cNvGrpSpPr/>
            <p:nvPr/>
          </p:nvGrpSpPr>
          <p:grpSpPr>
            <a:xfrm>
              <a:off x="3124200" y="4176712"/>
              <a:ext cx="4267200" cy="708476"/>
              <a:chOff x="3124200" y="4176712"/>
              <a:chExt cx="4267200" cy="708476"/>
            </a:xfrm>
          </p:grpSpPr>
          <p:sp>
            <p:nvSpPr>
              <p:cNvPr id="39" name="Rounded Rectangle 38"/>
              <p:cNvSpPr/>
              <p:nvPr/>
            </p:nvSpPr>
            <p:spPr bwMode="auto">
              <a:xfrm>
                <a:off x="3124200" y="4199387"/>
                <a:ext cx="4267200" cy="144013"/>
              </a:xfrm>
              <a:prstGeom prst="roundRect">
                <a:avLst/>
              </a:prstGeom>
              <a:solidFill>
                <a:srgbClr val="FF0000">
                  <a:alpha val="37000"/>
                </a:srgb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34" charset="0"/>
                  <a:ea typeface="ヒラギノ明朝 ProN W3" pitchFamily="34" charset="-128"/>
                  <a:cs typeface="ヒラギノ明朝 ProN W3" pitchFamily="34" charset="-128"/>
                  <a:sym typeface="Times New Roman" pitchFamily="34" charset="0"/>
                </a:endParaRPr>
              </a:p>
            </p:txBody>
          </p:sp>
          <p:sp>
            <p:nvSpPr>
              <p:cNvPr id="40" name="Rounded Rectangle 39"/>
              <p:cNvSpPr/>
              <p:nvPr/>
            </p:nvSpPr>
            <p:spPr bwMode="auto">
              <a:xfrm rot="16200000">
                <a:off x="6953535" y="4450556"/>
                <a:ext cx="700087" cy="152400"/>
              </a:xfrm>
              <a:prstGeom prst="roundRect">
                <a:avLst/>
              </a:prstGeom>
              <a:solidFill>
                <a:srgbClr val="FF0000">
                  <a:alpha val="37000"/>
                </a:srgb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34" charset="0"/>
                  <a:ea typeface="ヒラギノ明朝 ProN W3" pitchFamily="34" charset="-128"/>
                  <a:cs typeface="ヒラギノ明朝 ProN W3" pitchFamily="34" charset="-128"/>
                  <a:sym typeface="Times New Roman" pitchFamily="34" charset="0"/>
                </a:endParaRPr>
              </a:p>
            </p:txBody>
          </p:sp>
          <p:sp>
            <p:nvSpPr>
              <p:cNvPr id="41" name="Rounded Rectangle 40"/>
              <p:cNvSpPr/>
              <p:nvPr/>
            </p:nvSpPr>
            <p:spPr bwMode="auto">
              <a:xfrm rot="16200000">
                <a:off x="2850357" y="4458945"/>
                <a:ext cx="700087" cy="152400"/>
              </a:xfrm>
              <a:prstGeom prst="roundRect">
                <a:avLst/>
              </a:prstGeom>
              <a:solidFill>
                <a:srgbClr val="FF0000">
                  <a:alpha val="37000"/>
                </a:srgb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34" charset="0"/>
                  <a:ea typeface="ヒラギノ明朝 ProN W3" pitchFamily="34" charset="-128"/>
                  <a:cs typeface="ヒラギノ明朝 ProN W3" pitchFamily="34" charset="-128"/>
                  <a:sym typeface="Times New Roman" pitchFamily="34" charset="0"/>
                </a:endParaRPr>
              </a:p>
            </p:txBody>
          </p:sp>
        </p:grpSp>
        <p:sp>
          <p:nvSpPr>
            <p:cNvPr id="42" name="Rounded Rectangle 41"/>
            <p:cNvSpPr/>
            <p:nvPr/>
          </p:nvSpPr>
          <p:spPr bwMode="auto">
            <a:xfrm rot="16200000">
              <a:off x="7275324" y="5751322"/>
              <a:ext cx="200598" cy="183957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863731" y="3472052"/>
            <a:ext cx="1832471" cy="1350074"/>
            <a:chOff x="5863731" y="3450526"/>
            <a:chExt cx="1832471" cy="1350074"/>
          </a:xfrm>
        </p:grpSpPr>
        <p:grpSp>
          <p:nvGrpSpPr>
            <p:cNvPr id="17" name="Group 16"/>
            <p:cNvGrpSpPr/>
            <p:nvPr/>
          </p:nvGrpSpPr>
          <p:grpSpPr>
            <a:xfrm>
              <a:off x="5863731" y="3547211"/>
              <a:ext cx="1832471" cy="1253389"/>
              <a:chOff x="5863731" y="3547211"/>
              <a:chExt cx="1832471" cy="1253389"/>
            </a:xfrm>
          </p:grpSpPr>
          <p:sp>
            <p:nvSpPr>
              <p:cNvPr id="48" name="Rounded Rectangle 47"/>
              <p:cNvSpPr/>
              <p:nvPr/>
            </p:nvSpPr>
            <p:spPr bwMode="auto">
              <a:xfrm rot="16200000">
                <a:off x="6686673" y="2724269"/>
                <a:ext cx="186587" cy="1832471"/>
              </a:xfrm>
              <a:prstGeom prst="roundRect">
                <a:avLst/>
              </a:prstGeom>
              <a:solidFill>
                <a:srgbClr val="FF0000">
                  <a:alpha val="37000"/>
                </a:srgb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34" charset="0"/>
                  <a:ea typeface="ヒラギノ明朝 ProN W3" pitchFamily="34" charset="-128"/>
                  <a:cs typeface="ヒラギノ明朝 ProN W3" pitchFamily="34" charset="-128"/>
                  <a:sym typeface="Times New Roman" pitchFamily="34" charset="0"/>
                </a:endParaRPr>
              </a:p>
            </p:txBody>
          </p:sp>
          <p:sp>
            <p:nvSpPr>
              <p:cNvPr id="50" name="Rounded Rectangle 49"/>
              <p:cNvSpPr/>
              <p:nvPr/>
            </p:nvSpPr>
            <p:spPr bwMode="auto">
              <a:xfrm>
                <a:off x="7517167" y="3554753"/>
                <a:ext cx="179033" cy="1245847"/>
              </a:xfrm>
              <a:prstGeom prst="roundRect">
                <a:avLst/>
              </a:prstGeom>
              <a:solidFill>
                <a:srgbClr val="FF0000">
                  <a:alpha val="37000"/>
                </a:srgb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34" charset="0"/>
                  <a:ea typeface="ヒラギノ明朝 ProN W3" pitchFamily="34" charset="-128"/>
                  <a:cs typeface="ヒラギノ明朝 ProN W3" pitchFamily="34" charset="-128"/>
                  <a:sym typeface="Times New Roman" pitchFamily="34" charset="0"/>
                </a:endParaRPr>
              </a:p>
            </p:txBody>
          </p:sp>
        </p:grpSp>
        <p:sp>
          <p:nvSpPr>
            <p:cNvPr id="52" name="TextBox 51"/>
            <p:cNvSpPr txBox="1"/>
            <p:nvPr/>
          </p:nvSpPr>
          <p:spPr>
            <a:xfrm>
              <a:off x="6934200" y="3450526"/>
              <a:ext cx="3000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0</a:t>
              </a:r>
              <a:endParaRPr lang="en-US" sz="1600" b="1" baseline="-250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867401" y="3242846"/>
            <a:ext cx="2057399" cy="3234154"/>
            <a:chOff x="5867401" y="3242846"/>
            <a:chExt cx="2057399" cy="3234154"/>
          </a:xfrm>
        </p:grpSpPr>
        <p:sp>
          <p:nvSpPr>
            <p:cNvPr id="57" name="Rounded Rectangle 56"/>
            <p:cNvSpPr/>
            <p:nvPr/>
          </p:nvSpPr>
          <p:spPr bwMode="auto">
            <a:xfrm rot="16200000">
              <a:off x="6591301" y="2639663"/>
              <a:ext cx="152400" cy="1600200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902307" y="3242846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01</a:t>
              </a:r>
              <a:endParaRPr lang="en-US" sz="1600" b="1" baseline="-250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  <p:sp>
          <p:nvSpPr>
            <p:cNvPr id="59" name="Rounded Rectangle 58"/>
            <p:cNvSpPr/>
            <p:nvPr/>
          </p:nvSpPr>
          <p:spPr bwMode="auto">
            <a:xfrm rot="10800000">
              <a:off x="7315200" y="3376613"/>
              <a:ext cx="152400" cy="1271587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60" name="Rounded Rectangle 59"/>
            <p:cNvSpPr/>
            <p:nvPr/>
          </p:nvSpPr>
          <p:spPr bwMode="auto">
            <a:xfrm rot="16200000">
              <a:off x="7543800" y="4267200"/>
              <a:ext cx="152400" cy="609600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61" name="Rounded Rectangle 60"/>
            <p:cNvSpPr/>
            <p:nvPr/>
          </p:nvSpPr>
          <p:spPr bwMode="auto">
            <a:xfrm rot="10800000">
              <a:off x="7772401" y="4508848"/>
              <a:ext cx="152399" cy="1968151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62" name="Rounded Rectangle 61"/>
            <p:cNvSpPr/>
            <p:nvPr/>
          </p:nvSpPr>
          <p:spPr bwMode="auto">
            <a:xfrm rot="16200000">
              <a:off x="7658100" y="6210300"/>
              <a:ext cx="152400" cy="381000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867400" y="3134963"/>
            <a:ext cx="2819400" cy="4256437"/>
            <a:chOff x="5867400" y="3134963"/>
            <a:chExt cx="2819400" cy="4256437"/>
          </a:xfrm>
        </p:grpSpPr>
        <p:sp>
          <p:nvSpPr>
            <p:cNvPr id="64" name="Rounded Rectangle 63"/>
            <p:cNvSpPr/>
            <p:nvPr/>
          </p:nvSpPr>
          <p:spPr bwMode="auto">
            <a:xfrm rot="16200000">
              <a:off x="7200900" y="1866900"/>
              <a:ext cx="152400" cy="2819400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65" name="Rounded Rectangle 64"/>
            <p:cNvSpPr/>
            <p:nvPr/>
          </p:nvSpPr>
          <p:spPr bwMode="auto">
            <a:xfrm rot="10800000">
              <a:off x="8534400" y="3200400"/>
              <a:ext cx="152400" cy="4191000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66" name="Rounded Rectangle 65"/>
            <p:cNvSpPr/>
            <p:nvPr/>
          </p:nvSpPr>
          <p:spPr bwMode="auto">
            <a:xfrm rot="5400000">
              <a:off x="8267700" y="6972300"/>
              <a:ext cx="152400" cy="685800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68" name="Rounded Rectangle 67"/>
            <p:cNvSpPr/>
            <p:nvPr/>
          </p:nvSpPr>
          <p:spPr bwMode="auto">
            <a:xfrm rot="10800000">
              <a:off x="8001000" y="7042689"/>
              <a:ext cx="152400" cy="342900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534777" y="3134963"/>
              <a:ext cx="192342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See control logic discussion</a:t>
              </a:r>
              <a:endParaRPr lang="en-US" sz="1000" b="1" baseline="-250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917984" y="2863310"/>
            <a:ext cx="2568415" cy="1676400"/>
            <a:chOff x="2917984" y="2863310"/>
            <a:chExt cx="2568415" cy="1676400"/>
          </a:xfrm>
        </p:grpSpPr>
        <p:sp>
          <p:nvSpPr>
            <p:cNvPr id="71" name="Rounded Rectangle 70"/>
            <p:cNvSpPr/>
            <p:nvPr/>
          </p:nvSpPr>
          <p:spPr bwMode="auto">
            <a:xfrm>
              <a:off x="2917984" y="2863311"/>
              <a:ext cx="2568415" cy="161158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72" name="Rounded Rectangle 71"/>
            <p:cNvSpPr/>
            <p:nvPr/>
          </p:nvSpPr>
          <p:spPr bwMode="auto">
            <a:xfrm rot="16200000">
              <a:off x="2161367" y="3630692"/>
              <a:ext cx="1676400" cy="141636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867400" y="2895600"/>
            <a:ext cx="3657602" cy="990600"/>
            <a:chOff x="5867400" y="2895600"/>
            <a:chExt cx="3657602" cy="990600"/>
          </a:xfrm>
        </p:grpSpPr>
        <p:sp>
          <p:nvSpPr>
            <p:cNvPr id="74" name="Rounded Rectangle 73"/>
            <p:cNvSpPr/>
            <p:nvPr/>
          </p:nvSpPr>
          <p:spPr bwMode="auto">
            <a:xfrm>
              <a:off x="5867400" y="2994185"/>
              <a:ext cx="3657600" cy="173926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75" name="Rounded Rectangle 74"/>
            <p:cNvSpPr/>
            <p:nvPr/>
          </p:nvSpPr>
          <p:spPr bwMode="auto">
            <a:xfrm rot="16200000">
              <a:off x="9000473" y="3361670"/>
              <a:ext cx="889444" cy="159615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8807307" y="2895600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00</a:t>
              </a:r>
              <a:endParaRPr lang="en-US" sz="1600" b="1" baseline="-250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8643869" y="87820"/>
            <a:ext cx="1295400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  <a:latin typeface="Helvetica"/>
                <a:cs typeface="Helvetica"/>
              </a:rPr>
              <a:t>Same as normal </a:t>
            </a:r>
            <a:r>
              <a:rPr lang="en-US" sz="1800" b="1" dirty="0" err="1" smtClean="0">
                <a:solidFill>
                  <a:srgbClr val="FF0000"/>
                </a:solidFill>
                <a:latin typeface="Helvetica"/>
                <a:cs typeface="Helvetica"/>
              </a:rPr>
              <a:t>lw</a:t>
            </a:r>
            <a:endParaRPr lang="en-US" sz="1800" b="1" dirty="0" smtClean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graphicFrame>
        <p:nvGraphicFramePr>
          <p:cNvPr id="70" name="Table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750217"/>
              </p:ext>
            </p:extLst>
          </p:nvPr>
        </p:nvGraphicFramePr>
        <p:xfrm>
          <a:off x="228600" y="5715000"/>
          <a:ext cx="2127250" cy="198739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838200"/>
                <a:gridCol w="1289050"/>
              </a:tblGrid>
              <a:tr h="268475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Memory</a:t>
                      </a:r>
                      <a:endParaRPr lang="en-US" sz="1600" dirty="0"/>
                    </a:p>
                  </a:txBody>
                  <a:tcPr marL="66199" marR="66199" marT="33100" marB="33100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address</a:t>
                      </a:r>
                      <a:endParaRPr lang="en-US" sz="1400" baseline="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content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lw</a:t>
                      </a:r>
                      <a:r>
                        <a:rPr lang="en-US" sz="1400" dirty="0" smtClean="0"/>
                        <a:t>++ </a:t>
                      </a:r>
                      <a:r>
                        <a:rPr lang="en-US" sz="1400" dirty="0" smtClean="0"/>
                        <a:t>encoding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baseline="-25000" dirty="0" smtClean="0"/>
                        <a:t>…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50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10004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60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10008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70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93637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 bwMode="auto">
          <a:xfrm>
            <a:off x="4223289" y="533400"/>
            <a:ext cx="1621238" cy="263079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34" charset="0"/>
              <a:ea typeface="ヒラギノ明朝 ProN W3" pitchFamily="34" charset="-128"/>
              <a:cs typeface="ヒラギノ明朝 ProN W3" pitchFamily="34" charset="-128"/>
              <a:sym typeface="Times New Roman" pitchFamily="34" charset="0"/>
            </a:endParaRPr>
          </a:p>
        </p:txBody>
      </p:sp>
      <p:sp>
        <p:nvSpPr>
          <p:cNvPr id="44037" name="Rectangle 27"/>
          <p:cNvSpPr>
            <a:spLocks noChangeArrowheads="1"/>
          </p:cNvSpPr>
          <p:nvPr/>
        </p:nvSpPr>
        <p:spPr bwMode="auto">
          <a:xfrm>
            <a:off x="6415088" y="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8" name="Rectangle 28"/>
          <p:cNvSpPr>
            <a:spLocks noChangeArrowheads="1"/>
          </p:cNvSpPr>
          <p:nvPr/>
        </p:nvSpPr>
        <p:spPr bwMode="auto">
          <a:xfrm>
            <a:off x="6415088" y="16510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9" name="Rectangle 29"/>
          <p:cNvSpPr>
            <a:spLocks noChangeArrowheads="1"/>
          </p:cNvSpPr>
          <p:nvPr/>
        </p:nvSpPr>
        <p:spPr bwMode="auto">
          <a:xfrm>
            <a:off x="6613525" y="325438"/>
            <a:ext cx="571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pic>
        <p:nvPicPr>
          <p:cNvPr id="44040" name="Picture 688" descr="13 - Lecture Notes (Mine)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8850"/>
            <a:ext cx="3869488" cy="399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9652000" y="7429499"/>
            <a:ext cx="341313" cy="342901"/>
          </a:xfrm>
        </p:spPr>
        <p:txBody>
          <a:bodyPr/>
          <a:lstStyle/>
          <a:p>
            <a:pPr>
              <a:defRPr/>
            </a:pPr>
            <a:fld id="{0F8B4F7E-174C-194F-9065-BE6B75A72F2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2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394689"/>
            <a:ext cx="7239000" cy="5301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108321"/>
              </p:ext>
            </p:extLst>
          </p:nvPr>
        </p:nvGraphicFramePr>
        <p:xfrm>
          <a:off x="228600" y="4440768"/>
          <a:ext cx="2127250" cy="114871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990600"/>
                <a:gridCol w="1136650"/>
              </a:tblGrid>
              <a:tr h="268475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Register file</a:t>
                      </a:r>
                      <a:endParaRPr lang="en-US" sz="1600" dirty="0"/>
                    </a:p>
                  </a:txBody>
                  <a:tcPr marL="66199" marR="66199" marT="33100" marB="33100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address</a:t>
                      </a:r>
                      <a:endParaRPr lang="en-US" sz="1400" baseline="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content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 (00110)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 (00111)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2984" y="4049184"/>
            <a:ext cx="17968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Helvetica"/>
                <a:cs typeface="Helvetica"/>
              </a:rPr>
              <a:t>PC value:  1004</a:t>
            </a:r>
            <a:r>
              <a:rPr lang="en-US" sz="1600" baseline="-25000" dirty="0" smtClean="0">
                <a:latin typeface="Helvetica"/>
                <a:cs typeface="Helvetica"/>
              </a:rPr>
              <a:t>10</a:t>
            </a:r>
            <a:endParaRPr lang="en-US" sz="1600" baseline="-25000" dirty="0">
              <a:latin typeface="Helvetica"/>
              <a:cs typeface="Helvetica"/>
            </a:endParaRPr>
          </a:p>
        </p:txBody>
      </p:sp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6415088" y="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6415088" y="16510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6613525" y="325438"/>
            <a:ext cx="571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380730"/>
              </p:ext>
            </p:extLst>
          </p:nvPr>
        </p:nvGraphicFramePr>
        <p:xfrm>
          <a:off x="4191000" y="1257300"/>
          <a:ext cx="5562599" cy="10287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117600"/>
                <a:gridCol w="1117600"/>
                <a:gridCol w="1117600"/>
                <a:gridCol w="2209799"/>
              </a:tblGrid>
              <a:tr h="34290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Opcode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Source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Destination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Immediate value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31-26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25-21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20-16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15-</a:t>
                      </a:r>
                      <a:r>
                        <a:rPr lang="en-US" sz="1400" baseline="0" dirty="0" smtClean="0"/>
                        <a:t>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100011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0000</a:t>
                      </a:r>
                      <a:r>
                        <a:rPr lang="en-US" sz="1400" baseline="0" dirty="0" smtClean="0"/>
                        <a:t> 0000 0000</a:t>
                      </a:r>
                      <a:r>
                        <a:rPr lang="en-US" sz="1400" dirty="0" smtClean="0"/>
                        <a:t> 1000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4114800" y="0"/>
            <a:ext cx="4416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address 1000</a:t>
            </a:r>
            <a:r>
              <a:rPr lang="en-US" baseline="-250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10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: 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lw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++ $6,8($7)</a:t>
            </a:r>
          </a:p>
        </p:txBody>
      </p:sp>
      <p:sp>
        <p:nvSpPr>
          <p:cNvPr id="2" name="Rectangle 1"/>
          <p:cNvSpPr/>
          <p:nvPr/>
        </p:nvSpPr>
        <p:spPr>
          <a:xfrm>
            <a:off x="4191000" y="478726"/>
            <a:ext cx="5853385" cy="6181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Cycle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2,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State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1: 	Decode instruction</a:t>
            </a:r>
          </a:p>
          <a:p>
            <a:pPr>
              <a:spcBef>
                <a:spcPts val="500"/>
              </a:spcBef>
            </a:pP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A 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 RF[25:21]  ||  B  RF[20:16]  ||  </a:t>
            </a:r>
            <a:r>
              <a:rPr lang="en-US" sz="1400" dirty="0" err="1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ALUOut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  PC + </a:t>
            </a:r>
            <a:r>
              <a:rPr lang="en-US" sz="1400" dirty="0" err="1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SignExt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(IR[15:0])</a:t>
            </a:r>
            <a:endParaRPr lang="en-US" sz="1400" dirty="0">
              <a:solidFill>
                <a:schemeClr val="accent6">
                  <a:lumMod val="50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895600" y="5144"/>
            <a:ext cx="1143000" cy="1143000"/>
          </a:xfrm>
          <a:prstGeom prst="ellipse">
            <a:avLst/>
          </a:prstGeom>
          <a:solidFill>
            <a:srgbClr val="FFFF00">
              <a:alpha val="11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34" charset="0"/>
              <a:ea typeface="ヒラギノ明朝 ProN W3" pitchFamily="34" charset="-128"/>
              <a:cs typeface="ヒラギノ明朝 ProN W3" pitchFamily="34" charset="-128"/>
              <a:sym typeface="Times New Roman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186842" y="799051"/>
            <a:ext cx="1985357" cy="4243761"/>
            <a:chOff x="4186842" y="799051"/>
            <a:chExt cx="1985357" cy="4243761"/>
          </a:xfrm>
        </p:grpSpPr>
        <p:sp>
          <p:nvSpPr>
            <p:cNvPr id="63" name="Rounded Rectangle 62"/>
            <p:cNvSpPr/>
            <p:nvPr/>
          </p:nvSpPr>
          <p:spPr bwMode="auto">
            <a:xfrm>
              <a:off x="4511456" y="4772399"/>
              <a:ext cx="1660743" cy="270413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4186842" y="799051"/>
              <a:ext cx="1643536" cy="4001549"/>
              <a:chOff x="4186842" y="799051"/>
              <a:chExt cx="1643536" cy="4001549"/>
            </a:xfrm>
          </p:grpSpPr>
          <p:sp>
            <p:nvSpPr>
              <p:cNvPr id="34" name="Rounded Rectangle 33"/>
              <p:cNvSpPr/>
              <p:nvPr/>
            </p:nvSpPr>
            <p:spPr bwMode="auto">
              <a:xfrm>
                <a:off x="4186842" y="799051"/>
                <a:ext cx="1325978" cy="270413"/>
              </a:xfrm>
              <a:prstGeom prst="roundRect">
                <a:avLst/>
              </a:prstGeom>
              <a:solidFill>
                <a:srgbClr val="FF0000">
                  <a:alpha val="37000"/>
                </a:srgb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34" charset="0"/>
                  <a:ea typeface="ヒラギノ明朝 ProN W3" pitchFamily="34" charset="-128"/>
                  <a:cs typeface="ヒラギノ明朝 ProN W3" pitchFamily="34" charset="-128"/>
                  <a:sym typeface="Times New Roman" pitchFamily="34" charset="0"/>
                </a:endParaRPr>
              </a:p>
            </p:txBody>
          </p:sp>
          <p:cxnSp>
            <p:nvCxnSpPr>
              <p:cNvPr id="73" name="Straight Arrow Connector 72"/>
              <p:cNvCxnSpPr/>
              <p:nvPr/>
            </p:nvCxnSpPr>
            <p:spPr bwMode="auto">
              <a:xfrm flipH="1">
                <a:off x="5257800" y="2209800"/>
                <a:ext cx="381000" cy="2590800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77" name="TextBox 76"/>
              <p:cNvSpPr txBox="1"/>
              <p:nvPr/>
            </p:nvSpPr>
            <p:spPr>
              <a:xfrm>
                <a:off x="5105400" y="3276600"/>
                <a:ext cx="724978" cy="338554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solidFill>
                      <a:srgbClr val="FF0000"/>
                    </a:solidFill>
                    <a:latin typeface="Helvetica"/>
                    <a:cs typeface="Helvetica"/>
                  </a:rPr>
                  <a:t>00111</a:t>
                </a:r>
                <a:endParaRPr lang="en-US" sz="1600" baseline="-25000" dirty="0">
                  <a:solidFill>
                    <a:srgbClr val="FF0000"/>
                  </a:solidFill>
                  <a:latin typeface="Helvetica"/>
                  <a:cs typeface="Helvetica"/>
                </a:endParaRPr>
              </a:p>
            </p:txBody>
          </p:sp>
        </p:grpSp>
      </p:grpSp>
      <p:grpSp>
        <p:nvGrpSpPr>
          <p:cNvPr id="44" name="Group 43"/>
          <p:cNvGrpSpPr/>
          <p:nvPr/>
        </p:nvGrpSpPr>
        <p:grpSpPr>
          <a:xfrm>
            <a:off x="2209800" y="4648200"/>
            <a:ext cx="5185349" cy="1045553"/>
            <a:chOff x="2209800" y="4648200"/>
            <a:chExt cx="5185349" cy="1045553"/>
          </a:xfrm>
        </p:grpSpPr>
        <p:sp>
          <p:nvSpPr>
            <p:cNvPr id="67" name="Rounded Rectangle 66"/>
            <p:cNvSpPr/>
            <p:nvPr/>
          </p:nvSpPr>
          <p:spPr bwMode="auto">
            <a:xfrm>
              <a:off x="6558215" y="4957088"/>
              <a:ext cx="728609" cy="270413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487763" y="4648200"/>
              <a:ext cx="90738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10000</a:t>
              </a:r>
              <a:r>
                <a:rPr lang="en-US" sz="1600" b="1" baseline="-250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10</a:t>
              </a:r>
              <a:endParaRPr lang="en-US" sz="1600" b="1" baseline="-250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  <p:cxnSp>
          <p:nvCxnSpPr>
            <p:cNvPr id="78" name="Straight Arrow Connector 77"/>
            <p:cNvCxnSpPr/>
            <p:nvPr/>
          </p:nvCxnSpPr>
          <p:spPr bwMode="auto">
            <a:xfrm flipV="1">
              <a:off x="2209800" y="5105400"/>
              <a:ext cx="4572000" cy="3048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9" name="TextBox 78"/>
            <p:cNvSpPr txBox="1"/>
            <p:nvPr/>
          </p:nvSpPr>
          <p:spPr>
            <a:xfrm rot="21359275">
              <a:off x="2446816" y="5355199"/>
              <a:ext cx="2797360" cy="338554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Load 10000</a:t>
              </a:r>
              <a:r>
                <a:rPr lang="en-US" sz="1600" baseline="-250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10</a:t>
              </a:r>
              <a:r>
                <a:rPr lang="en-US" sz="16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 into A register</a:t>
              </a:r>
              <a:endParaRPr lang="en-US" sz="1600" baseline="-250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8643869" y="87820"/>
            <a:ext cx="1295400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  <a:latin typeface="Helvetica"/>
                <a:cs typeface="Helvetica"/>
              </a:rPr>
              <a:t>Same as normal </a:t>
            </a:r>
            <a:r>
              <a:rPr lang="en-US" sz="1800" b="1" dirty="0" err="1" smtClean="0">
                <a:solidFill>
                  <a:srgbClr val="FF0000"/>
                </a:solidFill>
                <a:latin typeface="Helvetica"/>
                <a:cs typeface="Helvetica"/>
              </a:rPr>
              <a:t>lw</a:t>
            </a:r>
            <a:endParaRPr lang="en-US" sz="1800" b="1" dirty="0" smtClean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750217"/>
              </p:ext>
            </p:extLst>
          </p:nvPr>
        </p:nvGraphicFramePr>
        <p:xfrm>
          <a:off x="228600" y="5715000"/>
          <a:ext cx="2127250" cy="198739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838200"/>
                <a:gridCol w="1289050"/>
              </a:tblGrid>
              <a:tr h="268475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Memory</a:t>
                      </a:r>
                      <a:endParaRPr lang="en-US" sz="1600" dirty="0"/>
                    </a:p>
                  </a:txBody>
                  <a:tcPr marL="66199" marR="66199" marT="33100" marB="33100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address</a:t>
                      </a:r>
                      <a:endParaRPr lang="en-US" sz="1400" baseline="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content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lw</a:t>
                      </a:r>
                      <a:r>
                        <a:rPr lang="en-US" sz="1400" dirty="0" smtClean="0"/>
                        <a:t>++ </a:t>
                      </a:r>
                      <a:r>
                        <a:rPr lang="en-US" sz="1400" dirty="0" smtClean="0"/>
                        <a:t>encoding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baseline="-25000" dirty="0" smtClean="0"/>
                        <a:t>…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50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10004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60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10008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70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96156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 bwMode="auto">
          <a:xfrm>
            <a:off x="4223289" y="533400"/>
            <a:ext cx="1621238" cy="263079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34" charset="0"/>
              <a:ea typeface="ヒラギノ明朝 ProN W3" pitchFamily="34" charset="-128"/>
              <a:cs typeface="ヒラギノ明朝 ProN W3" pitchFamily="34" charset="-128"/>
              <a:sym typeface="Times New Roman" pitchFamily="34" charset="0"/>
            </a:endParaRPr>
          </a:p>
        </p:txBody>
      </p:sp>
      <p:sp>
        <p:nvSpPr>
          <p:cNvPr id="44037" name="Rectangle 27"/>
          <p:cNvSpPr>
            <a:spLocks noChangeArrowheads="1"/>
          </p:cNvSpPr>
          <p:nvPr/>
        </p:nvSpPr>
        <p:spPr bwMode="auto">
          <a:xfrm>
            <a:off x="6415088" y="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8" name="Rectangle 28"/>
          <p:cNvSpPr>
            <a:spLocks noChangeArrowheads="1"/>
          </p:cNvSpPr>
          <p:nvPr/>
        </p:nvSpPr>
        <p:spPr bwMode="auto">
          <a:xfrm>
            <a:off x="6415088" y="16510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9" name="Rectangle 29"/>
          <p:cNvSpPr>
            <a:spLocks noChangeArrowheads="1"/>
          </p:cNvSpPr>
          <p:nvPr/>
        </p:nvSpPr>
        <p:spPr bwMode="auto">
          <a:xfrm>
            <a:off x="6613525" y="325438"/>
            <a:ext cx="571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pic>
        <p:nvPicPr>
          <p:cNvPr id="44040" name="Picture 688" descr="13 - Lecture Notes (Mine)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8850"/>
            <a:ext cx="3869488" cy="399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9652000" y="7429499"/>
            <a:ext cx="341313" cy="342901"/>
          </a:xfrm>
        </p:spPr>
        <p:txBody>
          <a:bodyPr/>
          <a:lstStyle/>
          <a:p>
            <a:pPr>
              <a:defRPr/>
            </a:pPr>
            <a:fld id="{0F8B4F7E-174C-194F-9065-BE6B75A72F2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2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394689"/>
            <a:ext cx="7239000" cy="5301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859487"/>
              </p:ext>
            </p:extLst>
          </p:nvPr>
        </p:nvGraphicFramePr>
        <p:xfrm>
          <a:off x="228600" y="4440768"/>
          <a:ext cx="2127250" cy="114871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990600"/>
                <a:gridCol w="1136650"/>
              </a:tblGrid>
              <a:tr h="268475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Register file</a:t>
                      </a:r>
                      <a:endParaRPr lang="en-US" sz="1600" dirty="0"/>
                    </a:p>
                  </a:txBody>
                  <a:tcPr marL="66199" marR="66199" marT="33100" marB="33100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address</a:t>
                      </a:r>
                      <a:endParaRPr lang="en-US" sz="1400" baseline="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content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 (00110)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 (00111)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2984" y="4049184"/>
            <a:ext cx="17968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Helvetica"/>
                <a:cs typeface="Helvetica"/>
              </a:rPr>
              <a:t>PC value:  1004</a:t>
            </a:r>
            <a:r>
              <a:rPr lang="en-US" sz="1600" baseline="-25000" dirty="0" smtClean="0">
                <a:latin typeface="Helvetica"/>
                <a:cs typeface="Helvetica"/>
              </a:rPr>
              <a:t>10</a:t>
            </a:r>
            <a:endParaRPr lang="en-US" sz="1600" baseline="-25000" dirty="0">
              <a:latin typeface="Helvetica"/>
              <a:cs typeface="Helvetica"/>
            </a:endParaRPr>
          </a:p>
        </p:txBody>
      </p:sp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6415088" y="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6415088" y="16510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6613525" y="325438"/>
            <a:ext cx="571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882832"/>
              </p:ext>
            </p:extLst>
          </p:nvPr>
        </p:nvGraphicFramePr>
        <p:xfrm>
          <a:off x="4191000" y="1257300"/>
          <a:ext cx="5562599" cy="10287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117600"/>
                <a:gridCol w="1117600"/>
                <a:gridCol w="1117600"/>
                <a:gridCol w="2209799"/>
              </a:tblGrid>
              <a:tr h="34290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Opcode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Source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Destination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Immediate value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31-26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25-21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20-16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15-</a:t>
                      </a:r>
                      <a:r>
                        <a:rPr lang="en-US" sz="1400" baseline="0" dirty="0" smtClean="0"/>
                        <a:t>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100011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0000</a:t>
                      </a:r>
                      <a:r>
                        <a:rPr lang="en-US" sz="1400" baseline="0" dirty="0" smtClean="0"/>
                        <a:t> 0000 0000</a:t>
                      </a:r>
                      <a:r>
                        <a:rPr lang="en-US" sz="1400" dirty="0" smtClean="0"/>
                        <a:t> 1000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4114800" y="0"/>
            <a:ext cx="4416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address 1000</a:t>
            </a:r>
            <a:r>
              <a:rPr lang="en-US" baseline="-250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10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: 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lw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++ $6,8($7)</a:t>
            </a:r>
          </a:p>
        </p:txBody>
      </p:sp>
      <p:sp>
        <p:nvSpPr>
          <p:cNvPr id="2" name="Rectangle 1"/>
          <p:cNvSpPr/>
          <p:nvPr/>
        </p:nvSpPr>
        <p:spPr>
          <a:xfrm>
            <a:off x="4191000" y="478726"/>
            <a:ext cx="5853385" cy="6181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Cycle 2, State 1: 	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Decode instruction</a:t>
            </a:r>
          </a:p>
          <a:p>
            <a:pPr>
              <a:spcBef>
                <a:spcPts val="500"/>
              </a:spcBef>
            </a:pP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A 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 RF[25:21]  ||  B  RF[20:16]  ||  </a:t>
            </a:r>
            <a:r>
              <a:rPr lang="en-US" sz="1400" dirty="0" err="1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ALUOut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  PC + </a:t>
            </a:r>
            <a:r>
              <a:rPr lang="en-US" sz="1400" dirty="0" err="1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SignExt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(IR[15:0])</a:t>
            </a:r>
            <a:endParaRPr lang="en-US" sz="1400" dirty="0">
              <a:solidFill>
                <a:schemeClr val="accent6">
                  <a:lumMod val="50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895600" y="5144"/>
            <a:ext cx="1143000" cy="1143000"/>
          </a:xfrm>
          <a:prstGeom prst="ellipse">
            <a:avLst/>
          </a:prstGeom>
          <a:solidFill>
            <a:srgbClr val="FFFF00">
              <a:alpha val="11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34" charset="0"/>
              <a:ea typeface="ヒラギノ明朝 ProN W3" pitchFamily="34" charset="-128"/>
              <a:cs typeface="ヒラギノ明朝 ProN W3" pitchFamily="34" charset="-128"/>
              <a:sym typeface="Times New Roman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511456" y="799051"/>
            <a:ext cx="2475423" cy="4567238"/>
            <a:chOff x="4511456" y="799051"/>
            <a:chExt cx="2475423" cy="4567238"/>
          </a:xfrm>
        </p:grpSpPr>
        <p:sp>
          <p:nvSpPr>
            <p:cNvPr id="63" name="Rounded Rectangle 62"/>
            <p:cNvSpPr/>
            <p:nvPr/>
          </p:nvSpPr>
          <p:spPr bwMode="auto">
            <a:xfrm>
              <a:off x="4511456" y="5095876"/>
              <a:ext cx="1660743" cy="270413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34" name="Rounded Rectangle 33"/>
            <p:cNvSpPr/>
            <p:nvPr/>
          </p:nvSpPr>
          <p:spPr bwMode="auto">
            <a:xfrm>
              <a:off x="5660901" y="799051"/>
              <a:ext cx="1325978" cy="270413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cxnSp>
          <p:nvCxnSpPr>
            <p:cNvPr id="73" name="Straight Arrow Connector 72"/>
            <p:cNvCxnSpPr/>
            <p:nvPr/>
          </p:nvCxnSpPr>
          <p:spPr bwMode="auto">
            <a:xfrm flipH="1">
              <a:off x="6096000" y="2286000"/>
              <a:ext cx="685800" cy="28194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7" name="TextBox 76"/>
            <p:cNvSpPr txBox="1"/>
            <p:nvPr/>
          </p:nvSpPr>
          <p:spPr>
            <a:xfrm>
              <a:off x="6096000" y="3276600"/>
              <a:ext cx="740106" cy="338554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00110</a:t>
              </a:r>
              <a:endParaRPr lang="en-US" sz="1600" baseline="-250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209800" y="5181648"/>
            <a:ext cx="5077024" cy="948106"/>
            <a:chOff x="2209800" y="5181648"/>
            <a:chExt cx="5077024" cy="948106"/>
          </a:xfrm>
        </p:grpSpPr>
        <p:sp>
          <p:nvSpPr>
            <p:cNvPr id="67" name="Rounded Rectangle 66"/>
            <p:cNvSpPr/>
            <p:nvPr/>
          </p:nvSpPr>
          <p:spPr bwMode="auto">
            <a:xfrm>
              <a:off x="6558215" y="5586224"/>
              <a:ext cx="728609" cy="270413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553200" y="5791200"/>
              <a:ext cx="4509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9</a:t>
              </a:r>
              <a:r>
                <a:rPr lang="en-US" sz="1600" b="1" baseline="-250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10</a:t>
              </a:r>
              <a:endParaRPr lang="en-US" sz="1600" b="1" baseline="-250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  <p:cxnSp>
          <p:nvCxnSpPr>
            <p:cNvPr id="78" name="Straight Arrow Connector 77"/>
            <p:cNvCxnSpPr/>
            <p:nvPr/>
          </p:nvCxnSpPr>
          <p:spPr bwMode="auto">
            <a:xfrm>
              <a:off x="2209800" y="5181648"/>
              <a:ext cx="4355876" cy="415233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9" name="TextBox 78"/>
            <p:cNvSpPr txBox="1"/>
            <p:nvPr/>
          </p:nvSpPr>
          <p:spPr>
            <a:xfrm rot="293076">
              <a:off x="2701593" y="5410917"/>
              <a:ext cx="2287806" cy="338554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Load 9</a:t>
              </a:r>
              <a:r>
                <a:rPr lang="en-US" sz="1600" baseline="-250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10</a:t>
              </a:r>
              <a:r>
                <a:rPr lang="en-US" sz="16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 into B register</a:t>
              </a:r>
              <a:endParaRPr lang="en-US" sz="1600" baseline="-250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8643869" y="87820"/>
            <a:ext cx="1295400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  <a:latin typeface="Helvetica"/>
                <a:cs typeface="Helvetica"/>
              </a:rPr>
              <a:t>Same as normal </a:t>
            </a:r>
            <a:r>
              <a:rPr lang="en-US" sz="1800" b="1" dirty="0" err="1" smtClean="0">
                <a:solidFill>
                  <a:srgbClr val="FF0000"/>
                </a:solidFill>
                <a:latin typeface="Helvetica"/>
                <a:cs typeface="Helvetica"/>
              </a:rPr>
              <a:t>lw</a:t>
            </a:r>
            <a:endParaRPr lang="en-US" sz="1800" b="1" dirty="0" smtClean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750217"/>
              </p:ext>
            </p:extLst>
          </p:nvPr>
        </p:nvGraphicFramePr>
        <p:xfrm>
          <a:off x="228600" y="5715000"/>
          <a:ext cx="2127250" cy="198739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838200"/>
                <a:gridCol w="1289050"/>
              </a:tblGrid>
              <a:tr h="268475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Memory</a:t>
                      </a:r>
                      <a:endParaRPr lang="en-US" sz="1600" dirty="0"/>
                    </a:p>
                  </a:txBody>
                  <a:tcPr marL="66199" marR="66199" marT="33100" marB="33100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address</a:t>
                      </a:r>
                      <a:endParaRPr lang="en-US" sz="1400" baseline="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content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lw</a:t>
                      </a:r>
                      <a:r>
                        <a:rPr lang="en-US" sz="1400" dirty="0" smtClean="0"/>
                        <a:t>++ </a:t>
                      </a:r>
                      <a:r>
                        <a:rPr lang="en-US" sz="1400" dirty="0" smtClean="0"/>
                        <a:t>encoding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baseline="-25000" dirty="0" smtClean="0"/>
                        <a:t>…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50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10004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60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10008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70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42323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 bwMode="auto">
          <a:xfrm>
            <a:off x="4223289" y="533400"/>
            <a:ext cx="1621238" cy="263079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34" charset="0"/>
              <a:ea typeface="ヒラギノ明朝 ProN W3" pitchFamily="34" charset="-128"/>
              <a:cs typeface="ヒラギノ明朝 ProN W3" pitchFamily="34" charset="-128"/>
              <a:sym typeface="Times New Roman" pitchFamily="34" charset="0"/>
            </a:endParaRPr>
          </a:p>
        </p:txBody>
      </p:sp>
      <p:sp>
        <p:nvSpPr>
          <p:cNvPr id="44037" name="Rectangle 27"/>
          <p:cNvSpPr>
            <a:spLocks noChangeArrowheads="1"/>
          </p:cNvSpPr>
          <p:nvPr/>
        </p:nvSpPr>
        <p:spPr bwMode="auto">
          <a:xfrm>
            <a:off x="6415088" y="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8" name="Rectangle 28"/>
          <p:cNvSpPr>
            <a:spLocks noChangeArrowheads="1"/>
          </p:cNvSpPr>
          <p:nvPr/>
        </p:nvSpPr>
        <p:spPr bwMode="auto">
          <a:xfrm>
            <a:off x="6415088" y="16510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9" name="Rectangle 29"/>
          <p:cNvSpPr>
            <a:spLocks noChangeArrowheads="1"/>
          </p:cNvSpPr>
          <p:nvPr/>
        </p:nvSpPr>
        <p:spPr bwMode="auto">
          <a:xfrm>
            <a:off x="6613525" y="325438"/>
            <a:ext cx="571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pic>
        <p:nvPicPr>
          <p:cNvPr id="44040" name="Picture 688" descr="13 - Lecture Notes (Mine)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8850"/>
            <a:ext cx="3869488" cy="399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9652000" y="7429499"/>
            <a:ext cx="341313" cy="342901"/>
          </a:xfrm>
        </p:spPr>
        <p:txBody>
          <a:bodyPr/>
          <a:lstStyle/>
          <a:p>
            <a:pPr>
              <a:defRPr/>
            </a:pPr>
            <a:fld id="{0F8B4F7E-174C-194F-9065-BE6B75A72F2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2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394689"/>
            <a:ext cx="7239000" cy="5301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03838"/>
              </p:ext>
            </p:extLst>
          </p:nvPr>
        </p:nvGraphicFramePr>
        <p:xfrm>
          <a:off x="228600" y="4440768"/>
          <a:ext cx="2127250" cy="114871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990600"/>
                <a:gridCol w="1136650"/>
              </a:tblGrid>
              <a:tr h="268475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Register file</a:t>
                      </a:r>
                      <a:endParaRPr lang="en-US" sz="1600" dirty="0"/>
                    </a:p>
                  </a:txBody>
                  <a:tcPr marL="66199" marR="66199" marT="33100" marB="33100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address</a:t>
                      </a:r>
                      <a:endParaRPr lang="en-US" sz="1400" baseline="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content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 (00110)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 (00111)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2984" y="4049184"/>
            <a:ext cx="17968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Helvetica"/>
                <a:cs typeface="Helvetica"/>
              </a:rPr>
              <a:t>PC value:  1004</a:t>
            </a:r>
            <a:r>
              <a:rPr lang="en-US" sz="1600" baseline="-25000" dirty="0" smtClean="0">
                <a:latin typeface="Helvetica"/>
                <a:cs typeface="Helvetica"/>
              </a:rPr>
              <a:t>10</a:t>
            </a:r>
            <a:endParaRPr lang="en-US" sz="1600" baseline="-25000" dirty="0">
              <a:latin typeface="Helvetica"/>
              <a:cs typeface="Helvetica"/>
            </a:endParaRPr>
          </a:p>
        </p:txBody>
      </p:sp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6415088" y="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6415088" y="16510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6613525" y="325438"/>
            <a:ext cx="571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547816"/>
              </p:ext>
            </p:extLst>
          </p:nvPr>
        </p:nvGraphicFramePr>
        <p:xfrm>
          <a:off x="4191000" y="1257300"/>
          <a:ext cx="5562599" cy="10287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117600"/>
                <a:gridCol w="1117600"/>
                <a:gridCol w="1117600"/>
                <a:gridCol w="2209799"/>
              </a:tblGrid>
              <a:tr h="34290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Opcode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Source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Destination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Immediate value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31-26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25-21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20-16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15-</a:t>
                      </a:r>
                      <a:r>
                        <a:rPr lang="en-US" sz="1400" baseline="0" dirty="0" smtClean="0"/>
                        <a:t>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100011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0000</a:t>
                      </a:r>
                      <a:r>
                        <a:rPr lang="en-US" sz="1400" baseline="0" dirty="0" smtClean="0"/>
                        <a:t> 0000 0000</a:t>
                      </a:r>
                      <a:r>
                        <a:rPr lang="en-US" sz="1400" dirty="0" smtClean="0"/>
                        <a:t> 1000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4114800" y="0"/>
            <a:ext cx="4416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address 1000</a:t>
            </a:r>
            <a:r>
              <a:rPr lang="en-US" baseline="-250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10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: 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lw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++ $6,8($7)</a:t>
            </a:r>
          </a:p>
        </p:txBody>
      </p:sp>
      <p:sp>
        <p:nvSpPr>
          <p:cNvPr id="2" name="Rectangle 1"/>
          <p:cNvSpPr/>
          <p:nvPr/>
        </p:nvSpPr>
        <p:spPr>
          <a:xfrm>
            <a:off x="4191000" y="478726"/>
            <a:ext cx="5853385" cy="6181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Cycle 2, State 1: 	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Decode instruction</a:t>
            </a:r>
          </a:p>
          <a:p>
            <a:pPr>
              <a:spcBef>
                <a:spcPts val="500"/>
              </a:spcBef>
            </a:pP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A 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 RF[25:21]  ||  B  RF[20:16]  ||  </a:t>
            </a:r>
            <a:r>
              <a:rPr lang="en-US" sz="1400" dirty="0" err="1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ALUOut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  PC + </a:t>
            </a:r>
            <a:r>
              <a:rPr lang="en-US" sz="1400" dirty="0" err="1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SignExt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(IR[15:0])</a:t>
            </a:r>
            <a:endParaRPr lang="en-US" sz="1400" dirty="0">
              <a:solidFill>
                <a:schemeClr val="accent6">
                  <a:lumMod val="50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895600" y="5144"/>
            <a:ext cx="1143000" cy="1143000"/>
          </a:xfrm>
          <a:prstGeom prst="ellipse">
            <a:avLst/>
          </a:prstGeom>
          <a:solidFill>
            <a:srgbClr val="FFFF00">
              <a:alpha val="11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34" charset="0"/>
              <a:ea typeface="ヒラギノ明朝 ProN W3" pitchFamily="34" charset="-128"/>
              <a:cs typeface="ヒラギノ明朝 ProN W3" pitchFamily="34" charset="-128"/>
              <a:sym typeface="Times New Roman" pitchFamily="34" charset="0"/>
            </a:endParaRPr>
          </a:p>
        </p:txBody>
      </p:sp>
      <p:sp>
        <p:nvSpPr>
          <p:cNvPr id="34" name="Rounded Rectangle 33"/>
          <p:cNvSpPr/>
          <p:nvPr/>
        </p:nvSpPr>
        <p:spPr bwMode="auto">
          <a:xfrm>
            <a:off x="7132222" y="799051"/>
            <a:ext cx="2849978" cy="270413"/>
          </a:xfrm>
          <a:prstGeom prst="roundRect">
            <a:avLst/>
          </a:prstGeom>
          <a:solidFill>
            <a:srgbClr val="FF0000">
              <a:alpha val="37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34" charset="0"/>
              <a:ea typeface="ヒラギノ明朝 ProN W3" pitchFamily="34" charset="-128"/>
              <a:cs typeface="ヒラギノ明朝 ProN W3" pitchFamily="34" charset="-128"/>
              <a:sym typeface="Times New Roman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122977" y="4191000"/>
            <a:ext cx="6173423" cy="2821114"/>
            <a:chOff x="3122977" y="4191000"/>
            <a:chExt cx="6173423" cy="2821114"/>
          </a:xfrm>
        </p:grpSpPr>
        <p:grpSp>
          <p:nvGrpSpPr>
            <p:cNvPr id="6" name="Group 5"/>
            <p:cNvGrpSpPr/>
            <p:nvPr/>
          </p:nvGrpSpPr>
          <p:grpSpPr>
            <a:xfrm>
              <a:off x="3122977" y="4191000"/>
              <a:ext cx="6173423" cy="2821114"/>
              <a:chOff x="3122977" y="4191000"/>
              <a:chExt cx="6173423" cy="2821114"/>
            </a:xfrm>
          </p:grpSpPr>
          <p:sp>
            <p:nvSpPr>
              <p:cNvPr id="63" name="Rounded Rectangle 62"/>
              <p:cNvSpPr/>
              <p:nvPr/>
            </p:nvSpPr>
            <p:spPr bwMode="auto">
              <a:xfrm>
                <a:off x="3122977" y="4191000"/>
                <a:ext cx="4268423" cy="228124"/>
              </a:xfrm>
              <a:prstGeom prst="roundRect">
                <a:avLst/>
              </a:prstGeom>
              <a:solidFill>
                <a:srgbClr val="FF0000">
                  <a:alpha val="37000"/>
                </a:srgb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34" charset="0"/>
                  <a:ea typeface="ヒラギノ明朝 ProN W3" pitchFamily="34" charset="-128"/>
                  <a:cs typeface="ヒラギノ明朝 ProN W3" pitchFamily="34" charset="-128"/>
                  <a:sym typeface="Times New Roman" pitchFamily="34" charset="0"/>
                </a:endParaRPr>
              </a:p>
            </p:txBody>
          </p:sp>
          <p:sp>
            <p:nvSpPr>
              <p:cNvPr id="29" name="Rounded Rectangle 28"/>
              <p:cNvSpPr/>
              <p:nvPr/>
            </p:nvSpPr>
            <p:spPr bwMode="auto">
              <a:xfrm rot="16200000">
                <a:off x="6922980" y="4484578"/>
                <a:ext cx="735330" cy="201514"/>
              </a:xfrm>
              <a:prstGeom prst="roundRect">
                <a:avLst/>
              </a:prstGeom>
              <a:solidFill>
                <a:srgbClr val="FF0000">
                  <a:alpha val="37000"/>
                </a:srgb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34" charset="0"/>
                  <a:ea typeface="ヒラギノ明朝 ProN W3" pitchFamily="34" charset="-128"/>
                  <a:cs typeface="ヒラギノ明朝 ProN W3" pitchFamily="34" charset="-128"/>
                  <a:sym typeface="Times New Roman" pitchFamily="34" charset="0"/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 bwMode="auto">
              <a:xfrm rot="16200000">
                <a:off x="4419600" y="6096000"/>
                <a:ext cx="1600200" cy="228600"/>
              </a:xfrm>
              <a:prstGeom prst="roundRect">
                <a:avLst/>
              </a:prstGeom>
              <a:solidFill>
                <a:srgbClr val="FF0000">
                  <a:alpha val="37000"/>
                </a:srgb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34" charset="0"/>
                  <a:ea typeface="ヒラギノ明朝 ProN W3" pitchFamily="34" charset="-128"/>
                  <a:cs typeface="ヒラギノ明朝 ProN W3" pitchFamily="34" charset="-128"/>
                  <a:sym typeface="Times New Roman" pitchFamily="34" charset="0"/>
                </a:endParaRPr>
              </a:p>
            </p:txBody>
          </p:sp>
          <p:sp>
            <p:nvSpPr>
              <p:cNvPr id="31" name="Rounded Rectangle 30"/>
              <p:cNvSpPr/>
              <p:nvPr/>
            </p:nvSpPr>
            <p:spPr bwMode="auto">
              <a:xfrm rot="10800000">
                <a:off x="5105400" y="6705598"/>
                <a:ext cx="2438400" cy="301179"/>
              </a:xfrm>
              <a:prstGeom prst="roundRect">
                <a:avLst/>
              </a:prstGeom>
              <a:solidFill>
                <a:srgbClr val="FF0000">
                  <a:alpha val="37000"/>
                </a:srgb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34" charset="0"/>
                  <a:ea typeface="ヒラギノ明朝 ProN W3" pitchFamily="34" charset="-128"/>
                  <a:cs typeface="ヒラギノ明朝 ProN W3" pitchFamily="34" charset="-128"/>
                  <a:sym typeface="Times New Roman" pitchFamily="34" charset="0"/>
                </a:endParaRPr>
              </a:p>
            </p:txBody>
          </p:sp>
          <p:sp>
            <p:nvSpPr>
              <p:cNvPr id="32" name="Rounded Rectangle 31"/>
              <p:cNvSpPr/>
              <p:nvPr/>
            </p:nvSpPr>
            <p:spPr bwMode="auto">
              <a:xfrm rot="16200000">
                <a:off x="7032549" y="6500864"/>
                <a:ext cx="801729" cy="220772"/>
              </a:xfrm>
              <a:prstGeom prst="roundRect">
                <a:avLst/>
              </a:prstGeom>
              <a:solidFill>
                <a:srgbClr val="FF0000">
                  <a:alpha val="37000"/>
                </a:srgb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34" charset="0"/>
                  <a:ea typeface="ヒラギノ明朝 ProN W3" pitchFamily="34" charset="-128"/>
                  <a:cs typeface="ヒラギノ明朝 ProN W3" pitchFamily="34" charset="-128"/>
                  <a:sym typeface="Times New Roman" pitchFamily="34" charset="0"/>
                </a:endParaRPr>
              </a:p>
            </p:txBody>
          </p:sp>
          <p:sp>
            <p:nvSpPr>
              <p:cNvPr id="40" name="Rounded Rectangle 39"/>
              <p:cNvSpPr/>
              <p:nvPr/>
            </p:nvSpPr>
            <p:spPr bwMode="auto">
              <a:xfrm rot="10800000">
                <a:off x="8458200" y="5410199"/>
                <a:ext cx="838200" cy="200969"/>
              </a:xfrm>
              <a:prstGeom prst="roundRect">
                <a:avLst/>
              </a:prstGeom>
              <a:solidFill>
                <a:srgbClr val="FF0000">
                  <a:alpha val="37000"/>
                </a:srgb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34" charset="0"/>
                  <a:ea typeface="ヒラギノ明朝 ProN W3" pitchFamily="34" charset="-128"/>
                  <a:cs typeface="ヒラギノ明朝 ProN W3" pitchFamily="34" charset="-128"/>
                  <a:sym typeface="Times New Roman" pitchFamily="34" charset="0"/>
                </a:endParaRPr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3429000" y="4648200"/>
              <a:ext cx="3697647" cy="584776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Calculate address in case it is needed.</a:t>
              </a:r>
              <a:endParaRPr lang="en-US" sz="1600" baseline="-25000" dirty="0" smtClean="0">
                <a:solidFill>
                  <a:srgbClr val="FF0000"/>
                </a:solidFill>
                <a:latin typeface="Helvetica"/>
                <a:cs typeface="Helvetica"/>
              </a:endParaRPr>
            </a:p>
            <a:p>
              <a:r>
                <a:rPr lang="en-US" sz="16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(hardware is available, so use ASAP)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8643869" y="87820"/>
            <a:ext cx="1295400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  <a:latin typeface="Helvetica"/>
                <a:cs typeface="Helvetica"/>
              </a:rPr>
              <a:t>Same as normal </a:t>
            </a:r>
            <a:r>
              <a:rPr lang="en-US" sz="1800" b="1" dirty="0" err="1" smtClean="0">
                <a:solidFill>
                  <a:srgbClr val="FF0000"/>
                </a:solidFill>
                <a:latin typeface="Helvetica"/>
                <a:cs typeface="Helvetica"/>
              </a:rPr>
              <a:t>lw</a:t>
            </a:r>
            <a:endParaRPr lang="en-US" sz="1800" b="1" dirty="0" smtClean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750217"/>
              </p:ext>
            </p:extLst>
          </p:nvPr>
        </p:nvGraphicFramePr>
        <p:xfrm>
          <a:off x="228600" y="5715000"/>
          <a:ext cx="2127250" cy="198739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838200"/>
                <a:gridCol w="1289050"/>
              </a:tblGrid>
              <a:tr h="268475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Memory</a:t>
                      </a:r>
                      <a:endParaRPr lang="en-US" sz="1600" dirty="0"/>
                    </a:p>
                  </a:txBody>
                  <a:tcPr marL="66199" marR="66199" marT="33100" marB="33100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address</a:t>
                      </a:r>
                      <a:endParaRPr lang="en-US" sz="1400" baseline="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content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lw</a:t>
                      </a:r>
                      <a:r>
                        <a:rPr lang="en-US" sz="1400" dirty="0" smtClean="0"/>
                        <a:t>++ </a:t>
                      </a:r>
                      <a:r>
                        <a:rPr lang="en-US" sz="1400" dirty="0" smtClean="0"/>
                        <a:t>encoding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baseline="-25000" dirty="0" smtClean="0"/>
                        <a:t>…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50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10004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60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10008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70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469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 bwMode="auto">
          <a:xfrm>
            <a:off x="4223289" y="533400"/>
            <a:ext cx="1621238" cy="263079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34" charset="0"/>
              <a:ea typeface="ヒラギノ明朝 ProN W3" pitchFamily="34" charset="-128"/>
              <a:cs typeface="ヒラギノ明朝 ProN W3" pitchFamily="34" charset="-128"/>
              <a:sym typeface="Times New Roman" pitchFamily="34" charset="0"/>
            </a:endParaRPr>
          </a:p>
        </p:txBody>
      </p:sp>
      <p:sp>
        <p:nvSpPr>
          <p:cNvPr id="44037" name="Rectangle 27"/>
          <p:cNvSpPr>
            <a:spLocks noChangeArrowheads="1"/>
          </p:cNvSpPr>
          <p:nvPr/>
        </p:nvSpPr>
        <p:spPr bwMode="auto">
          <a:xfrm>
            <a:off x="6415088" y="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8" name="Rectangle 28"/>
          <p:cNvSpPr>
            <a:spLocks noChangeArrowheads="1"/>
          </p:cNvSpPr>
          <p:nvPr/>
        </p:nvSpPr>
        <p:spPr bwMode="auto">
          <a:xfrm>
            <a:off x="6415088" y="16510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9" name="Rectangle 29"/>
          <p:cNvSpPr>
            <a:spLocks noChangeArrowheads="1"/>
          </p:cNvSpPr>
          <p:nvPr/>
        </p:nvSpPr>
        <p:spPr bwMode="auto">
          <a:xfrm>
            <a:off x="6613525" y="325438"/>
            <a:ext cx="571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pic>
        <p:nvPicPr>
          <p:cNvPr id="44040" name="Picture 688" descr="13 - Lecture Notes (Mine)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8850"/>
            <a:ext cx="3869488" cy="399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9652000" y="7429499"/>
            <a:ext cx="341313" cy="342901"/>
          </a:xfrm>
        </p:spPr>
        <p:txBody>
          <a:bodyPr/>
          <a:lstStyle/>
          <a:p>
            <a:pPr>
              <a:defRPr/>
            </a:pPr>
            <a:fld id="{0F8B4F7E-174C-194F-9065-BE6B75A72F2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2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394689"/>
            <a:ext cx="7239000" cy="5301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765316"/>
              </p:ext>
            </p:extLst>
          </p:nvPr>
        </p:nvGraphicFramePr>
        <p:xfrm>
          <a:off x="228600" y="4440768"/>
          <a:ext cx="2127250" cy="114871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990600"/>
                <a:gridCol w="1136650"/>
              </a:tblGrid>
              <a:tr h="268475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Register file</a:t>
                      </a:r>
                      <a:endParaRPr lang="en-US" sz="1600" dirty="0"/>
                    </a:p>
                  </a:txBody>
                  <a:tcPr marL="66199" marR="66199" marT="33100" marB="33100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address</a:t>
                      </a:r>
                      <a:endParaRPr lang="en-US" sz="1400" baseline="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content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 (00110)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 (00111)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2984" y="4049184"/>
            <a:ext cx="17968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Helvetica"/>
                <a:cs typeface="Helvetica"/>
              </a:rPr>
              <a:t>PC value:  1004</a:t>
            </a:r>
            <a:r>
              <a:rPr lang="en-US" sz="1600" baseline="-25000" dirty="0" smtClean="0">
                <a:latin typeface="Helvetica"/>
                <a:cs typeface="Helvetica"/>
              </a:rPr>
              <a:t>10</a:t>
            </a:r>
            <a:endParaRPr lang="en-US" sz="1600" baseline="-25000" dirty="0">
              <a:latin typeface="Helvetica"/>
              <a:cs typeface="Helvetica"/>
            </a:endParaRPr>
          </a:p>
        </p:txBody>
      </p:sp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6415088" y="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6415088" y="16510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6613525" y="325438"/>
            <a:ext cx="571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198634"/>
              </p:ext>
            </p:extLst>
          </p:nvPr>
        </p:nvGraphicFramePr>
        <p:xfrm>
          <a:off x="4191000" y="1257300"/>
          <a:ext cx="5562599" cy="10287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117600"/>
                <a:gridCol w="1117600"/>
                <a:gridCol w="1117600"/>
                <a:gridCol w="2209799"/>
              </a:tblGrid>
              <a:tr h="34290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Opcode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Source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Destination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Immediate value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31-26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25-21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20-16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15-</a:t>
                      </a:r>
                      <a:r>
                        <a:rPr lang="en-US" sz="1400" baseline="0" dirty="0" smtClean="0"/>
                        <a:t>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100011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0000</a:t>
                      </a:r>
                      <a:r>
                        <a:rPr lang="en-US" sz="1400" baseline="0" dirty="0" smtClean="0"/>
                        <a:t> 0000 0000</a:t>
                      </a:r>
                      <a:r>
                        <a:rPr lang="en-US" sz="1400" dirty="0" smtClean="0"/>
                        <a:t> 1000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4114800" y="0"/>
            <a:ext cx="4416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address 1000</a:t>
            </a:r>
            <a:r>
              <a:rPr lang="en-US" baseline="-250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10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: 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lw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++ $6,8($7)</a:t>
            </a:r>
          </a:p>
        </p:txBody>
      </p:sp>
      <p:sp>
        <p:nvSpPr>
          <p:cNvPr id="2" name="Rectangle 1"/>
          <p:cNvSpPr/>
          <p:nvPr/>
        </p:nvSpPr>
        <p:spPr>
          <a:xfrm>
            <a:off x="4191000" y="478726"/>
            <a:ext cx="3694003" cy="6181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Cycle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3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, State 2 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	Calculate address</a:t>
            </a:r>
          </a:p>
          <a:p>
            <a:pPr>
              <a:spcBef>
                <a:spcPts val="500"/>
              </a:spcBef>
            </a:pP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	</a:t>
            </a:r>
            <a:r>
              <a:rPr lang="en-US" sz="1400" dirty="0" err="1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ALUOut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  A + </a:t>
            </a:r>
            <a:r>
              <a:rPr lang="en-US" sz="1400" dirty="0" err="1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SignExt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(IR[15:0])</a:t>
            </a:r>
            <a:endParaRPr lang="en-US" sz="1400" dirty="0">
              <a:solidFill>
                <a:schemeClr val="accent6">
                  <a:lumMod val="50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-3669" y="990600"/>
            <a:ext cx="1143000" cy="1143000"/>
          </a:xfrm>
          <a:prstGeom prst="ellipse">
            <a:avLst/>
          </a:prstGeom>
          <a:solidFill>
            <a:srgbClr val="FFFF00">
              <a:alpha val="11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34" charset="0"/>
              <a:ea typeface="ヒラギノ明朝 ProN W3" pitchFamily="34" charset="-128"/>
              <a:cs typeface="ヒラギノ明朝 ProN W3" pitchFamily="34" charset="-128"/>
              <a:sym typeface="Times New Roman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743200" y="3124200"/>
            <a:ext cx="6558206" cy="3048000"/>
            <a:chOff x="2743200" y="3124200"/>
            <a:chExt cx="6558206" cy="3048000"/>
          </a:xfrm>
        </p:grpSpPr>
        <p:sp>
          <p:nvSpPr>
            <p:cNvPr id="31" name="TextBox 30"/>
            <p:cNvSpPr txBox="1"/>
            <p:nvPr/>
          </p:nvSpPr>
          <p:spPr>
            <a:xfrm>
              <a:off x="6487763" y="4648200"/>
              <a:ext cx="90738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10000</a:t>
              </a:r>
              <a:r>
                <a:rPr lang="en-US" sz="1600" b="1" baseline="-250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10</a:t>
              </a:r>
              <a:endParaRPr lang="en-US" sz="1600" b="1" baseline="-250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743200" y="3124200"/>
              <a:ext cx="6558206" cy="1077218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/>
                <a:buChar char="•"/>
              </a:pPr>
              <a:r>
                <a:rPr lang="en-US" sz="16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A register is:		10000</a:t>
              </a:r>
              <a:r>
                <a:rPr lang="en-US" sz="1600" baseline="-250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10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sz="16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Immediate value is: 	8</a:t>
              </a:r>
              <a:r>
                <a:rPr lang="en-US" sz="1600" baseline="-250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10</a:t>
              </a:r>
              <a:r>
                <a:rPr lang="en-US" sz="16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 	(0000 0000 0000 1000</a:t>
              </a:r>
              <a:r>
                <a:rPr lang="en-US" sz="1600" baseline="-250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2</a:t>
              </a:r>
              <a:r>
                <a:rPr lang="en-US" sz="16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)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sz="16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Immediate value is padded with </a:t>
              </a:r>
              <a:r>
                <a:rPr lang="en-US" sz="1600" dirty="0" smtClean="0">
                  <a:solidFill>
                    <a:schemeClr val="accent6">
                      <a:lumMod val="50000"/>
                    </a:schemeClr>
                  </a:solidFill>
                  <a:latin typeface="Helvetica"/>
                  <a:cs typeface="Helvetica"/>
                </a:rPr>
                <a:t>leading 0</a:t>
              </a:r>
              <a:r>
                <a:rPr lang="en-US" sz="1600" dirty="0" smtClean="0">
                  <a:solidFill>
                    <a:srgbClr val="161645"/>
                  </a:solidFill>
                  <a:latin typeface="Helvetica"/>
                  <a:cs typeface="Helvetica"/>
                </a:rPr>
                <a:t>s</a:t>
              </a:r>
              <a:r>
                <a:rPr lang="en-US" sz="16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 to get 2</a:t>
              </a:r>
              <a:r>
                <a:rPr lang="en-US" sz="1600" baseline="300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nd</a:t>
              </a:r>
              <a:r>
                <a:rPr lang="en-US" sz="16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 32-bit number</a:t>
              </a:r>
            </a:p>
            <a:p>
              <a:pPr lvl="1"/>
              <a:r>
                <a:rPr lang="en-US" sz="1600" dirty="0" smtClean="0">
                  <a:solidFill>
                    <a:srgbClr val="161645"/>
                  </a:solidFill>
                  <a:latin typeface="Helvetica"/>
                  <a:cs typeface="Helvetica"/>
                </a:rPr>
                <a:t>0000 0000 0000 0000 </a:t>
              </a:r>
              <a:r>
                <a:rPr lang="en-US" sz="16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0000 0000 0000 1000</a:t>
              </a:r>
              <a:r>
                <a:rPr lang="en-US" sz="1600" baseline="-250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2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947451" y="5833646"/>
              <a:ext cx="4509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8</a:t>
              </a:r>
              <a:r>
                <a:rPr lang="en-US" sz="1600" b="1" baseline="-250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10</a:t>
              </a:r>
              <a:endParaRPr lang="en-US" sz="1600" b="1" baseline="-250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8763000" y="4953000"/>
            <a:ext cx="9073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Helvetica"/>
                <a:cs typeface="Helvetica"/>
              </a:rPr>
              <a:t>10008</a:t>
            </a:r>
            <a:r>
              <a:rPr lang="en-US" sz="1600" b="1" baseline="-25000" dirty="0" smtClean="0">
                <a:solidFill>
                  <a:srgbClr val="FF0000"/>
                </a:solidFill>
                <a:latin typeface="Helvetica"/>
                <a:cs typeface="Helvetica"/>
              </a:rPr>
              <a:t>10</a:t>
            </a:r>
            <a:endParaRPr lang="en-US" sz="1600" b="1" baseline="-2500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643869" y="87820"/>
            <a:ext cx="1295400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  <a:latin typeface="Helvetica"/>
                <a:cs typeface="Helvetica"/>
              </a:rPr>
              <a:t>Same as normal </a:t>
            </a:r>
            <a:r>
              <a:rPr lang="en-US" sz="1800" b="1" dirty="0" err="1" smtClean="0">
                <a:solidFill>
                  <a:srgbClr val="FF0000"/>
                </a:solidFill>
                <a:latin typeface="Helvetica"/>
                <a:cs typeface="Helvetica"/>
              </a:rPr>
              <a:t>lw</a:t>
            </a:r>
            <a:endParaRPr lang="en-US" sz="1800" b="1" dirty="0" smtClean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750217"/>
              </p:ext>
            </p:extLst>
          </p:nvPr>
        </p:nvGraphicFramePr>
        <p:xfrm>
          <a:off x="228600" y="5715000"/>
          <a:ext cx="2127250" cy="198739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838200"/>
                <a:gridCol w="1289050"/>
              </a:tblGrid>
              <a:tr h="268475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Memory</a:t>
                      </a:r>
                      <a:endParaRPr lang="en-US" sz="1600" dirty="0"/>
                    </a:p>
                  </a:txBody>
                  <a:tcPr marL="66199" marR="66199" marT="33100" marB="33100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address</a:t>
                      </a:r>
                      <a:endParaRPr lang="en-US" sz="1400" baseline="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content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lw</a:t>
                      </a:r>
                      <a:r>
                        <a:rPr lang="en-US" sz="1400" dirty="0" smtClean="0"/>
                        <a:t>++ </a:t>
                      </a:r>
                      <a:r>
                        <a:rPr lang="en-US" sz="1400" dirty="0" smtClean="0"/>
                        <a:t>encoding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baseline="-25000" dirty="0" smtClean="0"/>
                        <a:t>…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50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10004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60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10008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70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46897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 bwMode="auto">
          <a:xfrm>
            <a:off x="4223289" y="533400"/>
            <a:ext cx="1621238" cy="263079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34" charset="0"/>
              <a:ea typeface="ヒラギノ明朝 ProN W3" pitchFamily="34" charset="-128"/>
              <a:cs typeface="ヒラギノ明朝 ProN W3" pitchFamily="34" charset="-128"/>
              <a:sym typeface="Times New Roman" pitchFamily="34" charset="0"/>
            </a:endParaRPr>
          </a:p>
        </p:txBody>
      </p:sp>
      <p:sp>
        <p:nvSpPr>
          <p:cNvPr id="44037" name="Rectangle 27"/>
          <p:cNvSpPr>
            <a:spLocks noChangeArrowheads="1"/>
          </p:cNvSpPr>
          <p:nvPr/>
        </p:nvSpPr>
        <p:spPr bwMode="auto">
          <a:xfrm>
            <a:off x="6415088" y="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8" name="Rectangle 28"/>
          <p:cNvSpPr>
            <a:spLocks noChangeArrowheads="1"/>
          </p:cNvSpPr>
          <p:nvPr/>
        </p:nvSpPr>
        <p:spPr bwMode="auto">
          <a:xfrm>
            <a:off x="6415088" y="16510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9" name="Rectangle 29"/>
          <p:cNvSpPr>
            <a:spLocks noChangeArrowheads="1"/>
          </p:cNvSpPr>
          <p:nvPr/>
        </p:nvSpPr>
        <p:spPr bwMode="auto">
          <a:xfrm>
            <a:off x="6613525" y="325438"/>
            <a:ext cx="571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pic>
        <p:nvPicPr>
          <p:cNvPr id="44040" name="Picture 688" descr="13 - Lecture Notes (Mine)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8850"/>
            <a:ext cx="3869488" cy="399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9652000" y="7429499"/>
            <a:ext cx="341313" cy="342901"/>
          </a:xfrm>
        </p:spPr>
        <p:txBody>
          <a:bodyPr/>
          <a:lstStyle/>
          <a:p>
            <a:pPr>
              <a:defRPr/>
            </a:pPr>
            <a:fld id="{0F8B4F7E-174C-194F-9065-BE6B75A72F2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2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394689"/>
            <a:ext cx="7239000" cy="5301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372784"/>
              </p:ext>
            </p:extLst>
          </p:nvPr>
        </p:nvGraphicFramePr>
        <p:xfrm>
          <a:off x="228600" y="4440768"/>
          <a:ext cx="2127250" cy="114871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990600"/>
                <a:gridCol w="1136650"/>
              </a:tblGrid>
              <a:tr h="268475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Register file</a:t>
                      </a:r>
                      <a:endParaRPr lang="en-US" sz="1600" dirty="0"/>
                    </a:p>
                  </a:txBody>
                  <a:tcPr marL="66199" marR="66199" marT="33100" marB="33100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address</a:t>
                      </a:r>
                      <a:endParaRPr lang="en-US" sz="1400" baseline="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content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 (00110)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 (00111)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2984" y="4049184"/>
            <a:ext cx="17968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Helvetica"/>
                <a:cs typeface="Helvetica"/>
              </a:rPr>
              <a:t>PC value:  1004</a:t>
            </a:r>
            <a:r>
              <a:rPr lang="en-US" sz="1600" baseline="-25000" dirty="0" smtClean="0">
                <a:latin typeface="Helvetica"/>
                <a:cs typeface="Helvetica"/>
              </a:rPr>
              <a:t>10</a:t>
            </a:r>
            <a:endParaRPr lang="en-US" sz="1600" baseline="-25000" dirty="0">
              <a:latin typeface="Helvetica"/>
              <a:cs typeface="Helvetica"/>
            </a:endParaRPr>
          </a:p>
        </p:txBody>
      </p:sp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6415088" y="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6415088" y="16510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6613525" y="325438"/>
            <a:ext cx="571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571900"/>
              </p:ext>
            </p:extLst>
          </p:nvPr>
        </p:nvGraphicFramePr>
        <p:xfrm>
          <a:off x="4191000" y="1257300"/>
          <a:ext cx="5562599" cy="10287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117600"/>
                <a:gridCol w="1117600"/>
                <a:gridCol w="1117600"/>
                <a:gridCol w="2209799"/>
              </a:tblGrid>
              <a:tr h="34290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Opcode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Source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Destination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Immediate value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31-26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25-21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20-16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15-</a:t>
                      </a:r>
                      <a:r>
                        <a:rPr lang="en-US" sz="1400" baseline="0" dirty="0" smtClean="0"/>
                        <a:t>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100011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0000</a:t>
                      </a:r>
                      <a:r>
                        <a:rPr lang="en-US" sz="1400" baseline="0" dirty="0" smtClean="0"/>
                        <a:t> 0000 0000</a:t>
                      </a:r>
                      <a:r>
                        <a:rPr lang="en-US" sz="1400" dirty="0" smtClean="0"/>
                        <a:t> 1000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191000" y="478726"/>
            <a:ext cx="4083770" cy="6181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Cycle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4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,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State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3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: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	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Get data from memory</a:t>
            </a:r>
          </a:p>
          <a:p>
            <a:pPr>
              <a:spcBef>
                <a:spcPts val="500"/>
              </a:spcBef>
            </a:pP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	MDR  Memory[</a:t>
            </a:r>
            <a:r>
              <a:rPr lang="en-US" sz="1400" dirty="0" err="1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ALUOut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]</a:t>
            </a:r>
            <a:endParaRPr lang="en-US" sz="1400" dirty="0">
              <a:solidFill>
                <a:schemeClr val="accent6">
                  <a:lumMod val="50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0763" y="2364205"/>
            <a:ext cx="836195" cy="836195"/>
          </a:xfrm>
          <a:prstGeom prst="ellipse">
            <a:avLst/>
          </a:prstGeom>
          <a:solidFill>
            <a:srgbClr val="FFFF00">
              <a:alpha val="11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34" charset="0"/>
              <a:ea typeface="ヒラギノ明朝 ProN W3" pitchFamily="34" charset="-128"/>
              <a:cs typeface="ヒラギノ明朝 ProN W3" pitchFamily="34" charset="-128"/>
              <a:sym typeface="Times New Roman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33800" y="3276600"/>
            <a:ext cx="4621778" cy="584776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Address 10008</a:t>
            </a:r>
            <a:r>
              <a:rPr lang="en-US" sz="1600" baseline="-25000" dirty="0" smtClean="0">
                <a:solidFill>
                  <a:srgbClr val="FF0000"/>
                </a:solidFill>
                <a:latin typeface="Helvetica"/>
                <a:cs typeface="Helvetica"/>
              </a:rPr>
              <a:t>10</a:t>
            </a:r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 sent to memory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rgbClr val="008000"/>
                </a:solidFill>
                <a:latin typeface="Helvetica"/>
                <a:cs typeface="Helvetica"/>
              </a:rPr>
              <a:t>Want to load 70</a:t>
            </a:r>
            <a:r>
              <a:rPr lang="en-US" sz="1600" baseline="-25000" dirty="0" smtClean="0">
                <a:solidFill>
                  <a:srgbClr val="008000"/>
                </a:solidFill>
                <a:latin typeface="Helvetica"/>
                <a:cs typeface="Helvetica"/>
              </a:rPr>
              <a:t>10</a:t>
            </a:r>
            <a:r>
              <a:rPr lang="en-US" sz="1600" dirty="0" smtClean="0">
                <a:solidFill>
                  <a:srgbClr val="008000"/>
                </a:solidFill>
                <a:latin typeface="Helvetica"/>
                <a:cs typeface="Helvetica"/>
              </a:rPr>
              <a:t> into Memory Data Register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3048000" y="4506563"/>
            <a:ext cx="6622386" cy="3189637"/>
            <a:chOff x="3048000" y="4506563"/>
            <a:chExt cx="6622386" cy="3189637"/>
          </a:xfrm>
        </p:grpSpPr>
        <p:cxnSp>
          <p:nvCxnSpPr>
            <p:cNvPr id="28" name="Straight Arrow Connector 27"/>
            <p:cNvCxnSpPr/>
            <p:nvPr/>
          </p:nvCxnSpPr>
          <p:spPr bwMode="auto">
            <a:xfrm flipH="1">
              <a:off x="9342634" y="5496781"/>
              <a:ext cx="2446" cy="33689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 flipH="1">
              <a:off x="8773886" y="5790620"/>
              <a:ext cx="514931" cy="1247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 flipH="1">
              <a:off x="8839200" y="5890641"/>
              <a:ext cx="856" cy="1805559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 flipH="1" flipV="1">
              <a:off x="3048000" y="7652289"/>
              <a:ext cx="5704360" cy="208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 flipV="1">
              <a:off x="3124200" y="5181600"/>
              <a:ext cx="0" cy="239657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6" name="Straight Arrow Connector 35"/>
            <p:cNvCxnSpPr/>
            <p:nvPr/>
          </p:nvCxnSpPr>
          <p:spPr bwMode="auto">
            <a:xfrm flipV="1">
              <a:off x="3124200" y="5181600"/>
              <a:ext cx="304800" cy="3437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>
              <a:off x="3429000" y="4987374"/>
              <a:ext cx="316664" cy="1753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3" name="TextBox 42"/>
            <p:cNvSpPr txBox="1"/>
            <p:nvPr/>
          </p:nvSpPr>
          <p:spPr>
            <a:xfrm>
              <a:off x="8763000" y="4953000"/>
              <a:ext cx="90738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10008</a:t>
              </a:r>
              <a:r>
                <a:rPr lang="en-US" sz="1600" b="1" baseline="-250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10</a:t>
              </a:r>
              <a:endParaRPr lang="en-US" sz="1600" b="1" baseline="-250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429000" y="4506563"/>
              <a:ext cx="90738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10008</a:t>
              </a:r>
              <a:r>
                <a:rPr lang="en-US" sz="1600" b="1" baseline="-250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10</a:t>
              </a:r>
              <a:endParaRPr lang="en-US" sz="1600" b="1" baseline="-250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058570" y="5466958"/>
            <a:ext cx="2589630" cy="2078699"/>
            <a:chOff x="2058570" y="5466958"/>
            <a:chExt cx="2589630" cy="2078699"/>
          </a:xfrm>
        </p:grpSpPr>
        <p:cxnSp>
          <p:nvCxnSpPr>
            <p:cNvPr id="41" name="Straight Arrow Connector 40"/>
            <p:cNvCxnSpPr/>
            <p:nvPr/>
          </p:nvCxnSpPr>
          <p:spPr bwMode="auto">
            <a:xfrm>
              <a:off x="4191856" y="5466958"/>
              <a:ext cx="227744" cy="1944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8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7" name="Straight Arrow Connector 46"/>
            <p:cNvCxnSpPr/>
            <p:nvPr/>
          </p:nvCxnSpPr>
          <p:spPr bwMode="auto">
            <a:xfrm flipH="1">
              <a:off x="4375690" y="5554778"/>
              <a:ext cx="856" cy="108624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8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9" name="Straight Arrow Connector 48"/>
            <p:cNvCxnSpPr/>
            <p:nvPr/>
          </p:nvCxnSpPr>
          <p:spPr bwMode="auto">
            <a:xfrm flipV="1">
              <a:off x="2209800" y="6858000"/>
              <a:ext cx="2438400" cy="687657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8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52" name="TextBox 51"/>
            <p:cNvSpPr txBox="1"/>
            <p:nvPr/>
          </p:nvSpPr>
          <p:spPr>
            <a:xfrm rot="20617466">
              <a:off x="2058570" y="6867469"/>
              <a:ext cx="2353362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8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rgbClr val="008000"/>
                  </a:solidFill>
                  <a:latin typeface="Helvetica"/>
                  <a:cs typeface="Helvetica"/>
                </a:rPr>
                <a:t>Data from memory is 70</a:t>
              </a:r>
              <a:r>
                <a:rPr lang="en-US" sz="1400" b="1" baseline="-25000" dirty="0" smtClean="0">
                  <a:solidFill>
                    <a:srgbClr val="008000"/>
                  </a:solidFill>
                  <a:latin typeface="Helvetica"/>
                  <a:cs typeface="Helvetica"/>
                </a:rPr>
                <a:t>10</a:t>
              </a:r>
              <a:endParaRPr lang="en-US" sz="1400" b="1" baseline="-25000" dirty="0">
                <a:solidFill>
                  <a:srgbClr val="008000"/>
                </a:solidFill>
                <a:latin typeface="Helvetica"/>
                <a:cs typeface="Helvetica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4114800" y="0"/>
            <a:ext cx="4416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address 1000</a:t>
            </a:r>
            <a:r>
              <a:rPr lang="en-US" baseline="-250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10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: 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lw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++ $6,8($7)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643869" y="87820"/>
            <a:ext cx="1295400" cy="92333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  <a:latin typeface="Helvetica"/>
                <a:cs typeface="Helvetica"/>
              </a:rPr>
              <a:t>Part 1:</a:t>
            </a:r>
          </a:p>
          <a:p>
            <a:r>
              <a:rPr lang="en-US" sz="1800" b="1" dirty="0" smtClean="0">
                <a:solidFill>
                  <a:srgbClr val="FF0000"/>
                </a:solidFill>
                <a:latin typeface="Helvetica"/>
                <a:cs typeface="Helvetica"/>
              </a:rPr>
              <a:t>Same as normal </a:t>
            </a:r>
            <a:r>
              <a:rPr lang="en-US" sz="1800" b="1" dirty="0" err="1" smtClean="0">
                <a:solidFill>
                  <a:srgbClr val="FF0000"/>
                </a:solidFill>
                <a:latin typeface="Helvetica"/>
                <a:cs typeface="Helvetica"/>
              </a:rPr>
              <a:t>lw</a:t>
            </a:r>
            <a:endParaRPr lang="en-US" sz="1800" b="1" dirty="0" smtClean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79761"/>
              </p:ext>
            </p:extLst>
          </p:nvPr>
        </p:nvGraphicFramePr>
        <p:xfrm>
          <a:off x="228600" y="5715000"/>
          <a:ext cx="2127250" cy="198739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838200"/>
                <a:gridCol w="1289050"/>
              </a:tblGrid>
              <a:tr h="268475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Memory</a:t>
                      </a:r>
                      <a:endParaRPr lang="en-US" sz="1600" dirty="0"/>
                    </a:p>
                  </a:txBody>
                  <a:tcPr marL="66199" marR="66199" marT="33100" marB="33100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address</a:t>
                      </a:r>
                      <a:endParaRPr lang="en-US" sz="1400" baseline="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content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lw</a:t>
                      </a:r>
                      <a:r>
                        <a:rPr lang="en-US" sz="1400" dirty="0" smtClean="0"/>
                        <a:t>++ </a:t>
                      </a:r>
                      <a:r>
                        <a:rPr lang="en-US" sz="1400" dirty="0" smtClean="0"/>
                        <a:t>encoding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baseline="-25000" dirty="0" smtClean="0"/>
                        <a:t>…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50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10004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60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10008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70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28395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 bwMode="auto">
          <a:xfrm>
            <a:off x="4223289" y="533400"/>
            <a:ext cx="1621238" cy="263079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34" charset="0"/>
              <a:ea typeface="ヒラギノ明朝 ProN W3" pitchFamily="34" charset="-128"/>
              <a:cs typeface="ヒラギノ明朝 ProN W3" pitchFamily="34" charset="-128"/>
              <a:sym typeface="Times New Roman" pitchFamily="34" charset="0"/>
            </a:endParaRPr>
          </a:p>
        </p:txBody>
      </p:sp>
      <p:sp>
        <p:nvSpPr>
          <p:cNvPr id="44037" name="Rectangle 27"/>
          <p:cNvSpPr>
            <a:spLocks noChangeArrowheads="1"/>
          </p:cNvSpPr>
          <p:nvPr/>
        </p:nvSpPr>
        <p:spPr bwMode="auto">
          <a:xfrm>
            <a:off x="6415088" y="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8" name="Rectangle 28"/>
          <p:cNvSpPr>
            <a:spLocks noChangeArrowheads="1"/>
          </p:cNvSpPr>
          <p:nvPr/>
        </p:nvSpPr>
        <p:spPr bwMode="auto">
          <a:xfrm>
            <a:off x="6415088" y="16510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9" name="Rectangle 29"/>
          <p:cNvSpPr>
            <a:spLocks noChangeArrowheads="1"/>
          </p:cNvSpPr>
          <p:nvPr/>
        </p:nvSpPr>
        <p:spPr bwMode="auto">
          <a:xfrm>
            <a:off x="6613525" y="325438"/>
            <a:ext cx="571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pic>
        <p:nvPicPr>
          <p:cNvPr id="44040" name="Picture 688" descr="13 - Lecture Notes (Mine)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8850"/>
            <a:ext cx="3869488" cy="399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9652000" y="7429499"/>
            <a:ext cx="341313" cy="342901"/>
          </a:xfrm>
        </p:spPr>
        <p:txBody>
          <a:bodyPr/>
          <a:lstStyle/>
          <a:p>
            <a:pPr>
              <a:defRPr/>
            </a:pPr>
            <a:fld id="{0F8B4F7E-174C-194F-9065-BE6B75A72F2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2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394689"/>
            <a:ext cx="7239000" cy="5301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65081"/>
              </p:ext>
            </p:extLst>
          </p:nvPr>
        </p:nvGraphicFramePr>
        <p:xfrm>
          <a:off x="228600" y="4440768"/>
          <a:ext cx="2127250" cy="114871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990600"/>
                <a:gridCol w="1136650"/>
              </a:tblGrid>
              <a:tr h="268475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Register file</a:t>
                      </a:r>
                      <a:endParaRPr lang="en-US" sz="1600" dirty="0"/>
                    </a:p>
                  </a:txBody>
                  <a:tcPr marL="66199" marR="66199" marT="33100" marB="33100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address</a:t>
                      </a:r>
                      <a:endParaRPr lang="en-US" sz="1400" baseline="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content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 (00110)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 (00111)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2984" y="4049184"/>
            <a:ext cx="17968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Helvetica"/>
                <a:cs typeface="Helvetica"/>
              </a:rPr>
              <a:t>PC value:  1004</a:t>
            </a:r>
            <a:r>
              <a:rPr lang="en-US" sz="1600" baseline="-25000" dirty="0" smtClean="0">
                <a:latin typeface="Helvetica"/>
                <a:cs typeface="Helvetica"/>
              </a:rPr>
              <a:t>10</a:t>
            </a:r>
            <a:endParaRPr lang="en-US" sz="1600" baseline="-25000" dirty="0">
              <a:latin typeface="Helvetica"/>
              <a:cs typeface="Helvetica"/>
            </a:endParaRPr>
          </a:p>
        </p:txBody>
      </p:sp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6415088" y="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6415088" y="16510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6613525" y="325438"/>
            <a:ext cx="571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896463"/>
              </p:ext>
            </p:extLst>
          </p:nvPr>
        </p:nvGraphicFramePr>
        <p:xfrm>
          <a:off x="4191000" y="1257300"/>
          <a:ext cx="5562599" cy="10287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117600"/>
                <a:gridCol w="1117600"/>
                <a:gridCol w="1117600"/>
                <a:gridCol w="2209799"/>
              </a:tblGrid>
              <a:tr h="34290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Opcode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Source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Destination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Immediate value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31-26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25-21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20-16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15-</a:t>
                      </a:r>
                      <a:r>
                        <a:rPr lang="en-US" sz="1400" baseline="0" dirty="0" smtClean="0"/>
                        <a:t>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100011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0000</a:t>
                      </a:r>
                      <a:r>
                        <a:rPr lang="en-US" sz="1400" baseline="0" dirty="0" smtClean="0"/>
                        <a:t> 0000 0000</a:t>
                      </a:r>
                      <a:r>
                        <a:rPr lang="en-US" sz="1400" dirty="0" smtClean="0"/>
                        <a:t> 1000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191000" y="478726"/>
            <a:ext cx="4800676" cy="6181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Cycle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4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,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State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3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: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	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Get data from memory</a:t>
            </a:r>
          </a:p>
          <a:p>
            <a:pPr>
              <a:spcBef>
                <a:spcPts val="500"/>
              </a:spcBef>
            </a:pP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	MDR  Memory[</a:t>
            </a:r>
            <a:r>
              <a:rPr lang="en-US" sz="1400" dirty="0" err="1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ALUOut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] || </a:t>
            </a:r>
            <a:r>
              <a:rPr lang="en-US" sz="1400" dirty="0" err="1" smtClean="0">
                <a:solidFill>
                  <a:srgbClr val="FF0000"/>
                </a:solidFill>
                <a:latin typeface="Helvetica"/>
                <a:cs typeface="Helvetica"/>
                <a:sym typeface="Wingdings"/>
              </a:rPr>
              <a:t>ALUOut</a:t>
            </a:r>
            <a:r>
              <a:rPr lang="en-US" sz="1400" dirty="0" smtClean="0">
                <a:solidFill>
                  <a:srgbClr val="FF0000"/>
                </a:solidFill>
                <a:latin typeface="Helvetica"/>
                <a:cs typeface="Helvetica"/>
                <a:sym typeface="Wingdings"/>
              </a:rPr>
              <a:t>  [A] + 4</a:t>
            </a:r>
            <a:endParaRPr lang="en-US" sz="140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0763" y="2364205"/>
            <a:ext cx="836195" cy="836195"/>
          </a:xfrm>
          <a:prstGeom prst="ellipse">
            <a:avLst/>
          </a:prstGeom>
          <a:solidFill>
            <a:srgbClr val="FFFF00">
              <a:alpha val="11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34" charset="0"/>
              <a:ea typeface="ヒラギノ明朝 ProN W3" pitchFamily="34" charset="-128"/>
              <a:cs typeface="ヒラギノ明朝 ProN W3" pitchFamily="34" charset="-128"/>
              <a:sym typeface="Times New Roman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114800" y="0"/>
            <a:ext cx="4416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address 1000</a:t>
            </a:r>
            <a:r>
              <a:rPr lang="en-US" baseline="-250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10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: 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lw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++ $6,8($7)</a:t>
            </a:r>
          </a:p>
        </p:txBody>
      </p:sp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467579"/>
              </p:ext>
            </p:extLst>
          </p:nvPr>
        </p:nvGraphicFramePr>
        <p:xfrm>
          <a:off x="228600" y="5715000"/>
          <a:ext cx="2127250" cy="198739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838200"/>
                <a:gridCol w="1289050"/>
              </a:tblGrid>
              <a:tr h="268475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Memory</a:t>
                      </a:r>
                      <a:endParaRPr lang="en-US" sz="1600" dirty="0"/>
                    </a:p>
                  </a:txBody>
                  <a:tcPr marL="66199" marR="66199" marT="33100" marB="33100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address</a:t>
                      </a:r>
                      <a:endParaRPr lang="en-US" sz="1400" baseline="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content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lw</a:t>
                      </a:r>
                      <a:r>
                        <a:rPr lang="en-US" sz="1400" dirty="0" smtClean="0"/>
                        <a:t>++ </a:t>
                      </a:r>
                      <a:r>
                        <a:rPr lang="en-US" sz="1400" dirty="0" smtClean="0"/>
                        <a:t>encoding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baseline="-25000" dirty="0" smtClean="0"/>
                        <a:t>…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50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10004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60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10008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70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8643869" y="87820"/>
            <a:ext cx="1295400" cy="64633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chemeClr val="bg1"/>
                </a:solidFill>
                <a:latin typeface="Helvetica"/>
                <a:cs typeface="Helvetica"/>
              </a:rPr>
              <a:t>Part 2:</a:t>
            </a:r>
          </a:p>
          <a:p>
            <a:r>
              <a:rPr lang="en-US" sz="1800" b="1" dirty="0" smtClean="0">
                <a:solidFill>
                  <a:schemeClr val="bg1"/>
                </a:solidFill>
                <a:latin typeface="Helvetica"/>
                <a:cs typeface="Helvetica"/>
              </a:rPr>
              <a:t>NEW!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962400" y="4648200"/>
            <a:ext cx="3435982" cy="1524000"/>
            <a:chOff x="3962400" y="4648200"/>
            <a:chExt cx="3435982" cy="1524000"/>
          </a:xfrm>
        </p:grpSpPr>
        <p:sp>
          <p:nvSpPr>
            <p:cNvPr id="50" name="TextBox 49"/>
            <p:cNvSpPr txBox="1"/>
            <p:nvPr/>
          </p:nvSpPr>
          <p:spPr>
            <a:xfrm>
              <a:off x="6487763" y="4648200"/>
              <a:ext cx="90738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10000</a:t>
              </a:r>
              <a:r>
                <a:rPr lang="en-US" sz="1600" b="1" baseline="-250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10</a:t>
              </a:r>
              <a:endParaRPr lang="en-US" sz="1600" b="1" baseline="-250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947451" y="5833646"/>
              <a:ext cx="4509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8</a:t>
              </a:r>
              <a:r>
                <a:rPr lang="en-US" sz="1600" b="1" baseline="-250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10</a:t>
              </a:r>
              <a:endParaRPr lang="en-US" sz="1600" b="1" baseline="-250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962400" y="5029200"/>
              <a:ext cx="2286000" cy="830997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Content of A and B registers still has not changed</a:t>
              </a:r>
              <a:endParaRPr lang="en-US" sz="1600" dirty="0" smtClean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  <p:cxnSp>
          <p:nvCxnSpPr>
            <p:cNvPr id="55" name="Straight Arrow Connector 54"/>
            <p:cNvCxnSpPr/>
            <p:nvPr/>
          </p:nvCxnSpPr>
          <p:spPr bwMode="auto">
            <a:xfrm flipV="1">
              <a:off x="6248400" y="4876800"/>
              <a:ext cx="304800" cy="2286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6" name="Straight Arrow Connector 55"/>
            <p:cNvCxnSpPr>
              <a:endCxn id="51" idx="1"/>
            </p:cNvCxnSpPr>
            <p:nvPr/>
          </p:nvCxnSpPr>
          <p:spPr bwMode="auto">
            <a:xfrm>
              <a:off x="6248400" y="5562600"/>
              <a:ext cx="699051" cy="440323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0" name="Group 9"/>
          <p:cNvGrpSpPr/>
          <p:nvPr/>
        </p:nvGrpSpPr>
        <p:grpSpPr>
          <a:xfrm>
            <a:off x="5867400" y="2895600"/>
            <a:ext cx="3429000" cy="2286000"/>
            <a:chOff x="5867400" y="2895600"/>
            <a:chExt cx="3429000" cy="2286000"/>
          </a:xfrm>
        </p:grpSpPr>
        <p:sp>
          <p:nvSpPr>
            <p:cNvPr id="57" name="TextBox 56"/>
            <p:cNvSpPr txBox="1"/>
            <p:nvPr/>
          </p:nvSpPr>
          <p:spPr>
            <a:xfrm>
              <a:off x="5867400" y="2895600"/>
              <a:ext cx="3429000" cy="1077218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Idea:</a:t>
              </a:r>
            </a:p>
            <a:p>
              <a:r>
                <a:rPr lang="en-US" sz="16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Use idle ALU to update the value in register A (i.e. $7) while the memory access occurs.</a:t>
              </a:r>
              <a:endParaRPr lang="en-US" sz="1600" dirty="0" smtClean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  <p:cxnSp>
          <p:nvCxnSpPr>
            <p:cNvPr id="58" name="Straight Arrow Connector 57"/>
            <p:cNvCxnSpPr/>
            <p:nvPr/>
          </p:nvCxnSpPr>
          <p:spPr bwMode="auto">
            <a:xfrm>
              <a:off x="8229600" y="3962400"/>
              <a:ext cx="76200" cy="12192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2709042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 bwMode="auto">
          <a:xfrm>
            <a:off x="4223289" y="533400"/>
            <a:ext cx="1621238" cy="263079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34" charset="0"/>
              <a:ea typeface="ヒラギノ明朝 ProN W3" pitchFamily="34" charset="-128"/>
              <a:cs typeface="ヒラギノ明朝 ProN W3" pitchFamily="34" charset="-128"/>
              <a:sym typeface="Times New Roman" pitchFamily="34" charset="0"/>
            </a:endParaRPr>
          </a:p>
        </p:txBody>
      </p:sp>
      <p:sp>
        <p:nvSpPr>
          <p:cNvPr id="44037" name="Rectangle 27"/>
          <p:cNvSpPr>
            <a:spLocks noChangeArrowheads="1"/>
          </p:cNvSpPr>
          <p:nvPr/>
        </p:nvSpPr>
        <p:spPr bwMode="auto">
          <a:xfrm>
            <a:off x="6415088" y="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8" name="Rectangle 28"/>
          <p:cNvSpPr>
            <a:spLocks noChangeArrowheads="1"/>
          </p:cNvSpPr>
          <p:nvPr/>
        </p:nvSpPr>
        <p:spPr bwMode="auto">
          <a:xfrm>
            <a:off x="6415088" y="16510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9" name="Rectangle 29"/>
          <p:cNvSpPr>
            <a:spLocks noChangeArrowheads="1"/>
          </p:cNvSpPr>
          <p:nvPr/>
        </p:nvSpPr>
        <p:spPr bwMode="auto">
          <a:xfrm>
            <a:off x="6613525" y="325438"/>
            <a:ext cx="571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pic>
        <p:nvPicPr>
          <p:cNvPr id="44040" name="Picture 688" descr="13 - Lecture Notes (Mine)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8850"/>
            <a:ext cx="3869488" cy="399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9652000" y="7429499"/>
            <a:ext cx="341313" cy="342901"/>
          </a:xfrm>
        </p:spPr>
        <p:txBody>
          <a:bodyPr/>
          <a:lstStyle/>
          <a:p>
            <a:pPr>
              <a:defRPr/>
            </a:pPr>
            <a:fld id="{0F8B4F7E-174C-194F-9065-BE6B75A72F2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2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394689"/>
            <a:ext cx="7239000" cy="5301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362643"/>
              </p:ext>
            </p:extLst>
          </p:nvPr>
        </p:nvGraphicFramePr>
        <p:xfrm>
          <a:off x="228600" y="4440768"/>
          <a:ext cx="2127250" cy="114871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990600"/>
                <a:gridCol w="1136650"/>
              </a:tblGrid>
              <a:tr h="268475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Register file</a:t>
                      </a:r>
                      <a:endParaRPr lang="en-US" sz="1600" dirty="0"/>
                    </a:p>
                  </a:txBody>
                  <a:tcPr marL="66199" marR="66199" marT="33100" marB="33100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address</a:t>
                      </a:r>
                      <a:endParaRPr lang="en-US" sz="1400" baseline="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content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 (00110)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 (00111)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2984" y="4049184"/>
            <a:ext cx="17968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Helvetica"/>
                <a:cs typeface="Helvetica"/>
              </a:rPr>
              <a:t>PC value:  1004</a:t>
            </a:r>
            <a:r>
              <a:rPr lang="en-US" sz="1600" baseline="-25000" dirty="0" smtClean="0">
                <a:latin typeface="Helvetica"/>
                <a:cs typeface="Helvetica"/>
              </a:rPr>
              <a:t>10</a:t>
            </a:r>
            <a:endParaRPr lang="en-US" sz="1600" baseline="-25000" dirty="0">
              <a:latin typeface="Helvetica"/>
              <a:cs typeface="Helvetica"/>
            </a:endParaRPr>
          </a:p>
        </p:txBody>
      </p:sp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6415088" y="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6415088" y="16510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6613525" y="325438"/>
            <a:ext cx="571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811418"/>
              </p:ext>
            </p:extLst>
          </p:nvPr>
        </p:nvGraphicFramePr>
        <p:xfrm>
          <a:off x="4191000" y="1257300"/>
          <a:ext cx="5562599" cy="10287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117600"/>
                <a:gridCol w="1117600"/>
                <a:gridCol w="1117600"/>
                <a:gridCol w="2209799"/>
              </a:tblGrid>
              <a:tr h="34290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Opcode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Source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Destination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Immediate value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31-26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25-21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20-16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15-</a:t>
                      </a:r>
                      <a:r>
                        <a:rPr lang="en-US" sz="1400" baseline="0" dirty="0" smtClean="0"/>
                        <a:t>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100011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0000</a:t>
                      </a:r>
                      <a:r>
                        <a:rPr lang="en-US" sz="1400" baseline="0" dirty="0" smtClean="0"/>
                        <a:t> 0000 0000</a:t>
                      </a:r>
                      <a:r>
                        <a:rPr lang="en-US" sz="1400" dirty="0" smtClean="0"/>
                        <a:t> 1000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191000" y="478726"/>
            <a:ext cx="4800676" cy="6181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Cycle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4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,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State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3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: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	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Get data from memory</a:t>
            </a:r>
          </a:p>
          <a:p>
            <a:pPr>
              <a:spcBef>
                <a:spcPts val="500"/>
              </a:spcBef>
            </a:pP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	MDR  Memory[</a:t>
            </a:r>
            <a:r>
              <a:rPr lang="en-US" sz="1400" dirty="0" err="1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ALUOut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] || </a:t>
            </a:r>
            <a:r>
              <a:rPr lang="en-US" sz="1400" dirty="0" err="1" smtClean="0">
                <a:solidFill>
                  <a:srgbClr val="FF0000"/>
                </a:solidFill>
                <a:latin typeface="Helvetica"/>
                <a:cs typeface="Helvetica"/>
                <a:sym typeface="Wingdings"/>
              </a:rPr>
              <a:t>ALUOut</a:t>
            </a:r>
            <a:r>
              <a:rPr lang="en-US" sz="1400" dirty="0" smtClean="0">
                <a:solidFill>
                  <a:srgbClr val="FF0000"/>
                </a:solidFill>
                <a:latin typeface="Helvetica"/>
                <a:cs typeface="Helvetica"/>
                <a:sym typeface="Wingdings"/>
              </a:rPr>
              <a:t>  [A] + 4</a:t>
            </a:r>
            <a:endParaRPr lang="en-US" sz="140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0763" y="2364205"/>
            <a:ext cx="836195" cy="836195"/>
          </a:xfrm>
          <a:prstGeom prst="ellipse">
            <a:avLst/>
          </a:prstGeom>
          <a:solidFill>
            <a:srgbClr val="FFFF00">
              <a:alpha val="11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34" charset="0"/>
              <a:ea typeface="ヒラギノ明朝 ProN W3" pitchFamily="34" charset="-128"/>
              <a:cs typeface="ヒラギノ明朝 ProN W3" pitchFamily="34" charset="-128"/>
              <a:sym typeface="Times New Roman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114800" y="0"/>
            <a:ext cx="4416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address 1000</a:t>
            </a:r>
            <a:r>
              <a:rPr lang="en-US" baseline="-250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10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: 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lw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++ $6,8($7)</a:t>
            </a:r>
          </a:p>
        </p:txBody>
      </p:sp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965153"/>
              </p:ext>
            </p:extLst>
          </p:nvPr>
        </p:nvGraphicFramePr>
        <p:xfrm>
          <a:off x="228600" y="5715000"/>
          <a:ext cx="2127250" cy="198739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838200"/>
                <a:gridCol w="1289050"/>
              </a:tblGrid>
              <a:tr h="268475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Memory</a:t>
                      </a:r>
                      <a:endParaRPr lang="en-US" sz="1600" dirty="0"/>
                    </a:p>
                  </a:txBody>
                  <a:tcPr marL="66199" marR="66199" marT="33100" marB="33100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address</a:t>
                      </a:r>
                      <a:endParaRPr lang="en-US" sz="1400" baseline="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content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lw</a:t>
                      </a:r>
                      <a:r>
                        <a:rPr lang="en-US" sz="1400" dirty="0" smtClean="0"/>
                        <a:t>++ </a:t>
                      </a:r>
                      <a:r>
                        <a:rPr lang="en-US" sz="1400" dirty="0" smtClean="0"/>
                        <a:t>encoding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baseline="-25000" dirty="0" smtClean="0"/>
                        <a:t>…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50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10004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60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10008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70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8643869" y="87820"/>
            <a:ext cx="1295400" cy="64633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chemeClr val="bg1"/>
                </a:solidFill>
                <a:latin typeface="Helvetica"/>
                <a:cs typeface="Helvetica"/>
              </a:rPr>
              <a:t>Part 2:</a:t>
            </a:r>
          </a:p>
          <a:p>
            <a:r>
              <a:rPr lang="en-US" sz="1800" b="1" dirty="0" smtClean="0">
                <a:solidFill>
                  <a:schemeClr val="bg1"/>
                </a:solidFill>
                <a:latin typeface="Helvetica"/>
                <a:cs typeface="Helvetica"/>
              </a:rPr>
              <a:t>NEW!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76200" y="152400"/>
            <a:ext cx="3962400" cy="2514600"/>
            <a:chOff x="228600" y="0"/>
            <a:chExt cx="3962400" cy="2514600"/>
          </a:xfrm>
        </p:grpSpPr>
        <p:sp>
          <p:nvSpPr>
            <p:cNvPr id="30" name="TextBox 29"/>
            <p:cNvSpPr txBox="1"/>
            <p:nvPr/>
          </p:nvSpPr>
          <p:spPr>
            <a:xfrm>
              <a:off x="228600" y="0"/>
              <a:ext cx="3962400" cy="2062103"/>
            </a:xfrm>
            <a:prstGeom prst="rect">
              <a:avLst/>
            </a:prstGeom>
            <a:solidFill>
              <a:srgbClr val="FFFFFF"/>
            </a:solidFill>
            <a:ln w="38100" cmpd="sng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To make this work, need to assert other control signals in State 3 to do an add operation: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sz="1600" dirty="0" err="1" smtClean="0">
                  <a:solidFill>
                    <a:srgbClr val="FF0000"/>
                  </a:solidFill>
                  <a:latin typeface="Helvetica"/>
                  <a:cs typeface="Helvetica"/>
                </a:rPr>
                <a:t>ALUSrcA</a:t>
              </a:r>
              <a:r>
                <a:rPr lang="en-US" sz="16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 = 1  	# select A input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sz="1600" dirty="0" err="1" smtClean="0">
                  <a:solidFill>
                    <a:srgbClr val="FF0000"/>
                  </a:solidFill>
                  <a:latin typeface="Helvetica"/>
                  <a:cs typeface="Helvetica"/>
                </a:rPr>
                <a:t>ALUSrcB</a:t>
              </a:r>
              <a:r>
                <a:rPr lang="en-US" sz="16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 = 01	# select 4 input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sz="1600" dirty="0" err="1" smtClean="0">
                  <a:solidFill>
                    <a:srgbClr val="FF0000"/>
                  </a:solidFill>
                  <a:latin typeface="Helvetica"/>
                  <a:cs typeface="Helvetica"/>
                </a:rPr>
                <a:t>ALUOp</a:t>
              </a:r>
              <a:r>
                <a:rPr lang="en-US" sz="16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 = 00	# perform add</a:t>
              </a:r>
            </a:p>
            <a:p>
              <a:pPr marL="285750" indent="-285750">
                <a:buFont typeface="Arial"/>
                <a:buChar char="•"/>
              </a:pPr>
              <a:endParaRPr lang="en-US" sz="1600" dirty="0">
                <a:solidFill>
                  <a:srgbClr val="FF0000"/>
                </a:solidFill>
                <a:latin typeface="Helvetica"/>
                <a:cs typeface="Helvetica"/>
              </a:endParaRPr>
            </a:p>
            <a:p>
              <a:endParaRPr lang="en-US" sz="1600" dirty="0" smtClean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 bwMode="auto">
            <a:xfrm flipH="1">
              <a:off x="685800" y="2057400"/>
              <a:ext cx="152400" cy="4572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9" name="Group 18"/>
          <p:cNvGrpSpPr/>
          <p:nvPr/>
        </p:nvGrpSpPr>
        <p:grpSpPr>
          <a:xfrm>
            <a:off x="609600" y="2971800"/>
            <a:ext cx="5137729" cy="3581400"/>
            <a:chOff x="609600" y="2971800"/>
            <a:chExt cx="5137729" cy="3581400"/>
          </a:xfrm>
        </p:grpSpPr>
        <p:cxnSp>
          <p:nvCxnSpPr>
            <p:cNvPr id="41" name="Straight Arrow Connector 40"/>
            <p:cNvCxnSpPr/>
            <p:nvPr/>
          </p:nvCxnSpPr>
          <p:spPr bwMode="auto">
            <a:xfrm>
              <a:off x="609600" y="2971800"/>
              <a:ext cx="1905000" cy="11430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7" name="Rectangle 16"/>
            <p:cNvSpPr/>
            <p:nvPr/>
          </p:nvSpPr>
          <p:spPr bwMode="auto">
            <a:xfrm>
              <a:off x="2514600" y="3200400"/>
              <a:ext cx="3200400" cy="335280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2971800" y="4038600"/>
              <a:ext cx="2286000" cy="2286000"/>
            </a:xfrm>
            <a:prstGeom prst="ellipse">
              <a:avLst/>
            </a:prstGeom>
            <a:solidFill>
              <a:srgbClr val="FFFF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/>
                  <a:cs typeface="Helvetica"/>
                  <a:sym typeface="Times New Roman" pitchFamily="34" charset="0"/>
                </a:rPr>
                <a:t>MemRead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Helvetica"/>
                <a:sym typeface="Times New Roman" pitchFamily="34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 smtClean="0">
                  <a:latin typeface="Helvetica"/>
                  <a:cs typeface="Helvetica"/>
                </a:rPr>
                <a:t>IorD</a:t>
              </a:r>
              <a:r>
                <a:rPr lang="en-US" sz="1600" dirty="0" smtClean="0">
                  <a:latin typeface="Helvetica"/>
                  <a:cs typeface="Helvetica"/>
                </a:rPr>
                <a:t> = 1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 smtClean="0">
                <a:latin typeface="Helvetica"/>
                <a:cs typeface="Helvetica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/>
                  <a:cs typeface="Helvetica"/>
                  <a:sym typeface="Times New Roman" pitchFamily="34" charset="0"/>
                </a:rPr>
                <a:t>ALUSrcA</a:t>
              </a:r>
              <a:r>
                <a:rPr kumimoji="0" lang="en-US" sz="16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/>
                  <a:cs typeface="Helvetica"/>
                  <a:sym typeface="Times New Roman" pitchFamily="34" charset="0"/>
                </a:rPr>
                <a:t> = 1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aseline="0" dirty="0" err="1" smtClean="0">
                  <a:latin typeface="Helvetica"/>
                  <a:cs typeface="Helvetica"/>
                </a:rPr>
                <a:t>ALUSrcB</a:t>
              </a:r>
              <a:r>
                <a:rPr lang="en-US" sz="1600" dirty="0" smtClean="0">
                  <a:latin typeface="Helvetica"/>
                  <a:cs typeface="Helvetica"/>
                </a:rPr>
                <a:t> = 01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/>
                  <a:cs typeface="Helvetica"/>
                  <a:sym typeface="Times New Roman" pitchFamily="34" charset="0"/>
                </a:rPr>
                <a:t>ALUOp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/>
                  <a:cs typeface="Helvetica"/>
                  <a:sym typeface="Times New Roman" pitchFamily="34" charset="0"/>
                </a:rPr>
                <a:t> = 00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Helvetica"/>
                <a:sym typeface="Times New Roman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819400" y="4038600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0D0D29"/>
                  </a:solidFill>
                  <a:latin typeface="Helvetica"/>
                  <a:cs typeface="Helvetica"/>
                </a:rPr>
                <a:t>3</a:t>
              </a:r>
              <a:endParaRPr lang="en-US" sz="1600" b="1" baseline="-25000" dirty="0">
                <a:solidFill>
                  <a:srgbClr val="0D0D29"/>
                </a:solidFill>
                <a:latin typeface="Helvetica"/>
                <a:cs typeface="Helvetica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535580" y="3248990"/>
              <a:ext cx="32117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New state would look like…</a:t>
              </a:r>
              <a:endParaRPr lang="en-US" sz="1800" b="1" baseline="-250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81599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 bwMode="auto">
          <a:xfrm>
            <a:off x="4223289" y="533400"/>
            <a:ext cx="1621238" cy="263079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34" charset="0"/>
              <a:ea typeface="ヒラギノ明朝 ProN W3" pitchFamily="34" charset="-128"/>
              <a:cs typeface="ヒラギノ明朝 ProN W3" pitchFamily="34" charset="-128"/>
              <a:sym typeface="Times New Roman" pitchFamily="34" charset="0"/>
            </a:endParaRPr>
          </a:p>
        </p:txBody>
      </p:sp>
      <p:sp>
        <p:nvSpPr>
          <p:cNvPr id="44037" name="Rectangle 27"/>
          <p:cNvSpPr>
            <a:spLocks noChangeArrowheads="1"/>
          </p:cNvSpPr>
          <p:nvPr/>
        </p:nvSpPr>
        <p:spPr bwMode="auto">
          <a:xfrm>
            <a:off x="6415088" y="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8" name="Rectangle 28"/>
          <p:cNvSpPr>
            <a:spLocks noChangeArrowheads="1"/>
          </p:cNvSpPr>
          <p:nvPr/>
        </p:nvSpPr>
        <p:spPr bwMode="auto">
          <a:xfrm>
            <a:off x="6415088" y="16510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9" name="Rectangle 29"/>
          <p:cNvSpPr>
            <a:spLocks noChangeArrowheads="1"/>
          </p:cNvSpPr>
          <p:nvPr/>
        </p:nvSpPr>
        <p:spPr bwMode="auto">
          <a:xfrm>
            <a:off x="6613525" y="325438"/>
            <a:ext cx="571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pic>
        <p:nvPicPr>
          <p:cNvPr id="44040" name="Picture 688" descr="13 - Lecture Notes (Mine)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8850"/>
            <a:ext cx="3869488" cy="399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9652000" y="7429499"/>
            <a:ext cx="341313" cy="342901"/>
          </a:xfrm>
        </p:spPr>
        <p:txBody>
          <a:bodyPr/>
          <a:lstStyle/>
          <a:p>
            <a:pPr>
              <a:defRPr/>
            </a:pPr>
            <a:fld id="{0F8B4F7E-174C-194F-9065-BE6B75A72F2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2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394689"/>
            <a:ext cx="7239000" cy="5301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053485"/>
              </p:ext>
            </p:extLst>
          </p:nvPr>
        </p:nvGraphicFramePr>
        <p:xfrm>
          <a:off x="228600" y="4440768"/>
          <a:ext cx="2127250" cy="114871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990600"/>
                <a:gridCol w="1136650"/>
              </a:tblGrid>
              <a:tr h="268475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Register file</a:t>
                      </a:r>
                      <a:endParaRPr lang="en-US" sz="1600" dirty="0"/>
                    </a:p>
                  </a:txBody>
                  <a:tcPr marL="66199" marR="66199" marT="33100" marB="33100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address</a:t>
                      </a:r>
                      <a:endParaRPr lang="en-US" sz="1400" baseline="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content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 (00110)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 (00111)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2984" y="4049184"/>
            <a:ext cx="17968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Helvetica"/>
                <a:cs typeface="Helvetica"/>
              </a:rPr>
              <a:t>PC value:  1004</a:t>
            </a:r>
            <a:r>
              <a:rPr lang="en-US" sz="1600" baseline="-25000" dirty="0" smtClean="0">
                <a:latin typeface="Helvetica"/>
                <a:cs typeface="Helvetica"/>
              </a:rPr>
              <a:t>10</a:t>
            </a:r>
            <a:endParaRPr lang="en-US" sz="1600" baseline="-25000" dirty="0">
              <a:latin typeface="Helvetica"/>
              <a:cs typeface="Helvetica"/>
            </a:endParaRPr>
          </a:p>
        </p:txBody>
      </p:sp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6415088" y="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6415088" y="16510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6613525" y="325438"/>
            <a:ext cx="571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563860"/>
              </p:ext>
            </p:extLst>
          </p:nvPr>
        </p:nvGraphicFramePr>
        <p:xfrm>
          <a:off x="4191000" y="1257300"/>
          <a:ext cx="5562599" cy="10287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117600"/>
                <a:gridCol w="1117600"/>
                <a:gridCol w="1117600"/>
                <a:gridCol w="2209799"/>
              </a:tblGrid>
              <a:tr h="34290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Opcode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Source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Destination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Immediate value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31-26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25-21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20-16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15-</a:t>
                      </a:r>
                      <a:r>
                        <a:rPr lang="en-US" sz="1400" baseline="0" dirty="0" smtClean="0"/>
                        <a:t>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100011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0000</a:t>
                      </a:r>
                      <a:r>
                        <a:rPr lang="en-US" sz="1400" baseline="0" dirty="0" smtClean="0"/>
                        <a:t> 0000 0000</a:t>
                      </a:r>
                      <a:r>
                        <a:rPr lang="en-US" sz="1400" dirty="0" smtClean="0"/>
                        <a:t> 1000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191000" y="478726"/>
            <a:ext cx="4800676" cy="6181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Cycle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4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,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State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3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: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	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Get data from memory</a:t>
            </a:r>
          </a:p>
          <a:p>
            <a:pPr>
              <a:spcBef>
                <a:spcPts val="500"/>
              </a:spcBef>
            </a:pP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	MDR  Memory[</a:t>
            </a:r>
            <a:r>
              <a:rPr lang="en-US" sz="1400" dirty="0" err="1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ALUOut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] || </a:t>
            </a:r>
            <a:r>
              <a:rPr lang="en-US" sz="1400" dirty="0" err="1" smtClean="0">
                <a:solidFill>
                  <a:srgbClr val="FF0000"/>
                </a:solidFill>
                <a:latin typeface="Helvetica"/>
                <a:cs typeface="Helvetica"/>
                <a:sym typeface="Wingdings"/>
              </a:rPr>
              <a:t>ALUOut</a:t>
            </a:r>
            <a:r>
              <a:rPr lang="en-US" sz="1400" dirty="0" smtClean="0">
                <a:solidFill>
                  <a:srgbClr val="FF0000"/>
                </a:solidFill>
                <a:latin typeface="Helvetica"/>
                <a:cs typeface="Helvetica"/>
                <a:sym typeface="Wingdings"/>
              </a:rPr>
              <a:t>  [A] + 4</a:t>
            </a:r>
            <a:endParaRPr lang="en-US" sz="140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0763" y="2364205"/>
            <a:ext cx="836195" cy="836195"/>
          </a:xfrm>
          <a:prstGeom prst="ellipse">
            <a:avLst/>
          </a:prstGeom>
          <a:solidFill>
            <a:srgbClr val="FFFF00">
              <a:alpha val="11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34" charset="0"/>
              <a:ea typeface="ヒラギノ明朝 ProN W3" pitchFamily="34" charset="-128"/>
              <a:cs typeface="ヒラギノ明朝 ProN W3" pitchFamily="34" charset="-128"/>
              <a:sym typeface="Times New Roman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114800" y="0"/>
            <a:ext cx="4416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address 1000</a:t>
            </a:r>
            <a:r>
              <a:rPr lang="en-US" baseline="-250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10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: 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lw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++ $6,8($7)</a:t>
            </a:r>
          </a:p>
        </p:txBody>
      </p:sp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076177"/>
              </p:ext>
            </p:extLst>
          </p:nvPr>
        </p:nvGraphicFramePr>
        <p:xfrm>
          <a:off x="228600" y="5715000"/>
          <a:ext cx="2127250" cy="198739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838200"/>
                <a:gridCol w="1289050"/>
              </a:tblGrid>
              <a:tr h="268475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Memory</a:t>
                      </a:r>
                      <a:endParaRPr lang="en-US" sz="1600" dirty="0"/>
                    </a:p>
                  </a:txBody>
                  <a:tcPr marL="66199" marR="66199" marT="33100" marB="33100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address</a:t>
                      </a:r>
                      <a:endParaRPr lang="en-US" sz="1400" baseline="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content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lw</a:t>
                      </a:r>
                      <a:r>
                        <a:rPr lang="en-US" sz="1400" dirty="0" smtClean="0"/>
                        <a:t>++ </a:t>
                      </a:r>
                      <a:r>
                        <a:rPr lang="en-US" sz="1400" dirty="0" smtClean="0"/>
                        <a:t>encoding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baseline="-25000" dirty="0" smtClean="0"/>
                        <a:t>…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50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10004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60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10008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70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8643869" y="87820"/>
            <a:ext cx="1295400" cy="64633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chemeClr val="bg1"/>
                </a:solidFill>
                <a:latin typeface="Helvetica"/>
                <a:cs typeface="Helvetica"/>
              </a:rPr>
              <a:t>Part 2:</a:t>
            </a:r>
          </a:p>
          <a:p>
            <a:r>
              <a:rPr lang="en-US" sz="1800" b="1" dirty="0" smtClean="0">
                <a:solidFill>
                  <a:schemeClr val="bg1"/>
                </a:solidFill>
                <a:latin typeface="Helvetica"/>
                <a:cs typeface="Helvetica"/>
              </a:rPr>
              <a:t>NEW!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863731" y="3472052"/>
            <a:ext cx="1832471" cy="1350074"/>
            <a:chOff x="5863731" y="3450526"/>
            <a:chExt cx="1832471" cy="1350074"/>
          </a:xfrm>
        </p:grpSpPr>
        <p:grpSp>
          <p:nvGrpSpPr>
            <p:cNvPr id="33" name="Group 32"/>
            <p:cNvGrpSpPr/>
            <p:nvPr/>
          </p:nvGrpSpPr>
          <p:grpSpPr>
            <a:xfrm>
              <a:off x="5863731" y="3547211"/>
              <a:ext cx="1832471" cy="1253389"/>
              <a:chOff x="5863731" y="3547211"/>
              <a:chExt cx="1832471" cy="1253389"/>
            </a:xfrm>
          </p:grpSpPr>
          <p:sp>
            <p:nvSpPr>
              <p:cNvPr id="35" name="Rounded Rectangle 34"/>
              <p:cNvSpPr/>
              <p:nvPr/>
            </p:nvSpPr>
            <p:spPr bwMode="auto">
              <a:xfrm rot="16200000">
                <a:off x="6686673" y="2724269"/>
                <a:ext cx="186587" cy="1832471"/>
              </a:xfrm>
              <a:prstGeom prst="roundRect">
                <a:avLst/>
              </a:prstGeom>
              <a:solidFill>
                <a:srgbClr val="FF0000">
                  <a:alpha val="37000"/>
                </a:srgb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34" charset="0"/>
                  <a:ea typeface="ヒラギノ明朝 ProN W3" pitchFamily="34" charset="-128"/>
                  <a:cs typeface="ヒラギノ明朝 ProN W3" pitchFamily="34" charset="-128"/>
                  <a:sym typeface="Times New Roman" pitchFamily="34" charset="0"/>
                </a:endParaRPr>
              </a:p>
            </p:txBody>
          </p:sp>
          <p:sp>
            <p:nvSpPr>
              <p:cNvPr id="36" name="Rounded Rectangle 35"/>
              <p:cNvSpPr/>
              <p:nvPr/>
            </p:nvSpPr>
            <p:spPr bwMode="auto">
              <a:xfrm>
                <a:off x="7517167" y="3554753"/>
                <a:ext cx="179033" cy="1245847"/>
              </a:xfrm>
              <a:prstGeom prst="roundRect">
                <a:avLst/>
              </a:prstGeom>
              <a:solidFill>
                <a:srgbClr val="FF0000">
                  <a:alpha val="37000"/>
                </a:srgb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34" charset="0"/>
                  <a:ea typeface="ヒラギノ明朝 ProN W3" pitchFamily="34" charset="-128"/>
                  <a:cs typeface="ヒラギノ明朝 ProN W3" pitchFamily="34" charset="-128"/>
                  <a:sym typeface="Times New Roman" pitchFamily="34" charset="0"/>
                </a:endParaRPr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6934200" y="3450526"/>
              <a:ext cx="3000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1</a:t>
              </a:r>
              <a:endParaRPr lang="en-US" sz="1600" b="1" baseline="-250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6487763" y="4648200"/>
            <a:ext cx="9073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Helvetica"/>
                <a:cs typeface="Helvetica"/>
              </a:rPr>
              <a:t>10000</a:t>
            </a:r>
            <a:r>
              <a:rPr lang="en-US" sz="1600" b="1" baseline="-25000" dirty="0" smtClean="0">
                <a:solidFill>
                  <a:srgbClr val="FF0000"/>
                </a:solidFill>
                <a:latin typeface="Helvetica"/>
                <a:cs typeface="Helvetica"/>
              </a:rPr>
              <a:t>10</a:t>
            </a:r>
            <a:endParaRPr lang="en-US" sz="1600" b="1" baseline="-2500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867400" y="3134963"/>
            <a:ext cx="3775568" cy="4305027"/>
            <a:chOff x="5867400" y="3134963"/>
            <a:chExt cx="3775568" cy="4305027"/>
          </a:xfrm>
        </p:grpSpPr>
        <p:grpSp>
          <p:nvGrpSpPr>
            <p:cNvPr id="50" name="Group 49"/>
            <p:cNvGrpSpPr/>
            <p:nvPr/>
          </p:nvGrpSpPr>
          <p:grpSpPr>
            <a:xfrm>
              <a:off x="5867400" y="3134963"/>
              <a:ext cx="2819400" cy="4256437"/>
              <a:chOff x="5867400" y="3134963"/>
              <a:chExt cx="2819400" cy="4256437"/>
            </a:xfrm>
          </p:grpSpPr>
          <p:sp>
            <p:nvSpPr>
              <p:cNvPr id="51" name="Rounded Rectangle 50"/>
              <p:cNvSpPr/>
              <p:nvPr/>
            </p:nvSpPr>
            <p:spPr bwMode="auto">
              <a:xfrm rot="16200000">
                <a:off x="7200900" y="1866900"/>
                <a:ext cx="152400" cy="2819400"/>
              </a:xfrm>
              <a:prstGeom prst="roundRect">
                <a:avLst/>
              </a:prstGeom>
              <a:solidFill>
                <a:srgbClr val="FF0000">
                  <a:alpha val="37000"/>
                </a:srgb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34" charset="0"/>
                  <a:ea typeface="ヒラギノ明朝 ProN W3" pitchFamily="34" charset="-128"/>
                  <a:cs typeface="ヒラギノ明朝 ProN W3" pitchFamily="34" charset="-128"/>
                  <a:sym typeface="Times New Roman" pitchFamily="34" charset="0"/>
                </a:endParaRPr>
              </a:p>
            </p:txBody>
          </p:sp>
          <p:sp>
            <p:nvSpPr>
              <p:cNvPr id="52" name="Rounded Rectangle 51"/>
              <p:cNvSpPr/>
              <p:nvPr/>
            </p:nvSpPr>
            <p:spPr bwMode="auto">
              <a:xfrm rot="10800000">
                <a:off x="8534400" y="3200400"/>
                <a:ext cx="152400" cy="4191000"/>
              </a:xfrm>
              <a:prstGeom prst="roundRect">
                <a:avLst/>
              </a:prstGeom>
              <a:solidFill>
                <a:srgbClr val="FF0000">
                  <a:alpha val="37000"/>
                </a:srgb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34" charset="0"/>
                  <a:ea typeface="ヒラギノ明朝 ProN W3" pitchFamily="34" charset="-128"/>
                  <a:cs typeface="ヒラギノ明朝 ProN W3" pitchFamily="34" charset="-128"/>
                  <a:sym typeface="Times New Roman" pitchFamily="34" charset="0"/>
                </a:endParaRPr>
              </a:p>
            </p:txBody>
          </p:sp>
          <p:sp>
            <p:nvSpPr>
              <p:cNvPr id="54" name="Rounded Rectangle 53"/>
              <p:cNvSpPr/>
              <p:nvPr/>
            </p:nvSpPr>
            <p:spPr bwMode="auto">
              <a:xfrm rot="5400000">
                <a:off x="8267700" y="6972300"/>
                <a:ext cx="152400" cy="685800"/>
              </a:xfrm>
              <a:prstGeom prst="roundRect">
                <a:avLst/>
              </a:prstGeom>
              <a:solidFill>
                <a:srgbClr val="FF0000">
                  <a:alpha val="37000"/>
                </a:srgb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34" charset="0"/>
                  <a:ea typeface="ヒラギノ明朝 ProN W3" pitchFamily="34" charset="-128"/>
                  <a:cs typeface="ヒラギノ明朝 ProN W3" pitchFamily="34" charset="-128"/>
                  <a:sym typeface="Times New Roman" pitchFamily="34" charset="0"/>
                </a:endParaRPr>
              </a:p>
            </p:txBody>
          </p:sp>
          <p:sp>
            <p:nvSpPr>
              <p:cNvPr id="55" name="Rounded Rectangle 54"/>
              <p:cNvSpPr/>
              <p:nvPr/>
            </p:nvSpPr>
            <p:spPr bwMode="auto">
              <a:xfrm rot="10800000">
                <a:off x="8001000" y="7042689"/>
                <a:ext cx="152400" cy="342900"/>
              </a:xfrm>
              <a:prstGeom prst="roundRect">
                <a:avLst/>
              </a:prstGeom>
              <a:solidFill>
                <a:srgbClr val="FF0000">
                  <a:alpha val="37000"/>
                </a:srgb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34" charset="0"/>
                  <a:ea typeface="ヒラギノ明朝 ProN W3" pitchFamily="34" charset="-128"/>
                  <a:cs typeface="ヒラギノ明朝 ProN W3" pitchFamily="34" charset="-128"/>
                  <a:sym typeface="Times New Roman" pitchFamily="34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6534777" y="3134963"/>
                <a:ext cx="1923423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1" dirty="0" smtClean="0">
                    <a:solidFill>
                      <a:srgbClr val="FF0000"/>
                    </a:solidFill>
                    <a:latin typeface="Helvetica"/>
                    <a:cs typeface="Helvetica"/>
                  </a:rPr>
                  <a:t>See control logic discussion</a:t>
                </a:r>
                <a:endParaRPr lang="en-US" sz="1000" b="1" baseline="-25000" dirty="0">
                  <a:solidFill>
                    <a:srgbClr val="FF0000"/>
                  </a:solidFill>
                  <a:latin typeface="Helvetica"/>
                  <a:cs typeface="Helvetica"/>
                </a:endParaRPr>
              </a:p>
            </p:txBody>
          </p:sp>
        </p:grpSp>
        <p:sp>
          <p:nvSpPr>
            <p:cNvPr id="64" name="TextBox 63"/>
            <p:cNvSpPr txBox="1"/>
            <p:nvPr/>
          </p:nvSpPr>
          <p:spPr>
            <a:xfrm>
              <a:off x="8763000" y="7101436"/>
              <a:ext cx="87996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do add</a:t>
              </a:r>
              <a:endParaRPr lang="en-US" sz="1600" b="1" baseline="-250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867401" y="3242846"/>
            <a:ext cx="2057399" cy="3234154"/>
            <a:chOff x="5867401" y="3242846"/>
            <a:chExt cx="2057399" cy="3234154"/>
          </a:xfrm>
        </p:grpSpPr>
        <p:grpSp>
          <p:nvGrpSpPr>
            <p:cNvPr id="39" name="Group 38"/>
            <p:cNvGrpSpPr/>
            <p:nvPr/>
          </p:nvGrpSpPr>
          <p:grpSpPr>
            <a:xfrm>
              <a:off x="5867401" y="3242846"/>
              <a:ext cx="2057399" cy="3234154"/>
              <a:chOff x="5867401" y="3242846"/>
              <a:chExt cx="2057399" cy="3234154"/>
            </a:xfrm>
          </p:grpSpPr>
          <p:sp>
            <p:nvSpPr>
              <p:cNvPr id="40" name="Rounded Rectangle 39"/>
              <p:cNvSpPr/>
              <p:nvPr/>
            </p:nvSpPr>
            <p:spPr bwMode="auto">
              <a:xfrm rot="16200000">
                <a:off x="6591301" y="2639663"/>
                <a:ext cx="152400" cy="1600200"/>
              </a:xfrm>
              <a:prstGeom prst="roundRect">
                <a:avLst/>
              </a:prstGeom>
              <a:solidFill>
                <a:srgbClr val="FF0000">
                  <a:alpha val="37000"/>
                </a:srgb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34" charset="0"/>
                  <a:ea typeface="ヒラギノ明朝 ProN W3" pitchFamily="34" charset="-128"/>
                  <a:cs typeface="ヒラギノ明朝 ProN W3" pitchFamily="34" charset="-128"/>
                  <a:sym typeface="Times New Roman" pitchFamily="34" charset="0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902307" y="3242846"/>
                <a:ext cx="4128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FF0000"/>
                    </a:solidFill>
                    <a:latin typeface="Helvetica"/>
                    <a:cs typeface="Helvetica"/>
                  </a:rPr>
                  <a:t>01</a:t>
                </a:r>
                <a:endParaRPr lang="en-US" sz="1600" b="1" baseline="-25000" dirty="0">
                  <a:solidFill>
                    <a:srgbClr val="FF0000"/>
                  </a:solidFill>
                  <a:latin typeface="Helvetica"/>
                  <a:cs typeface="Helvetica"/>
                </a:endParaRPr>
              </a:p>
            </p:txBody>
          </p:sp>
          <p:sp>
            <p:nvSpPr>
              <p:cNvPr id="44" name="Rounded Rectangle 43"/>
              <p:cNvSpPr/>
              <p:nvPr/>
            </p:nvSpPr>
            <p:spPr bwMode="auto">
              <a:xfrm rot="10800000">
                <a:off x="7315200" y="3376613"/>
                <a:ext cx="152400" cy="1271587"/>
              </a:xfrm>
              <a:prstGeom prst="roundRect">
                <a:avLst/>
              </a:prstGeom>
              <a:solidFill>
                <a:srgbClr val="FF0000">
                  <a:alpha val="37000"/>
                </a:srgb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34" charset="0"/>
                  <a:ea typeface="ヒラギノ明朝 ProN W3" pitchFamily="34" charset="-128"/>
                  <a:cs typeface="ヒラギノ明朝 ProN W3" pitchFamily="34" charset="-128"/>
                  <a:sym typeface="Times New Roman" pitchFamily="34" charset="0"/>
                </a:endParaRPr>
              </a:p>
            </p:txBody>
          </p:sp>
          <p:sp>
            <p:nvSpPr>
              <p:cNvPr id="47" name="Rounded Rectangle 46"/>
              <p:cNvSpPr/>
              <p:nvPr/>
            </p:nvSpPr>
            <p:spPr bwMode="auto">
              <a:xfrm rot="16200000">
                <a:off x="7543800" y="4267200"/>
                <a:ext cx="152400" cy="609600"/>
              </a:xfrm>
              <a:prstGeom prst="roundRect">
                <a:avLst/>
              </a:prstGeom>
              <a:solidFill>
                <a:srgbClr val="FF0000">
                  <a:alpha val="37000"/>
                </a:srgb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34" charset="0"/>
                  <a:ea typeface="ヒラギノ明朝 ProN W3" pitchFamily="34" charset="-128"/>
                  <a:cs typeface="ヒラギノ明朝 ProN W3" pitchFamily="34" charset="-128"/>
                  <a:sym typeface="Times New Roman" pitchFamily="34" charset="0"/>
                </a:endParaRPr>
              </a:p>
            </p:txBody>
          </p:sp>
          <p:sp>
            <p:nvSpPr>
              <p:cNvPr id="48" name="Rounded Rectangle 47"/>
              <p:cNvSpPr/>
              <p:nvPr/>
            </p:nvSpPr>
            <p:spPr bwMode="auto">
              <a:xfrm rot="10800000">
                <a:off x="7772401" y="4508848"/>
                <a:ext cx="152399" cy="1968151"/>
              </a:xfrm>
              <a:prstGeom prst="roundRect">
                <a:avLst/>
              </a:prstGeom>
              <a:solidFill>
                <a:srgbClr val="FF0000">
                  <a:alpha val="37000"/>
                </a:srgb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34" charset="0"/>
                  <a:ea typeface="ヒラギノ明朝 ProN W3" pitchFamily="34" charset="-128"/>
                  <a:cs typeface="ヒラギノ明朝 ProN W3" pitchFamily="34" charset="-128"/>
                  <a:sym typeface="Times New Roman" pitchFamily="34" charset="0"/>
                </a:endParaRPr>
              </a:p>
            </p:txBody>
          </p:sp>
          <p:sp>
            <p:nvSpPr>
              <p:cNvPr id="49" name="Rounded Rectangle 48"/>
              <p:cNvSpPr/>
              <p:nvPr/>
            </p:nvSpPr>
            <p:spPr bwMode="auto">
              <a:xfrm rot="16200000">
                <a:off x="7658100" y="6210300"/>
                <a:ext cx="152400" cy="381000"/>
              </a:xfrm>
              <a:prstGeom prst="roundRect">
                <a:avLst/>
              </a:prstGeom>
              <a:solidFill>
                <a:srgbClr val="FF0000">
                  <a:alpha val="37000"/>
                </a:srgb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34" charset="0"/>
                  <a:ea typeface="ヒラギノ明朝 ProN W3" pitchFamily="34" charset="-128"/>
                  <a:cs typeface="ヒラギノ明朝 ProN W3" pitchFamily="34" charset="-128"/>
                  <a:sym typeface="Times New Roman" pitchFamily="34" charset="0"/>
                </a:endParaRPr>
              </a:p>
            </p:txBody>
          </p:sp>
        </p:grpSp>
        <p:sp>
          <p:nvSpPr>
            <p:cNvPr id="65" name="Rounded Rectangle 64"/>
            <p:cNvSpPr/>
            <p:nvPr/>
          </p:nvSpPr>
          <p:spPr bwMode="auto">
            <a:xfrm>
              <a:off x="7296842" y="5771868"/>
              <a:ext cx="170757" cy="247931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3729018" y="4953000"/>
            <a:ext cx="5941368" cy="838200"/>
            <a:chOff x="3729018" y="4953000"/>
            <a:chExt cx="5941368" cy="838200"/>
          </a:xfrm>
        </p:grpSpPr>
        <p:sp>
          <p:nvSpPr>
            <p:cNvPr id="67" name="TextBox 66"/>
            <p:cNvSpPr txBox="1"/>
            <p:nvPr/>
          </p:nvSpPr>
          <p:spPr>
            <a:xfrm>
              <a:off x="8763000" y="4953000"/>
              <a:ext cx="90738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10004</a:t>
              </a:r>
              <a:r>
                <a:rPr lang="en-US" sz="1600" b="1" baseline="-250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10</a:t>
              </a:r>
              <a:endParaRPr lang="en-US" sz="1600" b="1" baseline="-250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729018" y="5452646"/>
              <a:ext cx="2595582" cy="338554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solidFill>
                    <a:srgbClr val="FF0000"/>
                  </a:solidFill>
                  <a:latin typeface="Helvetica"/>
                  <a:cs typeface="Helvetica"/>
                </a:rPr>
                <a:t>ALUOut</a:t>
              </a:r>
              <a:r>
                <a:rPr lang="en-US" sz="16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 contains </a:t>
              </a:r>
              <a:r>
                <a:rPr lang="en-US" sz="16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10004</a:t>
              </a:r>
              <a:r>
                <a:rPr lang="en-US" sz="1600" baseline="-250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10</a:t>
              </a:r>
              <a:endParaRPr lang="en-US" sz="1600" baseline="-25000" dirty="0" smtClean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  <p:cxnSp>
          <p:nvCxnSpPr>
            <p:cNvPr id="69" name="Straight Arrow Connector 68"/>
            <p:cNvCxnSpPr>
              <a:stCxn id="68" idx="3"/>
            </p:cNvCxnSpPr>
            <p:nvPr/>
          </p:nvCxnSpPr>
          <p:spPr bwMode="auto">
            <a:xfrm flipV="1">
              <a:off x="6324600" y="5452647"/>
              <a:ext cx="2586018" cy="169276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9237831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Now, </a:t>
            </a:r>
            <a:r>
              <a:rPr lang="en-US" dirty="0" smtClean="0"/>
              <a:t>to finish, we need to support the write back of both the MDR register AND the </a:t>
            </a:r>
            <a:r>
              <a:rPr lang="en-US" dirty="0" err="1" smtClean="0"/>
              <a:t>ALUOut</a:t>
            </a:r>
            <a:r>
              <a:rPr lang="en-US" dirty="0" smtClean="0"/>
              <a:t> register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5" y="5546725"/>
            <a:ext cx="7042150" cy="1082675"/>
          </a:xfrm>
        </p:spPr>
        <p:txBody>
          <a:bodyPr/>
          <a:lstStyle/>
          <a:p>
            <a:r>
              <a:rPr lang="en-US" dirty="0" smtClean="0"/>
              <a:t>For dramatic effect, let’s continue on another slide…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8EBD2-5031-F040-9582-28F057A255C9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0039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3"/>
          <p:cNvSpPr>
            <a:spLocks noChangeArrowheads="1"/>
          </p:cNvSpPr>
          <p:nvPr/>
        </p:nvSpPr>
        <p:spPr bwMode="auto">
          <a:xfrm>
            <a:off x="9426575" y="3175"/>
            <a:ext cx="53975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6" name="Rectangle 24"/>
          <p:cNvSpPr>
            <a:spLocks noChangeArrowheads="1"/>
          </p:cNvSpPr>
          <p:nvPr/>
        </p:nvSpPr>
        <p:spPr bwMode="auto">
          <a:xfrm>
            <a:off x="9459913" y="168275"/>
            <a:ext cx="55562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7" name="Rectangle 27"/>
          <p:cNvSpPr>
            <a:spLocks noChangeArrowheads="1"/>
          </p:cNvSpPr>
          <p:nvPr/>
        </p:nvSpPr>
        <p:spPr bwMode="auto">
          <a:xfrm>
            <a:off x="6415088" y="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8" name="Rectangle 28"/>
          <p:cNvSpPr>
            <a:spLocks noChangeArrowheads="1"/>
          </p:cNvSpPr>
          <p:nvPr/>
        </p:nvSpPr>
        <p:spPr bwMode="auto">
          <a:xfrm>
            <a:off x="6415088" y="16510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9" name="Rectangle 29"/>
          <p:cNvSpPr>
            <a:spLocks noChangeArrowheads="1"/>
          </p:cNvSpPr>
          <p:nvPr/>
        </p:nvSpPr>
        <p:spPr bwMode="auto">
          <a:xfrm>
            <a:off x="6613525" y="325438"/>
            <a:ext cx="571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pic>
        <p:nvPicPr>
          <p:cNvPr id="44040" name="Picture 688" descr="13 - Lecture Notes (Mine)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8850"/>
            <a:ext cx="3869488" cy="399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9652000" y="7429499"/>
            <a:ext cx="341313" cy="342901"/>
          </a:xfrm>
        </p:spPr>
        <p:txBody>
          <a:bodyPr/>
          <a:lstStyle/>
          <a:p>
            <a:pPr>
              <a:defRPr/>
            </a:pPr>
            <a:fld id="{0F8B4F7E-174C-194F-9065-BE6B75A72F2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2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394689"/>
            <a:ext cx="7239000" cy="5301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134947"/>
              </p:ext>
            </p:extLst>
          </p:nvPr>
        </p:nvGraphicFramePr>
        <p:xfrm>
          <a:off x="228600" y="4440768"/>
          <a:ext cx="2127250" cy="114871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990600"/>
                <a:gridCol w="1136650"/>
              </a:tblGrid>
              <a:tr h="268475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Register file</a:t>
                      </a:r>
                      <a:endParaRPr lang="en-US" sz="1600" dirty="0"/>
                    </a:p>
                  </a:txBody>
                  <a:tcPr marL="66199" marR="66199" marT="33100" marB="33100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address</a:t>
                      </a:r>
                      <a:endParaRPr lang="en-US" sz="1400" baseline="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content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 (00110)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 (00111)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2984" y="4049184"/>
            <a:ext cx="17968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Helvetica"/>
                <a:cs typeface="Helvetica"/>
              </a:rPr>
              <a:t>PC value:  1000</a:t>
            </a:r>
            <a:r>
              <a:rPr lang="en-US" sz="1600" baseline="-25000" dirty="0" smtClean="0">
                <a:latin typeface="Helvetica"/>
                <a:cs typeface="Helvetica"/>
              </a:rPr>
              <a:t>10</a:t>
            </a:r>
            <a:endParaRPr lang="en-US" sz="1600" baseline="-25000" dirty="0">
              <a:latin typeface="Helvetica"/>
              <a:cs typeface="Helvetica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53575"/>
              </p:ext>
            </p:extLst>
          </p:nvPr>
        </p:nvGraphicFramePr>
        <p:xfrm>
          <a:off x="228600" y="5715000"/>
          <a:ext cx="2127250" cy="198739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990600"/>
                <a:gridCol w="1136650"/>
              </a:tblGrid>
              <a:tr h="268475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Memory</a:t>
                      </a:r>
                      <a:endParaRPr lang="en-US" sz="1600" dirty="0"/>
                    </a:p>
                  </a:txBody>
                  <a:tcPr marL="66199" marR="66199" marT="33100" marB="33100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address</a:t>
                      </a:r>
                      <a:endParaRPr lang="en-US" sz="1400" baseline="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content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lw</a:t>
                      </a:r>
                      <a:r>
                        <a:rPr lang="en-US" sz="1400" dirty="0" smtClean="0"/>
                        <a:t> encoding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baseline="-25000" dirty="0" smtClean="0"/>
                        <a:t>…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50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10004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60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10008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70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6" name="Left Brace 5"/>
          <p:cNvSpPr/>
          <p:nvPr/>
        </p:nvSpPr>
        <p:spPr bwMode="auto">
          <a:xfrm rot="16200000">
            <a:off x="6762750" y="-209550"/>
            <a:ext cx="419100" cy="5562600"/>
          </a:xfrm>
          <a:prstGeom prst="leftBrace">
            <a:avLst>
              <a:gd name="adj1" fmla="val 29521"/>
              <a:gd name="adj2" fmla="val 50000"/>
            </a:avLst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34" charset="0"/>
              <a:ea typeface="ヒラギノ明朝 ProN W3" pitchFamily="34" charset="-128"/>
              <a:cs typeface="ヒラギノ明朝 ProN W3" pitchFamily="34" charset="-128"/>
              <a:sym typeface="Times New Roman" pitchFamily="34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443292" y="2959889"/>
            <a:ext cx="4531393" cy="3498051"/>
          </a:xfrm>
          <a:custGeom>
            <a:avLst/>
            <a:gdLst>
              <a:gd name="connsiteX0" fmla="*/ 0 w 4531393"/>
              <a:gd name="connsiteY0" fmla="*/ 3498051 h 3498051"/>
              <a:gd name="connsiteX1" fmla="*/ 2981463 w 4531393"/>
              <a:gd name="connsiteY1" fmla="*/ 2787678 h 3498051"/>
              <a:gd name="connsiteX2" fmla="*/ 4531393 w 4531393"/>
              <a:gd name="connsiteY2" fmla="*/ 0 h 3498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31393" h="3498051">
                <a:moveTo>
                  <a:pt x="0" y="3498051"/>
                </a:moveTo>
                <a:cubicBezTo>
                  <a:pt x="1113115" y="3434368"/>
                  <a:pt x="2226231" y="3370686"/>
                  <a:pt x="2981463" y="2787678"/>
                </a:cubicBezTo>
                <a:cubicBezTo>
                  <a:pt x="3736695" y="2204670"/>
                  <a:pt x="4134044" y="1102335"/>
                  <a:pt x="4531393" y="0"/>
                </a:cubicBezTo>
              </a:path>
            </a:pathLst>
          </a:custGeom>
          <a:ln w="38100" cmpd="sng">
            <a:solidFill>
              <a:srgbClr val="FF0000"/>
            </a:solidFill>
            <a:headEnd type="triangle"/>
            <a:tailEnd type="none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34" charset="0"/>
              <a:ea typeface="ヒラギノ明朝 ProN W3" pitchFamily="34" charset="-128"/>
              <a:cs typeface="ヒラギノ明朝 ProN W3" pitchFamily="34" charset="-128"/>
              <a:sym typeface="Times New Roman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76800" y="4495800"/>
            <a:ext cx="2698175" cy="338554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This sequence of 1s and 0s</a:t>
            </a:r>
            <a:endParaRPr lang="en-US" sz="1600" baseline="-2500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9426575" y="3175"/>
            <a:ext cx="53975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9459913" y="168275"/>
            <a:ext cx="55562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6415088" y="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6415088" y="16510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6613525" y="325438"/>
            <a:ext cx="571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031758"/>
              </p:ext>
            </p:extLst>
          </p:nvPr>
        </p:nvGraphicFramePr>
        <p:xfrm>
          <a:off x="4191000" y="1107281"/>
          <a:ext cx="5562599" cy="117871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117600"/>
                <a:gridCol w="1117600"/>
                <a:gridCol w="1117600"/>
                <a:gridCol w="2209799"/>
              </a:tblGrid>
              <a:tr h="34290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Opcode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Source</a:t>
                      </a:r>
                      <a:r>
                        <a:rPr lang="en-US" sz="1400" baseline="0" dirty="0" smtClean="0"/>
                        <a:t> register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Destination register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Immediate value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31-26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25-21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20-16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15-</a:t>
                      </a:r>
                      <a:r>
                        <a:rPr lang="en-US" sz="1400" baseline="0" dirty="0" smtClean="0"/>
                        <a:t>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100011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0000</a:t>
                      </a:r>
                      <a:r>
                        <a:rPr lang="en-US" sz="1400" baseline="0" dirty="0" smtClean="0"/>
                        <a:t> 0000 0000</a:t>
                      </a:r>
                      <a:r>
                        <a:rPr lang="en-US" sz="1400" dirty="0" smtClean="0"/>
                        <a:t> 1000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4114800" y="0"/>
            <a:ext cx="56607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address 1000</a:t>
            </a:r>
            <a:r>
              <a:rPr lang="en-US" baseline="-250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10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: 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lw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 $6,8($7)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	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$6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 Memory[8 + contents of $7]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7801571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Option A:</a:t>
            </a:r>
            <a:br>
              <a:rPr lang="en-US" dirty="0" smtClean="0"/>
            </a:br>
            <a:r>
              <a:rPr lang="en-US" dirty="0" smtClean="0"/>
              <a:t>Write back MDR and </a:t>
            </a:r>
            <a:r>
              <a:rPr lang="en-US" dirty="0" err="1" smtClean="0"/>
              <a:t>ALUOut</a:t>
            </a:r>
            <a:r>
              <a:rPr lang="en-US" dirty="0" smtClean="0"/>
              <a:t> in the </a:t>
            </a:r>
            <a:r>
              <a:rPr lang="en-US" i="1" dirty="0" smtClean="0"/>
              <a:t>same </a:t>
            </a:r>
            <a:r>
              <a:rPr lang="en-US" dirty="0" smtClean="0"/>
              <a:t>CC…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8EBD2-5031-F040-9582-28F057A255C9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9259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 bwMode="auto">
          <a:xfrm>
            <a:off x="4264704" y="533400"/>
            <a:ext cx="1621238" cy="263079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34" charset="0"/>
              <a:ea typeface="ヒラギノ明朝 ProN W3" pitchFamily="34" charset="-128"/>
              <a:cs typeface="ヒラギノ明朝 ProN W3" pitchFamily="34" charset="-128"/>
              <a:sym typeface="Times New Roman" pitchFamily="34" charset="0"/>
            </a:endParaRPr>
          </a:p>
        </p:txBody>
      </p:sp>
      <p:sp>
        <p:nvSpPr>
          <p:cNvPr id="44037" name="Rectangle 27"/>
          <p:cNvSpPr>
            <a:spLocks noChangeArrowheads="1"/>
          </p:cNvSpPr>
          <p:nvPr/>
        </p:nvSpPr>
        <p:spPr bwMode="auto">
          <a:xfrm>
            <a:off x="6415088" y="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8" name="Rectangle 28"/>
          <p:cNvSpPr>
            <a:spLocks noChangeArrowheads="1"/>
          </p:cNvSpPr>
          <p:nvPr/>
        </p:nvSpPr>
        <p:spPr bwMode="auto">
          <a:xfrm>
            <a:off x="6415088" y="16510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9" name="Rectangle 29"/>
          <p:cNvSpPr>
            <a:spLocks noChangeArrowheads="1"/>
          </p:cNvSpPr>
          <p:nvPr/>
        </p:nvSpPr>
        <p:spPr bwMode="auto">
          <a:xfrm>
            <a:off x="6613525" y="325438"/>
            <a:ext cx="571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pic>
        <p:nvPicPr>
          <p:cNvPr id="44040" name="Picture 688" descr="13 - Lecture Notes (Mine)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8850"/>
            <a:ext cx="3869488" cy="399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9652000" y="7429499"/>
            <a:ext cx="341313" cy="342901"/>
          </a:xfrm>
        </p:spPr>
        <p:txBody>
          <a:bodyPr/>
          <a:lstStyle/>
          <a:p>
            <a:pPr>
              <a:defRPr/>
            </a:pPr>
            <a:fld id="{0F8B4F7E-174C-194F-9065-BE6B75A72F2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2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394689"/>
            <a:ext cx="7239000" cy="5301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091398"/>
              </p:ext>
            </p:extLst>
          </p:nvPr>
        </p:nvGraphicFramePr>
        <p:xfrm>
          <a:off x="228600" y="4440768"/>
          <a:ext cx="2127250" cy="114871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990600"/>
                <a:gridCol w="1136650"/>
              </a:tblGrid>
              <a:tr h="268475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Register file</a:t>
                      </a:r>
                      <a:endParaRPr lang="en-US" sz="1600" dirty="0"/>
                    </a:p>
                  </a:txBody>
                  <a:tcPr marL="66199" marR="66199" marT="33100" marB="33100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address</a:t>
                      </a:r>
                      <a:endParaRPr lang="en-US" sz="1400" baseline="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content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 (00110)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 (00111)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2984" y="4049184"/>
            <a:ext cx="17968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Helvetica"/>
                <a:cs typeface="Helvetica"/>
              </a:rPr>
              <a:t>PC value:  1004</a:t>
            </a:r>
            <a:r>
              <a:rPr lang="en-US" sz="1600" baseline="-25000" dirty="0" smtClean="0">
                <a:latin typeface="Helvetica"/>
                <a:cs typeface="Helvetica"/>
              </a:rPr>
              <a:t>10</a:t>
            </a:r>
            <a:endParaRPr lang="en-US" sz="1600" baseline="-25000" dirty="0">
              <a:latin typeface="Helvetica"/>
              <a:cs typeface="Helvetica"/>
            </a:endParaRPr>
          </a:p>
        </p:txBody>
      </p:sp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6415088" y="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6415088" y="16510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6613525" y="325438"/>
            <a:ext cx="571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758372"/>
              </p:ext>
            </p:extLst>
          </p:nvPr>
        </p:nvGraphicFramePr>
        <p:xfrm>
          <a:off x="4191000" y="1257300"/>
          <a:ext cx="5562599" cy="10287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117600"/>
                <a:gridCol w="1117600"/>
                <a:gridCol w="1117600"/>
                <a:gridCol w="2209799"/>
              </a:tblGrid>
              <a:tr h="34290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Opcode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Source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Destination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Immediate value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31-26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25-21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20-16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15-</a:t>
                      </a:r>
                      <a:r>
                        <a:rPr lang="en-US" sz="1400" baseline="0" dirty="0" smtClean="0"/>
                        <a:t>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100011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0000</a:t>
                      </a:r>
                      <a:r>
                        <a:rPr lang="en-US" sz="1400" baseline="0" dirty="0" smtClean="0"/>
                        <a:t> 0000 0000</a:t>
                      </a:r>
                      <a:r>
                        <a:rPr lang="en-US" sz="1400" dirty="0" smtClean="0"/>
                        <a:t> 1000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191000" y="478726"/>
            <a:ext cx="5324206" cy="6181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Cycle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5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, </a:t>
            </a:r>
            <a:r>
              <a:rPr lang="en-US" sz="1600" dirty="0">
                <a:solidFill>
                  <a:srgbClr val="FF0000"/>
                </a:solidFill>
                <a:latin typeface="Helvetica"/>
                <a:cs typeface="Helvetica"/>
              </a:rPr>
              <a:t>State </a:t>
            </a:r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12</a:t>
            </a:r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: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	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Write data back…</a:t>
            </a:r>
            <a:endParaRPr lang="en-US" sz="1600" dirty="0" smtClean="0">
              <a:solidFill>
                <a:schemeClr val="accent6">
                  <a:lumMod val="50000"/>
                </a:schemeClr>
              </a:solidFill>
              <a:latin typeface="Helvetica"/>
              <a:cs typeface="Helvetica"/>
            </a:endParaRPr>
          </a:p>
          <a:p>
            <a:pPr>
              <a:spcBef>
                <a:spcPts val="500"/>
              </a:spcBef>
            </a:pP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	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RF[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IR(20-16)]  MDR    ||    </a:t>
            </a:r>
            <a:r>
              <a:rPr lang="en-US" sz="1400" dirty="0" smtClean="0">
                <a:solidFill>
                  <a:srgbClr val="FF0000"/>
                </a:solidFill>
                <a:latin typeface="Helvetica"/>
                <a:cs typeface="Helvetica"/>
                <a:sym typeface="Wingdings"/>
              </a:rPr>
              <a:t>RF[IR(25:21)]  </a:t>
            </a:r>
            <a:r>
              <a:rPr lang="en-US" sz="1400" dirty="0" err="1" smtClean="0">
                <a:solidFill>
                  <a:srgbClr val="FF0000"/>
                </a:solidFill>
                <a:latin typeface="Helvetica"/>
                <a:cs typeface="Helvetica"/>
                <a:sym typeface="Wingdings"/>
              </a:rPr>
              <a:t>ALUOut</a:t>
            </a:r>
            <a:r>
              <a:rPr lang="en-US" sz="1400" dirty="0" smtClean="0">
                <a:solidFill>
                  <a:srgbClr val="FF0000"/>
                </a:solidFill>
                <a:latin typeface="Helvetica"/>
                <a:cs typeface="Helvetica"/>
                <a:sym typeface="Wingdings"/>
              </a:rPr>
              <a:t> </a:t>
            </a:r>
            <a:endParaRPr lang="en-US" sz="140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114800" y="0"/>
            <a:ext cx="4416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address 1000</a:t>
            </a:r>
            <a:r>
              <a:rPr lang="en-US" baseline="-250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10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: 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lw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++ $6,8($7)</a:t>
            </a:r>
          </a:p>
        </p:txBody>
      </p:sp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771276"/>
              </p:ext>
            </p:extLst>
          </p:nvPr>
        </p:nvGraphicFramePr>
        <p:xfrm>
          <a:off x="228600" y="5715000"/>
          <a:ext cx="2127250" cy="198739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838200"/>
                <a:gridCol w="1289050"/>
              </a:tblGrid>
              <a:tr h="268475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Memory</a:t>
                      </a:r>
                      <a:endParaRPr lang="en-US" sz="1600" dirty="0"/>
                    </a:p>
                  </a:txBody>
                  <a:tcPr marL="66199" marR="66199" marT="33100" marB="33100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address</a:t>
                      </a:r>
                      <a:endParaRPr lang="en-US" sz="1400" baseline="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content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lw</a:t>
                      </a:r>
                      <a:r>
                        <a:rPr lang="en-US" sz="1400" dirty="0" smtClean="0"/>
                        <a:t>++ </a:t>
                      </a:r>
                      <a:r>
                        <a:rPr lang="en-US" sz="1400" dirty="0" smtClean="0"/>
                        <a:t>encoding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baseline="-25000" dirty="0" smtClean="0"/>
                        <a:t>…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50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10004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60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10008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70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8643869" y="87820"/>
            <a:ext cx="1295400" cy="3693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chemeClr val="bg1"/>
                </a:solidFill>
                <a:latin typeface="Helvetica"/>
                <a:cs typeface="Helvetica"/>
              </a:rPr>
              <a:t>Option A</a:t>
            </a:r>
          </a:p>
        </p:txBody>
      </p:sp>
      <p:cxnSp>
        <p:nvCxnSpPr>
          <p:cNvPr id="59" name="Straight Arrow Connector 58"/>
          <p:cNvCxnSpPr/>
          <p:nvPr/>
        </p:nvCxnSpPr>
        <p:spPr bwMode="auto">
          <a:xfrm flipH="1">
            <a:off x="5867400" y="2133600"/>
            <a:ext cx="152400" cy="3124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flipH="1">
            <a:off x="6019800" y="2133600"/>
            <a:ext cx="1066800" cy="3352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5105400" y="3048000"/>
            <a:ext cx="2362200" cy="1077218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Aw, </a:t>
            </a:r>
            <a:r>
              <a:rPr lang="en-US" sz="1600" dirty="0">
                <a:solidFill>
                  <a:srgbClr val="FF0000"/>
                </a:solidFill>
                <a:latin typeface="Helvetica"/>
                <a:cs typeface="Helvetica"/>
              </a:rPr>
              <a:t>s</a:t>
            </a:r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nap!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With existing </a:t>
            </a:r>
            <a:r>
              <a:rPr lang="en-US" sz="1600" dirty="0" err="1" smtClean="0">
                <a:solidFill>
                  <a:srgbClr val="FF0000"/>
                </a:solidFill>
                <a:latin typeface="Helvetica"/>
                <a:cs typeface="Helvetica"/>
              </a:rPr>
              <a:t>datapath</a:t>
            </a:r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, only 1 register can be written at a time…</a:t>
            </a:r>
            <a:endParaRPr lang="en-US" sz="1600" dirty="0" smtClean="0">
              <a:solidFill>
                <a:srgbClr val="FF0000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690193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Option A:</a:t>
            </a:r>
            <a:br>
              <a:rPr lang="en-US" dirty="0" smtClean="0"/>
            </a:br>
            <a:r>
              <a:rPr lang="en-US" dirty="0" smtClean="0"/>
              <a:t>Write back MDR and </a:t>
            </a:r>
            <a:r>
              <a:rPr lang="en-US" dirty="0" err="1" smtClean="0"/>
              <a:t>ALUOut</a:t>
            </a:r>
            <a:r>
              <a:rPr lang="en-US" dirty="0" smtClean="0"/>
              <a:t> in the </a:t>
            </a:r>
            <a:r>
              <a:rPr lang="en-US" i="1" dirty="0" smtClean="0"/>
              <a:t>same </a:t>
            </a:r>
            <a:r>
              <a:rPr lang="en-US" dirty="0" smtClean="0"/>
              <a:t>CC…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8EBD2-5031-F040-9582-28F057A255C9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Solution: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Add register file hardware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Update the FSM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Let’s update the register file hardware 1</a:t>
            </a:r>
            <a:r>
              <a:rPr lang="en-US" baseline="30000" dirty="0" smtClean="0"/>
              <a:t>st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763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 bwMode="auto">
          <a:xfrm>
            <a:off x="4264704" y="533400"/>
            <a:ext cx="1621238" cy="263079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34" charset="0"/>
              <a:ea typeface="ヒラギノ明朝 ProN W3" pitchFamily="34" charset="-128"/>
              <a:cs typeface="ヒラギノ明朝 ProN W3" pitchFamily="34" charset="-128"/>
              <a:sym typeface="Times New Roman" pitchFamily="34" charset="0"/>
            </a:endParaRPr>
          </a:p>
        </p:txBody>
      </p:sp>
      <p:sp>
        <p:nvSpPr>
          <p:cNvPr id="44037" name="Rectangle 27"/>
          <p:cNvSpPr>
            <a:spLocks noChangeArrowheads="1"/>
          </p:cNvSpPr>
          <p:nvPr/>
        </p:nvSpPr>
        <p:spPr bwMode="auto">
          <a:xfrm>
            <a:off x="6415088" y="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8" name="Rectangle 28"/>
          <p:cNvSpPr>
            <a:spLocks noChangeArrowheads="1"/>
          </p:cNvSpPr>
          <p:nvPr/>
        </p:nvSpPr>
        <p:spPr bwMode="auto">
          <a:xfrm>
            <a:off x="6415088" y="16510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9" name="Rectangle 29"/>
          <p:cNvSpPr>
            <a:spLocks noChangeArrowheads="1"/>
          </p:cNvSpPr>
          <p:nvPr/>
        </p:nvSpPr>
        <p:spPr bwMode="auto">
          <a:xfrm>
            <a:off x="6613525" y="325438"/>
            <a:ext cx="571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9652000" y="7429499"/>
            <a:ext cx="341313" cy="342901"/>
          </a:xfrm>
        </p:spPr>
        <p:txBody>
          <a:bodyPr/>
          <a:lstStyle/>
          <a:p>
            <a:pPr>
              <a:defRPr/>
            </a:pPr>
            <a:fld id="{0F8B4F7E-174C-194F-9065-BE6B75A72F24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pic>
        <p:nvPicPr>
          <p:cNvPr id="2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394689"/>
            <a:ext cx="7239000" cy="5301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6415088" y="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6415088" y="16510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6613525" y="325438"/>
            <a:ext cx="571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690902"/>
              </p:ext>
            </p:extLst>
          </p:nvPr>
        </p:nvGraphicFramePr>
        <p:xfrm>
          <a:off x="4191000" y="1257300"/>
          <a:ext cx="5562599" cy="10287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117600"/>
                <a:gridCol w="1117600"/>
                <a:gridCol w="1117600"/>
                <a:gridCol w="2209799"/>
              </a:tblGrid>
              <a:tr h="34290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Opcode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Source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Destination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Immediate value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31-26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25-21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20-16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15-</a:t>
                      </a:r>
                      <a:r>
                        <a:rPr lang="en-US" sz="1400" baseline="0" dirty="0" smtClean="0"/>
                        <a:t>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100011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0000</a:t>
                      </a:r>
                      <a:r>
                        <a:rPr lang="en-US" sz="1400" baseline="0" dirty="0" smtClean="0"/>
                        <a:t> 0000 0000</a:t>
                      </a:r>
                      <a:r>
                        <a:rPr lang="en-US" sz="1400" dirty="0" smtClean="0"/>
                        <a:t> 1000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191000" y="478726"/>
            <a:ext cx="5324206" cy="6181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Cycle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5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, </a:t>
            </a:r>
            <a:r>
              <a:rPr lang="en-US" sz="1600" dirty="0">
                <a:solidFill>
                  <a:srgbClr val="FF0000"/>
                </a:solidFill>
                <a:latin typeface="Helvetica"/>
                <a:cs typeface="Helvetica"/>
              </a:rPr>
              <a:t>State </a:t>
            </a:r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12</a:t>
            </a:r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: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	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Write data back…</a:t>
            </a:r>
            <a:endParaRPr lang="en-US" sz="1600" dirty="0" smtClean="0">
              <a:solidFill>
                <a:schemeClr val="accent6">
                  <a:lumMod val="50000"/>
                </a:schemeClr>
              </a:solidFill>
              <a:latin typeface="Helvetica"/>
              <a:cs typeface="Helvetica"/>
            </a:endParaRPr>
          </a:p>
          <a:p>
            <a:pPr>
              <a:spcBef>
                <a:spcPts val="500"/>
              </a:spcBef>
            </a:pP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	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RF[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IR(20-16)]  MDR    ||    </a:t>
            </a:r>
            <a:r>
              <a:rPr lang="en-US" sz="1400" dirty="0" smtClean="0">
                <a:solidFill>
                  <a:srgbClr val="FF0000"/>
                </a:solidFill>
                <a:latin typeface="Helvetica"/>
                <a:cs typeface="Helvetica"/>
                <a:sym typeface="Wingdings"/>
              </a:rPr>
              <a:t>RF[IR(25:21)]  </a:t>
            </a:r>
            <a:r>
              <a:rPr lang="en-US" sz="1400" dirty="0" err="1" smtClean="0">
                <a:solidFill>
                  <a:srgbClr val="FF0000"/>
                </a:solidFill>
                <a:latin typeface="Helvetica"/>
                <a:cs typeface="Helvetica"/>
                <a:sym typeface="Wingdings"/>
              </a:rPr>
              <a:t>ALUOut</a:t>
            </a:r>
            <a:r>
              <a:rPr lang="en-US" sz="1400" dirty="0" smtClean="0">
                <a:solidFill>
                  <a:srgbClr val="FF0000"/>
                </a:solidFill>
                <a:latin typeface="Helvetica"/>
                <a:cs typeface="Helvetica"/>
                <a:sym typeface="Wingdings"/>
              </a:rPr>
              <a:t> </a:t>
            </a:r>
            <a:endParaRPr lang="en-US" sz="140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114800" y="0"/>
            <a:ext cx="4416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address 1000</a:t>
            </a:r>
            <a:r>
              <a:rPr lang="en-US" baseline="-250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10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: 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lw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++ $6,8($7)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643869" y="87820"/>
            <a:ext cx="1295400" cy="3693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chemeClr val="bg1"/>
                </a:solidFill>
                <a:latin typeface="Helvetica"/>
                <a:cs typeface="Helvetica"/>
              </a:rPr>
              <a:t>Option A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28600" y="152400"/>
            <a:ext cx="2286000" cy="3979333"/>
            <a:chOff x="457200" y="304800"/>
            <a:chExt cx="2057400" cy="3581400"/>
          </a:xfrm>
        </p:grpSpPr>
        <p:pic>
          <p:nvPicPr>
            <p:cNvPr id="27" name="Picture 8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678" t="1147" r="40090" b="11618"/>
            <a:stretch/>
          </p:blipFill>
          <p:spPr bwMode="auto">
            <a:xfrm>
              <a:off x="457200" y="304800"/>
              <a:ext cx="1968657" cy="3471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4"/>
            <p:cNvSpPr/>
            <p:nvPr/>
          </p:nvSpPr>
          <p:spPr bwMode="auto">
            <a:xfrm>
              <a:off x="1602341" y="3157330"/>
              <a:ext cx="912259" cy="718114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960925" y="3505200"/>
              <a:ext cx="912259" cy="381000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1457534" y="3426142"/>
              <a:ext cx="912259" cy="381000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52400" y="5105400"/>
            <a:ext cx="2514600" cy="2554545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Can keep existing hardware the same, but need to add:</a:t>
            </a:r>
          </a:p>
          <a:p>
            <a:endParaRPr lang="en-US" sz="1600" dirty="0" smtClean="0">
              <a:solidFill>
                <a:srgbClr val="FF0000"/>
              </a:solidFill>
              <a:latin typeface="Helvetica"/>
              <a:cs typeface="Helvetica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Another address port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“Write register 2”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Another data port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“Write data 2”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Another control signal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RegWrite</a:t>
            </a:r>
            <a:r>
              <a:rPr lang="en-US" sz="1600" dirty="0">
                <a:solidFill>
                  <a:srgbClr val="FF0000"/>
                </a:solidFill>
                <a:latin typeface="Helvetica"/>
                <a:cs typeface="Helvetica"/>
              </a:rPr>
              <a:t>2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04800" y="3200400"/>
            <a:ext cx="2514600" cy="1710154"/>
            <a:chOff x="304800" y="3200400"/>
            <a:chExt cx="2514600" cy="1710154"/>
          </a:xfrm>
        </p:grpSpPr>
        <p:cxnSp>
          <p:nvCxnSpPr>
            <p:cNvPr id="31" name="Straight Arrow Connector 30"/>
            <p:cNvCxnSpPr/>
            <p:nvPr/>
          </p:nvCxnSpPr>
          <p:spPr bwMode="auto">
            <a:xfrm flipV="1">
              <a:off x="1371600" y="3200400"/>
              <a:ext cx="609600" cy="13716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2" name="TextBox 31"/>
            <p:cNvSpPr txBox="1"/>
            <p:nvPr/>
          </p:nvSpPr>
          <p:spPr>
            <a:xfrm>
              <a:off x="304800" y="4572000"/>
              <a:ext cx="2362200" cy="338554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000FF"/>
                  </a:solidFill>
                  <a:latin typeface="Helvetica"/>
                  <a:cs typeface="Helvetica"/>
                </a:rPr>
                <a:t>IR(25:21)</a:t>
              </a:r>
              <a:r>
                <a:rPr lang="en-US" sz="1600" dirty="0">
                  <a:solidFill>
                    <a:srgbClr val="0000FF"/>
                  </a:solidFill>
                  <a:latin typeface="Helvetica"/>
                  <a:cs typeface="Helvetica"/>
                </a:rPr>
                <a:t> </a:t>
              </a:r>
              <a:r>
                <a:rPr lang="en-US" sz="1600" dirty="0" smtClean="0">
                  <a:solidFill>
                    <a:srgbClr val="0000FF"/>
                  </a:solidFill>
                  <a:latin typeface="Helvetica"/>
                  <a:cs typeface="Helvetica"/>
                </a:rPr>
                <a:t>– i.e. 00111</a:t>
              </a:r>
              <a:r>
                <a:rPr lang="en-US" sz="1600" baseline="-25000" dirty="0" smtClean="0">
                  <a:solidFill>
                    <a:srgbClr val="0000FF"/>
                  </a:solidFill>
                  <a:latin typeface="Helvetica"/>
                  <a:cs typeface="Helvetica"/>
                </a:rPr>
                <a:t>2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990600" y="3810000"/>
              <a:ext cx="1828800" cy="584776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000FF"/>
                  </a:solidFill>
                  <a:latin typeface="Helvetica"/>
                  <a:cs typeface="Helvetica"/>
                </a:rPr>
                <a:t>Input to</a:t>
              </a:r>
            </a:p>
            <a:p>
              <a:r>
                <a:rPr lang="en-US" sz="1600" dirty="0" smtClean="0">
                  <a:solidFill>
                    <a:srgbClr val="0000FF"/>
                  </a:solidFill>
                  <a:latin typeface="Helvetica"/>
                  <a:cs typeface="Helvetica"/>
                </a:rPr>
                <a:t>Write Register 2</a:t>
              </a:r>
              <a:endParaRPr lang="en-US" sz="1600" dirty="0" smtClean="0">
                <a:solidFill>
                  <a:srgbClr val="0000FF"/>
                </a:solidFill>
                <a:latin typeface="Helvetica"/>
                <a:cs typeface="Helvetica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245192" y="3048000"/>
            <a:ext cx="2555408" cy="1346776"/>
            <a:chOff x="1406992" y="3124200"/>
            <a:chExt cx="2555408" cy="1346776"/>
          </a:xfrm>
        </p:grpSpPr>
        <p:cxnSp>
          <p:nvCxnSpPr>
            <p:cNvPr id="36" name="Straight Arrow Connector 35"/>
            <p:cNvCxnSpPr/>
            <p:nvPr/>
          </p:nvCxnSpPr>
          <p:spPr bwMode="auto">
            <a:xfrm flipH="1" flipV="1">
              <a:off x="1406992" y="3185740"/>
              <a:ext cx="1412408" cy="70046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9" name="TextBox 38"/>
            <p:cNvSpPr txBox="1"/>
            <p:nvPr/>
          </p:nvSpPr>
          <p:spPr>
            <a:xfrm>
              <a:off x="2819400" y="3886200"/>
              <a:ext cx="1143000" cy="584776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66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err="1" smtClean="0">
                  <a:solidFill>
                    <a:srgbClr val="FF6600"/>
                  </a:solidFill>
                  <a:latin typeface="Helvetica"/>
                  <a:cs typeface="Helvetica"/>
                </a:rPr>
                <a:t>ALUOut</a:t>
              </a:r>
              <a:endParaRPr lang="en-US" sz="1600" dirty="0" smtClean="0">
                <a:solidFill>
                  <a:srgbClr val="FF6600"/>
                </a:solidFill>
                <a:latin typeface="Helvetica"/>
                <a:cs typeface="Helvetica"/>
              </a:endParaRPr>
            </a:p>
            <a:p>
              <a:r>
                <a:rPr lang="en-US" sz="1600" dirty="0" smtClean="0">
                  <a:solidFill>
                    <a:srgbClr val="FF6600"/>
                  </a:solidFill>
                  <a:latin typeface="Helvetica"/>
                  <a:cs typeface="Helvetica"/>
                </a:rPr>
                <a:t>(10004</a:t>
              </a:r>
              <a:r>
                <a:rPr lang="en-US" sz="1600" baseline="-25000" dirty="0" smtClean="0">
                  <a:solidFill>
                    <a:srgbClr val="FF6600"/>
                  </a:solidFill>
                  <a:latin typeface="Helvetica"/>
                  <a:cs typeface="Helvetica"/>
                </a:rPr>
                <a:t>10</a:t>
              </a:r>
              <a:r>
                <a:rPr lang="en-US" sz="1600" dirty="0" smtClean="0">
                  <a:solidFill>
                    <a:srgbClr val="FF6600"/>
                  </a:solidFill>
                  <a:latin typeface="Helvetica"/>
                  <a:cs typeface="Helvetica"/>
                </a:rPr>
                <a:t>)</a:t>
              </a:r>
              <a:endParaRPr lang="en-US" sz="1600" dirty="0" smtClean="0">
                <a:solidFill>
                  <a:srgbClr val="FF6600"/>
                </a:solidFill>
                <a:latin typeface="Helvetica"/>
                <a:cs typeface="Helvetica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905000" y="3124200"/>
              <a:ext cx="1447800" cy="584776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66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FF6600"/>
                  </a:solidFill>
                  <a:latin typeface="Helvetica"/>
                  <a:cs typeface="Helvetica"/>
                </a:rPr>
                <a:t>Input to</a:t>
              </a:r>
            </a:p>
            <a:p>
              <a:r>
                <a:rPr lang="en-US" sz="1600" dirty="0" smtClean="0">
                  <a:solidFill>
                    <a:srgbClr val="FF6600"/>
                  </a:solidFill>
                  <a:latin typeface="Helvetica"/>
                  <a:cs typeface="Helvetica"/>
                </a:rPr>
                <a:t>Write Data 2</a:t>
              </a:r>
              <a:endParaRPr lang="en-US" sz="1600" dirty="0" smtClean="0">
                <a:solidFill>
                  <a:srgbClr val="FF6600"/>
                </a:solidFill>
                <a:latin typeface="Helvetica"/>
                <a:cs typeface="Helvetica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133600" y="1066800"/>
            <a:ext cx="1636833" cy="1143000"/>
            <a:chOff x="2133600" y="1066800"/>
            <a:chExt cx="1636833" cy="1143000"/>
          </a:xfrm>
        </p:grpSpPr>
        <p:cxnSp>
          <p:nvCxnSpPr>
            <p:cNvPr id="43" name="Straight Arrow Connector 42"/>
            <p:cNvCxnSpPr/>
            <p:nvPr/>
          </p:nvCxnSpPr>
          <p:spPr bwMode="auto">
            <a:xfrm flipH="1">
              <a:off x="2133600" y="1981200"/>
              <a:ext cx="609600" cy="2286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4" name="TextBox 43"/>
            <p:cNvSpPr txBox="1"/>
            <p:nvPr/>
          </p:nvSpPr>
          <p:spPr>
            <a:xfrm>
              <a:off x="2627433" y="1066800"/>
              <a:ext cx="1143000" cy="1077218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8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08000"/>
                  </a:solidFill>
                  <a:latin typeface="Helvetica"/>
                  <a:cs typeface="Helvetica"/>
                </a:rPr>
                <a:t>New control signal:</a:t>
              </a:r>
            </a:p>
            <a:p>
              <a:r>
                <a:rPr lang="en-US" sz="1600" dirty="0" smtClean="0">
                  <a:solidFill>
                    <a:srgbClr val="008000"/>
                  </a:solidFill>
                  <a:latin typeface="Helvetica"/>
                  <a:cs typeface="Helvetica"/>
                </a:rPr>
                <a:t>RegWrite2</a:t>
              </a:r>
              <a:endParaRPr lang="en-US" sz="1600" dirty="0" smtClean="0">
                <a:solidFill>
                  <a:srgbClr val="008000"/>
                </a:solidFill>
                <a:latin typeface="Helvetica"/>
                <a:cs typeface="Helvetic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4999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FSM diagram is thus: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94958-0AB3-6140-9AA4-450DA40E09FB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5" name="Picture 688" descr="13 - Lecture Notes (Mine)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295400"/>
            <a:ext cx="5747125" cy="5934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/>
          <p:nvPr/>
        </p:nvSpPr>
        <p:spPr bwMode="auto">
          <a:xfrm>
            <a:off x="457200" y="4648200"/>
            <a:ext cx="2286000" cy="2286000"/>
          </a:xfrm>
          <a:prstGeom prst="ellipse">
            <a:avLst/>
          </a:prstGeom>
          <a:solidFill>
            <a:srgbClr val="FFFF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Helvetica"/>
                <a:sym typeface="Times New Roman" pitchFamily="34" charset="0"/>
              </a:rPr>
              <a:t>RegDst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Helvetica"/>
                <a:sym typeface="Times New Roman" pitchFamily="34" charset="0"/>
              </a:rPr>
              <a:t> = 0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Helvetica"/>
                <a:cs typeface="Helvetica"/>
              </a:rPr>
              <a:t>RegWrite</a:t>
            </a:r>
            <a:endParaRPr lang="en-US" sz="1600" dirty="0" smtClean="0">
              <a:latin typeface="Helvetica"/>
              <a:cs typeface="Helvetica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Helvetica"/>
                <a:sym typeface="Times New Roman" pitchFamily="34" charset="0"/>
              </a:rPr>
              <a:t>MemtoReg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Helvetica"/>
                <a:sym typeface="Times New Roman" pitchFamily="34" charset="0"/>
              </a:rPr>
              <a:t> = 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Helvetica"/>
              <a:cs typeface="Helvetica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dirty="0" smtClean="0">
              <a:ln>
                <a:noFill/>
              </a:ln>
              <a:solidFill>
                <a:srgbClr val="000000"/>
              </a:solidFill>
              <a:effectLst/>
              <a:latin typeface="Helvetica"/>
              <a:cs typeface="Helvetica"/>
              <a:sym typeface="Times New Roman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aseline="0" dirty="0" smtClean="0">
                <a:latin typeface="Helvetica"/>
                <a:cs typeface="Helvetica"/>
              </a:rPr>
              <a:t>RegWrite2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"/>
              <a:cs typeface="Helvetica"/>
              <a:sym typeface="Times New Roman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4648200"/>
            <a:ext cx="412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D0D29"/>
                </a:solidFill>
                <a:latin typeface="Helvetica"/>
                <a:cs typeface="Helvetica"/>
              </a:rPr>
              <a:t>12</a:t>
            </a:r>
            <a:endParaRPr lang="en-US" sz="1600" b="1" baseline="-25000" dirty="0">
              <a:solidFill>
                <a:srgbClr val="0D0D29"/>
              </a:solidFill>
              <a:latin typeface="Helvetica"/>
              <a:cs typeface="Helvetica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2743200" y="5334000"/>
            <a:ext cx="914400" cy="228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3048000" y="5452646"/>
            <a:ext cx="7620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  <a:latin typeface="Helvetica"/>
                <a:cs typeface="Helvetica"/>
              </a:rPr>
              <a:t>l</a:t>
            </a: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w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++</a:t>
            </a:r>
            <a:endParaRPr lang="en-US" sz="1600" baseline="-25000" dirty="0" smtClean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3124200"/>
            <a:ext cx="31242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Need a new state because we want to do different things for </a:t>
            </a: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lw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 and </a:t>
            </a: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lw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 ++</a:t>
            </a:r>
            <a:endParaRPr lang="en-US" sz="1600" baseline="-25000" dirty="0" smtClean="0">
              <a:solidFill>
                <a:schemeClr val="tx1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54990052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Option B:</a:t>
            </a:r>
            <a:br>
              <a:rPr lang="en-US" dirty="0" smtClean="0"/>
            </a:br>
            <a:r>
              <a:rPr lang="en-US" dirty="0" smtClean="0"/>
              <a:t>Write back MDR and </a:t>
            </a:r>
            <a:r>
              <a:rPr lang="en-US" dirty="0" err="1" smtClean="0"/>
              <a:t>ALUOut</a:t>
            </a:r>
            <a:r>
              <a:rPr lang="en-US" dirty="0" smtClean="0"/>
              <a:t> in the </a:t>
            </a:r>
            <a:r>
              <a:rPr lang="en-US" i="1" dirty="0" smtClean="0"/>
              <a:t>different </a:t>
            </a:r>
            <a:r>
              <a:rPr lang="en-US" dirty="0" smtClean="0"/>
              <a:t>CCs…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8EBD2-5031-F040-9582-28F057A255C9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521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 bwMode="auto">
          <a:xfrm>
            <a:off x="4223289" y="533400"/>
            <a:ext cx="1621238" cy="263079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34" charset="0"/>
              <a:ea typeface="ヒラギノ明朝 ProN W3" pitchFamily="34" charset="-128"/>
              <a:cs typeface="ヒラギノ明朝 ProN W3" pitchFamily="34" charset="-128"/>
              <a:sym typeface="Times New Roman" pitchFamily="34" charset="0"/>
            </a:endParaRPr>
          </a:p>
        </p:txBody>
      </p:sp>
      <p:sp>
        <p:nvSpPr>
          <p:cNvPr id="44037" name="Rectangle 27"/>
          <p:cNvSpPr>
            <a:spLocks noChangeArrowheads="1"/>
          </p:cNvSpPr>
          <p:nvPr/>
        </p:nvSpPr>
        <p:spPr bwMode="auto">
          <a:xfrm>
            <a:off x="6415088" y="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8" name="Rectangle 28"/>
          <p:cNvSpPr>
            <a:spLocks noChangeArrowheads="1"/>
          </p:cNvSpPr>
          <p:nvPr/>
        </p:nvSpPr>
        <p:spPr bwMode="auto">
          <a:xfrm>
            <a:off x="6415088" y="16510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9" name="Rectangle 29"/>
          <p:cNvSpPr>
            <a:spLocks noChangeArrowheads="1"/>
          </p:cNvSpPr>
          <p:nvPr/>
        </p:nvSpPr>
        <p:spPr bwMode="auto">
          <a:xfrm>
            <a:off x="6613525" y="325438"/>
            <a:ext cx="571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pic>
        <p:nvPicPr>
          <p:cNvPr id="44040" name="Picture 688" descr="13 - Lecture Notes (Mine)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8850"/>
            <a:ext cx="3869488" cy="399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9652000" y="7429499"/>
            <a:ext cx="341313" cy="342901"/>
          </a:xfrm>
        </p:spPr>
        <p:txBody>
          <a:bodyPr/>
          <a:lstStyle/>
          <a:p>
            <a:pPr>
              <a:defRPr/>
            </a:pPr>
            <a:fld id="{0F8B4F7E-174C-194F-9065-BE6B75A72F24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pic>
        <p:nvPicPr>
          <p:cNvPr id="2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394689"/>
            <a:ext cx="7239000" cy="5301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823098"/>
              </p:ext>
            </p:extLst>
          </p:nvPr>
        </p:nvGraphicFramePr>
        <p:xfrm>
          <a:off x="228600" y="4440768"/>
          <a:ext cx="2127250" cy="114871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990600"/>
                <a:gridCol w="1136650"/>
              </a:tblGrid>
              <a:tr h="268475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Register file</a:t>
                      </a:r>
                      <a:endParaRPr lang="en-US" sz="1600" dirty="0"/>
                    </a:p>
                  </a:txBody>
                  <a:tcPr marL="66199" marR="66199" marT="33100" marB="33100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address</a:t>
                      </a:r>
                      <a:endParaRPr lang="en-US" sz="1400" baseline="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content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6 (00110)</a:t>
                      </a:r>
                      <a:endParaRPr lang="en-US" sz="14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en-US" sz="1400" baseline="-250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 70</a:t>
                      </a:r>
                      <a:r>
                        <a:rPr lang="en-US" sz="1400" baseline="-25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10</a:t>
                      </a:r>
                      <a:endParaRPr lang="en-US" sz="14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 (00111)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2984" y="4049184"/>
            <a:ext cx="17968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PC value:  1004</a:t>
            </a:r>
            <a:r>
              <a:rPr lang="en-US" sz="1600" baseline="-25000" dirty="0" smtClean="0">
                <a:solidFill>
                  <a:schemeClr val="tx1"/>
                </a:solidFill>
                <a:latin typeface="Helvetica"/>
                <a:cs typeface="Helvetica"/>
              </a:rPr>
              <a:t>10</a:t>
            </a:r>
            <a:endParaRPr lang="en-US" sz="1600" baseline="-250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447776"/>
              </p:ext>
            </p:extLst>
          </p:nvPr>
        </p:nvGraphicFramePr>
        <p:xfrm>
          <a:off x="228600" y="5715000"/>
          <a:ext cx="2127250" cy="198739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990600"/>
                <a:gridCol w="1136650"/>
              </a:tblGrid>
              <a:tr h="268475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Memory</a:t>
                      </a:r>
                      <a:endParaRPr lang="en-US" sz="1600" dirty="0"/>
                    </a:p>
                  </a:txBody>
                  <a:tcPr marL="66199" marR="66199" marT="33100" marB="33100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address</a:t>
                      </a:r>
                      <a:endParaRPr lang="en-US" sz="1400" baseline="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content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lw</a:t>
                      </a:r>
                      <a:r>
                        <a:rPr lang="en-US" sz="1400" dirty="0" smtClean="0"/>
                        <a:t> encoding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baseline="-25000" dirty="0" smtClean="0"/>
                        <a:t>…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50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10004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60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10008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70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6415088" y="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6415088" y="16510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6613525" y="325438"/>
            <a:ext cx="571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543796"/>
              </p:ext>
            </p:extLst>
          </p:nvPr>
        </p:nvGraphicFramePr>
        <p:xfrm>
          <a:off x="4191000" y="1257300"/>
          <a:ext cx="5562599" cy="10287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117600"/>
                <a:gridCol w="1117600"/>
                <a:gridCol w="1117600"/>
                <a:gridCol w="2209799"/>
              </a:tblGrid>
              <a:tr h="34290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Opcode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Source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Destination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Immediate value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31-26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25-21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20-16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15-</a:t>
                      </a:r>
                      <a:r>
                        <a:rPr lang="en-US" sz="1400" baseline="0" dirty="0" smtClean="0"/>
                        <a:t>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100011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0000</a:t>
                      </a:r>
                      <a:r>
                        <a:rPr lang="en-US" sz="1400" baseline="0" dirty="0" smtClean="0"/>
                        <a:t> 0000 0000</a:t>
                      </a:r>
                      <a:r>
                        <a:rPr lang="en-US" sz="1400" dirty="0" smtClean="0"/>
                        <a:t> 1000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191000" y="478726"/>
            <a:ext cx="5865708" cy="6488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Cycle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5,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State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4: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	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Write data from memory to the register file</a:t>
            </a:r>
          </a:p>
          <a:p>
            <a:pPr>
              <a:spcBef>
                <a:spcPts val="500"/>
              </a:spcBef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	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RF[IR(20:16)]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 MDR</a:t>
            </a:r>
            <a:endParaRPr lang="en-US" sz="1600" dirty="0" smtClean="0">
              <a:solidFill>
                <a:schemeClr val="accent6">
                  <a:lumMod val="50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0763" y="3289189"/>
            <a:ext cx="836195" cy="836195"/>
          </a:xfrm>
          <a:prstGeom prst="ellipse">
            <a:avLst/>
          </a:prstGeom>
          <a:solidFill>
            <a:srgbClr val="FFFF00">
              <a:alpha val="11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34" charset="0"/>
              <a:ea typeface="ヒラギノ明朝 ProN W3" pitchFamily="34" charset="-128"/>
              <a:cs typeface="ヒラギノ明朝 ProN W3" pitchFamily="34" charset="-128"/>
              <a:sym typeface="Times New Roman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494867" y="3972744"/>
            <a:ext cx="800820" cy="1361255"/>
            <a:chOff x="5494867" y="3972744"/>
            <a:chExt cx="800820" cy="1361255"/>
          </a:xfrm>
        </p:grpSpPr>
        <p:sp>
          <p:nvSpPr>
            <p:cNvPr id="28" name="Rounded Rectangle 27"/>
            <p:cNvSpPr/>
            <p:nvPr/>
          </p:nvSpPr>
          <p:spPr bwMode="auto">
            <a:xfrm>
              <a:off x="5679442" y="3985187"/>
              <a:ext cx="614556" cy="144913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29" name="Rounded Rectangle 28"/>
            <p:cNvSpPr/>
            <p:nvPr/>
          </p:nvSpPr>
          <p:spPr bwMode="auto">
            <a:xfrm rot="16200000">
              <a:off x="5914263" y="4207565"/>
              <a:ext cx="614556" cy="144913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31" name="Rounded Rectangle 30"/>
            <p:cNvSpPr/>
            <p:nvPr/>
          </p:nvSpPr>
          <p:spPr bwMode="auto">
            <a:xfrm>
              <a:off x="5757332" y="4512734"/>
              <a:ext cx="538355" cy="144914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32" name="Rounded Rectangle 31"/>
            <p:cNvSpPr/>
            <p:nvPr/>
          </p:nvSpPr>
          <p:spPr bwMode="auto">
            <a:xfrm rot="16200000">
              <a:off x="5439344" y="4838209"/>
              <a:ext cx="821265" cy="170316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494867" y="4639733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0</a:t>
              </a:r>
              <a:endParaRPr lang="en-US" sz="1600" b="1" baseline="-250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867397" y="3759198"/>
            <a:ext cx="762005" cy="1041401"/>
            <a:chOff x="5867397" y="3759198"/>
            <a:chExt cx="762005" cy="1041401"/>
          </a:xfrm>
        </p:grpSpPr>
        <p:sp>
          <p:nvSpPr>
            <p:cNvPr id="34" name="Rounded Rectangle 33"/>
            <p:cNvSpPr/>
            <p:nvPr/>
          </p:nvSpPr>
          <p:spPr bwMode="auto">
            <a:xfrm>
              <a:off x="5867397" y="3759198"/>
              <a:ext cx="762003" cy="169334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35" name="Rounded Rectangle 34"/>
            <p:cNvSpPr/>
            <p:nvPr/>
          </p:nvSpPr>
          <p:spPr bwMode="auto">
            <a:xfrm rot="16200000">
              <a:off x="6036244" y="4207441"/>
              <a:ext cx="1041401" cy="144915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190020" y="3759197"/>
            <a:ext cx="1677381" cy="3479803"/>
            <a:chOff x="4190020" y="3759197"/>
            <a:chExt cx="1677381" cy="3479803"/>
          </a:xfrm>
        </p:grpSpPr>
        <p:grpSp>
          <p:nvGrpSpPr>
            <p:cNvPr id="5" name="Group 4"/>
            <p:cNvGrpSpPr/>
            <p:nvPr/>
          </p:nvGrpSpPr>
          <p:grpSpPr>
            <a:xfrm>
              <a:off x="4190020" y="3759197"/>
              <a:ext cx="1677381" cy="3479803"/>
              <a:chOff x="4190020" y="3759197"/>
              <a:chExt cx="1677381" cy="3479803"/>
            </a:xfrm>
          </p:grpSpPr>
          <p:sp>
            <p:nvSpPr>
              <p:cNvPr id="36" name="Rounded Rectangle 35"/>
              <p:cNvSpPr/>
              <p:nvPr/>
            </p:nvSpPr>
            <p:spPr bwMode="auto">
              <a:xfrm>
                <a:off x="4191000" y="3759201"/>
                <a:ext cx="1295403" cy="126999"/>
              </a:xfrm>
              <a:prstGeom prst="roundRect">
                <a:avLst/>
              </a:prstGeom>
              <a:solidFill>
                <a:srgbClr val="FF0000">
                  <a:alpha val="37000"/>
                </a:srgb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34" charset="0"/>
                  <a:ea typeface="ヒラギノ明朝 ProN W3" pitchFamily="34" charset="-128"/>
                  <a:cs typeface="ヒラギノ明朝 ProN W3" pitchFamily="34" charset="-128"/>
                  <a:sym typeface="Times New Roman" pitchFamily="34" charset="0"/>
                </a:endParaRPr>
              </a:p>
            </p:txBody>
          </p:sp>
          <p:sp>
            <p:nvSpPr>
              <p:cNvPr id="38" name="Rounded Rectangle 37"/>
              <p:cNvSpPr/>
              <p:nvPr/>
            </p:nvSpPr>
            <p:spPr bwMode="auto">
              <a:xfrm rot="16200000">
                <a:off x="2564909" y="5384308"/>
                <a:ext cx="3403602" cy="153380"/>
              </a:xfrm>
              <a:prstGeom prst="roundRect">
                <a:avLst/>
              </a:prstGeom>
              <a:solidFill>
                <a:srgbClr val="FF0000">
                  <a:alpha val="37000"/>
                </a:srgb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34" charset="0"/>
                  <a:ea typeface="ヒラギノ明朝 ProN W3" pitchFamily="34" charset="-128"/>
                  <a:cs typeface="ヒラギノ明朝 ProN W3" pitchFamily="34" charset="-128"/>
                  <a:sym typeface="Times New Roman" pitchFamily="34" charset="0"/>
                </a:endParaRPr>
              </a:p>
            </p:txBody>
          </p:sp>
          <p:sp>
            <p:nvSpPr>
              <p:cNvPr id="39" name="Rounded Rectangle 38"/>
              <p:cNvSpPr/>
              <p:nvPr/>
            </p:nvSpPr>
            <p:spPr bwMode="auto">
              <a:xfrm>
                <a:off x="4191000" y="7086600"/>
                <a:ext cx="1676400" cy="152400"/>
              </a:xfrm>
              <a:prstGeom prst="roundRect">
                <a:avLst/>
              </a:prstGeom>
              <a:solidFill>
                <a:srgbClr val="FF0000">
                  <a:alpha val="37000"/>
                </a:srgb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34" charset="0"/>
                  <a:ea typeface="ヒラギノ明朝 ProN W3" pitchFamily="34" charset="-128"/>
                  <a:cs typeface="ヒラギノ明朝 ProN W3" pitchFamily="34" charset="-128"/>
                  <a:sym typeface="Times New Roman" pitchFamily="34" charset="0"/>
                </a:endParaRPr>
              </a:p>
            </p:txBody>
          </p:sp>
          <p:sp>
            <p:nvSpPr>
              <p:cNvPr id="41" name="Rounded Rectangle 40"/>
              <p:cNvSpPr/>
              <p:nvPr/>
            </p:nvSpPr>
            <p:spPr bwMode="auto">
              <a:xfrm rot="16200000">
                <a:off x="5460512" y="6823642"/>
                <a:ext cx="677332" cy="136446"/>
              </a:xfrm>
              <a:prstGeom prst="roundRect">
                <a:avLst/>
              </a:prstGeom>
              <a:solidFill>
                <a:srgbClr val="FF0000">
                  <a:alpha val="37000"/>
                </a:srgb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34" charset="0"/>
                  <a:ea typeface="ヒラギノ明朝 ProN W3" pitchFamily="34" charset="-128"/>
                  <a:cs typeface="ヒラギノ明朝 ProN W3" pitchFamily="34" charset="-128"/>
                  <a:sym typeface="Times New Roman" pitchFamily="34" charset="0"/>
                </a:endParaRPr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5486400" y="6477000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1</a:t>
              </a:r>
              <a:endParaRPr lang="en-US" sz="1600" b="1" baseline="-250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359398" y="4961467"/>
            <a:ext cx="1405468" cy="838200"/>
            <a:chOff x="5359398" y="4961467"/>
            <a:chExt cx="1405468" cy="838200"/>
          </a:xfrm>
        </p:grpSpPr>
        <p:grpSp>
          <p:nvGrpSpPr>
            <p:cNvPr id="11" name="Group 10"/>
            <p:cNvGrpSpPr/>
            <p:nvPr/>
          </p:nvGrpSpPr>
          <p:grpSpPr>
            <a:xfrm>
              <a:off x="5359398" y="4961467"/>
              <a:ext cx="1405468" cy="838200"/>
              <a:chOff x="5359398" y="4961467"/>
              <a:chExt cx="1405468" cy="838200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6313935" y="5461113"/>
                <a:ext cx="4509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FF0000"/>
                    </a:solidFill>
                    <a:latin typeface="Helvetica"/>
                    <a:cs typeface="Helvetica"/>
                  </a:rPr>
                  <a:t>6</a:t>
                </a:r>
                <a:r>
                  <a:rPr lang="en-US" sz="1600" b="1" baseline="-25000" dirty="0" smtClean="0">
                    <a:solidFill>
                      <a:srgbClr val="FF0000"/>
                    </a:solidFill>
                    <a:latin typeface="Helvetica"/>
                    <a:cs typeface="Helvetica"/>
                  </a:rPr>
                  <a:t>10</a:t>
                </a:r>
                <a:endParaRPr lang="en-US" sz="1600" b="1" baseline="-25000" dirty="0">
                  <a:solidFill>
                    <a:srgbClr val="FF0000"/>
                  </a:solidFill>
                  <a:latin typeface="Helvetica"/>
                  <a:cs typeface="Helvetica"/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5359398" y="4961467"/>
                <a:ext cx="4509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FF0000"/>
                    </a:solidFill>
                    <a:latin typeface="Helvetica"/>
                    <a:cs typeface="Helvetica"/>
                  </a:rPr>
                  <a:t>6</a:t>
                </a:r>
                <a:r>
                  <a:rPr lang="en-US" sz="1600" b="1" baseline="-25000" dirty="0" smtClean="0">
                    <a:solidFill>
                      <a:srgbClr val="FF0000"/>
                    </a:solidFill>
                    <a:latin typeface="Helvetica"/>
                    <a:cs typeface="Helvetica"/>
                  </a:rPr>
                  <a:t>10</a:t>
                </a:r>
                <a:endParaRPr lang="en-US" sz="1600" b="1" baseline="-25000" dirty="0">
                  <a:solidFill>
                    <a:srgbClr val="FF0000"/>
                  </a:solidFill>
                  <a:latin typeface="Helvetica"/>
                  <a:cs typeface="Helvetica"/>
                </a:endParaRPr>
              </a:p>
            </p:txBody>
          </p:sp>
        </p:grpSp>
        <p:cxnSp>
          <p:nvCxnSpPr>
            <p:cNvPr id="52" name="Straight Arrow Connector 51"/>
            <p:cNvCxnSpPr/>
            <p:nvPr/>
          </p:nvCxnSpPr>
          <p:spPr bwMode="auto">
            <a:xfrm>
              <a:off x="5791200" y="5257800"/>
              <a:ext cx="609600" cy="3048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7" name="Group 16"/>
          <p:cNvGrpSpPr/>
          <p:nvPr/>
        </p:nvGrpSpPr>
        <p:grpSpPr>
          <a:xfrm>
            <a:off x="4495800" y="5833646"/>
            <a:ext cx="2385378" cy="795754"/>
            <a:chOff x="4495800" y="5833646"/>
            <a:chExt cx="2385378" cy="795754"/>
          </a:xfrm>
        </p:grpSpPr>
        <p:grpSp>
          <p:nvGrpSpPr>
            <p:cNvPr id="12" name="Group 11"/>
            <p:cNvGrpSpPr/>
            <p:nvPr/>
          </p:nvGrpSpPr>
          <p:grpSpPr>
            <a:xfrm>
              <a:off x="4495800" y="5833646"/>
              <a:ext cx="2385378" cy="795754"/>
              <a:chOff x="4495800" y="5833646"/>
              <a:chExt cx="2385378" cy="795754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4495800" y="6290846"/>
                <a:ext cx="56504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FF0000"/>
                    </a:solidFill>
                    <a:latin typeface="Helvetica"/>
                    <a:cs typeface="Helvetica"/>
                  </a:rPr>
                  <a:t>70</a:t>
                </a:r>
                <a:r>
                  <a:rPr lang="en-US" sz="1600" b="1" baseline="-25000" dirty="0" smtClean="0">
                    <a:solidFill>
                      <a:srgbClr val="FF0000"/>
                    </a:solidFill>
                    <a:latin typeface="Helvetica"/>
                    <a:cs typeface="Helvetica"/>
                  </a:rPr>
                  <a:t>10</a:t>
                </a:r>
                <a:endParaRPr lang="en-US" sz="1600" b="1" baseline="-25000" dirty="0">
                  <a:solidFill>
                    <a:srgbClr val="FF0000"/>
                  </a:solidFill>
                  <a:latin typeface="Helvetica"/>
                  <a:cs typeface="Helvetica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6316133" y="5833646"/>
                <a:ext cx="56504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FF0000"/>
                    </a:solidFill>
                    <a:latin typeface="Helvetica"/>
                    <a:cs typeface="Helvetica"/>
                  </a:rPr>
                  <a:t>70</a:t>
                </a:r>
                <a:r>
                  <a:rPr lang="en-US" sz="1600" b="1" baseline="-25000" dirty="0" smtClean="0">
                    <a:solidFill>
                      <a:srgbClr val="FF0000"/>
                    </a:solidFill>
                    <a:latin typeface="Helvetica"/>
                    <a:cs typeface="Helvetica"/>
                  </a:rPr>
                  <a:t>10</a:t>
                </a:r>
                <a:endParaRPr lang="en-US" sz="1600" b="1" baseline="-25000" dirty="0">
                  <a:solidFill>
                    <a:srgbClr val="FF0000"/>
                  </a:solidFill>
                  <a:latin typeface="Helvetica"/>
                  <a:cs typeface="Helvetica"/>
                </a:endParaRPr>
              </a:p>
            </p:txBody>
          </p:sp>
        </p:grpSp>
        <p:cxnSp>
          <p:nvCxnSpPr>
            <p:cNvPr id="55" name="Straight Arrow Connector 54"/>
            <p:cNvCxnSpPr/>
            <p:nvPr/>
          </p:nvCxnSpPr>
          <p:spPr bwMode="auto">
            <a:xfrm flipV="1">
              <a:off x="5029200" y="6163733"/>
              <a:ext cx="1397000" cy="313267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45" name="TextBox 44"/>
          <p:cNvSpPr txBox="1"/>
          <p:nvPr/>
        </p:nvSpPr>
        <p:spPr>
          <a:xfrm>
            <a:off x="4114800" y="0"/>
            <a:ext cx="4416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address 1000</a:t>
            </a:r>
            <a:r>
              <a:rPr lang="en-US" baseline="-250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10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: 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lw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++ $6,8($7)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656473" y="796243"/>
            <a:ext cx="2286000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  <a:latin typeface="Helvetica"/>
                <a:cs typeface="Helvetica"/>
              </a:rPr>
              <a:t>Same as normal </a:t>
            </a:r>
            <a:r>
              <a:rPr lang="en-US" sz="1800" b="1" dirty="0" err="1" smtClean="0">
                <a:solidFill>
                  <a:srgbClr val="FF0000"/>
                </a:solidFill>
                <a:latin typeface="Helvetica"/>
                <a:cs typeface="Helvetica"/>
              </a:rPr>
              <a:t>lw</a:t>
            </a:r>
            <a:endParaRPr lang="en-US" sz="1800" b="1" dirty="0" smtClean="0">
              <a:solidFill>
                <a:srgbClr val="FF0000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4592018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 bwMode="auto">
          <a:xfrm>
            <a:off x="4264704" y="533400"/>
            <a:ext cx="1621238" cy="263079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34" charset="0"/>
              <a:ea typeface="ヒラギノ明朝 ProN W3" pitchFamily="34" charset="-128"/>
              <a:cs typeface="ヒラギノ明朝 ProN W3" pitchFamily="34" charset="-128"/>
              <a:sym typeface="Times New Roman" pitchFamily="34" charset="0"/>
            </a:endParaRPr>
          </a:p>
        </p:txBody>
      </p:sp>
      <p:sp>
        <p:nvSpPr>
          <p:cNvPr id="44037" name="Rectangle 27"/>
          <p:cNvSpPr>
            <a:spLocks noChangeArrowheads="1"/>
          </p:cNvSpPr>
          <p:nvPr/>
        </p:nvSpPr>
        <p:spPr bwMode="auto">
          <a:xfrm>
            <a:off x="6415088" y="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8" name="Rectangle 28"/>
          <p:cNvSpPr>
            <a:spLocks noChangeArrowheads="1"/>
          </p:cNvSpPr>
          <p:nvPr/>
        </p:nvSpPr>
        <p:spPr bwMode="auto">
          <a:xfrm>
            <a:off x="6415088" y="16510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9" name="Rectangle 29"/>
          <p:cNvSpPr>
            <a:spLocks noChangeArrowheads="1"/>
          </p:cNvSpPr>
          <p:nvPr/>
        </p:nvSpPr>
        <p:spPr bwMode="auto">
          <a:xfrm>
            <a:off x="6613525" y="325438"/>
            <a:ext cx="571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9652000" y="7429499"/>
            <a:ext cx="341313" cy="342901"/>
          </a:xfrm>
        </p:spPr>
        <p:txBody>
          <a:bodyPr/>
          <a:lstStyle/>
          <a:p>
            <a:pPr>
              <a:defRPr/>
            </a:pPr>
            <a:fld id="{0F8B4F7E-174C-194F-9065-BE6B75A72F24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pic>
        <p:nvPicPr>
          <p:cNvPr id="2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394689"/>
            <a:ext cx="7239000" cy="5301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6415088" y="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6415088" y="16510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6613525" y="325438"/>
            <a:ext cx="571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174621"/>
              </p:ext>
            </p:extLst>
          </p:nvPr>
        </p:nvGraphicFramePr>
        <p:xfrm>
          <a:off x="4191000" y="1257300"/>
          <a:ext cx="5562599" cy="10287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117600"/>
                <a:gridCol w="1117600"/>
                <a:gridCol w="1117600"/>
                <a:gridCol w="2209799"/>
              </a:tblGrid>
              <a:tr h="34290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Opcode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Source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Destination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Immediate value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31-26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25-21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20-16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15-</a:t>
                      </a:r>
                      <a:r>
                        <a:rPr lang="en-US" sz="1400" baseline="0" dirty="0" smtClean="0"/>
                        <a:t>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100011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0000</a:t>
                      </a:r>
                      <a:r>
                        <a:rPr lang="en-US" sz="1400" baseline="0" dirty="0" smtClean="0"/>
                        <a:t> 0000 0000</a:t>
                      </a:r>
                      <a:r>
                        <a:rPr lang="en-US" sz="1400" dirty="0" smtClean="0"/>
                        <a:t> 1000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191000" y="478726"/>
            <a:ext cx="5840060" cy="6488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Cycle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5,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State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13: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	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Write data from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ALUOut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to the register file</a:t>
            </a:r>
          </a:p>
          <a:p>
            <a:pPr>
              <a:spcBef>
                <a:spcPts val="500"/>
              </a:spcBef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	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RF[IR(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25:21)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]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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ALUOut</a:t>
            </a:r>
            <a:endParaRPr lang="en-US" sz="1600" dirty="0" smtClean="0">
              <a:solidFill>
                <a:schemeClr val="accent6">
                  <a:lumMod val="50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114800" y="0"/>
            <a:ext cx="4416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address 1000</a:t>
            </a:r>
            <a:r>
              <a:rPr lang="en-US" baseline="-250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10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: 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lw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++ $6,8($7)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228600" y="152400"/>
            <a:ext cx="2286000" cy="3979333"/>
            <a:chOff x="457200" y="304800"/>
            <a:chExt cx="2057400" cy="3581400"/>
          </a:xfrm>
        </p:grpSpPr>
        <p:pic>
          <p:nvPicPr>
            <p:cNvPr id="53" name="Picture 8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678" t="1147" r="40090" b="11618"/>
            <a:stretch/>
          </p:blipFill>
          <p:spPr bwMode="auto">
            <a:xfrm>
              <a:off x="457200" y="304800"/>
              <a:ext cx="1968657" cy="3471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" name="Rectangle 53"/>
            <p:cNvSpPr/>
            <p:nvPr/>
          </p:nvSpPr>
          <p:spPr bwMode="auto">
            <a:xfrm>
              <a:off x="1602341" y="3157330"/>
              <a:ext cx="912259" cy="718114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960925" y="3505200"/>
              <a:ext cx="912259" cy="381000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1457534" y="3426142"/>
              <a:ext cx="912259" cy="381000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105400" y="2133600"/>
            <a:ext cx="2362200" cy="3124200"/>
            <a:chOff x="5105400" y="2133600"/>
            <a:chExt cx="2362200" cy="3124200"/>
          </a:xfrm>
        </p:grpSpPr>
        <p:cxnSp>
          <p:nvCxnSpPr>
            <p:cNvPr id="58" name="Straight Arrow Connector 57"/>
            <p:cNvCxnSpPr/>
            <p:nvPr/>
          </p:nvCxnSpPr>
          <p:spPr bwMode="auto">
            <a:xfrm flipH="1">
              <a:off x="5867400" y="2133600"/>
              <a:ext cx="152400" cy="31242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9" name="TextBox 58"/>
            <p:cNvSpPr txBox="1"/>
            <p:nvPr/>
          </p:nvSpPr>
          <p:spPr>
            <a:xfrm>
              <a:off x="5105400" y="3048000"/>
              <a:ext cx="2362200" cy="1077218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Aw, </a:t>
              </a:r>
              <a:r>
                <a:rPr lang="en-US" sz="1600" dirty="0">
                  <a:solidFill>
                    <a:srgbClr val="FF0000"/>
                  </a:solidFill>
                  <a:latin typeface="Helvetica"/>
                  <a:cs typeface="Helvetica"/>
                </a:rPr>
                <a:t>s</a:t>
              </a:r>
              <a:r>
                <a:rPr lang="en-US" sz="16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nap!</a:t>
              </a:r>
            </a:p>
            <a:p>
              <a:r>
                <a:rPr lang="en-US" sz="16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No path for bits 25:21 of IR to use as write address…</a:t>
              </a:r>
              <a:endParaRPr lang="en-US" sz="1600" dirty="0" smtClean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7404" y="2984238"/>
            <a:ext cx="2945377" cy="4272354"/>
            <a:chOff x="47404" y="2984238"/>
            <a:chExt cx="2945377" cy="4272354"/>
          </a:xfrm>
        </p:grpSpPr>
        <p:grpSp>
          <p:nvGrpSpPr>
            <p:cNvPr id="19" name="Group 18"/>
            <p:cNvGrpSpPr/>
            <p:nvPr/>
          </p:nvGrpSpPr>
          <p:grpSpPr>
            <a:xfrm>
              <a:off x="47404" y="4191000"/>
              <a:ext cx="2945377" cy="3065592"/>
              <a:chOff x="47404" y="4191000"/>
              <a:chExt cx="2945377" cy="3065592"/>
            </a:xfrm>
          </p:grpSpPr>
          <p:sp>
            <p:nvSpPr>
              <p:cNvPr id="60" name="TextBox 59"/>
              <p:cNvSpPr txBox="1"/>
              <p:nvPr/>
            </p:nvSpPr>
            <p:spPr>
              <a:xfrm>
                <a:off x="173381" y="6179374"/>
                <a:ext cx="2819400" cy="1077218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solidFill>
                      <a:srgbClr val="FF0000"/>
                    </a:solidFill>
                    <a:latin typeface="Helvetica"/>
                    <a:cs typeface="Helvetica"/>
                  </a:rPr>
                  <a:t>To fix:</a:t>
                </a:r>
              </a:p>
              <a:p>
                <a:pPr marL="285750" indent="-285750">
                  <a:buFont typeface="Arial"/>
                  <a:buChar char="•"/>
                </a:pPr>
                <a:r>
                  <a:rPr lang="en-US" sz="1600" dirty="0" smtClean="0">
                    <a:solidFill>
                      <a:srgbClr val="FF0000"/>
                    </a:solidFill>
                    <a:latin typeface="Helvetica"/>
                    <a:cs typeface="Helvetica"/>
                  </a:rPr>
                  <a:t>Add another input to mux</a:t>
                </a:r>
              </a:p>
              <a:p>
                <a:pPr marL="285750" indent="-285750">
                  <a:buFont typeface="Arial"/>
                  <a:buChar char="•"/>
                </a:pPr>
                <a:r>
                  <a:rPr lang="en-US" sz="1600" dirty="0" smtClean="0">
                    <a:solidFill>
                      <a:srgbClr val="FF0000"/>
                    </a:solidFill>
                    <a:latin typeface="Helvetica"/>
                    <a:cs typeface="Helvetica"/>
                  </a:rPr>
                  <a:t>Now need 2 control signals instead of 1</a:t>
                </a:r>
                <a:endParaRPr lang="en-US" sz="1600" dirty="0" smtClean="0">
                  <a:solidFill>
                    <a:srgbClr val="FF0000"/>
                  </a:solidFill>
                  <a:latin typeface="Helvetica"/>
                  <a:cs typeface="Helvetica"/>
                </a:endParaRPr>
              </a:p>
            </p:txBody>
          </p:sp>
          <p:sp>
            <p:nvSpPr>
              <p:cNvPr id="15" name="Rounded Rectangle 14"/>
              <p:cNvSpPr/>
              <p:nvPr/>
            </p:nvSpPr>
            <p:spPr bwMode="auto">
              <a:xfrm>
                <a:off x="1676400" y="4191000"/>
                <a:ext cx="838200" cy="1828800"/>
              </a:xfrm>
              <a:prstGeom prst="roundRect">
                <a:avLst/>
              </a:prstGeom>
              <a:solidFill>
                <a:srgbClr val="FFFFFF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34" charset="0"/>
                  <a:ea typeface="ヒラギノ明朝 ProN W3" pitchFamily="34" charset="-128"/>
                  <a:cs typeface="ヒラギノ明朝 ProN W3" pitchFamily="34" charset="-128"/>
                  <a:sym typeface="Times New Roman" pitchFamily="34" charset="0"/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1752600" y="4260025"/>
                <a:ext cx="4128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FF0000"/>
                    </a:solidFill>
                    <a:latin typeface="Helvetica"/>
                    <a:cs typeface="Helvetica"/>
                  </a:rPr>
                  <a:t>00</a:t>
                </a:r>
                <a:endParaRPr lang="en-US" sz="1600" b="1" baseline="-25000" dirty="0">
                  <a:solidFill>
                    <a:srgbClr val="FF0000"/>
                  </a:solidFill>
                  <a:latin typeface="Helvetica"/>
                  <a:cs typeface="Helvetica"/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1752600" y="4925876"/>
                <a:ext cx="4128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FF0000"/>
                    </a:solidFill>
                    <a:latin typeface="Helvetica"/>
                    <a:cs typeface="Helvetica"/>
                  </a:rPr>
                  <a:t>01</a:t>
                </a:r>
                <a:endParaRPr lang="en-US" sz="1600" b="1" baseline="-25000" dirty="0">
                  <a:solidFill>
                    <a:srgbClr val="FF0000"/>
                  </a:solidFill>
                  <a:latin typeface="Helvetica"/>
                  <a:cs typeface="Helvetica"/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1752600" y="5597871"/>
                <a:ext cx="4128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FF0000"/>
                    </a:solidFill>
                    <a:latin typeface="Helvetica"/>
                    <a:cs typeface="Helvetica"/>
                  </a:rPr>
                  <a:t>10</a:t>
                </a:r>
                <a:endParaRPr lang="en-US" sz="1600" b="1" baseline="-25000" dirty="0">
                  <a:solidFill>
                    <a:srgbClr val="FF0000"/>
                  </a:solidFill>
                  <a:latin typeface="Helvetica"/>
                  <a:cs typeface="Helvetica"/>
                </a:endParaRPr>
              </a:p>
            </p:txBody>
          </p:sp>
          <p:cxnSp>
            <p:nvCxnSpPr>
              <p:cNvPr id="64" name="Straight Arrow Connector 63"/>
              <p:cNvCxnSpPr/>
              <p:nvPr/>
            </p:nvCxnSpPr>
            <p:spPr bwMode="auto">
              <a:xfrm>
                <a:off x="1215239" y="4437195"/>
                <a:ext cx="457200" cy="0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65" name="Straight Arrow Connector 64"/>
              <p:cNvCxnSpPr/>
              <p:nvPr/>
            </p:nvCxnSpPr>
            <p:spPr bwMode="auto">
              <a:xfrm>
                <a:off x="1219200" y="5105400"/>
                <a:ext cx="457200" cy="0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66" name="Straight Arrow Connector 65"/>
              <p:cNvCxnSpPr/>
              <p:nvPr/>
            </p:nvCxnSpPr>
            <p:spPr bwMode="auto">
              <a:xfrm>
                <a:off x="1219200" y="5791200"/>
                <a:ext cx="457200" cy="0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67" name="TextBox 66"/>
              <p:cNvSpPr txBox="1"/>
              <p:nvPr/>
            </p:nvSpPr>
            <p:spPr>
              <a:xfrm>
                <a:off x="47404" y="4267200"/>
                <a:ext cx="105128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600" b="1" dirty="0" smtClean="0">
                    <a:solidFill>
                      <a:srgbClr val="FF0000"/>
                    </a:solidFill>
                    <a:latin typeface="Helvetica"/>
                    <a:cs typeface="Helvetica"/>
                  </a:rPr>
                  <a:t>IR(20:16)</a:t>
                </a:r>
                <a:endParaRPr lang="en-US" sz="1600" b="1" baseline="-25000" dirty="0">
                  <a:solidFill>
                    <a:srgbClr val="FF0000"/>
                  </a:solidFill>
                  <a:latin typeface="Helvetica"/>
                  <a:cs typeface="Helvetica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58625" y="4919246"/>
                <a:ext cx="104006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600" b="1" dirty="0" smtClean="0">
                    <a:solidFill>
                      <a:srgbClr val="FF0000"/>
                    </a:solidFill>
                    <a:latin typeface="Helvetica"/>
                    <a:cs typeface="Helvetica"/>
                  </a:rPr>
                  <a:t>IR(15:11)</a:t>
                </a:r>
                <a:endParaRPr lang="en-US" sz="1600" b="1" baseline="-25000" dirty="0">
                  <a:solidFill>
                    <a:srgbClr val="FF0000"/>
                  </a:solidFill>
                  <a:latin typeface="Helvetica"/>
                  <a:cs typeface="Helvetica"/>
                </a:endParaRP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47404" y="5605046"/>
                <a:ext cx="105128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600" b="1" dirty="0" smtClean="0">
                    <a:solidFill>
                      <a:srgbClr val="FF0000"/>
                    </a:solidFill>
                    <a:latin typeface="Helvetica"/>
                    <a:cs typeface="Helvetica"/>
                  </a:rPr>
                  <a:t>IR(25:21)</a:t>
                </a:r>
                <a:endParaRPr lang="en-US" sz="1600" b="1" baseline="-25000" dirty="0">
                  <a:solidFill>
                    <a:srgbClr val="FF0000"/>
                  </a:solidFill>
                  <a:latin typeface="Helvetica"/>
                  <a:cs typeface="Helvetica"/>
                </a:endParaRPr>
              </a:p>
            </p:txBody>
          </p:sp>
        </p:grpSp>
        <p:sp>
          <p:nvSpPr>
            <p:cNvPr id="20" name="Up Arrow 19"/>
            <p:cNvSpPr/>
            <p:nvPr/>
          </p:nvSpPr>
          <p:spPr bwMode="auto">
            <a:xfrm rot="20700000">
              <a:off x="1438020" y="2984238"/>
              <a:ext cx="304443" cy="1248840"/>
            </a:xfrm>
            <a:prstGeom prst="upArrow">
              <a:avLst/>
            </a:prstGeom>
            <a:solidFill>
              <a:srgbClr val="FF0000">
                <a:alpha val="33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318648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88" descr="13 - Lecture Notes (Mine)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619074"/>
            <a:ext cx="5747125" cy="5934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FSM diagram is thus: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94958-0AB3-6140-9AA4-450DA40E09FB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609600" y="5194932"/>
            <a:ext cx="2286000" cy="2286000"/>
          </a:xfrm>
          <a:prstGeom prst="ellipse">
            <a:avLst/>
          </a:prstGeom>
          <a:solidFill>
            <a:srgbClr val="FFFF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Helvetica"/>
                <a:sym typeface="Times New Roman" pitchFamily="34" charset="0"/>
              </a:rPr>
              <a:t>RegDst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Helvetica"/>
                <a:sym typeface="Times New Roman" pitchFamily="34" charset="0"/>
              </a:rPr>
              <a:t> = 10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Helvetica"/>
                <a:cs typeface="Helvetica"/>
              </a:rPr>
              <a:t>RegWrite</a:t>
            </a:r>
            <a:endParaRPr lang="en-US" sz="1600" dirty="0" smtClean="0">
              <a:latin typeface="Helvetica"/>
              <a:cs typeface="Helvetica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Helvetica"/>
                <a:sym typeface="Times New Roman" pitchFamily="34" charset="0"/>
              </a:rPr>
              <a:t>MemtoReg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Helvetica"/>
                <a:sym typeface="Times New Roman" pitchFamily="34" charset="0"/>
              </a:rPr>
              <a:t> = 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"/>
              <a:cs typeface="Helvetica"/>
              <a:sym typeface="Times New Roman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5194932"/>
            <a:ext cx="412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D0D29"/>
                </a:solidFill>
                <a:latin typeface="Helvetica"/>
                <a:cs typeface="Helvetica"/>
              </a:rPr>
              <a:t>13</a:t>
            </a:r>
            <a:endParaRPr lang="en-US" sz="1600" b="1" baseline="-25000" dirty="0">
              <a:solidFill>
                <a:srgbClr val="0D0D29"/>
              </a:solidFill>
              <a:latin typeface="Helvetica"/>
              <a:cs typeface="Helvetica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2895600" y="5943600"/>
            <a:ext cx="1143000" cy="16573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3276600" y="6076051"/>
            <a:ext cx="7620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  <a:latin typeface="Helvetica"/>
                <a:cs typeface="Helvetica"/>
              </a:rPr>
              <a:t>l</a:t>
            </a: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w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++</a:t>
            </a:r>
            <a:endParaRPr lang="en-US" sz="1600" baseline="-25000" dirty="0" smtClean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0914" y="2286000"/>
            <a:ext cx="3124200" cy="23698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  <a:latin typeface="Helvetica"/>
                <a:cs typeface="Helvetica"/>
              </a:rPr>
              <a:t>Notes: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RegDst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 = 10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Selects IR(25:21)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RegWrite</a:t>
            </a:r>
            <a:endParaRPr lang="en-US" sz="1600" dirty="0" smtClean="0">
              <a:solidFill>
                <a:schemeClr val="tx1"/>
              </a:solidFill>
              <a:latin typeface="Helvetica"/>
              <a:cs typeface="Helvetica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Enables register file to be written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MemtoReg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 = 0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Selects </a:t>
            </a: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ALUOut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 as input to the register file</a:t>
            </a:r>
          </a:p>
        </p:txBody>
      </p:sp>
    </p:spTree>
    <p:extLst>
      <p:ext uri="{BB962C8B-B14F-4D97-AF65-F5344CB8AC3E}">
        <p14:creationId xmlns:p14="http://schemas.microsoft.com/office/powerpoint/2010/main" val="17094140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27"/>
          <p:cNvSpPr>
            <a:spLocks noChangeArrowheads="1"/>
          </p:cNvSpPr>
          <p:nvPr/>
        </p:nvSpPr>
        <p:spPr bwMode="auto">
          <a:xfrm>
            <a:off x="6415088" y="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8" name="Rectangle 28"/>
          <p:cNvSpPr>
            <a:spLocks noChangeArrowheads="1"/>
          </p:cNvSpPr>
          <p:nvPr/>
        </p:nvSpPr>
        <p:spPr bwMode="auto">
          <a:xfrm>
            <a:off x="6415088" y="16510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9" name="Rectangle 29"/>
          <p:cNvSpPr>
            <a:spLocks noChangeArrowheads="1"/>
          </p:cNvSpPr>
          <p:nvPr/>
        </p:nvSpPr>
        <p:spPr bwMode="auto">
          <a:xfrm>
            <a:off x="6613525" y="325438"/>
            <a:ext cx="571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pic>
        <p:nvPicPr>
          <p:cNvPr id="44040" name="Picture 688" descr="13 - Lecture Notes (Mine)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8850"/>
            <a:ext cx="3869488" cy="399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9652000" y="7429499"/>
            <a:ext cx="341313" cy="342901"/>
          </a:xfrm>
        </p:spPr>
        <p:txBody>
          <a:bodyPr/>
          <a:lstStyle/>
          <a:p>
            <a:pPr>
              <a:defRPr/>
            </a:pPr>
            <a:fld id="{0F8B4F7E-174C-194F-9065-BE6B75A72F2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2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394689"/>
            <a:ext cx="7239000" cy="5301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363268"/>
              </p:ext>
            </p:extLst>
          </p:nvPr>
        </p:nvGraphicFramePr>
        <p:xfrm>
          <a:off x="228600" y="4440768"/>
          <a:ext cx="2127250" cy="114871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990600"/>
                <a:gridCol w="1136650"/>
              </a:tblGrid>
              <a:tr h="268475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Register file</a:t>
                      </a:r>
                      <a:endParaRPr lang="en-US" sz="1600" dirty="0"/>
                    </a:p>
                  </a:txBody>
                  <a:tcPr marL="66199" marR="66199" marT="33100" marB="33100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address</a:t>
                      </a:r>
                      <a:endParaRPr lang="en-US" sz="1400" baseline="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content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 (00110)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 (00111)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2984" y="4049184"/>
            <a:ext cx="26825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PC value:  1000</a:t>
            </a:r>
            <a:r>
              <a:rPr lang="en-US" sz="1600" baseline="-25000" dirty="0" smtClean="0">
                <a:solidFill>
                  <a:srgbClr val="FF0000"/>
                </a:solidFill>
                <a:latin typeface="Helvetica"/>
                <a:cs typeface="Helvetica"/>
              </a:rPr>
              <a:t>10</a:t>
            </a:r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  <a:sym typeface="Wingdings"/>
              </a:rPr>
              <a:t></a:t>
            </a:r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1004</a:t>
            </a:r>
            <a:r>
              <a:rPr lang="en-US" sz="1600" baseline="-25000" dirty="0" smtClean="0">
                <a:solidFill>
                  <a:srgbClr val="FF0000"/>
                </a:solidFill>
                <a:latin typeface="Helvetica"/>
                <a:cs typeface="Helvetica"/>
              </a:rPr>
              <a:t>10</a:t>
            </a:r>
            <a:endParaRPr lang="en-US" sz="1600" baseline="-2500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754990"/>
              </p:ext>
            </p:extLst>
          </p:nvPr>
        </p:nvGraphicFramePr>
        <p:xfrm>
          <a:off x="228600" y="5715000"/>
          <a:ext cx="2127250" cy="198739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990600"/>
                <a:gridCol w="1136650"/>
              </a:tblGrid>
              <a:tr h="268475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Memory</a:t>
                      </a:r>
                      <a:endParaRPr lang="en-US" sz="1600" dirty="0"/>
                    </a:p>
                  </a:txBody>
                  <a:tcPr marL="66199" marR="66199" marT="33100" marB="33100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address</a:t>
                      </a:r>
                      <a:endParaRPr lang="en-US" sz="1400" baseline="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content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lw</a:t>
                      </a:r>
                      <a:r>
                        <a:rPr lang="en-US" sz="1400" dirty="0" smtClean="0"/>
                        <a:t> encoding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baseline="-25000" dirty="0" smtClean="0"/>
                        <a:t>…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50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10004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60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10008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70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6415088" y="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6415088" y="16510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6613525" y="325438"/>
            <a:ext cx="571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325511"/>
              </p:ext>
            </p:extLst>
          </p:nvPr>
        </p:nvGraphicFramePr>
        <p:xfrm>
          <a:off x="4191000" y="1257300"/>
          <a:ext cx="5562599" cy="10287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117600"/>
                <a:gridCol w="1117600"/>
                <a:gridCol w="1117600"/>
                <a:gridCol w="2209799"/>
              </a:tblGrid>
              <a:tr h="34290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Opcode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Source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Destination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Immediate value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31-26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25-21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20-16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15-</a:t>
                      </a:r>
                      <a:r>
                        <a:rPr lang="en-US" sz="1400" baseline="0" dirty="0" smtClean="0"/>
                        <a:t>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100011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0000</a:t>
                      </a:r>
                      <a:r>
                        <a:rPr lang="en-US" sz="1400" baseline="0" dirty="0" smtClean="0"/>
                        <a:t> 0000 0000</a:t>
                      </a:r>
                      <a:r>
                        <a:rPr lang="en-US" sz="1400" dirty="0" smtClean="0"/>
                        <a:t> 1000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4114800" y="0"/>
            <a:ext cx="40570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address 1000</a:t>
            </a:r>
            <a:r>
              <a:rPr lang="en-US" baseline="-250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10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: 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lw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 $6,8($7)</a:t>
            </a:r>
          </a:p>
        </p:txBody>
      </p:sp>
      <p:sp>
        <p:nvSpPr>
          <p:cNvPr id="2" name="Rectangle 1"/>
          <p:cNvSpPr/>
          <p:nvPr/>
        </p:nvSpPr>
        <p:spPr>
          <a:xfrm>
            <a:off x="4191000" y="478726"/>
            <a:ext cx="4244471" cy="6488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Cycle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1, State 0:  	Fetch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load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instruction</a:t>
            </a:r>
          </a:p>
          <a:p>
            <a:pPr>
              <a:spcBef>
                <a:spcPts val="500"/>
              </a:spcBef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	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IR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 Memory(PC) || PC  PC + 4</a:t>
            </a:r>
            <a:endParaRPr lang="en-US" sz="1600" dirty="0">
              <a:solidFill>
                <a:schemeClr val="accent6">
                  <a:lumMod val="50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371600" y="119252"/>
            <a:ext cx="1143000" cy="1143000"/>
          </a:xfrm>
          <a:prstGeom prst="ellipse">
            <a:avLst/>
          </a:prstGeom>
          <a:solidFill>
            <a:srgbClr val="FFFF00">
              <a:alpha val="11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34" charset="0"/>
              <a:ea typeface="ヒラギノ明朝 ProN W3" pitchFamily="34" charset="-128"/>
              <a:cs typeface="ヒラギノ明朝 ProN W3" pitchFamily="34" charset="-128"/>
              <a:sym typeface="Times New Roman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276600" y="838199"/>
            <a:ext cx="3611978" cy="4033096"/>
            <a:chOff x="3276600" y="838199"/>
            <a:chExt cx="3611978" cy="4033096"/>
          </a:xfrm>
        </p:grpSpPr>
        <p:sp>
          <p:nvSpPr>
            <p:cNvPr id="9" name="Rounded Rectangle 8"/>
            <p:cNvSpPr/>
            <p:nvPr/>
          </p:nvSpPr>
          <p:spPr bwMode="auto">
            <a:xfrm>
              <a:off x="5181600" y="838199"/>
              <a:ext cx="1706978" cy="270413"/>
            </a:xfrm>
            <a:prstGeom prst="roundRect">
              <a:avLst/>
            </a:prstGeom>
            <a:solidFill>
              <a:srgbClr val="FF66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28" name="Rounded Rectangle 27"/>
            <p:cNvSpPr/>
            <p:nvPr/>
          </p:nvSpPr>
          <p:spPr bwMode="auto">
            <a:xfrm>
              <a:off x="3713374" y="3272405"/>
              <a:ext cx="1773026" cy="156595"/>
            </a:xfrm>
            <a:prstGeom prst="roundRect">
              <a:avLst/>
            </a:prstGeom>
            <a:solidFill>
              <a:srgbClr val="FF66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29" name="Rounded Rectangle 28"/>
            <p:cNvSpPr/>
            <p:nvPr/>
          </p:nvSpPr>
          <p:spPr bwMode="auto">
            <a:xfrm rot="16200000">
              <a:off x="2990078" y="3998796"/>
              <a:ext cx="1583932" cy="161066"/>
            </a:xfrm>
            <a:prstGeom prst="roundRect">
              <a:avLst/>
            </a:prstGeom>
            <a:solidFill>
              <a:srgbClr val="FF66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30" name="Rounded Rectangle 29"/>
            <p:cNvSpPr/>
            <p:nvPr/>
          </p:nvSpPr>
          <p:spPr bwMode="auto">
            <a:xfrm>
              <a:off x="4724399" y="3886200"/>
              <a:ext cx="865231" cy="160776"/>
            </a:xfrm>
            <a:prstGeom prst="roundRect">
              <a:avLst/>
            </a:prstGeom>
            <a:solidFill>
              <a:srgbClr val="FF66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31" name="Rounded Rectangle 30"/>
            <p:cNvSpPr/>
            <p:nvPr/>
          </p:nvSpPr>
          <p:spPr bwMode="auto">
            <a:xfrm rot="16200000">
              <a:off x="4504655" y="4109366"/>
              <a:ext cx="590639" cy="153654"/>
            </a:xfrm>
            <a:prstGeom prst="roundRect">
              <a:avLst/>
            </a:prstGeom>
            <a:solidFill>
              <a:srgbClr val="FF66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32" name="Rounded Rectangle 31"/>
            <p:cNvSpPr/>
            <p:nvPr/>
          </p:nvSpPr>
          <p:spPr bwMode="auto">
            <a:xfrm>
              <a:off x="3276600" y="3048001"/>
              <a:ext cx="2209800" cy="152399"/>
            </a:xfrm>
            <a:prstGeom prst="roundRect">
              <a:avLst/>
            </a:prstGeom>
            <a:solidFill>
              <a:srgbClr val="FF66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33" name="Rounded Rectangle 32"/>
            <p:cNvSpPr/>
            <p:nvPr/>
          </p:nvSpPr>
          <p:spPr bwMode="auto">
            <a:xfrm rot="16200000">
              <a:off x="2519982" y="3815382"/>
              <a:ext cx="1676400" cy="141636"/>
            </a:xfrm>
            <a:prstGeom prst="roundRect">
              <a:avLst/>
            </a:prstGeom>
            <a:solidFill>
              <a:srgbClr val="FF66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</p:grpSp>
      <p:sp>
        <p:nvSpPr>
          <p:cNvPr id="34" name="Rounded Rectangle 33"/>
          <p:cNvSpPr/>
          <p:nvPr/>
        </p:nvSpPr>
        <p:spPr bwMode="auto">
          <a:xfrm>
            <a:off x="7056022" y="838200"/>
            <a:ext cx="1325978" cy="270413"/>
          </a:xfrm>
          <a:prstGeom prst="roundRect">
            <a:avLst/>
          </a:prstGeom>
          <a:solidFill>
            <a:srgbClr val="FF0000">
              <a:alpha val="37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34" charset="0"/>
              <a:ea typeface="ヒラギノ明朝 ProN W3" pitchFamily="34" charset="-128"/>
              <a:cs typeface="ヒラギノ明朝 ProN W3" pitchFamily="34" charset="-128"/>
              <a:sym typeface="Times New Roman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137185" y="1947446"/>
            <a:ext cx="5638800" cy="2624554"/>
            <a:chOff x="4137185" y="1947446"/>
            <a:chExt cx="5638800" cy="2624554"/>
          </a:xfrm>
        </p:grpSpPr>
        <p:sp>
          <p:nvSpPr>
            <p:cNvPr id="35" name="TextBox 34"/>
            <p:cNvSpPr txBox="1"/>
            <p:nvPr/>
          </p:nvSpPr>
          <p:spPr>
            <a:xfrm>
              <a:off x="4137185" y="1947446"/>
              <a:ext cx="5638800" cy="338554"/>
            </a:xfrm>
            <a:prstGeom prst="rect">
              <a:avLst/>
            </a:prstGeom>
            <a:solidFill>
              <a:srgbClr val="FFFFFF"/>
            </a:solidFill>
            <a:ln w="28575" cmpd="sng">
              <a:solidFill>
                <a:srgbClr val="FF66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FF6600"/>
                  </a:solidFill>
                  <a:latin typeface="Helvetica"/>
                  <a:cs typeface="Helvetica"/>
                </a:rPr>
                <a:t>IR contains:  100011-00111-00110-0000000000001000</a:t>
              </a:r>
              <a:endParaRPr lang="en-US" sz="1600" baseline="-25000" dirty="0">
                <a:solidFill>
                  <a:srgbClr val="FF6600"/>
                </a:solidFill>
                <a:latin typeface="Helvetica"/>
                <a:cs typeface="Helvetica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>
              <a:off x="4343400" y="2286000"/>
              <a:ext cx="228600" cy="22860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6" name="Group 15"/>
          <p:cNvGrpSpPr/>
          <p:nvPr/>
        </p:nvGrpSpPr>
        <p:grpSpPr>
          <a:xfrm>
            <a:off x="3124200" y="4176712"/>
            <a:ext cx="4343401" cy="1766888"/>
            <a:chOff x="3124200" y="4176712"/>
            <a:chExt cx="4343401" cy="1766888"/>
          </a:xfrm>
        </p:grpSpPr>
        <p:grpSp>
          <p:nvGrpSpPr>
            <p:cNvPr id="15" name="Group 14"/>
            <p:cNvGrpSpPr/>
            <p:nvPr/>
          </p:nvGrpSpPr>
          <p:grpSpPr>
            <a:xfrm>
              <a:off x="3124200" y="4176712"/>
              <a:ext cx="4267200" cy="708476"/>
              <a:chOff x="3124200" y="4176712"/>
              <a:chExt cx="4267200" cy="708476"/>
            </a:xfrm>
          </p:grpSpPr>
          <p:sp>
            <p:nvSpPr>
              <p:cNvPr id="39" name="Rounded Rectangle 38"/>
              <p:cNvSpPr/>
              <p:nvPr/>
            </p:nvSpPr>
            <p:spPr bwMode="auto">
              <a:xfrm>
                <a:off x="3124200" y="4199387"/>
                <a:ext cx="4267200" cy="144013"/>
              </a:xfrm>
              <a:prstGeom prst="roundRect">
                <a:avLst/>
              </a:prstGeom>
              <a:solidFill>
                <a:srgbClr val="FF0000">
                  <a:alpha val="37000"/>
                </a:srgb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34" charset="0"/>
                  <a:ea typeface="ヒラギノ明朝 ProN W3" pitchFamily="34" charset="-128"/>
                  <a:cs typeface="ヒラギノ明朝 ProN W3" pitchFamily="34" charset="-128"/>
                  <a:sym typeface="Times New Roman" pitchFamily="34" charset="0"/>
                </a:endParaRPr>
              </a:p>
            </p:txBody>
          </p:sp>
          <p:sp>
            <p:nvSpPr>
              <p:cNvPr id="40" name="Rounded Rectangle 39"/>
              <p:cNvSpPr/>
              <p:nvPr/>
            </p:nvSpPr>
            <p:spPr bwMode="auto">
              <a:xfrm rot="16200000">
                <a:off x="6953535" y="4450556"/>
                <a:ext cx="700087" cy="152400"/>
              </a:xfrm>
              <a:prstGeom prst="roundRect">
                <a:avLst/>
              </a:prstGeom>
              <a:solidFill>
                <a:srgbClr val="FF0000">
                  <a:alpha val="37000"/>
                </a:srgb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34" charset="0"/>
                  <a:ea typeface="ヒラギノ明朝 ProN W3" pitchFamily="34" charset="-128"/>
                  <a:cs typeface="ヒラギノ明朝 ProN W3" pitchFamily="34" charset="-128"/>
                  <a:sym typeface="Times New Roman" pitchFamily="34" charset="0"/>
                </a:endParaRPr>
              </a:p>
            </p:txBody>
          </p:sp>
          <p:sp>
            <p:nvSpPr>
              <p:cNvPr id="41" name="Rounded Rectangle 40"/>
              <p:cNvSpPr/>
              <p:nvPr/>
            </p:nvSpPr>
            <p:spPr bwMode="auto">
              <a:xfrm rot="16200000">
                <a:off x="2850357" y="4458945"/>
                <a:ext cx="700087" cy="152400"/>
              </a:xfrm>
              <a:prstGeom prst="roundRect">
                <a:avLst/>
              </a:prstGeom>
              <a:solidFill>
                <a:srgbClr val="FF0000">
                  <a:alpha val="37000"/>
                </a:srgb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34" charset="0"/>
                  <a:ea typeface="ヒラギノ明朝 ProN W3" pitchFamily="34" charset="-128"/>
                  <a:cs typeface="ヒラギノ明朝 ProN W3" pitchFamily="34" charset="-128"/>
                  <a:sym typeface="Times New Roman" pitchFamily="34" charset="0"/>
                </a:endParaRPr>
              </a:p>
            </p:txBody>
          </p:sp>
        </p:grpSp>
        <p:sp>
          <p:nvSpPr>
            <p:cNvPr id="42" name="Rounded Rectangle 41"/>
            <p:cNvSpPr/>
            <p:nvPr/>
          </p:nvSpPr>
          <p:spPr bwMode="auto">
            <a:xfrm rot="16200000">
              <a:off x="7275324" y="5751322"/>
              <a:ext cx="200598" cy="183957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863731" y="3472052"/>
            <a:ext cx="1832471" cy="1350074"/>
            <a:chOff x="5863731" y="3450526"/>
            <a:chExt cx="1832471" cy="1350074"/>
          </a:xfrm>
        </p:grpSpPr>
        <p:grpSp>
          <p:nvGrpSpPr>
            <p:cNvPr id="17" name="Group 16"/>
            <p:cNvGrpSpPr/>
            <p:nvPr/>
          </p:nvGrpSpPr>
          <p:grpSpPr>
            <a:xfrm>
              <a:off x="5863731" y="3547211"/>
              <a:ext cx="1832471" cy="1253389"/>
              <a:chOff x="5863731" y="3547211"/>
              <a:chExt cx="1832471" cy="1253389"/>
            </a:xfrm>
          </p:grpSpPr>
          <p:sp>
            <p:nvSpPr>
              <p:cNvPr id="48" name="Rounded Rectangle 47"/>
              <p:cNvSpPr/>
              <p:nvPr/>
            </p:nvSpPr>
            <p:spPr bwMode="auto">
              <a:xfrm rot="16200000">
                <a:off x="6686673" y="2724269"/>
                <a:ext cx="186587" cy="1832471"/>
              </a:xfrm>
              <a:prstGeom prst="roundRect">
                <a:avLst/>
              </a:prstGeom>
              <a:solidFill>
                <a:srgbClr val="FF0000">
                  <a:alpha val="37000"/>
                </a:srgb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34" charset="0"/>
                  <a:ea typeface="ヒラギノ明朝 ProN W3" pitchFamily="34" charset="-128"/>
                  <a:cs typeface="ヒラギノ明朝 ProN W3" pitchFamily="34" charset="-128"/>
                  <a:sym typeface="Times New Roman" pitchFamily="34" charset="0"/>
                </a:endParaRPr>
              </a:p>
            </p:txBody>
          </p:sp>
          <p:sp>
            <p:nvSpPr>
              <p:cNvPr id="50" name="Rounded Rectangle 49"/>
              <p:cNvSpPr/>
              <p:nvPr/>
            </p:nvSpPr>
            <p:spPr bwMode="auto">
              <a:xfrm>
                <a:off x="7517167" y="3554753"/>
                <a:ext cx="179033" cy="1245847"/>
              </a:xfrm>
              <a:prstGeom prst="roundRect">
                <a:avLst/>
              </a:prstGeom>
              <a:solidFill>
                <a:srgbClr val="FF0000">
                  <a:alpha val="37000"/>
                </a:srgb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34" charset="0"/>
                  <a:ea typeface="ヒラギノ明朝 ProN W3" pitchFamily="34" charset="-128"/>
                  <a:cs typeface="ヒラギノ明朝 ProN W3" pitchFamily="34" charset="-128"/>
                  <a:sym typeface="Times New Roman" pitchFamily="34" charset="0"/>
                </a:endParaRPr>
              </a:p>
            </p:txBody>
          </p:sp>
        </p:grpSp>
        <p:sp>
          <p:nvSpPr>
            <p:cNvPr id="52" name="TextBox 51"/>
            <p:cNvSpPr txBox="1"/>
            <p:nvPr/>
          </p:nvSpPr>
          <p:spPr>
            <a:xfrm>
              <a:off x="6934200" y="3450526"/>
              <a:ext cx="3000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0</a:t>
              </a:r>
              <a:endParaRPr lang="en-US" sz="1600" b="1" baseline="-250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867401" y="3242846"/>
            <a:ext cx="2057399" cy="3234154"/>
            <a:chOff x="5867401" y="3242846"/>
            <a:chExt cx="2057399" cy="3234154"/>
          </a:xfrm>
        </p:grpSpPr>
        <p:sp>
          <p:nvSpPr>
            <p:cNvPr id="57" name="Rounded Rectangle 56"/>
            <p:cNvSpPr/>
            <p:nvPr/>
          </p:nvSpPr>
          <p:spPr bwMode="auto">
            <a:xfrm rot="16200000">
              <a:off x="6591301" y="2639663"/>
              <a:ext cx="152400" cy="1600200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902307" y="3242846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01</a:t>
              </a:r>
              <a:endParaRPr lang="en-US" sz="1600" b="1" baseline="-250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  <p:sp>
          <p:nvSpPr>
            <p:cNvPr id="59" name="Rounded Rectangle 58"/>
            <p:cNvSpPr/>
            <p:nvPr/>
          </p:nvSpPr>
          <p:spPr bwMode="auto">
            <a:xfrm rot="10800000">
              <a:off x="7315200" y="3376613"/>
              <a:ext cx="152400" cy="1271587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60" name="Rounded Rectangle 59"/>
            <p:cNvSpPr/>
            <p:nvPr/>
          </p:nvSpPr>
          <p:spPr bwMode="auto">
            <a:xfrm rot="16200000">
              <a:off x="7543800" y="4267200"/>
              <a:ext cx="152400" cy="609600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61" name="Rounded Rectangle 60"/>
            <p:cNvSpPr/>
            <p:nvPr/>
          </p:nvSpPr>
          <p:spPr bwMode="auto">
            <a:xfrm rot="10800000">
              <a:off x="7772401" y="4508848"/>
              <a:ext cx="152399" cy="1968151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62" name="Rounded Rectangle 61"/>
            <p:cNvSpPr/>
            <p:nvPr/>
          </p:nvSpPr>
          <p:spPr bwMode="auto">
            <a:xfrm rot="16200000">
              <a:off x="7658100" y="6210300"/>
              <a:ext cx="152400" cy="381000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867400" y="3134963"/>
            <a:ext cx="2819400" cy="4256437"/>
            <a:chOff x="5867400" y="3134963"/>
            <a:chExt cx="2819400" cy="4256437"/>
          </a:xfrm>
        </p:grpSpPr>
        <p:sp>
          <p:nvSpPr>
            <p:cNvPr id="64" name="Rounded Rectangle 63"/>
            <p:cNvSpPr/>
            <p:nvPr/>
          </p:nvSpPr>
          <p:spPr bwMode="auto">
            <a:xfrm rot="16200000">
              <a:off x="7200900" y="1866900"/>
              <a:ext cx="152400" cy="2819400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65" name="Rounded Rectangle 64"/>
            <p:cNvSpPr/>
            <p:nvPr/>
          </p:nvSpPr>
          <p:spPr bwMode="auto">
            <a:xfrm rot="10800000">
              <a:off x="8534400" y="3200400"/>
              <a:ext cx="152400" cy="4191000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66" name="Rounded Rectangle 65"/>
            <p:cNvSpPr/>
            <p:nvPr/>
          </p:nvSpPr>
          <p:spPr bwMode="auto">
            <a:xfrm rot="5400000">
              <a:off x="8267700" y="6972300"/>
              <a:ext cx="152400" cy="685800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68" name="Rounded Rectangle 67"/>
            <p:cNvSpPr/>
            <p:nvPr/>
          </p:nvSpPr>
          <p:spPr bwMode="auto">
            <a:xfrm rot="10800000">
              <a:off x="8001000" y="7042689"/>
              <a:ext cx="152400" cy="342900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534777" y="3134963"/>
              <a:ext cx="192342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See control logic discussion</a:t>
              </a:r>
              <a:endParaRPr lang="en-US" sz="1000" b="1" baseline="-250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917984" y="2863310"/>
            <a:ext cx="2568415" cy="1676400"/>
            <a:chOff x="2917984" y="2863310"/>
            <a:chExt cx="2568415" cy="1676400"/>
          </a:xfrm>
        </p:grpSpPr>
        <p:sp>
          <p:nvSpPr>
            <p:cNvPr id="71" name="Rounded Rectangle 70"/>
            <p:cNvSpPr/>
            <p:nvPr/>
          </p:nvSpPr>
          <p:spPr bwMode="auto">
            <a:xfrm>
              <a:off x="2917984" y="2863311"/>
              <a:ext cx="2568415" cy="161158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72" name="Rounded Rectangle 71"/>
            <p:cNvSpPr/>
            <p:nvPr/>
          </p:nvSpPr>
          <p:spPr bwMode="auto">
            <a:xfrm rot="16200000">
              <a:off x="2161367" y="3630692"/>
              <a:ext cx="1676400" cy="141636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867400" y="2895600"/>
            <a:ext cx="3657602" cy="990600"/>
            <a:chOff x="5867400" y="2895600"/>
            <a:chExt cx="3657602" cy="990600"/>
          </a:xfrm>
        </p:grpSpPr>
        <p:sp>
          <p:nvSpPr>
            <p:cNvPr id="74" name="Rounded Rectangle 73"/>
            <p:cNvSpPr/>
            <p:nvPr/>
          </p:nvSpPr>
          <p:spPr bwMode="auto">
            <a:xfrm>
              <a:off x="5867400" y="2994185"/>
              <a:ext cx="3657600" cy="173926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75" name="Rounded Rectangle 74"/>
            <p:cNvSpPr/>
            <p:nvPr/>
          </p:nvSpPr>
          <p:spPr bwMode="auto">
            <a:xfrm rot="16200000">
              <a:off x="9000473" y="3361670"/>
              <a:ext cx="889444" cy="159615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8807307" y="2895600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00</a:t>
              </a:r>
              <a:endParaRPr lang="en-US" sz="1600" b="1" baseline="-250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62286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8" grpId="0" animBg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27"/>
          <p:cNvSpPr>
            <a:spLocks noChangeArrowheads="1"/>
          </p:cNvSpPr>
          <p:nvPr/>
        </p:nvSpPr>
        <p:spPr bwMode="auto">
          <a:xfrm>
            <a:off x="6415088" y="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8" name="Rectangle 28"/>
          <p:cNvSpPr>
            <a:spLocks noChangeArrowheads="1"/>
          </p:cNvSpPr>
          <p:nvPr/>
        </p:nvSpPr>
        <p:spPr bwMode="auto">
          <a:xfrm>
            <a:off x="6415088" y="16510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9" name="Rectangle 29"/>
          <p:cNvSpPr>
            <a:spLocks noChangeArrowheads="1"/>
          </p:cNvSpPr>
          <p:nvPr/>
        </p:nvSpPr>
        <p:spPr bwMode="auto">
          <a:xfrm>
            <a:off x="6613525" y="325438"/>
            <a:ext cx="571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pic>
        <p:nvPicPr>
          <p:cNvPr id="44040" name="Picture 688" descr="13 - Lecture Notes (Mine)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8850"/>
            <a:ext cx="3869488" cy="399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9652000" y="7429499"/>
            <a:ext cx="341313" cy="342901"/>
          </a:xfrm>
        </p:spPr>
        <p:txBody>
          <a:bodyPr/>
          <a:lstStyle/>
          <a:p>
            <a:pPr>
              <a:defRPr/>
            </a:pPr>
            <a:fld id="{0F8B4F7E-174C-194F-9065-BE6B75A72F2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2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394689"/>
            <a:ext cx="7239000" cy="5301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592962"/>
              </p:ext>
            </p:extLst>
          </p:nvPr>
        </p:nvGraphicFramePr>
        <p:xfrm>
          <a:off x="228600" y="4440768"/>
          <a:ext cx="2127250" cy="114871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990600"/>
                <a:gridCol w="1136650"/>
              </a:tblGrid>
              <a:tr h="268475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Register file</a:t>
                      </a:r>
                      <a:endParaRPr lang="en-US" sz="1600" dirty="0"/>
                    </a:p>
                  </a:txBody>
                  <a:tcPr marL="66199" marR="66199" marT="33100" marB="33100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address</a:t>
                      </a:r>
                      <a:endParaRPr lang="en-US" sz="1400" baseline="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content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 (00110)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 (00111)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2984" y="4049184"/>
            <a:ext cx="17968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Helvetica"/>
                <a:cs typeface="Helvetica"/>
              </a:rPr>
              <a:t>PC value:  1004</a:t>
            </a:r>
            <a:r>
              <a:rPr lang="en-US" sz="1600" baseline="-25000" dirty="0" smtClean="0">
                <a:latin typeface="Helvetica"/>
                <a:cs typeface="Helvetica"/>
              </a:rPr>
              <a:t>10</a:t>
            </a:r>
            <a:endParaRPr lang="en-US" sz="1600" baseline="-25000" dirty="0">
              <a:latin typeface="Helvetica"/>
              <a:cs typeface="Helvetica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605011"/>
              </p:ext>
            </p:extLst>
          </p:nvPr>
        </p:nvGraphicFramePr>
        <p:xfrm>
          <a:off x="228600" y="5715000"/>
          <a:ext cx="2127250" cy="198739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990600"/>
                <a:gridCol w="1136650"/>
              </a:tblGrid>
              <a:tr h="268475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Memory</a:t>
                      </a:r>
                      <a:endParaRPr lang="en-US" sz="1600" dirty="0"/>
                    </a:p>
                  </a:txBody>
                  <a:tcPr marL="66199" marR="66199" marT="33100" marB="33100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address</a:t>
                      </a:r>
                      <a:endParaRPr lang="en-US" sz="1400" baseline="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content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lw</a:t>
                      </a:r>
                      <a:r>
                        <a:rPr lang="en-US" sz="1400" dirty="0" smtClean="0"/>
                        <a:t> encoding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baseline="-25000" dirty="0" smtClean="0"/>
                        <a:t>…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50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10004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60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10008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70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6415088" y="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6415088" y="16510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6613525" y="325438"/>
            <a:ext cx="571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949621"/>
              </p:ext>
            </p:extLst>
          </p:nvPr>
        </p:nvGraphicFramePr>
        <p:xfrm>
          <a:off x="4191000" y="1257300"/>
          <a:ext cx="5562599" cy="10287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117600"/>
                <a:gridCol w="1117600"/>
                <a:gridCol w="1117600"/>
                <a:gridCol w="2209799"/>
              </a:tblGrid>
              <a:tr h="34290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Opcode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Source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Destination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Immediate value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31-26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25-21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20-16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15-</a:t>
                      </a:r>
                      <a:r>
                        <a:rPr lang="en-US" sz="1400" baseline="0" dirty="0" smtClean="0"/>
                        <a:t>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100011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0000</a:t>
                      </a:r>
                      <a:r>
                        <a:rPr lang="en-US" sz="1400" baseline="0" dirty="0" smtClean="0"/>
                        <a:t> 0000 0000</a:t>
                      </a:r>
                      <a:r>
                        <a:rPr lang="en-US" sz="1400" dirty="0" smtClean="0"/>
                        <a:t> 1000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4114800" y="0"/>
            <a:ext cx="40570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address 1000</a:t>
            </a:r>
            <a:r>
              <a:rPr lang="en-US" baseline="-250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10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: 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lw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 $6,8($7)</a:t>
            </a:r>
          </a:p>
        </p:txBody>
      </p:sp>
      <p:sp>
        <p:nvSpPr>
          <p:cNvPr id="2" name="Rectangle 1"/>
          <p:cNvSpPr/>
          <p:nvPr/>
        </p:nvSpPr>
        <p:spPr>
          <a:xfrm>
            <a:off x="4191000" y="478726"/>
            <a:ext cx="5853385" cy="6181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Cycle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2,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State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1: 	Decode instruction</a:t>
            </a:r>
          </a:p>
          <a:p>
            <a:pPr>
              <a:spcBef>
                <a:spcPts val="500"/>
              </a:spcBef>
            </a:pP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A 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 RF[25:21]  ||  B  RF[20:16]  ||  </a:t>
            </a:r>
            <a:r>
              <a:rPr lang="en-US" sz="1400" dirty="0" err="1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ALUOut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  PC + </a:t>
            </a:r>
            <a:r>
              <a:rPr lang="en-US" sz="1400" dirty="0" err="1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SignExt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(IR[15:0])</a:t>
            </a:r>
            <a:endParaRPr lang="en-US" sz="1400" dirty="0">
              <a:solidFill>
                <a:schemeClr val="accent6">
                  <a:lumMod val="50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895600" y="5144"/>
            <a:ext cx="1143000" cy="1143000"/>
          </a:xfrm>
          <a:prstGeom prst="ellipse">
            <a:avLst/>
          </a:prstGeom>
          <a:solidFill>
            <a:srgbClr val="FFFF00">
              <a:alpha val="11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34" charset="0"/>
              <a:ea typeface="ヒラギノ明朝 ProN W3" pitchFamily="34" charset="-128"/>
              <a:cs typeface="ヒラギノ明朝 ProN W3" pitchFamily="34" charset="-128"/>
              <a:sym typeface="Times New Roman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186842" y="799051"/>
            <a:ext cx="1985357" cy="4243761"/>
            <a:chOff x="4186842" y="799051"/>
            <a:chExt cx="1985357" cy="4243761"/>
          </a:xfrm>
        </p:grpSpPr>
        <p:sp>
          <p:nvSpPr>
            <p:cNvPr id="63" name="Rounded Rectangle 62"/>
            <p:cNvSpPr/>
            <p:nvPr/>
          </p:nvSpPr>
          <p:spPr bwMode="auto">
            <a:xfrm>
              <a:off x="4511456" y="4772399"/>
              <a:ext cx="1660743" cy="270413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4186842" y="799051"/>
              <a:ext cx="1643536" cy="4001549"/>
              <a:chOff x="4186842" y="799051"/>
              <a:chExt cx="1643536" cy="4001549"/>
            </a:xfrm>
          </p:grpSpPr>
          <p:sp>
            <p:nvSpPr>
              <p:cNvPr id="34" name="Rounded Rectangle 33"/>
              <p:cNvSpPr/>
              <p:nvPr/>
            </p:nvSpPr>
            <p:spPr bwMode="auto">
              <a:xfrm>
                <a:off x="4186842" y="799051"/>
                <a:ext cx="1325978" cy="270413"/>
              </a:xfrm>
              <a:prstGeom prst="roundRect">
                <a:avLst/>
              </a:prstGeom>
              <a:solidFill>
                <a:srgbClr val="FF0000">
                  <a:alpha val="37000"/>
                </a:srgb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34" charset="0"/>
                  <a:ea typeface="ヒラギノ明朝 ProN W3" pitchFamily="34" charset="-128"/>
                  <a:cs typeface="ヒラギノ明朝 ProN W3" pitchFamily="34" charset="-128"/>
                  <a:sym typeface="Times New Roman" pitchFamily="34" charset="0"/>
                </a:endParaRPr>
              </a:p>
            </p:txBody>
          </p:sp>
          <p:cxnSp>
            <p:nvCxnSpPr>
              <p:cNvPr id="73" name="Straight Arrow Connector 72"/>
              <p:cNvCxnSpPr/>
              <p:nvPr/>
            </p:nvCxnSpPr>
            <p:spPr bwMode="auto">
              <a:xfrm flipH="1">
                <a:off x="5257800" y="2209800"/>
                <a:ext cx="381000" cy="2590800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77" name="TextBox 76"/>
              <p:cNvSpPr txBox="1"/>
              <p:nvPr/>
            </p:nvSpPr>
            <p:spPr>
              <a:xfrm>
                <a:off x="5105400" y="3276600"/>
                <a:ext cx="724978" cy="338554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solidFill>
                      <a:srgbClr val="FF0000"/>
                    </a:solidFill>
                    <a:latin typeface="Helvetica"/>
                    <a:cs typeface="Helvetica"/>
                  </a:rPr>
                  <a:t>00111</a:t>
                </a:r>
                <a:endParaRPr lang="en-US" sz="1600" baseline="-25000" dirty="0">
                  <a:solidFill>
                    <a:srgbClr val="FF0000"/>
                  </a:solidFill>
                  <a:latin typeface="Helvetica"/>
                  <a:cs typeface="Helvetica"/>
                </a:endParaRPr>
              </a:p>
            </p:txBody>
          </p:sp>
        </p:grpSp>
      </p:grpSp>
      <p:grpSp>
        <p:nvGrpSpPr>
          <p:cNvPr id="44" name="Group 43"/>
          <p:cNvGrpSpPr/>
          <p:nvPr/>
        </p:nvGrpSpPr>
        <p:grpSpPr>
          <a:xfrm>
            <a:off x="2209800" y="4648200"/>
            <a:ext cx="5185349" cy="1045553"/>
            <a:chOff x="2209800" y="4648200"/>
            <a:chExt cx="5185349" cy="1045553"/>
          </a:xfrm>
        </p:grpSpPr>
        <p:sp>
          <p:nvSpPr>
            <p:cNvPr id="67" name="Rounded Rectangle 66"/>
            <p:cNvSpPr/>
            <p:nvPr/>
          </p:nvSpPr>
          <p:spPr bwMode="auto">
            <a:xfrm>
              <a:off x="6558215" y="4957088"/>
              <a:ext cx="728609" cy="270413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487763" y="4648200"/>
              <a:ext cx="90738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10000</a:t>
              </a:r>
              <a:r>
                <a:rPr lang="en-US" sz="1600" b="1" baseline="-250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10</a:t>
              </a:r>
              <a:endParaRPr lang="en-US" sz="1600" b="1" baseline="-250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  <p:cxnSp>
          <p:nvCxnSpPr>
            <p:cNvPr id="78" name="Straight Arrow Connector 77"/>
            <p:cNvCxnSpPr/>
            <p:nvPr/>
          </p:nvCxnSpPr>
          <p:spPr bwMode="auto">
            <a:xfrm flipV="1">
              <a:off x="2209800" y="5105400"/>
              <a:ext cx="4572000" cy="3048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9" name="TextBox 78"/>
            <p:cNvSpPr txBox="1"/>
            <p:nvPr/>
          </p:nvSpPr>
          <p:spPr>
            <a:xfrm rot="21359275">
              <a:off x="2446816" y="5355199"/>
              <a:ext cx="2797360" cy="338554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Load 10000</a:t>
              </a:r>
              <a:r>
                <a:rPr lang="en-US" sz="1600" baseline="-250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10</a:t>
              </a:r>
              <a:r>
                <a:rPr lang="en-US" sz="16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 into A register</a:t>
              </a:r>
              <a:endParaRPr lang="en-US" sz="1600" baseline="-250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002974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27"/>
          <p:cNvSpPr>
            <a:spLocks noChangeArrowheads="1"/>
          </p:cNvSpPr>
          <p:nvPr/>
        </p:nvSpPr>
        <p:spPr bwMode="auto">
          <a:xfrm>
            <a:off x="6415088" y="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8" name="Rectangle 28"/>
          <p:cNvSpPr>
            <a:spLocks noChangeArrowheads="1"/>
          </p:cNvSpPr>
          <p:nvPr/>
        </p:nvSpPr>
        <p:spPr bwMode="auto">
          <a:xfrm>
            <a:off x="6415088" y="16510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9" name="Rectangle 29"/>
          <p:cNvSpPr>
            <a:spLocks noChangeArrowheads="1"/>
          </p:cNvSpPr>
          <p:nvPr/>
        </p:nvSpPr>
        <p:spPr bwMode="auto">
          <a:xfrm>
            <a:off x="6613525" y="325438"/>
            <a:ext cx="571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pic>
        <p:nvPicPr>
          <p:cNvPr id="44040" name="Picture 688" descr="13 - Lecture Notes (Mine)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8850"/>
            <a:ext cx="3869488" cy="399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9652000" y="7429499"/>
            <a:ext cx="341313" cy="342901"/>
          </a:xfrm>
        </p:spPr>
        <p:txBody>
          <a:bodyPr/>
          <a:lstStyle/>
          <a:p>
            <a:pPr>
              <a:defRPr/>
            </a:pPr>
            <a:fld id="{0F8B4F7E-174C-194F-9065-BE6B75A72F2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2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394689"/>
            <a:ext cx="7239000" cy="5301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595537"/>
              </p:ext>
            </p:extLst>
          </p:nvPr>
        </p:nvGraphicFramePr>
        <p:xfrm>
          <a:off x="228600" y="4440768"/>
          <a:ext cx="2127250" cy="114871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990600"/>
                <a:gridCol w="1136650"/>
              </a:tblGrid>
              <a:tr h="268475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Register file</a:t>
                      </a:r>
                      <a:endParaRPr lang="en-US" sz="1600" dirty="0"/>
                    </a:p>
                  </a:txBody>
                  <a:tcPr marL="66199" marR="66199" marT="33100" marB="33100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address</a:t>
                      </a:r>
                      <a:endParaRPr lang="en-US" sz="1400" baseline="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content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 (00110)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 (00111)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2984" y="4049184"/>
            <a:ext cx="17968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Helvetica"/>
                <a:cs typeface="Helvetica"/>
              </a:rPr>
              <a:t>PC value:  1004</a:t>
            </a:r>
            <a:r>
              <a:rPr lang="en-US" sz="1600" baseline="-25000" dirty="0" smtClean="0">
                <a:latin typeface="Helvetica"/>
                <a:cs typeface="Helvetica"/>
              </a:rPr>
              <a:t>10</a:t>
            </a:r>
            <a:endParaRPr lang="en-US" sz="1600" baseline="-25000" dirty="0">
              <a:latin typeface="Helvetica"/>
              <a:cs typeface="Helvetica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904523"/>
              </p:ext>
            </p:extLst>
          </p:nvPr>
        </p:nvGraphicFramePr>
        <p:xfrm>
          <a:off x="228600" y="5715000"/>
          <a:ext cx="2127250" cy="198739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990600"/>
                <a:gridCol w="1136650"/>
              </a:tblGrid>
              <a:tr h="268475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Memory</a:t>
                      </a:r>
                      <a:endParaRPr lang="en-US" sz="1600" dirty="0"/>
                    </a:p>
                  </a:txBody>
                  <a:tcPr marL="66199" marR="66199" marT="33100" marB="33100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address</a:t>
                      </a:r>
                      <a:endParaRPr lang="en-US" sz="1400" baseline="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content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lw</a:t>
                      </a:r>
                      <a:r>
                        <a:rPr lang="en-US" sz="1400" dirty="0" smtClean="0"/>
                        <a:t> encoding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baseline="-25000" dirty="0" smtClean="0"/>
                        <a:t>…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50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10004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60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10008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70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6415088" y="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6415088" y="16510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6613525" y="325438"/>
            <a:ext cx="571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369981"/>
              </p:ext>
            </p:extLst>
          </p:nvPr>
        </p:nvGraphicFramePr>
        <p:xfrm>
          <a:off x="4191000" y="1257300"/>
          <a:ext cx="5562599" cy="10287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117600"/>
                <a:gridCol w="1117600"/>
                <a:gridCol w="1117600"/>
                <a:gridCol w="2209799"/>
              </a:tblGrid>
              <a:tr h="34290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Opcode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Source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Destination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Immediate value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31-26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25-21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20-16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15-</a:t>
                      </a:r>
                      <a:r>
                        <a:rPr lang="en-US" sz="1400" baseline="0" dirty="0" smtClean="0"/>
                        <a:t>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100011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0000</a:t>
                      </a:r>
                      <a:r>
                        <a:rPr lang="en-US" sz="1400" baseline="0" dirty="0" smtClean="0"/>
                        <a:t> 0000 0000</a:t>
                      </a:r>
                      <a:r>
                        <a:rPr lang="en-US" sz="1400" dirty="0" smtClean="0"/>
                        <a:t> 1000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4114800" y="0"/>
            <a:ext cx="40570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address 1000</a:t>
            </a:r>
            <a:r>
              <a:rPr lang="en-US" baseline="-250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10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: 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lw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 $6,8($7)</a:t>
            </a:r>
          </a:p>
        </p:txBody>
      </p:sp>
      <p:sp>
        <p:nvSpPr>
          <p:cNvPr id="2" name="Rectangle 1"/>
          <p:cNvSpPr/>
          <p:nvPr/>
        </p:nvSpPr>
        <p:spPr>
          <a:xfrm>
            <a:off x="4191000" y="478726"/>
            <a:ext cx="5853385" cy="6181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Cycle 2, State 1: 	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Decode instruction</a:t>
            </a:r>
          </a:p>
          <a:p>
            <a:pPr>
              <a:spcBef>
                <a:spcPts val="500"/>
              </a:spcBef>
            </a:pP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A 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 RF[25:21]  ||  B  RF[20:16]  ||  </a:t>
            </a:r>
            <a:r>
              <a:rPr lang="en-US" sz="1400" dirty="0" err="1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ALUOut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  PC + </a:t>
            </a:r>
            <a:r>
              <a:rPr lang="en-US" sz="1400" dirty="0" err="1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SignExt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(IR[15:0])</a:t>
            </a:r>
            <a:endParaRPr lang="en-US" sz="1400" dirty="0">
              <a:solidFill>
                <a:schemeClr val="accent6">
                  <a:lumMod val="50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895600" y="5144"/>
            <a:ext cx="1143000" cy="1143000"/>
          </a:xfrm>
          <a:prstGeom prst="ellipse">
            <a:avLst/>
          </a:prstGeom>
          <a:solidFill>
            <a:srgbClr val="FFFF00">
              <a:alpha val="11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34" charset="0"/>
              <a:ea typeface="ヒラギノ明朝 ProN W3" pitchFamily="34" charset="-128"/>
              <a:cs typeface="ヒラギノ明朝 ProN W3" pitchFamily="34" charset="-128"/>
              <a:sym typeface="Times New Roman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511456" y="799051"/>
            <a:ext cx="2475423" cy="4567238"/>
            <a:chOff x="4511456" y="799051"/>
            <a:chExt cx="2475423" cy="4567238"/>
          </a:xfrm>
        </p:grpSpPr>
        <p:sp>
          <p:nvSpPr>
            <p:cNvPr id="63" name="Rounded Rectangle 62"/>
            <p:cNvSpPr/>
            <p:nvPr/>
          </p:nvSpPr>
          <p:spPr bwMode="auto">
            <a:xfrm>
              <a:off x="4511456" y="5095876"/>
              <a:ext cx="1660743" cy="270413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34" name="Rounded Rectangle 33"/>
            <p:cNvSpPr/>
            <p:nvPr/>
          </p:nvSpPr>
          <p:spPr bwMode="auto">
            <a:xfrm>
              <a:off x="5660901" y="799051"/>
              <a:ext cx="1325978" cy="270413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cxnSp>
          <p:nvCxnSpPr>
            <p:cNvPr id="73" name="Straight Arrow Connector 72"/>
            <p:cNvCxnSpPr/>
            <p:nvPr/>
          </p:nvCxnSpPr>
          <p:spPr bwMode="auto">
            <a:xfrm flipH="1">
              <a:off x="6096000" y="2286000"/>
              <a:ext cx="685800" cy="28194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7" name="TextBox 76"/>
            <p:cNvSpPr txBox="1"/>
            <p:nvPr/>
          </p:nvSpPr>
          <p:spPr>
            <a:xfrm>
              <a:off x="6096000" y="3276600"/>
              <a:ext cx="740106" cy="338554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00110</a:t>
              </a:r>
              <a:endParaRPr lang="en-US" sz="1600" baseline="-250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209800" y="5181648"/>
            <a:ext cx="5077024" cy="948106"/>
            <a:chOff x="2209800" y="5181648"/>
            <a:chExt cx="5077024" cy="948106"/>
          </a:xfrm>
        </p:grpSpPr>
        <p:sp>
          <p:nvSpPr>
            <p:cNvPr id="67" name="Rounded Rectangle 66"/>
            <p:cNvSpPr/>
            <p:nvPr/>
          </p:nvSpPr>
          <p:spPr bwMode="auto">
            <a:xfrm>
              <a:off x="6558215" y="5586224"/>
              <a:ext cx="728609" cy="270413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553200" y="5791200"/>
              <a:ext cx="4509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9</a:t>
              </a:r>
              <a:r>
                <a:rPr lang="en-US" sz="1600" b="1" baseline="-250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10</a:t>
              </a:r>
              <a:endParaRPr lang="en-US" sz="1600" b="1" baseline="-250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  <p:cxnSp>
          <p:nvCxnSpPr>
            <p:cNvPr id="78" name="Straight Arrow Connector 77"/>
            <p:cNvCxnSpPr/>
            <p:nvPr/>
          </p:nvCxnSpPr>
          <p:spPr bwMode="auto">
            <a:xfrm>
              <a:off x="2209800" y="5181648"/>
              <a:ext cx="4355876" cy="415233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9" name="TextBox 78"/>
            <p:cNvSpPr txBox="1"/>
            <p:nvPr/>
          </p:nvSpPr>
          <p:spPr>
            <a:xfrm rot="293076">
              <a:off x="2701593" y="5410917"/>
              <a:ext cx="2287806" cy="338554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Load 9</a:t>
              </a:r>
              <a:r>
                <a:rPr lang="en-US" sz="1600" baseline="-250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10</a:t>
              </a:r>
              <a:r>
                <a:rPr lang="en-US" sz="16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 into B register</a:t>
              </a:r>
              <a:endParaRPr lang="en-US" sz="1600" baseline="-250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9602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27"/>
          <p:cNvSpPr>
            <a:spLocks noChangeArrowheads="1"/>
          </p:cNvSpPr>
          <p:nvPr/>
        </p:nvSpPr>
        <p:spPr bwMode="auto">
          <a:xfrm>
            <a:off x="6415088" y="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8" name="Rectangle 28"/>
          <p:cNvSpPr>
            <a:spLocks noChangeArrowheads="1"/>
          </p:cNvSpPr>
          <p:nvPr/>
        </p:nvSpPr>
        <p:spPr bwMode="auto">
          <a:xfrm>
            <a:off x="6415088" y="16510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9" name="Rectangle 29"/>
          <p:cNvSpPr>
            <a:spLocks noChangeArrowheads="1"/>
          </p:cNvSpPr>
          <p:nvPr/>
        </p:nvSpPr>
        <p:spPr bwMode="auto">
          <a:xfrm>
            <a:off x="6613525" y="325438"/>
            <a:ext cx="571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pic>
        <p:nvPicPr>
          <p:cNvPr id="44040" name="Picture 688" descr="13 - Lecture Notes (Mine)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8850"/>
            <a:ext cx="3869488" cy="399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9652000" y="7429499"/>
            <a:ext cx="341313" cy="342901"/>
          </a:xfrm>
        </p:spPr>
        <p:txBody>
          <a:bodyPr/>
          <a:lstStyle/>
          <a:p>
            <a:pPr>
              <a:defRPr/>
            </a:pPr>
            <a:fld id="{0F8B4F7E-174C-194F-9065-BE6B75A72F2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2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394689"/>
            <a:ext cx="7239000" cy="5301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598286"/>
              </p:ext>
            </p:extLst>
          </p:nvPr>
        </p:nvGraphicFramePr>
        <p:xfrm>
          <a:off x="228600" y="4440768"/>
          <a:ext cx="2127250" cy="114871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990600"/>
                <a:gridCol w="1136650"/>
              </a:tblGrid>
              <a:tr h="268475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Register file</a:t>
                      </a:r>
                      <a:endParaRPr lang="en-US" sz="1600" dirty="0"/>
                    </a:p>
                  </a:txBody>
                  <a:tcPr marL="66199" marR="66199" marT="33100" marB="33100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address</a:t>
                      </a:r>
                      <a:endParaRPr lang="en-US" sz="1400" baseline="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content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 (00110)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 (00111)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2984" y="4049184"/>
            <a:ext cx="17968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Helvetica"/>
                <a:cs typeface="Helvetica"/>
              </a:rPr>
              <a:t>PC value:  1004</a:t>
            </a:r>
            <a:r>
              <a:rPr lang="en-US" sz="1600" baseline="-25000" dirty="0" smtClean="0">
                <a:latin typeface="Helvetica"/>
                <a:cs typeface="Helvetica"/>
              </a:rPr>
              <a:t>10</a:t>
            </a:r>
            <a:endParaRPr lang="en-US" sz="1600" baseline="-25000" dirty="0">
              <a:latin typeface="Helvetica"/>
              <a:cs typeface="Helvetica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76135"/>
              </p:ext>
            </p:extLst>
          </p:nvPr>
        </p:nvGraphicFramePr>
        <p:xfrm>
          <a:off x="228600" y="5715000"/>
          <a:ext cx="2127250" cy="198739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990600"/>
                <a:gridCol w="1136650"/>
              </a:tblGrid>
              <a:tr h="268475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Memory</a:t>
                      </a:r>
                      <a:endParaRPr lang="en-US" sz="1600" dirty="0"/>
                    </a:p>
                  </a:txBody>
                  <a:tcPr marL="66199" marR="66199" marT="33100" marB="33100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address</a:t>
                      </a:r>
                      <a:endParaRPr lang="en-US" sz="1400" baseline="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content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lw</a:t>
                      </a:r>
                      <a:r>
                        <a:rPr lang="en-US" sz="1400" dirty="0" smtClean="0"/>
                        <a:t> encoding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baseline="-25000" dirty="0" smtClean="0"/>
                        <a:t>…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50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10004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60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10008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70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6415088" y="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6415088" y="16510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6613525" y="325438"/>
            <a:ext cx="571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524199"/>
              </p:ext>
            </p:extLst>
          </p:nvPr>
        </p:nvGraphicFramePr>
        <p:xfrm>
          <a:off x="4191000" y="1257300"/>
          <a:ext cx="5562599" cy="10287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117600"/>
                <a:gridCol w="1117600"/>
                <a:gridCol w="1117600"/>
                <a:gridCol w="2209799"/>
              </a:tblGrid>
              <a:tr h="34290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Opcode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Source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Destination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Immediate value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31-26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25-21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20-16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15-</a:t>
                      </a:r>
                      <a:r>
                        <a:rPr lang="en-US" sz="1400" baseline="0" dirty="0" smtClean="0"/>
                        <a:t>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100011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0000</a:t>
                      </a:r>
                      <a:r>
                        <a:rPr lang="en-US" sz="1400" baseline="0" dirty="0" smtClean="0"/>
                        <a:t> 0000 0000</a:t>
                      </a:r>
                      <a:r>
                        <a:rPr lang="en-US" sz="1400" dirty="0" smtClean="0"/>
                        <a:t> 1000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4114800" y="0"/>
            <a:ext cx="40570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address 1000</a:t>
            </a:r>
            <a:r>
              <a:rPr lang="en-US" baseline="-250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10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: 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lw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 $6,8($7)</a:t>
            </a:r>
          </a:p>
        </p:txBody>
      </p:sp>
      <p:sp>
        <p:nvSpPr>
          <p:cNvPr id="2" name="Rectangle 1"/>
          <p:cNvSpPr/>
          <p:nvPr/>
        </p:nvSpPr>
        <p:spPr>
          <a:xfrm>
            <a:off x="4191000" y="478726"/>
            <a:ext cx="5853385" cy="6181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Cycle 2, State 1: 	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Decode instruction</a:t>
            </a:r>
          </a:p>
          <a:p>
            <a:pPr>
              <a:spcBef>
                <a:spcPts val="500"/>
              </a:spcBef>
            </a:pP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A 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 RF[25:21]  ||  B  RF[20:16]  ||  </a:t>
            </a:r>
            <a:r>
              <a:rPr lang="en-US" sz="1400" dirty="0" err="1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ALUOut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  PC + </a:t>
            </a:r>
            <a:r>
              <a:rPr lang="en-US" sz="1400" dirty="0" err="1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SignExt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(IR[15:0])</a:t>
            </a:r>
            <a:endParaRPr lang="en-US" sz="1400" dirty="0">
              <a:solidFill>
                <a:schemeClr val="accent6">
                  <a:lumMod val="50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895600" y="5144"/>
            <a:ext cx="1143000" cy="1143000"/>
          </a:xfrm>
          <a:prstGeom prst="ellipse">
            <a:avLst/>
          </a:prstGeom>
          <a:solidFill>
            <a:srgbClr val="FFFF00">
              <a:alpha val="11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34" charset="0"/>
              <a:ea typeface="ヒラギノ明朝 ProN W3" pitchFamily="34" charset="-128"/>
              <a:cs typeface="ヒラギノ明朝 ProN W3" pitchFamily="34" charset="-128"/>
              <a:sym typeface="Times New Roman" pitchFamily="34" charset="0"/>
            </a:endParaRPr>
          </a:p>
        </p:txBody>
      </p:sp>
      <p:sp>
        <p:nvSpPr>
          <p:cNvPr id="34" name="Rounded Rectangle 33"/>
          <p:cNvSpPr/>
          <p:nvPr/>
        </p:nvSpPr>
        <p:spPr bwMode="auto">
          <a:xfrm>
            <a:off x="7132222" y="799051"/>
            <a:ext cx="2849978" cy="270413"/>
          </a:xfrm>
          <a:prstGeom prst="roundRect">
            <a:avLst/>
          </a:prstGeom>
          <a:solidFill>
            <a:srgbClr val="FF0000">
              <a:alpha val="37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34" charset="0"/>
              <a:ea typeface="ヒラギノ明朝 ProN W3" pitchFamily="34" charset="-128"/>
              <a:cs typeface="ヒラギノ明朝 ProN W3" pitchFamily="34" charset="-128"/>
              <a:sym typeface="Times New Roman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122977" y="4191000"/>
            <a:ext cx="6173423" cy="2821114"/>
            <a:chOff x="3122977" y="4191000"/>
            <a:chExt cx="6173423" cy="2821114"/>
          </a:xfrm>
        </p:grpSpPr>
        <p:grpSp>
          <p:nvGrpSpPr>
            <p:cNvPr id="6" name="Group 5"/>
            <p:cNvGrpSpPr/>
            <p:nvPr/>
          </p:nvGrpSpPr>
          <p:grpSpPr>
            <a:xfrm>
              <a:off x="3122977" y="4191000"/>
              <a:ext cx="6173423" cy="2821114"/>
              <a:chOff x="3122977" y="4191000"/>
              <a:chExt cx="6173423" cy="2821114"/>
            </a:xfrm>
          </p:grpSpPr>
          <p:sp>
            <p:nvSpPr>
              <p:cNvPr id="63" name="Rounded Rectangle 62"/>
              <p:cNvSpPr/>
              <p:nvPr/>
            </p:nvSpPr>
            <p:spPr bwMode="auto">
              <a:xfrm>
                <a:off x="3122977" y="4191000"/>
                <a:ext cx="4268423" cy="228124"/>
              </a:xfrm>
              <a:prstGeom prst="roundRect">
                <a:avLst/>
              </a:prstGeom>
              <a:solidFill>
                <a:srgbClr val="FF0000">
                  <a:alpha val="37000"/>
                </a:srgb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34" charset="0"/>
                  <a:ea typeface="ヒラギノ明朝 ProN W3" pitchFamily="34" charset="-128"/>
                  <a:cs typeface="ヒラギノ明朝 ProN W3" pitchFamily="34" charset="-128"/>
                  <a:sym typeface="Times New Roman" pitchFamily="34" charset="0"/>
                </a:endParaRPr>
              </a:p>
            </p:txBody>
          </p:sp>
          <p:sp>
            <p:nvSpPr>
              <p:cNvPr id="29" name="Rounded Rectangle 28"/>
              <p:cNvSpPr/>
              <p:nvPr/>
            </p:nvSpPr>
            <p:spPr bwMode="auto">
              <a:xfrm rot="16200000">
                <a:off x="6922980" y="4484578"/>
                <a:ext cx="735330" cy="201514"/>
              </a:xfrm>
              <a:prstGeom prst="roundRect">
                <a:avLst/>
              </a:prstGeom>
              <a:solidFill>
                <a:srgbClr val="FF0000">
                  <a:alpha val="37000"/>
                </a:srgb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34" charset="0"/>
                  <a:ea typeface="ヒラギノ明朝 ProN W3" pitchFamily="34" charset="-128"/>
                  <a:cs typeface="ヒラギノ明朝 ProN W3" pitchFamily="34" charset="-128"/>
                  <a:sym typeface="Times New Roman" pitchFamily="34" charset="0"/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 bwMode="auto">
              <a:xfrm rot="16200000">
                <a:off x="4419600" y="6096000"/>
                <a:ext cx="1600200" cy="228600"/>
              </a:xfrm>
              <a:prstGeom prst="roundRect">
                <a:avLst/>
              </a:prstGeom>
              <a:solidFill>
                <a:srgbClr val="FF0000">
                  <a:alpha val="37000"/>
                </a:srgb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34" charset="0"/>
                  <a:ea typeface="ヒラギノ明朝 ProN W3" pitchFamily="34" charset="-128"/>
                  <a:cs typeface="ヒラギノ明朝 ProN W3" pitchFamily="34" charset="-128"/>
                  <a:sym typeface="Times New Roman" pitchFamily="34" charset="0"/>
                </a:endParaRPr>
              </a:p>
            </p:txBody>
          </p:sp>
          <p:sp>
            <p:nvSpPr>
              <p:cNvPr id="31" name="Rounded Rectangle 30"/>
              <p:cNvSpPr/>
              <p:nvPr/>
            </p:nvSpPr>
            <p:spPr bwMode="auto">
              <a:xfrm rot="10800000">
                <a:off x="5105400" y="6705598"/>
                <a:ext cx="2438400" cy="301179"/>
              </a:xfrm>
              <a:prstGeom prst="roundRect">
                <a:avLst/>
              </a:prstGeom>
              <a:solidFill>
                <a:srgbClr val="FF0000">
                  <a:alpha val="37000"/>
                </a:srgb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34" charset="0"/>
                  <a:ea typeface="ヒラギノ明朝 ProN W3" pitchFamily="34" charset="-128"/>
                  <a:cs typeface="ヒラギノ明朝 ProN W3" pitchFamily="34" charset="-128"/>
                  <a:sym typeface="Times New Roman" pitchFamily="34" charset="0"/>
                </a:endParaRPr>
              </a:p>
            </p:txBody>
          </p:sp>
          <p:sp>
            <p:nvSpPr>
              <p:cNvPr id="32" name="Rounded Rectangle 31"/>
              <p:cNvSpPr/>
              <p:nvPr/>
            </p:nvSpPr>
            <p:spPr bwMode="auto">
              <a:xfrm rot="16200000">
                <a:off x="7032549" y="6500864"/>
                <a:ext cx="801729" cy="220772"/>
              </a:xfrm>
              <a:prstGeom prst="roundRect">
                <a:avLst/>
              </a:prstGeom>
              <a:solidFill>
                <a:srgbClr val="FF0000">
                  <a:alpha val="37000"/>
                </a:srgb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34" charset="0"/>
                  <a:ea typeface="ヒラギノ明朝 ProN W3" pitchFamily="34" charset="-128"/>
                  <a:cs typeface="ヒラギノ明朝 ProN W3" pitchFamily="34" charset="-128"/>
                  <a:sym typeface="Times New Roman" pitchFamily="34" charset="0"/>
                </a:endParaRPr>
              </a:p>
            </p:txBody>
          </p:sp>
          <p:sp>
            <p:nvSpPr>
              <p:cNvPr id="40" name="Rounded Rectangle 39"/>
              <p:cNvSpPr/>
              <p:nvPr/>
            </p:nvSpPr>
            <p:spPr bwMode="auto">
              <a:xfrm rot="10800000">
                <a:off x="8458200" y="5410199"/>
                <a:ext cx="838200" cy="200969"/>
              </a:xfrm>
              <a:prstGeom prst="roundRect">
                <a:avLst/>
              </a:prstGeom>
              <a:solidFill>
                <a:srgbClr val="FF0000">
                  <a:alpha val="37000"/>
                </a:srgb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34" charset="0"/>
                  <a:ea typeface="ヒラギノ明朝 ProN W3" pitchFamily="34" charset="-128"/>
                  <a:cs typeface="ヒラギノ明朝 ProN W3" pitchFamily="34" charset="-128"/>
                  <a:sym typeface="Times New Roman" pitchFamily="34" charset="0"/>
                </a:endParaRPr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3429000" y="4648200"/>
              <a:ext cx="3697647" cy="584776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Calculate address in case it is needed.</a:t>
              </a:r>
              <a:endParaRPr lang="en-US" sz="1600" baseline="-25000" dirty="0" smtClean="0">
                <a:solidFill>
                  <a:srgbClr val="FF0000"/>
                </a:solidFill>
                <a:latin typeface="Helvetica"/>
                <a:cs typeface="Helvetica"/>
              </a:endParaRPr>
            </a:p>
            <a:p>
              <a:r>
                <a:rPr lang="en-US" sz="16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(hardware is available, so use ASAP)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8009777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27"/>
          <p:cNvSpPr>
            <a:spLocks noChangeArrowheads="1"/>
          </p:cNvSpPr>
          <p:nvPr/>
        </p:nvSpPr>
        <p:spPr bwMode="auto">
          <a:xfrm>
            <a:off x="6415088" y="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8" name="Rectangle 28"/>
          <p:cNvSpPr>
            <a:spLocks noChangeArrowheads="1"/>
          </p:cNvSpPr>
          <p:nvPr/>
        </p:nvSpPr>
        <p:spPr bwMode="auto">
          <a:xfrm>
            <a:off x="6415088" y="16510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9" name="Rectangle 29"/>
          <p:cNvSpPr>
            <a:spLocks noChangeArrowheads="1"/>
          </p:cNvSpPr>
          <p:nvPr/>
        </p:nvSpPr>
        <p:spPr bwMode="auto">
          <a:xfrm>
            <a:off x="6613525" y="325438"/>
            <a:ext cx="571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pic>
        <p:nvPicPr>
          <p:cNvPr id="44040" name="Picture 688" descr="13 - Lecture Notes (Mine)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8850"/>
            <a:ext cx="3869488" cy="399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9652000" y="7429499"/>
            <a:ext cx="341313" cy="342901"/>
          </a:xfrm>
        </p:spPr>
        <p:txBody>
          <a:bodyPr/>
          <a:lstStyle/>
          <a:p>
            <a:pPr>
              <a:defRPr/>
            </a:pPr>
            <a:fld id="{0F8B4F7E-174C-194F-9065-BE6B75A72F2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2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394689"/>
            <a:ext cx="7239000" cy="5301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981703"/>
              </p:ext>
            </p:extLst>
          </p:nvPr>
        </p:nvGraphicFramePr>
        <p:xfrm>
          <a:off x="228600" y="4440768"/>
          <a:ext cx="2127250" cy="114871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990600"/>
                <a:gridCol w="1136650"/>
              </a:tblGrid>
              <a:tr h="268475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Register file</a:t>
                      </a:r>
                      <a:endParaRPr lang="en-US" sz="1600" dirty="0"/>
                    </a:p>
                  </a:txBody>
                  <a:tcPr marL="66199" marR="66199" marT="33100" marB="33100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address</a:t>
                      </a:r>
                      <a:endParaRPr lang="en-US" sz="1400" baseline="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content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 (00110)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 (00111)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2984" y="4049184"/>
            <a:ext cx="17968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Helvetica"/>
                <a:cs typeface="Helvetica"/>
              </a:rPr>
              <a:t>PC value:  1004</a:t>
            </a:r>
            <a:r>
              <a:rPr lang="en-US" sz="1600" baseline="-25000" dirty="0" smtClean="0">
                <a:latin typeface="Helvetica"/>
                <a:cs typeface="Helvetica"/>
              </a:rPr>
              <a:t>10</a:t>
            </a:r>
            <a:endParaRPr lang="en-US" sz="1600" baseline="-25000" dirty="0">
              <a:latin typeface="Helvetica"/>
              <a:cs typeface="Helvetica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529202"/>
              </p:ext>
            </p:extLst>
          </p:nvPr>
        </p:nvGraphicFramePr>
        <p:xfrm>
          <a:off x="228600" y="5715000"/>
          <a:ext cx="2127250" cy="198739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990600"/>
                <a:gridCol w="1136650"/>
              </a:tblGrid>
              <a:tr h="268475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Memory</a:t>
                      </a:r>
                      <a:endParaRPr lang="en-US" sz="1600" dirty="0"/>
                    </a:p>
                  </a:txBody>
                  <a:tcPr marL="66199" marR="66199" marT="33100" marB="33100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address</a:t>
                      </a:r>
                      <a:endParaRPr lang="en-US" sz="1400" baseline="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content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lw</a:t>
                      </a:r>
                      <a:r>
                        <a:rPr lang="en-US" sz="1400" dirty="0" smtClean="0"/>
                        <a:t> encoding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baseline="-25000" dirty="0" smtClean="0"/>
                        <a:t>…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50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10004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60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10008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70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6415088" y="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6415088" y="16510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6613525" y="325438"/>
            <a:ext cx="571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242461"/>
              </p:ext>
            </p:extLst>
          </p:nvPr>
        </p:nvGraphicFramePr>
        <p:xfrm>
          <a:off x="4191000" y="1257300"/>
          <a:ext cx="5562599" cy="10287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117600"/>
                <a:gridCol w="1117600"/>
                <a:gridCol w="1117600"/>
                <a:gridCol w="2209799"/>
              </a:tblGrid>
              <a:tr h="34290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Opcode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Source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Destination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Immediate value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31-26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25-21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20-16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15-</a:t>
                      </a:r>
                      <a:r>
                        <a:rPr lang="en-US" sz="1400" baseline="0" dirty="0" smtClean="0"/>
                        <a:t>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100011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0000</a:t>
                      </a:r>
                      <a:r>
                        <a:rPr lang="en-US" sz="1400" baseline="0" dirty="0" smtClean="0"/>
                        <a:t> 0000 0000</a:t>
                      </a:r>
                      <a:r>
                        <a:rPr lang="en-US" sz="1400" dirty="0" smtClean="0"/>
                        <a:t> 1000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4114800" y="0"/>
            <a:ext cx="40570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address 1000</a:t>
            </a:r>
            <a:r>
              <a:rPr lang="en-US" baseline="-250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10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: 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lw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 $6,8($7)</a:t>
            </a:r>
          </a:p>
        </p:txBody>
      </p:sp>
      <p:sp>
        <p:nvSpPr>
          <p:cNvPr id="2" name="Rectangle 1"/>
          <p:cNvSpPr/>
          <p:nvPr/>
        </p:nvSpPr>
        <p:spPr>
          <a:xfrm>
            <a:off x="4191000" y="478726"/>
            <a:ext cx="5853385" cy="6181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Cycle 2, State 1: 	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Decode instruction</a:t>
            </a:r>
          </a:p>
          <a:p>
            <a:pPr>
              <a:spcBef>
                <a:spcPts val="500"/>
              </a:spcBef>
            </a:pP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A 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 RF[25:21]  ||  B  RF[20:16]  ||  </a:t>
            </a:r>
            <a:r>
              <a:rPr lang="en-US" sz="1400" dirty="0" err="1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ALUOut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  PC + </a:t>
            </a:r>
            <a:r>
              <a:rPr lang="en-US" sz="1400" dirty="0" err="1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SignExt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(IR[15:0])</a:t>
            </a:r>
            <a:endParaRPr lang="en-US" sz="1400" dirty="0">
              <a:solidFill>
                <a:schemeClr val="accent6">
                  <a:lumMod val="50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895600" y="5144"/>
            <a:ext cx="1143000" cy="1143000"/>
          </a:xfrm>
          <a:prstGeom prst="ellipse">
            <a:avLst/>
          </a:prstGeom>
          <a:solidFill>
            <a:srgbClr val="FFFF00">
              <a:alpha val="11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34" charset="0"/>
              <a:ea typeface="ヒラギノ明朝 ProN W3" pitchFamily="34" charset="-128"/>
              <a:cs typeface="ヒラギノ明朝 ProN W3" pitchFamily="34" charset="-128"/>
              <a:sym typeface="Times New Roman" pitchFamily="34" charset="0"/>
            </a:endParaRPr>
          </a:p>
        </p:txBody>
      </p:sp>
      <p:sp>
        <p:nvSpPr>
          <p:cNvPr id="34" name="Rounded Rectangle 33"/>
          <p:cNvSpPr/>
          <p:nvPr/>
        </p:nvSpPr>
        <p:spPr bwMode="auto">
          <a:xfrm>
            <a:off x="7132222" y="799051"/>
            <a:ext cx="2849978" cy="270413"/>
          </a:xfrm>
          <a:prstGeom prst="roundRect">
            <a:avLst/>
          </a:prstGeom>
          <a:solidFill>
            <a:srgbClr val="FF0000">
              <a:alpha val="37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34" charset="0"/>
              <a:ea typeface="ヒラギノ明朝 ProN W3" pitchFamily="34" charset="-128"/>
              <a:cs typeface="ヒラギノ明朝 ProN W3" pitchFamily="34" charset="-128"/>
              <a:sym typeface="Times New Roman" pitchFamily="34" charset="0"/>
            </a:endParaRPr>
          </a:p>
        </p:txBody>
      </p:sp>
      <p:pic>
        <p:nvPicPr>
          <p:cNvPr id="37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394689"/>
            <a:ext cx="7239000" cy="5301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8" name="Group 47"/>
          <p:cNvGrpSpPr/>
          <p:nvPr/>
        </p:nvGrpSpPr>
        <p:grpSpPr>
          <a:xfrm>
            <a:off x="5863731" y="3472052"/>
            <a:ext cx="1832471" cy="1350074"/>
            <a:chOff x="5863731" y="3450526"/>
            <a:chExt cx="1832471" cy="1350074"/>
          </a:xfrm>
        </p:grpSpPr>
        <p:grpSp>
          <p:nvGrpSpPr>
            <p:cNvPr id="49" name="Group 48"/>
            <p:cNvGrpSpPr/>
            <p:nvPr/>
          </p:nvGrpSpPr>
          <p:grpSpPr>
            <a:xfrm>
              <a:off x="5863731" y="3547211"/>
              <a:ext cx="1832471" cy="1253389"/>
              <a:chOff x="5863731" y="3547211"/>
              <a:chExt cx="1832471" cy="1253389"/>
            </a:xfrm>
          </p:grpSpPr>
          <p:sp>
            <p:nvSpPr>
              <p:cNvPr id="51" name="Rounded Rectangle 50"/>
              <p:cNvSpPr/>
              <p:nvPr/>
            </p:nvSpPr>
            <p:spPr bwMode="auto">
              <a:xfrm rot="16200000">
                <a:off x="6686673" y="2724269"/>
                <a:ext cx="186587" cy="1832471"/>
              </a:xfrm>
              <a:prstGeom prst="roundRect">
                <a:avLst/>
              </a:prstGeom>
              <a:solidFill>
                <a:srgbClr val="FF0000">
                  <a:alpha val="37000"/>
                </a:srgb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34" charset="0"/>
                  <a:ea typeface="ヒラギノ明朝 ProN W3" pitchFamily="34" charset="-128"/>
                  <a:cs typeface="ヒラギノ明朝 ProN W3" pitchFamily="34" charset="-128"/>
                  <a:sym typeface="Times New Roman" pitchFamily="34" charset="0"/>
                </a:endParaRPr>
              </a:p>
            </p:txBody>
          </p:sp>
          <p:sp>
            <p:nvSpPr>
              <p:cNvPr id="52" name="Rounded Rectangle 51"/>
              <p:cNvSpPr/>
              <p:nvPr/>
            </p:nvSpPr>
            <p:spPr bwMode="auto">
              <a:xfrm>
                <a:off x="7517167" y="3554753"/>
                <a:ext cx="179033" cy="1245847"/>
              </a:xfrm>
              <a:prstGeom prst="roundRect">
                <a:avLst/>
              </a:prstGeom>
              <a:solidFill>
                <a:srgbClr val="FF0000">
                  <a:alpha val="37000"/>
                </a:srgbClr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34" charset="0"/>
                  <a:ea typeface="ヒラギノ明朝 ProN W3" pitchFamily="34" charset="-128"/>
                  <a:cs typeface="ヒラギノ明朝 ProN W3" pitchFamily="34" charset="-128"/>
                  <a:sym typeface="Times New Roman" pitchFamily="34" charset="0"/>
                </a:endParaRPr>
              </a:p>
            </p:txBody>
          </p:sp>
        </p:grpSp>
        <p:sp>
          <p:nvSpPr>
            <p:cNvPr id="50" name="TextBox 49"/>
            <p:cNvSpPr txBox="1"/>
            <p:nvPr/>
          </p:nvSpPr>
          <p:spPr>
            <a:xfrm>
              <a:off x="6934200" y="3450526"/>
              <a:ext cx="3000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0</a:t>
              </a:r>
              <a:endParaRPr lang="en-US" sz="1600" b="1" baseline="-250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867401" y="3242846"/>
            <a:ext cx="2057399" cy="3234154"/>
            <a:chOff x="5867401" y="3242846"/>
            <a:chExt cx="2057399" cy="3234154"/>
          </a:xfrm>
        </p:grpSpPr>
        <p:sp>
          <p:nvSpPr>
            <p:cNvPr id="54" name="Rounded Rectangle 53"/>
            <p:cNvSpPr/>
            <p:nvPr/>
          </p:nvSpPr>
          <p:spPr bwMode="auto">
            <a:xfrm rot="16200000">
              <a:off x="6591301" y="2639663"/>
              <a:ext cx="152400" cy="1600200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902307" y="3242846"/>
              <a:ext cx="4016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  <a:latin typeface="Helvetica"/>
                  <a:cs typeface="Helvetica"/>
                </a:rPr>
                <a:t>1</a:t>
              </a:r>
              <a:r>
                <a:rPr lang="en-US" sz="1600" b="1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1</a:t>
              </a:r>
              <a:endParaRPr lang="en-US" sz="1600" b="1" baseline="-250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  <p:sp>
          <p:nvSpPr>
            <p:cNvPr id="56" name="Rounded Rectangle 55"/>
            <p:cNvSpPr/>
            <p:nvPr/>
          </p:nvSpPr>
          <p:spPr bwMode="auto">
            <a:xfrm rot="10800000">
              <a:off x="7315200" y="3376613"/>
              <a:ext cx="152400" cy="1271587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57" name="Rounded Rectangle 56"/>
            <p:cNvSpPr/>
            <p:nvPr/>
          </p:nvSpPr>
          <p:spPr bwMode="auto">
            <a:xfrm rot="16200000">
              <a:off x="7543800" y="4267200"/>
              <a:ext cx="152400" cy="609600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58" name="Rounded Rectangle 57"/>
            <p:cNvSpPr/>
            <p:nvPr/>
          </p:nvSpPr>
          <p:spPr bwMode="auto">
            <a:xfrm rot="10800000">
              <a:off x="7772401" y="4508848"/>
              <a:ext cx="152399" cy="1968151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59" name="Rounded Rectangle 58"/>
            <p:cNvSpPr/>
            <p:nvPr/>
          </p:nvSpPr>
          <p:spPr bwMode="auto">
            <a:xfrm rot="16200000">
              <a:off x="7658100" y="6210300"/>
              <a:ext cx="152400" cy="381000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5867400" y="3134963"/>
            <a:ext cx="2819400" cy="4256437"/>
            <a:chOff x="5867400" y="3134963"/>
            <a:chExt cx="2819400" cy="4256437"/>
          </a:xfrm>
        </p:grpSpPr>
        <p:sp>
          <p:nvSpPr>
            <p:cNvPr id="61" name="Rounded Rectangle 60"/>
            <p:cNvSpPr/>
            <p:nvPr/>
          </p:nvSpPr>
          <p:spPr bwMode="auto">
            <a:xfrm rot="16200000">
              <a:off x="7200900" y="1866900"/>
              <a:ext cx="152400" cy="2819400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62" name="Rounded Rectangle 61"/>
            <p:cNvSpPr/>
            <p:nvPr/>
          </p:nvSpPr>
          <p:spPr bwMode="auto">
            <a:xfrm rot="10800000">
              <a:off x="8534400" y="3200400"/>
              <a:ext cx="152400" cy="4191000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64" name="Rounded Rectangle 63"/>
            <p:cNvSpPr/>
            <p:nvPr/>
          </p:nvSpPr>
          <p:spPr bwMode="auto">
            <a:xfrm rot="5400000">
              <a:off x="8267700" y="6972300"/>
              <a:ext cx="152400" cy="685800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65" name="Rounded Rectangle 64"/>
            <p:cNvSpPr/>
            <p:nvPr/>
          </p:nvSpPr>
          <p:spPr bwMode="auto">
            <a:xfrm rot="10800000">
              <a:off x="8001000" y="7042689"/>
              <a:ext cx="152400" cy="342900"/>
            </a:xfrm>
            <a:prstGeom prst="roundRect">
              <a:avLst/>
            </a:prstGeom>
            <a:solidFill>
              <a:srgbClr val="FF0000">
                <a:alpha val="37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34" charset="0"/>
                <a:ea typeface="ヒラギノ明朝 ProN W3" pitchFamily="34" charset="-128"/>
                <a:cs typeface="ヒラギノ明朝 ProN W3" pitchFamily="34" charset="-128"/>
                <a:sym typeface="Times New Roman" pitchFamily="34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534777" y="3134963"/>
              <a:ext cx="192342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See control logic discussion</a:t>
              </a:r>
              <a:endParaRPr lang="en-US" sz="1000" b="1" baseline="-250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563344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27"/>
          <p:cNvSpPr>
            <a:spLocks noChangeArrowheads="1"/>
          </p:cNvSpPr>
          <p:nvPr/>
        </p:nvSpPr>
        <p:spPr bwMode="auto">
          <a:xfrm>
            <a:off x="6415088" y="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8" name="Rectangle 28"/>
          <p:cNvSpPr>
            <a:spLocks noChangeArrowheads="1"/>
          </p:cNvSpPr>
          <p:nvPr/>
        </p:nvSpPr>
        <p:spPr bwMode="auto">
          <a:xfrm>
            <a:off x="6415088" y="16510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44039" name="Rectangle 29"/>
          <p:cNvSpPr>
            <a:spLocks noChangeArrowheads="1"/>
          </p:cNvSpPr>
          <p:nvPr/>
        </p:nvSpPr>
        <p:spPr bwMode="auto">
          <a:xfrm>
            <a:off x="6613525" y="325438"/>
            <a:ext cx="571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pic>
        <p:nvPicPr>
          <p:cNvPr id="44040" name="Picture 688" descr="13 - Lecture Notes (Mine)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8850"/>
            <a:ext cx="3869488" cy="399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9652000" y="7429499"/>
            <a:ext cx="341313" cy="342901"/>
          </a:xfrm>
        </p:spPr>
        <p:txBody>
          <a:bodyPr/>
          <a:lstStyle/>
          <a:p>
            <a:pPr>
              <a:defRPr/>
            </a:pPr>
            <a:fld id="{0F8B4F7E-174C-194F-9065-BE6B75A72F2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2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394689"/>
            <a:ext cx="7239000" cy="5301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860537"/>
              </p:ext>
            </p:extLst>
          </p:nvPr>
        </p:nvGraphicFramePr>
        <p:xfrm>
          <a:off x="228600" y="4440768"/>
          <a:ext cx="2127250" cy="114871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990600"/>
                <a:gridCol w="1136650"/>
              </a:tblGrid>
              <a:tr h="268475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Register file</a:t>
                      </a:r>
                      <a:endParaRPr lang="en-US" sz="1600" dirty="0"/>
                    </a:p>
                  </a:txBody>
                  <a:tcPr marL="66199" marR="66199" marT="33100" marB="33100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address</a:t>
                      </a:r>
                      <a:endParaRPr lang="en-US" sz="1400" baseline="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content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 (00110)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 (00111)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2984" y="4049184"/>
            <a:ext cx="17968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Helvetica"/>
                <a:cs typeface="Helvetica"/>
              </a:rPr>
              <a:t>PC value:  1004</a:t>
            </a:r>
            <a:r>
              <a:rPr lang="en-US" sz="1600" baseline="-25000" dirty="0" smtClean="0">
                <a:latin typeface="Helvetica"/>
                <a:cs typeface="Helvetica"/>
              </a:rPr>
              <a:t>10</a:t>
            </a:r>
            <a:endParaRPr lang="en-US" sz="1600" baseline="-25000" dirty="0">
              <a:latin typeface="Helvetica"/>
              <a:cs typeface="Helvetica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983326"/>
              </p:ext>
            </p:extLst>
          </p:nvPr>
        </p:nvGraphicFramePr>
        <p:xfrm>
          <a:off x="228600" y="5715000"/>
          <a:ext cx="2127250" cy="198739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990600"/>
                <a:gridCol w="1136650"/>
              </a:tblGrid>
              <a:tr h="268475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Memory</a:t>
                      </a:r>
                      <a:endParaRPr lang="en-US" sz="1600" dirty="0"/>
                    </a:p>
                  </a:txBody>
                  <a:tcPr marL="66199" marR="66199" marT="33100" marB="33100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address</a:t>
                      </a:r>
                      <a:endParaRPr lang="en-US" sz="1400" baseline="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content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lw</a:t>
                      </a:r>
                      <a:r>
                        <a:rPr lang="en-US" sz="1400" dirty="0" smtClean="0"/>
                        <a:t> encoding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baseline="-25000" dirty="0" smtClean="0"/>
                        <a:t>…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50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10004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60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</a:tr>
              <a:tr h="268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10008</a:t>
                      </a:r>
                      <a:r>
                        <a:rPr lang="en-US" sz="1400" baseline="-25000" dirty="0" smtClean="0"/>
                        <a:t>10</a:t>
                      </a:r>
                      <a:endParaRPr lang="en-US" sz="1400" baseline="-250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70</a:t>
                      </a:r>
                      <a:r>
                        <a:rPr lang="en-US" sz="1400" baseline="-25000" dirty="0" smtClean="0"/>
                        <a:t>10</a:t>
                      </a:r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6415088" y="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6415088" y="165100"/>
            <a:ext cx="55562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6613525" y="325438"/>
            <a:ext cx="571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78" tIns="48189" rIns="96378" bIns="48189" anchor="ctr"/>
          <a:lstStyle/>
          <a:p>
            <a:endParaRPr lang="en-US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22964"/>
              </p:ext>
            </p:extLst>
          </p:nvPr>
        </p:nvGraphicFramePr>
        <p:xfrm>
          <a:off x="4191000" y="1257300"/>
          <a:ext cx="5562599" cy="10287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117600"/>
                <a:gridCol w="1117600"/>
                <a:gridCol w="1117600"/>
                <a:gridCol w="2209799"/>
              </a:tblGrid>
              <a:tr h="34290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Opcode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Source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Destination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Immediate value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31-26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25-21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20-16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Bits 15-</a:t>
                      </a:r>
                      <a:r>
                        <a:rPr lang="en-US" sz="1400" baseline="0" dirty="0" smtClean="0"/>
                        <a:t>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100011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00111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0000</a:t>
                      </a:r>
                      <a:r>
                        <a:rPr lang="en-US" sz="1400" baseline="0" dirty="0" smtClean="0"/>
                        <a:t> 0000 0000</a:t>
                      </a:r>
                      <a:r>
                        <a:rPr lang="en-US" sz="1400" dirty="0" smtClean="0"/>
                        <a:t> 1000</a:t>
                      </a:r>
                      <a:endParaRPr lang="en-US" sz="1400" dirty="0"/>
                    </a:p>
                  </a:txBody>
                  <a:tcPr marL="66199" marR="66199" marT="33100" marB="33100"/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4114800" y="0"/>
            <a:ext cx="40570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address 1000</a:t>
            </a:r>
            <a:r>
              <a:rPr lang="en-US" baseline="-250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10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: 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lw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 $6,8($7)</a:t>
            </a:r>
          </a:p>
        </p:txBody>
      </p:sp>
      <p:sp>
        <p:nvSpPr>
          <p:cNvPr id="2" name="Rectangle 1"/>
          <p:cNvSpPr/>
          <p:nvPr/>
        </p:nvSpPr>
        <p:spPr>
          <a:xfrm>
            <a:off x="4191000" y="478726"/>
            <a:ext cx="3694003" cy="6181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Cycle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3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, State 2 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</a:rPr>
              <a:t>	Calculate address</a:t>
            </a:r>
          </a:p>
          <a:p>
            <a:pPr>
              <a:spcBef>
                <a:spcPts val="500"/>
              </a:spcBef>
            </a:pP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	</a:t>
            </a:r>
            <a:r>
              <a:rPr lang="en-US" sz="1400" dirty="0" err="1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ALUOut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  A + </a:t>
            </a:r>
            <a:r>
              <a:rPr lang="en-US" sz="1400" dirty="0" err="1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SignExt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Helvetica"/>
                <a:cs typeface="Helvetica"/>
                <a:sym typeface="Wingdings"/>
              </a:rPr>
              <a:t>(IR[15:0])</a:t>
            </a:r>
            <a:endParaRPr lang="en-US" sz="1400" dirty="0">
              <a:solidFill>
                <a:schemeClr val="accent6">
                  <a:lumMod val="50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-3669" y="990600"/>
            <a:ext cx="1143000" cy="1143000"/>
          </a:xfrm>
          <a:prstGeom prst="ellipse">
            <a:avLst/>
          </a:prstGeom>
          <a:solidFill>
            <a:srgbClr val="FFFF00">
              <a:alpha val="11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34" charset="0"/>
              <a:ea typeface="ヒラギノ明朝 ProN W3" pitchFamily="34" charset="-128"/>
              <a:cs typeface="ヒラギノ明朝 ProN W3" pitchFamily="34" charset="-128"/>
              <a:sym typeface="Times New Roman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743200" y="3124200"/>
            <a:ext cx="6558206" cy="3048000"/>
            <a:chOff x="2743200" y="3124200"/>
            <a:chExt cx="6558206" cy="3048000"/>
          </a:xfrm>
        </p:grpSpPr>
        <p:sp>
          <p:nvSpPr>
            <p:cNvPr id="31" name="TextBox 30"/>
            <p:cNvSpPr txBox="1"/>
            <p:nvPr/>
          </p:nvSpPr>
          <p:spPr>
            <a:xfrm>
              <a:off x="6487763" y="4648200"/>
              <a:ext cx="90738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10000</a:t>
              </a:r>
              <a:r>
                <a:rPr lang="en-US" sz="1600" b="1" baseline="-250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10</a:t>
              </a:r>
              <a:endParaRPr lang="en-US" sz="1600" b="1" baseline="-250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743200" y="3124200"/>
              <a:ext cx="6558206" cy="1077218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/>
                <a:buChar char="•"/>
              </a:pPr>
              <a:r>
                <a:rPr lang="en-US" sz="16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‘A’ </a:t>
              </a:r>
              <a:r>
                <a:rPr lang="en-US" sz="16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register is:		10000</a:t>
              </a:r>
              <a:r>
                <a:rPr lang="en-US" sz="1600" baseline="-250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10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sz="16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Immediate value is: 	8</a:t>
              </a:r>
              <a:r>
                <a:rPr lang="en-US" sz="1600" baseline="-250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10</a:t>
              </a:r>
              <a:r>
                <a:rPr lang="en-US" sz="16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 	(0000 0000 0000 1000</a:t>
              </a:r>
              <a:r>
                <a:rPr lang="en-US" sz="1600" baseline="-250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2</a:t>
              </a:r>
              <a:r>
                <a:rPr lang="en-US" sz="16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)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sz="16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Immediate value is padded with </a:t>
              </a:r>
              <a:r>
                <a:rPr lang="en-US" sz="1600" dirty="0" smtClean="0">
                  <a:solidFill>
                    <a:schemeClr val="accent6">
                      <a:lumMod val="50000"/>
                    </a:schemeClr>
                  </a:solidFill>
                  <a:latin typeface="Helvetica"/>
                  <a:cs typeface="Helvetica"/>
                </a:rPr>
                <a:t>leading 0</a:t>
              </a:r>
              <a:r>
                <a:rPr lang="en-US" sz="1600" dirty="0" smtClean="0">
                  <a:solidFill>
                    <a:srgbClr val="161645"/>
                  </a:solidFill>
                  <a:latin typeface="Helvetica"/>
                  <a:cs typeface="Helvetica"/>
                </a:rPr>
                <a:t>s</a:t>
              </a:r>
              <a:r>
                <a:rPr lang="en-US" sz="16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 to get 2</a:t>
              </a:r>
              <a:r>
                <a:rPr lang="en-US" sz="1600" baseline="300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nd</a:t>
              </a:r>
              <a:r>
                <a:rPr lang="en-US" sz="16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 32-bit number</a:t>
              </a:r>
            </a:p>
            <a:p>
              <a:pPr lvl="1"/>
              <a:r>
                <a:rPr lang="en-US" sz="1600" dirty="0" smtClean="0">
                  <a:solidFill>
                    <a:srgbClr val="161645"/>
                  </a:solidFill>
                  <a:latin typeface="Helvetica"/>
                  <a:cs typeface="Helvetica"/>
                </a:rPr>
                <a:t>0000 0000 0000 0000 </a:t>
              </a:r>
              <a:r>
                <a:rPr lang="en-US" sz="16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0000 0000 0000 1000</a:t>
              </a:r>
              <a:r>
                <a:rPr lang="en-US" sz="1600" baseline="-250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2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947451" y="5833646"/>
              <a:ext cx="4509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8</a:t>
              </a:r>
              <a:r>
                <a:rPr lang="en-US" sz="1600" b="1" baseline="-250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10</a:t>
              </a:r>
              <a:endParaRPr lang="en-US" sz="1600" b="1" baseline="-250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92984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</p:bldLst>
  </p:timing>
</p:sld>
</file>

<file path=ppt/theme/theme1.xml><?xml version="1.0" encoding="utf-8"?>
<a:theme xmlns:a="http://schemas.openxmlformats.org/drawingml/2006/main" name="Title &amp; Bullets cop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A4D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AAB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copy">
      <a:majorFont>
        <a:latin typeface="Helvetica"/>
        <a:ea typeface="ヒラギノ角ゴ ProN W6"/>
        <a:cs typeface="ヒラギノ角ゴ ProN W6"/>
      </a:majorFont>
      <a:minorFont>
        <a:latin typeface="Helvetica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pitchFamily="34" charset="0"/>
            <a:ea typeface="ヒラギノ明朝 ProN W3" pitchFamily="34" charset="-128"/>
            <a:cs typeface="ヒラギノ明朝 ProN W3" pitchFamily="34" charset="-128"/>
            <a:sym typeface="Times New Roman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pitchFamily="34" charset="0"/>
            <a:ea typeface="ヒラギノ明朝 ProN W3" pitchFamily="34" charset="-128"/>
            <a:cs typeface="ヒラギノ明朝 ProN W3" pitchFamily="34" charset="-128"/>
            <a:sym typeface="Times New Roman" pitchFamily="34" charset="0"/>
          </a:defRPr>
        </a:defPPr>
      </a:lstStyle>
    </a:lnDef>
  </a:objectDefaults>
  <a:extraClrSchemeLst>
    <a:extraClrScheme>
      <a:clrScheme name="Title &amp; Bullets cop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4356</TotalTime>
  <Pages>0</Pages>
  <Words>3000</Words>
  <Characters>0</Characters>
  <Application>Microsoft Macintosh PowerPoint</Application>
  <PresentationFormat>Custom</PresentationFormat>
  <Lines>0</Lines>
  <Paragraphs>1242</Paragraphs>
  <Slides>38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Title &amp; Bullets copy</vt:lpstr>
      <vt:lpstr>Let’s look at a normal lw instruction first…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Now, let’s revisit lw++</vt:lpstr>
      <vt:lpstr>Recall…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Now, to finish, we need to support the write back of both the MDR register AND the ALUOut register </vt:lpstr>
      <vt:lpstr>Option A: Write back MDR and ALUOut in the same CC… </vt:lpstr>
      <vt:lpstr>PowerPoint Presentation</vt:lpstr>
      <vt:lpstr>Option A: Write back MDR and ALUOut in the same CC… </vt:lpstr>
      <vt:lpstr>PowerPoint Presentation</vt:lpstr>
      <vt:lpstr>New FSM diagram is thus:</vt:lpstr>
      <vt:lpstr>Option B: Write back MDR and ALUOut in the different CCs… </vt:lpstr>
      <vt:lpstr>PowerPoint Presentation</vt:lpstr>
      <vt:lpstr>PowerPoint Presentation</vt:lpstr>
      <vt:lpstr>New FSM diagram is thus: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Computer Architecture</dc:title>
  <dc:subject/>
  <dc:creator>Michael T. Niemier</dc:creator>
  <cp:keywords/>
  <dc:description/>
  <cp:lastModifiedBy>Michael Niemier</cp:lastModifiedBy>
  <cp:revision>247</cp:revision>
  <cp:lastPrinted>2011-09-05T21:05:41Z</cp:lastPrinted>
  <dcterms:created xsi:type="dcterms:W3CDTF">2010-08-19T13:42:12Z</dcterms:created>
  <dcterms:modified xsi:type="dcterms:W3CDTF">2011-09-28T20:27:55Z</dcterms:modified>
</cp:coreProperties>
</file>