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5"/>
  </p:notesMasterIdLst>
  <p:handoutMasterIdLst>
    <p:handoutMasterId r:id="rId66"/>
  </p:handoutMasterIdLst>
  <p:sldIdLst>
    <p:sldId id="318" r:id="rId2"/>
    <p:sldId id="343" r:id="rId3"/>
    <p:sldId id="344" r:id="rId4"/>
    <p:sldId id="345" r:id="rId5"/>
    <p:sldId id="346" r:id="rId6"/>
    <p:sldId id="347" r:id="rId7"/>
    <p:sldId id="348" r:id="rId8"/>
    <p:sldId id="350" r:id="rId9"/>
    <p:sldId id="325" r:id="rId10"/>
    <p:sldId id="351" r:id="rId11"/>
    <p:sldId id="352" r:id="rId12"/>
    <p:sldId id="353" r:id="rId13"/>
    <p:sldId id="354" r:id="rId14"/>
    <p:sldId id="330" r:id="rId15"/>
    <p:sldId id="331" r:id="rId16"/>
    <p:sldId id="332" r:id="rId17"/>
    <p:sldId id="333" r:id="rId18"/>
    <p:sldId id="334" r:id="rId19"/>
    <p:sldId id="355" r:id="rId20"/>
    <p:sldId id="356" r:id="rId21"/>
    <p:sldId id="357" r:id="rId22"/>
    <p:sldId id="358" r:id="rId23"/>
    <p:sldId id="339" r:id="rId24"/>
    <p:sldId id="359" r:id="rId25"/>
    <p:sldId id="360" r:id="rId26"/>
    <p:sldId id="361" r:id="rId27"/>
    <p:sldId id="362" r:id="rId28"/>
    <p:sldId id="363" r:id="rId29"/>
    <p:sldId id="364" r:id="rId30"/>
    <p:sldId id="365" r:id="rId31"/>
    <p:sldId id="366" r:id="rId32"/>
    <p:sldId id="367" r:id="rId33"/>
    <p:sldId id="368" r:id="rId34"/>
    <p:sldId id="369" r:id="rId35"/>
    <p:sldId id="370" r:id="rId36"/>
    <p:sldId id="371" r:id="rId37"/>
    <p:sldId id="372" r:id="rId38"/>
    <p:sldId id="373" r:id="rId39"/>
    <p:sldId id="374" r:id="rId40"/>
    <p:sldId id="375" r:id="rId41"/>
    <p:sldId id="376" r:id="rId42"/>
    <p:sldId id="377" r:id="rId43"/>
    <p:sldId id="378" r:id="rId44"/>
    <p:sldId id="379" r:id="rId45"/>
    <p:sldId id="380" r:id="rId46"/>
    <p:sldId id="381" r:id="rId47"/>
    <p:sldId id="382" r:id="rId48"/>
    <p:sldId id="383" r:id="rId49"/>
    <p:sldId id="384" r:id="rId50"/>
    <p:sldId id="385" r:id="rId51"/>
    <p:sldId id="386" r:id="rId52"/>
    <p:sldId id="387" r:id="rId53"/>
    <p:sldId id="388" r:id="rId54"/>
    <p:sldId id="389" r:id="rId55"/>
    <p:sldId id="390" r:id="rId56"/>
    <p:sldId id="391" r:id="rId57"/>
    <p:sldId id="392" r:id="rId58"/>
    <p:sldId id="393" r:id="rId59"/>
    <p:sldId id="394" r:id="rId60"/>
    <p:sldId id="395" r:id="rId61"/>
    <p:sldId id="396" r:id="rId62"/>
    <p:sldId id="397" r:id="rId63"/>
    <p:sldId id="398" r:id="rId64"/>
  </p:sldIdLst>
  <p:sldSz cx="10058400" cy="7772400"/>
  <p:notesSz cx="6858000" cy="9144000"/>
  <p:defaultTextStyle>
    <a:defPPr>
      <a:defRPr lang="en-US"/>
    </a:defPPr>
    <a:lvl1pPr algn="l" rtl="0" fontAlgn="base">
      <a:spcBef>
        <a:spcPct val="0"/>
      </a:spcBef>
      <a:spcAft>
        <a:spcPct val="0"/>
      </a:spcAft>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1pPr>
    <a:lvl2pPr marL="457200" algn="l" rtl="0" fontAlgn="base">
      <a:spcBef>
        <a:spcPct val="0"/>
      </a:spcBef>
      <a:spcAft>
        <a:spcPct val="0"/>
      </a:spcAft>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2pPr>
    <a:lvl3pPr marL="914400" algn="l" rtl="0" fontAlgn="base">
      <a:spcBef>
        <a:spcPct val="0"/>
      </a:spcBef>
      <a:spcAft>
        <a:spcPct val="0"/>
      </a:spcAft>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3pPr>
    <a:lvl4pPr marL="1371600" algn="l" rtl="0" fontAlgn="base">
      <a:spcBef>
        <a:spcPct val="0"/>
      </a:spcBef>
      <a:spcAft>
        <a:spcPct val="0"/>
      </a:spcAft>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4pPr>
    <a:lvl5pPr marL="1828800" algn="l" rtl="0" fontAlgn="base">
      <a:spcBef>
        <a:spcPct val="0"/>
      </a:spcBef>
      <a:spcAft>
        <a:spcPct val="0"/>
      </a:spcAft>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5pPr>
    <a:lvl6pPr marL="2286000" algn="l" defTabSz="457200" rtl="0" eaLnBrk="1" latinLnBrk="0" hangingPunct="1">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6pPr>
    <a:lvl7pPr marL="2743200" algn="l" defTabSz="457200" rtl="0" eaLnBrk="1" latinLnBrk="0" hangingPunct="1">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7pPr>
    <a:lvl8pPr marL="3200400" algn="l" defTabSz="457200" rtl="0" eaLnBrk="1" latinLnBrk="0" hangingPunct="1">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8pPr>
    <a:lvl9pPr marL="3657600" algn="l" defTabSz="457200" rtl="0" eaLnBrk="1" latinLnBrk="0" hangingPunct="1">
      <a:defRPr sz="2400" kern="1200">
        <a:solidFill>
          <a:srgbClr val="000000"/>
        </a:solidFill>
        <a:latin typeface="Times New Roman" pitchFamily="34" charset="0"/>
        <a:ea typeface="ヒラギノ明朝 ProN W3" pitchFamily="34" charset="-128"/>
        <a:cs typeface="ヒラギノ明朝 ProN W3" pitchFamily="34" charset="-128"/>
        <a:sym typeface="Times New Roman" pitchFamily="34" charset="0"/>
      </a:defRPr>
    </a:lvl9pPr>
  </p:defaultTextStyle>
  <p:extLst>
    <p:ext uri="{521415D9-36F7-43E2-AB2F-B90AF26B5E84}">
      <p14:sectionLst xmlns:p14="http://schemas.microsoft.com/office/powerpoint/2010/main">
        <p14:section name="Midterm Review Slides" id="{F9BD43DC-4ED8-AC41-82EA-F919E4F1691F}">
          <p14:sldIdLst>
            <p14:sldId id="318"/>
            <p14:sldId id="343"/>
            <p14:sldId id="344"/>
            <p14:sldId id="345"/>
            <p14:sldId id="346"/>
            <p14:sldId id="347"/>
            <p14:sldId id="348"/>
            <p14:sldId id="350"/>
            <p14:sldId id="325"/>
            <p14:sldId id="351"/>
            <p14:sldId id="352"/>
            <p14:sldId id="353"/>
            <p14:sldId id="354"/>
            <p14:sldId id="330"/>
            <p14:sldId id="331"/>
            <p14:sldId id="332"/>
            <p14:sldId id="333"/>
            <p14:sldId id="334"/>
            <p14:sldId id="355"/>
            <p14:sldId id="356"/>
            <p14:sldId id="357"/>
            <p14:sldId id="358"/>
            <p14:sldId id="339"/>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8"/>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Niemier" initials="MN" lastIdx="8" clrIdx="0"/>
  <p:cmAuthor id="1" name="Michael Niemi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D0D29"/>
    <a:srgbClr val="224A0F"/>
    <a:srgbClr val="B76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7" autoAdjust="0"/>
    <p:restoredTop sz="84654" autoAdjust="0"/>
  </p:normalViewPr>
  <p:slideViewPr>
    <p:cSldViewPr showGuides="1">
      <p:cViewPr varScale="1">
        <p:scale>
          <a:sx n="106" d="100"/>
          <a:sy n="106" d="100"/>
        </p:scale>
        <p:origin x="-944" y="-96"/>
      </p:cViewPr>
      <p:guideLst>
        <p:guide orient="horz" pos="2679"/>
        <p:guide pos="236"/>
      </p:guideLst>
    </p:cSldViewPr>
  </p:slideViewPr>
  <p:notesTextViewPr>
    <p:cViewPr>
      <p:scale>
        <a:sx n="100" d="100"/>
        <a:sy n="100" d="100"/>
      </p:scale>
      <p:origin x="0" y="0"/>
    </p:cViewPr>
  </p:notesTextViewPr>
  <p:sorterViewPr>
    <p:cViewPr>
      <p:scale>
        <a:sx n="119" d="100"/>
        <a:sy n="119" d="100"/>
      </p:scale>
      <p:origin x="0" y="71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handoutMaster" Target="handoutMasters/handoutMaster1.xml"/><Relationship Id="rId67" Type="http://schemas.openxmlformats.org/officeDocument/2006/relationships/printerSettings" Target="printerSettings/printerSettings1.bin"/><Relationship Id="rId68" Type="http://schemas.openxmlformats.org/officeDocument/2006/relationships/commentAuthors" Target="commentAuthors.xml"/><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17CAFB-43B2-8540-B0E8-33F522C83DDE}" type="datetimeFigureOut">
              <a:rPr lang="en-US" smtClean="0"/>
              <a:t>10/10/11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EE5C2B-C80B-CF4E-8C14-47A8B21F75A2}" type="slidenum">
              <a:rPr lang="en-US" smtClean="0"/>
              <a:t>‹#›</a:t>
            </a:fld>
            <a:endParaRPr lang="en-US"/>
          </a:p>
        </p:txBody>
      </p:sp>
    </p:spTree>
    <p:extLst>
      <p:ext uri="{BB962C8B-B14F-4D97-AF65-F5344CB8AC3E}">
        <p14:creationId xmlns:p14="http://schemas.microsoft.com/office/powerpoint/2010/main" val="14135222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1"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2048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2818245"/>
      </p:ext>
    </p:extLst>
  </p:cSld>
  <p:clrMap bg1="lt1" tx1="dk1" bg2="lt2" tx2="dk2" accent1="accent1" accent2="accent2" accent3="accent3" accent4="accent4" accent5="accent5" accent6="accent6" hlink="hlink" folHlink="folHlink"/>
  <p:hf hdr="0" ftr="0" dt="0"/>
  <p:notesStyle>
    <a:lvl1pPr algn="l" rtl="0" fontAlgn="base">
      <a:spcBef>
        <a:spcPct val="0"/>
      </a:spcBef>
      <a:spcAft>
        <a:spcPct val="0"/>
      </a:spcAft>
      <a:defRPr sz="1200" kern="1200">
        <a:solidFill>
          <a:schemeClr val="tx1"/>
        </a:solidFill>
        <a:latin typeface="Times New Roman" pitchFamily="34" charset="0"/>
        <a:ea typeface="+mn-ea"/>
        <a:cs typeface="+mn-cs"/>
      </a:defRPr>
    </a:lvl1pPr>
    <a:lvl2pPr marL="457200" algn="l" rtl="0" fontAlgn="base">
      <a:spcBef>
        <a:spcPct val="0"/>
      </a:spcBef>
      <a:spcAft>
        <a:spcPct val="0"/>
      </a:spcAft>
      <a:defRPr sz="1200" kern="1200">
        <a:solidFill>
          <a:schemeClr val="tx1"/>
        </a:solidFill>
        <a:latin typeface="Times New Roman" pitchFamily="34" charset="0"/>
        <a:ea typeface="ＭＳ Ｐゴシック" pitchFamily="34" charset="-128"/>
        <a:cs typeface="+mn-cs"/>
      </a:defRPr>
    </a:lvl2pPr>
    <a:lvl3pPr marL="914400" algn="l" rtl="0" fontAlgn="base">
      <a:spcBef>
        <a:spcPct val="0"/>
      </a:spcBef>
      <a:spcAft>
        <a:spcPct val="0"/>
      </a:spcAft>
      <a:defRPr sz="1200" kern="1200">
        <a:solidFill>
          <a:schemeClr val="tx1"/>
        </a:solidFill>
        <a:latin typeface="Times New Roman" pitchFamily="34" charset="0"/>
        <a:ea typeface="ＭＳ Ｐゴシック" pitchFamily="34" charset="-128"/>
        <a:cs typeface="+mn-cs"/>
      </a:defRPr>
    </a:lvl3pPr>
    <a:lvl4pPr marL="1371600" algn="l" rtl="0" fontAlgn="base">
      <a:spcBef>
        <a:spcPct val="0"/>
      </a:spcBef>
      <a:spcAft>
        <a:spcPct val="0"/>
      </a:spcAft>
      <a:defRPr sz="1200" kern="1200">
        <a:solidFill>
          <a:schemeClr val="tx1"/>
        </a:solidFill>
        <a:latin typeface="Times New Roman" pitchFamily="34" charset="0"/>
        <a:ea typeface="ＭＳ Ｐゴシック" pitchFamily="34" charset="-128"/>
        <a:cs typeface="+mn-cs"/>
      </a:defRPr>
    </a:lvl4pPr>
    <a:lvl5pPr marL="1828800" algn="l" rtl="0" fontAlgn="base">
      <a:spcBef>
        <a:spcPct val="0"/>
      </a:spcBef>
      <a:spcAft>
        <a:spcPct val="0"/>
      </a:spcAft>
      <a:defRPr sz="1200" kern="1200">
        <a:solidFill>
          <a:schemeClr val="tx1"/>
        </a:solidFill>
        <a:latin typeface="Times New Roman" pitchFamily="34" charset="0"/>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BA396D3E-4821-1C4D-AAD5-4F921549AD81}" type="slidenum">
              <a:rPr lang="en-US">
                <a:latin typeface="Times New Roman" pitchFamily="29" charset="0"/>
              </a:rPr>
              <a:pPr/>
              <a:t>3</a:t>
            </a:fld>
            <a:endParaRPr lang="en-US">
              <a:latin typeface="Times New Roman" pitchFamily="29" charset="0"/>
            </a:endParaRPr>
          </a:p>
        </p:txBody>
      </p:sp>
      <p:sp>
        <p:nvSpPr>
          <p:cNvPr id="28675" name="Rectangle 2"/>
          <p:cNvSpPr>
            <a:spLocks noGrp="1" noRot="1" noChangeAspect="1" noChangeArrowheads="1" noTextEdit="1"/>
          </p:cNvSpPr>
          <p:nvPr>
            <p:ph type="sldImg"/>
          </p:nvPr>
        </p:nvSpPr>
        <p:spPr>
          <a:xfrm>
            <a:off x="1209675" y="685800"/>
            <a:ext cx="4438650" cy="3429000"/>
          </a:xfrm>
          <a:ln/>
        </p:spPr>
      </p:sp>
      <p:sp>
        <p:nvSpPr>
          <p:cNvPr id="28676" name="Rectangle 3"/>
          <p:cNvSpPr>
            <a:spLocks noGrp="1" noChangeArrowheads="1"/>
          </p:cNvSpPr>
          <p:nvPr>
            <p:ph type="body" idx="1"/>
          </p:nvPr>
        </p:nvSpPr>
        <p:spPr>
          <a:noFill/>
          <a:ln/>
        </p:spPr>
        <p:txBody>
          <a:bodyPr/>
          <a:lstStyle/>
          <a:p>
            <a:pPr eaLnBrk="1" hangingPunct="1"/>
            <a:endParaRPr lang="en-US">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31747"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18080A4F-B9D1-6043-92C9-AC6DDBE5A0F0}" type="slidenum">
              <a:rPr lang="en-US">
                <a:latin typeface="Times New Roman" pitchFamily="29" charset="0"/>
              </a:rPr>
              <a:pPr/>
              <a:t>4</a:t>
            </a:fld>
            <a:endParaRPr lang="en-US">
              <a:latin typeface="Times New Roman" pitchFamily="29" charset="0"/>
            </a:endParaRPr>
          </a:p>
        </p:txBody>
      </p:sp>
      <p:sp>
        <p:nvSpPr>
          <p:cNvPr id="23555" name="Rectangle 2"/>
          <p:cNvSpPr>
            <a:spLocks noGrp="1" noRot="1" noChangeAspect="1" noChangeArrowheads="1" noTextEdit="1"/>
          </p:cNvSpPr>
          <p:nvPr>
            <p:ph type="sldImg"/>
          </p:nvPr>
        </p:nvSpPr>
        <p:spPr>
          <a:xfrm>
            <a:off x="1209675" y="685800"/>
            <a:ext cx="4438650" cy="3429000"/>
          </a:xfrm>
          <a:ln/>
        </p:spPr>
      </p:sp>
      <p:sp>
        <p:nvSpPr>
          <p:cNvPr id="23556" name="Rectangle 3"/>
          <p:cNvSpPr>
            <a:spLocks noGrp="1" noChangeArrowheads="1"/>
          </p:cNvSpPr>
          <p:nvPr>
            <p:ph type="body" idx="1"/>
          </p:nvPr>
        </p:nvSpPr>
        <p:spPr>
          <a:noFill/>
          <a:ln/>
        </p:spPr>
        <p:txBody>
          <a:bodyPr/>
          <a:lstStyle/>
          <a:p>
            <a:pPr eaLnBrk="1" hangingPunct="1"/>
            <a:endParaRPr lang="en-US" dirty="0">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F175DDE5-024F-AF4D-B518-6935ACB001C9}" type="slidenum">
              <a:rPr lang="en-US">
                <a:latin typeface="Times New Roman" pitchFamily="29" charset="0"/>
              </a:rPr>
              <a:pPr/>
              <a:t>5</a:t>
            </a:fld>
            <a:endParaRPr lang="en-US">
              <a:latin typeface="Times New Roman" pitchFamily="29" charset="0"/>
            </a:endParaRPr>
          </a:p>
        </p:txBody>
      </p:sp>
      <p:sp>
        <p:nvSpPr>
          <p:cNvPr id="26627" name="Rectangle 2"/>
          <p:cNvSpPr>
            <a:spLocks noGrp="1" noRot="1" noChangeAspect="1" noChangeArrowheads="1" noTextEdit="1"/>
          </p:cNvSpPr>
          <p:nvPr>
            <p:ph type="sldImg"/>
          </p:nvPr>
        </p:nvSpPr>
        <p:spPr>
          <a:xfrm>
            <a:off x="1209675" y="685800"/>
            <a:ext cx="4438650" cy="3429000"/>
          </a:xfrm>
          <a:ln/>
        </p:spPr>
      </p:sp>
      <p:sp>
        <p:nvSpPr>
          <p:cNvPr id="26628" name="Rectangle 3"/>
          <p:cNvSpPr>
            <a:spLocks noGrp="1" noChangeArrowheads="1"/>
          </p:cNvSpPr>
          <p:nvPr>
            <p:ph type="body" idx="1"/>
          </p:nvPr>
        </p:nvSpPr>
        <p:spPr>
          <a:noFill/>
          <a:ln/>
        </p:spPr>
        <p:txBody>
          <a:bodyPr/>
          <a:lstStyle/>
          <a:p>
            <a:pPr eaLnBrk="1" hangingPunct="1"/>
            <a:endParaRPr lang="en-US">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20788" y="693738"/>
            <a:ext cx="4416425" cy="3414712"/>
          </a:xfrm>
          <a:ln w="12700" cap="flat">
            <a:solidFill>
              <a:schemeClr val="tx1"/>
            </a:solidFill>
          </a:ln>
        </p:spPr>
      </p:sp>
      <p:sp>
        <p:nvSpPr>
          <p:cNvPr id="45059" name="Rectangle 3"/>
          <p:cNvSpPr>
            <a:spLocks noGrp="1" noChangeArrowheads="1"/>
          </p:cNvSpPr>
          <p:nvPr>
            <p:ph type="body" idx="1"/>
          </p:nvPr>
        </p:nvSpPr>
        <p:spPr>
          <a:xfrm>
            <a:off x="914401" y="4341722"/>
            <a:ext cx="5027613" cy="41162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87926" tIns="43191" rIns="87926" bIns="43191"/>
          <a:lstStyle/>
          <a:p>
            <a:pPr>
              <a:lnSpc>
                <a:spcPct val="87000"/>
              </a:lnSpc>
            </a:pPr>
            <a:endParaRPr lang="en-US">
              <a:latin typeface="Arial Unicode MS"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A5846008-BCA8-624E-9BEB-3BF064347FE1}" type="slidenum">
              <a:rPr lang="en-US">
                <a:latin typeface="Times New Roman" pitchFamily="29" charset="0"/>
              </a:rPr>
              <a:pPr/>
              <a:t>6</a:t>
            </a:fld>
            <a:endParaRPr lang="en-US">
              <a:latin typeface="Times New Roman" pitchFamily="29" charset="0"/>
            </a:endParaRPr>
          </a:p>
        </p:txBody>
      </p:sp>
      <p:sp>
        <p:nvSpPr>
          <p:cNvPr id="33795" name="Rectangle 1026"/>
          <p:cNvSpPr>
            <a:spLocks noGrp="1" noRot="1" noChangeAspect="1" noChangeArrowheads="1" noTextEdit="1"/>
          </p:cNvSpPr>
          <p:nvPr>
            <p:ph type="sldImg"/>
          </p:nvPr>
        </p:nvSpPr>
        <p:spPr>
          <a:xfrm>
            <a:off x="1209675" y="685800"/>
            <a:ext cx="4438650" cy="3429000"/>
          </a:xfrm>
          <a:ln/>
        </p:spPr>
      </p:sp>
      <p:sp>
        <p:nvSpPr>
          <p:cNvPr id="33796" name="Rectangle 1027"/>
          <p:cNvSpPr>
            <a:spLocks noGrp="1" noChangeArrowheads="1"/>
          </p:cNvSpPr>
          <p:nvPr>
            <p:ph type="body" idx="1"/>
          </p:nvPr>
        </p:nvSpPr>
        <p:spPr>
          <a:noFill/>
          <a:ln/>
        </p:spPr>
        <p:txBody>
          <a:bodyPr/>
          <a:lstStyle/>
          <a:p>
            <a:pPr eaLnBrk="1" hangingPunct="1"/>
            <a:endParaRPr lang="en-US" dirty="0">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239F1487-B0F3-3642-BCFB-BD6C84AB56AD}" type="slidenum">
              <a:rPr lang="en-US">
                <a:latin typeface="Times New Roman" pitchFamily="29" charset="0"/>
              </a:rPr>
              <a:pPr/>
              <a:t>7</a:t>
            </a:fld>
            <a:endParaRPr lang="en-US">
              <a:latin typeface="Times New Roman" pitchFamily="29" charset="0"/>
            </a:endParaRPr>
          </a:p>
        </p:txBody>
      </p:sp>
      <p:sp>
        <p:nvSpPr>
          <p:cNvPr id="32771" name="Rectangle 2"/>
          <p:cNvSpPr>
            <a:spLocks noGrp="1" noRot="1" noChangeAspect="1" noChangeArrowheads="1" noTextEdit="1"/>
          </p:cNvSpPr>
          <p:nvPr>
            <p:ph type="sldImg"/>
          </p:nvPr>
        </p:nvSpPr>
        <p:spPr>
          <a:xfrm>
            <a:off x="1209675" y="685800"/>
            <a:ext cx="4438650" cy="3429000"/>
          </a:xfrm>
          <a:ln/>
        </p:spPr>
      </p:sp>
      <p:sp>
        <p:nvSpPr>
          <p:cNvPr id="32772" name="Rectangle 3"/>
          <p:cNvSpPr>
            <a:spLocks noGrp="1" noChangeArrowheads="1"/>
          </p:cNvSpPr>
          <p:nvPr>
            <p:ph type="body" idx="1"/>
          </p:nvPr>
        </p:nvSpPr>
        <p:spPr>
          <a:noFill/>
          <a:ln/>
        </p:spPr>
        <p:txBody>
          <a:bodyPr/>
          <a:lstStyle/>
          <a:p>
            <a:pPr eaLnBrk="1" hangingPunct="1"/>
            <a:endParaRPr lang="en-US">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40DDB44B-7110-D246-B3E6-283D0DCAAD21}" type="slidenum">
              <a:rPr lang="en-US">
                <a:latin typeface="Times New Roman" pitchFamily="29" charset="0"/>
              </a:rPr>
              <a:pPr/>
              <a:t>8</a:t>
            </a:fld>
            <a:endParaRPr lang="en-US">
              <a:latin typeface="Times New Roman" pitchFamily="29" charset="0"/>
            </a:endParaRPr>
          </a:p>
        </p:txBody>
      </p:sp>
      <p:sp>
        <p:nvSpPr>
          <p:cNvPr id="36867" name="Rectangle 2"/>
          <p:cNvSpPr>
            <a:spLocks noGrp="1" noRot="1" noChangeAspect="1" noChangeArrowheads="1" noTextEdit="1"/>
          </p:cNvSpPr>
          <p:nvPr>
            <p:ph type="sldImg"/>
          </p:nvPr>
        </p:nvSpPr>
        <p:spPr>
          <a:xfrm>
            <a:off x="1209675" y="685800"/>
            <a:ext cx="4438650" cy="3429000"/>
          </a:xfrm>
          <a:ln/>
        </p:spPr>
      </p:sp>
      <p:sp>
        <p:nvSpPr>
          <p:cNvPr id="36868" name="Rectangle 3"/>
          <p:cNvSpPr>
            <a:spLocks noGrp="1" noChangeArrowheads="1"/>
          </p:cNvSpPr>
          <p:nvPr>
            <p:ph type="body" idx="1"/>
          </p:nvPr>
        </p:nvSpPr>
        <p:spPr>
          <a:noFill/>
          <a:ln/>
        </p:spPr>
        <p:txBody>
          <a:bodyPr/>
          <a:lstStyle/>
          <a:p>
            <a:pPr marL="246191" indent="-246191"/>
            <a:endParaRPr lang="en-US" sz="1500" dirty="0">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26905B36-5F30-B84F-9706-6D35FFF763BE}" type="slidenum">
              <a:rPr lang="en-US">
                <a:latin typeface="Times New Roman" pitchFamily="29" charset="0"/>
              </a:rPr>
              <a:pPr/>
              <a:t>9</a:t>
            </a:fld>
            <a:endParaRPr lang="en-US">
              <a:latin typeface="Times New Roman" pitchFamily="29" charset="0"/>
            </a:endParaRPr>
          </a:p>
        </p:txBody>
      </p:sp>
      <p:sp>
        <p:nvSpPr>
          <p:cNvPr id="65539" name="Rectangle 2"/>
          <p:cNvSpPr>
            <a:spLocks noGrp="1" noRot="1" noChangeAspect="1" noChangeArrowheads="1" noTextEdit="1"/>
          </p:cNvSpPr>
          <p:nvPr>
            <p:ph type="sldImg"/>
          </p:nvPr>
        </p:nvSpPr>
        <p:spPr>
          <a:xfrm>
            <a:off x="1209675" y="685800"/>
            <a:ext cx="4438650" cy="3429000"/>
          </a:xfrm>
          <a:ln/>
        </p:spPr>
      </p:sp>
      <p:sp>
        <p:nvSpPr>
          <p:cNvPr id="65540" name="Rectangle 3"/>
          <p:cNvSpPr>
            <a:spLocks noGrp="1" noChangeArrowheads="1"/>
          </p:cNvSpPr>
          <p:nvPr>
            <p:ph type="body" idx="1"/>
          </p:nvPr>
        </p:nvSpPr>
        <p:spPr>
          <a:noFill/>
          <a:ln/>
        </p:spPr>
        <p:txBody>
          <a:bodyPr/>
          <a:lstStyle/>
          <a:p>
            <a:pPr eaLnBrk="1" hangingPunct="1"/>
            <a:endParaRPr lang="en-US" dirty="0">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7591D34C-33B0-4749-9A43-E055EBCD89F8}" type="slidenum">
              <a:rPr lang="en-US">
                <a:latin typeface="Times New Roman" pitchFamily="29" charset="0"/>
              </a:rPr>
              <a:pPr/>
              <a:t>10</a:t>
            </a:fld>
            <a:endParaRPr lang="en-US">
              <a:latin typeface="Times New Roman" pitchFamily="29" charset="0"/>
            </a:endParaRPr>
          </a:p>
        </p:txBody>
      </p:sp>
      <p:sp>
        <p:nvSpPr>
          <p:cNvPr id="43011" name="Rectangle 2"/>
          <p:cNvSpPr>
            <a:spLocks noGrp="1" noRot="1" noChangeAspect="1" noChangeArrowheads="1" noTextEdit="1"/>
          </p:cNvSpPr>
          <p:nvPr>
            <p:ph type="sldImg"/>
          </p:nvPr>
        </p:nvSpPr>
        <p:spPr>
          <a:xfrm>
            <a:off x="1209675" y="685800"/>
            <a:ext cx="4438650" cy="3429000"/>
          </a:xfrm>
          <a:ln/>
        </p:spPr>
      </p:sp>
      <p:sp>
        <p:nvSpPr>
          <p:cNvPr id="43012" name="Rectangle 3"/>
          <p:cNvSpPr>
            <a:spLocks noGrp="1" noChangeArrowheads="1"/>
          </p:cNvSpPr>
          <p:nvPr>
            <p:ph type="body" idx="1"/>
          </p:nvPr>
        </p:nvSpPr>
        <p:spPr>
          <a:noFill/>
          <a:ln/>
        </p:spPr>
        <p:txBody>
          <a:bodyPr/>
          <a:lstStyle/>
          <a:p>
            <a:pPr eaLnBrk="1" hangingPunct="1"/>
            <a:endParaRPr lang="en-US" dirty="0">
              <a:latin typeface="Times New Roman" pitchFamily="29" charset="0"/>
              <a:ea typeface="ＭＳ Ｐゴシック" pitchFamily="29" charset="-128"/>
              <a:cs typeface="ＭＳ Ｐゴシック" pitchFamily="29"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xfrm>
            <a:off x="3884613" y="8685042"/>
            <a:ext cx="2971800" cy="457360"/>
          </a:xfrm>
          <a:prstGeom prst="rect">
            <a:avLst/>
          </a:prstGeom>
          <a:noFill/>
        </p:spPr>
        <p:txBody>
          <a:bodyPr/>
          <a:lstStyle/>
          <a:p>
            <a:fld id="{D82D47AE-A5AA-8C44-987C-D630814E8E42}" type="slidenum">
              <a:rPr lang="en-US">
                <a:latin typeface="Times New Roman" pitchFamily="-107" charset="0"/>
              </a:rPr>
              <a:pPr/>
              <a:t>23</a:t>
            </a:fld>
            <a:endParaRPr lang="en-US">
              <a:latin typeface="Times New Roman" pitchFamily="-107"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Times New Roman" pitchFamily="-107" charset="0"/>
              <a:ea typeface="ＭＳ Ｐゴシック" pitchFamily="-107" charset="-128"/>
              <a:cs typeface="ＭＳ Ｐゴシック" pitchFamily="-107"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90A8EBD2-5031-F040-9582-28F057A255C9}" type="slidenum">
              <a:rPr lang="en-US"/>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1CE9CE6C-7511-C546-A1B2-A627BABB074F}"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0625" y="76200"/>
            <a:ext cx="2517775" cy="6810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 y="76200"/>
            <a:ext cx="7400925" cy="6810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EB6C6EFC-04D2-7D4E-90E0-1A0EB167FB40}" type="slidenum">
              <a:rPr lang="en-US"/>
              <a:pPr/>
              <a:t>‹#›</a:t>
            </a:fld>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96012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50825" y="1468438"/>
            <a:ext cx="9388475" cy="5786437"/>
          </a:xfrm>
        </p:spPr>
        <p:txBody>
          <a:bodyPr/>
          <a:lstStyle/>
          <a:p>
            <a:pPr lvl="0"/>
            <a:endParaRPr lang="en-US" noProof="0" smtClean="0"/>
          </a:p>
        </p:txBody>
      </p:sp>
    </p:spTree>
    <p:extLst>
      <p:ext uri="{BB962C8B-B14F-4D97-AF65-F5344CB8AC3E}">
        <p14:creationId xmlns:p14="http://schemas.microsoft.com/office/powerpoint/2010/main" val="98647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E594958-0AB3-6140-9AA4-450DA40E09FB}" type="slidenum">
              <a:rPr lang="en-US"/>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02860A71-0449-0749-846A-010CD880F482}"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100138"/>
            <a:ext cx="4618038" cy="578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1263" y="1100138"/>
            <a:ext cx="4618037" cy="578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2FC075F3-FBBD-A746-8625-8F5B0F5B48C4}"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05141B57-DF98-6246-B8B8-637999194299}"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5BD005C5-5F2A-C844-B6E7-3566DC01A822}"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A0F4B055-4FA1-8247-BCB4-4410C3A16F6E}"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F3E4F63C-C2BC-5243-A87E-CAE213E2EFC8}"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28BA731F-35B2-EF4B-B6D2-BE957E7952C3}"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76200" y="76200"/>
            <a:ext cx="9982200" cy="838200"/>
          </a:xfrm>
          <a:prstGeom prst="rect">
            <a:avLst/>
          </a:prstGeom>
          <a:noFill/>
          <a:ln w="12700">
            <a:noFill/>
            <a:miter lim="800000"/>
            <a:headEnd/>
            <a:tailEnd/>
          </a:ln>
          <a:effectLst/>
        </p:spPr>
        <p:txBody>
          <a:bodyPr vert="horz" wrap="square" lIns="50800" tIns="50800" rIns="101882" bIns="50800" numCol="1" anchor="ctr" anchorCtr="0" compatLnSpc="1">
            <a:prstTxWarp prst="textNoShape">
              <a:avLst/>
            </a:prstTxWarp>
          </a:bodyPr>
          <a:lstStyle/>
          <a:p>
            <a:pPr lvl="0"/>
            <a:r>
              <a:rPr lang="en-US" dirty="0">
                <a:sym typeface="Helvetica" pitchFamily="34" charset="0"/>
              </a:rPr>
              <a:t>Click to edit Master title style</a:t>
            </a:r>
          </a:p>
        </p:txBody>
      </p:sp>
      <p:sp>
        <p:nvSpPr>
          <p:cNvPr id="1028" name="Rectangle 4"/>
          <p:cNvSpPr>
            <a:spLocks noGrp="1" noChangeArrowheads="1"/>
          </p:cNvSpPr>
          <p:nvPr>
            <p:ph type="body" idx="1"/>
          </p:nvPr>
        </p:nvSpPr>
        <p:spPr bwMode="auto">
          <a:xfrm>
            <a:off x="250825" y="1100138"/>
            <a:ext cx="9388475" cy="5786437"/>
          </a:xfrm>
          <a:prstGeom prst="rect">
            <a:avLst/>
          </a:prstGeom>
          <a:noFill/>
          <a:ln w="12700">
            <a:noFill/>
            <a:miter lim="800000"/>
            <a:headEnd/>
            <a:tailEnd/>
          </a:ln>
          <a:effectLst/>
        </p:spPr>
        <p:txBody>
          <a:bodyPr vert="horz" wrap="square" lIns="50800" tIns="50800" rIns="101882" bIns="50800" numCol="1" anchor="t" anchorCtr="0" compatLnSpc="1">
            <a:prstTxWarp prst="textNoShape">
              <a:avLst/>
            </a:prstTxWarp>
          </a:bodyPr>
          <a:lstStyle/>
          <a:p>
            <a:pPr lvl="0"/>
            <a:r>
              <a:rPr lang="en-US">
                <a:sym typeface="Helvetica" pitchFamily="34" charset="0"/>
              </a:rPr>
              <a:t>Click to edit Master text styles</a:t>
            </a:r>
          </a:p>
          <a:p>
            <a:pPr lvl="1"/>
            <a:r>
              <a:rPr lang="en-US">
                <a:sym typeface="Helvetica" pitchFamily="34" charset="0"/>
              </a:rPr>
              <a:t>Second level</a:t>
            </a:r>
          </a:p>
          <a:p>
            <a:pPr lvl="2"/>
            <a:r>
              <a:rPr lang="en-US">
                <a:sym typeface="Helvetica" pitchFamily="34" charset="0"/>
              </a:rPr>
              <a:t>Third level</a:t>
            </a:r>
          </a:p>
          <a:p>
            <a:pPr lvl="3"/>
            <a:r>
              <a:rPr lang="en-US">
                <a:sym typeface="Helvetica" pitchFamily="34" charset="0"/>
              </a:rPr>
              <a:t>Fourth level</a:t>
            </a:r>
          </a:p>
          <a:p>
            <a:pPr lvl="4"/>
            <a:r>
              <a:rPr lang="en-US">
                <a:sym typeface="Helvetica" pitchFamily="34" charset="0"/>
              </a:rPr>
              <a:t>Fifth level</a:t>
            </a:r>
          </a:p>
        </p:txBody>
      </p:sp>
      <p:sp>
        <p:nvSpPr>
          <p:cNvPr id="1029" name="Text Box 5"/>
          <p:cNvSpPr txBox="1">
            <a:spLocks noGrp="1" noChangeArrowheads="1"/>
          </p:cNvSpPr>
          <p:nvPr>
            <p:ph type="sldNum" sz="quarter" idx="4"/>
          </p:nvPr>
        </p:nvSpPr>
        <p:spPr bwMode="auto">
          <a:xfrm>
            <a:off x="9652000" y="7429499"/>
            <a:ext cx="341313" cy="342901"/>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600" b="1">
                <a:solidFill>
                  <a:schemeClr val="accent6">
                    <a:lumMod val="50000"/>
                  </a:schemeClr>
                </a:solidFill>
                <a:latin typeface="+mn-lt"/>
                <a:ea typeface="Helvetica" pitchFamily="34" charset="0"/>
                <a:cs typeface="Helvetica" pitchFamily="34" charset="0"/>
                <a:sym typeface="Helvetica" pitchFamily="34" charset="0"/>
              </a:defRPr>
            </a:lvl1pPr>
          </a:lstStyle>
          <a:p>
            <a:fld id="{49D71945-3C88-4D4B-AF0E-D1DA4D48DF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xmlns:p14="http://schemas.microsoft.com/office/powerpoint/2010/main"/>
  <p:hf hdr="0" dt="0"/>
  <p:txStyles>
    <p:titleStyle>
      <a:lvl1pPr algn="l" rtl="0" fontAlgn="base">
        <a:spcBef>
          <a:spcPct val="0"/>
        </a:spcBef>
        <a:spcAft>
          <a:spcPct val="0"/>
        </a:spcAft>
        <a:defRPr sz="4000" b="1">
          <a:solidFill>
            <a:srgbClr val="000A4D"/>
          </a:solidFill>
          <a:latin typeface="+mj-lt"/>
          <a:ea typeface="+mj-ea"/>
          <a:cs typeface="+mj-cs"/>
          <a:sym typeface="Helvetica" pitchFamily="34" charset="0"/>
        </a:defRPr>
      </a:lvl1pPr>
      <a:lvl2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2pPr>
      <a:lvl3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3pPr>
      <a:lvl4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4pPr>
      <a:lvl5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5pPr>
      <a:lvl6pPr marL="4572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6pPr>
      <a:lvl7pPr marL="9144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7pPr>
      <a:lvl8pPr marL="13716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8pPr>
      <a:lvl9pPr marL="18288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9pPr>
    </p:titleStyle>
    <p:bodyStyle>
      <a:lvl1pPr marL="382588" indent="-382588" algn="l" rtl="0" fontAlgn="base">
        <a:spcBef>
          <a:spcPts val="700"/>
        </a:spcBef>
        <a:spcAft>
          <a:spcPct val="0"/>
        </a:spcAft>
        <a:buSzPct val="100000"/>
        <a:buFont typeface="Helvetica" pitchFamily="34" charset="0"/>
        <a:buChar char="•"/>
        <a:defRPr sz="2600" b="1">
          <a:solidFill>
            <a:srgbClr val="000A4D"/>
          </a:solidFill>
          <a:latin typeface="+mn-lt"/>
          <a:ea typeface="+mn-ea"/>
          <a:cs typeface="+mn-cs"/>
          <a:sym typeface="Helvetica" pitchFamily="34" charset="0"/>
        </a:defRPr>
      </a:lvl1pPr>
      <a:lvl2pPr marL="827088" indent="-317500" algn="l" rtl="0" fontAlgn="base">
        <a:spcBef>
          <a:spcPts val="700"/>
        </a:spcBef>
        <a:spcAft>
          <a:spcPct val="0"/>
        </a:spcAft>
        <a:buSzPct val="100000"/>
        <a:buFont typeface="Helvetica" pitchFamily="34" charset="0"/>
        <a:buChar char="–"/>
        <a:defRPr sz="2400" b="1">
          <a:solidFill>
            <a:srgbClr val="550E07"/>
          </a:solidFill>
          <a:latin typeface="+mn-lt"/>
          <a:ea typeface="+mn-ea"/>
          <a:cs typeface="+mn-cs"/>
          <a:sym typeface="Helvetica" pitchFamily="34" charset="0"/>
        </a:defRPr>
      </a:lvl2pPr>
      <a:lvl3pPr marL="1273175" indent="-254000" algn="l" rtl="0" fontAlgn="base">
        <a:spcBef>
          <a:spcPts val="600"/>
        </a:spcBef>
        <a:spcAft>
          <a:spcPct val="0"/>
        </a:spcAft>
        <a:buSzPct val="100000"/>
        <a:buFont typeface="Helvetica" pitchFamily="34" charset="0"/>
        <a:buChar char="•"/>
        <a:defRPr sz="2100" b="1">
          <a:solidFill>
            <a:srgbClr val="224A0F"/>
          </a:solidFill>
          <a:latin typeface="+mn-lt"/>
          <a:ea typeface="+mn-ea"/>
          <a:cs typeface="+mn-cs"/>
          <a:sym typeface="Helvetica" pitchFamily="34" charset="0"/>
        </a:defRPr>
      </a:lvl3pPr>
      <a:lvl4pPr marL="1782763" indent="-254000" algn="l" rtl="0" fontAlgn="base">
        <a:spcBef>
          <a:spcPts val="500"/>
        </a:spcBef>
        <a:spcAft>
          <a:spcPct val="0"/>
        </a:spcAft>
        <a:buSzPct val="100000"/>
        <a:buFont typeface="Helvetica" pitchFamily="34" charset="0"/>
        <a:buChar char="–"/>
        <a:defRPr sz="1900" b="1">
          <a:solidFill>
            <a:srgbClr val="BA681A"/>
          </a:solidFill>
          <a:latin typeface="+mn-lt"/>
          <a:ea typeface="ヒラギノ角ゴ ProN W3" pitchFamily="34" charset="-128"/>
          <a:cs typeface="ヒラギノ角ゴ ProN W3" pitchFamily="34" charset="-128"/>
          <a:sym typeface="Helvetica" pitchFamily="34" charset="0"/>
        </a:defRPr>
      </a:lvl4pPr>
      <a:lvl5pPr marL="2292350" indent="-254000" algn="l" rtl="0" fontAlgn="base">
        <a:spcBef>
          <a:spcPts val="500"/>
        </a:spcBef>
        <a:spcAft>
          <a:spcPct val="0"/>
        </a:spcAft>
        <a:buSzPct val="100000"/>
        <a:buFont typeface="Helvetica" pitchFamily="34" charset="0"/>
        <a:buChar char="»"/>
        <a:defRPr sz="1700" b="1">
          <a:solidFill>
            <a:schemeClr val="tx1"/>
          </a:solidFill>
          <a:latin typeface="+mn-lt"/>
          <a:ea typeface="ヒラギノ角ゴ ProN W3" pitchFamily="34" charset="-128"/>
          <a:cs typeface="ヒラギノ角ゴ ProN W3" pitchFamily="34" charset="-128"/>
          <a:sym typeface="Helvetica" pitchFamily="34" charset="0"/>
        </a:defRPr>
      </a:lvl5pPr>
      <a:lvl6pPr marL="2749550" indent="-254000" algn="l" rtl="0" fontAlgn="base">
        <a:spcBef>
          <a:spcPts val="500"/>
        </a:spcBef>
        <a:spcAft>
          <a:spcPct val="0"/>
        </a:spcAft>
        <a:buSzPct val="100000"/>
        <a:buFont typeface="Helvetica" pitchFamily="34" charset="0"/>
        <a:buChar char="»"/>
        <a:defRPr sz="1700" b="1">
          <a:solidFill>
            <a:schemeClr val="tx1"/>
          </a:solidFill>
          <a:latin typeface="+mn-lt"/>
          <a:ea typeface="ヒラギノ角ゴ ProN W3" pitchFamily="34" charset="-128"/>
          <a:cs typeface="ヒラギノ角ゴ ProN W3" pitchFamily="34" charset="-128"/>
          <a:sym typeface="Helvetica" pitchFamily="34" charset="0"/>
        </a:defRPr>
      </a:lvl6pPr>
      <a:lvl7pPr marL="3206750" indent="-254000" algn="l" rtl="0" fontAlgn="base">
        <a:spcBef>
          <a:spcPts val="500"/>
        </a:spcBef>
        <a:spcAft>
          <a:spcPct val="0"/>
        </a:spcAft>
        <a:buSzPct val="100000"/>
        <a:buFont typeface="Helvetica" pitchFamily="34" charset="0"/>
        <a:buChar char="»"/>
        <a:defRPr sz="1700" b="1">
          <a:solidFill>
            <a:schemeClr val="tx1"/>
          </a:solidFill>
          <a:latin typeface="+mn-lt"/>
          <a:ea typeface="ヒラギノ角ゴ ProN W3" pitchFamily="34" charset="-128"/>
          <a:cs typeface="ヒラギノ角ゴ ProN W3" pitchFamily="34" charset="-128"/>
          <a:sym typeface="Helvetica" pitchFamily="34" charset="0"/>
        </a:defRPr>
      </a:lvl7pPr>
      <a:lvl8pPr marL="3663950" indent="-254000" algn="l" rtl="0" fontAlgn="base">
        <a:spcBef>
          <a:spcPts val="500"/>
        </a:spcBef>
        <a:spcAft>
          <a:spcPct val="0"/>
        </a:spcAft>
        <a:buSzPct val="100000"/>
        <a:buFont typeface="Helvetica" pitchFamily="34" charset="0"/>
        <a:buChar char="»"/>
        <a:defRPr sz="1700" b="1">
          <a:solidFill>
            <a:schemeClr val="tx1"/>
          </a:solidFill>
          <a:latin typeface="+mn-lt"/>
          <a:ea typeface="ヒラギノ角ゴ ProN W3" pitchFamily="34" charset="-128"/>
          <a:cs typeface="ヒラギノ角ゴ ProN W3" pitchFamily="34" charset="-128"/>
          <a:sym typeface="Helvetica" pitchFamily="34" charset="0"/>
        </a:defRPr>
      </a:lvl8pPr>
      <a:lvl9pPr marL="4121150" indent="-254000" algn="l" rtl="0" fontAlgn="base">
        <a:spcBef>
          <a:spcPts val="500"/>
        </a:spcBef>
        <a:spcAft>
          <a:spcPct val="0"/>
        </a:spcAft>
        <a:buSzPct val="100000"/>
        <a:buFont typeface="Helvetica" pitchFamily="34" charset="0"/>
        <a:buChar char="»"/>
        <a:defRPr sz="1700" b="1">
          <a:solidFill>
            <a:schemeClr val="tx1"/>
          </a:solidFill>
          <a:latin typeface="+mn-lt"/>
          <a:ea typeface="ヒラギノ角ゴ ProN W3" pitchFamily="34" charset="-128"/>
          <a:cs typeface="ヒラギノ角ゴ ProN W3" pitchFamily="34" charset="-128"/>
          <a:sym typeface="Helvetica" pitchFamily="34"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ddvahi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5.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7.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8.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9.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4.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5.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6.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7.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8.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9.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1.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2.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3.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8.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8.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4063" y="2754313"/>
            <a:ext cx="8550275" cy="1665287"/>
          </a:xfrm>
        </p:spPr>
        <p:txBody>
          <a:bodyPr/>
          <a:lstStyle/>
          <a:p>
            <a:r>
              <a:rPr lang="en-US" dirty="0"/>
              <a:t>Lecture </a:t>
            </a:r>
            <a:r>
              <a:rPr lang="en-US" dirty="0" smtClean="0"/>
              <a:t>15:  </a:t>
            </a:r>
            <a:r>
              <a:rPr lang="en-US" dirty="0" smtClean="0"/>
              <a:t/>
            </a:r>
            <a:br>
              <a:rPr lang="en-US" dirty="0" smtClean="0"/>
            </a:br>
            <a:r>
              <a:rPr lang="en-US" dirty="0" smtClean="0"/>
              <a:t>Midterm Review</a:t>
            </a:r>
            <a:endParaRPr lang="en-US" dirty="0"/>
          </a:p>
        </p:txBody>
      </p:sp>
      <p:sp>
        <p:nvSpPr>
          <p:cNvPr id="4" name="Slide Number Placeholder 3"/>
          <p:cNvSpPr>
            <a:spLocks noGrp="1"/>
          </p:cNvSpPr>
          <p:nvPr>
            <p:ph type="sldNum" sz="quarter" idx="10"/>
          </p:nvPr>
        </p:nvSpPr>
        <p:spPr/>
        <p:txBody>
          <a:bodyPr/>
          <a:lstStyle/>
          <a:p>
            <a:fld id="{AF8D2551-056C-524E-96F3-34526F4CC209}" type="slidenum">
              <a:rPr lang="en-US" smtClean="0"/>
              <a:pPr/>
              <a:t>1</a:t>
            </a:fld>
            <a:endParaRPr lang="en-US"/>
          </a:p>
        </p:txBody>
      </p:sp>
      <p:sp>
        <p:nvSpPr>
          <p:cNvPr id="7" name="Text Box 8"/>
          <p:cNvSpPr txBox="1">
            <a:spLocks noChangeArrowheads="1"/>
          </p:cNvSpPr>
          <p:nvPr/>
        </p:nvSpPr>
        <p:spPr bwMode="auto">
          <a:xfrm>
            <a:off x="1022795" y="6223009"/>
            <a:ext cx="8839200" cy="1100301"/>
          </a:xfrm>
          <a:prstGeom prst="rect">
            <a:avLst/>
          </a:prstGeom>
          <a:solidFill>
            <a:schemeClr val="accent5">
              <a:lumMod val="60000"/>
              <a:lumOff val="40000"/>
            </a:schemeClr>
          </a:solidFill>
          <a:ln w="9525">
            <a:noFill/>
            <a:miter lim="800000"/>
            <a:headEnd/>
            <a:tailEnd/>
          </a:ln>
        </p:spPr>
        <p:txBody>
          <a:bodyPr>
            <a:prstTxWarp prst="textNoShape">
              <a:avLst/>
            </a:prstTxWarp>
            <a:spAutoFit/>
          </a:bodyPr>
          <a:lstStyle/>
          <a:p>
            <a:pPr>
              <a:spcBef>
                <a:spcPct val="50000"/>
              </a:spcBef>
            </a:pPr>
            <a:r>
              <a:rPr lang="en-US" sz="1600" dirty="0">
                <a:latin typeface="Times New Roman" pitchFamily="29" charset="0"/>
              </a:rPr>
              <a:t>Copyright </a:t>
            </a:r>
            <a:r>
              <a:rPr lang="en-US" sz="1600" dirty="0">
                <a:latin typeface="Times New Roman" pitchFamily="29" charset="0"/>
                <a:ea typeface="Times New Roman" pitchFamily="29" charset="0"/>
                <a:cs typeface="Times New Roman" pitchFamily="29" charset="0"/>
              </a:rPr>
              <a:t>© 2007 </a:t>
            </a:r>
            <a:r>
              <a:rPr lang="en-US" sz="1200" dirty="0">
                <a:latin typeface="Times New Roman" pitchFamily="29" charset="0"/>
                <a:ea typeface="Times New Roman" pitchFamily="29" charset="0"/>
                <a:cs typeface="Times New Roman" pitchFamily="29" charset="0"/>
              </a:rPr>
              <a:t>Frank </a:t>
            </a:r>
            <a:r>
              <a:rPr lang="en-US" sz="1200" dirty="0" err="1">
                <a:latin typeface="Times New Roman" pitchFamily="29" charset="0"/>
                <a:ea typeface="Times New Roman" pitchFamily="29" charset="0"/>
                <a:cs typeface="Times New Roman" pitchFamily="29" charset="0"/>
              </a:rPr>
              <a:t>Vahid</a:t>
            </a:r>
            <a:endParaRPr lang="en-US" sz="1200" dirty="0">
              <a:latin typeface="Times New Roman" pitchFamily="29" charset="0"/>
              <a:ea typeface="Times New Roman" pitchFamily="29" charset="0"/>
              <a:cs typeface="Times New Roman" pitchFamily="29" charset="0"/>
            </a:endParaRPr>
          </a:p>
          <a:p>
            <a:pPr>
              <a:spcBef>
                <a:spcPct val="50000"/>
              </a:spcBef>
            </a:pPr>
            <a:r>
              <a:rPr lang="en-US" sz="900" i="1" dirty="0">
                <a:latin typeface="Times New Roman" pitchFamily="29" charset="0"/>
                <a:ea typeface="Times New Roman" pitchFamily="29" charset="0"/>
                <a:cs typeface="Times New Roman" pitchFamily="29" charset="0"/>
              </a:rPr>
              <a:t>Instructors of courses requiring </a:t>
            </a:r>
            <a:r>
              <a:rPr lang="en-US" sz="900" i="1" dirty="0" err="1">
                <a:latin typeface="Times New Roman" pitchFamily="29" charset="0"/>
                <a:ea typeface="Times New Roman" pitchFamily="29" charset="0"/>
                <a:cs typeface="Times New Roman" pitchFamily="29" charset="0"/>
              </a:rPr>
              <a:t>Vahid's</a:t>
            </a:r>
            <a:r>
              <a:rPr lang="en-US" sz="900" i="1" dirty="0">
                <a:latin typeface="Times New Roman" pitchFamily="29" charset="0"/>
                <a:ea typeface="Times New Roman" pitchFamily="29" charset="0"/>
                <a:cs typeface="Times New Roman" pitchFamily="29" charset="0"/>
              </a:rPr>
              <a:t> Digital Design textbook (published by John Wiley and Sons) have permission to modify and use these slides for customary course-related activities, subject to keeping this copyright notice in place and unmodified. These slides may be posted as </a:t>
            </a:r>
            <a:r>
              <a:rPr lang="en-US" sz="900" i="1" u="sng" dirty="0">
                <a:latin typeface="Times New Roman" pitchFamily="29" charset="0"/>
                <a:ea typeface="Times New Roman" pitchFamily="29" charset="0"/>
                <a:cs typeface="Times New Roman" pitchFamily="29" charset="0"/>
              </a:rPr>
              <a:t>unanimated</a:t>
            </a:r>
            <a:r>
              <a:rPr lang="en-US" sz="900" i="1" dirty="0">
                <a:latin typeface="Times New Roman" pitchFamily="29" charset="0"/>
                <a:ea typeface="Times New Roman" pitchFamily="29" charset="0"/>
                <a:cs typeface="Times New Roman" pitchFamily="29" charset="0"/>
              </a:rPr>
              <a:t> </a:t>
            </a:r>
            <a:r>
              <a:rPr lang="en-US" sz="900" i="1" dirty="0" err="1">
                <a:latin typeface="Times New Roman" pitchFamily="29" charset="0"/>
                <a:ea typeface="Times New Roman" pitchFamily="29" charset="0"/>
                <a:cs typeface="Times New Roman" pitchFamily="29" charset="0"/>
              </a:rPr>
              <a:t>pdf</a:t>
            </a:r>
            <a:r>
              <a:rPr lang="en-US" sz="900" i="1" dirty="0">
                <a:latin typeface="Times New Roman" pitchFamily="29" charset="0"/>
                <a:ea typeface="Times New Roman" pitchFamily="29" charset="0"/>
                <a:cs typeface="Times New Roman" pitchFamily="29" charset="0"/>
              </a:rPr>
              <a:t> versions on publicly-accessible course websites.. PowerPoint source (or </a:t>
            </a:r>
            <a:r>
              <a:rPr lang="en-US" sz="900" i="1" dirty="0" err="1">
                <a:latin typeface="Times New Roman" pitchFamily="29" charset="0"/>
                <a:ea typeface="Times New Roman" pitchFamily="29" charset="0"/>
                <a:cs typeface="Times New Roman" pitchFamily="29" charset="0"/>
              </a:rPr>
              <a:t>pdf</a:t>
            </a:r>
            <a:r>
              <a:rPr lang="en-US" sz="900" i="1" dirty="0">
                <a:latin typeface="Times New Roman" pitchFamily="29" charset="0"/>
                <a:ea typeface="Times New Roman" pitchFamily="29" charset="0"/>
                <a:cs typeface="Times New Roman" pitchFamily="29" charset="0"/>
              </a:rPr>
              <a:t> with animations) may </a:t>
            </a:r>
            <a:r>
              <a:rPr lang="en-US" sz="900" b="1" i="1" u="sng" dirty="0" smtClean="0">
                <a:latin typeface="Times New Roman" pitchFamily="29" charset="0"/>
                <a:ea typeface="Times New Roman" pitchFamily="29" charset="0"/>
                <a:cs typeface="Times New Roman" pitchFamily="29" charset="0"/>
              </a:rPr>
              <a:t>not</a:t>
            </a:r>
            <a:r>
              <a:rPr lang="en-US" sz="900" i="1" u="sng" dirty="0" smtClean="0">
                <a:latin typeface="Times New Roman" pitchFamily="29" charset="0"/>
                <a:ea typeface="Times New Roman" pitchFamily="29" charset="0"/>
                <a:cs typeface="Times New Roman" pitchFamily="29" charset="0"/>
              </a:rPr>
              <a:t> </a:t>
            </a:r>
            <a:r>
              <a:rPr lang="en-US" sz="900" i="1" dirty="0">
                <a:latin typeface="Times New Roman" pitchFamily="29" charset="0"/>
                <a:ea typeface="Times New Roman" pitchFamily="29" charset="0"/>
                <a:cs typeface="Times New Roman" pitchFamily="29" charset="0"/>
              </a:rPr>
              <a:t>be posted to publicly-accessible websites, but may be posted for students on internal protected sites or distributed directly to students by other electronic means. Instructors may make printouts of the slides available to students for a reasonable photocopying charge, without incurring royalties. Any other use requires explicit permission. Instructors may obtain PowerPoint source or obtain special use permissions from Wiley – see </a:t>
            </a:r>
            <a:r>
              <a:rPr lang="en-US" sz="900" i="1" dirty="0">
                <a:latin typeface="Times New Roman" pitchFamily="29" charset="0"/>
                <a:ea typeface="Times New Roman" pitchFamily="29" charset="0"/>
                <a:cs typeface="Times New Roman" pitchFamily="29" charset="0"/>
                <a:hlinkClick r:id="rId2"/>
              </a:rPr>
              <a:t>http://www.ddvahid.com</a:t>
            </a:r>
            <a:r>
              <a:rPr lang="en-US" sz="900" i="1" dirty="0">
                <a:latin typeface="Times New Roman" pitchFamily="29" charset="0"/>
                <a:ea typeface="Times New Roman" pitchFamily="29" charset="0"/>
                <a:cs typeface="Times New Roman" pitchFamily="29" charset="0"/>
              </a:rPr>
              <a:t> for information. </a:t>
            </a:r>
          </a:p>
        </p:txBody>
      </p:sp>
      <p:sp>
        <p:nvSpPr>
          <p:cNvPr id="8" name="TextBox 7"/>
          <p:cNvSpPr txBox="1"/>
          <p:nvPr/>
        </p:nvSpPr>
        <p:spPr>
          <a:xfrm>
            <a:off x="979460" y="5867400"/>
            <a:ext cx="5658019" cy="338554"/>
          </a:xfrm>
          <a:prstGeom prst="rect">
            <a:avLst/>
          </a:prstGeom>
          <a:noFill/>
        </p:spPr>
        <p:txBody>
          <a:bodyPr wrap="none" rtlCol="0">
            <a:spAutoFit/>
          </a:bodyPr>
          <a:lstStyle/>
          <a:p>
            <a:r>
              <a:rPr lang="en-US" sz="1600" b="1" dirty="0" smtClean="0">
                <a:solidFill>
                  <a:schemeClr val="accent1"/>
                </a:solidFill>
                <a:latin typeface="Helvetica"/>
                <a:cs typeface="Helvetica"/>
              </a:rPr>
              <a:t>Some slides/images from </a:t>
            </a:r>
            <a:r>
              <a:rPr lang="en-US" sz="1600" b="1" dirty="0" err="1" smtClean="0">
                <a:solidFill>
                  <a:schemeClr val="accent1"/>
                </a:solidFill>
                <a:latin typeface="Helvetica"/>
                <a:cs typeface="Helvetica"/>
              </a:rPr>
              <a:t>Vahid</a:t>
            </a:r>
            <a:r>
              <a:rPr lang="en-US" sz="1600" b="1" dirty="0" smtClean="0">
                <a:solidFill>
                  <a:schemeClr val="accent1"/>
                </a:solidFill>
                <a:latin typeface="Helvetica"/>
                <a:cs typeface="Helvetica"/>
              </a:rPr>
              <a:t> text – hence this notice:</a:t>
            </a:r>
            <a:endParaRPr lang="en-US" sz="1600" b="1" dirty="0">
              <a:solidFill>
                <a:schemeClr val="accent1"/>
              </a:solidFill>
              <a:latin typeface="Helvetica"/>
              <a:cs typeface="Helvetic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p>
            <a:fld id="{AD10DDC1-6CF5-DD40-8047-A4939069B660}" type="slidenum">
              <a:rPr lang="en-US" smtClean="0">
                <a:latin typeface="Helvetica"/>
                <a:cs typeface="Helvetica"/>
              </a:rPr>
              <a:pPr/>
              <a:t>10</a:t>
            </a:fld>
            <a:endParaRPr lang="en-US" smtClean="0">
              <a:latin typeface="Helvetica"/>
              <a:cs typeface="Helvetica"/>
            </a:endParaRPr>
          </a:p>
        </p:txBody>
      </p:sp>
      <p:sp>
        <p:nvSpPr>
          <p:cNvPr id="41988" name="Rectangle 3"/>
          <p:cNvSpPr>
            <a:spLocks noGrp="1" noChangeArrowheads="1"/>
          </p:cNvSpPr>
          <p:nvPr>
            <p:ph type="body" idx="1"/>
          </p:nvPr>
        </p:nvSpPr>
        <p:spPr>
          <a:xfrm>
            <a:off x="167640" y="1395730"/>
            <a:ext cx="9614853" cy="6002020"/>
          </a:xfrm>
        </p:spPr>
        <p:txBody>
          <a:bodyPr/>
          <a:lstStyle/>
          <a:p>
            <a:pPr eaLnBrk="1" hangingPunct="1">
              <a:buFontTx/>
              <a:buNone/>
            </a:pPr>
            <a:r>
              <a:rPr lang="en-US" sz="2200" dirty="0" smtClean="0">
                <a:solidFill>
                  <a:srgbClr val="FF0000"/>
                </a:solidFill>
                <a:ea typeface="ＭＳ Ｐゴシック" pitchFamily="29" charset="-128"/>
                <a:cs typeface="ＭＳ Ｐゴシック" pitchFamily="29" charset="-128"/>
              </a:rPr>
              <a:t>Q1:</a:t>
            </a:r>
            <a:r>
              <a:rPr lang="en-US" sz="2200" dirty="0" smtClean="0">
                <a:ea typeface="ＭＳ Ｐゴシック" pitchFamily="29" charset="-128"/>
                <a:cs typeface="ＭＳ Ｐゴシック" pitchFamily="29" charset="-128"/>
              </a:rPr>
              <a:t> D[8] = D[8] + RF[1] + RF[4]</a:t>
            </a:r>
          </a:p>
          <a:p>
            <a:pPr eaLnBrk="1" hangingPunct="1">
              <a:lnSpc>
                <a:spcPct val="50000"/>
              </a:lnSpc>
              <a:buFontTx/>
              <a:buNone/>
            </a:pPr>
            <a:r>
              <a:rPr lang="en-US" sz="2200" dirty="0" smtClean="0">
                <a:ea typeface="ＭＳ Ｐゴシック" pitchFamily="29" charset="-128"/>
                <a:cs typeface="ＭＳ Ｐゴシック" pitchFamily="29" charset="-128"/>
              </a:rPr>
              <a:t>              …</a:t>
            </a:r>
          </a:p>
          <a:p>
            <a:pPr eaLnBrk="1" hangingPunct="1">
              <a:buFontTx/>
              <a:buNone/>
            </a:pPr>
            <a:r>
              <a:rPr lang="en-US" sz="2200" dirty="0" smtClean="0">
                <a:ea typeface="ＭＳ Ｐゴシック" pitchFamily="29" charset="-128"/>
                <a:cs typeface="ＭＳ Ｐゴシック" pitchFamily="29" charset="-128"/>
              </a:rPr>
              <a:t>		I[15]:  Add   R2, R1,  R4                           RF[1] = 4</a:t>
            </a:r>
          </a:p>
          <a:p>
            <a:pPr eaLnBrk="1" hangingPunct="1">
              <a:buFontTx/>
              <a:buNone/>
            </a:pPr>
            <a:r>
              <a:rPr lang="en-US" sz="2200" dirty="0" smtClean="0">
                <a:ea typeface="ＭＳ Ｐゴシック" pitchFamily="29" charset="-128"/>
                <a:cs typeface="ＭＳ Ｐゴシック" pitchFamily="29" charset="-128"/>
              </a:rPr>
              <a:t>		I[16]:  MOV R3, 8                                      RF[4] = 5</a:t>
            </a:r>
          </a:p>
          <a:p>
            <a:pPr eaLnBrk="1" hangingPunct="1">
              <a:buFontTx/>
              <a:buNone/>
            </a:pPr>
            <a:r>
              <a:rPr lang="en-US" sz="2200" dirty="0" smtClean="0">
                <a:ea typeface="ＭＳ Ｐゴシック" pitchFamily="29" charset="-128"/>
                <a:cs typeface="ＭＳ Ｐゴシック" pitchFamily="29" charset="-128"/>
              </a:rPr>
              <a:t>		I[17]:  Add   R2, R2, R3                            D[8] = 7</a:t>
            </a:r>
          </a:p>
          <a:p>
            <a:pPr eaLnBrk="1" hangingPunct="1">
              <a:lnSpc>
                <a:spcPct val="60000"/>
              </a:lnSpc>
              <a:buFontTx/>
              <a:buNone/>
            </a:pPr>
            <a:r>
              <a:rPr lang="en-US" sz="2200" dirty="0" smtClean="0">
                <a:ea typeface="ＭＳ Ｐゴシック" pitchFamily="29" charset="-128"/>
                <a:cs typeface="ＭＳ Ｐゴシック" pitchFamily="29" charset="-128"/>
              </a:rPr>
              <a:t>              …</a:t>
            </a:r>
          </a:p>
          <a:p>
            <a:pPr eaLnBrk="1" hangingPunct="1">
              <a:buFontTx/>
              <a:buNone/>
            </a:pPr>
            <a:endParaRPr lang="en-US" sz="2200" dirty="0" smtClean="0">
              <a:ea typeface="ＭＳ Ｐゴシック" pitchFamily="29" charset="-128"/>
              <a:cs typeface="ＭＳ Ｐゴシック" pitchFamily="29" charset="-128"/>
            </a:endParaRPr>
          </a:p>
          <a:p>
            <a:pPr eaLnBrk="1" hangingPunct="1">
              <a:buFontTx/>
              <a:buNone/>
            </a:pPr>
            <a:endParaRPr lang="en-US" sz="2200" dirty="0" smtClean="0">
              <a:ea typeface="ＭＳ Ｐゴシック" pitchFamily="29" charset="-128"/>
              <a:cs typeface="ＭＳ Ｐゴシック" pitchFamily="29" charset="-128"/>
            </a:endParaRPr>
          </a:p>
          <a:p>
            <a:pPr eaLnBrk="1" hangingPunct="1">
              <a:buFontTx/>
              <a:buNone/>
            </a:pPr>
            <a:endParaRPr lang="en-US" sz="2200" dirty="0" smtClean="0">
              <a:solidFill>
                <a:schemeClr val="bg1"/>
              </a:solidFill>
              <a:ea typeface="ＭＳ Ｐゴシック" pitchFamily="29" charset="-128"/>
              <a:cs typeface="ＭＳ Ｐゴシック" pitchFamily="29" charset="-128"/>
            </a:endParaRPr>
          </a:p>
          <a:p>
            <a:pPr eaLnBrk="1" hangingPunct="1"/>
            <a:endParaRPr lang="en-US" b="1" dirty="0">
              <a:solidFill>
                <a:schemeClr val="bg1"/>
              </a:solidFill>
              <a:ea typeface="ＭＳ Ｐゴシック" pitchFamily="29" charset="-128"/>
              <a:cs typeface="ＭＳ Ｐゴシック" pitchFamily="29" charset="-128"/>
            </a:endParaRPr>
          </a:p>
        </p:txBody>
      </p:sp>
      <p:grpSp>
        <p:nvGrpSpPr>
          <p:cNvPr id="2" name="Group 259"/>
          <p:cNvGrpSpPr>
            <a:grpSpLocks/>
          </p:cNvGrpSpPr>
          <p:nvPr/>
        </p:nvGrpSpPr>
        <p:grpSpPr bwMode="auto">
          <a:xfrm>
            <a:off x="73343" y="3831802"/>
            <a:ext cx="9932670" cy="2932642"/>
            <a:chOff x="42" y="2038"/>
            <a:chExt cx="5688" cy="1630"/>
          </a:xfrm>
        </p:grpSpPr>
        <p:sp>
          <p:nvSpPr>
            <p:cNvPr id="42001" name="Text Box 236"/>
            <p:cNvSpPr txBox="1">
              <a:spLocks noChangeArrowheads="1"/>
            </p:cNvSpPr>
            <p:nvPr/>
          </p:nvSpPr>
          <p:spPr bwMode="auto">
            <a:xfrm>
              <a:off x="638" y="2680"/>
              <a:ext cx="577" cy="667"/>
            </a:xfrm>
            <a:prstGeom prst="rect">
              <a:avLst/>
            </a:prstGeom>
            <a:noFill/>
            <a:ln w="9525">
              <a:noFill/>
              <a:miter lim="800000"/>
              <a:headEnd/>
              <a:tailEnd/>
            </a:ln>
          </p:spPr>
          <p:txBody>
            <a:bodyPr wrap="none">
              <a:prstTxWarp prst="textNoShape">
                <a:avLst/>
              </a:prstTxWarp>
              <a:spAutoFit/>
            </a:bodyPr>
            <a:lstStyle/>
            <a:p>
              <a:r>
                <a:rPr lang="en-US" sz="1800" dirty="0"/>
                <a:t>(n+1)</a:t>
              </a:r>
            </a:p>
            <a:p>
              <a:r>
                <a:rPr lang="en-US" sz="1800" dirty="0"/>
                <a:t>Fetch</a:t>
              </a:r>
            </a:p>
            <a:p>
              <a:r>
                <a:rPr lang="en-US" sz="1800" dirty="0"/>
                <a:t>PC=15</a:t>
              </a:r>
            </a:p>
            <a:p>
              <a:r>
                <a:rPr lang="en-US" sz="1800" dirty="0"/>
                <a:t>IR=</a:t>
              </a:r>
              <a:r>
                <a:rPr lang="en-US" sz="1800" dirty="0" err="1"/>
                <a:t>xxxx</a:t>
              </a:r>
              <a:endParaRPr lang="en-US" sz="1800" dirty="0"/>
            </a:p>
          </p:txBody>
        </p:sp>
        <p:sp>
          <p:nvSpPr>
            <p:cNvPr id="42002" name="Text Box 237"/>
            <p:cNvSpPr txBox="1">
              <a:spLocks noChangeArrowheads="1"/>
            </p:cNvSpPr>
            <p:nvPr/>
          </p:nvSpPr>
          <p:spPr bwMode="auto">
            <a:xfrm>
              <a:off x="1237" y="2680"/>
              <a:ext cx="643" cy="667"/>
            </a:xfrm>
            <a:prstGeom prst="rect">
              <a:avLst/>
            </a:prstGeom>
            <a:noFill/>
            <a:ln w="9525">
              <a:noFill/>
              <a:miter lim="800000"/>
              <a:headEnd/>
              <a:tailEnd/>
            </a:ln>
          </p:spPr>
          <p:txBody>
            <a:bodyPr wrap="none">
              <a:prstTxWarp prst="textNoShape">
                <a:avLst/>
              </a:prstTxWarp>
              <a:spAutoFit/>
            </a:bodyPr>
            <a:lstStyle/>
            <a:p>
              <a:r>
                <a:rPr lang="en-US" sz="1800" dirty="0"/>
                <a:t>(n+2)</a:t>
              </a:r>
            </a:p>
            <a:p>
              <a:r>
                <a:rPr lang="en-US" sz="1800" dirty="0"/>
                <a:t>Decode</a:t>
              </a:r>
            </a:p>
            <a:p>
              <a:r>
                <a:rPr lang="en-US" sz="1800" dirty="0"/>
                <a:t>PC=16</a:t>
              </a:r>
            </a:p>
            <a:p>
              <a:r>
                <a:rPr lang="en-US" sz="1800" dirty="0"/>
                <a:t>IR=2214h</a:t>
              </a:r>
            </a:p>
          </p:txBody>
        </p:sp>
        <p:sp>
          <p:nvSpPr>
            <p:cNvPr id="42003" name="Text Box 238"/>
            <p:cNvSpPr txBox="1">
              <a:spLocks noChangeArrowheads="1"/>
            </p:cNvSpPr>
            <p:nvPr/>
          </p:nvSpPr>
          <p:spPr bwMode="auto">
            <a:xfrm>
              <a:off x="1814" y="2680"/>
              <a:ext cx="643" cy="975"/>
            </a:xfrm>
            <a:prstGeom prst="rect">
              <a:avLst/>
            </a:prstGeom>
            <a:noFill/>
            <a:ln w="9525">
              <a:noFill/>
              <a:miter lim="800000"/>
              <a:headEnd/>
              <a:tailEnd/>
            </a:ln>
          </p:spPr>
          <p:txBody>
            <a:bodyPr wrap="none">
              <a:prstTxWarp prst="textNoShape">
                <a:avLst/>
              </a:prstTxWarp>
              <a:spAutoFit/>
            </a:bodyPr>
            <a:lstStyle/>
            <a:p>
              <a:r>
                <a:rPr lang="en-US" sz="1800" dirty="0"/>
                <a:t>(n+3)</a:t>
              </a:r>
            </a:p>
            <a:p>
              <a:r>
                <a:rPr lang="en-US" sz="1800" dirty="0"/>
                <a:t>Execute</a:t>
              </a:r>
            </a:p>
            <a:p>
              <a:r>
                <a:rPr lang="en-US" sz="1800" dirty="0"/>
                <a:t>PC=16</a:t>
              </a:r>
            </a:p>
            <a:p>
              <a:r>
                <a:rPr lang="en-US" sz="1800" dirty="0"/>
                <a:t>IR=2214h</a:t>
              </a:r>
            </a:p>
            <a:p>
              <a:r>
                <a:rPr lang="en-US" sz="1800" dirty="0"/>
                <a:t>RF[2]=</a:t>
              </a:r>
            </a:p>
            <a:p>
              <a:r>
                <a:rPr lang="en-US" sz="1800" dirty="0"/>
                <a:t>     </a:t>
              </a:r>
              <a:r>
                <a:rPr lang="en-US" sz="1800" dirty="0" err="1"/>
                <a:t>xxxxh</a:t>
              </a:r>
              <a:endParaRPr lang="en-US" sz="1800" dirty="0"/>
            </a:p>
          </p:txBody>
        </p:sp>
        <p:sp>
          <p:nvSpPr>
            <p:cNvPr id="42004" name="Text Box 239"/>
            <p:cNvSpPr txBox="1">
              <a:spLocks noChangeArrowheads="1"/>
            </p:cNvSpPr>
            <p:nvPr/>
          </p:nvSpPr>
          <p:spPr bwMode="auto">
            <a:xfrm>
              <a:off x="2422" y="2680"/>
              <a:ext cx="643" cy="975"/>
            </a:xfrm>
            <a:prstGeom prst="rect">
              <a:avLst/>
            </a:prstGeom>
            <a:noFill/>
            <a:ln w="9525">
              <a:noFill/>
              <a:miter lim="800000"/>
              <a:headEnd/>
              <a:tailEnd/>
            </a:ln>
          </p:spPr>
          <p:txBody>
            <a:bodyPr wrap="none">
              <a:prstTxWarp prst="textNoShape">
                <a:avLst/>
              </a:prstTxWarp>
              <a:spAutoFit/>
            </a:bodyPr>
            <a:lstStyle/>
            <a:p>
              <a:r>
                <a:rPr lang="en-US" sz="1800" dirty="0"/>
                <a:t>(n+4)</a:t>
              </a:r>
            </a:p>
            <a:p>
              <a:r>
                <a:rPr lang="en-US" sz="1800" dirty="0"/>
                <a:t>Fetch</a:t>
              </a:r>
            </a:p>
            <a:p>
              <a:r>
                <a:rPr lang="en-US" sz="1800" dirty="0"/>
                <a:t>PC=16</a:t>
              </a:r>
            </a:p>
            <a:p>
              <a:r>
                <a:rPr lang="en-US" sz="1800" dirty="0"/>
                <a:t>IR=2214h</a:t>
              </a:r>
            </a:p>
            <a:p>
              <a:r>
                <a:rPr lang="en-US" sz="1800" dirty="0"/>
                <a:t>RF[2]=</a:t>
              </a:r>
            </a:p>
            <a:p>
              <a:r>
                <a:rPr lang="en-US" sz="1800" dirty="0"/>
                <a:t>  0009h</a:t>
              </a:r>
            </a:p>
          </p:txBody>
        </p:sp>
        <p:sp>
          <p:nvSpPr>
            <p:cNvPr id="42005" name="Text Box 240"/>
            <p:cNvSpPr txBox="1">
              <a:spLocks noChangeArrowheads="1"/>
            </p:cNvSpPr>
            <p:nvPr/>
          </p:nvSpPr>
          <p:spPr bwMode="auto">
            <a:xfrm>
              <a:off x="3008" y="2680"/>
              <a:ext cx="643" cy="667"/>
            </a:xfrm>
            <a:prstGeom prst="rect">
              <a:avLst/>
            </a:prstGeom>
            <a:noFill/>
            <a:ln w="9525">
              <a:noFill/>
              <a:miter lim="800000"/>
              <a:headEnd/>
              <a:tailEnd/>
            </a:ln>
          </p:spPr>
          <p:txBody>
            <a:bodyPr wrap="none">
              <a:prstTxWarp prst="textNoShape">
                <a:avLst/>
              </a:prstTxWarp>
              <a:spAutoFit/>
            </a:bodyPr>
            <a:lstStyle/>
            <a:p>
              <a:r>
                <a:rPr lang="en-US" sz="1800" dirty="0"/>
                <a:t>(n+5)</a:t>
              </a:r>
            </a:p>
            <a:p>
              <a:r>
                <a:rPr lang="en-US" sz="1800" dirty="0"/>
                <a:t>Decode</a:t>
              </a:r>
            </a:p>
            <a:p>
              <a:r>
                <a:rPr lang="en-US" sz="1800" dirty="0"/>
                <a:t>PC=17</a:t>
              </a:r>
            </a:p>
            <a:p>
              <a:r>
                <a:rPr lang="en-US" sz="1800" dirty="0"/>
                <a:t>IR=0308h</a:t>
              </a:r>
            </a:p>
          </p:txBody>
        </p:sp>
        <p:sp>
          <p:nvSpPr>
            <p:cNvPr id="42006" name="Text Box 242"/>
            <p:cNvSpPr txBox="1">
              <a:spLocks noChangeArrowheads="1"/>
            </p:cNvSpPr>
            <p:nvPr/>
          </p:nvSpPr>
          <p:spPr bwMode="auto">
            <a:xfrm>
              <a:off x="3609" y="2680"/>
              <a:ext cx="643" cy="975"/>
            </a:xfrm>
            <a:prstGeom prst="rect">
              <a:avLst/>
            </a:prstGeom>
            <a:noFill/>
            <a:ln w="9525">
              <a:noFill/>
              <a:miter lim="800000"/>
              <a:headEnd/>
              <a:tailEnd/>
            </a:ln>
          </p:spPr>
          <p:txBody>
            <a:bodyPr wrap="none">
              <a:prstTxWarp prst="textNoShape">
                <a:avLst/>
              </a:prstTxWarp>
              <a:spAutoFit/>
            </a:bodyPr>
            <a:lstStyle/>
            <a:p>
              <a:r>
                <a:rPr lang="en-US" sz="1800" dirty="0"/>
                <a:t>(n+6)</a:t>
              </a:r>
            </a:p>
            <a:p>
              <a:r>
                <a:rPr lang="en-US" sz="1800" dirty="0"/>
                <a:t>Execute</a:t>
              </a:r>
            </a:p>
            <a:p>
              <a:r>
                <a:rPr lang="en-US" sz="1800" dirty="0"/>
                <a:t>PC=17</a:t>
              </a:r>
            </a:p>
            <a:p>
              <a:r>
                <a:rPr lang="en-US" sz="1800" dirty="0"/>
                <a:t>IR=0308h</a:t>
              </a:r>
            </a:p>
            <a:p>
              <a:r>
                <a:rPr lang="en-US" sz="1800" dirty="0"/>
                <a:t>RF[3]=</a:t>
              </a:r>
            </a:p>
            <a:p>
              <a:r>
                <a:rPr lang="en-US" sz="1800" dirty="0"/>
                <a:t>    </a:t>
              </a:r>
              <a:r>
                <a:rPr lang="en-US" sz="1800" dirty="0" err="1"/>
                <a:t>xxxxh</a:t>
              </a:r>
              <a:endParaRPr lang="en-US" sz="1800" dirty="0"/>
            </a:p>
          </p:txBody>
        </p:sp>
        <p:sp>
          <p:nvSpPr>
            <p:cNvPr id="42007" name="Line 10"/>
            <p:cNvSpPr>
              <a:spLocks noChangeShapeType="1"/>
            </p:cNvSpPr>
            <p:nvPr/>
          </p:nvSpPr>
          <p:spPr bwMode="auto">
            <a:xfrm>
              <a:off x="370" y="2038"/>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08" name="Line 11"/>
            <p:cNvSpPr>
              <a:spLocks noChangeShapeType="1"/>
            </p:cNvSpPr>
            <p:nvPr/>
          </p:nvSpPr>
          <p:spPr bwMode="auto">
            <a:xfrm>
              <a:off x="520" y="2038"/>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09" name="Line 12"/>
            <p:cNvSpPr>
              <a:spLocks noChangeShapeType="1"/>
            </p:cNvSpPr>
            <p:nvPr/>
          </p:nvSpPr>
          <p:spPr bwMode="auto">
            <a:xfrm>
              <a:off x="670" y="2039"/>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0" name="Line 16"/>
            <p:cNvSpPr>
              <a:spLocks noChangeShapeType="1"/>
            </p:cNvSpPr>
            <p:nvPr/>
          </p:nvSpPr>
          <p:spPr bwMode="auto">
            <a:xfrm>
              <a:off x="1268" y="2039"/>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1" name="Line 20"/>
            <p:cNvSpPr>
              <a:spLocks noChangeShapeType="1"/>
            </p:cNvSpPr>
            <p:nvPr/>
          </p:nvSpPr>
          <p:spPr bwMode="auto">
            <a:xfrm>
              <a:off x="1859" y="2039"/>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2" name="Line 24"/>
            <p:cNvSpPr>
              <a:spLocks noChangeShapeType="1"/>
            </p:cNvSpPr>
            <p:nvPr/>
          </p:nvSpPr>
          <p:spPr bwMode="auto">
            <a:xfrm>
              <a:off x="2457" y="2040"/>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3" name="Line 106"/>
            <p:cNvSpPr>
              <a:spLocks noChangeShapeType="1"/>
            </p:cNvSpPr>
            <p:nvPr/>
          </p:nvSpPr>
          <p:spPr bwMode="auto">
            <a:xfrm>
              <a:off x="2462" y="2047"/>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4" name="Line 110"/>
            <p:cNvSpPr>
              <a:spLocks noChangeShapeType="1"/>
            </p:cNvSpPr>
            <p:nvPr/>
          </p:nvSpPr>
          <p:spPr bwMode="auto">
            <a:xfrm>
              <a:off x="3060" y="2047"/>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5" name="Line 114"/>
            <p:cNvSpPr>
              <a:spLocks noChangeShapeType="1"/>
            </p:cNvSpPr>
            <p:nvPr/>
          </p:nvSpPr>
          <p:spPr bwMode="auto">
            <a:xfrm>
              <a:off x="3651" y="2047"/>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6" name="Line 118"/>
            <p:cNvSpPr>
              <a:spLocks noChangeShapeType="1"/>
            </p:cNvSpPr>
            <p:nvPr/>
          </p:nvSpPr>
          <p:spPr bwMode="auto">
            <a:xfrm>
              <a:off x="4249" y="2048"/>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7" name="Line 150"/>
            <p:cNvSpPr>
              <a:spLocks noChangeShapeType="1"/>
            </p:cNvSpPr>
            <p:nvPr/>
          </p:nvSpPr>
          <p:spPr bwMode="auto">
            <a:xfrm>
              <a:off x="4243" y="2048"/>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8" name="Line 152"/>
            <p:cNvSpPr>
              <a:spLocks noChangeShapeType="1"/>
            </p:cNvSpPr>
            <p:nvPr/>
          </p:nvSpPr>
          <p:spPr bwMode="auto">
            <a:xfrm>
              <a:off x="4392" y="2048"/>
              <a:ext cx="8" cy="66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19" name="Line 156"/>
            <p:cNvSpPr>
              <a:spLocks noChangeShapeType="1"/>
            </p:cNvSpPr>
            <p:nvPr/>
          </p:nvSpPr>
          <p:spPr bwMode="auto">
            <a:xfrm>
              <a:off x="4247" y="2054"/>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20" name="Line 160"/>
            <p:cNvSpPr>
              <a:spLocks noChangeShapeType="1"/>
            </p:cNvSpPr>
            <p:nvPr/>
          </p:nvSpPr>
          <p:spPr bwMode="auto">
            <a:xfrm>
              <a:off x="4845" y="2054"/>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grpSp>
          <p:nvGrpSpPr>
            <p:cNvPr id="3" name="Group 248"/>
            <p:cNvGrpSpPr>
              <a:grpSpLocks/>
            </p:cNvGrpSpPr>
            <p:nvPr/>
          </p:nvGrpSpPr>
          <p:grpSpPr bwMode="auto">
            <a:xfrm>
              <a:off x="819" y="2038"/>
              <a:ext cx="4477" cy="659"/>
              <a:chOff x="819" y="1984"/>
              <a:chExt cx="4477" cy="1493"/>
            </a:xfrm>
          </p:grpSpPr>
          <p:sp>
            <p:nvSpPr>
              <p:cNvPr id="42069" name="Line 13"/>
              <p:cNvSpPr>
                <a:spLocks noChangeShapeType="1"/>
              </p:cNvSpPr>
              <p:nvPr/>
            </p:nvSpPr>
            <p:spPr bwMode="auto">
              <a:xfrm>
                <a:off x="819" y="1985"/>
                <a:ext cx="2"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0" name="Line 14"/>
              <p:cNvSpPr>
                <a:spLocks noChangeShapeType="1"/>
              </p:cNvSpPr>
              <p:nvPr/>
            </p:nvSpPr>
            <p:spPr bwMode="auto">
              <a:xfrm>
                <a:off x="969" y="1985"/>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1" name="Line 15"/>
              <p:cNvSpPr>
                <a:spLocks noChangeShapeType="1"/>
              </p:cNvSpPr>
              <p:nvPr/>
            </p:nvSpPr>
            <p:spPr bwMode="auto">
              <a:xfrm>
                <a:off x="1119" y="1984"/>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2" name="Line 17"/>
              <p:cNvSpPr>
                <a:spLocks noChangeShapeType="1"/>
              </p:cNvSpPr>
              <p:nvPr/>
            </p:nvSpPr>
            <p:spPr bwMode="auto">
              <a:xfrm>
                <a:off x="1417" y="1985"/>
                <a:ext cx="2"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3" name="Line 18"/>
              <p:cNvSpPr>
                <a:spLocks noChangeShapeType="1"/>
              </p:cNvSpPr>
              <p:nvPr/>
            </p:nvSpPr>
            <p:spPr bwMode="auto">
              <a:xfrm>
                <a:off x="1567" y="1985"/>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4" name="Line 19"/>
              <p:cNvSpPr>
                <a:spLocks noChangeShapeType="1"/>
              </p:cNvSpPr>
              <p:nvPr/>
            </p:nvSpPr>
            <p:spPr bwMode="auto">
              <a:xfrm>
                <a:off x="1717" y="1985"/>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5" name="Line 21"/>
              <p:cNvSpPr>
                <a:spLocks noChangeShapeType="1"/>
              </p:cNvSpPr>
              <p:nvPr/>
            </p:nvSpPr>
            <p:spPr bwMode="auto">
              <a:xfrm>
                <a:off x="2009" y="1985"/>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6" name="Line 104"/>
              <p:cNvSpPr>
                <a:spLocks noChangeShapeType="1"/>
              </p:cNvSpPr>
              <p:nvPr/>
            </p:nvSpPr>
            <p:spPr bwMode="auto">
              <a:xfrm>
                <a:off x="2162" y="1992"/>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7" name="Line 105"/>
              <p:cNvSpPr>
                <a:spLocks noChangeShapeType="1"/>
              </p:cNvSpPr>
              <p:nvPr/>
            </p:nvSpPr>
            <p:spPr bwMode="auto">
              <a:xfrm>
                <a:off x="2312" y="1992"/>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8" name="Line 107"/>
              <p:cNvSpPr>
                <a:spLocks noChangeShapeType="1"/>
              </p:cNvSpPr>
              <p:nvPr/>
            </p:nvSpPr>
            <p:spPr bwMode="auto">
              <a:xfrm>
                <a:off x="2611" y="1993"/>
                <a:ext cx="2"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79" name="Line 108"/>
              <p:cNvSpPr>
                <a:spLocks noChangeShapeType="1"/>
              </p:cNvSpPr>
              <p:nvPr/>
            </p:nvSpPr>
            <p:spPr bwMode="auto">
              <a:xfrm>
                <a:off x="2761" y="1993"/>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0" name="Line 109"/>
              <p:cNvSpPr>
                <a:spLocks noChangeShapeType="1"/>
              </p:cNvSpPr>
              <p:nvPr/>
            </p:nvSpPr>
            <p:spPr bwMode="auto">
              <a:xfrm>
                <a:off x="2911" y="1992"/>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1" name="Line 111"/>
              <p:cNvSpPr>
                <a:spLocks noChangeShapeType="1"/>
              </p:cNvSpPr>
              <p:nvPr/>
            </p:nvSpPr>
            <p:spPr bwMode="auto">
              <a:xfrm>
                <a:off x="3210" y="1993"/>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2" name="Line 112"/>
              <p:cNvSpPr>
                <a:spLocks noChangeShapeType="1"/>
              </p:cNvSpPr>
              <p:nvPr/>
            </p:nvSpPr>
            <p:spPr bwMode="auto">
              <a:xfrm>
                <a:off x="3359" y="1993"/>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3" name="Line 113"/>
              <p:cNvSpPr>
                <a:spLocks noChangeShapeType="1"/>
              </p:cNvSpPr>
              <p:nvPr/>
            </p:nvSpPr>
            <p:spPr bwMode="auto">
              <a:xfrm>
                <a:off x="3509" y="1993"/>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4" name="Line 115"/>
              <p:cNvSpPr>
                <a:spLocks noChangeShapeType="1"/>
              </p:cNvSpPr>
              <p:nvPr/>
            </p:nvSpPr>
            <p:spPr bwMode="auto">
              <a:xfrm>
                <a:off x="3801" y="1993"/>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5" name="Line 116"/>
              <p:cNvSpPr>
                <a:spLocks noChangeShapeType="1"/>
              </p:cNvSpPr>
              <p:nvPr/>
            </p:nvSpPr>
            <p:spPr bwMode="auto">
              <a:xfrm>
                <a:off x="3951" y="1993"/>
                <a:ext cx="1" cy="1476"/>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6" name="Line 155"/>
              <p:cNvSpPr>
                <a:spLocks noChangeShapeType="1"/>
              </p:cNvSpPr>
              <p:nvPr/>
            </p:nvSpPr>
            <p:spPr bwMode="auto">
              <a:xfrm>
                <a:off x="4097" y="1999"/>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7" name="Line 157"/>
              <p:cNvSpPr>
                <a:spLocks noChangeShapeType="1"/>
              </p:cNvSpPr>
              <p:nvPr/>
            </p:nvSpPr>
            <p:spPr bwMode="auto">
              <a:xfrm>
                <a:off x="4397" y="2000"/>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8" name="Line 158"/>
              <p:cNvSpPr>
                <a:spLocks noChangeShapeType="1"/>
              </p:cNvSpPr>
              <p:nvPr/>
            </p:nvSpPr>
            <p:spPr bwMode="auto">
              <a:xfrm>
                <a:off x="4547" y="2000"/>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89" name="Line 159"/>
              <p:cNvSpPr>
                <a:spLocks noChangeShapeType="1"/>
              </p:cNvSpPr>
              <p:nvPr/>
            </p:nvSpPr>
            <p:spPr bwMode="auto">
              <a:xfrm>
                <a:off x="4696" y="1999"/>
                <a:ext cx="2"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90" name="Line 161"/>
              <p:cNvSpPr>
                <a:spLocks noChangeShapeType="1"/>
              </p:cNvSpPr>
              <p:nvPr/>
            </p:nvSpPr>
            <p:spPr bwMode="auto">
              <a:xfrm>
                <a:off x="4995" y="2000"/>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91" name="Line 162"/>
              <p:cNvSpPr>
                <a:spLocks noChangeShapeType="1"/>
              </p:cNvSpPr>
              <p:nvPr/>
            </p:nvSpPr>
            <p:spPr bwMode="auto">
              <a:xfrm>
                <a:off x="5145" y="2000"/>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92" name="Line 163"/>
              <p:cNvSpPr>
                <a:spLocks noChangeShapeType="1"/>
              </p:cNvSpPr>
              <p:nvPr/>
            </p:nvSpPr>
            <p:spPr bwMode="auto">
              <a:xfrm>
                <a:off x="5295" y="2000"/>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grpSp>
        <p:sp>
          <p:nvSpPr>
            <p:cNvPr id="42022" name="Line 164"/>
            <p:cNvSpPr>
              <a:spLocks noChangeShapeType="1"/>
            </p:cNvSpPr>
            <p:nvPr/>
          </p:nvSpPr>
          <p:spPr bwMode="auto">
            <a:xfrm>
              <a:off x="5437" y="2054"/>
              <a:ext cx="1" cy="147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23" name="Line 165"/>
            <p:cNvSpPr>
              <a:spLocks noChangeShapeType="1"/>
            </p:cNvSpPr>
            <p:nvPr/>
          </p:nvSpPr>
          <p:spPr bwMode="auto">
            <a:xfrm>
              <a:off x="5586" y="2054"/>
              <a:ext cx="2" cy="637"/>
            </a:xfrm>
            <a:prstGeom prst="line">
              <a:avLst/>
            </a:prstGeom>
            <a:noFill/>
            <a:ln w="9525">
              <a:solidFill>
                <a:srgbClr val="000000"/>
              </a:solidFill>
              <a:prstDash val="sysDot"/>
              <a:round/>
              <a:headEnd/>
              <a:tailEnd/>
            </a:ln>
          </p:spPr>
          <p:txBody>
            <a:bodyPr>
              <a:prstTxWarp prst="textNoShape">
                <a:avLst/>
              </a:prstTxWarp>
            </a:bodyPr>
            <a:lstStyle/>
            <a:p>
              <a:endParaRPr lang="en-US"/>
            </a:p>
          </p:txBody>
        </p:sp>
        <p:sp>
          <p:nvSpPr>
            <p:cNvPr id="42024" name="Line 25"/>
            <p:cNvSpPr>
              <a:spLocks noChangeShapeType="1"/>
            </p:cNvSpPr>
            <p:nvPr/>
          </p:nvSpPr>
          <p:spPr bwMode="auto">
            <a:xfrm>
              <a:off x="391" y="2353"/>
              <a:ext cx="290" cy="0"/>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25" name="Line 26"/>
            <p:cNvSpPr>
              <a:spLocks noChangeShapeType="1"/>
            </p:cNvSpPr>
            <p:nvPr/>
          </p:nvSpPr>
          <p:spPr bwMode="auto">
            <a:xfrm>
              <a:off x="672" y="2070"/>
              <a:ext cx="292"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26" name="Line 27"/>
            <p:cNvSpPr>
              <a:spLocks noChangeShapeType="1"/>
            </p:cNvSpPr>
            <p:nvPr/>
          </p:nvSpPr>
          <p:spPr bwMode="auto">
            <a:xfrm flipV="1">
              <a:off x="964" y="2341"/>
              <a:ext cx="294" cy="5"/>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27" name="Line 28"/>
            <p:cNvSpPr>
              <a:spLocks noChangeShapeType="1"/>
            </p:cNvSpPr>
            <p:nvPr/>
          </p:nvSpPr>
          <p:spPr bwMode="auto">
            <a:xfrm>
              <a:off x="1263" y="2063"/>
              <a:ext cx="297"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28" name="Line 29"/>
            <p:cNvSpPr>
              <a:spLocks noChangeShapeType="1"/>
            </p:cNvSpPr>
            <p:nvPr/>
          </p:nvSpPr>
          <p:spPr bwMode="auto">
            <a:xfrm>
              <a:off x="1569" y="2346"/>
              <a:ext cx="291"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29" name="Line 31"/>
            <p:cNvSpPr>
              <a:spLocks noChangeShapeType="1"/>
            </p:cNvSpPr>
            <p:nvPr/>
          </p:nvSpPr>
          <p:spPr bwMode="auto">
            <a:xfrm>
              <a:off x="677" y="2064"/>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0" name="Line 32"/>
            <p:cNvSpPr>
              <a:spLocks noChangeShapeType="1"/>
            </p:cNvSpPr>
            <p:nvPr/>
          </p:nvSpPr>
          <p:spPr bwMode="auto">
            <a:xfrm>
              <a:off x="959" y="2064"/>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1" name="Line 33"/>
            <p:cNvSpPr>
              <a:spLocks noChangeShapeType="1"/>
            </p:cNvSpPr>
            <p:nvPr/>
          </p:nvSpPr>
          <p:spPr bwMode="auto">
            <a:xfrm>
              <a:off x="1262" y="2064"/>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2" name="Line 34"/>
            <p:cNvSpPr>
              <a:spLocks noChangeShapeType="1"/>
            </p:cNvSpPr>
            <p:nvPr/>
          </p:nvSpPr>
          <p:spPr bwMode="auto">
            <a:xfrm>
              <a:off x="1569" y="2058"/>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3" name="Text Box 35"/>
            <p:cNvSpPr txBox="1">
              <a:spLocks noChangeArrowheads="1"/>
            </p:cNvSpPr>
            <p:nvPr/>
          </p:nvSpPr>
          <p:spPr bwMode="auto">
            <a:xfrm>
              <a:off x="42" y="2152"/>
              <a:ext cx="323" cy="188"/>
            </a:xfrm>
            <a:prstGeom prst="rect">
              <a:avLst/>
            </a:prstGeom>
            <a:noFill/>
            <a:ln w="9525">
              <a:noFill/>
              <a:miter lim="800000"/>
              <a:headEnd/>
              <a:tailEnd/>
            </a:ln>
          </p:spPr>
          <p:txBody>
            <a:bodyPr wrap="none" lIns="0" tIns="0" rIns="0" bIns="0">
              <a:prstTxWarp prst="textNoShape">
                <a:avLst/>
              </a:prstTxWarp>
              <a:spAutoFit/>
            </a:bodyPr>
            <a:lstStyle/>
            <a:p>
              <a:pPr hangingPunct="0">
                <a:buSzPct val="100000"/>
                <a:tabLst>
                  <a:tab pos="0" algn="l"/>
                  <a:tab pos="1018824" algn="l"/>
                  <a:tab pos="2037649" algn="l"/>
                  <a:tab pos="3056473" algn="l"/>
                  <a:tab pos="4075298" algn="l"/>
                  <a:tab pos="5094122" algn="l"/>
                  <a:tab pos="6112947" algn="l"/>
                  <a:tab pos="7131771" algn="l"/>
                  <a:tab pos="8150596" algn="l"/>
                  <a:tab pos="9169420" algn="l"/>
                  <a:tab pos="10188245" algn="l"/>
                  <a:tab pos="11207069" algn="l"/>
                </a:tabLst>
              </a:pPr>
              <a:r>
                <a:rPr lang="en-GB" sz="2200" dirty="0">
                  <a:solidFill>
                    <a:srgbClr val="000080"/>
                  </a:solidFill>
                </a:rPr>
                <a:t>CLK</a:t>
              </a:r>
            </a:p>
          </p:txBody>
        </p:sp>
        <p:sp>
          <p:nvSpPr>
            <p:cNvPr id="42034" name="Line 198"/>
            <p:cNvSpPr>
              <a:spLocks noChangeShapeType="1"/>
            </p:cNvSpPr>
            <p:nvPr/>
          </p:nvSpPr>
          <p:spPr bwMode="auto">
            <a:xfrm>
              <a:off x="1865" y="2071"/>
              <a:ext cx="292"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5" name="Line 199"/>
            <p:cNvSpPr>
              <a:spLocks noChangeShapeType="1"/>
            </p:cNvSpPr>
            <p:nvPr/>
          </p:nvSpPr>
          <p:spPr bwMode="auto">
            <a:xfrm flipV="1">
              <a:off x="2157" y="2342"/>
              <a:ext cx="294" cy="5"/>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6" name="Line 200"/>
            <p:cNvSpPr>
              <a:spLocks noChangeShapeType="1"/>
            </p:cNvSpPr>
            <p:nvPr/>
          </p:nvSpPr>
          <p:spPr bwMode="auto">
            <a:xfrm>
              <a:off x="2456" y="2064"/>
              <a:ext cx="297"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7" name="Line 201"/>
            <p:cNvSpPr>
              <a:spLocks noChangeShapeType="1"/>
            </p:cNvSpPr>
            <p:nvPr/>
          </p:nvSpPr>
          <p:spPr bwMode="auto">
            <a:xfrm>
              <a:off x="2762" y="2347"/>
              <a:ext cx="291"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8" name="Line 202"/>
            <p:cNvSpPr>
              <a:spLocks noChangeShapeType="1"/>
            </p:cNvSpPr>
            <p:nvPr/>
          </p:nvSpPr>
          <p:spPr bwMode="auto">
            <a:xfrm>
              <a:off x="1870" y="2065"/>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39" name="Line 203"/>
            <p:cNvSpPr>
              <a:spLocks noChangeShapeType="1"/>
            </p:cNvSpPr>
            <p:nvPr/>
          </p:nvSpPr>
          <p:spPr bwMode="auto">
            <a:xfrm>
              <a:off x="2152" y="2065"/>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0" name="Line 204"/>
            <p:cNvSpPr>
              <a:spLocks noChangeShapeType="1"/>
            </p:cNvSpPr>
            <p:nvPr/>
          </p:nvSpPr>
          <p:spPr bwMode="auto">
            <a:xfrm>
              <a:off x="2455" y="2065"/>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1" name="Line 205"/>
            <p:cNvSpPr>
              <a:spLocks noChangeShapeType="1"/>
            </p:cNvSpPr>
            <p:nvPr/>
          </p:nvSpPr>
          <p:spPr bwMode="auto">
            <a:xfrm>
              <a:off x="2762" y="2059"/>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2" name="Line 206"/>
            <p:cNvSpPr>
              <a:spLocks noChangeShapeType="1"/>
            </p:cNvSpPr>
            <p:nvPr/>
          </p:nvSpPr>
          <p:spPr bwMode="auto">
            <a:xfrm>
              <a:off x="3057" y="2065"/>
              <a:ext cx="292"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3" name="Line 207"/>
            <p:cNvSpPr>
              <a:spLocks noChangeShapeType="1"/>
            </p:cNvSpPr>
            <p:nvPr/>
          </p:nvSpPr>
          <p:spPr bwMode="auto">
            <a:xfrm flipV="1">
              <a:off x="3349" y="2336"/>
              <a:ext cx="294" cy="5"/>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4" name="Line 208"/>
            <p:cNvSpPr>
              <a:spLocks noChangeShapeType="1"/>
            </p:cNvSpPr>
            <p:nvPr/>
          </p:nvSpPr>
          <p:spPr bwMode="auto">
            <a:xfrm>
              <a:off x="3648" y="2058"/>
              <a:ext cx="297"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5" name="Line 209"/>
            <p:cNvSpPr>
              <a:spLocks noChangeShapeType="1"/>
            </p:cNvSpPr>
            <p:nvPr/>
          </p:nvSpPr>
          <p:spPr bwMode="auto">
            <a:xfrm>
              <a:off x="3954" y="2341"/>
              <a:ext cx="291"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6" name="Line 210"/>
            <p:cNvSpPr>
              <a:spLocks noChangeShapeType="1"/>
            </p:cNvSpPr>
            <p:nvPr/>
          </p:nvSpPr>
          <p:spPr bwMode="auto">
            <a:xfrm>
              <a:off x="3062" y="2059"/>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7" name="Line 211"/>
            <p:cNvSpPr>
              <a:spLocks noChangeShapeType="1"/>
            </p:cNvSpPr>
            <p:nvPr/>
          </p:nvSpPr>
          <p:spPr bwMode="auto">
            <a:xfrm>
              <a:off x="3343" y="2059"/>
              <a:ext cx="2"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8" name="Line 212"/>
            <p:cNvSpPr>
              <a:spLocks noChangeShapeType="1"/>
            </p:cNvSpPr>
            <p:nvPr/>
          </p:nvSpPr>
          <p:spPr bwMode="auto">
            <a:xfrm>
              <a:off x="3646" y="2059"/>
              <a:ext cx="2"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49" name="Line 213"/>
            <p:cNvSpPr>
              <a:spLocks noChangeShapeType="1"/>
            </p:cNvSpPr>
            <p:nvPr/>
          </p:nvSpPr>
          <p:spPr bwMode="auto">
            <a:xfrm>
              <a:off x="3954" y="2053"/>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0" name="Line 214"/>
            <p:cNvSpPr>
              <a:spLocks noChangeShapeType="1"/>
            </p:cNvSpPr>
            <p:nvPr/>
          </p:nvSpPr>
          <p:spPr bwMode="auto">
            <a:xfrm>
              <a:off x="4249" y="2059"/>
              <a:ext cx="292"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1" name="Line 215"/>
            <p:cNvSpPr>
              <a:spLocks noChangeShapeType="1"/>
            </p:cNvSpPr>
            <p:nvPr/>
          </p:nvSpPr>
          <p:spPr bwMode="auto">
            <a:xfrm flipV="1">
              <a:off x="4541" y="2330"/>
              <a:ext cx="294" cy="5"/>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2" name="Line 216"/>
            <p:cNvSpPr>
              <a:spLocks noChangeShapeType="1"/>
            </p:cNvSpPr>
            <p:nvPr/>
          </p:nvSpPr>
          <p:spPr bwMode="auto">
            <a:xfrm>
              <a:off x="4839" y="2052"/>
              <a:ext cx="298"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3" name="Line 218"/>
            <p:cNvSpPr>
              <a:spLocks noChangeShapeType="1"/>
            </p:cNvSpPr>
            <p:nvPr/>
          </p:nvSpPr>
          <p:spPr bwMode="auto">
            <a:xfrm>
              <a:off x="4253" y="2053"/>
              <a:ext cx="2"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4" name="Line 219"/>
            <p:cNvSpPr>
              <a:spLocks noChangeShapeType="1"/>
            </p:cNvSpPr>
            <p:nvPr/>
          </p:nvSpPr>
          <p:spPr bwMode="auto">
            <a:xfrm>
              <a:off x="4535" y="2053"/>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5" name="Line 220"/>
            <p:cNvSpPr>
              <a:spLocks noChangeShapeType="1"/>
            </p:cNvSpPr>
            <p:nvPr/>
          </p:nvSpPr>
          <p:spPr bwMode="auto">
            <a:xfrm>
              <a:off x="4838" y="2053"/>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6" name="Line 221"/>
            <p:cNvSpPr>
              <a:spLocks noChangeShapeType="1"/>
            </p:cNvSpPr>
            <p:nvPr/>
          </p:nvSpPr>
          <p:spPr bwMode="auto">
            <a:xfrm>
              <a:off x="5146" y="2048"/>
              <a:ext cx="1" cy="288"/>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7" name="Line 223"/>
            <p:cNvSpPr>
              <a:spLocks noChangeShapeType="1"/>
            </p:cNvSpPr>
            <p:nvPr/>
          </p:nvSpPr>
          <p:spPr bwMode="auto">
            <a:xfrm flipV="1">
              <a:off x="5134" y="2330"/>
              <a:ext cx="295" cy="5"/>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8" name="Line 224"/>
            <p:cNvSpPr>
              <a:spLocks noChangeShapeType="1"/>
            </p:cNvSpPr>
            <p:nvPr/>
          </p:nvSpPr>
          <p:spPr bwMode="auto">
            <a:xfrm>
              <a:off x="5433" y="2052"/>
              <a:ext cx="297" cy="1"/>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59" name="Line 228"/>
            <p:cNvSpPr>
              <a:spLocks noChangeShapeType="1"/>
            </p:cNvSpPr>
            <p:nvPr/>
          </p:nvSpPr>
          <p:spPr bwMode="auto">
            <a:xfrm>
              <a:off x="5432" y="2053"/>
              <a:ext cx="1" cy="289"/>
            </a:xfrm>
            <a:prstGeom prst="line">
              <a:avLst/>
            </a:prstGeom>
            <a:noFill/>
            <a:ln w="18360">
              <a:solidFill>
                <a:srgbClr val="000080"/>
              </a:solidFill>
              <a:round/>
              <a:headEnd/>
              <a:tailEnd/>
            </a:ln>
          </p:spPr>
          <p:txBody>
            <a:bodyPr>
              <a:prstTxWarp prst="textNoShape">
                <a:avLst/>
              </a:prstTxWarp>
            </a:bodyPr>
            <a:lstStyle/>
            <a:p>
              <a:endParaRPr lang="en-US"/>
            </a:p>
          </p:txBody>
        </p:sp>
        <p:sp>
          <p:nvSpPr>
            <p:cNvPr id="42060" name="Line 195"/>
            <p:cNvSpPr>
              <a:spLocks noChangeShapeType="1"/>
            </p:cNvSpPr>
            <p:nvPr/>
          </p:nvSpPr>
          <p:spPr bwMode="auto">
            <a:xfrm flipV="1">
              <a:off x="671" y="2537"/>
              <a:ext cx="597"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1" name="Line 230"/>
            <p:cNvSpPr>
              <a:spLocks noChangeShapeType="1"/>
            </p:cNvSpPr>
            <p:nvPr/>
          </p:nvSpPr>
          <p:spPr bwMode="auto">
            <a:xfrm flipV="1">
              <a:off x="1283" y="2537"/>
              <a:ext cx="597"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2" name="Line 231"/>
            <p:cNvSpPr>
              <a:spLocks noChangeShapeType="1"/>
            </p:cNvSpPr>
            <p:nvPr/>
          </p:nvSpPr>
          <p:spPr bwMode="auto">
            <a:xfrm flipV="1">
              <a:off x="1880" y="2537"/>
              <a:ext cx="58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3" name="Line 232"/>
            <p:cNvSpPr>
              <a:spLocks noChangeShapeType="1"/>
            </p:cNvSpPr>
            <p:nvPr/>
          </p:nvSpPr>
          <p:spPr bwMode="auto">
            <a:xfrm flipV="1">
              <a:off x="2479" y="2537"/>
              <a:ext cx="579"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4" name="Line 233"/>
            <p:cNvSpPr>
              <a:spLocks noChangeShapeType="1"/>
            </p:cNvSpPr>
            <p:nvPr/>
          </p:nvSpPr>
          <p:spPr bwMode="auto">
            <a:xfrm flipV="1">
              <a:off x="3072" y="2537"/>
              <a:ext cx="58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5" name="Line 241"/>
            <p:cNvSpPr>
              <a:spLocks noChangeShapeType="1"/>
            </p:cNvSpPr>
            <p:nvPr/>
          </p:nvSpPr>
          <p:spPr bwMode="auto">
            <a:xfrm flipV="1">
              <a:off x="3643" y="2536"/>
              <a:ext cx="593"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6" name="Line 244"/>
            <p:cNvSpPr>
              <a:spLocks noChangeShapeType="1"/>
            </p:cNvSpPr>
            <p:nvPr/>
          </p:nvSpPr>
          <p:spPr bwMode="auto">
            <a:xfrm flipV="1">
              <a:off x="4250" y="2537"/>
              <a:ext cx="593"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7" name="Line 245"/>
            <p:cNvSpPr>
              <a:spLocks noChangeShapeType="1"/>
            </p:cNvSpPr>
            <p:nvPr/>
          </p:nvSpPr>
          <p:spPr bwMode="auto">
            <a:xfrm flipV="1">
              <a:off x="4843" y="2537"/>
              <a:ext cx="592"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2068" name="Text Box 249"/>
            <p:cNvSpPr txBox="1">
              <a:spLocks noChangeArrowheads="1"/>
            </p:cNvSpPr>
            <p:nvPr/>
          </p:nvSpPr>
          <p:spPr bwMode="auto">
            <a:xfrm>
              <a:off x="4222" y="2693"/>
              <a:ext cx="643" cy="975"/>
            </a:xfrm>
            <a:prstGeom prst="rect">
              <a:avLst/>
            </a:prstGeom>
            <a:noFill/>
            <a:ln w="9525">
              <a:noFill/>
              <a:miter lim="800000"/>
              <a:headEnd/>
              <a:tailEnd/>
            </a:ln>
          </p:spPr>
          <p:txBody>
            <a:bodyPr wrap="none">
              <a:prstTxWarp prst="textNoShape">
                <a:avLst/>
              </a:prstTxWarp>
              <a:spAutoFit/>
            </a:bodyPr>
            <a:lstStyle/>
            <a:p>
              <a:r>
                <a:rPr lang="en-US" sz="1800" dirty="0"/>
                <a:t>(n+7)</a:t>
              </a:r>
            </a:p>
            <a:p>
              <a:r>
                <a:rPr lang="en-US" sz="1800" dirty="0"/>
                <a:t>Fetch</a:t>
              </a:r>
            </a:p>
            <a:p>
              <a:r>
                <a:rPr lang="en-US" sz="1800" dirty="0"/>
                <a:t>PC=17</a:t>
              </a:r>
            </a:p>
            <a:p>
              <a:r>
                <a:rPr lang="en-US" sz="1800" dirty="0"/>
                <a:t>IR=0308h</a:t>
              </a:r>
            </a:p>
            <a:p>
              <a:r>
                <a:rPr lang="en-US" sz="1800" dirty="0"/>
                <a:t>RF[3]=</a:t>
              </a:r>
            </a:p>
            <a:p>
              <a:r>
                <a:rPr lang="en-US" sz="1800" dirty="0"/>
                <a:t>    0007h</a:t>
              </a:r>
            </a:p>
          </p:txBody>
        </p:sp>
      </p:grpSp>
      <p:sp>
        <p:nvSpPr>
          <p:cNvPr id="459003" name="Rectangle 251"/>
          <p:cNvSpPr>
            <a:spLocks noChangeArrowheads="1"/>
          </p:cNvSpPr>
          <p:nvPr/>
        </p:nvSpPr>
        <p:spPr bwMode="auto">
          <a:xfrm>
            <a:off x="1204913" y="5616576"/>
            <a:ext cx="942975" cy="593725"/>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459004" name="Rectangle 252"/>
          <p:cNvSpPr>
            <a:spLocks noChangeArrowheads="1"/>
          </p:cNvSpPr>
          <p:nvPr/>
        </p:nvSpPr>
        <p:spPr bwMode="auto">
          <a:xfrm>
            <a:off x="2254410" y="5629170"/>
            <a:ext cx="974408" cy="852805"/>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459005" name="Rectangle 253"/>
          <p:cNvSpPr>
            <a:spLocks noChangeArrowheads="1"/>
          </p:cNvSpPr>
          <p:nvPr/>
        </p:nvSpPr>
        <p:spPr bwMode="auto">
          <a:xfrm>
            <a:off x="3270727" y="5618375"/>
            <a:ext cx="984885" cy="1144270"/>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459006" name="Rectangle 254"/>
          <p:cNvSpPr>
            <a:spLocks noChangeArrowheads="1"/>
          </p:cNvSpPr>
          <p:nvPr/>
        </p:nvSpPr>
        <p:spPr bwMode="auto">
          <a:xfrm>
            <a:off x="4318477" y="5348500"/>
            <a:ext cx="995363" cy="1435735"/>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459007" name="Rectangle 255"/>
          <p:cNvSpPr>
            <a:spLocks noChangeArrowheads="1"/>
          </p:cNvSpPr>
          <p:nvPr/>
        </p:nvSpPr>
        <p:spPr bwMode="auto">
          <a:xfrm>
            <a:off x="5366227" y="5348500"/>
            <a:ext cx="963930" cy="885190"/>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459008" name="Rectangle 256"/>
          <p:cNvSpPr>
            <a:spLocks noChangeArrowheads="1"/>
          </p:cNvSpPr>
          <p:nvPr/>
        </p:nvSpPr>
        <p:spPr bwMode="auto">
          <a:xfrm>
            <a:off x="6393022" y="5348500"/>
            <a:ext cx="974408" cy="1360170"/>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459009" name="Rectangle 257"/>
          <p:cNvSpPr>
            <a:spLocks noChangeArrowheads="1"/>
          </p:cNvSpPr>
          <p:nvPr/>
        </p:nvSpPr>
        <p:spPr bwMode="auto">
          <a:xfrm>
            <a:off x="7440772" y="5370090"/>
            <a:ext cx="995363" cy="1338580"/>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7" name="Title 6"/>
          <p:cNvSpPr>
            <a:spLocks noGrp="1"/>
          </p:cNvSpPr>
          <p:nvPr>
            <p:ph type="title"/>
          </p:nvPr>
        </p:nvSpPr>
        <p:spPr/>
        <p:txBody>
          <a:bodyPr/>
          <a:lstStyle/>
          <a:p>
            <a:r>
              <a:rPr lang="en-US" dirty="0" smtClean="0"/>
              <a:t>Be sure you understand the timing!</a:t>
            </a:r>
            <a:endParaRPr lang="en-US" dirty="0"/>
          </a:p>
        </p:txBody>
      </p:sp>
    </p:spTree>
    <p:extLst>
      <p:ext uri="{BB962C8B-B14F-4D97-AF65-F5344CB8AC3E}">
        <p14:creationId xmlns:p14="http://schemas.microsoft.com/office/powerpoint/2010/main" val="36385281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5900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45900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45900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45900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5900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5900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590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003" grpId="0" animBg="1"/>
      <p:bldP spid="459004" grpId="0" animBg="1"/>
      <p:bldP spid="459005" grpId="0" animBg="1"/>
      <p:bldP spid="459006" grpId="0" animBg="1"/>
      <p:bldP spid="459007" grpId="0" animBg="1"/>
      <p:bldP spid="459008" grpId="0" animBg="1"/>
      <p:bldP spid="45900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84A42B9-DB2C-4C4C-B73C-DAEACA973007}" type="slidenum">
              <a:rPr lang="en-US"/>
              <a:pPr/>
              <a:t>11</a:t>
            </a:fld>
            <a:endParaRPr lang="en-US"/>
          </a:p>
        </p:txBody>
      </p:sp>
      <p:sp>
        <p:nvSpPr>
          <p:cNvPr id="8193" name="Rectangle 1"/>
          <p:cNvSpPr>
            <a:spLocks noGrp="1" noChangeArrowheads="1"/>
          </p:cNvSpPr>
          <p:nvPr>
            <p:ph type="title"/>
          </p:nvPr>
        </p:nvSpPr>
        <p:spPr>
          <a:ln/>
        </p:spPr>
        <p:txBody>
          <a:bodyPr rIns="152964"/>
          <a:lstStyle/>
          <a:p>
            <a:pPr marL="50800"/>
            <a:r>
              <a:rPr lang="en-US" sz="3800" dirty="0" smtClean="0"/>
              <a:t>Common (and good) performance </a:t>
            </a:r>
            <a:r>
              <a:rPr lang="en-US" sz="3800" dirty="0"/>
              <a:t>m</a:t>
            </a:r>
            <a:r>
              <a:rPr lang="en-US" sz="3800" dirty="0" smtClean="0"/>
              <a:t>etrics</a:t>
            </a:r>
            <a:endParaRPr lang="en-US" sz="3800" dirty="0"/>
          </a:p>
        </p:txBody>
      </p:sp>
      <p:sp>
        <p:nvSpPr>
          <p:cNvPr id="8194" name="Rectangle 2"/>
          <p:cNvSpPr>
            <a:spLocks noGrp="1" noChangeArrowheads="1"/>
          </p:cNvSpPr>
          <p:nvPr>
            <p:ph type="body" idx="1"/>
          </p:nvPr>
        </p:nvSpPr>
        <p:spPr>
          <a:ln/>
        </p:spPr>
        <p:txBody>
          <a:bodyPr rIns="152964"/>
          <a:lstStyle/>
          <a:p>
            <a:pPr marL="433388"/>
            <a:r>
              <a:rPr lang="en-US" dirty="0"/>
              <a:t>latency: response time, execution time </a:t>
            </a:r>
          </a:p>
          <a:p>
            <a:pPr marL="877888" lvl="1"/>
            <a:r>
              <a:rPr lang="en-US" dirty="0"/>
              <a:t>good metric for fixed amount of work (minimize time)</a:t>
            </a:r>
          </a:p>
          <a:p>
            <a:pPr marL="433388">
              <a:spcBef>
                <a:spcPts val="2000"/>
              </a:spcBef>
            </a:pPr>
            <a:r>
              <a:rPr lang="en-US" dirty="0"/>
              <a:t>throughput: </a:t>
            </a:r>
            <a:r>
              <a:rPr lang="en-US" dirty="0" smtClean="0"/>
              <a:t>work per unit time</a:t>
            </a:r>
            <a:endParaRPr lang="en-US" dirty="0"/>
          </a:p>
          <a:p>
            <a:pPr marL="877888" lvl="1"/>
            <a:r>
              <a:rPr lang="en-US" dirty="0"/>
              <a:t>= (1 / latency) when there is </a:t>
            </a:r>
            <a:r>
              <a:rPr lang="en-US" dirty="0">
                <a:solidFill>
                  <a:srgbClr val="660066"/>
                </a:solidFill>
              </a:rPr>
              <a:t>NO OVERLAP </a:t>
            </a:r>
          </a:p>
          <a:p>
            <a:pPr marL="877888" lvl="1"/>
            <a:r>
              <a:rPr lang="en-US" dirty="0"/>
              <a:t>&gt; (1 / latency) when there is </a:t>
            </a:r>
            <a:r>
              <a:rPr lang="en-US" dirty="0">
                <a:solidFill>
                  <a:srgbClr val="FF6600"/>
                </a:solidFill>
              </a:rPr>
              <a:t>overlap </a:t>
            </a:r>
          </a:p>
          <a:p>
            <a:pPr marL="1323975" lvl="2"/>
            <a:r>
              <a:rPr lang="en-US" dirty="0"/>
              <a:t>in real processors there is always overlap</a:t>
            </a:r>
          </a:p>
          <a:p>
            <a:pPr marL="877888" lvl="1"/>
            <a:r>
              <a:rPr lang="en-US" dirty="0"/>
              <a:t>good metric for fixed amount of time (maximize work)</a:t>
            </a:r>
          </a:p>
          <a:p>
            <a:pPr marL="433388">
              <a:spcBef>
                <a:spcPts val="2000"/>
              </a:spcBef>
            </a:pPr>
            <a:r>
              <a:rPr lang="en-US" dirty="0"/>
              <a:t>comparing performance </a:t>
            </a:r>
          </a:p>
          <a:p>
            <a:pPr marL="877888" lvl="1"/>
            <a:r>
              <a:rPr lang="en-US" dirty="0"/>
              <a:t>A is N times faster than B if and only if: </a:t>
            </a:r>
          </a:p>
          <a:p>
            <a:pPr marL="1323975" lvl="2"/>
            <a:r>
              <a:rPr lang="en-US" dirty="0" smtClean="0"/>
              <a:t>time</a:t>
            </a:r>
            <a:r>
              <a:rPr lang="en-US" dirty="0"/>
              <a:t>(B)/time(A) = N </a:t>
            </a:r>
          </a:p>
          <a:p>
            <a:pPr marL="877888" lvl="1"/>
            <a:r>
              <a:rPr lang="en-US" dirty="0"/>
              <a:t>A is X% faster than B if and only if:</a:t>
            </a:r>
          </a:p>
          <a:p>
            <a:pPr marL="1323975" lvl="2"/>
            <a:r>
              <a:rPr lang="en-US" dirty="0" smtClean="0"/>
              <a:t>time(</a:t>
            </a:r>
            <a:r>
              <a:rPr lang="en-US" dirty="0"/>
              <a:t>B)/time(A) = 1 + X/100</a:t>
            </a:r>
          </a:p>
        </p:txBody>
      </p:sp>
      <p:sp>
        <p:nvSpPr>
          <p:cNvPr id="5" name="Rounded Rectangle 4"/>
          <p:cNvSpPr/>
          <p:nvPr/>
        </p:nvSpPr>
        <p:spPr bwMode="auto">
          <a:xfrm>
            <a:off x="75438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6" name="Rounded Rectangle 5"/>
          <p:cNvSpPr/>
          <p:nvPr/>
        </p:nvSpPr>
        <p:spPr bwMode="auto">
          <a:xfrm>
            <a:off x="77724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7" name="Rounded Rectangle 6"/>
          <p:cNvSpPr/>
          <p:nvPr/>
        </p:nvSpPr>
        <p:spPr bwMode="auto">
          <a:xfrm>
            <a:off x="80010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8" name="Rounded Rectangle 7"/>
          <p:cNvSpPr/>
          <p:nvPr/>
        </p:nvSpPr>
        <p:spPr bwMode="auto">
          <a:xfrm>
            <a:off x="82296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9" name="Rounded Rectangle 8"/>
          <p:cNvSpPr/>
          <p:nvPr/>
        </p:nvSpPr>
        <p:spPr bwMode="auto">
          <a:xfrm>
            <a:off x="84582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10" name="Rounded Rectangle 9"/>
          <p:cNvSpPr/>
          <p:nvPr/>
        </p:nvSpPr>
        <p:spPr bwMode="auto">
          <a:xfrm>
            <a:off x="88392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11" name="Rounded Rectangle 10"/>
          <p:cNvSpPr/>
          <p:nvPr/>
        </p:nvSpPr>
        <p:spPr bwMode="auto">
          <a:xfrm>
            <a:off x="90678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12" name="Rounded Rectangle 11"/>
          <p:cNvSpPr/>
          <p:nvPr/>
        </p:nvSpPr>
        <p:spPr bwMode="auto">
          <a:xfrm>
            <a:off x="92964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13" name="Rounded Rectangle 12"/>
          <p:cNvSpPr/>
          <p:nvPr/>
        </p:nvSpPr>
        <p:spPr bwMode="auto">
          <a:xfrm>
            <a:off x="95250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14" name="Rounded Rectangle 13"/>
          <p:cNvSpPr/>
          <p:nvPr/>
        </p:nvSpPr>
        <p:spPr bwMode="auto">
          <a:xfrm>
            <a:off x="9753600" y="2743200"/>
            <a:ext cx="152400" cy="152400"/>
          </a:xfrm>
          <a:prstGeom prst="roundRect">
            <a:avLst/>
          </a:prstGeom>
          <a:solidFill>
            <a:srgbClr val="660066"/>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15" name="Rounded Rectangle 14"/>
          <p:cNvSpPr/>
          <p:nvPr/>
        </p:nvSpPr>
        <p:spPr bwMode="auto">
          <a:xfrm>
            <a:off x="7543800" y="34290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grpSp>
        <p:nvGrpSpPr>
          <p:cNvPr id="35" name="Group 34"/>
          <p:cNvGrpSpPr/>
          <p:nvPr/>
        </p:nvGrpSpPr>
        <p:grpSpPr>
          <a:xfrm>
            <a:off x="7772400" y="3429000"/>
            <a:ext cx="152400" cy="381000"/>
            <a:chOff x="7772400" y="3429000"/>
            <a:chExt cx="152400" cy="381000"/>
          </a:xfrm>
        </p:grpSpPr>
        <p:sp>
          <p:nvSpPr>
            <p:cNvPr id="16" name="Rounded Rectangle 15"/>
            <p:cNvSpPr/>
            <p:nvPr/>
          </p:nvSpPr>
          <p:spPr bwMode="auto">
            <a:xfrm>
              <a:off x="7772400" y="34290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0" name="Rounded Rectangle 19"/>
            <p:cNvSpPr/>
            <p:nvPr/>
          </p:nvSpPr>
          <p:spPr bwMode="auto">
            <a:xfrm>
              <a:off x="7772400" y="36576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grpSp>
      <p:grpSp>
        <p:nvGrpSpPr>
          <p:cNvPr id="36" name="Group 35"/>
          <p:cNvGrpSpPr/>
          <p:nvPr/>
        </p:nvGrpSpPr>
        <p:grpSpPr>
          <a:xfrm>
            <a:off x="8001000" y="3429000"/>
            <a:ext cx="152400" cy="609600"/>
            <a:chOff x="8001000" y="3429000"/>
            <a:chExt cx="152400" cy="609600"/>
          </a:xfrm>
        </p:grpSpPr>
        <p:sp>
          <p:nvSpPr>
            <p:cNvPr id="17" name="Rounded Rectangle 16"/>
            <p:cNvSpPr/>
            <p:nvPr/>
          </p:nvSpPr>
          <p:spPr bwMode="auto">
            <a:xfrm>
              <a:off x="8001000" y="34290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1" name="Rounded Rectangle 20"/>
            <p:cNvSpPr/>
            <p:nvPr/>
          </p:nvSpPr>
          <p:spPr bwMode="auto">
            <a:xfrm>
              <a:off x="8001000" y="36576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5" name="Rounded Rectangle 24"/>
            <p:cNvSpPr/>
            <p:nvPr/>
          </p:nvSpPr>
          <p:spPr bwMode="auto">
            <a:xfrm>
              <a:off x="8001000" y="38862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grpSp>
      <p:grpSp>
        <p:nvGrpSpPr>
          <p:cNvPr id="37" name="Group 36"/>
          <p:cNvGrpSpPr/>
          <p:nvPr/>
        </p:nvGrpSpPr>
        <p:grpSpPr>
          <a:xfrm>
            <a:off x="8229600" y="3429000"/>
            <a:ext cx="152400" cy="609600"/>
            <a:chOff x="8229600" y="3429000"/>
            <a:chExt cx="152400" cy="609600"/>
          </a:xfrm>
        </p:grpSpPr>
        <p:sp>
          <p:nvSpPr>
            <p:cNvPr id="18" name="Rounded Rectangle 17"/>
            <p:cNvSpPr/>
            <p:nvPr/>
          </p:nvSpPr>
          <p:spPr bwMode="auto">
            <a:xfrm>
              <a:off x="8229600" y="34290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2" name="Rounded Rectangle 21"/>
            <p:cNvSpPr/>
            <p:nvPr/>
          </p:nvSpPr>
          <p:spPr bwMode="auto">
            <a:xfrm>
              <a:off x="8229600" y="36576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6" name="Rounded Rectangle 25"/>
            <p:cNvSpPr/>
            <p:nvPr/>
          </p:nvSpPr>
          <p:spPr bwMode="auto">
            <a:xfrm>
              <a:off x="8229600" y="38862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grpSp>
      <p:grpSp>
        <p:nvGrpSpPr>
          <p:cNvPr id="38" name="Group 37"/>
          <p:cNvGrpSpPr/>
          <p:nvPr/>
        </p:nvGrpSpPr>
        <p:grpSpPr>
          <a:xfrm>
            <a:off x="8458200" y="3429000"/>
            <a:ext cx="152400" cy="609600"/>
            <a:chOff x="8458200" y="3429000"/>
            <a:chExt cx="152400" cy="609600"/>
          </a:xfrm>
        </p:grpSpPr>
        <p:sp>
          <p:nvSpPr>
            <p:cNvPr id="19" name="Rounded Rectangle 18"/>
            <p:cNvSpPr/>
            <p:nvPr/>
          </p:nvSpPr>
          <p:spPr bwMode="auto">
            <a:xfrm>
              <a:off x="8458200" y="34290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3" name="Rounded Rectangle 22"/>
            <p:cNvSpPr/>
            <p:nvPr/>
          </p:nvSpPr>
          <p:spPr bwMode="auto">
            <a:xfrm>
              <a:off x="8458200" y="36576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7" name="Rounded Rectangle 26"/>
            <p:cNvSpPr/>
            <p:nvPr/>
          </p:nvSpPr>
          <p:spPr bwMode="auto">
            <a:xfrm>
              <a:off x="8458200" y="38862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grpSp>
      <p:grpSp>
        <p:nvGrpSpPr>
          <p:cNvPr id="39" name="Group 38"/>
          <p:cNvGrpSpPr/>
          <p:nvPr/>
        </p:nvGrpSpPr>
        <p:grpSpPr>
          <a:xfrm>
            <a:off x="8686800" y="3657600"/>
            <a:ext cx="152400" cy="381000"/>
            <a:chOff x="8686800" y="3657600"/>
            <a:chExt cx="152400" cy="381000"/>
          </a:xfrm>
        </p:grpSpPr>
        <p:sp>
          <p:nvSpPr>
            <p:cNvPr id="24" name="Rounded Rectangle 23"/>
            <p:cNvSpPr/>
            <p:nvPr/>
          </p:nvSpPr>
          <p:spPr bwMode="auto">
            <a:xfrm>
              <a:off x="8686800" y="36576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sp>
          <p:nvSpPr>
            <p:cNvPr id="28" name="Rounded Rectangle 27"/>
            <p:cNvSpPr/>
            <p:nvPr/>
          </p:nvSpPr>
          <p:spPr bwMode="auto">
            <a:xfrm>
              <a:off x="8686800" y="38862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grpSp>
      <p:sp>
        <p:nvSpPr>
          <p:cNvPr id="29" name="Rounded Rectangle 28"/>
          <p:cNvSpPr/>
          <p:nvPr/>
        </p:nvSpPr>
        <p:spPr bwMode="auto">
          <a:xfrm>
            <a:off x="8915400" y="3886200"/>
            <a:ext cx="152400" cy="152400"/>
          </a:xfrm>
          <a:prstGeom prst="roundRect">
            <a:avLst/>
          </a:prstGeom>
          <a:solidFill>
            <a:srgbClr val="FF6600"/>
          </a:solid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07" charset="0"/>
              <a:ea typeface="ヒラギノ明朝 ProN W3" pitchFamily="-107" charset="-128"/>
              <a:cs typeface="ヒラギノ明朝 ProN W3" pitchFamily="-107" charset="-128"/>
              <a:sym typeface="Times New Roman" pitchFamily="-107" charset="0"/>
            </a:endParaRPr>
          </a:p>
        </p:txBody>
      </p:sp>
      <p:grpSp>
        <p:nvGrpSpPr>
          <p:cNvPr id="33" name="Group 32"/>
          <p:cNvGrpSpPr/>
          <p:nvPr/>
        </p:nvGrpSpPr>
        <p:grpSpPr>
          <a:xfrm>
            <a:off x="7543800" y="3014246"/>
            <a:ext cx="2362200" cy="307777"/>
            <a:chOff x="7543800" y="3014246"/>
            <a:chExt cx="2362200" cy="307777"/>
          </a:xfrm>
        </p:grpSpPr>
        <p:cxnSp>
          <p:nvCxnSpPr>
            <p:cNvPr id="31" name="Straight Arrow Connector 30"/>
            <p:cNvCxnSpPr/>
            <p:nvPr/>
          </p:nvCxnSpPr>
          <p:spPr bwMode="auto">
            <a:xfrm>
              <a:off x="7543800" y="3037145"/>
              <a:ext cx="2362200" cy="1588"/>
            </a:xfrm>
            <a:prstGeom prst="straightConnector1">
              <a:avLst/>
            </a:prstGeom>
            <a:solidFill>
              <a:schemeClr val="accent1"/>
            </a:solidFill>
            <a:ln w="38100" cap="flat" cmpd="sng" algn="ctr">
              <a:solidFill>
                <a:srgbClr val="660066"/>
              </a:solidFill>
              <a:prstDash val="solid"/>
              <a:round/>
              <a:headEnd type="arrow"/>
              <a:tailEnd type="arrow"/>
            </a:ln>
            <a:effectLst/>
          </p:spPr>
        </p:cxnSp>
        <p:sp>
          <p:nvSpPr>
            <p:cNvPr id="32" name="TextBox 31"/>
            <p:cNvSpPr txBox="1"/>
            <p:nvPr/>
          </p:nvSpPr>
          <p:spPr>
            <a:xfrm>
              <a:off x="8076985" y="3014246"/>
              <a:ext cx="1287532" cy="307777"/>
            </a:xfrm>
            <a:prstGeom prst="rect">
              <a:avLst/>
            </a:prstGeom>
            <a:noFill/>
          </p:spPr>
          <p:txBody>
            <a:bodyPr wrap="none" rtlCol="0">
              <a:spAutoFit/>
            </a:bodyPr>
            <a:lstStyle/>
            <a:p>
              <a:r>
                <a:rPr lang="en-US" sz="1400" b="1" dirty="0" smtClean="0">
                  <a:solidFill>
                    <a:srgbClr val="660066"/>
                  </a:solidFill>
                  <a:latin typeface="Helvetica"/>
                  <a:cs typeface="Helvetica"/>
                </a:rPr>
                <a:t>10 time units</a:t>
              </a:r>
              <a:endParaRPr lang="en-US" sz="1400" b="1" dirty="0">
                <a:solidFill>
                  <a:srgbClr val="660066"/>
                </a:solidFill>
                <a:latin typeface="Helvetica"/>
                <a:cs typeface="Helvetica"/>
              </a:endParaRPr>
            </a:p>
          </p:txBody>
        </p:sp>
      </p:grpSp>
      <p:sp>
        <p:nvSpPr>
          <p:cNvPr id="34" name="TextBox 33"/>
          <p:cNvSpPr txBox="1"/>
          <p:nvPr/>
        </p:nvSpPr>
        <p:spPr>
          <a:xfrm>
            <a:off x="9136550" y="3354426"/>
            <a:ext cx="932705" cy="738664"/>
          </a:xfrm>
          <a:prstGeom prst="rect">
            <a:avLst/>
          </a:prstGeom>
          <a:noFill/>
        </p:spPr>
        <p:txBody>
          <a:bodyPr wrap="none" rtlCol="0">
            <a:spAutoFit/>
          </a:bodyPr>
          <a:lstStyle/>
          <a:p>
            <a:pPr algn="ctr"/>
            <a:r>
              <a:rPr lang="en-US" sz="1400" b="1" dirty="0" smtClean="0">
                <a:solidFill>
                  <a:srgbClr val="FF6600"/>
                </a:solidFill>
                <a:latin typeface="Helvetica"/>
                <a:cs typeface="Helvetica"/>
              </a:rPr>
              <a:t>Finish</a:t>
            </a:r>
          </a:p>
          <a:p>
            <a:pPr algn="ctr"/>
            <a:r>
              <a:rPr lang="en-US" sz="1400" b="1" dirty="0" smtClean="0">
                <a:solidFill>
                  <a:srgbClr val="FF6600"/>
                </a:solidFill>
                <a:latin typeface="Helvetica"/>
                <a:cs typeface="Helvetica"/>
              </a:rPr>
              <a:t>each</a:t>
            </a:r>
          </a:p>
          <a:p>
            <a:pPr algn="ctr"/>
            <a:r>
              <a:rPr lang="en-US" sz="1400" b="1" dirty="0" smtClean="0">
                <a:solidFill>
                  <a:srgbClr val="FF6600"/>
                </a:solidFill>
                <a:latin typeface="Helvetica"/>
                <a:cs typeface="Helvetica"/>
              </a:rPr>
              <a:t>time unit</a:t>
            </a:r>
            <a:endParaRPr lang="en-US" sz="1400" b="1" dirty="0">
              <a:solidFill>
                <a:srgbClr val="FF6600"/>
              </a:solidFill>
              <a:latin typeface="Helvetica"/>
              <a:cs typeface="Helvetica"/>
            </a:endParaRPr>
          </a:p>
        </p:txBody>
      </p:sp>
    </p:spTree>
    <p:extLst>
      <p:ext uri="{BB962C8B-B14F-4D97-AF65-F5344CB8AC3E}">
        <p14:creationId xmlns:p14="http://schemas.microsoft.com/office/powerpoint/2010/main" val="37223324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250"/>
                                  </p:stCondLst>
                                  <p:childTnLst>
                                    <p:set>
                                      <p:cBhvr>
                                        <p:cTn id="21" dur="1" fill="hold">
                                          <p:stCondLst>
                                            <p:cond delay="0"/>
                                          </p:stCondLst>
                                        </p:cTn>
                                        <p:tgtEl>
                                          <p:spTgt spid="6"/>
                                        </p:tgtEl>
                                        <p:attrNameLst>
                                          <p:attrName>style.visibility</p:attrName>
                                        </p:attrNameLst>
                                      </p:cBhvr>
                                      <p:to>
                                        <p:strVal val="visible"/>
                                      </p:to>
                                    </p:set>
                                  </p:childTnLst>
                                </p:cTn>
                              </p:par>
                            </p:childTnLst>
                          </p:cTn>
                        </p:par>
                        <p:par>
                          <p:cTn id="22" fill="hold">
                            <p:stCondLst>
                              <p:cond delay="250"/>
                            </p:stCondLst>
                            <p:childTnLst>
                              <p:par>
                                <p:cTn id="23" presetID="1" presetClass="entr" presetSubtype="0" fill="hold" grpId="0" nodeType="afterEffect">
                                  <p:stCondLst>
                                    <p:cond delay="250"/>
                                  </p:stCondLst>
                                  <p:childTnLst>
                                    <p:set>
                                      <p:cBhvr>
                                        <p:cTn id="24" dur="1" fill="hold">
                                          <p:stCondLst>
                                            <p:cond delay="0"/>
                                          </p:stCondLst>
                                        </p:cTn>
                                        <p:tgtEl>
                                          <p:spTgt spid="7"/>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250"/>
                                  </p:stCondLst>
                                  <p:childTnLst>
                                    <p:set>
                                      <p:cBhvr>
                                        <p:cTn id="27" dur="1" fill="hold">
                                          <p:stCondLst>
                                            <p:cond delay="0"/>
                                          </p:stCondLst>
                                        </p:cTn>
                                        <p:tgtEl>
                                          <p:spTgt spid="8"/>
                                        </p:tgtEl>
                                        <p:attrNameLst>
                                          <p:attrName>style.visibility</p:attrName>
                                        </p:attrNameLst>
                                      </p:cBhvr>
                                      <p:to>
                                        <p:strVal val="visible"/>
                                      </p:to>
                                    </p:set>
                                  </p:childTnLst>
                                </p:cTn>
                              </p:par>
                            </p:childTnLst>
                          </p:cTn>
                        </p:par>
                        <p:par>
                          <p:cTn id="28" fill="hold">
                            <p:stCondLst>
                              <p:cond delay="750"/>
                            </p:stCondLst>
                            <p:childTnLst>
                              <p:par>
                                <p:cTn id="29" presetID="1" presetClass="entr" presetSubtype="0" fill="hold" grpId="0" nodeType="afterEffect">
                                  <p:stCondLst>
                                    <p:cond delay="250"/>
                                  </p:stCondLst>
                                  <p:childTnLst>
                                    <p:set>
                                      <p:cBhvr>
                                        <p:cTn id="30" dur="1" fill="hold">
                                          <p:stCondLst>
                                            <p:cond delay="0"/>
                                          </p:stCondLst>
                                        </p:cTn>
                                        <p:tgtEl>
                                          <p:spTgt spid="9"/>
                                        </p:tgtEl>
                                        <p:attrNameLst>
                                          <p:attrName>style.visibility</p:attrName>
                                        </p:attrNameLst>
                                      </p:cBhvr>
                                      <p:to>
                                        <p:strVal val="visible"/>
                                      </p:to>
                                    </p:set>
                                  </p:childTnLst>
                                </p:cTn>
                              </p:par>
                            </p:childTnLst>
                          </p:cTn>
                        </p:par>
                        <p:par>
                          <p:cTn id="31" fill="hold">
                            <p:stCondLst>
                              <p:cond delay="1000"/>
                            </p:stCondLst>
                            <p:childTnLst>
                              <p:par>
                                <p:cTn id="32" presetID="1" presetClass="entr" presetSubtype="0" fill="hold" grpId="0" nodeType="afterEffect">
                                  <p:stCondLst>
                                    <p:cond delay="250"/>
                                  </p:stCondLst>
                                  <p:childTnLst>
                                    <p:set>
                                      <p:cBhvr>
                                        <p:cTn id="33" dur="1" fill="hold">
                                          <p:stCondLst>
                                            <p:cond delay="0"/>
                                          </p:stCondLst>
                                        </p:cTn>
                                        <p:tgtEl>
                                          <p:spTgt spid="10"/>
                                        </p:tgtEl>
                                        <p:attrNameLst>
                                          <p:attrName>style.visibility</p:attrName>
                                        </p:attrNameLst>
                                      </p:cBhvr>
                                      <p:to>
                                        <p:strVal val="visible"/>
                                      </p:to>
                                    </p:set>
                                  </p:childTnLst>
                                </p:cTn>
                              </p:par>
                            </p:childTnLst>
                          </p:cTn>
                        </p:par>
                        <p:par>
                          <p:cTn id="34" fill="hold">
                            <p:stCondLst>
                              <p:cond delay="1250"/>
                            </p:stCondLst>
                            <p:childTnLst>
                              <p:par>
                                <p:cTn id="35" presetID="1" presetClass="entr" presetSubtype="0" fill="hold" grpId="0" nodeType="afterEffect">
                                  <p:stCondLst>
                                    <p:cond delay="250"/>
                                  </p:stCondLst>
                                  <p:childTnLst>
                                    <p:set>
                                      <p:cBhvr>
                                        <p:cTn id="36" dur="1" fill="hold">
                                          <p:stCondLst>
                                            <p:cond delay="0"/>
                                          </p:stCondLst>
                                        </p:cTn>
                                        <p:tgtEl>
                                          <p:spTgt spid="11"/>
                                        </p:tgtEl>
                                        <p:attrNameLst>
                                          <p:attrName>style.visibility</p:attrName>
                                        </p:attrNameLst>
                                      </p:cBhvr>
                                      <p:to>
                                        <p:strVal val="visible"/>
                                      </p:to>
                                    </p:set>
                                  </p:childTnLst>
                                </p:cTn>
                              </p:par>
                            </p:childTnLst>
                          </p:cTn>
                        </p:par>
                        <p:par>
                          <p:cTn id="37" fill="hold">
                            <p:stCondLst>
                              <p:cond delay="1500"/>
                            </p:stCondLst>
                            <p:childTnLst>
                              <p:par>
                                <p:cTn id="38" presetID="1" presetClass="entr" presetSubtype="0" fill="hold" grpId="0" nodeType="afterEffect">
                                  <p:stCondLst>
                                    <p:cond delay="250"/>
                                  </p:stCondLst>
                                  <p:childTnLst>
                                    <p:set>
                                      <p:cBhvr>
                                        <p:cTn id="39" dur="1" fill="hold">
                                          <p:stCondLst>
                                            <p:cond delay="0"/>
                                          </p:stCondLst>
                                        </p:cTn>
                                        <p:tgtEl>
                                          <p:spTgt spid="12"/>
                                        </p:tgtEl>
                                        <p:attrNameLst>
                                          <p:attrName>style.visibility</p:attrName>
                                        </p:attrNameLst>
                                      </p:cBhvr>
                                      <p:to>
                                        <p:strVal val="visible"/>
                                      </p:to>
                                    </p:set>
                                  </p:childTnLst>
                                </p:cTn>
                              </p:par>
                            </p:childTnLst>
                          </p:cTn>
                        </p:par>
                        <p:par>
                          <p:cTn id="40" fill="hold">
                            <p:stCondLst>
                              <p:cond delay="1750"/>
                            </p:stCondLst>
                            <p:childTnLst>
                              <p:par>
                                <p:cTn id="41" presetID="1" presetClass="entr" presetSubtype="0" fill="hold" grpId="0" nodeType="afterEffect">
                                  <p:stCondLst>
                                    <p:cond delay="250"/>
                                  </p:stCondLst>
                                  <p:childTnLst>
                                    <p:set>
                                      <p:cBhvr>
                                        <p:cTn id="42" dur="1" fill="hold">
                                          <p:stCondLst>
                                            <p:cond delay="0"/>
                                          </p:stCondLst>
                                        </p:cTn>
                                        <p:tgtEl>
                                          <p:spTgt spid="13"/>
                                        </p:tgtEl>
                                        <p:attrNameLst>
                                          <p:attrName>style.visibility</p:attrName>
                                        </p:attrNameLst>
                                      </p:cBhvr>
                                      <p:to>
                                        <p:strVal val="visible"/>
                                      </p:to>
                                    </p:set>
                                  </p:childTnLst>
                                </p:cTn>
                              </p:par>
                            </p:childTnLst>
                          </p:cTn>
                        </p:par>
                        <p:par>
                          <p:cTn id="43" fill="hold">
                            <p:stCondLst>
                              <p:cond delay="2000"/>
                            </p:stCondLst>
                            <p:childTnLst>
                              <p:par>
                                <p:cTn id="44" presetID="1" presetClass="entr" presetSubtype="0" fill="hold" grpId="0" nodeType="afterEffect">
                                  <p:stCondLst>
                                    <p:cond delay="25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7" presetClass="entr" presetSubtype="10" fill="hold" nodeType="clickEffect">
                                  <p:stCondLst>
                                    <p:cond delay="250"/>
                                  </p:stCondLst>
                                  <p:childTnLst>
                                    <p:set>
                                      <p:cBhvr>
                                        <p:cTn id="49" dur="1" fill="hold">
                                          <p:stCondLst>
                                            <p:cond delay="0"/>
                                          </p:stCondLst>
                                        </p:cTn>
                                        <p:tgtEl>
                                          <p:spTgt spid="33"/>
                                        </p:tgtEl>
                                        <p:attrNameLst>
                                          <p:attrName>style.visibility</p:attrName>
                                        </p:attrNameLst>
                                      </p:cBhvr>
                                      <p:to>
                                        <p:strVal val="visible"/>
                                      </p:to>
                                    </p:set>
                                    <p:anim calcmode="lin" valueType="num">
                                      <p:cBhvr>
                                        <p:cTn id="50" dur="300" fill="hold"/>
                                        <p:tgtEl>
                                          <p:spTgt spid="33"/>
                                        </p:tgtEl>
                                        <p:attrNameLst>
                                          <p:attrName>ppt_w</p:attrName>
                                        </p:attrNameLst>
                                      </p:cBhvr>
                                      <p:tavLst>
                                        <p:tav tm="0">
                                          <p:val>
                                            <p:fltVal val="0"/>
                                          </p:val>
                                        </p:tav>
                                        <p:tav tm="100000">
                                          <p:val>
                                            <p:strVal val="#ppt_w"/>
                                          </p:val>
                                        </p:tav>
                                      </p:tavLst>
                                    </p:anim>
                                    <p:anim calcmode="lin" valueType="num">
                                      <p:cBhvr>
                                        <p:cTn id="51" dur="3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nodeType="afterEffect">
                                  <p:stCondLst>
                                    <p:cond delay="250"/>
                                  </p:stCondLst>
                                  <p:childTnLst>
                                    <p:set>
                                      <p:cBhvr>
                                        <p:cTn id="58" dur="1" fill="hold">
                                          <p:stCondLst>
                                            <p:cond delay="0"/>
                                          </p:stCondLst>
                                        </p:cTn>
                                        <p:tgtEl>
                                          <p:spTgt spid="35"/>
                                        </p:tgtEl>
                                        <p:attrNameLst>
                                          <p:attrName>style.visibility</p:attrName>
                                        </p:attrNameLst>
                                      </p:cBhvr>
                                      <p:to>
                                        <p:strVal val="visible"/>
                                      </p:to>
                                    </p:set>
                                  </p:childTnLst>
                                </p:cTn>
                              </p:par>
                            </p:childTnLst>
                          </p:cTn>
                        </p:par>
                        <p:par>
                          <p:cTn id="59" fill="hold">
                            <p:stCondLst>
                              <p:cond delay="250"/>
                            </p:stCondLst>
                            <p:childTnLst>
                              <p:par>
                                <p:cTn id="60" presetID="1" presetClass="entr" presetSubtype="0" fill="hold" nodeType="afterEffect">
                                  <p:stCondLst>
                                    <p:cond delay="250"/>
                                  </p:stCondLst>
                                  <p:childTnLst>
                                    <p:set>
                                      <p:cBhvr>
                                        <p:cTn id="61" dur="1" fill="hold">
                                          <p:stCondLst>
                                            <p:cond delay="0"/>
                                          </p:stCondLst>
                                        </p:cTn>
                                        <p:tgtEl>
                                          <p:spTgt spid="36"/>
                                        </p:tgtEl>
                                        <p:attrNameLst>
                                          <p:attrName>style.visibility</p:attrName>
                                        </p:attrNameLst>
                                      </p:cBhvr>
                                      <p:to>
                                        <p:strVal val="visible"/>
                                      </p:to>
                                    </p:set>
                                  </p:childTnLst>
                                </p:cTn>
                              </p:par>
                            </p:childTnLst>
                          </p:cTn>
                        </p:par>
                        <p:par>
                          <p:cTn id="62" fill="hold">
                            <p:stCondLst>
                              <p:cond delay="500"/>
                            </p:stCondLst>
                            <p:childTnLst>
                              <p:par>
                                <p:cTn id="63" presetID="1" presetClass="entr" presetSubtype="0" fill="hold" nodeType="afterEffect">
                                  <p:stCondLst>
                                    <p:cond delay="250"/>
                                  </p:stCondLst>
                                  <p:childTnLst>
                                    <p:set>
                                      <p:cBhvr>
                                        <p:cTn id="64" dur="1" fill="hold">
                                          <p:stCondLst>
                                            <p:cond delay="0"/>
                                          </p:stCondLst>
                                        </p:cTn>
                                        <p:tgtEl>
                                          <p:spTgt spid="37"/>
                                        </p:tgtEl>
                                        <p:attrNameLst>
                                          <p:attrName>style.visibility</p:attrName>
                                        </p:attrNameLst>
                                      </p:cBhvr>
                                      <p:to>
                                        <p:strVal val="visible"/>
                                      </p:to>
                                    </p:set>
                                  </p:childTnLst>
                                </p:cTn>
                              </p:par>
                            </p:childTnLst>
                          </p:cTn>
                        </p:par>
                        <p:par>
                          <p:cTn id="65" fill="hold">
                            <p:stCondLst>
                              <p:cond delay="750"/>
                            </p:stCondLst>
                            <p:childTnLst>
                              <p:par>
                                <p:cTn id="66" presetID="1" presetClass="entr" presetSubtype="0" fill="hold" nodeType="afterEffect">
                                  <p:stCondLst>
                                    <p:cond delay="250"/>
                                  </p:stCondLst>
                                  <p:childTnLst>
                                    <p:set>
                                      <p:cBhvr>
                                        <p:cTn id="67" dur="1" fill="hold">
                                          <p:stCondLst>
                                            <p:cond delay="0"/>
                                          </p:stCondLst>
                                        </p:cTn>
                                        <p:tgtEl>
                                          <p:spTgt spid="38"/>
                                        </p:tgtEl>
                                        <p:attrNameLst>
                                          <p:attrName>style.visibility</p:attrName>
                                        </p:attrNameLst>
                                      </p:cBhvr>
                                      <p:to>
                                        <p:strVal val="visible"/>
                                      </p:to>
                                    </p:set>
                                  </p:childTnLst>
                                </p:cTn>
                              </p:par>
                            </p:childTnLst>
                          </p:cTn>
                        </p:par>
                        <p:par>
                          <p:cTn id="68" fill="hold">
                            <p:stCondLst>
                              <p:cond delay="1000"/>
                            </p:stCondLst>
                            <p:childTnLst>
                              <p:par>
                                <p:cTn id="69" presetID="1" presetClass="entr" presetSubtype="0" fill="hold" nodeType="afterEffect">
                                  <p:stCondLst>
                                    <p:cond delay="250"/>
                                  </p:stCondLst>
                                  <p:childTnLst>
                                    <p:set>
                                      <p:cBhvr>
                                        <p:cTn id="70" dur="1" fill="hold">
                                          <p:stCondLst>
                                            <p:cond delay="0"/>
                                          </p:stCondLst>
                                        </p:cTn>
                                        <p:tgtEl>
                                          <p:spTgt spid="39"/>
                                        </p:tgtEl>
                                        <p:attrNameLst>
                                          <p:attrName>style.visibility</p:attrName>
                                        </p:attrNameLst>
                                      </p:cBhvr>
                                      <p:to>
                                        <p:strVal val="visible"/>
                                      </p:to>
                                    </p:set>
                                  </p:childTnLst>
                                </p:cTn>
                              </p:par>
                            </p:childTnLst>
                          </p:cTn>
                        </p:par>
                        <p:par>
                          <p:cTn id="71" fill="hold">
                            <p:stCondLst>
                              <p:cond delay="1250"/>
                            </p:stCondLst>
                            <p:childTnLst>
                              <p:par>
                                <p:cTn id="72" presetID="1" presetClass="entr" presetSubtype="0" fill="hold" grpId="0" nodeType="afterEffect">
                                  <p:stCondLst>
                                    <p:cond delay="250"/>
                                  </p:stCondLst>
                                  <p:childTnLst>
                                    <p:set>
                                      <p:cBhvr>
                                        <p:cTn id="73" dur="1" fill="hold">
                                          <p:stCondLst>
                                            <p:cond delay="0"/>
                                          </p:stCondLst>
                                        </p:cTn>
                                        <p:tgtEl>
                                          <p:spTgt spid="29"/>
                                        </p:tgtEl>
                                        <p:attrNameLst>
                                          <p:attrName>style.visibility</p:attrName>
                                        </p:attrNameLst>
                                      </p:cBhvr>
                                      <p:to>
                                        <p:strVal val="visible"/>
                                      </p:to>
                                    </p:set>
                                  </p:childTnLst>
                                </p:cTn>
                              </p:par>
                            </p:childTnLst>
                          </p:cTn>
                        </p:par>
                        <p:par>
                          <p:cTn id="74" fill="hold">
                            <p:stCondLst>
                              <p:cond delay="1500"/>
                            </p:stCondLst>
                            <p:childTnLst>
                              <p:par>
                                <p:cTn id="75" presetID="1" presetClass="entr" presetSubtype="0" fill="hold" grpId="0" nodeType="afterEffect">
                                  <p:stCondLst>
                                    <p:cond delay="250"/>
                                  </p:stCondLst>
                                  <p:childTnLst>
                                    <p:set>
                                      <p:cBhvr>
                                        <p:cTn id="76" dur="1" fill="hold">
                                          <p:stCondLst>
                                            <p:cond delay="0"/>
                                          </p:stCondLst>
                                        </p:cTn>
                                        <p:tgtEl>
                                          <p:spTgt spid="3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8194">
                                            <p:txEl>
                                              <p:pRg st="7" end="7"/>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194">
                                            <p:txEl>
                                              <p:pRg st="8" end="8"/>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194">
                                            <p:txEl>
                                              <p:pRg st="9" end="9"/>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194">
                                            <p:txEl>
                                              <p:pRg st="10" end="10"/>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19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29" grpId="0" animBg="1"/>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960937" y="4876800"/>
            <a:ext cx="4335463" cy="2518036"/>
            <a:chOff x="4960937" y="4876800"/>
            <a:chExt cx="4335463" cy="2518036"/>
          </a:xfrm>
        </p:grpSpPr>
        <p:sp>
          <p:nvSpPr>
            <p:cNvPr id="26" name="Oval 4"/>
            <p:cNvSpPr>
              <a:spLocks/>
            </p:cNvSpPr>
            <p:nvPr/>
          </p:nvSpPr>
          <p:spPr bwMode="auto">
            <a:xfrm>
              <a:off x="4960937" y="4876800"/>
              <a:ext cx="4335463" cy="1870075"/>
            </a:xfrm>
            <a:prstGeom prst="ellipse">
              <a:avLst/>
            </a:prstGeom>
            <a:solidFill>
              <a:srgbClr val="800000"/>
            </a:solidFill>
            <a:ln w="254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7" name="Rectangle 7"/>
            <p:cNvSpPr>
              <a:spLocks/>
            </p:cNvSpPr>
            <p:nvPr/>
          </p:nvSpPr>
          <p:spPr bwMode="auto">
            <a:xfrm>
              <a:off x="5791200" y="6840838"/>
              <a:ext cx="2747613" cy="553998"/>
            </a:xfrm>
            <a:prstGeom prst="rect">
              <a:avLst/>
            </a:prstGeom>
            <a:noFill/>
            <a:ln w="12700" cap="flat">
              <a:noFill/>
              <a:miter lim="800000"/>
              <a:headEnd type="none" w="med" len="med"/>
              <a:tailEnd type="none" w="med" len="med"/>
            </a:ln>
          </p:spPr>
          <p:txBody>
            <a:bodyPr wrap="square" lIns="0" tIns="0" rIns="49784" bIns="0">
              <a:prstTxWarp prst="textNoShape">
                <a:avLst/>
              </a:prstTxWarp>
              <a:spAutoFit/>
            </a:bodyPr>
            <a:lstStyle/>
            <a:p>
              <a:pPr marL="49213" algn="ctr"/>
              <a:r>
                <a:rPr lang="en-US" sz="1800" b="1" dirty="0" smtClean="0">
                  <a:solidFill>
                    <a:srgbClr val="800000"/>
                  </a:solidFill>
                  <a:latin typeface="Helvetica" pitchFamily="-107" charset="0"/>
                  <a:ea typeface="Helvetica" pitchFamily="-107" charset="0"/>
                  <a:cs typeface="Helvetica" pitchFamily="-107" charset="0"/>
                  <a:sym typeface="Helvetica" pitchFamily="-107" charset="0"/>
                </a:rPr>
                <a:t>Instruction</a:t>
              </a:r>
            </a:p>
            <a:p>
              <a:pPr marL="49213" algn="ctr"/>
              <a:r>
                <a:rPr lang="en-US" sz="1800" b="1" dirty="0" smtClean="0">
                  <a:solidFill>
                    <a:srgbClr val="800000"/>
                  </a:solidFill>
                  <a:latin typeface="Helvetica" pitchFamily="-107" charset="0"/>
                  <a:ea typeface="Helvetica" pitchFamily="-107" charset="0"/>
                  <a:cs typeface="Helvetica" pitchFamily="-107" charset="0"/>
                  <a:sym typeface="Helvetica" pitchFamily="-107" charset="0"/>
                </a:rPr>
                <a:t>Count</a:t>
              </a:r>
              <a:endParaRPr lang="en-US" sz="1800" b="1" dirty="0">
                <a:solidFill>
                  <a:srgbClr val="800000"/>
                </a:solidFill>
                <a:latin typeface="Helvetica" pitchFamily="-107" charset="0"/>
                <a:ea typeface="Helvetica" pitchFamily="-107" charset="0"/>
                <a:cs typeface="Helvetica" pitchFamily="-107" charset="0"/>
                <a:sym typeface="Helvetica" pitchFamily="-107" charset="0"/>
              </a:endParaRPr>
            </a:p>
          </p:txBody>
        </p:sp>
      </p:grpSp>
      <p:grpSp>
        <p:nvGrpSpPr>
          <p:cNvPr id="31" name="Group 30"/>
          <p:cNvGrpSpPr/>
          <p:nvPr/>
        </p:nvGrpSpPr>
        <p:grpSpPr>
          <a:xfrm>
            <a:off x="609600" y="4877401"/>
            <a:ext cx="4335463" cy="2513999"/>
            <a:chOff x="609600" y="4877401"/>
            <a:chExt cx="4335463" cy="2513999"/>
          </a:xfrm>
        </p:grpSpPr>
        <p:sp>
          <p:nvSpPr>
            <p:cNvPr id="13316" name="Oval 4"/>
            <p:cNvSpPr>
              <a:spLocks/>
            </p:cNvSpPr>
            <p:nvPr/>
          </p:nvSpPr>
          <p:spPr bwMode="auto">
            <a:xfrm>
              <a:off x="609600" y="4877401"/>
              <a:ext cx="4335463" cy="1870075"/>
            </a:xfrm>
            <a:prstGeom prst="ellipse">
              <a:avLst/>
            </a:prstGeom>
            <a:solidFill>
              <a:srgbClr val="009900"/>
            </a:solidFill>
            <a:ln w="254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3" name="Rectangle 7"/>
            <p:cNvSpPr>
              <a:spLocks/>
            </p:cNvSpPr>
            <p:nvPr/>
          </p:nvSpPr>
          <p:spPr bwMode="auto">
            <a:xfrm>
              <a:off x="1409065" y="6837402"/>
              <a:ext cx="2747613" cy="553998"/>
            </a:xfrm>
            <a:prstGeom prst="rect">
              <a:avLst/>
            </a:prstGeom>
            <a:noFill/>
            <a:ln w="12700" cap="flat">
              <a:noFill/>
              <a:miter lim="800000"/>
              <a:headEnd type="none" w="med" len="med"/>
              <a:tailEnd type="none" w="med" len="med"/>
            </a:ln>
          </p:spPr>
          <p:txBody>
            <a:bodyPr wrap="square" lIns="0" tIns="0" rIns="49784" bIns="0">
              <a:prstTxWarp prst="textNoShape">
                <a:avLst/>
              </a:prstTxWarp>
              <a:spAutoFit/>
            </a:bodyPr>
            <a:lstStyle/>
            <a:p>
              <a:pPr marL="49213" algn="ctr"/>
              <a:r>
                <a:rPr lang="en-US" sz="1800" b="1" dirty="0" smtClean="0">
                  <a:solidFill>
                    <a:srgbClr val="008000"/>
                  </a:solidFill>
                  <a:latin typeface="Helvetica" pitchFamily="-107" charset="0"/>
                  <a:ea typeface="Helvetica" pitchFamily="-107" charset="0"/>
                  <a:cs typeface="Helvetica" pitchFamily="-107" charset="0"/>
                  <a:sym typeface="Helvetica" pitchFamily="-107" charset="0"/>
                </a:rPr>
                <a:t>Clock Cycle</a:t>
              </a:r>
            </a:p>
            <a:p>
              <a:pPr marL="49213" algn="ctr"/>
              <a:r>
                <a:rPr lang="en-US" sz="1800" b="1" dirty="0" smtClean="0">
                  <a:solidFill>
                    <a:srgbClr val="008000"/>
                  </a:solidFill>
                  <a:latin typeface="Helvetica" pitchFamily="-107" charset="0"/>
                  <a:ea typeface="Helvetica" pitchFamily="-107" charset="0"/>
                  <a:cs typeface="Helvetica" pitchFamily="-107" charset="0"/>
                  <a:sym typeface="Helvetica" pitchFamily="-107" charset="0"/>
                </a:rPr>
                <a:t>Time</a:t>
              </a:r>
              <a:endParaRPr lang="en-US" sz="1800" b="1" dirty="0">
                <a:solidFill>
                  <a:srgbClr val="008000"/>
                </a:solidFill>
                <a:latin typeface="Helvetica" pitchFamily="-107" charset="0"/>
                <a:ea typeface="Helvetica" pitchFamily="-107" charset="0"/>
                <a:cs typeface="Helvetica" pitchFamily="-107" charset="0"/>
                <a:sym typeface="Helvetica" pitchFamily="-107" charset="0"/>
              </a:endParaRPr>
            </a:p>
          </p:txBody>
        </p:sp>
      </p:grpSp>
      <p:sp>
        <p:nvSpPr>
          <p:cNvPr id="21" name="Slide Number Placeholder 3"/>
          <p:cNvSpPr>
            <a:spLocks noGrp="1"/>
          </p:cNvSpPr>
          <p:nvPr>
            <p:ph type="sldNum" sz="quarter" idx="10"/>
          </p:nvPr>
        </p:nvSpPr>
        <p:spPr/>
        <p:txBody>
          <a:bodyPr/>
          <a:lstStyle/>
          <a:p>
            <a:fld id="{FB641054-5B32-3641-B020-4F1AB652C981}" type="slidenum">
              <a:rPr lang="en-US"/>
              <a:pPr/>
              <a:t>12</a:t>
            </a:fld>
            <a:endParaRPr lang="en-US"/>
          </a:p>
        </p:txBody>
      </p:sp>
      <p:sp>
        <p:nvSpPr>
          <p:cNvPr id="13313" name="Rectangle 1"/>
          <p:cNvSpPr>
            <a:spLocks noGrp="1" noChangeArrowheads="1"/>
          </p:cNvSpPr>
          <p:nvPr>
            <p:ph type="title"/>
          </p:nvPr>
        </p:nvSpPr>
        <p:spPr>
          <a:ln/>
        </p:spPr>
        <p:txBody>
          <a:bodyPr rIns="152964"/>
          <a:lstStyle/>
          <a:p>
            <a:pPr marL="50800"/>
            <a:r>
              <a:rPr lang="en-US" dirty="0" smtClean="0"/>
              <a:t>CPU time:  the “best” metric</a:t>
            </a:r>
            <a:endParaRPr lang="en-US" dirty="0"/>
          </a:p>
        </p:txBody>
      </p:sp>
      <p:sp>
        <p:nvSpPr>
          <p:cNvPr id="13314" name="Rectangle 2"/>
          <p:cNvSpPr>
            <a:spLocks noGrp="1" noChangeArrowheads="1"/>
          </p:cNvSpPr>
          <p:nvPr>
            <p:ph type="body" idx="1"/>
          </p:nvPr>
        </p:nvSpPr>
        <p:spPr>
          <a:xfrm>
            <a:off x="252413" y="1316038"/>
            <a:ext cx="9385300" cy="4140200"/>
          </a:xfrm>
          <a:ln/>
        </p:spPr>
        <p:txBody>
          <a:bodyPr rIns="152964"/>
          <a:lstStyle/>
          <a:p>
            <a:pPr marL="393700" indent="-342900">
              <a:lnSpc>
                <a:spcPct val="90000"/>
              </a:lnSpc>
              <a:buFont typeface="Helvetica" pitchFamily="-107" charset="0"/>
              <a:buNone/>
            </a:pPr>
            <a:endParaRPr lang="en-US"/>
          </a:p>
          <a:p>
            <a:pPr marL="393700" indent="-342900">
              <a:lnSpc>
                <a:spcPct val="90000"/>
              </a:lnSpc>
              <a:buFont typeface="Helvetica" pitchFamily="-107" charset="0"/>
              <a:buNone/>
            </a:pPr>
            <a:endParaRPr lang="en-US"/>
          </a:p>
          <a:p>
            <a:pPr marL="393700" indent="-342900">
              <a:lnSpc>
                <a:spcPct val="90000"/>
              </a:lnSpc>
              <a:buClr>
                <a:srgbClr val="000099"/>
              </a:buClr>
              <a:buFont typeface="Comic Sans MS" pitchFamily="-107" charset="0"/>
              <a:buChar char="•"/>
            </a:pPr>
            <a:r>
              <a:rPr lang="en-US"/>
              <a:t>We can see CPU performance dependent on:</a:t>
            </a:r>
          </a:p>
          <a:p>
            <a:pPr marL="793750" lvl="1" indent="-285750">
              <a:lnSpc>
                <a:spcPct val="90000"/>
              </a:lnSpc>
              <a:buClr>
                <a:srgbClr val="FF0000"/>
              </a:buClr>
              <a:buFont typeface="Comic Sans MS" pitchFamily="-107" charset="0"/>
              <a:buChar char="–"/>
            </a:pPr>
            <a:r>
              <a:rPr lang="en-US">
                <a:solidFill>
                  <a:srgbClr val="FF0000"/>
                </a:solidFill>
              </a:rPr>
              <a:t>Clock rate, CPI, and instruction count</a:t>
            </a:r>
          </a:p>
          <a:p>
            <a:pPr marL="393700" indent="-342900">
              <a:lnSpc>
                <a:spcPct val="90000"/>
              </a:lnSpc>
              <a:buClr>
                <a:srgbClr val="000099"/>
              </a:buClr>
              <a:buFont typeface="Comic Sans MS" pitchFamily="-107" charset="0"/>
              <a:buChar char="•"/>
            </a:pPr>
            <a:r>
              <a:rPr lang="en-US"/>
              <a:t>CPU time is directly proportional to all 3:</a:t>
            </a:r>
          </a:p>
          <a:p>
            <a:pPr marL="793750" lvl="1" indent="-285750">
              <a:lnSpc>
                <a:spcPct val="90000"/>
              </a:lnSpc>
              <a:buClr>
                <a:srgbClr val="FF9900"/>
              </a:buClr>
              <a:buFont typeface="Comic Sans MS" pitchFamily="-107" charset="0"/>
              <a:buChar char="–"/>
            </a:pPr>
            <a:r>
              <a:rPr lang="en-US">
                <a:solidFill>
                  <a:srgbClr val="FF9900"/>
                </a:solidFill>
              </a:rPr>
              <a:t>Therefore an </a:t>
            </a:r>
            <a:r>
              <a:rPr lang="en-US">
                <a:latin typeface="Comic Sans MS" pitchFamily="-107" charset="0"/>
                <a:ea typeface="Comic Sans MS" pitchFamily="-107" charset="0"/>
                <a:cs typeface="Comic Sans MS" pitchFamily="-107" charset="0"/>
                <a:sym typeface="Comic Sans MS" pitchFamily="-107" charset="0"/>
              </a:rPr>
              <a:t>x</a:t>
            </a:r>
            <a:r>
              <a:rPr lang="en-US"/>
              <a:t> %</a:t>
            </a:r>
            <a:r>
              <a:rPr lang="en-US">
                <a:solidFill>
                  <a:srgbClr val="FF9900"/>
                </a:solidFill>
              </a:rPr>
              <a:t> improvement in any one variable leads to an </a:t>
            </a:r>
            <a:r>
              <a:rPr lang="en-US">
                <a:latin typeface="Comic Sans MS" pitchFamily="-107" charset="0"/>
                <a:ea typeface="Comic Sans MS" pitchFamily="-107" charset="0"/>
                <a:cs typeface="Comic Sans MS" pitchFamily="-107" charset="0"/>
                <a:sym typeface="Comic Sans MS" pitchFamily="-107" charset="0"/>
              </a:rPr>
              <a:t>x</a:t>
            </a:r>
            <a:r>
              <a:rPr lang="en-US"/>
              <a:t> %</a:t>
            </a:r>
            <a:r>
              <a:rPr lang="en-US">
                <a:solidFill>
                  <a:srgbClr val="FF9900"/>
                </a:solidFill>
              </a:rPr>
              <a:t> improvement in CPU performance</a:t>
            </a:r>
          </a:p>
          <a:p>
            <a:pPr marL="393700" indent="-342900">
              <a:lnSpc>
                <a:spcPct val="90000"/>
              </a:lnSpc>
              <a:buClr>
                <a:srgbClr val="000099"/>
              </a:buClr>
              <a:buFont typeface="Comic Sans MS" pitchFamily="-107" charset="0"/>
              <a:buChar char="•"/>
            </a:pPr>
            <a:r>
              <a:rPr lang="en-US"/>
              <a:t>But, everything usually affects everything:</a:t>
            </a:r>
          </a:p>
        </p:txBody>
      </p:sp>
      <p:pic>
        <p:nvPicPr>
          <p:cNvPr id="13315" name="Picture 3"/>
          <p:cNvPicPr>
            <a:picLocks noChangeArrowheads="1"/>
          </p:cNvPicPr>
          <p:nvPr/>
        </p:nvPicPr>
        <p:blipFill>
          <a:blip r:embed="rId2"/>
          <a:srcRect/>
          <a:stretch>
            <a:fillRect/>
          </a:stretch>
        </p:blipFill>
        <p:spPr bwMode="auto">
          <a:xfrm>
            <a:off x="1125538" y="1417638"/>
            <a:ext cx="6777037" cy="739775"/>
          </a:xfrm>
          <a:prstGeom prst="rect">
            <a:avLst/>
          </a:prstGeom>
          <a:noFill/>
          <a:ln w="12700" cap="flat">
            <a:noFill/>
            <a:miter lim="800000"/>
            <a:headEnd/>
            <a:tailEnd/>
          </a:ln>
        </p:spPr>
      </p:pic>
      <p:sp>
        <p:nvSpPr>
          <p:cNvPr id="13319" name="Rectangle 7"/>
          <p:cNvSpPr>
            <a:spLocks/>
          </p:cNvSpPr>
          <p:nvPr/>
        </p:nvSpPr>
        <p:spPr bwMode="auto">
          <a:xfrm>
            <a:off x="533400" y="5507678"/>
            <a:ext cx="1833213" cy="553998"/>
          </a:xfrm>
          <a:prstGeom prst="rect">
            <a:avLst/>
          </a:prstGeom>
          <a:noFill/>
          <a:ln w="12700" cap="flat">
            <a:noFill/>
            <a:miter lim="800000"/>
            <a:headEnd type="none" w="med" len="med"/>
            <a:tailEnd type="none" w="med" len="med"/>
          </a:ln>
        </p:spPr>
        <p:txBody>
          <a:bodyPr wrap="square" lIns="0" tIns="0" rIns="49784" bIns="0">
            <a:prstTxWarp prst="textNoShape">
              <a:avLst/>
            </a:prstTxWarp>
            <a:spAutoFit/>
          </a:bodyPr>
          <a:lstStyle/>
          <a:p>
            <a:pPr marL="49213" algn="ctr"/>
            <a:r>
              <a:rPr lang="en-US" sz="1800" b="1" dirty="0">
                <a:solidFill>
                  <a:srgbClr val="FFFFFF"/>
                </a:solidFill>
                <a:latin typeface="Helvetica" pitchFamily="-107" charset="0"/>
                <a:ea typeface="Helvetica" pitchFamily="-107" charset="0"/>
                <a:cs typeface="Helvetica" pitchFamily="-107" charset="0"/>
                <a:sym typeface="Helvetica" pitchFamily="-107" charset="0"/>
              </a:rPr>
              <a:t>Hardware</a:t>
            </a:r>
          </a:p>
          <a:p>
            <a:pPr marL="49213" algn="ctr"/>
            <a:r>
              <a:rPr lang="en-US" sz="1800" b="1" dirty="0" smtClean="0">
                <a:solidFill>
                  <a:srgbClr val="FFFFFF"/>
                </a:solidFill>
                <a:latin typeface="Helvetica" pitchFamily="-107" charset="0"/>
                <a:ea typeface="Helvetica" pitchFamily="-107" charset="0"/>
                <a:cs typeface="Helvetica" pitchFamily="-107" charset="0"/>
                <a:sym typeface="Helvetica" pitchFamily="-107" charset="0"/>
              </a:rPr>
              <a:t>Technology</a:t>
            </a:r>
            <a:endParaRPr lang="en-US" sz="1800" b="1" dirty="0">
              <a:solidFill>
                <a:srgbClr val="FFFFFF"/>
              </a:solidFill>
              <a:latin typeface="Helvetica" pitchFamily="-107" charset="0"/>
              <a:ea typeface="Helvetica" pitchFamily="-107" charset="0"/>
              <a:cs typeface="Helvetica" pitchFamily="-107" charset="0"/>
              <a:sym typeface="Helvetica" pitchFamily="-107" charset="0"/>
            </a:endParaRPr>
          </a:p>
        </p:txBody>
      </p:sp>
      <p:grpSp>
        <p:nvGrpSpPr>
          <p:cNvPr id="32" name="Group 31"/>
          <p:cNvGrpSpPr/>
          <p:nvPr/>
        </p:nvGrpSpPr>
        <p:grpSpPr>
          <a:xfrm>
            <a:off x="2777522" y="4876800"/>
            <a:ext cx="4335463" cy="2362200"/>
            <a:chOff x="2777522" y="4876800"/>
            <a:chExt cx="4335463" cy="2362200"/>
          </a:xfrm>
        </p:grpSpPr>
        <p:sp>
          <p:nvSpPr>
            <p:cNvPr id="24" name="Oval 4"/>
            <p:cNvSpPr>
              <a:spLocks/>
            </p:cNvSpPr>
            <p:nvPr/>
          </p:nvSpPr>
          <p:spPr bwMode="auto">
            <a:xfrm>
              <a:off x="2777522" y="4876800"/>
              <a:ext cx="4335463" cy="1870075"/>
            </a:xfrm>
            <a:prstGeom prst="ellipse">
              <a:avLst/>
            </a:prstGeom>
            <a:noFill/>
            <a:ln w="254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5" name="Rectangle 7"/>
            <p:cNvSpPr>
              <a:spLocks/>
            </p:cNvSpPr>
            <p:nvPr/>
          </p:nvSpPr>
          <p:spPr bwMode="auto">
            <a:xfrm>
              <a:off x="3581400" y="6962001"/>
              <a:ext cx="2747613" cy="276999"/>
            </a:xfrm>
            <a:prstGeom prst="rect">
              <a:avLst/>
            </a:prstGeom>
            <a:noFill/>
            <a:ln w="12700" cap="flat">
              <a:noFill/>
              <a:miter lim="800000"/>
              <a:headEnd type="none" w="med" len="med"/>
              <a:tailEnd type="none" w="med" len="med"/>
            </a:ln>
          </p:spPr>
          <p:txBody>
            <a:bodyPr wrap="square" lIns="0" tIns="0" rIns="49784" bIns="0">
              <a:prstTxWarp prst="textNoShape">
                <a:avLst/>
              </a:prstTxWarp>
              <a:spAutoFit/>
            </a:bodyPr>
            <a:lstStyle/>
            <a:p>
              <a:pPr marL="49213" algn="ctr"/>
              <a:r>
                <a:rPr lang="en-US" sz="1800" b="1" dirty="0" smtClean="0">
                  <a:solidFill>
                    <a:schemeClr val="tx1"/>
                  </a:solidFill>
                  <a:latin typeface="Helvetica" pitchFamily="-107" charset="0"/>
                  <a:ea typeface="Helvetica" pitchFamily="-107" charset="0"/>
                  <a:cs typeface="Helvetica" pitchFamily="-107" charset="0"/>
                  <a:sym typeface="Helvetica" pitchFamily="-107" charset="0"/>
                </a:rPr>
                <a:t>CPI</a:t>
              </a:r>
              <a:endParaRPr lang="en-US" sz="1800" b="1" dirty="0">
                <a:solidFill>
                  <a:schemeClr val="tx1"/>
                </a:solidFill>
                <a:latin typeface="Helvetica" pitchFamily="-107" charset="0"/>
                <a:ea typeface="Helvetica" pitchFamily="-107" charset="0"/>
                <a:cs typeface="Helvetica" pitchFamily="-107" charset="0"/>
                <a:sym typeface="Helvetica" pitchFamily="-107" charset="0"/>
              </a:endParaRPr>
            </a:p>
          </p:txBody>
        </p:sp>
      </p:grpSp>
      <p:sp>
        <p:nvSpPr>
          <p:cNvPr id="28" name="Rectangle 7"/>
          <p:cNvSpPr>
            <a:spLocks/>
          </p:cNvSpPr>
          <p:nvPr/>
        </p:nvSpPr>
        <p:spPr bwMode="auto">
          <a:xfrm>
            <a:off x="2933065" y="5649439"/>
            <a:ext cx="1833213" cy="276999"/>
          </a:xfrm>
          <a:prstGeom prst="rect">
            <a:avLst/>
          </a:prstGeom>
          <a:noFill/>
          <a:ln w="12700" cap="flat">
            <a:noFill/>
            <a:miter lim="800000"/>
            <a:headEnd type="none" w="med" len="med"/>
            <a:tailEnd type="none" w="med" len="med"/>
          </a:ln>
        </p:spPr>
        <p:txBody>
          <a:bodyPr wrap="square" lIns="0" tIns="0" rIns="49784" bIns="0">
            <a:prstTxWarp prst="textNoShape">
              <a:avLst/>
            </a:prstTxWarp>
            <a:spAutoFit/>
          </a:bodyPr>
          <a:lstStyle/>
          <a:p>
            <a:pPr marL="49213" algn="ctr"/>
            <a:r>
              <a:rPr lang="en-US" sz="1800" b="1" dirty="0" smtClean="0">
                <a:solidFill>
                  <a:srgbClr val="FFFFFF"/>
                </a:solidFill>
                <a:latin typeface="Helvetica" pitchFamily="-107" charset="0"/>
                <a:ea typeface="Helvetica" pitchFamily="-107" charset="0"/>
                <a:cs typeface="Helvetica" pitchFamily="-107" charset="0"/>
                <a:sym typeface="Helvetica" pitchFamily="-107" charset="0"/>
              </a:rPr>
              <a:t>Organization</a:t>
            </a:r>
            <a:endParaRPr lang="en-US" sz="1800" b="1" dirty="0">
              <a:solidFill>
                <a:srgbClr val="FFFFFF"/>
              </a:solidFill>
              <a:latin typeface="Helvetica" pitchFamily="-107" charset="0"/>
              <a:ea typeface="Helvetica" pitchFamily="-107" charset="0"/>
              <a:cs typeface="Helvetica" pitchFamily="-107" charset="0"/>
              <a:sym typeface="Helvetica" pitchFamily="-107" charset="0"/>
            </a:endParaRPr>
          </a:p>
        </p:txBody>
      </p:sp>
      <p:sp>
        <p:nvSpPr>
          <p:cNvPr id="29" name="Rectangle 7"/>
          <p:cNvSpPr>
            <a:spLocks/>
          </p:cNvSpPr>
          <p:nvPr/>
        </p:nvSpPr>
        <p:spPr bwMode="auto">
          <a:xfrm>
            <a:off x="5118148" y="5655962"/>
            <a:ext cx="1833213" cy="276999"/>
          </a:xfrm>
          <a:prstGeom prst="rect">
            <a:avLst/>
          </a:prstGeom>
          <a:noFill/>
          <a:ln w="12700" cap="flat">
            <a:noFill/>
            <a:miter lim="800000"/>
            <a:headEnd type="none" w="med" len="med"/>
            <a:tailEnd type="none" w="med" len="med"/>
          </a:ln>
        </p:spPr>
        <p:txBody>
          <a:bodyPr wrap="square" lIns="0" tIns="0" rIns="49784" bIns="0">
            <a:prstTxWarp prst="textNoShape">
              <a:avLst/>
            </a:prstTxWarp>
            <a:spAutoFit/>
          </a:bodyPr>
          <a:lstStyle/>
          <a:p>
            <a:pPr marL="49213" algn="ctr"/>
            <a:r>
              <a:rPr lang="en-US" sz="1800" b="1" dirty="0" err="1" smtClean="0">
                <a:solidFill>
                  <a:srgbClr val="FFFFFF"/>
                </a:solidFill>
                <a:latin typeface="Helvetica" pitchFamily="-107" charset="0"/>
                <a:ea typeface="Helvetica" pitchFamily="-107" charset="0"/>
                <a:cs typeface="Helvetica" pitchFamily="-107" charset="0"/>
                <a:sym typeface="Helvetica" pitchFamily="-107" charset="0"/>
              </a:rPr>
              <a:t>ISAs</a:t>
            </a:r>
            <a:endParaRPr lang="en-US" sz="1800" b="1" dirty="0">
              <a:solidFill>
                <a:srgbClr val="FFFFFF"/>
              </a:solidFill>
              <a:latin typeface="Helvetica" pitchFamily="-107" charset="0"/>
              <a:ea typeface="Helvetica" pitchFamily="-107" charset="0"/>
              <a:cs typeface="Helvetica" pitchFamily="-107" charset="0"/>
              <a:sym typeface="Helvetica" pitchFamily="-107" charset="0"/>
            </a:endParaRPr>
          </a:p>
        </p:txBody>
      </p:sp>
      <p:sp>
        <p:nvSpPr>
          <p:cNvPr id="30" name="Rectangle 7"/>
          <p:cNvSpPr>
            <a:spLocks/>
          </p:cNvSpPr>
          <p:nvPr/>
        </p:nvSpPr>
        <p:spPr bwMode="auto">
          <a:xfrm>
            <a:off x="7234587" y="5503562"/>
            <a:ext cx="1833213" cy="553998"/>
          </a:xfrm>
          <a:prstGeom prst="rect">
            <a:avLst/>
          </a:prstGeom>
          <a:noFill/>
          <a:ln w="12700" cap="flat">
            <a:noFill/>
            <a:miter lim="800000"/>
            <a:headEnd type="none" w="med" len="med"/>
            <a:tailEnd type="none" w="med" len="med"/>
          </a:ln>
        </p:spPr>
        <p:txBody>
          <a:bodyPr wrap="square" lIns="0" tIns="0" rIns="49784" bIns="0">
            <a:prstTxWarp prst="textNoShape">
              <a:avLst/>
            </a:prstTxWarp>
            <a:spAutoFit/>
          </a:bodyPr>
          <a:lstStyle/>
          <a:p>
            <a:pPr marL="49213" algn="ctr"/>
            <a:r>
              <a:rPr lang="en-US" sz="1800" b="1" dirty="0" smtClean="0">
                <a:solidFill>
                  <a:srgbClr val="FFFFFF"/>
                </a:solidFill>
                <a:latin typeface="Helvetica" pitchFamily="-107" charset="0"/>
                <a:ea typeface="Helvetica" pitchFamily="-107" charset="0"/>
                <a:cs typeface="Helvetica" pitchFamily="-107" charset="0"/>
                <a:sym typeface="Helvetica" pitchFamily="-107" charset="0"/>
              </a:rPr>
              <a:t>Compiler Technology</a:t>
            </a:r>
            <a:endParaRPr lang="en-US" sz="1800" b="1" dirty="0">
              <a:solidFill>
                <a:srgbClr val="FFFFFF"/>
              </a:solidFill>
              <a:latin typeface="Helvetica" pitchFamily="-107" charset="0"/>
              <a:ea typeface="Helvetica" pitchFamily="-107" charset="0"/>
              <a:cs typeface="Helvetica" pitchFamily="-107" charset="0"/>
              <a:sym typeface="Helvetica" pitchFamily="-107" charset="0"/>
            </a:endParaRPr>
          </a:p>
        </p:txBody>
      </p:sp>
    </p:spTree>
    <p:extLst>
      <p:ext uri="{BB962C8B-B14F-4D97-AF65-F5344CB8AC3E}">
        <p14:creationId xmlns:p14="http://schemas.microsoft.com/office/powerpoint/2010/main" val="101416768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200" fill="hold"/>
                                        <p:tgtEl>
                                          <p:spTgt spid="31"/>
                                        </p:tgtEl>
                                        <p:attrNameLst>
                                          <p:attrName>ppt_w</p:attrName>
                                        </p:attrNameLst>
                                      </p:cBhvr>
                                      <p:tavLst>
                                        <p:tav tm="0">
                                          <p:val>
                                            <p:fltVal val="0"/>
                                          </p:val>
                                        </p:tav>
                                        <p:tav tm="100000">
                                          <p:val>
                                            <p:strVal val="#ppt_w"/>
                                          </p:val>
                                        </p:tav>
                                      </p:tavLst>
                                    </p:anim>
                                    <p:anim calcmode="lin" valueType="num">
                                      <p:cBhvr>
                                        <p:cTn id="8" dur="200" fill="hold"/>
                                        <p:tgtEl>
                                          <p:spTgt spid="31"/>
                                        </p:tgtEl>
                                        <p:attrNameLst>
                                          <p:attrName>ppt_h</p:attrName>
                                        </p:attrNameLst>
                                      </p:cBhvr>
                                      <p:tavLst>
                                        <p:tav tm="0">
                                          <p:val>
                                            <p:fltVal val="0"/>
                                          </p:val>
                                        </p:tav>
                                        <p:tav tm="100000">
                                          <p:val>
                                            <p:strVal val="#ppt_h"/>
                                          </p:val>
                                        </p:tav>
                                      </p:tavLst>
                                    </p:anim>
                                    <p:animEffect transition="in" filter="fade">
                                      <p:cBhvr>
                                        <p:cTn id="9" dur="2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p:cTn id="14" dur="200" fill="hold"/>
                                        <p:tgtEl>
                                          <p:spTgt spid="32"/>
                                        </p:tgtEl>
                                        <p:attrNameLst>
                                          <p:attrName>ppt_w</p:attrName>
                                        </p:attrNameLst>
                                      </p:cBhvr>
                                      <p:tavLst>
                                        <p:tav tm="0">
                                          <p:val>
                                            <p:fltVal val="0"/>
                                          </p:val>
                                        </p:tav>
                                        <p:tav tm="100000">
                                          <p:val>
                                            <p:strVal val="#ppt_w"/>
                                          </p:val>
                                        </p:tav>
                                      </p:tavLst>
                                    </p:anim>
                                    <p:anim calcmode="lin" valueType="num">
                                      <p:cBhvr>
                                        <p:cTn id="15" dur="200" fill="hold"/>
                                        <p:tgtEl>
                                          <p:spTgt spid="32"/>
                                        </p:tgtEl>
                                        <p:attrNameLst>
                                          <p:attrName>ppt_h</p:attrName>
                                        </p:attrNameLst>
                                      </p:cBhvr>
                                      <p:tavLst>
                                        <p:tav tm="0">
                                          <p:val>
                                            <p:fltVal val="0"/>
                                          </p:val>
                                        </p:tav>
                                        <p:tav tm="100000">
                                          <p:val>
                                            <p:strVal val="#ppt_h"/>
                                          </p:val>
                                        </p:tav>
                                      </p:tavLst>
                                    </p:anim>
                                    <p:animEffect transition="in" filter="fade">
                                      <p:cBhvr>
                                        <p:cTn id="16" dur="2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200" fill="hold"/>
                                        <p:tgtEl>
                                          <p:spTgt spid="33"/>
                                        </p:tgtEl>
                                        <p:attrNameLst>
                                          <p:attrName>ppt_w</p:attrName>
                                        </p:attrNameLst>
                                      </p:cBhvr>
                                      <p:tavLst>
                                        <p:tav tm="0">
                                          <p:val>
                                            <p:fltVal val="0"/>
                                          </p:val>
                                        </p:tav>
                                        <p:tav tm="100000">
                                          <p:val>
                                            <p:strVal val="#ppt_w"/>
                                          </p:val>
                                        </p:tav>
                                      </p:tavLst>
                                    </p:anim>
                                    <p:anim calcmode="lin" valueType="num">
                                      <p:cBhvr>
                                        <p:cTn id="22" dur="200" fill="hold"/>
                                        <p:tgtEl>
                                          <p:spTgt spid="33"/>
                                        </p:tgtEl>
                                        <p:attrNameLst>
                                          <p:attrName>ppt_h</p:attrName>
                                        </p:attrNameLst>
                                      </p:cBhvr>
                                      <p:tavLst>
                                        <p:tav tm="0">
                                          <p:val>
                                            <p:fltVal val="0"/>
                                          </p:val>
                                        </p:tav>
                                        <p:tav tm="100000">
                                          <p:val>
                                            <p:strVal val="#ppt_h"/>
                                          </p:val>
                                        </p:tav>
                                      </p:tavLst>
                                    </p:anim>
                                    <p:animEffect transition="in" filter="fade">
                                      <p:cBhvr>
                                        <p:cTn id="23" dur="2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31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Slide Number Placeholder 3"/>
          <p:cNvSpPr>
            <a:spLocks noGrp="1"/>
          </p:cNvSpPr>
          <p:nvPr>
            <p:ph type="sldNum" sz="quarter" idx="10"/>
          </p:nvPr>
        </p:nvSpPr>
        <p:spPr/>
        <p:txBody>
          <a:bodyPr/>
          <a:lstStyle/>
          <a:p>
            <a:pPr>
              <a:defRPr/>
            </a:pPr>
            <a:fld id="{BA91E8E7-39A9-A048-AD2B-C0946ACB74FF}" type="slidenum">
              <a:rPr lang="en-US" smtClean="0"/>
              <a:pPr>
                <a:defRPr/>
              </a:pPr>
              <a:t>13</a:t>
            </a:fld>
            <a:endParaRPr lang="en-US"/>
          </a:p>
        </p:txBody>
      </p:sp>
      <p:sp>
        <p:nvSpPr>
          <p:cNvPr id="6145" name="Rectangle 1"/>
          <p:cNvSpPr>
            <a:spLocks noGrp="1" noChangeArrowheads="1"/>
          </p:cNvSpPr>
          <p:nvPr>
            <p:ph type="body" idx="1"/>
          </p:nvPr>
        </p:nvSpPr>
        <p:spPr>
          <a:xfrm>
            <a:off x="88900" y="2686050"/>
            <a:ext cx="9893300" cy="5092700"/>
          </a:xfrm>
        </p:spPr>
        <p:txBody>
          <a:bodyPr rIns="43656"/>
          <a:lstStyle/>
          <a:p>
            <a:pPr marL="419100" indent="-376238" eaLnBrk="1" hangingPunct="1">
              <a:buClr>
                <a:srgbClr val="0000F4"/>
              </a:buClr>
              <a:buFont typeface="Wingdings" pitchFamily="-112" charset="2"/>
              <a:buChar char="q"/>
            </a:pPr>
            <a:r>
              <a:rPr lang="en-US" dirty="0"/>
              <a:t>MIPS processor:</a:t>
            </a:r>
          </a:p>
          <a:p>
            <a:pPr marL="735013" lvl="1" indent="-252413" eaLnBrk="1" hangingPunct="1">
              <a:buFont typeface="Helvetica" pitchFamily="-112" charset="0"/>
              <a:buNone/>
            </a:pPr>
            <a:r>
              <a:rPr lang="en-US" dirty="0"/>
              <a:t>Assembly: </a:t>
            </a:r>
            <a:r>
              <a:rPr lang="en-US" sz="2200" dirty="0">
                <a:solidFill>
                  <a:srgbClr val="FF0000"/>
                </a:solidFill>
              </a:rPr>
              <a:t>add   $9,  $7,  $8   # add rd, </a:t>
            </a:r>
            <a:r>
              <a:rPr lang="en-US" sz="2200" dirty="0" err="1">
                <a:solidFill>
                  <a:srgbClr val="FF0000"/>
                </a:solidFill>
              </a:rPr>
              <a:t>rs</a:t>
            </a:r>
            <a:r>
              <a:rPr lang="en-US" sz="2200" dirty="0">
                <a:solidFill>
                  <a:srgbClr val="FF0000"/>
                </a:solidFill>
              </a:rPr>
              <a:t>, </a:t>
            </a:r>
            <a:r>
              <a:rPr lang="en-US" sz="2200" dirty="0" err="1">
                <a:solidFill>
                  <a:srgbClr val="FF0000"/>
                </a:solidFill>
              </a:rPr>
              <a:t>rt</a:t>
            </a:r>
            <a:r>
              <a:rPr lang="en-US" sz="2200" dirty="0">
                <a:solidFill>
                  <a:srgbClr val="FF0000"/>
                </a:solidFill>
              </a:rPr>
              <a:t>: </a:t>
            </a:r>
            <a:r>
              <a:rPr lang="en-US" sz="2200" dirty="0" err="1">
                <a:solidFill>
                  <a:srgbClr val="FF0000"/>
                </a:solidFill>
              </a:rPr>
              <a:t>RF[rd</a:t>
            </a:r>
            <a:r>
              <a:rPr lang="en-US" sz="2200" dirty="0">
                <a:solidFill>
                  <a:srgbClr val="FF0000"/>
                </a:solidFill>
              </a:rPr>
              <a:t>] = </a:t>
            </a:r>
            <a:r>
              <a:rPr lang="en-US" sz="2200" dirty="0" err="1">
                <a:solidFill>
                  <a:srgbClr val="FF0000"/>
                </a:solidFill>
              </a:rPr>
              <a:t>RF[rs]+RF[rt</a:t>
            </a:r>
            <a:r>
              <a:rPr lang="en-US" sz="2200" dirty="0">
                <a:solidFill>
                  <a:srgbClr val="FF0000"/>
                </a:solidFill>
              </a:rPr>
              <a:t>]</a:t>
            </a:r>
          </a:p>
          <a:p>
            <a:pPr marL="735013" lvl="1" indent="-252413" eaLnBrk="1" hangingPunct="1">
              <a:buFont typeface="Helvetica" pitchFamily="-112" charset="0"/>
              <a:buNone/>
            </a:pPr>
            <a:endParaRPr lang="en-US" dirty="0"/>
          </a:p>
          <a:p>
            <a:pPr marL="735013" lvl="1" indent="-252413" eaLnBrk="1" hangingPunct="1">
              <a:buFont typeface="Helvetica" pitchFamily="-112" charset="0"/>
              <a:buNone/>
            </a:pPr>
            <a:r>
              <a:rPr lang="en-US" sz="2200" dirty="0">
                <a:solidFill>
                  <a:srgbClr val="FF0000"/>
                </a:solidFill>
              </a:rPr>
              <a:t>									</a:t>
            </a:r>
            <a:r>
              <a:rPr lang="en-US" sz="2200" dirty="0" smtClean="0">
                <a:solidFill>
                  <a:srgbClr val="FF0000"/>
                </a:solidFill>
              </a:rPr>
              <a:t>		</a:t>
            </a:r>
            <a:r>
              <a:rPr lang="en-US" sz="2200" dirty="0">
                <a:solidFill>
                  <a:srgbClr val="FF0000"/>
                </a:solidFill>
              </a:rPr>
              <a:t>							</a:t>
            </a:r>
            <a:r>
              <a:rPr lang="en-US" sz="2200" dirty="0" smtClean="0">
                <a:solidFill>
                  <a:srgbClr val="FF0000"/>
                </a:solidFill>
              </a:rPr>
              <a:t>	(</a:t>
            </a:r>
            <a:r>
              <a:rPr lang="en-US" sz="2200" dirty="0">
                <a:solidFill>
                  <a:srgbClr val="FF0000"/>
                </a:solidFill>
              </a:rPr>
              <a:t>add: </a:t>
            </a:r>
            <a:r>
              <a:rPr lang="en-US" sz="2200" dirty="0" err="1">
                <a:solidFill>
                  <a:srgbClr val="FF0000"/>
                </a:solidFill>
              </a:rPr>
              <a:t>op+func</a:t>
            </a:r>
            <a:r>
              <a:rPr lang="en-US" sz="2200" dirty="0">
                <a:solidFill>
                  <a:srgbClr val="FF0000"/>
                </a:solidFill>
              </a:rPr>
              <a:t>)</a:t>
            </a:r>
          </a:p>
          <a:p>
            <a:pPr marL="735013" lvl="1" indent="-252413" eaLnBrk="1" hangingPunct="1">
              <a:buFont typeface="Helvetica" pitchFamily="-112" charset="0"/>
              <a:buNone/>
            </a:pPr>
            <a:r>
              <a:rPr lang="en-US" sz="2200" dirty="0">
                <a:solidFill>
                  <a:srgbClr val="FF0000"/>
                </a:solidFill>
              </a:rPr>
              <a:t>  </a:t>
            </a:r>
          </a:p>
          <a:p>
            <a:pPr marL="735013" lvl="1" indent="-252413" eaLnBrk="1" hangingPunct="1">
              <a:buFont typeface="Helvetica" pitchFamily="-112" charset="0"/>
              <a:buNone/>
            </a:pPr>
            <a:endParaRPr lang="en-US" sz="2200" dirty="0"/>
          </a:p>
          <a:p>
            <a:pPr marL="735013" lvl="1" indent="-252413" eaLnBrk="1" hangingPunct="1">
              <a:buFont typeface="Helvetica" pitchFamily="-112" charset="0"/>
              <a:buNone/>
            </a:pPr>
            <a:endParaRPr lang="en-US" sz="2200" dirty="0"/>
          </a:p>
          <a:p>
            <a:pPr marL="735013" lvl="1" indent="-252413" eaLnBrk="1" hangingPunct="1">
              <a:buFont typeface="Helvetica" pitchFamily="-112" charset="0"/>
              <a:buNone/>
            </a:pPr>
            <a:r>
              <a:rPr lang="en-US" sz="2200" dirty="0"/>
              <a:t>Machine:</a:t>
            </a:r>
          </a:p>
        </p:txBody>
      </p:sp>
      <p:sp>
        <p:nvSpPr>
          <p:cNvPr id="18436" name="Rectangle 2"/>
          <p:cNvSpPr>
            <a:spLocks noGrp="1" noChangeArrowheads="1"/>
          </p:cNvSpPr>
          <p:nvPr>
            <p:ph type="title"/>
          </p:nvPr>
        </p:nvSpPr>
        <p:spPr/>
        <p:txBody>
          <a:bodyPr rIns="152964"/>
          <a:lstStyle/>
          <a:p>
            <a:pPr marL="50800" eaLnBrk="1" hangingPunct="1"/>
            <a:r>
              <a:rPr lang="en-US" sz="3600" dirty="0" smtClean="0"/>
              <a:t>Encoding complexity may vary, but same general operations performed…</a:t>
            </a:r>
            <a:endParaRPr lang="en-US" sz="3600" dirty="0"/>
          </a:p>
        </p:txBody>
      </p:sp>
      <p:grpSp>
        <p:nvGrpSpPr>
          <p:cNvPr id="2" name="Group 3"/>
          <p:cNvGrpSpPr>
            <a:grpSpLocks/>
          </p:cNvGrpSpPr>
          <p:nvPr/>
        </p:nvGrpSpPr>
        <p:grpSpPr bwMode="auto">
          <a:xfrm>
            <a:off x="1155700" y="5035550"/>
            <a:ext cx="7353300" cy="920750"/>
            <a:chOff x="0" y="0"/>
            <a:chExt cx="4632" cy="579"/>
          </a:xfrm>
        </p:grpSpPr>
        <p:sp>
          <p:nvSpPr>
            <p:cNvPr id="18449" name="Line 4"/>
            <p:cNvSpPr>
              <a:spLocks noChangeShapeType="1"/>
            </p:cNvSpPr>
            <p:nvPr/>
          </p:nvSpPr>
          <p:spPr bwMode="auto">
            <a:xfrm>
              <a:off x="790" y="226"/>
              <a:ext cx="2"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18450" name="Rectangle 5"/>
            <p:cNvSpPr>
              <a:spLocks/>
            </p:cNvSpPr>
            <p:nvPr/>
          </p:nvSpPr>
          <p:spPr bwMode="auto">
            <a:xfrm>
              <a:off x="158" y="250"/>
              <a:ext cx="538" cy="247"/>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op (6)</a:t>
              </a:r>
            </a:p>
          </p:txBody>
        </p:sp>
        <p:sp>
          <p:nvSpPr>
            <p:cNvPr id="18451" name="Line 6"/>
            <p:cNvSpPr>
              <a:spLocks noChangeShapeType="1"/>
            </p:cNvSpPr>
            <p:nvPr/>
          </p:nvSpPr>
          <p:spPr bwMode="auto">
            <a:xfrm>
              <a:off x="1530"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18452" name="Rectangle 7"/>
            <p:cNvSpPr>
              <a:spLocks/>
            </p:cNvSpPr>
            <p:nvPr/>
          </p:nvSpPr>
          <p:spPr bwMode="auto">
            <a:xfrm>
              <a:off x="897" y="250"/>
              <a:ext cx="494" cy="247"/>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rs (5)</a:t>
              </a:r>
            </a:p>
          </p:txBody>
        </p:sp>
        <p:sp>
          <p:nvSpPr>
            <p:cNvPr id="18453" name="Line 8"/>
            <p:cNvSpPr>
              <a:spLocks noChangeShapeType="1"/>
            </p:cNvSpPr>
            <p:nvPr/>
          </p:nvSpPr>
          <p:spPr bwMode="auto">
            <a:xfrm>
              <a:off x="2163"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18454" name="Rectangle 9"/>
            <p:cNvSpPr>
              <a:spLocks/>
            </p:cNvSpPr>
            <p:nvPr/>
          </p:nvSpPr>
          <p:spPr bwMode="auto">
            <a:xfrm>
              <a:off x="1584" y="250"/>
              <a:ext cx="458" cy="247"/>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rt (5)</a:t>
              </a:r>
            </a:p>
          </p:txBody>
        </p:sp>
        <p:sp>
          <p:nvSpPr>
            <p:cNvPr id="18455" name="Line 10"/>
            <p:cNvSpPr>
              <a:spLocks noChangeShapeType="1"/>
            </p:cNvSpPr>
            <p:nvPr/>
          </p:nvSpPr>
          <p:spPr bwMode="auto">
            <a:xfrm>
              <a:off x="2850"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18456" name="Rectangle 11"/>
            <p:cNvSpPr>
              <a:spLocks/>
            </p:cNvSpPr>
            <p:nvPr/>
          </p:nvSpPr>
          <p:spPr bwMode="auto">
            <a:xfrm>
              <a:off x="2270" y="250"/>
              <a:ext cx="503" cy="247"/>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rd (5)</a:t>
              </a:r>
            </a:p>
          </p:txBody>
        </p:sp>
        <p:sp>
          <p:nvSpPr>
            <p:cNvPr id="18457" name="Line 12"/>
            <p:cNvSpPr>
              <a:spLocks noChangeShapeType="1"/>
            </p:cNvSpPr>
            <p:nvPr/>
          </p:nvSpPr>
          <p:spPr bwMode="auto">
            <a:xfrm>
              <a:off x="3747"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18458" name="Rectangle 13"/>
            <p:cNvSpPr>
              <a:spLocks/>
            </p:cNvSpPr>
            <p:nvPr/>
          </p:nvSpPr>
          <p:spPr bwMode="auto">
            <a:xfrm>
              <a:off x="2904" y="250"/>
              <a:ext cx="810" cy="247"/>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shamt (5)</a:t>
              </a:r>
            </a:p>
          </p:txBody>
        </p:sp>
        <p:grpSp>
          <p:nvGrpSpPr>
            <p:cNvPr id="18459" name="Group 14"/>
            <p:cNvGrpSpPr>
              <a:grpSpLocks/>
            </p:cNvGrpSpPr>
            <p:nvPr/>
          </p:nvGrpSpPr>
          <p:grpSpPr bwMode="auto">
            <a:xfrm>
              <a:off x="0" y="0"/>
              <a:ext cx="4632" cy="579"/>
              <a:chOff x="0" y="0"/>
              <a:chExt cx="4632" cy="579"/>
            </a:xfrm>
          </p:grpSpPr>
          <p:sp>
            <p:nvSpPr>
              <p:cNvPr id="18461" name="Rectangle 15"/>
              <p:cNvSpPr>
                <a:spLocks/>
              </p:cNvSpPr>
              <p:nvPr/>
            </p:nvSpPr>
            <p:spPr bwMode="auto">
              <a:xfrm>
                <a:off x="51" y="210"/>
                <a:ext cx="4541" cy="369"/>
              </a:xfrm>
              <a:prstGeom prst="rect">
                <a:avLst/>
              </a:prstGeom>
              <a:noFill/>
              <a:ln w="12700">
                <a:solidFill>
                  <a:schemeClr val="tx1"/>
                </a:solidFill>
                <a:miter lim="800000"/>
                <a:headEnd/>
                <a:tailEnd/>
              </a:ln>
            </p:spPr>
            <p:txBody>
              <a:bodyPr lIns="0" tIns="0" rIns="0" bIns="0">
                <a:prstTxWarp prst="textNoShape">
                  <a:avLst/>
                </a:prstTxWarp>
              </a:bodyPr>
              <a:lstStyle/>
              <a:p>
                <a:endParaRPr lang="en-US"/>
              </a:p>
            </p:txBody>
          </p:sp>
          <p:sp>
            <p:nvSpPr>
              <p:cNvPr id="18462" name="Rectangle 16"/>
              <p:cNvSpPr>
                <a:spLocks/>
              </p:cNvSpPr>
              <p:nvPr/>
            </p:nvSpPr>
            <p:spPr bwMode="auto">
              <a:xfrm>
                <a:off x="0" y="0"/>
                <a:ext cx="4632"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31          26 25          21 20      16 15         11 10               6  5              0</a:t>
                </a:r>
              </a:p>
            </p:txBody>
          </p:sp>
        </p:grpSp>
        <p:sp>
          <p:nvSpPr>
            <p:cNvPr id="18460" name="Rectangle 17"/>
            <p:cNvSpPr>
              <a:spLocks/>
            </p:cNvSpPr>
            <p:nvPr/>
          </p:nvSpPr>
          <p:spPr bwMode="auto">
            <a:xfrm>
              <a:off x="3790" y="249"/>
              <a:ext cx="732" cy="247"/>
            </a:xfrm>
            <a:prstGeom prst="rect">
              <a:avLst/>
            </a:prstGeom>
            <a:noFill/>
            <a:ln w="12700">
              <a:noFill/>
              <a:miter lim="800000"/>
              <a:headEnd/>
              <a:tailEnd/>
            </a:ln>
          </p:spPr>
          <p:txBody>
            <a:bodyPr lIns="0" tIns="0" rIns="43656" bIns="0">
              <a:prstTxWarp prst="textNoShape">
                <a:avLst/>
              </a:prstTxWarp>
            </a:bodyPr>
            <a:lstStyle/>
            <a:p>
              <a:pPr marL="42863"/>
              <a:r>
                <a:rPr lang="en-US" sz="1800" b="1" dirty="0" err="1">
                  <a:solidFill>
                    <a:schemeClr val="tx1"/>
                  </a:solidFill>
                  <a:latin typeface="Arial" pitchFamily="-112" charset="0"/>
                  <a:ea typeface="Arial" pitchFamily="-112" charset="0"/>
                  <a:cs typeface="Arial" pitchFamily="-112" charset="0"/>
                  <a:sym typeface="Arial" pitchFamily="-112" charset="0"/>
                </a:rPr>
                <a:t>funct</a:t>
              </a:r>
              <a:r>
                <a:rPr lang="en-US" sz="1800" b="1" dirty="0">
                  <a:solidFill>
                    <a:schemeClr val="tx1"/>
                  </a:solidFill>
                  <a:latin typeface="Arial" pitchFamily="-112" charset="0"/>
                  <a:ea typeface="Arial" pitchFamily="-112" charset="0"/>
                  <a:cs typeface="Arial" pitchFamily="-112" charset="0"/>
                  <a:sym typeface="Arial" pitchFamily="-112" charset="0"/>
                </a:rPr>
                <a:t> (6)</a:t>
              </a:r>
            </a:p>
          </p:txBody>
        </p:sp>
      </p:grpSp>
      <p:sp>
        <p:nvSpPr>
          <p:cNvPr id="6162" name="Line 18"/>
          <p:cNvSpPr>
            <a:spLocks noChangeShapeType="1"/>
          </p:cNvSpPr>
          <p:nvPr/>
        </p:nvSpPr>
        <p:spPr bwMode="auto">
          <a:xfrm flipH="1">
            <a:off x="2965450" y="3610271"/>
            <a:ext cx="724132" cy="1603080"/>
          </a:xfrm>
          <a:prstGeom prst="line">
            <a:avLst/>
          </a:prstGeom>
          <a:noFill/>
          <a:ln w="25400">
            <a:solidFill>
              <a:schemeClr val="tx1"/>
            </a:solidFill>
            <a:prstDash val="sysDot"/>
            <a:round/>
            <a:headEnd type="oval"/>
            <a:tailEnd type="triangle" w="lg" len="med"/>
          </a:ln>
        </p:spPr>
        <p:txBody>
          <a:bodyPr lIns="0" tIns="0" rIns="0" bIns="0">
            <a:prstTxWarp prst="textNoShape">
              <a:avLst/>
            </a:prstTxWarp>
          </a:bodyPr>
          <a:lstStyle/>
          <a:p>
            <a:endParaRPr lang="en-US"/>
          </a:p>
        </p:txBody>
      </p:sp>
      <p:sp>
        <p:nvSpPr>
          <p:cNvPr id="6163" name="Line 19"/>
          <p:cNvSpPr>
            <a:spLocks noChangeShapeType="1"/>
          </p:cNvSpPr>
          <p:nvPr/>
        </p:nvSpPr>
        <p:spPr bwMode="auto">
          <a:xfrm flipH="1">
            <a:off x="4075113" y="3627433"/>
            <a:ext cx="180776" cy="1570042"/>
          </a:xfrm>
          <a:prstGeom prst="line">
            <a:avLst/>
          </a:prstGeom>
          <a:noFill/>
          <a:ln w="25400">
            <a:solidFill>
              <a:schemeClr val="tx1"/>
            </a:solidFill>
            <a:prstDash val="sysDot"/>
            <a:round/>
            <a:headEnd type="oval"/>
            <a:tailEnd type="triangle" w="lg" len="med"/>
          </a:ln>
        </p:spPr>
        <p:txBody>
          <a:bodyPr lIns="0" tIns="0" rIns="0" bIns="0">
            <a:prstTxWarp prst="textNoShape">
              <a:avLst/>
            </a:prstTxWarp>
          </a:bodyPr>
          <a:lstStyle/>
          <a:p>
            <a:endParaRPr lang="en-US"/>
          </a:p>
        </p:txBody>
      </p:sp>
      <p:sp>
        <p:nvSpPr>
          <p:cNvPr id="6164" name="Line 20"/>
          <p:cNvSpPr>
            <a:spLocks noChangeShapeType="1"/>
          </p:cNvSpPr>
          <p:nvPr/>
        </p:nvSpPr>
        <p:spPr bwMode="auto">
          <a:xfrm>
            <a:off x="3191917" y="3644595"/>
            <a:ext cx="1962696" cy="1530655"/>
          </a:xfrm>
          <a:prstGeom prst="line">
            <a:avLst/>
          </a:prstGeom>
          <a:noFill/>
          <a:ln w="25400">
            <a:solidFill>
              <a:schemeClr val="tx1"/>
            </a:solidFill>
            <a:prstDash val="sysDot"/>
            <a:round/>
            <a:headEnd type="oval"/>
            <a:tailEnd type="triangle" w="lg" len="med"/>
          </a:ln>
        </p:spPr>
        <p:txBody>
          <a:bodyPr lIns="0" tIns="0" rIns="0" bIns="0">
            <a:prstTxWarp prst="textNoShape">
              <a:avLst/>
            </a:prstTxWarp>
          </a:bodyPr>
          <a:lstStyle/>
          <a:p>
            <a:endParaRPr lang="en-US"/>
          </a:p>
        </p:txBody>
      </p:sp>
      <p:grpSp>
        <p:nvGrpSpPr>
          <p:cNvPr id="4" name="Group 21"/>
          <p:cNvGrpSpPr>
            <a:grpSpLocks/>
          </p:cNvGrpSpPr>
          <p:nvPr/>
        </p:nvGrpSpPr>
        <p:grpSpPr bwMode="auto">
          <a:xfrm>
            <a:off x="1784350" y="3627433"/>
            <a:ext cx="5780088" cy="1641480"/>
            <a:chOff x="0" y="0"/>
            <a:chExt cx="3640" cy="936"/>
          </a:xfrm>
        </p:grpSpPr>
        <p:sp>
          <p:nvSpPr>
            <p:cNvPr id="18447" name="Line 22"/>
            <p:cNvSpPr>
              <a:spLocks noChangeShapeType="1"/>
            </p:cNvSpPr>
            <p:nvPr/>
          </p:nvSpPr>
          <p:spPr bwMode="auto">
            <a:xfrm flipH="1">
              <a:off x="0" y="0"/>
              <a:ext cx="439" cy="936"/>
            </a:xfrm>
            <a:prstGeom prst="line">
              <a:avLst/>
            </a:prstGeom>
            <a:noFill/>
            <a:ln w="25400">
              <a:solidFill>
                <a:schemeClr val="tx1"/>
              </a:solidFill>
              <a:prstDash val="sysDot"/>
              <a:round/>
              <a:headEnd type="oval"/>
              <a:tailEnd type="triangle" w="lg" len="med"/>
            </a:ln>
          </p:spPr>
          <p:txBody>
            <a:bodyPr lIns="0" tIns="0" rIns="0" bIns="0">
              <a:prstTxWarp prst="textNoShape">
                <a:avLst/>
              </a:prstTxWarp>
            </a:bodyPr>
            <a:lstStyle/>
            <a:p>
              <a:endParaRPr lang="en-US"/>
            </a:p>
          </p:txBody>
        </p:sp>
        <p:sp>
          <p:nvSpPr>
            <p:cNvPr id="18448" name="Line 23"/>
            <p:cNvSpPr>
              <a:spLocks noChangeShapeType="1"/>
            </p:cNvSpPr>
            <p:nvPr/>
          </p:nvSpPr>
          <p:spPr bwMode="auto">
            <a:xfrm>
              <a:off x="530" y="10"/>
              <a:ext cx="3110" cy="875"/>
            </a:xfrm>
            <a:prstGeom prst="line">
              <a:avLst/>
            </a:prstGeom>
            <a:noFill/>
            <a:ln w="25400">
              <a:solidFill>
                <a:schemeClr val="tx1"/>
              </a:solidFill>
              <a:prstDash val="sysDot"/>
              <a:round/>
              <a:headEnd type="oval"/>
              <a:tailEnd type="triangle" w="lg" len="med"/>
            </a:ln>
          </p:spPr>
          <p:txBody>
            <a:bodyPr lIns="0" tIns="0" rIns="0" bIns="0">
              <a:prstTxWarp prst="textNoShape">
                <a:avLst/>
              </a:prstTxWarp>
            </a:bodyPr>
            <a:lstStyle/>
            <a:p>
              <a:endParaRPr lang="en-US"/>
            </a:p>
          </p:txBody>
        </p:sp>
      </p:grpSp>
      <p:sp>
        <p:nvSpPr>
          <p:cNvPr id="6168" name="Rectangle 24"/>
          <p:cNvSpPr>
            <a:spLocks/>
          </p:cNvSpPr>
          <p:nvPr/>
        </p:nvSpPr>
        <p:spPr bwMode="auto">
          <a:xfrm>
            <a:off x="849313" y="6654800"/>
            <a:ext cx="7962900" cy="800100"/>
          </a:xfrm>
          <a:prstGeom prst="rect">
            <a:avLst/>
          </a:prstGeom>
          <a:noFill/>
          <a:ln w="12700">
            <a:noFill/>
            <a:miter lim="800000"/>
            <a:headEnd/>
            <a:tailEnd/>
          </a:ln>
        </p:spPr>
        <p:txBody>
          <a:bodyPr lIns="0" tIns="0" rIns="49784" bIns="0">
            <a:prstTxWarp prst="textNoShape">
              <a:avLst/>
            </a:prstTxWarp>
          </a:bodyPr>
          <a:lstStyle/>
          <a:p>
            <a:pPr marL="49213"/>
            <a:r>
              <a:rPr lang="en-US">
                <a:solidFill>
                  <a:schemeClr val="tx1"/>
                </a:solidFill>
                <a:latin typeface="Arial" pitchFamily="-112" charset="0"/>
                <a:ea typeface="Arial" pitchFamily="-112" charset="0"/>
                <a:cs typeface="Arial" pitchFamily="-112" charset="0"/>
                <a:sym typeface="Arial" pitchFamily="-112" charset="0"/>
              </a:rPr>
              <a:t>B:  000000  00111   01000  01001     xxxxx      100000</a:t>
            </a:r>
          </a:p>
          <a:p>
            <a:pPr marL="49213"/>
            <a:r>
              <a:rPr lang="en-US">
                <a:solidFill>
                  <a:schemeClr val="tx1"/>
                </a:solidFill>
                <a:latin typeface="Arial" pitchFamily="-112" charset="0"/>
                <a:ea typeface="Arial" pitchFamily="-112" charset="0"/>
                <a:cs typeface="Arial" pitchFamily="-112" charset="0"/>
                <a:sym typeface="Arial" pitchFamily="-112" charset="0"/>
              </a:rPr>
              <a:t>D:       0          7           8          9             x             32        </a:t>
            </a:r>
          </a:p>
        </p:txBody>
      </p:sp>
      <p:grpSp>
        <p:nvGrpSpPr>
          <p:cNvPr id="5" name="Group 25"/>
          <p:cNvGrpSpPr>
            <a:grpSpLocks/>
          </p:cNvGrpSpPr>
          <p:nvPr/>
        </p:nvGrpSpPr>
        <p:grpSpPr bwMode="auto">
          <a:xfrm>
            <a:off x="190500" y="1219200"/>
            <a:ext cx="10477500" cy="1358900"/>
            <a:chOff x="64" y="0"/>
            <a:chExt cx="6600" cy="856"/>
          </a:xfrm>
        </p:grpSpPr>
        <p:sp>
          <p:nvSpPr>
            <p:cNvPr id="18444" name="Rectangle 26"/>
            <p:cNvSpPr>
              <a:spLocks/>
            </p:cNvSpPr>
            <p:nvPr/>
          </p:nvSpPr>
          <p:spPr bwMode="auto">
            <a:xfrm>
              <a:off x="64" y="0"/>
              <a:ext cx="2728" cy="312"/>
            </a:xfrm>
            <a:prstGeom prst="rect">
              <a:avLst/>
            </a:prstGeom>
            <a:noFill/>
            <a:ln w="12700">
              <a:noFill/>
              <a:miter lim="800000"/>
              <a:headEnd/>
              <a:tailEnd/>
            </a:ln>
          </p:spPr>
          <p:txBody>
            <a:bodyPr wrap="none" lIns="0" tIns="0" rIns="43656" bIns="0">
              <a:prstTxWarp prst="textNoShape">
                <a:avLst/>
              </a:prstTxWarp>
              <a:spAutoFit/>
            </a:bodyPr>
            <a:lstStyle/>
            <a:p>
              <a:pPr marL="419100" indent="-376238">
                <a:spcBef>
                  <a:spcPts val="738"/>
                </a:spcBef>
                <a:buClr>
                  <a:srgbClr val="0000F4"/>
                </a:buClr>
                <a:buSzPct val="100000"/>
                <a:buFont typeface="Wingdings" pitchFamily="-112" charset="2"/>
                <a:buChar char="q"/>
              </a:pPr>
              <a:r>
                <a:rPr lang="en-US" sz="2600" b="1" dirty="0">
                  <a:solidFill>
                    <a:srgbClr val="000A4D"/>
                  </a:solidFill>
                  <a:latin typeface="Helvetica" pitchFamily="-112" charset="0"/>
                  <a:ea typeface="Helvetica" pitchFamily="-112" charset="0"/>
                  <a:cs typeface="Helvetica" pitchFamily="-112" charset="0"/>
                  <a:sym typeface="Helvetica" pitchFamily="-112" charset="0"/>
                </a:rPr>
                <a:t>6-instruction processor:</a:t>
              </a:r>
            </a:p>
          </p:txBody>
        </p:sp>
        <p:sp>
          <p:nvSpPr>
            <p:cNvPr id="18445" name="Rectangle 27"/>
            <p:cNvSpPr>
              <a:spLocks/>
            </p:cNvSpPr>
            <p:nvPr/>
          </p:nvSpPr>
          <p:spPr bwMode="auto">
            <a:xfrm>
              <a:off x="136" y="296"/>
              <a:ext cx="6528" cy="288"/>
            </a:xfrm>
            <a:prstGeom prst="rect">
              <a:avLst/>
            </a:prstGeom>
            <a:noFill/>
            <a:ln w="12700">
              <a:noFill/>
              <a:miter lim="800000"/>
              <a:headEnd/>
              <a:tailEnd/>
            </a:ln>
          </p:spPr>
          <p:txBody>
            <a:bodyPr lIns="0" tIns="0" rIns="49784" bIns="0">
              <a:prstTxWarp prst="textNoShape">
                <a:avLst/>
              </a:prstTxWarp>
            </a:bodyPr>
            <a:lstStyle/>
            <a:p>
              <a:pPr marL="49213"/>
              <a:r>
                <a:rPr lang="en-US" sz="2300" b="1" dirty="0">
                  <a:solidFill>
                    <a:schemeClr val="tx1"/>
                  </a:solidFill>
                  <a:latin typeface="Helvetica" pitchFamily="-112" charset="0"/>
                  <a:ea typeface="Helvetica" pitchFamily="-112" charset="0"/>
                  <a:cs typeface="Helvetica" pitchFamily="-112" charset="0"/>
                  <a:sym typeface="Helvetica" pitchFamily="-112" charset="0"/>
                </a:rPr>
                <a:t>Add </a:t>
              </a:r>
              <a:r>
                <a:rPr lang="en-US" sz="2300" dirty="0">
                  <a:solidFill>
                    <a:schemeClr val="tx1"/>
                  </a:solidFill>
                  <a:latin typeface="Helvetica" pitchFamily="-112" charset="0"/>
                  <a:ea typeface="Helvetica" pitchFamily="-112" charset="0"/>
                  <a:cs typeface="Helvetica" pitchFamily="-112" charset="0"/>
                  <a:sym typeface="Helvetica" pitchFamily="-112" charset="0"/>
                </a:rPr>
                <a:t>instruction</a:t>
              </a:r>
              <a:r>
                <a:rPr lang="en-US" sz="2300" b="1" dirty="0">
                  <a:solidFill>
                    <a:schemeClr val="tx1"/>
                  </a:solidFill>
                  <a:latin typeface="Helvetica" pitchFamily="-112" charset="0"/>
                  <a:ea typeface="Helvetica" pitchFamily="-112" charset="0"/>
                  <a:cs typeface="Helvetica" pitchFamily="-112" charset="0"/>
                  <a:sym typeface="Helvetica" pitchFamily="-112" charset="0"/>
                </a:rPr>
                <a:t>:   0010 ra</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3</a:t>
              </a:r>
              <a:r>
                <a:rPr lang="en-US" sz="2300" b="1" dirty="0">
                  <a:solidFill>
                    <a:schemeClr val="tx1"/>
                  </a:solidFill>
                  <a:latin typeface="Helvetica" pitchFamily="-112" charset="0"/>
                  <a:ea typeface="Helvetica" pitchFamily="-112" charset="0"/>
                  <a:cs typeface="Helvetica" pitchFamily="-112" charset="0"/>
                  <a:sym typeface="Helvetica" pitchFamily="-112" charset="0"/>
                </a:rPr>
                <a:t>ra</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2</a:t>
              </a:r>
              <a:r>
                <a:rPr lang="en-US" sz="2300" b="1" dirty="0">
                  <a:solidFill>
                    <a:schemeClr val="tx1"/>
                  </a:solidFill>
                  <a:latin typeface="Helvetica" pitchFamily="-112" charset="0"/>
                  <a:ea typeface="Helvetica" pitchFamily="-112" charset="0"/>
                  <a:cs typeface="Helvetica" pitchFamily="-112" charset="0"/>
                  <a:sym typeface="Helvetica" pitchFamily="-112" charset="0"/>
                </a:rPr>
                <a:t>ra</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1</a:t>
              </a:r>
              <a:r>
                <a:rPr lang="en-US" sz="2300" b="1" dirty="0">
                  <a:solidFill>
                    <a:schemeClr val="tx1"/>
                  </a:solidFill>
                  <a:latin typeface="Helvetica" pitchFamily="-112" charset="0"/>
                  <a:ea typeface="Helvetica" pitchFamily="-112" charset="0"/>
                  <a:cs typeface="Helvetica" pitchFamily="-112" charset="0"/>
                  <a:sym typeface="Helvetica" pitchFamily="-112" charset="0"/>
                </a:rPr>
                <a:t>ra</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0</a:t>
              </a:r>
              <a:r>
                <a:rPr lang="en-US" sz="2300" b="1" dirty="0">
                  <a:solidFill>
                    <a:schemeClr val="tx1"/>
                  </a:solidFill>
                  <a:latin typeface="Helvetica" pitchFamily="-112" charset="0"/>
                  <a:ea typeface="Helvetica" pitchFamily="-112" charset="0"/>
                  <a:cs typeface="Helvetica" pitchFamily="-112" charset="0"/>
                  <a:sym typeface="Helvetica" pitchFamily="-112" charset="0"/>
                </a:rPr>
                <a:t> rb</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3</a:t>
              </a:r>
              <a:r>
                <a:rPr lang="en-US" sz="2300" b="1" dirty="0">
                  <a:solidFill>
                    <a:schemeClr val="tx1"/>
                  </a:solidFill>
                  <a:latin typeface="Helvetica" pitchFamily="-112" charset="0"/>
                  <a:ea typeface="Helvetica" pitchFamily="-112" charset="0"/>
                  <a:cs typeface="Helvetica" pitchFamily="-112" charset="0"/>
                  <a:sym typeface="Helvetica" pitchFamily="-112" charset="0"/>
                </a:rPr>
                <a:t>rb</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2</a:t>
              </a:r>
              <a:r>
                <a:rPr lang="en-US" sz="2300" b="1" dirty="0">
                  <a:solidFill>
                    <a:schemeClr val="tx1"/>
                  </a:solidFill>
                  <a:latin typeface="Helvetica" pitchFamily="-112" charset="0"/>
                  <a:ea typeface="Helvetica" pitchFamily="-112" charset="0"/>
                  <a:cs typeface="Helvetica" pitchFamily="-112" charset="0"/>
                  <a:sym typeface="Helvetica" pitchFamily="-112" charset="0"/>
                </a:rPr>
                <a:t>rb</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1</a:t>
              </a:r>
              <a:r>
                <a:rPr lang="en-US" sz="2300" b="1" dirty="0">
                  <a:solidFill>
                    <a:schemeClr val="tx1"/>
                  </a:solidFill>
                  <a:latin typeface="Helvetica" pitchFamily="-112" charset="0"/>
                  <a:ea typeface="Helvetica" pitchFamily="-112" charset="0"/>
                  <a:cs typeface="Helvetica" pitchFamily="-112" charset="0"/>
                  <a:sym typeface="Helvetica" pitchFamily="-112" charset="0"/>
                </a:rPr>
                <a:t>rb</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0</a:t>
              </a:r>
              <a:r>
                <a:rPr lang="en-US" sz="2300" b="1" dirty="0">
                  <a:solidFill>
                    <a:schemeClr val="tx1"/>
                  </a:solidFill>
                  <a:latin typeface="Helvetica" pitchFamily="-112" charset="0"/>
                  <a:ea typeface="Helvetica" pitchFamily="-112" charset="0"/>
                  <a:cs typeface="Helvetica" pitchFamily="-112" charset="0"/>
                  <a:sym typeface="Helvetica" pitchFamily="-112" charset="0"/>
                </a:rPr>
                <a:t> rc</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3</a:t>
              </a:r>
              <a:r>
                <a:rPr lang="en-US" sz="2300" b="1" dirty="0">
                  <a:solidFill>
                    <a:schemeClr val="tx1"/>
                  </a:solidFill>
                  <a:latin typeface="Helvetica" pitchFamily="-112" charset="0"/>
                  <a:ea typeface="Helvetica" pitchFamily="-112" charset="0"/>
                  <a:cs typeface="Helvetica" pitchFamily="-112" charset="0"/>
                  <a:sym typeface="Helvetica" pitchFamily="-112" charset="0"/>
                </a:rPr>
                <a:t>rc</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2</a:t>
              </a:r>
              <a:r>
                <a:rPr lang="en-US" sz="2300" b="1" dirty="0">
                  <a:solidFill>
                    <a:schemeClr val="tx1"/>
                  </a:solidFill>
                  <a:latin typeface="Helvetica" pitchFamily="-112" charset="0"/>
                  <a:ea typeface="Helvetica" pitchFamily="-112" charset="0"/>
                  <a:cs typeface="Helvetica" pitchFamily="-112" charset="0"/>
                  <a:sym typeface="Helvetica" pitchFamily="-112" charset="0"/>
                </a:rPr>
                <a:t>rc</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1</a:t>
              </a:r>
              <a:r>
                <a:rPr lang="en-US" sz="2300" b="1" dirty="0">
                  <a:solidFill>
                    <a:schemeClr val="tx1"/>
                  </a:solidFill>
                  <a:latin typeface="Helvetica" pitchFamily="-112" charset="0"/>
                  <a:ea typeface="Helvetica" pitchFamily="-112" charset="0"/>
                  <a:cs typeface="Helvetica" pitchFamily="-112" charset="0"/>
                  <a:sym typeface="Helvetica" pitchFamily="-112" charset="0"/>
                </a:rPr>
                <a:t>rc</a:t>
              </a:r>
              <a:r>
                <a:rPr lang="en-US" sz="2300" b="1" baseline="-6000" dirty="0">
                  <a:solidFill>
                    <a:schemeClr val="tx1"/>
                  </a:solidFill>
                  <a:latin typeface="Helvetica" pitchFamily="-112" charset="0"/>
                  <a:ea typeface="Helvetica" pitchFamily="-112" charset="0"/>
                  <a:cs typeface="Helvetica" pitchFamily="-112" charset="0"/>
                  <a:sym typeface="Helvetica" pitchFamily="-112" charset="0"/>
                </a:rPr>
                <a:t>0</a:t>
              </a:r>
            </a:p>
          </p:txBody>
        </p:sp>
        <p:sp>
          <p:nvSpPr>
            <p:cNvPr id="18446" name="Rectangle 28"/>
            <p:cNvSpPr>
              <a:spLocks/>
            </p:cNvSpPr>
            <p:nvPr/>
          </p:nvSpPr>
          <p:spPr bwMode="auto">
            <a:xfrm>
              <a:off x="696" y="560"/>
              <a:ext cx="5088" cy="296"/>
            </a:xfrm>
            <a:prstGeom prst="rect">
              <a:avLst/>
            </a:prstGeom>
            <a:noFill/>
            <a:ln w="12700">
              <a:noFill/>
              <a:miter lim="800000"/>
              <a:headEnd/>
              <a:tailEnd/>
            </a:ln>
          </p:spPr>
          <p:txBody>
            <a:bodyPr wrap="none" lIns="0" tIns="0" rIns="0" bIns="0">
              <a:prstTxWarp prst="textNoShape">
                <a:avLst/>
              </a:prstTxWarp>
              <a:spAutoFit/>
            </a:bodyPr>
            <a:lstStyle/>
            <a:p>
              <a:pPr marL="342900" indent="-342900"/>
              <a:r>
                <a:rPr lang="en-US" b="1">
                  <a:solidFill>
                    <a:schemeClr val="tx1"/>
                  </a:solidFill>
                  <a:latin typeface="Times" pitchFamily="-112" charset="0"/>
                  <a:ea typeface="Times" pitchFamily="-112" charset="0"/>
                  <a:cs typeface="Times" pitchFamily="-112" charset="0"/>
                  <a:sym typeface="Times" pitchFamily="-112" charset="0"/>
                </a:rPr>
                <a:t>Add Ra, Rb, Rc</a:t>
              </a:r>
              <a:r>
                <a:rPr lang="en-US">
                  <a:solidFill>
                    <a:schemeClr val="tx1"/>
                  </a:solidFill>
                  <a:latin typeface="Times" pitchFamily="-112" charset="0"/>
                  <a:ea typeface="Times" pitchFamily="-112" charset="0"/>
                  <a:cs typeface="Times" pitchFamily="-112" charset="0"/>
                  <a:sym typeface="Times" pitchFamily="-112" charset="0"/>
                </a:rPr>
                <a:t>—specifies the operation </a:t>
              </a:r>
              <a:r>
                <a:rPr lang="en-US" i="1">
                  <a:solidFill>
                    <a:schemeClr val="tx1"/>
                  </a:solidFill>
                  <a:latin typeface="Times" pitchFamily="-112" charset="0"/>
                  <a:ea typeface="Times" pitchFamily="-112" charset="0"/>
                  <a:cs typeface="Times" pitchFamily="-112" charset="0"/>
                  <a:sym typeface="Times" pitchFamily="-112" charset="0"/>
                </a:rPr>
                <a:t>RF[a]=RF[b] </a:t>
              </a:r>
              <a:r>
                <a:rPr lang="en-US">
                  <a:solidFill>
                    <a:schemeClr val="tx1"/>
                  </a:solidFill>
                  <a:latin typeface="Times" pitchFamily="-112" charset="0"/>
                  <a:ea typeface="Times" pitchFamily="-112" charset="0"/>
                  <a:cs typeface="Times" pitchFamily="-112" charset="0"/>
                  <a:sym typeface="Times" pitchFamily="-112" charset="0"/>
                </a:rPr>
                <a:t>+ </a:t>
              </a:r>
              <a:r>
                <a:rPr lang="en-US" i="1">
                  <a:solidFill>
                    <a:schemeClr val="tx1"/>
                  </a:solidFill>
                  <a:latin typeface="Times" pitchFamily="-112" charset="0"/>
                  <a:ea typeface="Times" pitchFamily="-112" charset="0"/>
                  <a:cs typeface="Times" pitchFamily="-112" charset="0"/>
                  <a:sym typeface="Times" pitchFamily="-112" charset="0"/>
                </a:rPr>
                <a:t>RF[c]</a:t>
              </a:r>
            </a:p>
          </p:txBody>
        </p:sp>
      </p:grpSp>
    </p:spTree>
    <p:extLst>
      <p:ext uri="{BB962C8B-B14F-4D97-AF65-F5344CB8AC3E}">
        <p14:creationId xmlns:p14="http://schemas.microsoft.com/office/powerpoint/2010/main" val="32891848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1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autoUpdateAnimBg="0"/>
      <p:bldP spid="6162" grpId="0" animBg="1"/>
      <p:bldP spid="6163" grpId="0" animBg="1"/>
      <p:bldP spid="6164" grpId="0" animBg="1"/>
      <p:bldP spid="616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0"/>
          </p:nvPr>
        </p:nvSpPr>
        <p:spPr/>
        <p:txBody>
          <a:bodyPr/>
          <a:lstStyle/>
          <a:p>
            <a:fld id="{269C099E-3BCB-3541-B1B6-CD90287DD17B}" type="slidenum">
              <a:rPr lang="en-US" smtClean="0"/>
              <a:pPr/>
              <a:t>14</a:t>
            </a:fld>
            <a:endParaRPr lang="en-US"/>
          </a:p>
        </p:txBody>
      </p:sp>
      <p:pic>
        <p:nvPicPr>
          <p:cNvPr id="12289" name="Picture 1"/>
          <p:cNvPicPr>
            <a:picLocks noChangeArrowheads="1"/>
          </p:cNvPicPr>
          <p:nvPr/>
        </p:nvPicPr>
        <p:blipFill>
          <a:blip r:embed="rId2"/>
          <a:srcRect/>
          <a:stretch>
            <a:fillRect/>
          </a:stretch>
        </p:blipFill>
        <p:spPr bwMode="auto">
          <a:xfrm>
            <a:off x="304800" y="1552575"/>
            <a:ext cx="9601200" cy="5534025"/>
          </a:xfrm>
          <a:prstGeom prst="rect">
            <a:avLst/>
          </a:prstGeom>
          <a:noFill/>
          <a:ln w="38100" cap="flat">
            <a:noFill/>
            <a:round/>
            <a:headEnd/>
            <a:tailEnd/>
          </a:ln>
        </p:spPr>
      </p:pic>
      <p:sp>
        <p:nvSpPr>
          <p:cNvPr id="12290" name="Line 2"/>
          <p:cNvSpPr>
            <a:spLocks noChangeShapeType="1"/>
          </p:cNvSpPr>
          <p:nvPr/>
        </p:nvSpPr>
        <p:spPr bwMode="auto">
          <a:xfrm rot="10800000">
            <a:off x="476250" y="4495800"/>
            <a:ext cx="804863" cy="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1" name="Line 3"/>
          <p:cNvSpPr>
            <a:spLocks noChangeShapeType="1"/>
          </p:cNvSpPr>
          <p:nvPr/>
        </p:nvSpPr>
        <p:spPr bwMode="auto">
          <a:xfrm rot="10800000">
            <a:off x="1316038" y="4503738"/>
            <a:ext cx="782637" cy="45720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2" name="Line 4"/>
          <p:cNvSpPr>
            <a:spLocks noChangeShapeType="1"/>
          </p:cNvSpPr>
          <p:nvPr/>
        </p:nvSpPr>
        <p:spPr bwMode="auto">
          <a:xfrm rot="10800000">
            <a:off x="4946650" y="4914900"/>
            <a:ext cx="2635250" cy="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3" name="Line 5"/>
          <p:cNvSpPr>
            <a:spLocks noChangeShapeType="1"/>
          </p:cNvSpPr>
          <p:nvPr/>
        </p:nvSpPr>
        <p:spPr bwMode="auto">
          <a:xfrm rot="10800000" flipH="1">
            <a:off x="7626350" y="5003800"/>
            <a:ext cx="0" cy="1108075"/>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4" name="Line 6"/>
          <p:cNvSpPr>
            <a:spLocks noChangeShapeType="1"/>
          </p:cNvSpPr>
          <p:nvPr/>
        </p:nvSpPr>
        <p:spPr bwMode="auto">
          <a:xfrm rot="10800000">
            <a:off x="7842250" y="6184900"/>
            <a:ext cx="1493838" cy="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5" name="Line 7"/>
          <p:cNvSpPr>
            <a:spLocks noChangeShapeType="1"/>
          </p:cNvSpPr>
          <p:nvPr/>
        </p:nvSpPr>
        <p:spPr bwMode="auto">
          <a:xfrm flipH="1">
            <a:off x="9353550" y="5540375"/>
            <a:ext cx="0" cy="555625"/>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6" name="Line 8"/>
          <p:cNvSpPr>
            <a:spLocks noChangeShapeType="1"/>
          </p:cNvSpPr>
          <p:nvPr/>
        </p:nvSpPr>
        <p:spPr bwMode="auto">
          <a:xfrm rot="10800000">
            <a:off x="9328150" y="5372100"/>
            <a:ext cx="579438" cy="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7" name="Line 9"/>
          <p:cNvSpPr>
            <a:spLocks noChangeShapeType="1"/>
          </p:cNvSpPr>
          <p:nvPr/>
        </p:nvSpPr>
        <p:spPr bwMode="auto">
          <a:xfrm rot="10800000" flipH="1">
            <a:off x="9925050" y="5511800"/>
            <a:ext cx="0" cy="1360488"/>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8" name="Line 10"/>
          <p:cNvSpPr>
            <a:spLocks noChangeShapeType="1"/>
          </p:cNvSpPr>
          <p:nvPr/>
        </p:nvSpPr>
        <p:spPr bwMode="auto">
          <a:xfrm>
            <a:off x="4283075" y="7010400"/>
            <a:ext cx="5610225" cy="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299" name="Line 11"/>
          <p:cNvSpPr>
            <a:spLocks noChangeShapeType="1"/>
          </p:cNvSpPr>
          <p:nvPr/>
        </p:nvSpPr>
        <p:spPr bwMode="auto">
          <a:xfrm flipH="1">
            <a:off x="4152900" y="5402263"/>
            <a:ext cx="0" cy="1595437"/>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300" name="Line 12"/>
          <p:cNvSpPr>
            <a:spLocks noChangeShapeType="1"/>
          </p:cNvSpPr>
          <p:nvPr/>
        </p:nvSpPr>
        <p:spPr bwMode="auto">
          <a:xfrm rot="10800000">
            <a:off x="4165600" y="5372100"/>
            <a:ext cx="958850" cy="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grpSp>
        <p:nvGrpSpPr>
          <p:cNvPr id="2" name="Group 13"/>
          <p:cNvGrpSpPr>
            <a:grpSpLocks/>
          </p:cNvGrpSpPr>
          <p:nvPr/>
        </p:nvGrpSpPr>
        <p:grpSpPr bwMode="auto">
          <a:xfrm>
            <a:off x="2190750" y="3340100"/>
            <a:ext cx="2711450" cy="1574800"/>
            <a:chOff x="0" y="0"/>
            <a:chExt cx="1708" cy="992"/>
          </a:xfrm>
        </p:grpSpPr>
        <p:sp>
          <p:nvSpPr>
            <p:cNvPr id="12302" name="Line 14"/>
            <p:cNvSpPr>
              <a:spLocks noChangeShapeType="1"/>
            </p:cNvSpPr>
            <p:nvPr/>
          </p:nvSpPr>
          <p:spPr bwMode="auto">
            <a:xfrm rot="10800000">
              <a:off x="0" y="992"/>
              <a:ext cx="1660" cy="0"/>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303" name="Line 15"/>
            <p:cNvSpPr>
              <a:spLocks noChangeShapeType="1"/>
            </p:cNvSpPr>
            <p:nvPr/>
          </p:nvSpPr>
          <p:spPr bwMode="auto">
            <a:xfrm flipH="1">
              <a:off x="0" y="0"/>
              <a:ext cx="1212" cy="864"/>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12304" name="Line 16"/>
            <p:cNvSpPr>
              <a:spLocks noChangeShapeType="1"/>
            </p:cNvSpPr>
            <p:nvPr/>
          </p:nvSpPr>
          <p:spPr bwMode="auto">
            <a:xfrm rot="10800000">
              <a:off x="1280" y="104"/>
              <a:ext cx="428" cy="767"/>
            </a:xfrm>
            <a:prstGeom prst="line">
              <a:avLst/>
            </a:prstGeom>
            <a:noFill/>
            <a:ln w="63500" cap="flat">
              <a:solidFill>
                <a:srgbClr val="FF0000"/>
              </a:solidFill>
              <a:prstDash val="solid"/>
              <a:round/>
              <a:headEnd type="triangle" w="med" len="med"/>
              <a:tailEnd type="none" w="med" len="med"/>
            </a:ln>
          </p:spPr>
          <p:txBody>
            <a:bodyPr lIns="0" tIns="0" rIns="0" bIns="0">
              <a:prstTxWarp prst="textNoShape">
                <a:avLst/>
              </a:prstTxWarp>
            </a:bodyPr>
            <a:lstStyle/>
            <a:p>
              <a:endParaRPr lang="en-US"/>
            </a:p>
          </p:txBody>
        </p:sp>
      </p:grpSp>
      <p:sp>
        <p:nvSpPr>
          <p:cNvPr id="12305" name="Rectangle 17"/>
          <p:cNvSpPr>
            <a:spLocks/>
          </p:cNvSpPr>
          <p:nvPr/>
        </p:nvSpPr>
        <p:spPr bwMode="auto">
          <a:xfrm>
            <a:off x="76200" y="0"/>
            <a:ext cx="9982200" cy="1295400"/>
          </a:xfrm>
          <a:prstGeom prst="rect">
            <a:avLst/>
          </a:prstGeom>
          <a:noFill/>
          <a:ln w="12700" cap="flat">
            <a:noFill/>
            <a:miter lim="800000"/>
            <a:headEnd type="none" w="med" len="med"/>
            <a:tailEnd type="none" w="med" len="med"/>
          </a:ln>
        </p:spPr>
        <p:txBody>
          <a:bodyPr lIns="0" tIns="0" rIns="51081" bIns="0" anchor="ctr">
            <a:prstTxWarp prst="textNoShape">
              <a:avLst/>
            </a:prstTxWarp>
          </a:bodyPr>
          <a:lstStyle/>
          <a:p>
            <a:pPr marL="50800"/>
            <a:r>
              <a:rPr lang="en-US" sz="3400" b="1" dirty="0" smtClean="0">
                <a:solidFill>
                  <a:srgbClr val="000A4D"/>
                </a:solidFill>
                <a:latin typeface="Helvetica" pitchFamily="-112" charset="0"/>
                <a:ea typeface="Helvetica" pitchFamily="-112" charset="0"/>
                <a:cs typeface="Helvetica" pitchFamily="-112" charset="0"/>
                <a:sym typeface="Helvetica" pitchFamily="-112" charset="0"/>
              </a:rPr>
              <a:t>More complex instruction encodings, same </a:t>
            </a:r>
            <a:r>
              <a:rPr lang="en-US" sz="3400" b="1" dirty="0" smtClean="0">
                <a:solidFill>
                  <a:srgbClr val="000A4D"/>
                </a:solidFill>
                <a:latin typeface="Helvetica" pitchFamily="-112" charset="0"/>
                <a:ea typeface="Helvetica" pitchFamily="-112" charset="0"/>
                <a:cs typeface="Helvetica" pitchFamily="-112" charset="0"/>
                <a:sym typeface="Helvetica" pitchFamily="-112" charset="0"/>
              </a:rPr>
              <a:t>general flow through the </a:t>
            </a:r>
            <a:r>
              <a:rPr lang="en-US" sz="3400" b="1" dirty="0" err="1" smtClean="0">
                <a:solidFill>
                  <a:srgbClr val="000A4D"/>
                </a:solidFill>
                <a:latin typeface="Helvetica" pitchFamily="-112" charset="0"/>
                <a:ea typeface="Helvetica" pitchFamily="-112" charset="0"/>
                <a:cs typeface="Helvetica" pitchFamily="-112" charset="0"/>
                <a:sym typeface="Helvetica" pitchFamily="-112" charset="0"/>
              </a:rPr>
              <a:t>datapath</a:t>
            </a:r>
            <a:r>
              <a:rPr lang="en-US" sz="3400" b="1" dirty="0" smtClean="0">
                <a:solidFill>
                  <a:srgbClr val="000A4D"/>
                </a:solidFill>
                <a:latin typeface="Helvetica" pitchFamily="-112" charset="0"/>
                <a:ea typeface="Helvetica" pitchFamily="-112" charset="0"/>
                <a:cs typeface="Helvetica" pitchFamily="-112" charset="0"/>
                <a:sym typeface="Helvetica" pitchFamily="-112" charset="0"/>
              </a:rPr>
              <a:t>…</a:t>
            </a:r>
            <a:endParaRPr lang="en-US" sz="3400" b="1" dirty="0">
              <a:solidFill>
                <a:srgbClr val="000A4D"/>
              </a:solidFill>
              <a:latin typeface="Helvetica" pitchFamily="-112" charset="0"/>
              <a:ea typeface="Helvetica" pitchFamily="-112" charset="0"/>
              <a:cs typeface="Helvetica" pitchFamily="-112" charset="0"/>
              <a:sym typeface="Helvetica" pitchFamily="-112" charset="0"/>
            </a:endParaRPr>
          </a:p>
        </p:txBody>
      </p:sp>
      <p:sp>
        <p:nvSpPr>
          <p:cNvPr id="12307" name="Rectangle 19"/>
          <p:cNvSpPr>
            <a:spLocks/>
          </p:cNvSpPr>
          <p:nvPr/>
        </p:nvSpPr>
        <p:spPr bwMode="auto">
          <a:xfrm>
            <a:off x="-12700" y="5715000"/>
            <a:ext cx="1803400" cy="1574800"/>
          </a:xfrm>
          <a:prstGeom prst="rect">
            <a:avLst/>
          </a:prstGeom>
          <a:noFill/>
          <a:ln w="12700" cap="flat">
            <a:noFill/>
            <a:miter lim="800000"/>
            <a:headEnd type="none" w="med" len="med"/>
            <a:tailEnd type="none" w="med" len="med"/>
          </a:ln>
        </p:spPr>
        <p:txBody>
          <a:bodyPr lIns="0" tIns="0" rIns="49784" bIns="0">
            <a:prstTxWarp prst="textNoShape">
              <a:avLst/>
            </a:prstTxWarp>
          </a:bodyPr>
          <a:lstStyle/>
          <a:p>
            <a:pPr marL="49213" algn="ctr"/>
            <a:r>
              <a:rPr lang="en-US" b="1">
                <a:solidFill>
                  <a:srgbClr val="FF0000"/>
                </a:solidFill>
                <a:latin typeface="Helvetica" pitchFamily="-112" charset="0"/>
                <a:ea typeface="Helvetica" pitchFamily="-112" charset="0"/>
                <a:cs typeface="Helvetica" pitchFamily="-112" charset="0"/>
                <a:sym typeface="Helvetica" pitchFamily="-112" charset="0"/>
              </a:rPr>
              <a:t>Path of Add from start to finish.</a:t>
            </a:r>
          </a:p>
        </p:txBody>
      </p:sp>
    </p:spTree>
    <p:extLst>
      <p:ext uri="{BB962C8B-B14F-4D97-AF65-F5344CB8AC3E}">
        <p14:creationId xmlns:p14="http://schemas.microsoft.com/office/powerpoint/2010/main" val="7754408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2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29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29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29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229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229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2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1" grpId="0" animBg="1"/>
      <p:bldP spid="12292" grpId="0" animBg="1"/>
      <p:bldP spid="12293" grpId="0" animBg="1"/>
      <p:bldP spid="12294" grpId="0" animBg="1"/>
      <p:bldP spid="12295" grpId="0" animBg="1"/>
      <p:bldP spid="12296" grpId="0" animBg="1"/>
      <p:bldP spid="12297" grpId="0" animBg="1"/>
      <p:bldP spid="12298" grpId="0" animBg="1"/>
      <p:bldP spid="12299" grpId="0" animBg="1"/>
      <p:bldP spid="1230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Slide Number Placeholder 3"/>
          <p:cNvSpPr>
            <a:spLocks noGrp="1"/>
          </p:cNvSpPr>
          <p:nvPr>
            <p:ph type="sldNum" sz="quarter" idx="10"/>
          </p:nvPr>
        </p:nvSpPr>
        <p:spPr/>
        <p:txBody>
          <a:bodyPr/>
          <a:lstStyle/>
          <a:p>
            <a:pPr>
              <a:defRPr/>
            </a:pPr>
            <a:fld id="{8365BFB0-7CB0-6A40-8D32-BAB9BB396FA4}" type="slidenum">
              <a:rPr lang="en-US" smtClean="0"/>
              <a:pPr>
                <a:defRPr/>
              </a:pPr>
              <a:t>15</a:t>
            </a:fld>
            <a:endParaRPr lang="en-US"/>
          </a:p>
        </p:txBody>
      </p:sp>
      <p:sp>
        <p:nvSpPr>
          <p:cNvPr id="41999" name="Rectangle 15"/>
          <p:cNvSpPr>
            <a:spLocks noGrp="1" noChangeArrowheads="1"/>
          </p:cNvSpPr>
          <p:nvPr>
            <p:ph type="body" idx="1"/>
          </p:nvPr>
        </p:nvSpPr>
        <p:spPr>
          <a:xfrm>
            <a:off x="165100" y="1123950"/>
            <a:ext cx="9893300" cy="5259388"/>
          </a:xfrm>
        </p:spPr>
        <p:txBody>
          <a:bodyPr rIns="43656"/>
          <a:lstStyle/>
          <a:p>
            <a:pPr marL="419100" indent="-376238" eaLnBrk="1" hangingPunct="1">
              <a:buClr>
                <a:srgbClr val="0000F4"/>
              </a:buClr>
              <a:buFont typeface="Wingdings" pitchFamily="-112" charset="2"/>
              <a:buChar char="q"/>
            </a:pPr>
            <a:r>
              <a:rPr lang="en-US" dirty="0"/>
              <a:t>R-type: All operands are in registers</a:t>
            </a:r>
          </a:p>
          <a:p>
            <a:pPr marL="419100" indent="-376238" eaLnBrk="1" hangingPunct="1">
              <a:buClr>
                <a:srgbClr val="0000F4"/>
              </a:buClr>
              <a:buFont typeface="Wingdings" pitchFamily="-112" charset="2"/>
              <a:buChar char="q"/>
            </a:pPr>
            <a:endParaRPr lang="en-US" sz="800" dirty="0"/>
          </a:p>
          <a:p>
            <a:pPr marL="735013" lvl="1" indent="-252413" eaLnBrk="1" hangingPunct="1">
              <a:buFont typeface="Helvetica" pitchFamily="-112" charset="0"/>
              <a:buNone/>
            </a:pPr>
            <a:r>
              <a:rPr lang="en-US" dirty="0"/>
              <a:t>Assembly: </a:t>
            </a:r>
            <a:r>
              <a:rPr lang="en-US" sz="2200" dirty="0">
                <a:solidFill>
                  <a:schemeClr val="tx1"/>
                </a:solidFill>
              </a:rPr>
              <a:t>add   </a:t>
            </a:r>
            <a:r>
              <a:rPr lang="en-US" sz="2200" dirty="0">
                <a:solidFill>
                  <a:srgbClr val="FF6600"/>
                </a:solidFill>
              </a:rPr>
              <a:t>$9,</a:t>
            </a:r>
            <a:r>
              <a:rPr lang="en-US" sz="2200" dirty="0">
                <a:solidFill>
                  <a:srgbClr val="FF0000"/>
                </a:solidFill>
              </a:rPr>
              <a:t>  </a:t>
            </a:r>
            <a:r>
              <a:rPr lang="en-US" sz="2200" dirty="0">
                <a:solidFill>
                  <a:srgbClr val="800000"/>
                </a:solidFill>
              </a:rPr>
              <a:t>$7,</a:t>
            </a:r>
            <a:r>
              <a:rPr lang="en-US" sz="2200" dirty="0">
                <a:solidFill>
                  <a:srgbClr val="FF0000"/>
                </a:solidFill>
              </a:rPr>
              <a:t>  </a:t>
            </a:r>
            <a:r>
              <a:rPr lang="en-US" sz="2200" dirty="0">
                <a:solidFill>
                  <a:srgbClr val="008000"/>
                </a:solidFill>
              </a:rPr>
              <a:t>$8</a:t>
            </a:r>
            <a:r>
              <a:rPr lang="en-US" sz="2200" dirty="0">
                <a:solidFill>
                  <a:srgbClr val="FF0000"/>
                </a:solidFill>
              </a:rPr>
              <a:t>   # add rd, </a:t>
            </a:r>
            <a:r>
              <a:rPr lang="en-US" sz="2200" dirty="0" err="1">
                <a:solidFill>
                  <a:srgbClr val="FF0000"/>
                </a:solidFill>
              </a:rPr>
              <a:t>rs</a:t>
            </a:r>
            <a:r>
              <a:rPr lang="en-US" sz="2200" dirty="0">
                <a:solidFill>
                  <a:srgbClr val="FF0000"/>
                </a:solidFill>
              </a:rPr>
              <a:t>, </a:t>
            </a:r>
            <a:r>
              <a:rPr lang="en-US" sz="2200" dirty="0" err="1">
                <a:solidFill>
                  <a:srgbClr val="FF0000"/>
                </a:solidFill>
              </a:rPr>
              <a:t>rt</a:t>
            </a:r>
            <a:r>
              <a:rPr lang="en-US" sz="2200" dirty="0">
                <a:solidFill>
                  <a:srgbClr val="FF0000"/>
                </a:solidFill>
              </a:rPr>
              <a:t>: </a:t>
            </a:r>
            <a:r>
              <a:rPr lang="en-US" sz="2200" dirty="0" err="1">
                <a:solidFill>
                  <a:srgbClr val="FF0000"/>
                </a:solidFill>
              </a:rPr>
              <a:t>RF[rd</a:t>
            </a:r>
            <a:r>
              <a:rPr lang="en-US" sz="2200" dirty="0">
                <a:solidFill>
                  <a:srgbClr val="FF0000"/>
                </a:solidFill>
              </a:rPr>
              <a:t>] = </a:t>
            </a:r>
            <a:r>
              <a:rPr lang="en-US" sz="2200" dirty="0" err="1">
                <a:solidFill>
                  <a:srgbClr val="FF0000"/>
                </a:solidFill>
              </a:rPr>
              <a:t>RF[rs]+RF[rt</a:t>
            </a:r>
            <a:r>
              <a:rPr lang="en-US" sz="2200" dirty="0">
                <a:solidFill>
                  <a:srgbClr val="FF0000"/>
                </a:solidFill>
              </a:rPr>
              <a:t>]</a:t>
            </a:r>
          </a:p>
          <a:p>
            <a:pPr marL="735013" lvl="1" indent="-252413" eaLnBrk="1" hangingPunct="1">
              <a:buFont typeface="Helvetica" pitchFamily="-112" charset="0"/>
              <a:buNone/>
            </a:pPr>
            <a:endParaRPr lang="en-US" dirty="0"/>
          </a:p>
          <a:p>
            <a:pPr marL="735013" lvl="1" indent="-252413" eaLnBrk="1" hangingPunct="1">
              <a:buFont typeface="Helvetica" pitchFamily="-112" charset="0"/>
              <a:buNone/>
            </a:pPr>
            <a:r>
              <a:rPr lang="en-US" sz="2200" dirty="0">
                <a:solidFill>
                  <a:srgbClr val="FF0000"/>
                </a:solidFill>
              </a:rPr>
              <a:t>							</a:t>
            </a:r>
            <a:r>
              <a:rPr lang="en-US" sz="2200" dirty="0" smtClean="0">
                <a:solidFill>
                  <a:srgbClr val="FF0000"/>
                </a:solidFill>
              </a:rPr>
              <a:t>		</a:t>
            </a:r>
            <a:r>
              <a:rPr lang="en-US" sz="2200" dirty="0">
                <a:solidFill>
                  <a:srgbClr val="FF0000"/>
                </a:solidFill>
              </a:rPr>
              <a:t>										(add: </a:t>
            </a:r>
            <a:r>
              <a:rPr lang="en-US" sz="2200" dirty="0" err="1">
                <a:solidFill>
                  <a:srgbClr val="FF0000"/>
                </a:solidFill>
              </a:rPr>
              <a:t>op+func</a:t>
            </a:r>
            <a:r>
              <a:rPr lang="en-US" sz="2200" dirty="0">
                <a:solidFill>
                  <a:srgbClr val="FF0000"/>
                </a:solidFill>
              </a:rPr>
              <a:t>)</a:t>
            </a:r>
            <a:endParaRPr lang="en-US" sz="2200" dirty="0" smtClean="0">
              <a:solidFill>
                <a:srgbClr val="FF0000"/>
              </a:solidFill>
            </a:endParaRPr>
          </a:p>
          <a:p>
            <a:pPr marL="735013" lvl="1" indent="-252413" eaLnBrk="1" hangingPunct="1">
              <a:buFont typeface="Helvetica" pitchFamily="-112" charset="0"/>
              <a:buNone/>
            </a:pPr>
            <a:r>
              <a:rPr lang="en-US" sz="2200" dirty="0" smtClean="0">
                <a:solidFill>
                  <a:srgbClr val="FF0000"/>
                </a:solidFill>
              </a:rPr>
              <a:t>  </a:t>
            </a:r>
          </a:p>
          <a:p>
            <a:pPr marL="735013" lvl="1" indent="-252413" eaLnBrk="1" hangingPunct="1">
              <a:buFont typeface="Helvetica" pitchFamily="-112" charset="0"/>
              <a:buNone/>
            </a:pPr>
            <a:endParaRPr lang="en-US" sz="2200" dirty="0"/>
          </a:p>
          <a:p>
            <a:pPr marL="735013" lvl="1" indent="-252413" eaLnBrk="1" hangingPunct="1">
              <a:buFont typeface="Helvetica" pitchFamily="-112" charset="0"/>
              <a:buNone/>
            </a:pPr>
            <a:endParaRPr lang="en-US" sz="2200" dirty="0"/>
          </a:p>
          <a:p>
            <a:pPr marL="735013" lvl="1" indent="-252413" eaLnBrk="1" hangingPunct="1">
              <a:buFont typeface="Helvetica" pitchFamily="-112" charset="0"/>
              <a:buNone/>
            </a:pPr>
            <a:r>
              <a:rPr lang="en-US" sz="2200" dirty="0"/>
              <a:t>Machine:</a:t>
            </a:r>
          </a:p>
        </p:txBody>
      </p:sp>
      <p:sp>
        <p:nvSpPr>
          <p:cNvPr id="42000" name="Line 16"/>
          <p:cNvSpPr>
            <a:spLocks noChangeShapeType="1"/>
          </p:cNvSpPr>
          <p:nvPr/>
        </p:nvSpPr>
        <p:spPr bwMode="auto">
          <a:xfrm flipH="1">
            <a:off x="3041650" y="2305578"/>
            <a:ext cx="725488" cy="1430337"/>
          </a:xfrm>
          <a:prstGeom prst="line">
            <a:avLst/>
          </a:prstGeom>
          <a:noFill/>
          <a:ln w="25400">
            <a:solidFill>
              <a:srgbClr val="800000"/>
            </a:solidFill>
            <a:prstDash val="sysDot"/>
            <a:round/>
            <a:headEnd/>
            <a:tailEnd type="triangle" w="lg" len="lg"/>
          </a:ln>
        </p:spPr>
        <p:txBody>
          <a:bodyPr lIns="0" tIns="0" rIns="0" bIns="0">
            <a:prstTxWarp prst="textNoShape">
              <a:avLst/>
            </a:prstTxWarp>
          </a:bodyPr>
          <a:lstStyle/>
          <a:p>
            <a:endParaRPr lang="en-US"/>
          </a:p>
        </p:txBody>
      </p:sp>
      <p:sp>
        <p:nvSpPr>
          <p:cNvPr id="42001" name="Line 17"/>
          <p:cNvSpPr>
            <a:spLocks noChangeShapeType="1"/>
          </p:cNvSpPr>
          <p:nvPr/>
        </p:nvSpPr>
        <p:spPr bwMode="auto">
          <a:xfrm flipH="1">
            <a:off x="4114799" y="2284940"/>
            <a:ext cx="234949" cy="1474260"/>
          </a:xfrm>
          <a:prstGeom prst="line">
            <a:avLst/>
          </a:prstGeom>
          <a:noFill/>
          <a:ln w="25400">
            <a:solidFill>
              <a:srgbClr val="008000"/>
            </a:solidFill>
            <a:prstDash val="sysDot"/>
            <a:round/>
            <a:headEnd/>
            <a:tailEnd type="triangle" w="lg" len="lg"/>
          </a:ln>
        </p:spPr>
        <p:txBody>
          <a:bodyPr lIns="0" tIns="0" rIns="0" bIns="0">
            <a:prstTxWarp prst="textNoShape">
              <a:avLst/>
            </a:prstTxWarp>
          </a:bodyPr>
          <a:lstStyle/>
          <a:p>
            <a:endParaRPr lang="en-US"/>
          </a:p>
        </p:txBody>
      </p:sp>
      <p:sp>
        <p:nvSpPr>
          <p:cNvPr id="42002" name="Line 18"/>
          <p:cNvSpPr>
            <a:spLocks noChangeShapeType="1"/>
          </p:cNvSpPr>
          <p:nvPr/>
        </p:nvSpPr>
        <p:spPr bwMode="auto">
          <a:xfrm>
            <a:off x="3238500" y="2259540"/>
            <a:ext cx="2027767" cy="1550460"/>
          </a:xfrm>
          <a:prstGeom prst="line">
            <a:avLst/>
          </a:prstGeom>
          <a:noFill/>
          <a:ln w="25400">
            <a:solidFill>
              <a:srgbClr val="FF6600"/>
            </a:solidFill>
            <a:prstDash val="sysDot"/>
            <a:round/>
            <a:headEnd/>
            <a:tailEnd type="triangle" w="lg" len="lg"/>
          </a:ln>
        </p:spPr>
        <p:txBody>
          <a:bodyPr lIns="0" tIns="0" rIns="0" bIns="0">
            <a:prstTxWarp prst="textNoShape">
              <a:avLst/>
            </a:prstTxWarp>
          </a:bodyPr>
          <a:lstStyle/>
          <a:p>
            <a:endParaRPr lang="en-US"/>
          </a:p>
        </p:txBody>
      </p:sp>
      <p:sp>
        <p:nvSpPr>
          <p:cNvPr id="42003" name="Line 19"/>
          <p:cNvSpPr>
            <a:spLocks noChangeShapeType="1"/>
          </p:cNvSpPr>
          <p:nvPr/>
        </p:nvSpPr>
        <p:spPr bwMode="auto">
          <a:xfrm flipH="1">
            <a:off x="1860550" y="2305578"/>
            <a:ext cx="698500" cy="1485900"/>
          </a:xfrm>
          <a:prstGeom prst="line">
            <a:avLst/>
          </a:prstGeom>
          <a:noFill/>
          <a:ln w="25400">
            <a:solidFill>
              <a:schemeClr val="tx1"/>
            </a:solidFill>
            <a:prstDash val="sysDot"/>
            <a:round/>
            <a:headEnd/>
            <a:tailEnd type="triangle" w="lg" len="lg"/>
          </a:ln>
        </p:spPr>
        <p:txBody>
          <a:bodyPr lIns="0" tIns="0" rIns="0" bIns="0">
            <a:prstTxWarp prst="textNoShape">
              <a:avLst/>
            </a:prstTxWarp>
          </a:bodyPr>
          <a:lstStyle/>
          <a:p>
            <a:endParaRPr lang="en-US"/>
          </a:p>
        </p:txBody>
      </p:sp>
      <p:sp>
        <p:nvSpPr>
          <p:cNvPr id="42004" name="Line 20"/>
          <p:cNvSpPr>
            <a:spLocks noChangeShapeType="1"/>
          </p:cNvSpPr>
          <p:nvPr/>
        </p:nvSpPr>
        <p:spPr bwMode="auto">
          <a:xfrm>
            <a:off x="2659063" y="2337328"/>
            <a:ext cx="5231869" cy="1489605"/>
          </a:xfrm>
          <a:prstGeom prst="line">
            <a:avLst/>
          </a:prstGeom>
          <a:noFill/>
          <a:ln w="25400">
            <a:solidFill>
              <a:schemeClr val="tx1"/>
            </a:solidFill>
            <a:prstDash val="sysDot"/>
            <a:round/>
            <a:headEnd/>
            <a:tailEnd type="triangle" w="lg" len="lg"/>
          </a:ln>
        </p:spPr>
        <p:txBody>
          <a:bodyPr lIns="0" tIns="0" rIns="0" bIns="0">
            <a:prstTxWarp prst="textNoShape">
              <a:avLst/>
            </a:prstTxWarp>
          </a:bodyPr>
          <a:lstStyle/>
          <a:p>
            <a:endParaRPr lang="en-US"/>
          </a:p>
        </p:txBody>
      </p:sp>
      <p:sp>
        <p:nvSpPr>
          <p:cNvPr id="42005" name="Rectangle 21"/>
          <p:cNvSpPr>
            <a:spLocks/>
          </p:cNvSpPr>
          <p:nvPr/>
        </p:nvSpPr>
        <p:spPr bwMode="auto">
          <a:xfrm>
            <a:off x="925513" y="5295900"/>
            <a:ext cx="7962900" cy="800100"/>
          </a:xfrm>
          <a:prstGeom prst="rect">
            <a:avLst/>
          </a:prstGeom>
          <a:noFill/>
          <a:ln w="12700">
            <a:noFill/>
            <a:miter lim="800000"/>
            <a:headEnd/>
            <a:tailEnd/>
          </a:ln>
        </p:spPr>
        <p:txBody>
          <a:bodyPr lIns="0" tIns="0" rIns="49784" bIns="0">
            <a:prstTxWarp prst="textNoShape">
              <a:avLst/>
            </a:prstTxWarp>
          </a:bodyPr>
          <a:lstStyle/>
          <a:p>
            <a:pPr marL="49213"/>
            <a:r>
              <a:rPr lang="en-US">
                <a:solidFill>
                  <a:schemeClr val="tx1"/>
                </a:solidFill>
                <a:latin typeface="Arial" pitchFamily="-112" charset="0"/>
                <a:ea typeface="Arial" pitchFamily="-112" charset="0"/>
                <a:cs typeface="Arial" pitchFamily="-112" charset="0"/>
                <a:sym typeface="Arial" pitchFamily="-112" charset="0"/>
              </a:rPr>
              <a:t>B:  000000  00111   01000  01001     xxxxx      100000</a:t>
            </a:r>
          </a:p>
          <a:p>
            <a:pPr marL="49213"/>
            <a:r>
              <a:rPr lang="en-US">
                <a:solidFill>
                  <a:schemeClr val="tx1"/>
                </a:solidFill>
                <a:latin typeface="Arial" pitchFamily="-112" charset="0"/>
                <a:ea typeface="Arial" pitchFamily="-112" charset="0"/>
                <a:cs typeface="Arial" pitchFamily="-112" charset="0"/>
                <a:sym typeface="Arial" pitchFamily="-112" charset="0"/>
              </a:rPr>
              <a:t>D:       0          7           8          9             x             32        </a:t>
            </a:r>
          </a:p>
        </p:txBody>
      </p:sp>
      <p:sp>
        <p:nvSpPr>
          <p:cNvPr id="40971" name="Rectangle 22"/>
          <p:cNvSpPr>
            <a:spLocks noGrp="1" noChangeArrowheads="1"/>
          </p:cNvSpPr>
          <p:nvPr>
            <p:ph type="title"/>
          </p:nvPr>
        </p:nvSpPr>
        <p:spPr/>
        <p:txBody>
          <a:bodyPr rIns="152964"/>
          <a:lstStyle/>
          <a:p>
            <a:pPr marL="50800" eaLnBrk="1" hangingPunct="1"/>
            <a:r>
              <a:rPr lang="en-US" sz="3900" dirty="0" smtClean="0"/>
              <a:t>Review:  MIPS R-Type</a:t>
            </a:r>
            <a:endParaRPr lang="en-US" sz="3900" dirty="0"/>
          </a:p>
        </p:txBody>
      </p:sp>
      <p:grpSp>
        <p:nvGrpSpPr>
          <p:cNvPr id="2" name="Group 1"/>
          <p:cNvGrpSpPr>
            <a:grpSpLocks/>
          </p:cNvGrpSpPr>
          <p:nvPr/>
        </p:nvGrpSpPr>
        <p:grpSpPr bwMode="auto">
          <a:xfrm>
            <a:off x="1231900" y="3651250"/>
            <a:ext cx="7353300" cy="920750"/>
            <a:chOff x="0" y="0"/>
            <a:chExt cx="4632" cy="579"/>
          </a:xfrm>
        </p:grpSpPr>
        <p:sp>
          <p:nvSpPr>
            <p:cNvPr id="40972" name="Rectangle 2"/>
            <p:cNvSpPr>
              <a:spLocks/>
            </p:cNvSpPr>
            <p:nvPr/>
          </p:nvSpPr>
          <p:spPr bwMode="auto">
            <a:xfrm>
              <a:off x="51" y="210"/>
              <a:ext cx="4541" cy="369"/>
            </a:xfrm>
            <a:prstGeom prst="rect">
              <a:avLst/>
            </a:prstGeom>
            <a:noFill/>
            <a:ln w="12700">
              <a:solidFill>
                <a:schemeClr val="tx1"/>
              </a:solidFill>
              <a:miter lim="800000"/>
              <a:headEnd/>
              <a:tailEnd/>
            </a:ln>
          </p:spPr>
          <p:txBody>
            <a:bodyPr lIns="0" tIns="0" rIns="0" bIns="0">
              <a:prstTxWarp prst="textNoShape">
                <a:avLst/>
              </a:prstTxWarp>
            </a:bodyPr>
            <a:lstStyle/>
            <a:p>
              <a:endParaRPr lang="en-US"/>
            </a:p>
          </p:txBody>
        </p:sp>
        <p:sp>
          <p:nvSpPr>
            <p:cNvPr id="40973" name="Line 3"/>
            <p:cNvSpPr>
              <a:spLocks noChangeShapeType="1"/>
            </p:cNvSpPr>
            <p:nvPr/>
          </p:nvSpPr>
          <p:spPr bwMode="auto">
            <a:xfrm>
              <a:off x="790" y="226"/>
              <a:ext cx="2"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0974" name="Rectangle 4"/>
            <p:cNvSpPr>
              <a:spLocks/>
            </p:cNvSpPr>
            <p:nvPr/>
          </p:nvSpPr>
          <p:spPr bwMode="auto">
            <a:xfrm>
              <a:off x="158" y="250"/>
              <a:ext cx="538" cy="247"/>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chemeClr val="tx1"/>
                  </a:solidFill>
                  <a:latin typeface="Arial" pitchFamily="-112" charset="0"/>
                  <a:ea typeface="Arial" pitchFamily="-112" charset="0"/>
                  <a:cs typeface="Arial" pitchFamily="-112" charset="0"/>
                  <a:sym typeface="Arial" pitchFamily="-112" charset="0"/>
                </a:rPr>
                <a:t>op (6)</a:t>
              </a:r>
            </a:p>
          </p:txBody>
        </p:sp>
        <p:sp>
          <p:nvSpPr>
            <p:cNvPr id="40975" name="Line 5"/>
            <p:cNvSpPr>
              <a:spLocks noChangeShapeType="1"/>
            </p:cNvSpPr>
            <p:nvPr/>
          </p:nvSpPr>
          <p:spPr bwMode="auto">
            <a:xfrm>
              <a:off x="1530"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0976" name="Rectangle 6"/>
            <p:cNvSpPr>
              <a:spLocks/>
            </p:cNvSpPr>
            <p:nvPr/>
          </p:nvSpPr>
          <p:spPr bwMode="auto">
            <a:xfrm>
              <a:off x="897" y="250"/>
              <a:ext cx="494" cy="247"/>
            </a:xfrm>
            <a:prstGeom prst="rect">
              <a:avLst/>
            </a:prstGeom>
            <a:noFill/>
            <a:ln w="12700">
              <a:noFill/>
              <a:miter lim="800000"/>
              <a:headEnd/>
              <a:tailEnd/>
            </a:ln>
          </p:spPr>
          <p:txBody>
            <a:bodyPr lIns="0" tIns="0" rIns="43656" bIns="0">
              <a:prstTxWarp prst="textNoShape">
                <a:avLst/>
              </a:prstTxWarp>
            </a:bodyPr>
            <a:lstStyle/>
            <a:p>
              <a:pPr marL="42863"/>
              <a:r>
                <a:rPr lang="en-US" sz="1800" b="1" dirty="0" err="1">
                  <a:solidFill>
                    <a:srgbClr val="800000"/>
                  </a:solidFill>
                  <a:latin typeface="Arial" pitchFamily="-112" charset="0"/>
                  <a:ea typeface="Arial" pitchFamily="-112" charset="0"/>
                  <a:cs typeface="Arial" pitchFamily="-112" charset="0"/>
                  <a:sym typeface="Arial" pitchFamily="-112" charset="0"/>
                </a:rPr>
                <a:t>rs</a:t>
              </a:r>
              <a:r>
                <a:rPr lang="en-US" sz="1800" b="1" dirty="0">
                  <a:solidFill>
                    <a:srgbClr val="800000"/>
                  </a:solidFill>
                  <a:latin typeface="Arial" pitchFamily="-112" charset="0"/>
                  <a:ea typeface="Arial" pitchFamily="-112" charset="0"/>
                  <a:cs typeface="Arial" pitchFamily="-112" charset="0"/>
                  <a:sym typeface="Arial" pitchFamily="-112" charset="0"/>
                </a:rPr>
                <a:t> (5)</a:t>
              </a:r>
            </a:p>
          </p:txBody>
        </p:sp>
        <p:sp>
          <p:nvSpPr>
            <p:cNvPr id="40977" name="Line 7"/>
            <p:cNvSpPr>
              <a:spLocks noChangeShapeType="1"/>
            </p:cNvSpPr>
            <p:nvPr/>
          </p:nvSpPr>
          <p:spPr bwMode="auto">
            <a:xfrm>
              <a:off x="2163"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0978" name="Rectangle 8"/>
            <p:cNvSpPr>
              <a:spLocks/>
            </p:cNvSpPr>
            <p:nvPr/>
          </p:nvSpPr>
          <p:spPr bwMode="auto">
            <a:xfrm>
              <a:off x="1584" y="250"/>
              <a:ext cx="458" cy="247"/>
            </a:xfrm>
            <a:prstGeom prst="rect">
              <a:avLst/>
            </a:prstGeom>
            <a:noFill/>
            <a:ln w="12700">
              <a:noFill/>
              <a:miter lim="800000"/>
              <a:headEnd/>
              <a:tailEnd/>
            </a:ln>
          </p:spPr>
          <p:txBody>
            <a:bodyPr lIns="0" tIns="0" rIns="43656" bIns="0">
              <a:prstTxWarp prst="textNoShape">
                <a:avLst/>
              </a:prstTxWarp>
            </a:bodyPr>
            <a:lstStyle/>
            <a:p>
              <a:pPr marL="42863"/>
              <a:r>
                <a:rPr lang="en-US" sz="1800" b="1" dirty="0" err="1">
                  <a:solidFill>
                    <a:srgbClr val="008000"/>
                  </a:solidFill>
                  <a:latin typeface="Arial" pitchFamily="-112" charset="0"/>
                  <a:ea typeface="Arial" pitchFamily="-112" charset="0"/>
                  <a:cs typeface="Arial" pitchFamily="-112" charset="0"/>
                  <a:sym typeface="Arial" pitchFamily="-112" charset="0"/>
                </a:rPr>
                <a:t>rt</a:t>
              </a:r>
              <a:r>
                <a:rPr lang="en-US" sz="1800" b="1" dirty="0">
                  <a:solidFill>
                    <a:srgbClr val="008000"/>
                  </a:solidFill>
                  <a:latin typeface="Arial" pitchFamily="-112" charset="0"/>
                  <a:ea typeface="Arial" pitchFamily="-112" charset="0"/>
                  <a:cs typeface="Arial" pitchFamily="-112" charset="0"/>
                  <a:sym typeface="Arial" pitchFamily="-112" charset="0"/>
                </a:rPr>
                <a:t> (5)</a:t>
              </a:r>
            </a:p>
          </p:txBody>
        </p:sp>
        <p:sp>
          <p:nvSpPr>
            <p:cNvPr id="40979" name="Line 9"/>
            <p:cNvSpPr>
              <a:spLocks noChangeShapeType="1"/>
            </p:cNvSpPr>
            <p:nvPr/>
          </p:nvSpPr>
          <p:spPr bwMode="auto">
            <a:xfrm>
              <a:off x="2850"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0980" name="Rectangle 10"/>
            <p:cNvSpPr>
              <a:spLocks/>
            </p:cNvSpPr>
            <p:nvPr/>
          </p:nvSpPr>
          <p:spPr bwMode="auto">
            <a:xfrm>
              <a:off x="2270" y="250"/>
              <a:ext cx="503" cy="247"/>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rgbClr val="FF6600"/>
                  </a:solidFill>
                  <a:latin typeface="Arial" pitchFamily="-112" charset="0"/>
                  <a:ea typeface="Arial" pitchFamily="-112" charset="0"/>
                  <a:cs typeface="Arial" pitchFamily="-112" charset="0"/>
                  <a:sym typeface="Arial" pitchFamily="-112" charset="0"/>
                </a:rPr>
                <a:t>rd (5)</a:t>
              </a:r>
            </a:p>
          </p:txBody>
        </p:sp>
        <p:sp>
          <p:nvSpPr>
            <p:cNvPr id="40981" name="Line 11"/>
            <p:cNvSpPr>
              <a:spLocks noChangeShapeType="1"/>
            </p:cNvSpPr>
            <p:nvPr/>
          </p:nvSpPr>
          <p:spPr bwMode="auto">
            <a:xfrm>
              <a:off x="3747" y="226"/>
              <a:ext cx="1" cy="340"/>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0982" name="Rectangle 12"/>
            <p:cNvSpPr>
              <a:spLocks/>
            </p:cNvSpPr>
            <p:nvPr/>
          </p:nvSpPr>
          <p:spPr bwMode="auto">
            <a:xfrm>
              <a:off x="2904" y="250"/>
              <a:ext cx="810" cy="247"/>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shamt (5)</a:t>
              </a:r>
            </a:p>
          </p:txBody>
        </p:sp>
        <p:sp>
          <p:nvSpPr>
            <p:cNvPr id="40983" name="Rectangle 13"/>
            <p:cNvSpPr>
              <a:spLocks/>
            </p:cNvSpPr>
            <p:nvPr/>
          </p:nvSpPr>
          <p:spPr bwMode="auto">
            <a:xfrm>
              <a:off x="0" y="0"/>
              <a:ext cx="4632" cy="246"/>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chemeClr val="tx1"/>
                  </a:solidFill>
                  <a:latin typeface="Arial" pitchFamily="-112" charset="0"/>
                  <a:ea typeface="Arial" pitchFamily="-112" charset="0"/>
                  <a:cs typeface="Arial" pitchFamily="-112" charset="0"/>
                  <a:sym typeface="Arial" pitchFamily="-112" charset="0"/>
                </a:rPr>
                <a:t>31       </a:t>
              </a:r>
              <a:r>
                <a:rPr lang="en-US" sz="1800" b="1" dirty="0" smtClean="0">
                  <a:solidFill>
                    <a:schemeClr val="tx1"/>
                  </a:solidFill>
                  <a:latin typeface="Arial" pitchFamily="-112" charset="0"/>
                  <a:ea typeface="Arial" pitchFamily="-112" charset="0"/>
                  <a:cs typeface="Arial" pitchFamily="-112" charset="0"/>
                  <a:sym typeface="Arial" pitchFamily="-112" charset="0"/>
                </a:rPr>
                <a:t>    26 </a:t>
              </a:r>
              <a:r>
                <a:rPr lang="en-US" sz="1800" b="1" dirty="0">
                  <a:solidFill>
                    <a:schemeClr val="tx1"/>
                  </a:solidFill>
                  <a:latin typeface="Arial" pitchFamily="-112" charset="0"/>
                  <a:ea typeface="Arial" pitchFamily="-112" charset="0"/>
                  <a:cs typeface="Arial" pitchFamily="-112" charset="0"/>
                  <a:sym typeface="Arial" pitchFamily="-112" charset="0"/>
                </a:rPr>
                <a:t>25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21 20      16 15     </a:t>
              </a:r>
              <a:r>
                <a:rPr lang="en-US" sz="1800" b="1" dirty="0" smtClean="0">
                  <a:solidFill>
                    <a:schemeClr val="tx1"/>
                  </a:solidFill>
                  <a:latin typeface="Arial" pitchFamily="-112" charset="0"/>
                  <a:ea typeface="Arial" pitchFamily="-112" charset="0"/>
                  <a:cs typeface="Arial" pitchFamily="-112" charset="0"/>
                  <a:sym typeface="Arial" pitchFamily="-112" charset="0"/>
                </a:rPr>
                <a:t>    11 </a:t>
              </a:r>
              <a:r>
                <a:rPr lang="en-US" sz="1800" b="1" dirty="0">
                  <a:solidFill>
                    <a:schemeClr val="tx1"/>
                  </a:solidFill>
                  <a:latin typeface="Arial" pitchFamily="-112" charset="0"/>
                  <a:ea typeface="Arial" pitchFamily="-112" charset="0"/>
                  <a:cs typeface="Arial" pitchFamily="-112" charset="0"/>
                  <a:sym typeface="Arial" pitchFamily="-112" charset="0"/>
                </a:rPr>
                <a:t>10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6  5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0</a:t>
              </a:r>
            </a:p>
          </p:txBody>
        </p:sp>
        <p:sp>
          <p:nvSpPr>
            <p:cNvPr id="40984" name="Rectangle 14"/>
            <p:cNvSpPr>
              <a:spLocks/>
            </p:cNvSpPr>
            <p:nvPr/>
          </p:nvSpPr>
          <p:spPr bwMode="auto">
            <a:xfrm>
              <a:off x="3790" y="249"/>
              <a:ext cx="732" cy="247"/>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funct (6)</a:t>
              </a:r>
            </a:p>
          </p:txBody>
        </p:sp>
      </p:grpSp>
    </p:spTree>
    <p:extLst>
      <p:ext uri="{BB962C8B-B14F-4D97-AF65-F5344CB8AC3E}">
        <p14:creationId xmlns:p14="http://schemas.microsoft.com/office/powerpoint/2010/main" val="9742900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0"/>
          </p:nvPr>
        </p:nvSpPr>
        <p:spPr/>
        <p:txBody>
          <a:bodyPr/>
          <a:lstStyle/>
          <a:p>
            <a:pPr>
              <a:defRPr/>
            </a:pPr>
            <a:fld id="{5C6EABCF-5DCD-8E4F-A9BE-E40F852056B2}" type="slidenum">
              <a:rPr lang="en-US" smtClean="0"/>
              <a:pPr>
                <a:defRPr/>
              </a:pPr>
              <a:t>16</a:t>
            </a:fld>
            <a:endParaRPr lang="en-US"/>
          </a:p>
        </p:txBody>
      </p:sp>
      <p:sp>
        <p:nvSpPr>
          <p:cNvPr id="44033" name="Rectangle 1"/>
          <p:cNvSpPr>
            <a:spLocks/>
          </p:cNvSpPr>
          <p:nvPr/>
        </p:nvSpPr>
        <p:spPr bwMode="auto">
          <a:xfrm>
            <a:off x="342900" y="939800"/>
            <a:ext cx="9715500" cy="2032000"/>
          </a:xfrm>
          <a:prstGeom prst="rect">
            <a:avLst/>
          </a:prstGeom>
          <a:noFill/>
          <a:ln w="12700">
            <a:noFill/>
            <a:miter lim="800000"/>
            <a:headEnd/>
            <a:tailEnd/>
          </a:ln>
        </p:spPr>
        <p:txBody>
          <a:bodyPr lIns="0" tIns="0" rIns="43656" bIns="0">
            <a:prstTxWarp prst="textNoShape">
              <a:avLst/>
            </a:prstTxWarp>
          </a:bodyPr>
          <a:lstStyle/>
          <a:p>
            <a:pPr marL="735013" indent="-252413">
              <a:lnSpc>
                <a:spcPct val="90000"/>
              </a:lnSpc>
            </a:pPr>
            <a:endParaRPr lang="en-US" dirty="0">
              <a:solidFill>
                <a:schemeClr val="tx1"/>
              </a:solidFill>
              <a:ea typeface="Times New Roman" pitchFamily="-112" charset="0"/>
              <a:cs typeface="Times New Roman" pitchFamily="-112" charset="0"/>
            </a:endParaRPr>
          </a:p>
          <a:p>
            <a:pPr marL="735013" indent="-252413">
              <a:lnSpc>
                <a:spcPct val="90000"/>
              </a:lnSpc>
              <a:buClr>
                <a:srgbClr val="0000FF"/>
              </a:buClr>
              <a:buSzPct val="100000"/>
              <a:buFont typeface="Arial" pitchFamily="-112" charset="0"/>
              <a:buChar char="•"/>
            </a:pPr>
            <a:r>
              <a:rPr lang="en-US" b="1" dirty="0">
                <a:solidFill>
                  <a:srgbClr val="0000FF"/>
                </a:solidFill>
                <a:latin typeface="Arial" pitchFamily="-112" charset="0"/>
                <a:ea typeface="Arial" pitchFamily="-112" charset="0"/>
                <a:cs typeface="Arial" pitchFamily="-112" charset="0"/>
                <a:sym typeface="Arial" pitchFamily="-112" charset="0"/>
              </a:rPr>
              <a:t>  I-type: One operand is an immediate value and others </a:t>
            </a:r>
          </a:p>
          <a:p>
            <a:pPr marL="735013" indent="-252413">
              <a:lnSpc>
                <a:spcPct val="90000"/>
              </a:lnSpc>
            </a:pPr>
            <a:r>
              <a:rPr lang="en-US" b="1" dirty="0">
                <a:solidFill>
                  <a:srgbClr val="0000FF"/>
                </a:solidFill>
                <a:latin typeface="Arial" pitchFamily="-112" charset="0"/>
                <a:ea typeface="Arial" pitchFamily="-112" charset="0"/>
                <a:cs typeface="Arial" pitchFamily="-112" charset="0"/>
                <a:sym typeface="Arial" pitchFamily="-112" charset="0"/>
              </a:rPr>
              <a:t>               are in registers</a:t>
            </a:r>
          </a:p>
          <a:p>
            <a:pPr marL="735013" indent="-252413">
              <a:lnSpc>
                <a:spcPct val="90000"/>
              </a:lnSpc>
            </a:pPr>
            <a:endParaRPr lang="en-US" dirty="0">
              <a:solidFill>
                <a:schemeClr val="tx1"/>
              </a:solidFill>
              <a:ea typeface="Times New Roman" pitchFamily="-112" charset="0"/>
              <a:cs typeface="Times New Roman" pitchFamily="-112" charset="0"/>
            </a:endParaRPr>
          </a:p>
          <a:p>
            <a:pPr marL="735013" indent="-252413">
              <a:lnSpc>
                <a:spcPct val="90000"/>
              </a:lnSpc>
            </a:pPr>
            <a:r>
              <a:rPr lang="en-US" dirty="0">
                <a:solidFill>
                  <a:srgbClr val="0000FF"/>
                </a:solidFill>
                <a:latin typeface="Arial" pitchFamily="-112" charset="0"/>
                <a:ea typeface="Arial" pitchFamily="-112" charset="0"/>
                <a:cs typeface="Arial" pitchFamily="-112" charset="0"/>
                <a:sym typeface="Arial" pitchFamily="-112" charset="0"/>
              </a:rPr>
              <a:t>  Example:</a:t>
            </a:r>
            <a:r>
              <a:rPr lang="en-US" dirty="0">
                <a:solidFill>
                  <a:schemeClr val="tx1"/>
                </a:solidFill>
                <a:latin typeface="Arial" pitchFamily="-112" charset="0"/>
                <a:ea typeface="Arial" pitchFamily="-112" charset="0"/>
                <a:cs typeface="Arial" pitchFamily="-112" charset="0"/>
                <a:sym typeface="Arial" pitchFamily="-112" charset="0"/>
              </a:rPr>
              <a:t>   </a:t>
            </a:r>
            <a:r>
              <a:rPr lang="en-US" b="1" dirty="0" err="1">
                <a:solidFill>
                  <a:schemeClr val="tx1"/>
                </a:solidFill>
                <a:latin typeface="Arial" pitchFamily="-112" charset="0"/>
                <a:ea typeface="Arial" pitchFamily="-112" charset="0"/>
                <a:cs typeface="Arial" pitchFamily="-112" charset="0"/>
                <a:sym typeface="Arial" pitchFamily="-112" charset="0"/>
              </a:rPr>
              <a:t>addi</a:t>
            </a: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a:solidFill>
                  <a:srgbClr val="FF6600"/>
                </a:solidFill>
                <a:latin typeface="Arial" pitchFamily="-112" charset="0"/>
                <a:ea typeface="Arial" pitchFamily="-112" charset="0"/>
                <a:cs typeface="Arial" pitchFamily="-112" charset="0"/>
                <a:sym typeface="Arial" pitchFamily="-112" charset="0"/>
              </a:rPr>
              <a:t>$s2,</a:t>
            </a: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a:solidFill>
                  <a:srgbClr val="800000"/>
                </a:solidFill>
                <a:latin typeface="Arial" pitchFamily="-112" charset="0"/>
                <a:ea typeface="Arial" pitchFamily="-112" charset="0"/>
                <a:cs typeface="Arial" pitchFamily="-112" charset="0"/>
                <a:sym typeface="Arial" pitchFamily="-112" charset="0"/>
              </a:rPr>
              <a:t>$s1,</a:t>
            </a: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a:solidFill>
                  <a:srgbClr val="008000"/>
                </a:solidFill>
                <a:latin typeface="Arial" pitchFamily="-112" charset="0"/>
                <a:ea typeface="Arial" pitchFamily="-112" charset="0"/>
                <a:cs typeface="Arial" pitchFamily="-112" charset="0"/>
                <a:sym typeface="Arial" pitchFamily="-112" charset="0"/>
              </a:rPr>
              <a:t>128   </a:t>
            </a:r>
            <a:r>
              <a:rPr lang="en-US" b="1" dirty="0" smtClean="0">
                <a:solidFill>
                  <a:srgbClr val="008000"/>
                </a:solidFill>
                <a:latin typeface="Arial" pitchFamily="-112" charset="0"/>
                <a:ea typeface="Arial" pitchFamily="-112" charset="0"/>
                <a:cs typeface="Arial" pitchFamily="-112" charset="0"/>
                <a:sym typeface="Arial" pitchFamily="-112" charset="0"/>
              </a:rPr>
              <a:t> </a:t>
            </a:r>
            <a:r>
              <a:rPr lang="en-US" b="1" dirty="0" smtClean="0">
                <a:solidFill>
                  <a:srgbClr val="FF0000"/>
                </a:solidFill>
                <a:latin typeface="Arial" pitchFamily="-112" charset="0"/>
                <a:ea typeface="Arial" pitchFamily="-112" charset="0"/>
                <a:cs typeface="Arial" pitchFamily="-112" charset="0"/>
                <a:sym typeface="Arial" pitchFamily="-112" charset="0"/>
              </a:rPr>
              <a:t>	# </a:t>
            </a:r>
            <a:r>
              <a:rPr lang="en-US" b="1" dirty="0" err="1">
                <a:solidFill>
                  <a:srgbClr val="FF0000"/>
                </a:solidFill>
                <a:latin typeface="Arial" pitchFamily="-112" charset="0"/>
                <a:ea typeface="Arial" pitchFamily="-112" charset="0"/>
                <a:cs typeface="Arial" pitchFamily="-112" charset="0"/>
                <a:sym typeface="Arial" pitchFamily="-112" charset="0"/>
              </a:rPr>
              <a:t>addi</a:t>
            </a: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err="1">
                <a:solidFill>
                  <a:srgbClr val="FF0000"/>
                </a:solidFill>
                <a:latin typeface="Arial" pitchFamily="-112" charset="0"/>
                <a:ea typeface="Arial" pitchFamily="-112" charset="0"/>
                <a:cs typeface="Arial" pitchFamily="-112" charset="0"/>
                <a:sym typeface="Arial" pitchFamily="-112" charset="0"/>
              </a:rPr>
              <a:t>rt</a:t>
            </a: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err="1">
                <a:solidFill>
                  <a:srgbClr val="FF0000"/>
                </a:solidFill>
                <a:latin typeface="Arial" pitchFamily="-112" charset="0"/>
                <a:ea typeface="Arial" pitchFamily="-112" charset="0"/>
                <a:cs typeface="Arial" pitchFamily="-112" charset="0"/>
                <a:sym typeface="Arial" pitchFamily="-112" charset="0"/>
              </a:rPr>
              <a:t>rs</a:t>
            </a: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err="1">
                <a:solidFill>
                  <a:srgbClr val="FF0000"/>
                </a:solidFill>
                <a:latin typeface="Arial" pitchFamily="-112" charset="0"/>
                <a:ea typeface="Arial" pitchFamily="-112" charset="0"/>
                <a:cs typeface="Arial" pitchFamily="-112" charset="0"/>
                <a:sym typeface="Arial" pitchFamily="-112" charset="0"/>
              </a:rPr>
              <a:t>Imm</a:t>
            </a:r>
            <a:endParaRPr lang="en-US" b="1" dirty="0">
              <a:solidFill>
                <a:srgbClr val="FF0000"/>
              </a:solidFill>
              <a:latin typeface="Arial" pitchFamily="-112" charset="0"/>
              <a:ea typeface="Arial" pitchFamily="-112" charset="0"/>
              <a:cs typeface="Arial" pitchFamily="-112" charset="0"/>
              <a:sym typeface="Arial" pitchFamily="-112" charset="0"/>
            </a:endParaRPr>
          </a:p>
          <a:p>
            <a:pPr marL="735013" indent="-252413">
              <a:lnSpc>
                <a:spcPct val="90000"/>
              </a:lnSpc>
            </a:pP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smtClean="0">
                <a:solidFill>
                  <a:srgbClr val="FF0000"/>
                </a:solidFill>
                <a:latin typeface="Arial" pitchFamily="-112" charset="0"/>
                <a:ea typeface="Arial" pitchFamily="-112" charset="0"/>
                <a:cs typeface="Arial" pitchFamily="-112" charset="0"/>
                <a:sym typeface="Arial" pitchFamily="-112" charset="0"/>
              </a:rPr>
              <a:t>      	# </a:t>
            </a:r>
            <a:r>
              <a:rPr lang="en-US" b="1" dirty="0">
                <a:solidFill>
                  <a:srgbClr val="FF0000"/>
                </a:solidFill>
                <a:latin typeface="Arial" pitchFamily="-112" charset="0"/>
                <a:ea typeface="Arial" pitchFamily="-112" charset="0"/>
                <a:cs typeface="Arial" pitchFamily="-112" charset="0"/>
                <a:sym typeface="Arial" pitchFamily="-112" charset="0"/>
              </a:rPr>
              <a:t>RF[18] = RF[17]+128</a:t>
            </a:r>
          </a:p>
        </p:txBody>
      </p:sp>
      <p:grpSp>
        <p:nvGrpSpPr>
          <p:cNvPr id="2" name="Group 2"/>
          <p:cNvGrpSpPr>
            <a:grpSpLocks/>
          </p:cNvGrpSpPr>
          <p:nvPr/>
        </p:nvGrpSpPr>
        <p:grpSpPr bwMode="auto">
          <a:xfrm>
            <a:off x="1195388" y="3432175"/>
            <a:ext cx="7872416" cy="936625"/>
            <a:chOff x="0" y="0"/>
            <a:chExt cx="4958" cy="590"/>
          </a:xfrm>
        </p:grpSpPr>
        <p:grpSp>
          <p:nvGrpSpPr>
            <p:cNvPr id="3" name="Group 3"/>
            <p:cNvGrpSpPr>
              <a:grpSpLocks/>
            </p:cNvGrpSpPr>
            <p:nvPr/>
          </p:nvGrpSpPr>
          <p:grpSpPr bwMode="auto">
            <a:xfrm>
              <a:off x="55" y="214"/>
              <a:ext cx="4889" cy="376"/>
              <a:chOff x="0" y="0"/>
              <a:chExt cx="4888" cy="376"/>
            </a:xfrm>
          </p:grpSpPr>
          <p:sp>
            <p:nvSpPr>
              <p:cNvPr id="43028" name="Rectangle 4"/>
              <p:cNvSpPr>
                <a:spLocks/>
              </p:cNvSpPr>
              <p:nvPr/>
            </p:nvSpPr>
            <p:spPr bwMode="auto">
              <a:xfrm>
                <a:off x="0" y="0"/>
                <a:ext cx="4888" cy="376"/>
              </a:xfrm>
              <a:prstGeom prst="rect">
                <a:avLst/>
              </a:prstGeom>
              <a:noFill/>
              <a:ln w="12700">
                <a:solidFill>
                  <a:schemeClr val="tx1"/>
                </a:solidFill>
                <a:miter lim="800000"/>
                <a:headEnd/>
                <a:tailEnd/>
              </a:ln>
            </p:spPr>
            <p:txBody>
              <a:bodyPr lIns="0" tIns="0" rIns="0" bIns="0">
                <a:prstTxWarp prst="textNoShape">
                  <a:avLst/>
                </a:prstTxWarp>
              </a:bodyPr>
              <a:lstStyle/>
              <a:p>
                <a:endParaRPr lang="en-US"/>
              </a:p>
            </p:txBody>
          </p:sp>
          <p:sp>
            <p:nvSpPr>
              <p:cNvPr id="43029" name="Rectangle 5"/>
              <p:cNvSpPr>
                <a:spLocks/>
              </p:cNvSpPr>
              <p:nvPr/>
            </p:nvSpPr>
            <p:spPr bwMode="auto">
              <a:xfrm>
                <a:off x="0" y="0"/>
                <a:ext cx="4888" cy="376"/>
              </a:xfrm>
              <a:prstGeom prst="rect">
                <a:avLst/>
              </a:prstGeom>
              <a:noFill/>
              <a:ln w="12700">
                <a:noFill/>
                <a:miter lim="800000"/>
                <a:headEnd/>
                <a:tailEnd/>
              </a:ln>
            </p:spPr>
            <p:txBody>
              <a:bodyPr lIns="0" tIns="0" rIns="0" bIns="0">
                <a:prstTxWarp prst="textNoShape">
                  <a:avLst/>
                </a:prstTxWarp>
              </a:bodyPr>
              <a:lstStyle/>
              <a:p>
                <a:endParaRPr lang="en-US"/>
              </a:p>
            </p:txBody>
          </p:sp>
        </p:grpSp>
        <p:sp>
          <p:nvSpPr>
            <p:cNvPr id="43020" name="Line 6"/>
            <p:cNvSpPr>
              <a:spLocks noChangeShapeType="1"/>
            </p:cNvSpPr>
            <p:nvPr/>
          </p:nvSpPr>
          <p:spPr bwMode="auto">
            <a:xfrm>
              <a:off x="851"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3021" name="Rectangle 7"/>
            <p:cNvSpPr>
              <a:spLocks/>
            </p:cNvSpPr>
            <p:nvPr/>
          </p:nvSpPr>
          <p:spPr bwMode="auto">
            <a:xfrm>
              <a:off x="170" y="269"/>
              <a:ext cx="564"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Op (6)</a:t>
              </a:r>
            </a:p>
          </p:txBody>
        </p:sp>
        <p:sp>
          <p:nvSpPr>
            <p:cNvPr id="43022" name="Line 8"/>
            <p:cNvSpPr>
              <a:spLocks noChangeShapeType="1"/>
            </p:cNvSpPr>
            <p:nvPr/>
          </p:nvSpPr>
          <p:spPr bwMode="auto">
            <a:xfrm>
              <a:off x="1647"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3023" name="Rectangle 9"/>
            <p:cNvSpPr>
              <a:spLocks/>
            </p:cNvSpPr>
            <p:nvPr/>
          </p:nvSpPr>
          <p:spPr bwMode="auto">
            <a:xfrm>
              <a:off x="966" y="269"/>
              <a:ext cx="494"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rs (5)</a:t>
              </a:r>
            </a:p>
          </p:txBody>
        </p:sp>
        <p:sp>
          <p:nvSpPr>
            <p:cNvPr id="43024" name="Line 10"/>
            <p:cNvSpPr>
              <a:spLocks noChangeShapeType="1"/>
            </p:cNvSpPr>
            <p:nvPr/>
          </p:nvSpPr>
          <p:spPr bwMode="auto">
            <a:xfrm>
              <a:off x="2329"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3025" name="Rectangle 11"/>
            <p:cNvSpPr>
              <a:spLocks/>
            </p:cNvSpPr>
            <p:nvPr/>
          </p:nvSpPr>
          <p:spPr bwMode="auto">
            <a:xfrm>
              <a:off x="1705" y="269"/>
              <a:ext cx="459"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rt (5)</a:t>
              </a:r>
            </a:p>
          </p:txBody>
        </p:sp>
        <p:sp>
          <p:nvSpPr>
            <p:cNvPr id="43026" name="Rectangle 12"/>
            <p:cNvSpPr>
              <a:spLocks/>
            </p:cNvSpPr>
            <p:nvPr/>
          </p:nvSpPr>
          <p:spPr bwMode="auto">
            <a:xfrm>
              <a:off x="2387" y="269"/>
              <a:ext cx="2343"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Address/Immediate value (16)</a:t>
              </a:r>
            </a:p>
          </p:txBody>
        </p:sp>
        <p:sp>
          <p:nvSpPr>
            <p:cNvPr id="43027" name="Rectangle 13"/>
            <p:cNvSpPr>
              <a:spLocks/>
            </p:cNvSpPr>
            <p:nvPr/>
          </p:nvSpPr>
          <p:spPr bwMode="auto">
            <a:xfrm>
              <a:off x="0" y="0"/>
              <a:ext cx="4958" cy="286"/>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chemeClr val="tx1"/>
                  </a:solidFill>
                  <a:latin typeface="Arial" pitchFamily="-112" charset="0"/>
                  <a:ea typeface="Arial" pitchFamily="-112" charset="0"/>
                  <a:cs typeface="Arial" pitchFamily="-112" charset="0"/>
                  <a:sym typeface="Arial" pitchFamily="-112" charset="0"/>
                </a:rPr>
                <a:t>31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26 25       </a:t>
              </a:r>
              <a:r>
                <a:rPr lang="en-US" sz="1800" b="1" dirty="0" smtClean="0">
                  <a:solidFill>
                    <a:schemeClr val="tx1"/>
                  </a:solidFill>
                  <a:latin typeface="Arial" pitchFamily="-112" charset="0"/>
                  <a:ea typeface="Arial" pitchFamily="-112" charset="0"/>
                  <a:cs typeface="Arial" pitchFamily="-112" charset="0"/>
                  <a:sym typeface="Arial" pitchFamily="-112" charset="0"/>
                </a:rPr>
                <a:t>    21 </a:t>
              </a:r>
              <a:r>
                <a:rPr lang="en-US" sz="1800" b="1" dirty="0">
                  <a:solidFill>
                    <a:schemeClr val="tx1"/>
                  </a:solidFill>
                  <a:latin typeface="Arial" pitchFamily="-112" charset="0"/>
                  <a:ea typeface="Arial" pitchFamily="-112" charset="0"/>
                  <a:cs typeface="Arial" pitchFamily="-112" charset="0"/>
                  <a:sym typeface="Arial" pitchFamily="-112" charset="0"/>
                </a:rPr>
                <a:t>20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16 15                                               </a:t>
              </a:r>
              <a:r>
                <a:rPr lang="en-US" sz="1800" b="1" dirty="0" smtClean="0">
                  <a:solidFill>
                    <a:schemeClr val="tx1"/>
                  </a:solidFill>
                  <a:latin typeface="Arial" pitchFamily="-112" charset="0"/>
                  <a:ea typeface="Arial" pitchFamily="-112" charset="0"/>
                  <a:cs typeface="Arial" pitchFamily="-112" charset="0"/>
                  <a:sym typeface="Arial" pitchFamily="-112" charset="0"/>
                </a:rPr>
                <a:t>         0</a:t>
              </a:r>
              <a:endParaRPr lang="en-US" sz="1800" b="1" dirty="0">
                <a:solidFill>
                  <a:schemeClr val="tx1"/>
                </a:solidFill>
                <a:latin typeface="Arial" pitchFamily="-112" charset="0"/>
                <a:ea typeface="Arial" pitchFamily="-112" charset="0"/>
                <a:cs typeface="Arial" pitchFamily="-112" charset="0"/>
                <a:sym typeface="Arial" pitchFamily="-112" charset="0"/>
              </a:endParaRPr>
            </a:p>
          </p:txBody>
        </p:sp>
      </p:grpSp>
      <p:sp>
        <p:nvSpPr>
          <p:cNvPr id="43013" name="Rectangle 14"/>
          <p:cNvSpPr>
            <a:spLocks noGrp="1" noChangeArrowheads="1"/>
          </p:cNvSpPr>
          <p:nvPr>
            <p:ph type="title"/>
          </p:nvPr>
        </p:nvSpPr>
        <p:spPr/>
        <p:txBody>
          <a:bodyPr rIns="152964"/>
          <a:lstStyle/>
          <a:p>
            <a:pPr marL="50800" eaLnBrk="1" hangingPunct="1"/>
            <a:r>
              <a:rPr lang="en-US" dirty="0" smtClean="0"/>
              <a:t>Review:  MIPS I-Type (arithmetic)</a:t>
            </a:r>
            <a:endParaRPr lang="en-US" dirty="0"/>
          </a:p>
        </p:txBody>
      </p:sp>
      <p:sp>
        <p:nvSpPr>
          <p:cNvPr id="44047" name="Line 15"/>
          <p:cNvSpPr>
            <a:spLocks noChangeShapeType="1"/>
          </p:cNvSpPr>
          <p:nvPr/>
        </p:nvSpPr>
        <p:spPr bwMode="auto">
          <a:xfrm>
            <a:off x="3657600" y="2641600"/>
            <a:ext cx="628650" cy="993776"/>
          </a:xfrm>
          <a:prstGeom prst="line">
            <a:avLst/>
          </a:prstGeom>
          <a:noFill/>
          <a:ln w="25400">
            <a:solidFill>
              <a:srgbClr val="FF6600"/>
            </a:solidFill>
            <a:prstDash val="sysDot"/>
            <a:round/>
            <a:headEnd/>
            <a:tailEnd type="triangle" w="lg" len="lg"/>
          </a:ln>
        </p:spPr>
        <p:txBody>
          <a:bodyPr lIns="0" tIns="0" rIns="0" bIns="0">
            <a:prstTxWarp prst="textNoShape">
              <a:avLst/>
            </a:prstTxWarp>
          </a:bodyPr>
          <a:lstStyle/>
          <a:p>
            <a:endParaRPr lang="en-US"/>
          </a:p>
        </p:txBody>
      </p:sp>
      <p:sp>
        <p:nvSpPr>
          <p:cNvPr id="44048" name="Line 16"/>
          <p:cNvSpPr>
            <a:spLocks noChangeShapeType="1"/>
          </p:cNvSpPr>
          <p:nvPr/>
        </p:nvSpPr>
        <p:spPr bwMode="auto">
          <a:xfrm flipH="1">
            <a:off x="3043236" y="2641600"/>
            <a:ext cx="1274763" cy="1052513"/>
          </a:xfrm>
          <a:prstGeom prst="line">
            <a:avLst/>
          </a:prstGeom>
          <a:noFill/>
          <a:ln w="25400">
            <a:solidFill>
              <a:srgbClr val="800000"/>
            </a:solidFill>
            <a:prstDash val="sysDot"/>
            <a:round/>
            <a:headEnd/>
            <a:tailEnd type="triangle" w="lg" len="lg"/>
          </a:ln>
        </p:spPr>
        <p:txBody>
          <a:bodyPr lIns="0" tIns="0" rIns="0" bIns="0">
            <a:prstTxWarp prst="textNoShape">
              <a:avLst/>
            </a:prstTxWarp>
          </a:bodyPr>
          <a:lstStyle/>
          <a:p>
            <a:endParaRPr lang="en-US"/>
          </a:p>
        </p:txBody>
      </p:sp>
      <p:sp>
        <p:nvSpPr>
          <p:cNvPr id="44049" name="Line 17"/>
          <p:cNvSpPr>
            <a:spLocks noChangeShapeType="1"/>
          </p:cNvSpPr>
          <p:nvPr/>
        </p:nvSpPr>
        <p:spPr bwMode="auto">
          <a:xfrm>
            <a:off x="5063067" y="2641600"/>
            <a:ext cx="804333" cy="985837"/>
          </a:xfrm>
          <a:prstGeom prst="line">
            <a:avLst/>
          </a:prstGeom>
          <a:noFill/>
          <a:ln w="25400">
            <a:solidFill>
              <a:srgbClr val="008000"/>
            </a:solidFill>
            <a:prstDash val="sysDot"/>
            <a:round/>
            <a:headEnd/>
            <a:tailEnd type="triangle" w="lg" len="lg"/>
          </a:ln>
        </p:spPr>
        <p:txBody>
          <a:bodyPr lIns="0" tIns="0" rIns="0" bIns="0">
            <a:prstTxWarp prst="textNoShape">
              <a:avLst/>
            </a:prstTxWarp>
          </a:bodyPr>
          <a:lstStyle/>
          <a:p>
            <a:endParaRPr lang="en-US"/>
          </a:p>
        </p:txBody>
      </p:sp>
      <p:sp>
        <p:nvSpPr>
          <p:cNvPr id="44050" name="Line 18"/>
          <p:cNvSpPr>
            <a:spLocks noChangeShapeType="1"/>
          </p:cNvSpPr>
          <p:nvPr/>
        </p:nvSpPr>
        <p:spPr bwMode="auto">
          <a:xfrm flipH="1">
            <a:off x="1860550" y="2658533"/>
            <a:ext cx="848783" cy="1000655"/>
          </a:xfrm>
          <a:prstGeom prst="line">
            <a:avLst/>
          </a:prstGeom>
          <a:noFill/>
          <a:ln w="25400">
            <a:solidFill>
              <a:schemeClr val="tx1"/>
            </a:solidFill>
            <a:prstDash val="sysDot"/>
            <a:round/>
            <a:headEnd/>
            <a:tailEnd type="triangle" w="lg" len="lg"/>
          </a:ln>
        </p:spPr>
        <p:txBody>
          <a:bodyPr lIns="0" tIns="0" rIns="0" bIns="0">
            <a:prstTxWarp prst="textNoShape">
              <a:avLst/>
            </a:prstTxWarp>
          </a:bodyPr>
          <a:lstStyle/>
          <a:p>
            <a:endParaRPr lang="en-US"/>
          </a:p>
        </p:txBody>
      </p:sp>
      <p:sp>
        <p:nvSpPr>
          <p:cNvPr id="44051" name="Rectangle 19"/>
          <p:cNvSpPr>
            <a:spLocks/>
          </p:cNvSpPr>
          <p:nvPr/>
        </p:nvSpPr>
        <p:spPr bwMode="auto">
          <a:xfrm>
            <a:off x="930275" y="4649788"/>
            <a:ext cx="7962900" cy="800100"/>
          </a:xfrm>
          <a:prstGeom prst="rect">
            <a:avLst/>
          </a:prstGeom>
          <a:noFill/>
          <a:ln w="12700">
            <a:noFill/>
            <a:miter lim="800000"/>
            <a:headEnd/>
            <a:tailEnd/>
          </a:ln>
        </p:spPr>
        <p:txBody>
          <a:bodyPr lIns="0" tIns="0" rIns="49784" bIns="0">
            <a:prstTxWarp prst="textNoShape">
              <a:avLst/>
            </a:prstTxWarp>
          </a:bodyPr>
          <a:lstStyle/>
          <a:p>
            <a:pPr marL="49213"/>
            <a:r>
              <a:rPr lang="en-US">
                <a:solidFill>
                  <a:schemeClr val="tx1"/>
                </a:solidFill>
                <a:latin typeface="Arial" pitchFamily="-112" charset="0"/>
                <a:ea typeface="Arial" pitchFamily="-112" charset="0"/>
                <a:cs typeface="Arial" pitchFamily="-112" charset="0"/>
                <a:sym typeface="Arial" pitchFamily="-112" charset="0"/>
              </a:rPr>
              <a:t>B:  001000  10001   10010         0000000010000000</a:t>
            </a:r>
          </a:p>
          <a:p>
            <a:pPr marL="49213"/>
            <a:r>
              <a:rPr lang="en-US">
                <a:solidFill>
                  <a:schemeClr val="tx1"/>
                </a:solidFill>
                <a:latin typeface="Arial" pitchFamily="-112" charset="0"/>
                <a:ea typeface="Arial" pitchFamily="-112" charset="0"/>
                <a:cs typeface="Arial" pitchFamily="-112" charset="0"/>
                <a:sym typeface="Arial" pitchFamily="-112" charset="0"/>
              </a:rPr>
              <a:t>D:       8          17          18                       128</a:t>
            </a:r>
          </a:p>
        </p:txBody>
      </p:sp>
    </p:spTree>
    <p:extLst>
      <p:ext uri="{BB962C8B-B14F-4D97-AF65-F5344CB8AC3E}">
        <p14:creationId xmlns:p14="http://schemas.microsoft.com/office/powerpoint/2010/main" val="299886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0"/>
          </p:nvPr>
        </p:nvSpPr>
        <p:spPr/>
        <p:txBody>
          <a:bodyPr/>
          <a:lstStyle/>
          <a:p>
            <a:pPr>
              <a:defRPr/>
            </a:pPr>
            <a:fld id="{838F7EDC-A4B4-CF44-9646-B3FFAE58860D}" type="slidenum">
              <a:rPr lang="en-US" smtClean="0"/>
              <a:pPr>
                <a:defRPr/>
              </a:pPr>
              <a:t>17</a:t>
            </a:fld>
            <a:endParaRPr lang="en-US"/>
          </a:p>
        </p:txBody>
      </p:sp>
      <p:sp>
        <p:nvSpPr>
          <p:cNvPr id="45057" name="Rectangle 1"/>
          <p:cNvSpPr>
            <a:spLocks/>
          </p:cNvSpPr>
          <p:nvPr/>
        </p:nvSpPr>
        <p:spPr bwMode="auto">
          <a:xfrm>
            <a:off x="355600" y="1077913"/>
            <a:ext cx="9715500" cy="1790700"/>
          </a:xfrm>
          <a:prstGeom prst="rect">
            <a:avLst/>
          </a:prstGeom>
          <a:noFill/>
          <a:ln w="12700">
            <a:noFill/>
            <a:miter lim="800000"/>
            <a:headEnd/>
            <a:tailEnd/>
          </a:ln>
        </p:spPr>
        <p:txBody>
          <a:bodyPr lIns="0" tIns="0" rIns="43656" bIns="0">
            <a:prstTxWarp prst="textNoShape">
              <a:avLst/>
            </a:prstTxWarp>
          </a:bodyPr>
          <a:lstStyle/>
          <a:p>
            <a:pPr marL="735013" indent="-252413">
              <a:lnSpc>
                <a:spcPct val="90000"/>
              </a:lnSpc>
            </a:pPr>
            <a:endParaRPr lang="en-US" dirty="0">
              <a:solidFill>
                <a:schemeClr val="tx1"/>
              </a:solidFill>
              <a:ea typeface="Times New Roman" pitchFamily="-112" charset="0"/>
              <a:cs typeface="Times New Roman" pitchFamily="-112" charset="0"/>
            </a:endParaRPr>
          </a:p>
          <a:p>
            <a:pPr marL="735013" indent="-252413">
              <a:lnSpc>
                <a:spcPct val="90000"/>
              </a:lnSpc>
              <a:buClr>
                <a:srgbClr val="0000FF"/>
              </a:buClr>
              <a:buSzPct val="100000"/>
              <a:buFont typeface="Arial" pitchFamily="-112" charset="0"/>
              <a:buChar char="•"/>
            </a:pPr>
            <a:r>
              <a:rPr lang="en-US" b="1" dirty="0">
                <a:solidFill>
                  <a:srgbClr val="0000FF"/>
                </a:solidFill>
                <a:latin typeface="Arial" pitchFamily="-112" charset="0"/>
                <a:ea typeface="Arial" pitchFamily="-112" charset="0"/>
                <a:cs typeface="Arial" pitchFamily="-112" charset="0"/>
                <a:sym typeface="Arial" pitchFamily="-112" charset="0"/>
              </a:rPr>
              <a:t>  I-type: One operand is an immediate value and others </a:t>
            </a:r>
          </a:p>
          <a:p>
            <a:pPr marL="735013" indent="-252413">
              <a:lnSpc>
                <a:spcPct val="90000"/>
              </a:lnSpc>
            </a:pPr>
            <a:r>
              <a:rPr lang="en-US" b="1" dirty="0">
                <a:solidFill>
                  <a:srgbClr val="0000FF"/>
                </a:solidFill>
                <a:latin typeface="Arial" pitchFamily="-112" charset="0"/>
                <a:ea typeface="Arial" pitchFamily="-112" charset="0"/>
                <a:cs typeface="Arial" pitchFamily="-112" charset="0"/>
                <a:sym typeface="Arial" pitchFamily="-112" charset="0"/>
              </a:rPr>
              <a:t>               are in registers</a:t>
            </a:r>
          </a:p>
          <a:p>
            <a:pPr marL="735013" indent="-252413">
              <a:lnSpc>
                <a:spcPct val="90000"/>
              </a:lnSpc>
            </a:pPr>
            <a:endParaRPr lang="en-US" dirty="0">
              <a:solidFill>
                <a:schemeClr val="tx1"/>
              </a:solidFill>
              <a:ea typeface="Times New Roman" pitchFamily="-112" charset="0"/>
              <a:cs typeface="Times New Roman" pitchFamily="-112" charset="0"/>
            </a:endParaRPr>
          </a:p>
          <a:p>
            <a:pPr marL="735013" indent="-252413">
              <a:lnSpc>
                <a:spcPct val="90000"/>
              </a:lnSpc>
            </a:pPr>
            <a:r>
              <a:rPr lang="en-US" dirty="0">
                <a:solidFill>
                  <a:srgbClr val="0000FF"/>
                </a:solidFill>
                <a:latin typeface="Arial" pitchFamily="-112" charset="0"/>
                <a:ea typeface="Arial" pitchFamily="-112" charset="0"/>
                <a:cs typeface="Arial" pitchFamily="-112" charset="0"/>
                <a:sym typeface="Arial" pitchFamily="-112" charset="0"/>
              </a:rPr>
              <a:t>  Example:</a:t>
            </a:r>
            <a:r>
              <a:rPr lang="en-US" dirty="0">
                <a:solidFill>
                  <a:schemeClr val="tx1"/>
                </a:solidFill>
                <a:latin typeface="Arial" pitchFamily="-112" charset="0"/>
                <a:ea typeface="Arial" pitchFamily="-112" charset="0"/>
                <a:cs typeface="Arial" pitchFamily="-112" charset="0"/>
                <a:sym typeface="Arial" pitchFamily="-112" charset="0"/>
              </a:rPr>
              <a:t>   </a:t>
            </a:r>
            <a:r>
              <a:rPr lang="en-US" b="1" dirty="0" err="1">
                <a:solidFill>
                  <a:schemeClr val="tx1"/>
                </a:solidFill>
                <a:latin typeface="Arial" pitchFamily="-112" charset="0"/>
                <a:ea typeface="Arial" pitchFamily="-112" charset="0"/>
                <a:cs typeface="Arial" pitchFamily="-112" charset="0"/>
                <a:sym typeface="Arial" pitchFamily="-112" charset="0"/>
              </a:rPr>
              <a:t>lw</a:t>
            </a:r>
            <a:r>
              <a:rPr lang="en-US" b="1" dirty="0">
                <a:solidFill>
                  <a:srgbClr val="FF0000"/>
                </a:solidFill>
                <a:latin typeface="Arial" pitchFamily="-112" charset="0"/>
                <a:ea typeface="Arial" pitchFamily="-112" charset="0"/>
                <a:cs typeface="Arial" pitchFamily="-112" charset="0"/>
                <a:sym typeface="Arial" pitchFamily="-112" charset="0"/>
              </a:rPr>
              <a:t>   </a:t>
            </a:r>
            <a:r>
              <a:rPr lang="en-US" dirty="0">
                <a:solidFill>
                  <a:srgbClr val="FF6600"/>
                </a:solidFill>
                <a:latin typeface="Arial Unicode MS" pitchFamily="-112" charset="0"/>
                <a:ea typeface="Arial Unicode MS" pitchFamily="-112" charset="0"/>
                <a:cs typeface="Arial Unicode MS" pitchFamily="-112" charset="0"/>
                <a:sym typeface="Arial Unicode MS" pitchFamily="-112" charset="0"/>
              </a:rPr>
              <a:t>$s3,</a:t>
            </a:r>
            <a:r>
              <a:rPr lang="en-US" dirty="0">
                <a:solidFill>
                  <a:srgbClr val="FF0000"/>
                </a:solidFill>
                <a:latin typeface="Arial Unicode MS" pitchFamily="-112" charset="0"/>
                <a:ea typeface="Arial Unicode MS" pitchFamily="-112" charset="0"/>
                <a:cs typeface="Arial Unicode MS" pitchFamily="-112" charset="0"/>
                <a:sym typeface="Arial Unicode MS" pitchFamily="-112" charset="0"/>
              </a:rPr>
              <a:t> </a:t>
            </a:r>
            <a:r>
              <a:rPr lang="en-US" dirty="0">
                <a:solidFill>
                  <a:srgbClr val="008000"/>
                </a:solidFill>
                <a:latin typeface="Arial Unicode MS" pitchFamily="-112" charset="0"/>
                <a:ea typeface="Arial Unicode MS" pitchFamily="-112" charset="0"/>
                <a:cs typeface="Arial Unicode MS" pitchFamily="-112" charset="0"/>
                <a:sym typeface="Arial Unicode MS" pitchFamily="-112" charset="0"/>
              </a:rPr>
              <a:t>32</a:t>
            </a:r>
            <a:r>
              <a:rPr lang="en-US" dirty="0">
                <a:solidFill>
                  <a:srgbClr val="800000"/>
                </a:solidFill>
                <a:latin typeface="Arial Unicode MS" pitchFamily="-112" charset="0"/>
                <a:ea typeface="Arial Unicode MS" pitchFamily="-112" charset="0"/>
                <a:cs typeface="Arial Unicode MS" pitchFamily="-112" charset="0"/>
                <a:sym typeface="Arial Unicode MS" pitchFamily="-112" charset="0"/>
              </a:rPr>
              <a:t>($t0)</a:t>
            </a:r>
            <a:r>
              <a:rPr lang="en-US" dirty="0">
                <a:solidFill>
                  <a:srgbClr val="CC3399"/>
                </a:solidFill>
                <a:latin typeface="Arial Unicode MS" pitchFamily="-112" charset="0"/>
                <a:ea typeface="Arial Unicode MS" pitchFamily="-112" charset="0"/>
                <a:cs typeface="Arial Unicode MS" pitchFamily="-112" charset="0"/>
                <a:sym typeface="Arial Unicode MS" pitchFamily="-112" charset="0"/>
              </a:rPr>
              <a:t>     </a:t>
            </a:r>
            <a:r>
              <a:rPr lang="en-US" dirty="0">
                <a:solidFill>
                  <a:srgbClr val="FF0000"/>
                </a:solidFill>
                <a:latin typeface="Arial Unicode MS" pitchFamily="-112" charset="0"/>
                <a:ea typeface="Arial Unicode MS" pitchFamily="-112" charset="0"/>
                <a:cs typeface="Arial Unicode MS" pitchFamily="-112" charset="0"/>
                <a:sym typeface="Arial Unicode MS" pitchFamily="-112" charset="0"/>
              </a:rPr>
              <a:t># </a:t>
            </a:r>
            <a:r>
              <a:rPr lang="en-US" b="1" dirty="0">
                <a:solidFill>
                  <a:srgbClr val="FF0000"/>
                </a:solidFill>
                <a:latin typeface="Arial" pitchFamily="-112" charset="0"/>
                <a:ea typeface="Arial" pitchFamily="-112" charset="0"/>
                <a:cs typeface="Arial" pitchFamily="-112" charset="0"/>
                <a:sym typeface="Arial" pitchFamily="-112" charset="0"/>
              </a:rPr>
              <a:t>RF[19] =</a:t>
            </a:r>
            <a:r>
              <a:rPr lang="en-US" b="1" dirty="0" smtClean="0">
                <a:solidFill>
                  <a:srgbClr val="FF0000"/>
                </a:solidFill>
                <a:latin typeface="Arial" pitchFamily="-112" charset="0"/>
                <a:ea typeface="Arial" pitchFamily="-112" charset="0"/>
                <a:cs typeface="Arial" pitchFamily="-112" charset="0"/>
                <a:sym typeface="Arial" pitchFamily="-112" charset="0"/>
              </a:rPr>
              <a:t> Memory[</a:t>
            </a:r>
            <a:r>
              <a:rPr lang="en-US" b="1" dirty="0">
                <a:solidFill>
                  <a:srgbClr val="FF0000"/>
                </a:solidFill>
                <a:latin typeface="Arial" pitchFamily="-112" charset="0"/>
                <a:ea typeface="Arial" pitchFamily="-112" charset="0"/>
                <a:cs typeface="Arial" pitchFamily="-112" charset="0"/>
                <a:sym typeface="Arial" pitchFamily="-112" charset="0"/>
              </a:rPr>
              <a:t>RF[8]+32]</a:t>
            </a:r>
          </a:p>
        </p:txBody>
      </p:sp>
      <p:grpSp>
        <p:nvGrpSpPr>
          <p:cNvPr id="2" name="Group 2"/>
          <p:cNvGrpSpPr>
            <a:grpSpLocks/>
          </p:cNvGrpSpPr>
          <p:nvPr/>
        </p:nvGrpSpPr>
        <p:grpSpPr bwMode="auto">
          <a:xfrm>
            <a:off x="1195388" y="3578225"/>
            <a:ext cx="7948632" cy="938213"/>
            <a:chOff x="0" y="0"/>
            <a:chExt cx="5006" cy="590"/>
          </a:xfrm>
        </p:grpSpPr>
        <p:grpSp>
          <p:nvGrpSpPr>
            <p:cNvPr id="3" name="Group 3"/>
            <p:cNvGrpSpPr>
              <a:grpSpLocks/>
            </p:cNvGrpSpPr>
            <p:nvPr/>
          </p:nvGrpSpPr>
          <p:grpSpPr bwMode="auto">
            <a:xfrm>
              <a:off x="55" y="214"/>
              <a:ext cx="4889" cy="376"/>
              <a:chOff x="0" y="0"/>
              <a:chExt cx="4888" cy="376"/>
            </a:xfrm>
          </p:grpSpPr>
          <p:sp>
            <p:nvSpPr>
              <p:cNvPr id="44053" name="Rectangle 4"/>
              <p:cNvSpPr>
                <a:spLocks/>
              </p:cNvSpPr>
              <p:nvPr/>
            </p:nvSpPr>
            <p:spPr bwMode="auto">
              <a:xfrm>
                <a:off x="0" y="0"/>
                <a:ext cx="4888" cy="376"/>
              </a:xfrm>
              <a:prstGeom prst="rect">
                <a:avLst/>
              </a:prstGeom>
              <a:noFill/>
              <a:ln w="12700">
                <a:solidFill>
                  <a:schemeClr val="tx1"/>
                </a:solidFill>
                <a:miter lim="800000"/>
                <a:headEnd/>
                <a:tailEnd/>
              </a:ln>
            </p:spPr>
            <p:txBody>
              <a:bodyPr lIns="0" tIns="0" rIns="0" bIns="0">
                <a:prstTxWarp prst="textNoShape">
                  <a:avLst/>
                </a:prstTxWarp>
              </a:bodyPr>
              <a:lstStyle/>
              <a:p>
                <a:endParaRPr lang="en-US"/>
              </a:p>
            </p:txBody>
          </p:sp>
          <p:sp>
            <p:nvSpPr>
              <p:cNvPr id="44054" name="Rectangle 5"/>
              <p:cNvSpPr>
                <a:spLocks/>
              </p:cNvSpPr>
              <p:nvPr/>
            </p:nvSpPr>
            <p:spPr bwMode="auto">
              <a:xfrm>
                <a:off x="0" y="0"/>
                <a:ext cx="4888" cy="376"/>
              </a:xfrm>
              <a:prstGeom prst="rect">
                <a:avLst/>
              </a:prstGeom>
              <a:noFill/>
              <a:ln w="12700">
                <a:noFill/>
                <a:miter lim="800000"/>
                <a:headEnd/>
                <a:tailEnd/>
              </a:ln>
            </p:spPr>
            <p:txBody>
              <a:bodyPr lIns="0" tIns="0" rIns="0" bIns="0">
                <a:prstTxWarp prst="textNoShape">
                  <a:avLst/>
                </a:prstTxWarp>
              </a:bodyPr>
              <a:lstStyle/>
              <a:p>
                <a:endParaRPr lang="en-US"/>
              </a:p>
            </p:txBody>
          </p:sp>
        </p:grpSp>
        <p:sp>
          <p:nvSpPr>
            <p:cNvPr id="44045" name="Line 6"/>
            <p:cNvSpPr>
              <a:spLocks noChangeShapeType="1"/>
            </p:cNvSpPr>
            <p:nvPr/>
          </p:nvSpPr>
          <p:spPr bwMode="auto">
            <a:xfrm>
              <a:off x="851"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4046" name="Rectangle 7"/>
            <p:cNvSpPr>
              <a:spLocks/>
            </p:cNvSpPr>
            <p:nvPr/>
          </p:nvSpPr>
          <p:spPr bwMode="auto">
            <a:xfrm>
              <a:off x="170" y="269"/>
              <a:ext cx="564" cy="246"/>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chemeClr val="tx1"/>
                  </a:solidFill>
                  <a:latin typeface="Arial" pitchFamily="-112" charset="0"/>
                  <a:ea typeface="Arial" pitchFamily="-112" charset="0"/>
                  <a:cs typeface="Arial" pitchFamily="-112" charset="0"/>
                  <a:sym typeface="Arial" pitchFamily="-112" charset="0"/>
                </a:rPr>
                <a:t>Op (6)</a:t>
              </a:r>
            </a:p>
          </p:txBody>
        </p:sp>
        <p:sp>
          <p:nvSpPr>
            <p:cNvPr id="44047" name="Line 8"/>
            <p:cNvSpPr>
              <a:spLocks noChangeShapeType="1"/>
            </p:cNvSpPr>
            <p:nvPr/>
          </p:nvSpPr>
          <p:spPr bwMode="auto">
            <a:xfrm>
              <a:off x="1647"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4048" name="Rectangle 9"/>
            <p:cNvSpPr>
              <a:spLocks/>
            </p:cNvSpPr>
            <p:nvPr/>
          </p:nvSpPr>
          <p:spPr bwMode="auto">
            <a:xfrm>
              <a:off x="966" y="269"/>
              <a:ext cx="494" cy="246"/>
            </a:xfrm>
            <a:prstGeom prst="rect">
              <a:avLst/>
            </a:prstGeom>
            <a:noFill/>
            <a:ln w="12700">
              <a:noFill/>
              <a:miter lim="800000"/>
              <a:headEnd/>
              <a:tailEnd/>
            </a:ln>
          </p:spPr>
          <p:txBody>
            <a:bodyPr lIns="0" tIns="0" rIns="43656" bIns="0">
              <a:prstTxWarp prst="textNoShape">
                <a:avLst/>
              </a:prstTxWarp>
            </a:bodyPr>
            <a:lstStyle/>
            <a:p>
              <a:pPr marL="42863"/>
              <a:r>
                <a:rPr lang="en-US" sz="1800" b="1" dirty="0" err="1">
                  <a:solidFill>
                    <a:srgbClr val="800000"/>
                  </a:solidFill>
                  <a:latin typeface="Arial" pitchFamily="-112" charset="0"/>
                  <a:ea typeface="Arial" pitchFamily="-112" charset="0"/>
                  <a:cs typeface="Arial" pitchFamily="-112" charset="0"/>
                  <a:sym typeface="Arial" pitchFamily="-112" charset="0"/>
                </a:rPr>
                <a:t>rs</a:t>
              </a:r>
              <a:r>
                <a:rPr lang="en-US" sz="1800" b="1" dirty="0">
                  <a:solidFill>
                    <a:srgbClr val="800000"/>
                  </a:solidFill>
                  <a:latin typeface="Arial" pitchFamily="-112" charset="0"/>
                  <a:ea typeface="Arial" pitchFamily="-112" charset="0"/>
                  <a:cs typeface="Arial" pitchFamily="-112" charset="0"/>
                  <a:sym typeface="Arial" pitchFamily="-112" charset="0"/>
                </a:rPr>
                <a:t> (5)</a:t>
              </a:r>
            </a:p>
          </p:txBody>
        </p:sp>
        <p:sp>
          <p:nvSpPr>
            <p:cNvPr id="44049" name="Line 10"/>
            <p:cNvSpPr>
              <a:spLocks noChangeShapeType="1"/>
            </p:cNvSpPr>
            <p:nvPr/>
          </p:nvSpPr>
          <p:spPr bwMode="auto">
            <a:xfrm>
              <a:off x="2329"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4050" name="Rectangle 11"/>
            <p:cNvSpPr>
              <a:spLocks/>
            </p:cNvSpPr>
            <p:nvPr/>
          </p:nvSpPr>
          <p:spPr bwMode="auto">
            <a:xfrm>
              <a:off x="1705" y="269"/>
              <a:ext cx="459" cy="246"/>
            </a:xfrm>
            <a:prstGeom prst="rect">
              <a:avLst/>
            </a:prstGeom>
            <a:noFill/>
            <a:ln w="12700">
              <a:noFill/>
              <a:miter lim="800000"/>
              <a:headEnd/>
              <a:tailEnd/>
            </a:ln>
          </p:spPr>
          <p:txBody>
            <a:bodyPr lIns="0" tIns="0" rIns="43656" bIns="0">
              <a:prstTxWarp prst="textNoShape">
                <a:avLst/>
              </a:prstTxWarp>
            </a:bodyPr>
            <a:lstStyle/>
            <a:p>
              <a:pPr marL="42863"/>
              <a:r>
                <a:rPr lang="en-US" sz="1800" b="1" dirty="0" err="1">
                  <a:solidFill>
                    <a:srgbClr val="FF6600"/>
                  </a:solidFill>
                  <a:latin typeface="Arial" pitchFamily="-112" charset="0"/>
                  <a:ea typeface="Arial" pitchFamily="-112" charset="0"/>
                  <a:cs typeface="Arial" pitchFamily="-112" charset="0"/>
                  <a:sym typeface="Arial" pitchFamily="-112" charset="0"/>
                </a:rPr>
                <a:t>rt</a:t>
              </a:r>
              <a:r>
                <a:rPr lang="en-US" sz="1800" b="1" dirty="0">
                  <a:solidFill>
                    <a:srgbClr val="FF6600"/>
                  </a:solidFill>
                  <a:latin typeface="Arial" pitchFamily="-112" charset="0"/>
                  <a:ea typeface="Arial" pitchFamily="-112" charset="0"/>
                  <a:cs typeface="Arial" pitchFamily="-112" charset="0"/>
                  <a:sym typeface="Arial" pitchFamily="-112" charset="0"/>
                </a:rPr>
                <a:t> (5)</a:t>
              </a:r>
            </a:p>
          </p:txBody>
        </p:sp>
        <p:sp>
          <p:nvSpPr>
            <p:cNvPr id="44051" name="Rectangle 12"/>
            <p:cNvSpPr>
              <a:spLocks/>
            </p:cNvSpPr>
            <p:nvPr/>
          </p:nvSpPr>
          <p:spPr bwMode="auto">
            <a:xfrm>
              <a:off x="2387" y="269"/>
              <a:ext cx="2343" cy="246"/>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rgbClr val="008000"/>
                  </a:solidFill>
                  <a:latin typeface="Arial" pitchFamily="-112" charset="0"/>
                  <a:ea typeface="Arial" pitchFamily="-112" charset="0"/>
                  <a:cs typeface="Arial" pitchFamily="-112" charset="0"/>
                  <a:sym typeface="Arial" pitchFamily="-112" charset="0"/>
                </a:rPr>
                <a:t>Address/Immediate value (16)</a:t>
              </a:r>
            </a:p>
          </p:txBody>
        </p:sp>
        <p:sp>
          <p:nvSpPr>
            <p:cNvPr id="44052" name="Rectangle 13"/>
            <p:cNvSpPr>
              <a:spLocks/>
            </p:cNvSpPr>
            <p:nvPr/>
          </p:nvSpPr>
          <p:spPr bwMode="auto">
            <a:xfrm>
              <a:off x="0" y="0"/>
              <a:ext cx="5006" cy="268"/>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chemeClr val="tx1"/>
                  </a:solidFill>
                  <a:latin typeface="Arial" pitchFamily="-112" charset="0"/>
                  <a:ea typeface="Arial" pitchFamily="-112" charset="0"/>
                  <a:cs typeface="Arial" pitchFamily="-112" charset="0"/>
                  <a:sym typeface="Arial" pitchFamily="-112" charset="0"/>
                </a:rPr>
                <a:t>31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26 25       </a:t>
              </a:r>
              <a:r>
                <a:rPr lang="en-US" sz="1800" b="1" dirty="0" smtClean="0">
                  <a:solidFill>
                    <a:schemeClr val="tx1"/>
                  </a:solidFill>
                  <a:latin typeface="Arial" pitchFamily="-112" charset="0"/>
                  <a:ea typeface="Arial" pitchFamily="-112" charset="0"/>
                  <a:cs typeface="Arial" pitchFamily="-112" charset="0"/>
                  <a:sym typeface="Arial" pitchFamily="-112" charset="0"/>
                </a:rPr>
                <a:t>   21 </a:t>
              </a:r>
              <a:r>
                <a:rPr lang="en-US" sz="1800" b="1" dirty="0">
                  <a:solidFill>
                    <a:schemeClr val="tx1"/>
                  </a:solidFill>
                  <a:latin typeface="Arial" pitchFamily="-112" charset="0"/>
                  <a:ea typeface="Arial" pitchFamily="-112" charset="0"/>
                  <a:cs typeface="Arial" pitchFamily="-112" charset="0"/>
                  <a:sym typeface="Arial" pitchFamily="-112" charset="0"/>
                </a:rPr>
                <a:t>20     </a:t>
              </a:r>
              <a:r>
                <a:rPr lang="en-US" sz="1800" b="1" dirty="0" smtClean="0">
                  <a:solidFill>
                    <a:schemeClr val="tx1"/>
                  </a:solidFill>
                  <a:latin typeface="Arial" pitchFamily="-112" charset="0"/>
                  <a:ea typeface="Arial" pitchFamily="-112" charset="0"/>
                  <a:cs typeface="Arial" pitchFamily="-112" charset="0"/>
                  <a:sym typeface="Arial" pitchFamily="-112" charset="0"/>
                </a:rPr>
                <a:t>   16 </a:t>
              </a:r>
              <a:r>
                <a:rPr lang="en-US" sz="1800" b="1" dirty="0">
                  <a:solidFill>
                    <a:schemeClr val="tx1"/>
                  </a:solidFill>
                  <a:latin typeface="Arial" pitchFamily="-112" charset="0"/>
                  <a:ea typeface="Arial" pitchFamily="-112" charset="0"/>
                  <a:cs typeface="Arial" pitchFamily="-112" charset="0"/>
                  <a:sym typeface="Arial" pitchFamily="-112" charset="0"/>
                </a:rPr>
                <a:t>15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0</a:t>
              </a:r>
            </a:p>
          </p:txBody>
        </p:sp>
      </p:grpSp>
      <p:sp>
        <p:nvSpPr>
          <p:cNvPr id="44037" name="Rectangle 14"/>
          <p:cNvSpPr>
            <a:spLocks noGrp="1" noChangeArrowheads="1"/>
          </p:cNvSpPr>
          <p:nvPr>
            <p:ph type="title"/>
          </p:nvPr>
        </p:nvSpPr>
        <p:spPr/>
        <p:txBody>
          <a:bodyPr rIns="152964"/>
          <a:lstStyle/>
          <a:p>
            <a:pPr marL="50800" eaLnBrk="1" hangingPunct="1"/>
            <a:r>
              <a:rPr lang="en-US" dirty="0" smtClean="0"/>
              <a:t>Review:  MIPS I-Type (load/store)</a:t>
            </a:r>
            <a:endParaRPr lang="en-US" dirty="0"/>
          </a:p>
        </p:txBody>
      </p:sp>
      <p:sp>
        <p:nvSpPr>
          <p:cNvPr id="45071" name="Line 15"/>
          <p:cNvSpPr>
            <a:spLocks noChangeShapeType="1"/>
          </p:cNvSpPr>
          <p:nvPr/>
        </p:nvSpPr>
        <p:spPr bwMode="auto">
          <a:xfrm flipH="1">
            <a:off x="2917824" y="2743200"/>
            <a:ext cx="1501775" cy="1150938"/>
          </a:xfrm>
          <a:prstGeom prst="line">
            <a:avLst/>
          </a:prstGeom>
          <a:noFill/>
          <a:ln w="25400">
            <a:solidFill>
              <a:srgbClr val="800000"/>
            </a:solidFill>
            <a:prstDash val="sysDot"/>
            <a:round/>
            <a:headEnd/>
            <a:tailEnd type="triangle" w="lg" len="lg"/>
          </a:ln>
        </p:spPr>
        <p:txBody>
          <a:bodyPr lIns="0" tIns="0" rIns="0" bIns="0">
            <a:prstTxWarp prst="textNoShape">
              <a:avLst/>
            </a:prstTxWarp>
          </a:bodyPr>
          <a:lstStyle/>
          <a:p>
            <a:endParaRPr lang="en-US"/>
          </a:p>
        </p:txBody>
      </p:sp>
      <p:sp>
        <p:nvSpPr>
          <p:cNvPr id="45072" name="Line 16"/>
          <p:cNvSpPr>
            <a:spLocks noChangeShapeType="1"/>
          </p:cNvSpPr>
          <p:nvPr/>
        </p:nvSpPr>
        <p:spPr bwMode="auto">
          <a:xfrm>
            <a:off x="3636963" y="2755900"/>
            <a:ext cx="608012" cy="1111250"/>
          </a:xfrm>
          <a:prstGeom prst="line">
            <a:avLst/>
          </a:prstGeom>
          <a:noFill/>
          <a:ln w="25400">
            <a:solidFill>
              <a:srgbClr val="FF6600"/>
            </a:solidFill>
            <a:prstDash val="sysDot"/>
            <a:round/>
            <a:headEnd/>
            <a:tailEnd type="triangle" w="lg" len="lg"/>
          </a:ln>
        </p:spPr>
        <p:txBody>
          <a:bodyPr lIns="0" tIns="0" rIns="0" bIns="0">
            <a:prstTxWarp prst="textNoShape">
              <a:avLst/>
            </a:prstTxWarp>
          </a:bodyPr>
          <a:lstStyle/>
          <a:p>
            <a:endParaRPr lang="en-US"/>
          </a:p>
        </p:txBody>
      </p:sp>
      <p:sp>
        <p:nvSpPr>
          <p:cNvPr id="45073" name="Line 17"/>
          <p:cNvSpPr>
            <a:spLocks noChangeShapeType="1"/>
          </p:cNvSpPr>
          <p:nvPr/>
        </p:nvSpPr>
        <p:spPr bwMode="auto">
          <a:xfrm>
            <a:off x="3979333" y="2726267"/>
            <a:ext cx="1888067" cy="1191683"/>
          </a:xfrm>
          <a:prstGeom prst="line">
            <a:avLst/>
          </a:prstGeom>
          <a:noFill/>
          <a:ln w="25400">
            <a:solidFill>
              <a:srgbClr val="008000"/>
            </a:solidFill>
            <a:prstDash val="sysDot"/>
            <a:round/>
            <a:headEnd/>
            <a:tailEnd type="triangle" w="lg" len="lg"/>
          </a:ln>
        </p:spPr>
        <p:txBody>
          <a:bodyPr lIns="0" tIns="0" rIns="0" bIns="0">
            <a:prstTxWarp prst="textNoShape">
              <a:avLst/>
            </a:prstTxWarp>
          </a:bodyPr>
          <a:lstStyle/>
          <a:p>
            <a:endParaRPr lang="en-US"/>
          </a:p>
        </p:txBody>
      </p:sp>
      <p:sp>
        <p:nvSpPr>
          <p:cNvPr id="45074" name="Line 18"/>
          <p:cNvSpPr>
            <a:spLocks noChangeShapeType="1"/>
          </p:cNvSpPr>
          <p:nvPr/>
        </p:nvSpPr>
        <p:spPr bwMode="auto">
          <a:xfrm flipH="1">
            <a:off x="1860550" y="2810933"/>
            <a:ext cx="814917" cy="994305"/>
          </a:xfrm>
          <a:prstGeom prst="line">
            <a:avLst/>
          </a:prstGeom>
          <a:noFill/>
          <a:ln w="25400">
            <a:solidFill>
              <a:schemeClr val="tx1"/>
            </a:solidFill>
            <a:prstDash val="sysDot"/>
            <a:round/>
            <a:headEnd/>
            <a:tailEnd type="triangle" w="lg" len="lg"/>
          </a:ln>
        </p:spPr>
        <p:txBody>
          <a:bodyPr lIns="0" tIns="0" rIns="0" bIns="0">
            <a:prstTxWarp prst="textNoShape">
              <a:avLst/>
            </a:prstTxWarp>
          </a:bodyPr>
          <a:lstStyle/>
          <a:p>
            <a:endParaRPr lang="en-US"/>
          </a:p>
        </p:txBody>
      </p:sp>
      <p:sp>
        <p:nvSpPr>
          <p:cNvPr id="45075" name="Rectangle 19"/>
          <p:cNvSpPr>
            <a:spLocks/>
          </p:cNvSpPr>
          <p:nvPr/>
        </p:nvSpPr>
        <p:spPr bwMode="auto">
          <a:xfrm>
            <a:off x="930275" y="4984750"/>
            <a:ext cx="7962900" cy="812800"/>
          </a:xfrm>
          <a:prstGeom prst="rect">
            <a:avLst/>
          </a:prstGeom>
          <a:noFill/>
          <a:ln w="12700">
            <a:noFill/>
            <a:miter lim="800000"/>
            <a:headEnd/>
            <a:tailEnd/>
          </a:ln>
        </p:spPr>
        <p:txBody>
          <a:bodyPr lIns="0" tIns="0" rIns="49784" bIns="0">
            <a:prstTxWarp prst="textNoShape">
              <a:avLst/>
            </a:prstTxWarp>
          </a:bodyPr>
          <a:lstStyle/>
          <a:p>
            <a:pPr marL="49213"/>
            <a:r>
              <a:rPr lang="en-US">
                <a:solidFill>
                  <a:schemeClr val="tx1"/>
                </a:solidFill>
                <a:latin typeface="Arial" pitchFamily="-112" charset="0"/>
                <a:ea typeface="Arial" pitchFamily="-112" charset="0"/>
                <a:cs typeface="Arial" pitchFamily="-112" charset="0"/>
                <a:sym typeface="Arial" pitchFamily="-112" charset="0"/>
              </a:rPr>
              <a:t>B: </a:t>
            </a:r>
            <a:r>
              <a:rPr lang="en-US">
                <a:solidFill>
                  <a:schemeClr val="tx1"/>
                </a:solidFill>
                <a:ea typeface="Times New Roman" pitchFamily="-112" charset="0"/>
                <a:cs typeface="Times New Roman" pitchFamily="-112" charset="0"/>
              </a:rPr>
              <a:t>100011   </a:t>
            </a:r>
            <a:r>
              <a:rPr lang="en-US">
                <a:solidFill>
                  <a:schemeClr val="tx1"/>
                </a:solidFill>
                <a:latin typeface="Arial" pitchFamily="-112" charset="0"/>
                <a:ea typeface="Arial" pitchFamily="-112" charset="0"/>
                <a:cs typeface="Arial" pitchFamily="-112" charset="0"/>
                <a:sym typeface="Arial" pitchFamily="-112" charset="0"/>
              </a:rPr>
              <a:t>01000    10011         0000000000100000</a:t>
            </a:r>
          </a:p>
          <a:p>
            <a:pPr marL="49213"/>
            <a:r>
              <a:rPr lang="en-US">
                <a:solidFill>
                  <a:schemeClr val="tx1"/>
                </a:solidFill>
                <a:latin typeface="Arial" pitchFamily="-112" charset="0"/>
                <a:ea typeface="Arial" pitchFamily="-112" charset="0"/>
                <a:cs typeface="Arial" pitchFamily="-112" charset="0"/>
                <a:sym typeface="Arial" pitchFamily="-112" charset="0"/>
              </a:rPr>
              <a:t>D:      </a:t>
            </a:r>
            <a:r>
              <a:rPr lang="en-US">
                <a:solidFill>
                  <a:srgbClr val="FF0000"/>
                </a:solidFill>
                <a:latin typeface="Arial" pitchFamily="-112" charset="0"/>
                <a:ea typeface="Arial" pitchFamily="-112" charset="0"/>
                <a:cs typeface="Arial" pitchFamily="-112" charset="0"/>
                <a:sym typeface="Arial" pitchFamily="-112" charset="0"/>
              </a:rPr>
              <a:t>35</a:t>
            </a:r>
            <a:r>
              <a:rPr lang="en-US">
                <a:solidFill>
                  <a:schemeClr val="tx1"/>
                </a:solidFill>
                <a:latin typeface="Arial" pitchFamily="-112" charset="0"/>
                <a:ea typeface="Arial" pitchFamily="-112" charset="0"/>
                <a:cs typeface="Arial" pitchFamily="-112" charset="0"/>
                <a:sym typeface="Arial" pitchFamily="-112" charset="0"/>
              </a:rPr>
              <a:t>           8          19                        32</a:t>
            </a:r>
          </a:p>
        </p:txBody>
      </p:sp>
    </p:spTree>
    <p:extLst>
      <p:ext uri="{BB962C8B-B14F-4D97-AF65-F5344CB8AC3E}">
        <p14:creationId xmlns:p14="http://schemas.microsoft.com/office/powerpoint/2010/main" val="10557125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0"/>
          </p:nvPr>
        </p:nvSpPr>
        <p:spPr/>
        <p:txBody>
          <a:bodyPr/>
          <a:lstStyle/>
          <a:p>
            <a:pPr>
              <a:defRPr/>
            </a:pPr>
            <a:fld id="{C4B5ED27-6D08-3B41-B6D3-B43BE1592B6C}" type="slidenum">
              <a:rPr lang="en-US" smtClean="0"/>
              <a:pPr>
                <a:defRPr/>
              </a:pPr>
              <a:t>18</a:t>
            </a:fld>
            <a:endParaRPr lang="en-US"/>
          </a:p>
        </p:txBody>
      </p:sp>
      <p:sp>
        <p:nvSpPr>
          <p:cNvPr id="46081" name="Rectangle 1"/>
          <p:cNvSpPr>
            <a:spLocks/>
          </p:cNvSpPr>
          <p:nvPr/>
        </p:nvSpPr>
        <p:spPr bwMode="auto">
          <a:xfrm>
            <a:off x="355600" y="1239838"/>
            <a:ext cx="9715500" cy="2438400"/>
          </a:xfrm>
          <a:prstGeom prst="rect">
            <a:avLst/>
          </a:prstGeom>
          <a:noFill/>
          <a:ln w="12700">
            <a:noFill/>
            <a:miter lim="800000"/>
            <a:headEnd/>
            <a:tailEnd/>
          </a:ln>
        </p:spPr>
        <p:txBody>
          <a:bodyPr lIns="0" tIns="0" rIns="43656" bIns="0">
            <a:prstTxWarp prst="textNoShape">
              <a:avLst/>
            </a:prstTxWarp>
          </a:bodyPr>
          <a:lstStyle/>
          <a:p>
            <a:pPr marL="735013" indent="-252413">
              <a:lnSpc>
                <a:spcPct val="90000"/>
              </a:lnSpc>
            </a:pPr>
            <a:endParaRPr lang="en-US" dirty="0">
              <a:solidFill>
                <a:schemeClr val="tx1"/>
              </a:solidFill>
              <a:ea typeface="Times New Roman" pitchFamily="-112" charset="0"/>
              <a:cs typeface="Times New Roman" pitchFamily="-112" charset="0"/>
            </a:endParaRPr>
          </a:p>
          <a:p>
            <a:pPr marL="735013" indent="-252413">
              <a:lnSpc>
                <a:spcPct val="90000"/>
              </a:lnSpc>
              <a:buClr>
                <a:srgbClr val="0000FF"/>
              </a:buClr>
              <a:buSzPct val="100000"/>
              <a:buFont typeface="Arial" pitchFamily="-112" charset="0"/>
              <a:buChar char="•"/>
            </a:pPr>
            <a:r>
              <a:rPr lang="en-US" b="1" dirty="0">
                <a:solidFill>
                  <a:srgbClr val="0000FF"/>
                </a:solidFill>
                <a:latin typeface="Arial" pitchFamily="-112" charset="0"/>
                <a:ea typeface="Arial" pitchFamily="-112" charset="0"/>
                <a:cs typeface="Arial" pitchFamily="-112" charset="0"/>
                <a:sym typeface="Arial" pitchFamily="-112" charset="0"/>
              </a:rPr>
              <a:t>  I-type: One operand is an immediate value and others </a:t>
            </a:r>
          </a:p>
          <a:p>
            <a:pPr marL="735013" indent="-252413">
              <a:lnSpc>
                <a:spcPct val="90000"/>
              </a:lnSpc>
            </a:pPr>
            <a:r>
              <a:rPr lang="en-US" b="1" dirty="0">
                <a:solidFill>
                  <a:srgbClr val="0000FF"/>
                </a:solidFill>
                <a:latin typeface="Arial" pitchFamily="-112" charset="0"/>
                <a:ea typeface="Arial" pitchFamily="-112" charset="0"/>
                <a:cs typeface="Arial" pitchFamily="-112" charset="0"/>
                <a:sym typeface="Arial" pitchFamily="-112" charset="0"/>
              </a:rPr>
              <a:t>               are in registers</a:t>
            </a:r>
          </a:p>
          <a:p>
            <a:pPr marL="735013" indent="-252413">
              <a:lnSpc>
                <a:spcPct val="90000"/>
              </a:lnSpc>
            </a:pPr>
            <a:endParaRPr lang="en-US" dirty="0">
              <a:solidFill>
                <a:schemeClr val="tx1"/>
              </a:solidFill>
              <a:ea typeface="Times New Roman" pitchFamily="-112" charset="0"/>
              <a:cs typeface="Times New Roman" pitchFamily="-112" charset="0"/>
            </a:endParaRPr>
          </a:p>
          <a:p>
            <a:pPr marL="735013" indent="-252413">
              <a:lnSpc>
                <a:spcPct val="90000"/>
              </a:lnSpc>
            </a:pPr>
            <a:r>
              <a:rPr lang="en-US" dirty="0">
                <a:solidFill>
                  <a:srgbClr val="0000FF"/>
                </a:solidFill>
                <a:latin typeface="Arial" pitchFamily="-112" charset="0"/>
                <a:ea typeface="Arial" pitchFamily="-112" charset="0"/>
                <a:cs typeface="Arial" pitchFamily="-112" charset="0"/>
                <a:sym typeface="Arial" pitchFamily="-112" charset="0"/>
              </a:rPr>
              <a:t> </a:t>
            </a:r>
            <a:r>
              <a:rPr lang="en-US" b="1" dirty="0">
                <a:solidFill>
                  <a:srgbClr val="0000FF"/>
                </a:solidFill>
                <a:latin typeface="Arial" pitchFamily="-112" charset="0"/>
                <a:ea typeface="Arial" pitchFamily="-112" charset="0"/>
                <a:cs typeface="Arial" pitchFamily="-112" charset="0"/>
                <a:sym typeface="Arial" pitchFamily="-112" charset="0"/>
              </a:rPr>
              <a:t>Example:</a:t>
            </a:r>
            <a:r>
              <a:rPr lang="en-US" dirty="0">
                <a:solidFill>
                  <a:schemeClr val="tx1"/>
                </a:solidFill>
                <a:latin typeface="Arial" pitchFamily="-112" charset="0"/>
                <a:ea typeface="Arial" pitchFamily="-112" charset="0"/>
                <a:cs typeface="Arial" pitchFamily="-112" charset="0"/>
                <a:sym typeface="Arial" pitchFamily="-112" charset="0"/>
              </a:rPr>
              <a:t>  </a:t>
            </a:r>
            <a:r>
              <a:rPr lang="en-US" b="1" dirty="0">
                <a:solidFill>
                  <a:srgbClr val="FF0000"/>
                </a:solidFill>
                <a:latin typeface="Arial" pitchFamily="-112" charset="0"/>
                <a:ea typeface="Arial" pitchFamily="-112" charset="0"/>
                <a:cs typeface="Arial" pitchFamily="-112" charset="0"/>
                <a:sym typeface="Arial" pitchFamily="-112" charset="0"/>
              </a:rPr>
              <a:t>Again</a:t>
            </a:r>
            <a:r>
              <a:rPr lang="en-US" b="1" dirty="0" smtClean="0">
                <a:solidFill>
                  <a:srgbClr val="FF0000"/>
                </a:solidFill>
                <a:latin typeface="Arial" pitchFamily="-112" charset="0"/>
                <a:ea typeface="Arial" pitchFamily="-112" charset="0"/>
                <a:cs typeface="Arial" pitchFamily="-112" charset="0"/>
                <a:sym typeface="Arial" pitchFamily="-112" charset="0"/>
              </a:rPr>
              <a:t>:</a:t>
            </a:r>
            <a:r>
              <a:rPr lang="en-US" dirty="0" smtClean="0">
                <a:solidFill>
                  <a:schemeClr val="tx1"/>
                </a:solidFill>
                <a:latin typeface="Arial" pitchFamily="-112" charset="0"/>
                <a:ea typeface="Arial" pitchFamily="-112" charset="0"/>
                <a:cs typeface="Arial" pitchFamily="-112" charset="0"/>
                <a:sym typeface="Arial" pitchFamily="-112" charset="0"/>
              </a:rPr>
              <a:t> </a:t>
            </a:r>
            <a:r>
              <a:rPr lang="en-US" b="1" dirty="0" err="1">
                <a:solidFill>
                  <a:schemeClr val="tx1"/>
                </a:solidFill>
                <a:latin typeface="Arial" pitchFamily="-112" charset="0"/>
                <a:ea typeface="Arial" pitchFamily="-112" charset="0"/>
                <a:cs typeface="Arial" pitchFamily="-112" charset="0"/>
                <a:sym typeface="Arial" pitchFamily="-112" charset="0"/>
              </a:rPr>
              <a:t>bne</a:t>
            </a:r>
            <a:r>
              <a:rPr lang="en-US" b="1" dirty="0">
                <a:solidFill>
                  <a:schemeClr val="tx1"/>
                </a:solidFill>
                <a:latin typeface="Arial" pitchFamily="-112" charset="0"/>
                <a:ea typeface="Arial" pitchFamily="-112" charset="0"/>
                <a:cs typeface="Arial" pitchFamily="-112" charset="0"/>
                <a:sym typeface="Arial" pitchFamily="-112" charset="0"/>
              </a:rPr>
              <a:t> </a:t>
            </a:r>
            <a:r>
              <a:rPr lang="en-US" b="1" dirty="0">
                <a:solidFill>
                  <a:srgbClr val="008000"/>
                </a:solidFill>
                <a:latin typeface="Arial" pitchFamily="-112" charset="0"/>
                <a:ea typeface="Arial" pitchFamily="-112" charset="0"/>
                <a:cs typeface="Arial" pitchFamily="-112" charset="0"/>
                <a:sym typeface="Arial" pitchFamily="-112" charset="0"/>
              </a:rPr>
              <a:t>$t0, </a:t>
            </a:r>
            <a:r>
              <a:rPr lang="en-US" b="1" dirty="0">
                <a:solidFill>
                  <a:srgbClr val="800000"/>
                </a:solidFill>
                <a:latin typeface="Arial" pitchFamily="-112" charset="0"/>
                <a:ea typeface="Arial" pitchFamily="-112" charset="0"/>
                <a:cs typeface="Arial" pitchFamily="-112" charset="0"/>
                <a:sym typeface="Arial" pitchFamily="-112" charset="0"/>
              </a:rPr>
              <a:t>$t1, </a:t>
            </a:r>
            <a:r>
              <a:rPr lang="en-US" b="1" dirty="0">
                <a:solidFill>
                  <a:srgbClr val="FF6600"/>
                </a:solidFill>
                <a:latin typeface="Arial" pitchFamily="-112" charset="0"/>
                <a:ea typeface="Arial" pitchFamily="-112" charset="0"/>
                <a:cs typeface="Arial" pitchFamily="-112" charset="0"/>
                <a:sym typeface="Arial" pitchFamily="-112" charset="0"/>
              </a:rPr>
              <a:t>Again</a:t>
            </a:r>
            <a:r>
              <a:rPr lang="en-US" dirty="0">
                <a:solidFill>
                  <a:srgbClr val="FF6600"/>
                </a:solidFill>
                <a:ea typeface="Times New Roman" pitchFamily="-112" charset="0"/>
                <a:cs typeface="Times New Roman" pitchFamily="-112" charset="0"/>
              </a:rPr>
              <a:t> </a:t>
            </a:r>
            <a:r>
              <a:rPr lang="en-US" dirty="0">
                <a:solidFill>
                  <a:srgbClr val="FF6600"/>
                </a:solidFill>
                <a:latin typeface="Arial" pitchFamily="-112" charset="0"/>
                <a:ea typeface="Arial" pitchFamily="-112" charset="0"/>
                <a:cs typeface="Arial" pitchFamily="-112" charset="0"/>
                <a:sym typeface="Arial" pitchFamily="-112" charset="0"/>
              </a:rPr>
              <a:t> </a:t>
            </a:r>
          </a:p>
          <a:p>
            <a:pPr marL="735013" indent="-252413">
              <a:lnSpc>
                <a:spcPct val="90000"/>
              </a:lnSpc>
            </a:pPr>
            <a:r>
              <a:rPr lang="en-US" b="1" dirty="0">
                <a:solidFill>
                  <a:srgbClr val="FF0000"/>
                </a:solidFill>
                <a:latin typeface="Arial" pitchFamily="-112" charset="0"/>
                <a:ea typeface="Arial" pitchFamily="-112" charset="0"/>
                <a:cs typeface="Arial" pitchFamily="-112" charset="0"/>
                <a:sym typeface="Arial" pitchFamily="-112" charset="0"/>
              </a:rPr>
              <a:t>                                 </a:t>
            </a:r>
            <a:r>
              <a:rPr lang="en-US" b="1" dirty="0" smtClean="0">
                <a:solidFill>
                  <a:srgbClr val="FF0000"/>
                </a:solidFill>
                <a:latin typeface="Arial" pitchFamily="-112" charset="0"/>
                <a:ea typeface="Arial" pitchFamily="-112" charset="0"/>
                <a:cs typeface="Arial" pitchFamily="-112" charset="0"/>
                <a:sym typeface="Arial" pitchFamily="-112" charset="0"/>
              </a:rPr>
              <a:t> 	</a:t>
            </a:r>
          </a:p>
          <a:p>
            <a:pPr marL="735013" indent="-252413">
              <a:lnSpc>
                <a:spcPct val="90000"/>
              </a:lnSpc>
            </a:pPr>
            <a:r>
              <a:rPr lang="en-US" b="1" dirty="0" smtClean="0">
                <a:solidFill>
                  <a:srgbClr val="FF0000"/>
                </a:solidFill>
                <a:latin typeface="Arial" pitchFamily="-112" charset="0"/>
                <a:ea typeface="Arial" pitchFamily="-112" charset="0"/>
                <a:cs typeface="Arial" pitchFamily="-112" charset="0"/>
                <a:sym typeface="Arial" pitchFamily="-112" charset="0"/>
              </a:rPr>
              <a:t>					 		</a:t>
            </a:r>
            <a:r>
              <a:rPr lang="en-US" sz="1800" b="1" dirty="0" smtClean="0">
                <a:solidFill>
                  <a:srgbClr val="FF0000"/>
                </a:solidFill>
                <a:latin typeface="Arial" pitchFamily="-112" charset="0"/>
                <a:ea typeface="Arial" pitchFamily="-112" charset="0"/>
                <a:cs typeface="Arial" pitchFamily="-112" charset="0"/>
                <a:sym typeface="Arial" pitchFamily="-112" charset="0"/>
              </a:rPr>
              <a:t># </a:t>
            </a:r>
            <a:r>
              <a:rPr lang="en-US" sz="1800" b="1" dirty="0">
                <a:solidFill>
                  <a:srgbClr val="FF0000"/>
                </a:solidFill>
                <a:latin typeface="Arial" pitchFamily="-112" charset="0"/>
                <a:ea typeface="Arial" pitchFamily="-112" charset="0"/>
                <a:cs typeface="Arial" pitchFamily="-112" charset="0"/>
                <a:sym typeface="Arial" pitchFamily="-112" charset="0"/>
              </a:rPr>
              <a:t>if (RF[8]!=RF[9]) PC=PC+4+Imm*4</a:t>
            </a:r>
          </a:p>
          <a:p>
            <a:pPr marL="735013" indent="-252413">
              <a:lnSpc>
                <a:spcPct val="90000"/>
              </a:lnSpc>
            </a:pPr>
            <a:r>
              <a:rPr lang="en-US" sz="1800" b="1" dirty="0">
                <a:solidFill>
                  <a:srgbClr val="FF0000"/>
                </a:solidFill>
                <a:latin typeface="Arial" pitchFamily="-112" charset="0"/>
                <a:ea typeface="Arial" pitchFamily="-112" charset="0"/>
                <a:cs typeface="Arial" pitchFamily="-112" charset="0"/>
                <a:sym typeface="Arial" pitchFamily="-112" charset="0"/>
              </a:rPr>
              <a:t>					            </a:t>
            </a:r>
            <a:r>
              <a:rPr lang="en-US" sz="1800" b="1" dirty="0" smtClean="0">
                <a:solidFill>
                  <a:srgbClr val="FF0000"/>
                </a:solidFill>
                <a:latin typeface="Arial" pitchFamily="-112" charset="0"/>
                <a:ea typeface="Arial" pitchFamily="-112" charset="0"/>
                <a:cs typeface="Arial" pitchFamily="-112" charset="0"/>
                <a:sym typeface="Arial" pitchFamily="-112" charset="0"/>
              </a:rPr>
              <a:t> 		# </a:t>
            </a:r>
            <a:r>
              <a:rPr lang="en-US" sz="1800" b="1" dirty="0">
                <a:solidFill>
                  <a:srgbClr val="FF0000"/>
                </a:solidFill>
                <a:latin typeface="Arial" pitchFamily="-112" charset="0"/>
                <a:ea typeface="Arial" pitchFamily="-112" charset="0"/>
                <a:cs typeface="Arial" pitchFamily="-112" charset="0"/>
                <a:sym typeface="Arial" pitchFamily="-112" charset="0"/>
              </a:rPr>
              <a:t>else PC=PC+4 </a:t>
            </a:r>
            <a:r>
              <a:rPr lang="en-US" sz="1800" dirty="0">
                <a:solidFill>
                  <a:srgbClr val="FF0000"/>
                </a:solidFill>
                <a:latin typeface="Arial Unicode MS" pitchFamily="-112" charset="0"/>
                <a:ea typeface="Arial Unicode MS" pitchFamily="-112" charset="0"/>
                <a:cs typeface="Arial Unicode MS" pitchFamily="-112" charset="0"/>
                <a:sym typeface="Arial Unicode MS" pitchFamily="-112" charset="0"/>
              </a:rPr>
              <a:t>(Why “4”?)</a:t>
            </a:r>
          </a:p>
        </p:txBody>
      </p:sp>
      <p:grpSp>
        <p:nvGrpSpPr>
          <p:cNvPr id="2" name="Group 2"/>
          <p:cNvGrpSpPr>
            <a:grpSpLocks/>
          </p:cNvGrpSpPr>
          <p:nvPr/>
        </p:nvGrpSpPr>
        <p:grpSpPr bwMode="auto">
          <a:xfrm>
            <a:off x="1195388" y="3927475"/>
            <a:ext cx="7872416" cy="936625"/>
            <a:chOff x="0" y="0"/>
            <a:chExt cx="4958" cy="590"/>
          </a:xfrm>
        </p:grpSpPr>
        <p:grpSp>
          <p:nvGrpSpPr>
            <p:cNvPr id="3" name="Group 3"/>
            <p:cNvGrpSpPr>
              <a:grpSpLocks/>
            </p:cNvGrpSpPr>
            <p:nvPr/>
          </p:nvGrpSpPr>
          <p:grpSpPr bwMode="auto">
            <a:xfrm>
              <a:off x="55" y="214"/>
              <a:ext cx="4889" cy="376"/>
              <a:chOff x="0" y="0"/>
              <a:chExt cx="4888" cy="376"/>
            </a:xfrm>
          </p:grpSpPr>
          <p:sp>
            <p:nvSpPr>
              <p:cNvPr id="45077" name="Rectangle 4"/>
              <p:cNvSpPr>
                <a:spLocks/>
              </p:cNvSpPr>
              <p:nvPr/>
            </p:nvSpPr>
            <p:spPr bwMode="auto">
              <a:xfrm>
                <a:off x="0" y="0"/>
                <a:ext cx="4888" cy="376"/>
              </a:xfrm>
              <a:prstGeom prst="rect">
                <a:avLst/>
              </a:prstGeom>
              <a:noFill/>
              <a:ln w="12700">
                <a:solidFill>
                  <a:schemeClr val="tx1"/>
                </a:solidFill>
                <a:miter lim="800000"/>
                <a:headEnd/>
                <a:tailEnd/>
              </a:ln>
            </p:spPr>
            <p:txBody>
              <a:bodyPr lIns="0" tIns="0" rIns="0" bIns="0">
                <a:prstTxWarp prst="textNoShape">
                  <a:avLst/>
                </a:prstTxWarp>
              </a:bodyPr>
              <a:lstStyle/>
              <a:p>
                <a:endParaRPr lang="en-US"/>
              </a:p>
            </p:txBody>
          </p:sp>
          <p:sp>
            <p:nvSpPr>
              <p:cNvPr id="45078" name="Rectangle 5"/>
              <p:cNvSpPr>
                <a:spLocks/>
              </p:cNvSpPr>
              <p:nvPr/>
            </p:nvSpPr>
            <p:spPr bwMode="auto">
              <a:xfrm>
                <a:off x="0" y="0"/>
                <a:ext cx="4888" cy="376"/>
              </a:xfrm>
              <a:prstGeom prst="rect">
                <a:avLst/>
              </a:prstGeom>
              <a:noFill/>
              <a:ln w="12700">
                <a:noFill/>
                <a:miter lim="800000"/>
                <a:headEnd/>
                <a:tailEnd/>
              </a:ln>
            </p:spPr>
            <p:txBody>
              <a:bodyPr lIns="0" tIns="0" rIns="0" bIns="0">
                <a:prstTxWarp prst="textNoShape">
                  <a:avLst/>
                </a:prstTxWarp>
              </a:bodyPr>
              <a:lstStyle/>
              <a:p>
                <a:endParaRPr lang="en-US"/>
              </a:p>
            </p:txBody>
          </p:sp>
        </p:grpSp>
        <p:sp>
          <p:nvSpPr>
            <p:cNvPr id="45069" name="Line 6"/>
            <p:cNvSpPr>
              <a:spLocks noChangeShapeType="1"/>
            </p:cNvSpPr>
            <p:nvPr/>
          </p:nvSpPr>
          <p:spPr bwMode="auto">
            <a:xfrm>
              <a:off x="851"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5070" name="Rectangle 7"/>
            <p:cNvSpPr>
              <a:spLocks/>
            </p:cNvSpPr>
            <p:nvPr/>
          </p:nvSpPr>
          <p:spPr bwMode="auto">
            <a:xfrm>
              <a:off x="170" y="269"/>
              <a:ext cx="564"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Op (6)</a:t>
              </a:r>
            </a:p>
          </p:txBody>
        </p:sp>
        <p:sp>
          <p:nvSpPr>
            <p:cNvPr id="45071" name="Line 8"/>
            <p:cNvSpPr>
              <a:spLocks noChangeShapeType="1"/>
            </p:cNvSpPr>
            <p:nvPr/>
          </p:nvSpPr>
          <p:spPr bwMode="auto">
            <a:xfrm>
              <a:off x="1647"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5072" name="Rectangle 9"/>
            <p:cNvSpPr>
              <a:spLocks/>
            </p:cNvSpPr>
            <p:nvPr/>
          </p:nvSpPr>
          <p:spPr bwMode="auto">
            <a:xfrm>
              <a:off x="966" y="269"/>
              <a:ext cx="494"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rs (5)</a:t>
              </a:r>
            </a:p>
          </p:txBody>
        </p:sp>
        <p:sp>
          <p:nvSpPr>
            <p:cNvPr id="45073" name="Line 10"/>
            <p:cNvSpPr>
              <a:spLocks noChangeShapeType="1"/>
            </p:cNvSpPr>
            <p:nvPr/>
          </p:nvSpPr>
          <p:spPr bwMode="auto">
            <a:xfrm>
              <a:off x="2329" y="230"/>
              <a:ext cx="1" cy="347"/>
            </a:xfrm>
            <a:prstGeom prst="line">
              <a:avLst/>
            </a:prstGeom>
            <a:noFill/>
            <a:ln w="12700">
              <a:solidFill>
                <a:schemeClr val="tx1"/>
              </a:solidFill>
              <a:round/>
              <a:headEnd/>
              <a:tailEnd/>
            </a:ln>
          </p:spPr>
          <p:txBody>
            <a:bodyPr lIns="0" tIns="0" rIns="0" bIns="0">
              <a:prstTxWarp prst="textNoShape">
                <a:avLst/>
              </a:prstTxWarp>
            </a:bodyPr>
            <a:lstStyle/>
            <a:p>
              <a:endParaRPr lang="en-US"/>
            </a:p>
          </p:txBody>
        </p:sp>
        <p:sp>
          <p:nvSpPr>
            <p:cNvPr id="45074" name="Rectangle 11"/>
            <p:cNvSpPr>
              <a:spLocks/>
            </p:cNvSpPr>
            <p:nvPr/>
          </p:nvSpPr>
          <p:spPr bwMode="auto">
            <a:xfrm>
              <a:off x="1705" y="269"/>
              <a:ext cx="459"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rt (5)</a:t>
              </a:r>
            </a:p>
          </p:txBody>
        </p:sp>
        <p:sp>
          <p:nvSpPr>
            <p:cNvPr id="45075" name="Rectangle 12"/>
            <p:cNvSpPr>
              <a:spLocks/>
            </p:cNvSpPr>
            <p:nvPr/>
          </p:nvSpPr>
          <p:spPr bwMode="auto">
            <a:xfrm>
              <a:off x="2387" y="269"/>
              <a:ext cx="2343" cy="246"/>
            </a:xfrm>
            <a:prstGeom prst="rect">
              <a:avLst/>
            </a:prstGeom>
            <a:noFill/>
            <a:ln w="12700">
              <a:noFill/>
              <a:miter lim="800000"/>
              <a:headEnd/>
              <a:tailEnd/>
            </a:ln>
          </p:spPr>
          <p:txBody>
            <a:bodyPr lIns="0" tIns="0" rIns="43656" bIns="0">
              <a:prstTxWarp prst="textNoShape">
                <a:avLst/>
              </a:prstTxWarp>
            </a:bodyPr>
            <a:lstStyle/>
            <a:p>
              <a:pPr marL="42863"/>
              <a:r>
                <a:rPr lang="en-US" sz="1800" b="1">
                  <a:solidFill>
                    <a:schemeClr val="tx1"/>
                  </a:solidFill>
                  <a:latin typeface="Arial" pitchFamily="-112" charset="0"/>
                  <a:ea typeface="Arial" pitchFamily="-112" charset="0"/>
                  <a:cs typeface="Arial" pitchFamily="-112" charset="0"/>
                  <a:sym typeface="Arial" pitchFamily="-112" charset="0"/>
                </a:rPr>
                <a:t>Address/Immediate value (16)</a:t>
              </a:r>
            </a:p>
          </p:txBody>
        </p:sp>
        <p:sp>
          <p:nvSpPr>
            <p:cNvPr id="45076" name="Rectangle 13"/>
            <p:cNvSpPr>
              <a:spLocks/>
            </p:cNvSpPr>
            <p:nvPr/>
          </p:nvSpPr>
          <p:spPr bwMode="auto">
            <a:xfrm>
              <a:off x="0" y="0"/>
              <a:ext cx="4958" cy="262"/>
            </a:xfrm>
            <a:prstGeom prst="rect">
              <a:avLst/>
            </a:prstGeom>
            <a:noFill/>
            <a:ln w="12700">
              <a:noFill/>
              <a:miter lim="800000"/>
              <a:headEnd/>
              <a:tailEnd/>
            </a:ln>
          </p:spPr>
          <p:txBody>
            <a:bodyPr lIns="0" tIns="0" rIns="43656" bIns="0">
              <a:prstTxWarp prst="textNoShape">
                <a:avLst/>
              </a:prstTxWarp>
            </a:bodyPr>
            <a:lstStyle/>
            <a:p>
              <a:pPr marL="42863"/>
              <a:r>
                <a:rPr lang="en-US" sz="1800" b="1" dirty="0">
                  <a:solidFill>
                    <a:schemeClr val="tx1"/>
                  </a:solidFill>
                  <a:latin typeface="Arial" pitchFamily="-112" charset="0"/>
                  <a:ea typeface="Arial" pitchFamily="-112" charset="0"/>
                  <a:cs typeface="Arial" pitchFamily="-112" charset="0"/>
                  <a:sym typeface="Arial" pitchFamily="-112" charset="0"/>
                </a:rPr>
                <a:t>31</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26 25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21 20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16 15                                              </a:t>
              </a:r>
              <a:r>
                <a:rPr lang="en-US" sz="1800" b="1" dirty="0" smtClean="0">
                  <a:solidFill>
                    <a:schemeClr val="tx1"/>
                  </a:solidFill>
                  <a:latin typeface="Arial" pitchFamily="-112" charset="0"/>
                  <a:ea typeface="Arial" pitchFamily="-112" charset="0"/>
                  <a:cs typeface="Arial" pitchFamily="-112" charset="0"/>
                  <a:sym typeface="Arial" pitchFamily="-112" charset="0"/>
                </a:rPr>
                <a:t>            </a:t>
              </a:r>
              <a:r>
                <a:rPr lang="en-US" sz="1800" b="1" dirty="0">
                  <a:solidFill>
                    <a:schemeClr val="tx1"/>
                  </a:solidFill>
                  <a:latin typeface="Arial" pitchFamily="-112" charset="0"/>
                  <a:ea typeface="Arial" pitchFamily="-112" charset="0"/>
                  <a:cs typeface="Arial" pitchFamily="-112" charset="0"/>
                  <a:sym typeface="Arial" pitchFamily="-112" charset="0"/>
                </a:rPr>
                <a:t>0</a:t>
              </a:r>
            </a:p>
          </p:txBody>
        </p:sp>
      </p:grpSp>
      <p:sp>
        <p:nvSpPr>
          <p:cNvPr id="45061" name="Rectangle 14"/>
          <p:cNvSpPr>
            <a:spLocks noGrp="1" noChangeArrowheads="1"/>
          </p:cNvSpPr>
          <p:nvPr>
            <p:ph type="title"/>
          </p:nvPr>
        </p:nvSpPr>
        <p:spPr/>
        <p:txBody>
          <a:bodyPr rIns="152964"/>
          <a:lstStyle/>
          <a:p>
            <a:pPr marL="50800" eaLnBrk="1" hangingPunct="1"/>
            <a:r>
              <a:rPr lang="en-US" sz="3600" dirty="0" smtClean="0"/>
              <a:t>Review:  MIPS I-Type (branch)</a:t>
            </a:r>
            <a:endParaRPr lang="en-US" sz="3900" dirty="0"/>
          </a:p>
        </p:txBody>
      </p:sp>
      <p:sp>
        <p:nvSpPr>
          <p:cNvPr id="46095" name="Line 15"/>
          <p:cNvSpPr>
            <a:spLocks noChangeShapeType="1"/>
          </p:cNvSpPr>
          <p:nvPr/>
        </p:nvSpPr>
        <p:spPr bwMode="auto">
          <a:xfrm flipH="1">
            <a:off x="2986088" y="2997200"/>
            <a:ext cx="1450445" cy="1244600"/>
          </a:xfrm>
          <a:prstGeom prst="line">
            <a:avLst/>
          </a:prstGeom>
          <a:noFill/>
          <a:ln w="25400">
            <a:solidFill>
              <a:srgbClr val="008000"/>
            </a:solidFill>
            <a:prstDash val="sysDot"/>
            <a:round/>
            <a:headEnd/>
            <a:tailEnd type="triangle" w="lg" len="lg"/>
          </a:ln>
        </p:spPr>
        <p:txBody>
          <a:bodyPr lIns="0" tIns="0" rIns="0" bIns="0">
            <a:prstTxWarp prst="textNoShape">
              <a:avLst/>
            </a:prstTxWarp>
          </a:bodyPr>
          <a:lstStyle/>
          <a:p>
            <a:endParaRPr lang="en-US"/>
          </a:p>
        </p:txBody>
      </p:sp>
      <p:sp>
        <p:nvSpPr>
          <p:cNvPr id="46096" name="Line 16"/>
          <p:cNvSpPr>
            <a:spLocks noChangeShapeType="1"/>
          </p:cNvSpPr>
          <p:nvPr/>
        </p:nvSpPr>
        <p:spPr bwMode="auto">
          <a:xfrm flipH="1">
            <a:off x="4076699" y="2997200"/>
            <a:ext cx="884767" cy="1257300"/>
          </a:xfrm>
          <a:prstGeom prst="line">
            <a:avLst/>
          </a:prstGeom>
          <a:noFill/>
          <a:ln w="25400">
            <a:solidFill>
              <a:srgbClr val="800000"/>
            </a:solidFill>
            <a:prstDash val="sysDot"/>
            <a:round/>
            <a:headEnd/>
            <a:tailEnd type="triangle" w="lg" len="lg"/>
          </a:ln>
        </p:spPr>
        <p:txBody>
          <a:bodyPr lIns="0" tIns="0" rIns="0" bIns="0">
            <a:prstTxWarp prst="textNoShape">
              <a:avLst/>
            </a:prstTxWarp>
          </a:bodyPr>
          <a:lstStyle/>
          <a:p>
            <a:endParaRPr lang="en-US"/>
          </a:p>
        </p:txBody>
      </p:sp>
      <p:sp>
        <p:nvSpPr>
          <p:cNvPr id="46097" name="Line 17"/>
          <p:cNvSpPr>
            <a:spLocks noChangeShapeType="1"/>
          </p:cNvSpPr>
          <p:nvPr/>
        </p:nvSpPr>
        <p:spPr bwMode="auto">
          <a:xfrm>
            <a:off x="5520266" y="3014133"/>
            <a:ext cx="347133" cy="1253067"/>
          </a:xfrm>
          <a:prstGeom prst="line">
            <a:avLst/>
          </a:prstGeom>
          <a:noFill/>
          <a:ln w="25400">
            <a:solidFill>
              <a:srgbClr val="FF6600"/>
            </a:solidFill>
            <a:prstDash val="sysDot"/>
            <a:round/>
            <a:headEnd/>
            <a:tailEnd type="triangle" w="lg" len="lg"/>
          </a:ln>
        </p:spPr>
        <p:txBody>
          <a:bodyPr lIns="0" tIns="0" rIns="0" bIns="0">
            <a:prstTxWarp prst="textNoShape">
              <a:avLst/>
            </a:prstTxWarp>
          </a:bodyPr>
          <a:lstStyle/>
          <a:p>
            <a:endParaRPr lang="en-US"/>
          </a:p>
        </p:txBody>
      </p:sp>
      <p:sp>
        <p:nvSpPr>
          <p:cNvPr id="46098" name="Line 18"/>
          <p:cNvSpPr>
            <a:spLocks noChangeShapeType="1"/>
          </p:cNvSpPr>
          <p:nvPr/>
        </p:nvSpPr>
        <p:spPr bwMode="auto">
          <a:xfrm flipH="1">
            <a:off x="1781175" y="2997200"/>
            <a:ext cx="2062692" cy="1235075"/>
          </a:xfrm>
          <a:prstGeom prst="line">
            <a:avLst/>
          </a:prstGeom>
          <a:noFill/>
          <a:ln w="25400">
            <a:solidFill>
              <a:schemeClr val="tx1"/>
            </a:solidFill>
            <a:prstDash val="sysDot"/>
            <a:round/>
            <a:headEnd/>
            <a:tailEnd type="triangle" w="lg" len="lg"/>
          </a:ln>
        </p:spPr>
        <p:txBody>
          <a:bodyPr lIns="0" tIns="0" rIns="0" bIns="0">
            <a:prstTxWarp prst="textNoShape">
              <a:avLst/>
            </a:prstTxWarp>
          </a:bodyPr>
          <a:lstStyle/>
          <a:p>
            <a:endParaRPr lang="en-US"/>
          </a:p>
        </p:txBody>
      </p:sp>
      <p:sp>
        <p:nvSpPr>
          <p:cNvPr id="46099" name="Rectangle 19"/>
          <p:cNvSpPr>
            <a:spLocks/>
          </p:cNvSpPr>
          <p:nvPr/>
        </p:nvSpPr>
        <p:spPr bwMode="auto">
          <a:xfrm>
            <a:off x="930275" y="5145088"/>
            <a:ext cx="7962900" cy="800100"/>
          </a:xfrm>
          <a:prstGeom prst="rect">
            <a:avLst/>
          </a:prstGeom>
          <a:noFill/>
          <a:ln w="12700">
            <a:noFill/>
            <a:miter lim="800000"/>
            <a:headEnd/>
            <a:tailEnd/>
          </a:ln>
        </p:spPr>
        <p:txBody>
          <a:bodyPr lIns="0" tIns="0" rIns="49784" bIns="0">
            <a:prstTxWarp prst="textNoShape">
              <a:avLst/>
            </a:prstTxWarp>
          </a:bodyPr>
          <a:lstStyle/>
          <a:p>
            <a:pPr marL="49213"/>
            <a:r>
              <a:rPr lang="en-US">
                <a:solidFill>
                  <a:schemeClr val="tx1"/>
                </a:solidFill>
                <a:latin typeface="Arial" pitchFamily="-112" charset="0"/>
                <a:ea typeface="Arial" pitchFamily="-112" charset="0"/>
                <a:cs typeface="Arial" pitchFamily="-112" charset="0"/>
                <a:sym typeface="Arial" pitchFamily="-112" charset="0"/>
              </a:rPr>
              <a:t>B:  00101    01000    01001         1111111111111111</a:t>
            </a:r>
          </a:p>
          <a:p>
            <a:pPr marL="49213"/>
            <a:r>
              <a:rPr lang="en-US">
                <a:solidFill>
                  <a:schemeClr val="tx1"/>
                </a:solidFill>
                <a:latin typeface="Arial" pitchFamily="-112" charset="0"/>
                <a:ea typeface="Arial" pitchFamily="-112" charset="0"/>
                <a:cs typeface="Arial" pitchFamily="-112" charset="0"/>
                <a:sym typeface="Arial" pitchFamily="-112" charset="0"/>
              </a:rPr>
              <a:t>D:       5            8           9                       -1</a:t>
            </a:r>
          </a:p>
        </p:txBody>
      </p:sp>
      <p:sp>
        <p:nvSpPr>
          <p:cNvPr id="46100" name="Rectangle 20"/>
          <p:cNvSpPr>
            <a:spLocks/>
          </p:cNvSpPr>
          <p:nvPr/>
        </p:nvSpPr>
        <p:spPr bwMode="auto">
          <a:xfrm>
            <a:off x="2767013" y="6211888"/>
            <a:ext cx="3248025" cy="520700"/>
          </a:xfrm>
          <a:prstGeom prst="rect">
            <a:avLst/>
          </a:prstGeom>
          <a:noFill/>
          <a:ln w="12700">
            <a:noFill/>
            <a:miter lim="800000"/>
            <a:headEnd/>
            <a:tailEnd/>
          </a:ln>
        </p:spPr>
        <p:txBody>
          <a:bodyPr wrap="none" lIns="0" tIns="0" rIns="49784" bIns="0">
            <a:prstTxWarp prst="textNoShape">
              <a:avLst/>
            </a:prstTxWarp>
            <a:spAutoFit/>
          </a:bodyPr>
          <a:lstStyle/>
          <a:p>
            <a:pPr marL="49213" algn="ctr"/>
            <a:r>
              <a:rPr lang="en-US">
                <a:solidFill>
                  <a:srgbClr val="0000FF"/>
                </a:solidFill>
                <a:latin typeface="Arial Unicode MS" pitchFamily="-112" charset="0"/>
                <a:ea typeface="Arial Unicode MS" pitchFamily="-112" charset="0"/>
                <a:cs typeface="Arial Unicode MS" pitchFamily="-112" charset="0"/>
                <a:sym typeface="Arial Unicode MS" pitchFamily="-112" charset="0"/>
              </a:rPr>
              <a:t>PC-relative addressing</a:t>
            </a:r>
          </a:p>
        </p:txBody>
      </p:sp>
    </p:spTree>
    <p:extLst>
      <p:ext uri="{BB962C8B-B14F-4D97-AF65-F5344CB8AC3E}">
        <p14:creationId xmlns:p14="http://schemas.microsoft.com/office/powerpoint/2010/main" val="12412784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3"/>
          <p:cNvSpPr>
            <a:spLocks noGrp="1"/>
          </p:cNvSpPr>
          <p:nvPr>
            <p:ph type="sldNum" sz="quarter" idx="10"/>
          </p:nvPr>
        </p:nvSpPr>
        <p:spPr/>
        <p:txBody>
          <a:bodyPr/>
          <a:lstStyle/>
          <a:p>
            <a:fld id="{BE8AEE9C-B522-3F4C-A46E-731879745CFD}" type="slidenum">
              <a:rPr lang="en-US"/>
              <a:pPr/>
              <a:t>19</a:t>
            </a:fld>
            <a:endParaRPr lang="en-US"/>
          </a:p>
        </p:txBody>
      </p:sp>
      <p:sp>
        <p:nvSpPr>
          <p:cNvPr id="21505" name="Rectangle 1"/>
          <p:cNvSpPr>
            <a:spLocks noGrp="1" noChangeArrowheads="1"/>
          </p:cNvSpPr>
          <p:nvPr>
            <p:ph type="body" idx="1"/>
          </p:nvPr>
        </p:nvSpPr>
        <p:spPr>
          <a:xfrm>
            <a:off x="341313" y="1041400"/>
            <a:ext cx="9461500" cy="6616700"/>
          </a:xfrm>
          <a:ln/>
        </p:spPr>
        <p:txBody>
          <a:bodyPr rIns="43656"/>
          <a:lstStyle/>
          <a:p>
            <a:pPr marL="419100" indent="-376238">
              <a:lnSpc>
                <a:spcPct val="90000"/>
              </a:lnSpc>
              <a:buClr>
                <a:srgbClr val="0000F4"/>
              </a:buClr>
              <a:buFont typeface="Wingdings" pitchFamily="-110" charset="2"/>
              <a:buChar char="q"/>
            </a:pPr>
            <a:r>
              <a:rPr lang="en-US" sz="2400" dirty="0"/>
              <a:t>The big picture:</a:t>
            </a:r>
          </a:p>
          <a:p>
            <a:pPr marL="1300163" lvl="2" indent="-250825">
              <a:lnSpc>
                <a:spcPct val="90000"/>
              </a:lnSpc>
              <a:buFont typeface="Helvetica" pitchFamily="-110" charset="0"/>
              <a:buNone/>
            </a:pPr>
            <a:r>
              <a:rPr lang="en-US" dirty="0"/>
              <a:t>         Caller                         </a:t>
            </a:r>
            <a:r>
              <a:rPr lang="en-US" dirty="0" err="1"/>
              <a:t>Callee</a:t>
            </a:r>
            <a:endParaRPr lang="en-US" dirty="0"/>
          </a:p>
          <a:p>
            <a:pPr marL="419100" indent="-376238">
              <a:lnSpc>
                <a:spcPct val="90000"/>
              </a:lnSpc>
              <a:buClr>
                <a:srgbClr val="0000F4"/>
              </a:buClr>
              <a:buFont typeface="Wingdings" pitchFamily="-110" charset="2"/>
              <a:buChar char="q"/>
            </a:pPr>
            <a:endParaRPr lang="en-US" sz="2400" dirty="0"/>
          </a:p>
          <a:p>
            <a:pPr marL="419100" indent="-376238">
              <a:lnSpc>
                <a:spcPct val="90000"/>
              </a:lnSpc>
              <a:buClr>
                <a:srgbClr val="0000F4"/>
              </a:buClr>
              <a:buFont typeface="Wingdings" pitchFamily="-110" charset="2"/>
              <a:buChar char="q"/>
            </a:pPr>
            <a:endParaRPr lang="en-US" sz="2400" dirty="0"/>
          </a:p>
          <a:p>
            <a:pPr marL="419100" indent="-376238">
              <a:lnSpc>
                <a:spcPct val="90000"/>
              </a:lnSpc>
              <a:buClr>
                <a:srgbClr val="0000F4"/>
              </a:buClr>
              <a:buFont typeface="Wingdings" pitchFamily="-110" charset="2"/>
              <a:buChar char="q"/>
            </a:pPr>
            <a:endParaRPr lang="en-US" sz="2400" dirty="0"/>
          </a:p>
          <a:p>
            <a:pPr marL="419100" indent="-376238">
              <a:lnSpc>
                <a:spcPct val="90000"/>
              </a:lnSpc>
              <a:buClr>
                <a:srgbClr val="0000F4"/>
              </a:buClr>
              <a:buFont typeface="Wingdings" pitchFamily="-110" charset="2"/>
              <a:buChar char="q"/>
            </a:pPr>
            <a:endParaRPr lang="en-US" sz="2400" dirty="0"/>
          </a:p>
          <a:p>
            <a:pPr marL="419100" indent="-376238">
              <a:lnSpc>
                <a:spcPct val="90000"/>
              </a:lnSpc>
              <a:buClr>
                <a:srgbClr val="0000F4"/>
              </a:buClr>
              <a:buFont typeface="Wingdings" pitchFamily="-110" charset="2"/>
              <a:buChar char="q"/>
            </a:pPr>
            <a:endParaRPr lang="en-US" sz="2400" dirty="0"/>
          </a:p>
          <a:p>
            <a:pPr marL="419100" indent="-376238">
              <a:lnSpc>
                <a:spcPct val="90000"/>
              </a:lnSpc>
              <a:buClr>
                <a:srgbClr val="0000F4"/>
              </a:buClr>
              <a:buFont typeface="Wingdings" pitchFamily="-110" charset="2"/>
              <a:buChar char="q"/>
            </a:pPr>
            <a:r>
              <a:rPr lang="en-US" sz="2400" dirty="0"/>
              <a:t>Need “jump” and “return”: </a:t>
            </a:r>
          </a:p>
          <a:p>
            <a:pPr marL="858838" lvl="1" indent="-312738">
              <a:lnSpc>
                <a:spcPct val="90000"/>
              </a:lnSpc>
              <a:buClr>
                <a:srgbClr val="9933FF"/>
              </a:buClr>
              <a:buFont typeface="Wingdings" pitchFamily="-110" charset="2"/>
              <a:buChar char="n"/>
            </a:pPr>
            <a:r>
              <a:rPr lang="en-US" dirty="0"/>
              <a:t> </a:t>
            </a:r>
            <a:r>
              <a:rPr lang="en-US" i="1" dirty="0" err="1">
                <a:solidFill>
                  <a:srgbClr val="FF0000"/>
                </a:solidFill>
                <a:latin typeface="Arial" pitchFamily="-110" charset="0"/>
                <a:ea typeface="Arial" pitchFamily="-110" charset="0"/>
                <a:cs typeface="Arial" pitchFamily="-110" charset="0"/>
                <a:sym typeface="Arial" pitchFamily="-110" charset="0"/>
              </a:rPr>
              <a:t>jal</a:t>
            </a:r>
            <a:r>
              <a:rPr lang="en-US" i="1" dirty="0">
                <a:solidFill>
                  <a:srgbClr val="FF0000"/>
                </a:solidFill>
                <a:latin typeface="Arial" pitchFamily="-110" charset="0"/>
                <a:ea typeface="Arial" pitchFamily="-110" charset="0"/>
                <a:cs typeface="Arial" pitchFamily="-110" charset="0"/>
                <a:sym typeface="Arial" pitchFamily="-110" charset="0"/>
              </a:rPr>
              <a:t>   </a:t>
            </a:r>
            <a:r>
              <a:rPr lang="en-US" i="1" dirty="0" err="1">
                <a:solidFill>
                  <a:srgbClr val="FF0000"/>
                </a:solidFill>
                <a:latin typeface="Arial" pitchFamily="-110" charset="0"/>
                <a:ea typeface="Arial" pitchFamily="-110" charset="0"/>
                <a:cs typeface="Arial" pitchFamily="-110" charset="0"/>
                <a:sym typeface="Arial" pitchFamily="-110" charset="0"/>
              </a:rPr>
              <a:t>ProcAddr</a:t>
            </a:r>
            <a:r>
              <a:rPr lang="en-US" i="1" dirty="0">
                <a:latin typeface="Arial" pitchFamily="-110" charset="0"/>
                <a:ea typeface="Arial" pitchFamily="-110" charset="0"/>
                <a:cs typeface="Arial" pitchFamily="-110" charset="0"/>
                <a:sym typeface="Arial" pitchFamily="-110" charset="0"/>
              </a:rPr>
              <a:t>         </a:t>
            </a:r>
            <a:r>
              <a:rPr lang="en-US" dirty="0"/>
              <a:t># issued in the caller</a:t>
            </a:r>
          </a:p>
          <a:p>
            <a:pPr marL="1300163" lvl="2" indent="-250825">
              <a:lnSpc>
                <a:spcPct val="90000"/>
              </a:lnSpc>
            </a:pPr>
            <a:r>
              <a:rPr lang="en-US" sz="2400" dirty="0"/>
              <a:t>jumps to </a:t>
            </a:r>
            <a:r>
              <a:rPr lang="en-US" sz="2400" dirty="0" err="1"/>
              <a:t>ProcAddr</a:t>
            </a:r>
            <a:r>
              <a:rPr lang="en-US" sz="2400" dirty="0"/>
              <a:t> </a:t>
            </a:r>
          </a:p>
          <a:p>
            <a:pPr marL="1300163" lvl="2" indent="-250825">
              <a:lnSpc>
                <a:spcPct val="90000"/>
              </a:lnSpc>
            </a:pPr>
            <a:r>
              <a:rPr lang="en-US" sz="2400" dirty="0"/>
              <a:t>save the return instruction address in $31</a:t>
            </a:r>
          </a:p>
          <a:p>
            <a:pPr marL="1300163" lvl="2" indent="-250825">
              <a:lnSpc>
                <a:spcPct val="90000"/>
              </a:lnSpc>
            </a:pPr>
            <a:r>
              <a:rPr lang="en-US" sz="2400" dirty="0"/>
              <a:t>PC = </a:t>
            </a:r>
            <a:r>
              <a:rPr lang="en-US" sz="2400" dirty="0" err="1"/>
              <a:t>JumpAddr</a:t>
            </a:r>
            <a:r>
              <a:rPr lang="en-US" sz="2400" dirty="0"/>
              <a:t>, RF[31]=PC+4;</a:t>
            </a:r>
          </a:p>
          <a:p>
            <a:pPr marL="858838" lvl="1" indent="-312738">
              <a:lnSpc>
                <a:spcPct val="90000"/>
              </a:lnSpc>
              <a:buClr>
                <a:srgbClr val="9933FF"/>
              </a:buClr>
              <a:buFont typeface="Wingdings" pitchFamily="-110" charset="2"/>
              <a:buChar char="n"/>
            </a:pPr>
            <a:r>
              <a:rPr lang="en-US" i="1" dirty="0" err="1">
                <a:solidFill>
                  <a:srgbClr val="FF0000"/>
                </a:solidFill>
                <a:latin typeface="Arial" pitchFamily="-110" charset="0"/>
                <a:ea typeface="Arial" pitchFamily="-110" charset="0"/>
                <a:cs typeface="Arial" pitchFamily="-110" charset="0"/>
                <a:sym typeface="Arial" pitchFamily="-110" charset="0"/>
              </a:rPr>
              <a:t>jr</a:t>
            </a:r>
            <a:r>
              <a:rPr lang="en-US" i="1" dirty="0">
                <a:solidFill>
                  <a:srgbClr val="FF0000"/>
                </a:solidFill>
                <a:latin typeface="Arial" pitchFamily="-110" charset="0"/>
                <a:ea typeface="Arial" pitchFamily="-110" charset="0"/>
                <a:cs typeface="Arial" pitchFamily="-110" charset="0"/>
                <a:sym typeface="Arial" pitchFamily="-110" charset="0"/>
              </a:rPr>
              <a:t>  $31</a:t>
            </a:r>
            <a:r>
              <a:rPr lang="en-US" dirty="0"/>
              <a:t>    ($</a:t>
            </a:r>
            <a:r>
              <a:rPr lang="en-US" dirty="0" err="1"/>
              <a:t>ra</a:t>
            </a:r>
            <a:r>
              <a:rPr lang="en-US" dirty="0"/>
              <a:t>)                  # last instruction in the </a:t>
            </a:r>
            <a:r>
              <a:rPr lang="en-US" dirty="0" err="1"/>
              <a:t>callee</a:t>
            </a:r>
            <a:endParaRPr lang="en-US" dirty="0"/>
          </a:p>
          <a:p>
            <a:pPr marL="1300163" lvl="2" indent="-250825">
              <a:lnSpc>
                <a:spcPct val="90000"/>
              </a:lnSpc>
            </a:pPr>
            <a:r>
              <a:rPr lang="en-US" sz="2400" dirty="0"/>
              <a:t>jump back to the caller procedure</a:t>
            </a:r>
          </a:p>
          <a:p>
            <a:pPr marL="1300163" lvl="2" indent="-250825">
              <a:lnSpc>
                <a:spcPct val="90000"/>
              </a:lnSpc>
            </a:pPr>
            <a:r>
              <a:rPr lang="en-US" sz="2400" dirty="0"/>
              <a:t>PC = RF[31]</a:t>
            </a:r>
          </a:p>
        </p:txBody>
      </p:sp>
      <p:sp>
        <p:nvSpPr>
          <p:cNvPr id="21506" name="Rectangle 2"/>
          <p:cNvSpPr>
            <a:spLocks/>
          </p:cNvSpPr>
          <p:nvPr/>
        </p:nvSpPr>
        <p:spPr bwMode="auto">
          <a:xfrm>
            <a:off x="2139950" y="1841500"/>
            <a:ext cx="866775" cy="1397000"/>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07" name="Oval 3"/>
          <p:cNvSpPr>
            <a:spLocks/>
          </p:cNvSpPr>
          <p:nvPr/>
        </p:nvSpPr>
        <p:spPr bwMode="auto">
          <a:xfrm>
            <a:off x="1371600" y="2581275"/>
            <a:ext cx="908050" cy="320675"/>
          </a:xfrm>
          <a:prstGeom prst="ellipse">
            <a:avLst/>
          </a:prstGeom>
          <a:solidFill>
            <a:srgbClr val="FFFF99"/>
          </a:solid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08" name="Rectangle 4"/>
          <p:cNvSpPr>
            <a:spLocks/>
          </p:cNvSpPr>
          <p:nvPr/>
        </p:nvSpPr>
        <p:spPr bwMode="auto">
          <a:xfrm>
            <a:off x="4824413" y="1993900"/>
            <a:ext cx="839787" cy="1104900"/>
          </a:xfrm>
          <a:prstGeom prst="rect">
            <a:avLst/>
          </a:prstGeom>
          <a:noFill/>
          <a:ln w="12700" cap="rnd">
            <a:solidFill>
              <a:srgbClr val="F8F8F8"/>
            </a:solidFill>
            <a:prstDash val="sysDot"/>
            <a:miter lim="800000"/>
            <a:headEnd type="none" w="med" len="med"/>
            <a:tailEnd type="none" w="med" len="med"/>
          </a:ln>
        </p:spPr>
        <p:txBody>
          <a:bodyPr lIns="0" tIns="0" rIns="0" bIns="0">
            <a:prstTxWarp prst="textNoShape">
              <a:avLst/>
            </a:prstTxWarp>
          </a:bodyPr>
          <a:lstStyle/>
          <a:p>
            <a:endParaRPr lang="en-US"/>
          </a:p>
        </p:txBody>
      </p:sp>
      <p:sp>
        <p:nvSpPr>
          <p:cNvPr id="21509" name="Line 5"/>
          <p:cNvSpPr>
            <a:spLocks noChangeShapeType="1"/>
          </p:cNvSpPr>
          <p:nvPr/>
        </p:nvSpPr>
        <p:spPr bwMode="auto">
          <a:xfrm>
            <a:off x="2559050" y="1952625"/>
            <a:ext cx="1588" cy="279400"/>
          </a:xfrm>
          <a:prstGeom prst="line">
            <a:avLst/>
          </a:prstGeom>
          <a:noFill/>
          <a:ln w="25400" cap="rnd">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21510" name="Line 6"/>
          <p:cNvSpPr>
            <a:spLocks noChangeShapeType="1"/>
          </p:cNvSpPr>
          <p:nvPr/>
        </p:nvSpPr>
        <p:spPr bwMode="auto">
          <a:xfrm>
            <a:off x="5062538" y="2092325"/>
            <a:ext cx="1587" cy="669925"/>
          </a:xfrm>
          <a:prstGeom prst="line">
            <a:avLst/>
          </a:prstGeom>
          <a:noFill/>
          <a:ln w="25400" cap="rnd">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21511" name="Line 7"/>
          <p:cNvSpPr>
            <a:spLocks noChangeShapeType="1"/>
          </p:cNvSpPr>
          <p:nvPr/>
        </p:nvSpPr>
        <p:spPr bwMode="auto">
          <a:xfrm>
            <a:off x="2573338" y="2720975"/>
            <a:ext cx="1587" cy="279400"/>
          </a:xfrm>
          <a:prstGeom prst="line">
            <a:avLst/>
          </a:prstGeom>
          <a:noFill/>
          <a:ln w="25400" cap="rnd">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21512" name="Rectangle 8"/>
          <p:cNvSpPr>
            <a:spLocks/>
          </p:cNvSpPr>
          <p:nvPr/>
        </p:nvSpPr>
        <p:spPr bwMode="auto">
          <a:xfrm>
            <a:off x="1320800" y="2039938"/>
            <a:ext cx="812800" cy="1066800"/>
          </a:xfrm>
          <a:prstGeom prst="rect">
            <a:avLst/>
          </a:prstGeom>
          <a:noFill/>
          <a:ln w="12700" cap="flat">
            <a:noFill/>
            <a:miter lim="800000"/>
            <a:headEnd type="none" w="med" len="med"/>
            <a:tailEnd type="none" w="med" len="med"/>
          </a:ln>
        </p:spPr>
        <p:txBody>
          <a:bodyPr lIns="0" tIns="0" rIns="49784" bIns="0">
            <a:prstTxWarp prst="textNoShape">
              <a:avLst/>
            </a:prstTxWarp>
          </a:bodyPr>
          <a:lstStyle/>
          <a:p>
            <a:pPr marL="49213" algn="r"/>
            <a:r>
              <a:rPr lang="en-US" sz="1800" b="1" dirty="0">
                <a:solidFill>
                  <a:schemeClr val="tx1"/>
                </a:solidFill>
                <a:latin typeface="Arial" pitchFamily="-110" charset="0"/>
                <a:ea typeface="Arial" pitchFamily="-110" charset="0"/>
                <a:cs typeface="Arial" pitchFamily="-110" charset="0"/>
                <a:sym typeface="Arial" pitchFamily="-110" charset="0"/>
              </a:rPr>
              <a:t>PC</a:t>
            </a:r>
          </a:p>
          <a:p>
            <a:pPr marL="49213" algn="r"/>
            <a:endParaRPr lang="en-US" sz="1800" b="1" dirty="0">
              <a:solidFill>
                <a:schemeClr val="tx1"/>
              </a:solidFill>
              <a:latin typeface="Arial" pitchFamily="-110" charset="0"/>
              <a:ea typeface="Arial" pitchFamily="-110" charset="0"/>
              <a:cs typeface="Arial" pitchFamily="-110" charset="0"/>
              <a:sym typeface="Arial" pitchFamily="-110" charset="0"/>
            </a:endParaRPr>
          </a:p>
          <a:p>
            <a:pPr marL="49213" algn="r"/>
            <a:r>
              <a:rPr lang="en-US" sz="1800" b="1" dirty="0">
                <a:solidFill>
                  <a:schemeClr val="tx1"/>
                </a:solidFill>
                <a:latin typeface="Arial" pitchFamily="-110" charset="0"/>
                <a:ea typeface="Arial" pitchFamily="-110" charset="0"/>
                <a:cs typeface="Arial" pitchFamily="-110" charset="0"/>
                <a:sym typeface="Arial" pitchFamily="-110" charset="0"/>
              </a:rPr>
              <a:t>PC+4</a:t>
            </a:r>
          </a:p>
        </p:txBody>
      </p:sp>
      <p:grpSp>
        <p:nvGrpSpPr>
          <p:cNvPr id="2" name="Group 9"/>
          <p:cNvGrpSpPr>
            <a:grpSpLocks/>
          </p:cNvGrpSpPr>
          <p:nvPr/>
        </p:nvGrpSpPr>
        <p:grpSpPr bwMode="auto">
          <a:xfrm>
            <a:off x="7727950" y="1077913"/>
            <a:ext cx="1998663" cy="3170237"/>
            <a:chOff x="0" y="0"/>
            <a:chExt cx="1258" cy="1997"/>
          </a:xfrm>
        </p:grpSpPr>
        <p:sp>
          <p:nvSpPr>
            <p:cNvPr id="21514" name="Rectangle 10"/>
            <p:cNvSpPr>
              <a:spLocks/>
            </p:cNvSpPr>
            <p:nvPr/>
          </p:nvSpPr>
          <p:spPr bwMode="auto">
            <a:xfrm>
              <a:off x="0" y="0"/>
              <a:ext cx="1258" cy="1997"/>
            </a:xfrm>
            <a:prstGeom prst="rect">
              <a:avLst/>
            </a:prstGeom>
            <a:noFill/>
            <a:ln w="127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21515" name="Rectangle 11"/>
            <p:cNvSpPr>
              <a:spLocks/>
            </p:cNvSpPr>
            <p:nvPr/>
          </p:nvSpPr>
          <p:spPr bwMode="auto">
            <a:xfrm>
              <a:off x="0" y="0"/>
              <a:ext cx="1258" cy="1997"/>
            </a:xfrm>
            <a:prstGeom prst="rect">
              <a:avLst/>
            </a:prstGeom>
            <a:noFill/>
            <a:ln w="12700" cap="flat">
              <a:noFill/>
              <a:miter lim="800000"/>
              <a:headEnd type="none" w="med" len="med"/>
              <a:tailEnd type="none" w="med" len="med"/>
            </a:ln>
          </p:spPr>
          <p:txBody>
            <a:bodyPr lIns="0" tIns="0" rIns="0" bIns="0">
              <a:prstTxWarp prst="textNoShape">
                <a:avLst/>
              </a:prstTxWarp>
            </a:bodyPr>
            <a:lstStyle/>
            <a:p>
              <a:endParaRPr lang="en-US"/>
            </a:p>
          </p:txBody>
        </p:sp>
      </p:grpSp>
      <p:sp>
        <p:nvSpPr>
          <p:cNvPr id="21516" name="Line 12"/>
          <p:cNvSpPr>
            <a:spLocks noChangeShapeType="1"/>
          </p:cNvSpPr>
          <p:nvPr/>
        </p:nvSpPr>
        <p:spPr bwMode="auto">
          <a:xfrm>
            <a:off x="7754938" y="1406525"/>
            <a:ext cx="194945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17" name="Line 13"/>
          <p:cNvSpPr>
            <a:spLocks noChangeShapeType="1"/>
          </p:cNvSpPr>
          <p:nvPr/>
        </p:nvSpPr>
        <p:spPr bwMode="auto">
          <a:xfrm>
            <a:off x="7754938" y="1741488"/>
            <a:ext cx="1949450" cy="1587"/>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18" name="Line 14"/>
          <p:cNvSpPr>
            <a:spLocks noChangeShapeType="1"/>
          </p:cNvSpPr>
          <p:nvPr/>
        </p:nvSpPr>
        <p:spPr bwMode="auto">
          <a:xfrm>
            <a:off x="7754938" y="2746375"/>
            <a:ext cx="194945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19" name="Line 15"/>
          <p:cNvSpPr>
            <a:spLocks noChangeShapeType="1"/>
          </p:cNvSpPr>
          <p:nvPr/>
        </p:nvSpPr>
        <p:spPr bwMode="auto">
          <a:xfrm>
            <a:off x="7754938" y="3082925"/>
            <a:ext cx="194945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20" name="Line 16"/>
          <p:cNvSpPr>
            <a:spLocks noChangeShapeType="1"/>
          </p:cNvSpPr>
          <p:nvPr/>
        </p:nvSpPr>
        <p:spPr bwMode="auto">
          <a:xfrm>
            <a:off x="7721600" y="3502025"/>
            <a:ext cx="2011363"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21" name="Rectangle 17"/>
          <p:cNvSpPr>
            <a:spLocks/>
          </p:cNvSpPr>
          <p:nvPr/>
        </p:nvSpPr>
        <p:spPr bwMode="auto">
          <a:xfrm>
            <a:off x="7331075" y="1069975"/>
            <a:ext cx="317500" cy="447675"/>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r</a:t>
            </a:r>
            <a:r>
              <a:rPr lang="en-US" sz="1800" b="1" baseline="-25000">
                <a:solidFill>
                  <a:schemeClr val="tx1"/>
                </a:solidFill>
                <a:latin typeface="Arial" pitchFamily="-110" charset="0"/>
                <a:ea typeface="Arial" pitchFamily="-110" charset="0"/>
                <a:cs typeface="Arial" pitchFamily="-110" charset="0"/>
                <a:sym typeface="Arial" pitchFamily="-110" charset="0"/>
              </a:rPr>
              <a:t>0</a:t>
            </a:r>
          </a:p>
        </p:txBody>
      </p:sp>
      <p:sp>
        <p:nvSpPr>
          <p:cNvPr id="21522" name="Rectangle 18"/>
          <p:cNvSpPr>
            <a:spLocks/>
          </p:cNvSpPr>
          <p:nvPr/>
        </p:nvSpPr>
        <p:spPr bwMode="auto">
          <a:xfrm>
            <a:off x="7356475" y="1366838"/>
            <a:ext cx="315913" cy="447675"/>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r</a:t>
            </a:r>
            <a:r>
              <a:rPr lang="en-US" sz="1800" b="1" baseline="-25000">
                <a:solidFill>
                  <a:schemeClr val="tx1"/>
                </a:solidFill>
                <a:latin typeface="Arial" pitchFamily="-110" charset="0"/>
                <a:ea typeface="Arial" pitchFamily="-110" charset="0"/>
                <a:cs typeface="Arial" pitchFamily="-110" charset="0"/>
                <a:sym typeface="Arial" pitchFamily="-110" charset="0"/>
              </a:rPr>
              <a:t>1</a:t>
            </a:r>
          </a:p>
        </p:txBody>
      </p:sp>
      <p:sp>
        <p:nvSpPr>
          <p:cNvPr id="21523" name="Rectangle 19"/>
          <p:cNvSpPr>
            <a:spLocks/>
          </p:cNvSpPr>
          <p:nvPr/>
        </p:nvSpPr>
        <p:spPr bwMode="auto">
          <a:xfrm>
            <a:off x="7269163" y="2668588"/>
            <a:ext cx="685800" cy="78740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r</a:t>
            </a:r>
            <a:r>
              <a:rPr lang="en-US" sz="1800" b="1" baseline="-25000">
                <a:solidFill>
                  <a:schemeClr val="tx1"/>
                </a:solidFill>
                <a:latin typeface="Arial" pitchFamily="-110" charset="0"/>
                <a:ea typeface="Arial" pitchFamily="-110" charset="0"/>
                <a:cs typeface="Arial" pitchFamily="-110" charset="0"/>
                <a:sym typeface="Arial" pitchFamily="-110" charset="0"/>
              </a:rPr>
              <a:t>31</a:t>
            </a:r>
          </a:p>
        </p:txBody>
      </p:sp>
      <p:sp>
        <p:nvSpPr>
          <p:cNvPr id="21524" name="Rectangle 20"/>
          <p:cNvSpPr>
            <a:spLocks/>
          </p:cNvSpPr>
          <p:nvPr/>
        </p:nvSpPr>
        <p:spPr bwMode="auto">
          <a:xfrm>
            <a:off x="9367838" y="2708275"/>
            <a:ext cx="415925" cy="447675"/>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b</a:t>
            </a:r>
            <a:r>
              <a:rPr lang="en-US" sz="1800" b="1" baseline="-25000">
                <a:solidFill>
                  <a:schemeClr val="tx1"/>
                </a:solidFill>
                <a:latin typeface="Arial" pitchFamily="-110" charset="0"/>
                <a:ea typeface="Arial" pitchFamily="-110" charset="0"/>
                <a:cs typeface="Arial" pitchFamily="-110" charset="0"/>
                <a:sym typeface="Arial" pitchFamily="-110" charset="0"/>
              </a:rPr>
              <a:t>0</a:t>
            </a:r>
          </a:p>
        </p:txBody>
      </p:sp>
      <p:sp>
        <p:nvSpPr>
          <p:cNvPr id="21525" name="Rectangle 21"/>
          <p:cNvSpPr>
            <a:spLocks/>
          </p:cNvSpPr>
          <p:nvPr/>
        </p:nvSpPr>
        <p:spPr bwMode="auto">
          <a:xfrm>
            <a:off x="7691438" y="2708275"/>
            <a:ext cx="574675" cy="447675"/>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b</a:t>
            </a:r>
            <a:r>
              <a:rPr lang="en-US" sz="1800" b="1" baseline="-25000">
                <a:solidFill>
                  <a:schemeClr val="tx1"/>
                </a:solidFill>
                <a:latin typeface="Arial" pitchFamily="-110" charset="0"/>
                <a:ea typeface="Arial" pitchFamily="-110" charset="0"/>
                <a:cs typeface="Arial" pitchFamily="-110" charset="0"/>
                <a:sym typeface="Arial" pitchFamily="-110" charset="0"/>
              </a:rPr>
              <a:t>n-1</a:t>
            </a:r>
          </a:p>
        </p:txBody>
      </p:sp>
      <p:sp>
        <p:nvSpPr>
          <p:cNvPr id="21526" name="Rectangle 22"/>
          <p:cNvSpPr>
            <a:spLocks/>
          </p:cNvSpPr>
          <p:nvPr/>
        </p:nvSpPr>
        <p:spPr bwMode="auto">
          <a:xfrm>
            <a:off x="8445500" y="2708275"/>
            <a:ext cx="334963" cy="392113"/>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a:t>
            </a:r>
          </a:p>
        </p:txBody>
      </p:sp>
      <p:sp>
        <p:nvSpPr>
          <p:cNvPr id="21527" name="Rectangle 23"/>
          <p:cNvSpPr>
            <a:spLocks/>
          </p:cNvSpPr>
          <p:nvPr/>
        </p:nvSpPr>
        <p:spPr bwMode="auto">
          <a:xfrm>
            <a:off x="8361363" y="1879600"/>
            <a:ext cx="447675" cy="48895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b="1">
                <a:solidFill>
                  <a:schemeClr val="tx1"/>
                </a:solidFill>
                <a:latin typeface="Arial" pitchFamily="-110" charset="0"/>
                <a:ea typeface="Arial" pitchFamily="-110" charset="0"/>
                <a:cs typeface="Arial" pitchFamily="-110" charset="0"/>
                <a:sym typeface="Arial" pitchFamily="-110" charset="0"/>
              </a:rPr>
              <a:t>...</a:t>
            </a:r>
          </a:p>
        </p:txBody>
      </p:sp>
      <p:sp>
        <p:nvSpPr>
          <p:cNvPr id="21528" name="Rectangle 24"/>
          <p:cNvSpPr>
            <a:spLocks/>
          </p:cNvSpPr>
          <p:nvPr/>
        </p:nvSpPr>
        <p:spPr bwMode="auto">
          <a:xfrm>
            <a:off x="8475663" y="1052513"/>
            <a:ext cx="280987" cy="419100"/>
          </a:xfrm>
          <a:prstGeom prst="rect">
            <a:avLst/>
          </a:prstGeom>
          <a:noFill/>
          <a:ln w="12700" cap="flat">
            <a:noFill/>
            <a:miter lim="800000"/>
            <a:headEnd type="none" w="med" len="med"/>
            <a:tailEnd type="none" w="med" len="med"/>
          </a:ln>
        </p:spPr>
        <p:txBody>
          <a:bodyPr lIns="0" tIns="0" rIns="49784" bIns="0">
            <a:prstTxWarp prst="textNoShape">
              <a:avLst/>
            </a:prstTxWarp>
          </a:bodyPr>
          <a:lstStyle/>
          <a:p>
            <a:pPr marL="49213"/>
            <a:r>
              <a:rPr lang="en-US" sz="2200">
                <a:solidFill>
                  <a:schemeClr val="tx1"/>
                </a:solidFill>
                <a:latin typeface="Arial" pitchFamily="-110" charset="0"/>
                <a:ea typeface="Arial" pitchFamily="-110" charset="0"/>
                <a:cs typeface="Arial" pitchFamily="-110" charset="0"/>
                <a:sym typeface="Arial" pitchFamily="-110" charset="0"/>
              </a:rPr>
              <a:t>0</a:t>
            </a:r>
          </a:p>
        </p:txBody>
      </p:sp>
      <p:sp>
        <p:nvSpPr>
          <p:cNvPr id="21529" name="Line 25"/>
          <p:cNvSpPr>
            <a:spLocks noChangeShapeType="1"/>
          </p:cNvSpPr>
          <p:nvPr/>
        </p:nvSpPr>
        <p:spPr bwMode="auto">
          <a:xfrm>
            <a:off x="7721600" y="3921125"/>
            <a:ext cx="2011363"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1530" name="Rectangle 26"/>
          <p:cNvSpPr>
            <a:spLocks/>
          </p:cNvSpPr>
          <p:nvPr/>
        </p:nvSpPr>
        <p:spPr bwMode="auto">
          <a:xfrm>
            <a:off x="7150100" y="3168650"/>
            <a:ext cx="571500" cy="59690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600" b="1">
                <a:solidFill>
                  <a:schemeClr val="tx1"/>
                </a:solidFill>
                <a:latin typeface="Arial" pitchFamily="-110" charset="0"/>
                <a:ea typeface="Arial" pitchFamily="-110" charset="0"/>
                <a:cs typeface="Arial" pitchFamily="-110" charset="0"/>
                <a:sym typeface="Arial" pitchFamily="-110" charset="0"/>
              </a:rPr>
              <a:t>PC</a:t>
            </a:r>
          </a:p>
        </p:txBody>
      </p:sp>
      <p:sp>
        <p:nvSpPr>
          <p:cNvPr id="21531" name="Rectangle 27"/>
          <p:cNvSpPr>
            <a:spLocks/>
          </p:cNvSpPr>
          <p:nvPr/>
        </p:nvSpPr>
        <p:spPr bwMode="auto">
          <a:xfrm>
            <a:off x="7175500" y="3540125"/>
            <a:ext cx="363538" cy="34925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600" b="1">
                <a:solidFill>
                  <a:schemeClr val="tx1"/>
                </a:solidFill>
                <a:latin typeface="Arial" pitchFamily="-110" charset="0"/>
                <a:ea typeface="Arial" pitchFamily="-110" charset="0"/>
                <a:cs typeface="Arial" pitchFamily="-110" charset="0"/>
                <a:sym typeface="Arial" pitchFamily="-110" charset="0"/>
              </a:rPr>
              <a:t>HI</a:t>
            </a:r>
          </a:p>
        </p:txBody>
      </p:sp>
      <p:sp>
        <p:nvSpPr>
          <p:cNvPr id="21532" name="Rectangle 28"/>
          <p:cNvSpPr>
            <a:spLocks/>
          </p:cNvSpPr>
          <p:nvPr/>
        </p:nvSpPr>
        <p:spPr bwMode="auto">
          <a:xfrm>
            <a:off x="7137400" y="3922713"/>
            <a:ext cx="508000" cy="59690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600" b="1">
                <a:solidFill>
                  <a:schemeClr val="tx1"/>
                </a:solidFill>
                <a:latin typeface="Arial" pitchFamily="-110" charset="0"/>
                <a:ea typeface="Arial" pitchFamily="-110" charset="0"/>
                <a:cs typeface="Arial" pitchFamily="-110" charset="0"/>
                <a:sym typeface="Arial" pitchFamily="-110" charset="0"/>
              </a:rPr>
              <a:t>LO</a:t>
            </a:r>
          </a:p>
        </p:txBody>
      </p:sp>
      <p:sp>
        <p:nvSpPr>
          <p:cNvPr id="21533" name="AutoShape 29"/>
          <p:cNvSpPr>
            <a:spLocks/>
          </p:cNvSpPr>
          <p:nvPr/>
        </p:nvSpPr>
        <p:spPr bwMode="auto">
          <a:xfrm rot="-5400000">
            <a:off x="4386264" y="347661"/>
            <a:ext cx="292099" cy="5413377"/>
          </a:xfrm>
          <a:custGeom>
            <a:avLst/>
            <a:gdLst>
              <a:gd name="T0" fmla="*/ 10800 w 21600"/>
              <a:gd name="T1" fmla="*/ 10800 h 21600"/>
            </a:gdLst>
            <a:ahLst/>
            <a:cxnLst>
              <a:cxn ang="0">
                <a:pos x="T0" y="T1"/>
              </a:cxn>
            </a:cxnLst>
            <a:rect l="0" t="0" r="r" b="b"/>
            <a:pathLst>
              <a:path w="21600" h="21600">
                <a:moveTo>
                  <a:pt x="19196" y="0"/>
                </a:moveTo>
                <a:cubicBezTo>
                  <a:pt x="9598" y="0"/>
                  <a:pt x="0" y="2865"/>
                  <a:pt x="0" y="5731"/>
                </a:cubicBezTo>
                <a:cubicBezTo>
                  <a:pt x="0" y="8596"/>
                  <a:pt x="5399" y="11461"/>
                  <a:pt x="10798" y="11461"/>
                </a:cubicBezTo>
                <a:cubicBezTo>
                  <a:pt x="16197" y="11461"/>
                  <a:pt x="21596" y="16431"/>
                  <a:pt x="21596" y="21401"/>
                </a:cubicBezTo>
                <a:lnTo>
                  <a:pt x="21600" y="21600"/>
                </a:lnTo>
              </a:path>
            </a:pathLst>
          </a:custGeom>
          <a:noFill/>
          <a:ln w="12700" cap="flat">
            <a:solidFill>
              <a:schemeClr val="tx1"/>
            </a:solidFill>
            <a:prstDash val="lgDashDotDot"/>
            <a:round/>
            <a:headEnd type="none" w="med" len="med"/>
            <a:tailEnd type="triangle" w="med" len="med"/>
          </a:ln>
        </p:spPr>
        <p:txBody>
          <a:bodyPr lIns="0" tIns="0" rIns="0" bIns="0">
            <a:prstTxWarp prst="textNoShape">
              <a:avLst/>
            </a:prstTxWarp>
          </a:bodyPr>
          <a:lstStyle/>
          <a:p>
            <a:endParaRPr lang="en-US"/>
          </a:p>
        </p:txBody>
      </p:sp>
      <p:sp>
        <p:nvSpPr>
          <p:cNvPr id="21534" name="Rectangle 30"/>
          <p:cNvSpPr>
            <a:spLocks/>
          </p:cNvSpPr>
          <p:nvPr/>
        </p:nvSpPr>
        <p:spPr bwMode="auto">
          <a:xfrm>
            <a:off x="5783263" y="2198688"/>
            <a:ext cx="3714750" cy="5207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rgbClr val="0000FF"/>
                </a:solidFill>
                <a:latin typeface="Arial Unicode MS" pitchFamily="-110" charset="0"/>
                <a:ea typeface="Arial Unicode MS" pitchFamily="-110" charset="0"/>
                <a:cs typeface="Arial Unicode MS" pitchFamily="-110" charset="0"/>
                <a:sym typeface="Arial Unicode MS" pitchFamily="-110" charset="0"/>
              </a:rPr>
              <a:t>$31 = $ra (return address)</a:t>
            </a:r>
          </a:p>
        </p:txBody>
      </p:sp>
      <p:sp>
        <p:nvSpPr>
          <p:cNvPr id="21535" name="Rectangle 31"/>
          <p:cNvSpPr>
            <a:spLocks/>
          </p:cNvSpPr>
          <p:nvPr/>
        </p:nvSpPr>
        <p:spPr bwMode="auto">
          <a:xfrm>
            <a:off x="2147888" y="2159000"/>
            <a:ext cx="544512" cy="4318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rgbClr val="FF0000"/>
                </a:solidFill>
                <a:ea typeface="Times New Roman" pitchFamily="-110" charset="0"/>
                <a:cs typeface="Times New Roman" pitchFamily="-110" charset="0"/>
              </a:rPr>
              <a:t>jal</a:t>
            </a:r>
            <a:r>
              <a:rPr lang="en-US">
                <a:solidFill>
                  <a:schemeClr val="tx1"/>
                </a:solidFill>
                <a:ea typeface="Times New Roman" pitchFamily="-110" charset="0"/>
                <a:cs typeface="Times New Roman" pitchFamily="-110" charset="0"/>
              </a:rPr>
              <a:t> </a:t>
            </a:r>
          </a:p>
        </p:txBody>
      </p:sp>
      <p:sp>
        <p:nvSpPr>
          <p:cNvPr id="21536" name="Rectangle 32"/>
          <p:cNvSpPr>
            <a:spLocks/>
          </p:cNvSpPr>
          <p:nvPr/>
        </p:nvSpPr>
        <p:spPr bwMode="auto">
          <a:xfrm>
            <a:off x="4926013" y="2717800"/>
            <a:ext cx="350837" cy="4318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rgbClr val="FF0000"/>
                </a:solidFill>
                <a:ea typeface="Times New Roman" pitchFamily="-110" charset="0"/>
                <a:cs typeface="Times New Roman" pitchFamily="-110" charset="0"/>
              </a:rPr>
              <a:t>jr</a:t>
            </a:r>
          </a:p>
        </p:txBody>
      </p:sp>
      <p:sp>
        <p:nvSpPr>
          <p:cNvPr id="21537" name="Line 33"/>
          <p:cNvSpPr>
            <a:spLocks noChangeShapeType="1"/>
          </p:cNvSpPr>
          <p:nvPr/>
        </p:nvSpPr>
        <p:spPr bwMode="auto">
          <a:xfrm rot="10800000" flipH="1">
            <a:off x="2565400" y="2057400"/>
            <a:ext cx="2317750" cy="390525"/>
          </a:xfrm>
          <a:prstGeom prst="line">
            <a:avLst/>
          </a:prstGeom>
          <a:noFill/>
          <a:ln w="25400" cap="flat">
            <a:solidFill>
              <a:schemeClr val="tx1"/>
            </a:solidFill>
            <a:prstDash val="dashDot"/>
            <a:round/>
            <a:headEnd type="none" w="med" len="med"/>
            <a:tailEnd type="triangle" w="med" len="med"/>
          </a:ln>
        </p:spPr>
        <p:txBody>
          <a:bodyPr lIns="0" tIns="0" rIns="0" bIns="0">
            <a:prstTxWarp prst="textNoShape">
              <a:avLst/>
            </a:prstTxWarp>
          </a:bodyPr>
          <a:lstStyle/>
          <a:p>
            <a:endParaRPr lang="en-US"/>
          </a:p>
        </p:txBody>
      </p:sp>
      <p:sp>
        <p:nvSpPr>
          <p:cNvPr id="21538" name="Line 34"/>
          <p:cNvSpPr>
            <a:spLocks noChangeShapeType="1"/>
          </p:cNvSpPr>
          <p:nvPr/>
        </p:nvSpPr>
        <p:spPr bwMode="auto">
          <a:xfrm rot="10800000">
            <a:off x="2552700" y="2578100"/>
            <a:ext cx="2332038" cy="460375"/>
          </a:xfrm>
          <a:prstGeom prst="line">
            <a:avLst/>
          </a:prstGeom>
          <a:noFill/>
          <a:ln w="25400" cap="flat">
            <a:solidFill>
              <a:schemeClr val="tx1"/>
            </a:solidFill>
            <a:prstDash val="dashDot"/>
            <a:round/>
            <a:headEnd type="none" w="med" len="med"/>
            <a:tailEnd type="triangle" w="med" len="med"/>
          </a:ln>
        </p:spPr>
        <p:txBody>
          <a:bodyPr lIns="0" tIns="0" rIns="0" bIns="0">
            <a:prstTxWarp prst="textNoShape">
              <a:avLst/>
            </a:prstTxWarp>
          </a:bodyPr>
          <a:lstStyle/>
          <a:p>
            <a:endParaRPr lang="en-US"/>
          </a:p>
        </p:txBody>
      </p:sp>
      <p:sp>
        <p:nvSpPr>
          <p:cNvPr id="21539" name="Rectangle 35"/>
          <p:cNvSpPr>
            <a:spLocks noGrp="1" noChangeArrowheads="1"/>
          </p:cNvSpPr>
          <p:nvPr>
            <p:ph type="title"/>
          </p:nvPr>
        </p:nvSpPr>
        <p:spPr>
          <a:ln/>
        </p:spPr>
        <p:txBody>
          <a:bodyPr rIns="152964"/>
          <a:lstStyle/>
          <a:p>
            <a:pPr marL="50800"/>
            <a:r>
              <a:rPr lang="en-US"/>
              <a:t>MIPS Procedure Handling</a:t>
            </a:r>
          </a:p>
        </p:txBody>
      </p:sp>
    </p:spTree>
    <p:extLst>
      <p:ext uri="{BB962C8B-B14F-4D97-AF65-F5344CB8AC3E}">
        <p14:creationId xmlns:p14="http://schemas.microsoft.com/office/powerpoint/2010/main" val="17034330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discussion summary:</a:t>
            </a:r>
          </a:p>
        </p:txBody>
      </p:sp>
      <p:sp>
        <p:nvSpPr>
          <p:cNvPr id="4" name="Slide Number Placeholder 3"/>
          <p:cNvSpPr>
            <a:spLocks noGrp="1"/>
          </p:cNvSpPr>
          <p:nvPr>
            <p:ph type="sldNum" sz="quarter" idx="10"/>
          </p:nvPr>
        </p:nvSpPr>
        <p:spPr/>
        <p:txBody>
          <a:bodyPr/>
          <a:lstStyle/>
          <a:p>
            <a:fld id="{6E594958-0AB3-6140-9AA4-450DA40E09FB}" type="slidenum">
              <a:rPr lang="en-US" smtClean="0"/>
              <a:pPr/>
              <a:t>2</a:t>
            </a:fld>
            <a:endParaRPr lang="en-US"/>
          </a:p>
        </p:txBody>
      </p:sp>
      <p:sp>
        <p:nvSpPr>
          <p:cNvPr id="6" name="TextBox 5"/>
          <p:cNvSpPr txBox="1"/>
          <p:nvPr/>
        </p:nvSpPr>
        <p:spPr>
          <a:xfrm>
            <a:off x="2286000" y="1695272"/>
            <a:ext cx="3693890" cy="1200328"/>
          </a:xfrm>
          <a:prstGeom prst="rect">
            <a:avLst/>
          </a:prstGeom>
          <a:noFill/>
        </p:spPr>
        <p:txBody>
          <a:bodyPr wrap="none" rtlCol="0">
            <a:spAutoFit/>
          </a:bodyPr>
          <a:lstStyle/>
          <a:p>
            <a:r>
              <a:rPr lang="en-US" b="1" dirty="0" smtClean="0">
                <a:latin typeface="Courier"/>
                <a:cs typeface="Courier"/>
              </a:rPr>
              <a:t>for </a:t>
            </a:r>
            <a:r>
              <a:rPr lang="en-US" b="1" dirty="0" err="1" smtClean="0">
                <a:latin typeface="Courier"/>
                <a:cs typeface="Courier"/>
              </a:rPr>
              <a:t>i</a:t>
            </a:r>
            <a:r>
              <a:rPr lang="en-US" b="1" dirty="0" smtClean="0">
                <a:latin typeface="Courier"/>
                <a:cs typeface="Courier"/>
              </a:rPr>
              <a:t>=0; </a:t>
            </a:r>
            <a:r>
              <a:rPr lang="en-US" b="1" dirty="0" err="1" smtClean="0">
                <a:latin typeface="Courier"/>
                <a:cs typeface="Courier"/>
              </a:rPr>
              <a:t>i</a:t>
            </a:r>
            <a:r>
              <a:rPr lang="en-US" b="1" dirty="0" smtClean="0">
                <a:latin typeface="Courier"/>
                <a:cs typeface="Courier"/>
              </a:rPr>
              <a:t>&lt;5; </a:t>
            </a:r>
            <a:r>
              <a:rPr lang="en-US" b="1" dirty="0" err="1" smtClean="0">
                <a:latin typeface="Courier"/>
                <a:cs typeface="Courier"/>
              </a:rPr>
              <a:t>i</a:t>
            </a:r>
            <a:r>
              <a:rPr lang="en-US" b="1" dirty="0" smtClean="0">
                <a:latin typeface="Courier"/>
                <a:cs typeface="Courier"/>
              </a:rPr>
              <a:t>++ {</a:t>
            </a:r>
          </a:p>
          <a:p>
            <a:r>
              <a:rPr lang="en-US" b="1" dirty="0" smtClean="0">
                <a:latin typeface="Courier"/>
                <a:cs typeface="Courier"/>
              </a:rPr>
              <a:t>	</a:t>
            </a:r>
            <a:r>
              <a:rPr lang="en-US" b="1" dirty="0" smtClean="0">
                <a:solidFill>
                  <a:srgbClr val="FF6600"/>
                </a:solidFill>
                <a:latin typeface="Courier"/>
                <a:cs typeface="Courier"/>
              </a:rPr>
              <a:t>a</a:t>
            </a:r>
            <a:r>
              <a:rPr lang="en-US" b="1" dirty="0" smtClean="0">
                <a:latin typeface="Courier"/>
                <a:cs typeface="Courier"/>
              </a:rPr>
              <a:t> = (</a:t>
            </a:r>
            <a:r>
              <a:rPr lang="en-US" b="1" dirty="0" smtClean="0">
                <a:solidFill>
                  <a:srgbClr val="FF6600"/>
                </a:solidFill>
                <a:latin typeface="Courier"/>
                <a:cs typeface="Courier"/>
              </a:rPr>
              <a:t>a</a:t>
            </a:r>
            <a:r>
              <a:rPr lang="en-US" b="1" dirty="0" smtClean="0">
                <a:latin typeface="Courier"/>
                <a:cs typeface="Courier"/>
              </a:rPr>
              <a:t>*</a:t>
            </a:r>
            <a:r>
              <a:rPr lang="en-US" b="1" dirty="0" err="1" smtClean="0">
                <a:solidFill>
                  <a:srgbClr val="008000"/>
                </a:solidFill>
                <a:latin typeface="Courier"/>
                <a:cs typeface="Courier"/>
              </a:rPr>
              <a:t>b</a:t>
            </a:r>
            <a:r>
              <a:rPr lang="en-US" b="1" dirty="0" smtClean="0">
                <a:latin typeface="Courier"/>
                <a:cs typeface="Courier"/>
              </a:rPr>
              <a:t>) + </a:t>
            </a:r>
            <a:r>
              <a:rPr lang="en-US" b="1" dirty="0" err="1" smtClean="0">
                <a:solidFill>
                  <a:srgbClr val="3366FF"/>
                </a:solidFill>
                <a:latin typeface="Courier"/>
                <a:cs typeface="Courier"/>
              </a:rPr>
              <a:t>c</a:t>
            </a:r>
            <a:r>
              <a:rPr lang="en-US" b="1" dirty="0" smtClean="0">
                <a:latin typeface="Courier"/>
                <a:cs typeface="Courier"/>
              </a:rPr>
              <a:t>;</a:t>
            </a:r>
          </a:p>
          <a:p>
            <a:r>
              <a:rPr lang="en-US" b="1" dirty="0" smtClean="0">
                <a:latin typeface="Courier"/>
                <a:cs typeface="Courier"/>
              </a:rPr>
              <a:t>}</a:t>
            </a:r>
          </a:p>
        </p:txBody>
      </p:sp>
      <p:sp>
        <p:nvSpPr>
          <p:cNvPr id="7" name="TextBox 6"/>
          <p:cNvSpPr txBox="1"/>
          <p:nvPr/>
        </p:nvSpPr>
        <p:spPr>
          <a:xfrm>
            <a:off x="290333" y="1150360"/>
            <a:ext cx="4055166" cy="461665"/>
          </a:xfrm>
          <a:prstGeom prst="rect">
            <a:avLst/>
          </a:prstGeom>
          <a:noFill/>
        </p:spPr>
        <p:txBody>
          <a:bodyPr wrap="none" rtlCol="0">
            <a:spAutoFit/>
          </a:bodyPr>
          <a:lstStyle/>
          <a:p>
            <a:r>
              <a:rPr lang="en-US" b="1" dirty="0" smtClean="0">
                <a:solidFill>
                  <a:schemeClr val="accent6">
                    <a:lumMod val="50000"/>
                  </a:schemeClr>
                </a:solidFill>
                <a:latin typeface="Helvetica"/>
                <a:cs typeface="Helvetica"/>
              </a:rPr>
              <a:t>A hypothetical translation:</a:t>
            </a:r>
          </a:p>
        </p:txBody>
      </p:sp>
      <p:grpSp>
        <p:nvGrpSpPr>
          <p:cNvPr id="3" name="Group 32"/>
          <p:cNvGrpSpPr/>
          <p:nvPr/>
        </p:nvGrpSpPr>
        <p:grpSpPr>
          <a:xfrm>
            <a:off x="430067" y="2623463"/>
            <a:ext cx="4007677" cy="1150877"/>
            <a:chOff x="430067" y="2623463"/>
            <a:chExt cx="4007677" cy="1150877"/>
          </a:xfrm>
        </p:grpSpPr>
        <p:cxnSp>
          <p:nvCxnSpPr>
            <p:cNvPr id="9" name="Straight Arrow Connector 8"/>
            <p:cNvCxnSpPr/>
            <p:nvPr/>
          </p:nvCxnSpPr>
          <p:spPr bwMode="auto">
            <a:xfrm rot="10800000" flipV="1">
              <a:off x="3810000" y="2623463"/>
              <a:ext cx="627744" cy="456541"/>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11" name="TextBox 10"/>
            <p:cNvSpPr txBox="1"/>
            <p:nvPr/>
          </p:nvSpPr>
          <p:spPr>
            <a:xfrm>
              <a:off x="430067" y="3066454"/>
              <a:ext cx="3793376" cy="707886"/>
            </a:xfrm>
            <a:prstGeom prst="rect">
              <a:avLst/>
            </a:prstGeom>
            <a:noFill/>
          </p:spPr>
          <p:txBody>
            <a:bodyPr wrap="none" rtlCol="0">
              <a:spAutoFit/>
            </a:bodyPr>
            <a:lstStyle/>
            <a:p>
              <a:r>
                <a:rPr lang="en-US" sz="2000" b="1" dirty="0" smtClean="0">
                  <a:solidFill>
                    <a:srgbClr val="800000"/>
                  </a:solidFill>
                  <a:latin typeface="Helvetica"/>
                  <a:cs typeface="Helvetica"/>
                </a:rPr>
                <a:t>MULT </a:t>
              </a:r>
              <a:r>
                <a:rPr lang="en-US" sz="2000" b="1" dirty="0" err="1" smtClean="0">
                  <a:solidFill>
                    <a:srgbClr val="FF0000"/>
                  </a:solidFill>
                  <a:latin typeface="Helvetica"/>
                  <a:cs typeface="Helvetica"/>
                </a:rPr>
                <a:t>temp</a:t>
              </a:r>
              <a:r>
                <a:rPr lang="en-US" sz="2000" b="1" dirty="0" err="1" smtClean="0">
                  <a:latin typeface="Helvetica"/>
                  <a:cs typeface="Helvetica"/>
                </a:rPr>
                <a:t>,</a:t>
              </a:r>
              <a:r>
                <a:rPr lang="en-US" sz="2000" b="1" dirty="0" err="1" smtClean="0">
                  <a:solidFill>
                    <a:srgbClr val="FF6600"/>
                  </a:solidFill>
                  <a:latin typeface="Helvetica"/>
                  <a:cs typeface="Helvetica"/>
                </a:rPr>
                <a:t>a</a:t>
              </a:r>
              <a:r>
                <a:rPr lang="en-US" sz="2000" b="1" dirty="0" err="1" smtClean="0">
                  <a:latin typeface="Helvetica"/>
                  <a:cs typeface="Helvetica"/>
                </a:rPr>
                <a:t>,</a:t>
              </a:r>
              <a:r>
                <a:rPr lang="en-US" sz="2000" b="1" dirty="0" err="1" smtClean="0">
                  <a:solidFill>
                    <a:srgbClr val="008000"/>
                  </a:solidFill>
                  <a:latin typeface="Helvetica"/>
                  <a:cs typeface="Helvetica"/>
                </a:rPr>
                <a:t>b</a:t>
              </a:r>
              <a:r>
                <a:rPr lang="en-US" sz="2000" b="1" dirty="0" smtClean="0">
                  <a:latin typeface="Helvetica"/>
                  <a:cs typeface="Helvetica"/>
                </a:rPr>
                <a:t>	  # </a:t>
              </a:r>
              <a:r>
                <a:rPr lang="en-US" sz="2000" b="1" dirty="0" smtClean="0">
                  <a:solidFill>
                    <a:srgbClr val="FF0000"/>
                  </a:solidFill>
                  <a:latin typeface="Helvetica"/>
                  <a:cs typeface="Helvetica"/>
                </a:rPr>
                <a:t>temp </a:t>
              </a:r>
              <a:r>
                <a:rPr lang="en-US" sz="2000" b="1" dirty="0" err="1" smtClean="0">
                  <a:latin typeface="Helvetica"/>
                  <a:cs typeface="Helvetica"/>
                  <a:sym typeface="Wingdings"/>
                </a:rPr>
                <a:t></a:t>
              </a:r>
              <a:r>
                <a:rPr lang="en-US" sz="2000" b="1" dirty="0" smtClean="0">
                  <a:latin typeface="Helvetica"/>
                  <a:cs typeface="Helvetica"/>
                  <a:sym typeface="Wingdings"/>
                </a:rPr>
                <a:t> </a:t>
              </a:r>
              <a:r>
                <a:rPr lang="en-US" sz="2000" b="1" dirty="0" smtClean="0">
                  <a:solidFill>
                    <a:srgbClr val="FF6600"/>
                  </a:solidFill>
                  <a:latin typeface="Helvetica"/>
                  <a:cs typeface="Helvetica"/>
                  <a:sym typeface="Wingdings"/>
                </a:rPr>
                <a:t>a</a:t>
              </a:r>
              <a:r>
                <a:rPr lang="en-US" sz="2000" b="1" dirty="0" smtClean="0">
                  <a:latin typeface="Helvetica"/>
                  <a:cs typeface="Helvetica"/>
                  <a:sym typeface="Wingdings"/>
                </a:rPr>
                <a:t>*</a:t>
              </a:r>
              <a:r>
                <a:rPr lang="en-US" sz="2000" b="1" dirty="0" err="1" smtClean="0">
                  <a:solidFill>
                    <a:srgbClr val="008000"/>
                  </a:solidFill>
                  <a:latin typeface="Helvetica"/>
                  <a:cs typeface="Helvetica"/>
                  <a:sym typeface="Wingdings"/>
                </a:rPr>
                <a:t>b</a:t>
              </a:r>
              <a:endParaRPr lang="en-US" sz="2000" b="1" dirty="0" smtClean="0">
                <a:solidFill>
                  <a:srgbClr val="008000"/>
                </a:solidFill>
                <a:latin typeface="Helvetica"/>
                <a:cs typeface="Helvetica"/>
                <a:sym typeface="Wingdings"/>
              </a:endParaRPr>
            </a:p>
            <a:p>
              <a:r>
                <a:rPr lang="en-US" sz="2000" b="1" dirty="0" smtClean="0">
                  <a:solidFill>
                    <a:srgbClr val="800000"/>
                  </a:solidFill>
                  <a:latin typeface="Helvetica"/>
                  <a:cs typeface="Helvetica"/>
                  <a:sym typeface="Wingdings"/>
                </a:rPr>
                <a:t>MULT </a:t>
              </a:r>
              <a:r>
                <a:rPr lang="en-US" sz="2000" b="1" dirty="0" smtClean="0">
                  <a:solidFill>
                    <a:srgbClr val="FF0000"/>
                  </a:solidFill>
                  <a:latin typeface="Helvetica"/>
                  <a:cs typeface="Helvetica"/>
                  <a:sym typeface="Wingdings"/>
                </a:rPr>
                <a:t>r1</a:t>
              </a:r>
              <a:r>
                <a:rPr lang="en-US" sz="2000" b="1" dirty="0" smtClean="0">
                  <a:latin typeface="Helvetica"/>
                  <a:cs typeface="Helvetica"/>
                  <a:sym typeface="Wingdings"/>
                </a:rPr>
                <a:t>,</a:t>
              </a:r>
              <a:r>
                <a:rPr lang="en-US" sz="2000" b="1" dirty="0" smtClean="0">
                  <a:solidFill>
                    <a:srgbClr val="FF6600"/>
                  </a:solidFill>
                  <a:latin typeface="Helvetica"/>
                  <a:cs typeface="Helvetica"/>
                  <a:sym typeface="Wingdings"/>
                </a:rPr>
                <a:t>r2</a:t>
              </a:r>
              <a:r>
                <a:rPr lang="en-US" sz="2000" b="1" dirty="0" smtClean="0">
                  <a:latin typeface="Helvetica"/>
                  <a:cs typeface="Helvetica"/>
                  <a:sym typeface="Wingdings"/>
                </a:rPr>
                <a:t>,</a:t>
              </a:r>
              <a:r>
                <a:rPr lang="en-US" sz="2000" b="1" dirty="0" smtClean="0">
                  <a:solidFill>
                    <a:srgbClr val="008000"/>
                  </a:solidFill>
                  <a:latin typeface="Helvetica"/>
                  <a:cs typeface="Helvetica"/>
                  <a:sym typeface="Wingdings"/>
                </a:rPr>
                <a:t>r3</a:t>
              </a:r>
              <a:r>
                <a:rPr lang="en-US" sz="2000" b="1" dirty="0" smtClean="0">
                  <a:latin typeface="Helvetica"/>
                  <a:cs typeface="Helvetica"/>
                  <a:sym typeface="Wingdings"/>
                </a:rPr>
                <a:t>	  # </a:t>
              </a:r>
              <a:r>
                <a:rPr lang="en-US" sz="2000" b="1" dirty="0" smtClean="0">
                  <a:solidFill>
                    <a:srgbClr val="FF0000"/>
                  </a:solidFill>
                  <a:latin typeface="Helvetica"/>
                  <a:cs typeface="Helvetica"/>
                  <a:sym typeface="Wingdings"/>
                </a:rPr>
                <a:t>r1</a:t>
              </a:r>
              <a:r>
                <a:rPr lang="en-US" sz="2000" b="1" dirty="0" smtClean="0">
                  <a:latin typeface="Helvetica"/>
                  <a:cs typeface="Helvetica"/>
                  <a:sym typeface="Wingdings"/>
                </a:rPr>
                <a:t> </a:t>
              </a:r>
              <a:r>
                <a:rPr lang="en-US" sz="2000" b="1" dirty="0" err="1" smtClean="0">
                  <a:latin typeface="Helvetica"/>
                  <a:cs typeface="Helvetica"/>
                  <a:sym typeface="Wingdings"/>
                </a:rPr>
                <a:t></a:t>
              </a:r>
              <a:r>
                <a:rPr lang="en-US" sz="2000" b="1" dirty="0" smtClean="0">
                  <a:latin typeface="Helvetica"/>
                  <a:cs typeface="Helvetica"/>
                  <a:sym typeface="Wingdings"/>
                </a:rPr>
                <a:t> </a:t>
              </a:r>
              <a:r>
                <a:rPr lang="en-US" sz="2000" b="1" dirty="0" smtClean="0">
                  <a:solidFill>
                    <a:srgbClr val="FF6600"/>
                  </a:solidFill>
                  <a:latin typeface="Helvetica"/>
                  <a:cs typeface="Helvetica"/>
                  <a:sym typeface="Wingdings"/>
                </a:rPr>
                <a:t>r2</a:t>
              </a:r>
              <a:r>
                <a:rPr lang="en-US" sz="2000" b="1" dirty="0" smtClean="0">
                  <a:latin typeface="Helvetica"/>
                  <a:cs typeface="Helvetica"/>
                  <a:sym typeface="Wingdings"/>
                </a:rPr>
                <a:t>*</a:t>
              </a:r>
              <a:r>
                <a:rPr lang="en-US" sz="2000" b="1" dirty="0" smtClean="0">
                  <a:solidFill>
                    <a:srgbClr val="008000"/>
                  </a:solidFill>
                  <a:latin typeface="Helvetica"/>
                  <a:cs typeface="Helvetica"/>
                  <a:sym typeface="Wingdings"/>
                </a:rPr>
                <a:t>r3</a:t>
              </a:r>
              <a:endParaRPr lang="en-US" sz="2000" b="1" dirty="0" smtClean="0">
                <a:solidFill>
                  <a:srgbClr val="008000"/>
                </a:solidFill>
                <a:latin typeface="Helvetica"/>
                <a:cs typeface="Helvetica"/>
              </a:endParaRPr>
            </a:p>
          </p:txBody>
        </p:sp>
      </p:grpSp>
      <p:grpSp>
        <p:nvGrpSpPr>
          <p:cNvPr id="5" name="Group 33"/>
          <p:cNvGrpSpPr/>
          <p:nvPr/>
        </p:nvGrpSpPr>
        <p:grpSpPr>
          <a:xfrm>
            <a:off x="5275944" y="2627086"/>
            <a:ext cx="3903999" cy="1738400"/>
            <a:chOff x="5275944" y="2627086"/>
            <a:chExt cx="3903999" cy="1738400"/>
          </a:xfrm>
        </p:grpSpPr>
        <p:cxnSp>
          <p:nvCxnSpPr>
            <p:cNvPr id="10" name="Straight Arrow Connector 9"/>
            <p:cNvCxnSpPr/>
            <p:nvPr/>
          </p:nvCxnSpPr>
          <p:spPr bwMode="auto">
            <a:xfrm rot="16200000" flipH="1">
              <a:off x="4980233" y="2922797"/>
              <a:ext cx="1067023" cy="475602"/>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14" name="TextBox 13"/>
            <p:cNvSpPr txBox="1"/>
            <p:nvPr/>
          </p:nvSpPr>
          <p:spPr>
            <a:xfrm>
              <a:off x="5350624" y="3657600"/>
              <a:ext cx="3829319" cy="707886"/>
            </a:xfrm>
            <a:prstGeom prst="rect">
              <a:avLst/>
            </a:prstGeom>
            <a:noFill/>
          </p:spPr>
          <p:txBody>
            <a:bodyPr wrap="none" rtlCol="0">
              <a:spAutoFit/>
            </a:bodyPr>
            <a:lstStyle/>
            <a:p>
              <a:r>
                <a:rPr lang="en-US" sz="2000" b="1" dirty="0" smtClean="0">
                  <a:solidFill>
                    <a:srgbClr val="0000FF"/>
                  </a:solidFill>
                  <a:latin typeface="Helvetica"/>
                  <a:cs typeface="Helvetica"/>
                </a:rPr>
                <a:t>ADD </a:t>
              </a:r>
              <a:r>
                <a:rPr lang="en-US" sz="2000" b="1" dirty="0" err="1" smtClean="0">
                  <a:solidFill>
                    <a:srgbClr val="FF6600"/>
                  </a:solidFill>
                  <a:latin typeface="Helvetica"/>
                  <a:cs typeface="Helvetica"/>
                </a:rPr>
                <a:t>a</a:t>
              </a:r>
              <a:r>
                <a:rPr lang="en-US" sz="2000" b="1" dirty="0" err="1" smtClean="0">
                  <a:latin typeface="Helvetica"/>
                  <a:cs typeface="Helvetica"/>
                </a:rPr>
                <a:t>,</a:t>
              </a:r>
              <a:r>
                <a:rPr lang="en-US" sz="2000" b="1" dirty="0" err="1" smtClean="0">
                  <a:solidFill>
                    <a:srgbClr val="FF0000"/>
                  </a:solidFill>
                  <a:latin typeface="Helvetica"/>
                  <a:cs typeface="Helvetica"/>
                </a:rPr>
                <a:t>temp</a:t>
              </a:r>
              <a:r>
                <a:rPr lang="en-US" sz="2000" b="1" dirty="0" err="1" smtClean="0">
                  <a:latin typeface="Helvetica"/>
                  <a:cs typeface="Helvetica"/>
                </a:rPr>
                <a:t>,</a:t>
              </a:r>
              <a:r>
                <a:rPr lang="en-US" sz="2000" b="1" dirty="0" err="1" smtClean="0">
                  <a:solidFill>
                    <a:srgbClr val="3366FF"/>
                  </a:solidFill>
                  <a:latin typeface="Helvetica"/>
                  <a:cs typeface="Helvetica"/>
                </a:rPr>
                <a:t>c</a:t>
              </a:r>
              <a:r>
                <a:rPr lang="en-US" sz="2000" b="1" dirty="0" smtClean="0">
                  <a:latin typeface="Helvetica"/>
                  <a:cs typeface="Helvetica"/>
                </a:rPr>
                <a:t>	  # </a:t>
              </a:r>
              <a:r>
                <a:rPr lang="en-US" sz="2000" b="1" dirty="0" smtClean="0">
                  <a:solidFill>
                    <a:srgbClr val="FF6600"/>
                  </a:solidFill>
                  <a:latin typeface="Helvetica"/>
                  <a:cs typeface="Helvetica"/>
                </a:rPr>
                <a:t>a</a:t>
              </a:r>
              <a:r>
                <a:rPr lang="en-US" sz="2000" b="1" dirty="0" smtClean="0">
                  <a:latin typeface="Helvetica"/>
                  <a:cs typeface="Helvetica"/>
                </a:rPr>
                <a:t> </a:t>
              </a:r>
              <a:r>
                <a:rPr lang="en-US" sz="2000" b="1" dirty="0" err="1" smtClean="0">
                  <a:latin typeface="Helvetica"/>
                  <a:cs typeface="Helvetica"/>
                  <a:sym typeface="Wingdings"/>
                </a:rPr>
                <a:t></a:t>
              </a:r>
              <a:r>
                <a:rPr lang="en-US" sz="2000" b="1" dirty="0" smtClean="0">
                  <a:latin typeface="Helvetica"/>
                  <a:cs typeface="Helvetica"/>
                  <a:sym typeface="Wingdings"/>
                </a:rPr>
                <a:t> </a:t>
              </a:r>
              <a:r>
                <a:rPr lang="en-US" sz="2000" b="1" dirty="0" err="1" smtClean="0">
                  <a:solidFill>
                    <a:srgbClr val="FF0000"/>
                  </a:solidFill>
                  <a:latin typeface="Helvetica"/>
                  <a:cs typeface="Helvetica"/>
                  <a:sym typeface="Wingdings"/>
                </a:rPr>
                <a:t>temp</a:t>
              </a:r>
              <a:r>
                <a:rPr lang="en-US" sz="2000" b="1" dirty="0" err="1" smtClean="0">
                  <a:latin typeface="Helvetica"/>
                  <a:cs typeface="Helvetica"/>
                  <a:sym typeface="Wingdings"/>
                </a:rPr>
                <a:t>+</a:t>
              </a:r>
              <a:r>
                <a:rPr lang="en-US" sz="2000" b="1" dirty="0" err="1" smtClean="0">
                  <a:solidFill>
                    <a:srgbClr val="3366FF"/>
                  </a:solidFill>
                  <a:latin typeface="Helvetica"/>
                  <a:cs typeface="Helvetica"/>
                  <a:sym typeface="Wingdings"/>
                </a:rPr>
                <a:t>c</a:t>
              </a:r>
              <a:endParaRPr lang="en-US" sz="2000" b="1" dirty="0" smtClean="0">
                <a:solidFill>
                  <a:srgbClr val="3366FF"/>
                </a:solidFill>
                <a:latin typeface="Helvetica"/>
                <a:cs typeface="Helvetica"/>
                <a:sym typeface="Wingdings"/>
              </a:endParaRPr>
            </a:p>
            <a:p>
              <a:r>
                <a:rPr lang="en-US" sz="2000" b="1" dirty="0" smtClean="0">
                  <a:solidFill>
                    <a:srgbClr val="0000FF"/>
                  </a:solidFill>
                  <a:latin typeface="Helvetica"/>
                  <a:cs typeface="Helvetica"/>
                  <a:sym typeface="Wingdings"/>
                </a:rPr>
                <a:t>ADD </a:t>
              </a:r>
              <a:r>
                <a:rPr lang="en-US" sz="2000" b="1" dirty="0" smtClean="0">
                  <a:solidFill>
                    <a:srgbClr val="FF6600"/>
                  </a:solidFill>
                  <a:latin typeface="Helvetica"/>
                  <a:cs typeface="Helvetica"/>
                  <a:sym typeface="Wingdings"/>
                </a:rPr>
                <a:t>r2</a:t>
              </a:r>
              <a:r>
                <a:rPr lang="en-US" sz="2000" b="1" dirty="0" smtClean="0">
                  <a:latin typeface="Helvetica"/>
                  <a:cs typeface="Helvetica"/>
                  <a:sym typeface="Wingdings"/>
                </a:rPr>
                <a:t>,</a:t>
              </a:r>
              <a:r>
                <a:rPr lang="en-US" sz="2000" b="1" dirty="0" smtClean="0">
                  <a:solidFill>
                    <a:srgbClr val="FF0000"/>
                  </a:solidFill>
                  <a:latin typeface="Helvetica"/>
                  <a:cs typeface="Helvetica"/>
                  <a:sym typeface="Wingdings"/>
                </a:rPr>
                <a:t>r1</a:t>
              </a:r>
              <a:r>
                <a:rPr lang="en-US" sz="2000" b="1" dirty="0" smtClean="0">
                  <a:latin typeface="Helvetica"/>
                  <a:cs typeface="Helvetica"/>
                  <a:sym typeface="Wingdings"/>
                </a:rPr>
                <a:t>,</a:t>
              </a:r>
              <a:r>
                <a:rPr lang="en-US" sz="2000" b="1" dirty="0" smtClean="0">
                  <a:solidFill>
                    <a:srgbClr val="3366FF"/>
                  </a:solidFill>
                  <a:latin typeface="Helvetica"/>
                  <a:cs typeface="Helvetica"/>
                  <a:sym typeface="Wingdings"/>
                </a:rPr>
                <a:t>r4</a:t>
              </a:r>
              <a:r>
                <a:rPr lang="en-US" sz="2000" b="1" dirty="0" smtClean="0">
                  <a:latin typeface="Helvetica"/>
                  <a:cs typeface="Helvetica"/>
                  <a:sym typeface="Wingdings"/>
                </a:rPr>
                <a:t>	  # </a:t>
              </a:r>
              <a:r>
                <a:rPr lang="en-US" sz="2000" b="1" dirty="0" smtClean="0">
                  <a:solidFill>
                    <a:srgbClr val="FF6600"/>
                  </a:solidFill>
                  <a:latin typeface="Helvetica"/>
                  <a:cs typeface="Helvetica"/>
                  <a:sym typeface="Wingdings"/>
                </a:rPr>
                <a:t>r2</a:t>
              </a:r>
              <a:r>
                <a:rPr lang="en-US" sz="2000" b="1" dirty="0" smtClean="0">
                  <a:latin typeface="Helvetica"/>
                  <a:cs typeface="Helvetica"/>
                  <a:sym typeface="Wingdings"/>
                </a:rPr>
                <a:t> </a:t>
              </a:r>
              <a:r>
                <a:rPr lang="en-US" sz="2000" b="1" dirty="0" err="1" smtClean="0">
                  <a:latin typeface="Helvetica"/>
                  <a:cs typeface="Helvetica"/>
                  <a:sym typeface="Wingdings"/>
                </a:rPr>
                <a:t></a:t>
              </a:r>
              <a:r>
                <a:rPr lang="en-US" sz="2000" b="1" dirty="0" smtClean="0">
                  <a:latin typeface="Helvetica"/>
                  <a:cs typeface="Helvetica"/>
                  <a:sym typeface="Wingdings"/>
                </a:rPr>
                <a:t> </a:t>
              </a:r>
              <a:r>
                <a:rPr lang="en-US" sz="2000" b="1" dirty="0" smtClean="0">
                  <a:solidFill>
                    <a:srgbClr val="FF0000"/>
                  </a:solidFill>
                  <a:latin typeface="Helvetica"/>
                  <a:cs typeface="Helvetica"/>
                  <a:sym typeface="Wingdings"/>
                </a:rPr>
                <a:t>r1</a:t>
              </a:r>
              <a:r>
                <a:rPr lang="en-US" sz="2000" b="1" dirty="0" smtClean="0">
                  <a:latin typeface="Helvetica"/>
                  <a:cs typeface="Helvetica"/>
                  <a:sym typeface="Wingdings"/>
                </a:rPr>
                <a:t>+</a:t>
              </a:r>
              <a:r>
                <a:rPr lang="en-US" sz="2000" b="1" dirty="0" smtClean="0">
                  <a:solidFill>
                    <a:srgbClr val="3366FF"/>
                  </a:solidFill>
                  <a:latin typeface="Helvetica"/>
                  <a:cs typeface="Helvetica"/>
                  <a:sym typeface="Wingdings"/>
                </a:rPr>
                <a:t>r4</a:t>
              </a:r>
              <a:endParaRPr lang="en-US" sz="2000" b="1" dirty="0" smtClean="0">
                <a:solidFill>
                  <a:srgbClr val="3366FF"/>
                </a:solidFill>
                <a:latin typeface="Helvetica"/>
                <a:cs typeface="Helvetica"/>
              </a:endParaRPr>
            </a:p>
          </p:txBody>
        </p:sp>
      </p:grpSp>
      <p:grpSp>
        <p:nvGrpSpPr>
          <p:cNvPr id="8" name="Group 34"/>
          <p:cNvGrpSpPr/>
          <p:nvPr/>
        </p:nvGrpSpPr>
        <p:grpSpPr>
          <a:xfrm>
            <a:off x="1161195" y="3810552"/>
            <a:ext cx="5881306" cy="1774134"/>
            <a:chOff x="1161195" y="3810552"/>
            <a:chExt cx="5881306" cy="1774134"/>
          </a:xfrm>
        </p:grpSpPr>
        <p:cxnSp>
          <p:nvCxnSpPr>
            <p:cNvPr id="15" name="Straight Arrow Connector 14"/>
            <p:cNvCxnSpPr/>
            <p:nvPr/>
          </p:nvCxnSpPr>
          <p:spPr bwMode="auto">
            <a:xfrm rot="16200000" flipH="1">
              <a:off x="1101474" y="3870273"/>
              <a:ext cx="1062916" cy="943474"/>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cxnSp>
          <p:nvCxnSpPr>
            <p:cNvPr id="18" name="Straight Arrow Connector 17"/>
            <p:cNvCxnSpPr/>
            <p:nvPr/>
          </p:nvCxnSpPr>
          <p:spPr bwMode="auto">
            <a:xfrm rot="5400000">
              <a:off x="5221843" y="4379865"/>
              <a:ext cx="515282" cy="471924"/>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3" name="TextBox 22"/>
            <p:cNvSpPr txBox="1"/>
            <p:nvPr/>
          </p:nvSpPr>
          <p:spPr>
            <a:xfrm>
              <a:off x="1981200" y="4876800"/>
              <a:ext cx="5061301" cy="707886"/>
            </a:xfrm>
            <a:prstGeom prst="rect">
              <a:avLst/>
            </a:prstGeom>
            <a:noFill/>
          </p:spPr>
          <p:txBody>
            <a:bodyPr wrap="none" rtlCol="0">
              <a:spAutoFit/>
            </a:bodyPr>
            <a:lstStyle/>
            <a:p>
              <a:r>
                <a:rPr lang="en-US" sz="2000" b="1" dirty="0" smtClean="0">
                  <a:latin typeface="Helvetica"/>
                  <a:cs typeface="Helvetica"/>
                </a:rPr>
                <a:t>Can define codes for </a:t>
              </a:r>
              <a:r>
                <a:rPr lang="en-US" sz="2000" b="1" dirty="0" smtClean="0">
                  <a:solidFill>
                    <a:srgbClr val="800000"/>
                  </a:solidFill>
                  <a:latin typeface="Helvetica"/>
                  <a:cs typeface="Helvetica"/>
                </a:rPr>
                <a:t>MULT </a:t>
              </a:r>
              <a:r>
                <a:rPr lang="en-US" sz="2000" b="1" dirty="0" smtClean="0">
                  <a:latin typeface="Helvetica"/>
                  <a:cs typeface="Helvetica"/>
                </a:rPr>
                <a:t>and </a:t>
              </a:r>
              <a:r>
                <a:rPr lang="en-US" sz="2000" b="1" dirty="0" smtClean="0">
                  <a:solidFill>
                    <a:srgbClr val="0000FF"/>
                  </a:solidFill>
                  <a:latin typeface="Helvetica"/>
                  <a:cs typeface="Helvetica"/>
                </a:rPr>
                <a:t>ADD</a:t>
              </a:r>
            </a:p>
            <a:p>
              <a:r>
                <a:rPr lang="en-US" sz="2000" b="1" dirty="0" smtClean="0">
                  <a:latin typeface="Helvetica"/>
                  <a:cs typeface="Helvetica"/>
                </a:rPr>
                <a:t>Assume </a:t>
              </a:r>
              <a:r>
                <a:rPr lang="en-US" sz="2000" b="1" dirty="0" smtClean="0">
                  <a:solidFill>
                    <a:srgbClr val="800000"/>
                  </a:solidFill>
                  <a:latin typeface="Helvetica"/>
                  <a:cs typeface="Helvetica"/>
                </a:rPr>
                <a:t>MULT </a:t>
              </a:r>
              <a:r>
                <a:rPr lang="en-US" sz="2000" b="1" dirty="0" smtClean="0">
                  <a:latin typeface="Helvetica"/>
                  <a:cs typeface="Helvetica"/>
                </a:rPr>
                <a:t>= </a:t>
              </a:r>
              <a:r>
                <a:rPr lang="en-US" sz="2000" b="1" dirty="0" smtClean="0">
                  <a:solidFill>
                    <a:srgbClr val="800000"/>
                  </a:solidFill>
                  <a:latin typeface="Helvetica"/>
                  <a:cs typeface="Helvetica"/>
                </a:rPr>
                <a:t>110011 </a:t>
              </a:r>
              <a:r>
                <a:rPr lang="en-US" sz="2000" b="1" dirty="0" smtClean="0">
                  <a:latin typeface="Helvetica"/>
                  <a:cs typeface="Helvetica"/>
                </a:rPr>
                <a:t>&amp; </a:t>
              </a:r>
              <a:r>
                <a:rPr lang="en-US" sz="2000" b="1" dirty="0" smtClean="0">
                  <a:solidFill>
                    <a:srgbClr val="0000FF"/>
                  </a:solidFill>
                  <a:latin typeface="Helvetica"/>
                  <a:cs typeface="Helvetica"/>
                </a:rPr>
                <a:t>ADD </a:t>
              </a:r>
              <a:r>
                <a:rPr lang="en-US" sz="2000" b="1" dirty="0" smtClean="0">
                  <a:latin typeface="Helvetica"/>
                  <a:cs typeface="Helvetica"/>
                </a:rPr>
                <a:t>= </a:t>
              </a:r>
              <a:r>
                <a:rPr lang="en-US" sz="2000" b="1" dirty="0" smtClean="0">
                  <a:solidFill>
                    <a:srgbClr val="0000FF"/>
                  </a:solidFill>
                  <a:latin typeface="Helvetica"/>
                  <a:cs typeface="Helvetica"/>
                </a:rPr>
                <a:t>001110</a:t>
              </a:r>
            </a:p>
          </p:txBody>
        </p:sp>
      </p:grpSp>
      <p:grpSp>
        <p:nvGrpSpPr>
          <p:cNvPr id="12" name="Group 36"/>
          <p:cNvGrpSpPr/>
          <p:nvPr/>
        </p:nvGrpSpPr>
        <p:grpSpPr>
          <a:xfrm>
            <a:off x="228600" y="5886272"/>
            <a:ext cx="2133600" cy="1200328"/>
            <a:chOff x="228600" y="5886272"/>
            <a:chExt cx="2133600" cy="1200328"/>
          </a:xfrm>
        </p:grpSpPr>
        <p:sp>
          <p:nvSpPr>
            <p:cNvPr id="30" name="TextBox 29"/>
            <p:cNvSpPr txBox="1"/>
            <p:nvPr/>
          </p:nvSpPr>
          <p:spPr>
            <a:xfrm>
              <a:off x="228600" y="5886272"/>
              <a:ext cx="2133600" cy="1200328"/>
            </a:xfrm>
            <a:prstGeom prst="rect">
              <a:avLst/>
            </a:prstGeom>
            <a:noFill/>
          </p:spPr>
          <p:txBody>
            <a:bodyPr wrap="square" rtlCol="0">
              <a:spAutoFit/>
            </a:bodyPr>
            <a:lstStyle/>
            <a:p>
              <a:pPr algn="ctr"/>
              <a:r>
                <a:rPr lang="en-US" b="1" dirty="0" smtClean="0">
                  <a:solidFill>
                    <a:schemeClr val="accent6">
                      <a:lumMod val="50000"/>
                    </a:schemeClr>
                  </a:solidFill>
                  <a:latin typeface="Helvetica"/>
                  <a:cs typeface="Helvetica"/>
                </a:rPr>
                <a:t>stored program becomes</a:t>
              </a:r>
            </a:p>
          </p:txBody>
        </p:sp>
        <p:sp>
          <p:nvSpPr>
            <p:cNvPr id="31" name="Left Brace 30"/>
            <p:cNvSpPr/>
            <p:nvPr/>
          </p:nvSpPr>
          <p:spPr bwMode="auto">
            <a:xfrm>
              <a:off x="2057403" y="5987873"/>
              <a:ext cx="228600" cy="1036320"/>
            </a:xfrm>
            <a:prstGeom prst="leftBrace">
              <a:avLst>
                <a:gd name="adj1" fmla="val 46111"/>
                <a:gd name="adj2" fmla="val 50000"/>
              </a:avLst>
            </a:prstGeom>
            <a:noFill/>
            <a:ln w="38100" cap="flat" cmpd="sng" algn="ctr">
              <a:solidFill>
                <a:schemeClr val="accent6">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aphicFrame>
        <p:nvGraphicFramePr>
          <p:cNvPr id="32" name="Table 31"/>
          <p:cNvGraphicFramePr>
            <a:graphicFrameLocks noGrp="1"/>
          </p:cNvGraphicFramePr>
          <p:nvPr/>
        </p:nvGraphicFramePr>
        <p:xfrm>
          <a:off x="2396069" y="6004806"/>
          <a:ext cx="7010400" cy="973667"/>
        </p:xfrm>
        <a:graphic>
          <a:graphicData uri="http://schemas.openxmlformats.org/drawingml/2006/table">
            <a:tbl>
              <a:tblPr firstRow="1" bandRow="1">
                <a:tableStyleId>{D7AC3CCA-C797-4891-BE02-D94E43425B78}</a:tableStyleId>
              </a:tblPr>
              <a:tblGrid>
                <a:gridCol w="1600200"/>
                <a:gridCol w="1352550"/>
                <a:gridCol w="1352550"/>
                <a:gridCol w="1352550"/>
                <a:gridCol w="1352550"/>
              </a:tblGrid>
              <a:tr h="438717">
                <a:tc>
                  <a:txBody>
                    <a:bodyPr/>
                    <a:lstStyle/>
                    <a:p>
                      <a:pPr algn="l"/>
                      <a:r>
                        <a:rPr lang="en-US" dirty="0" smtClean="0"/>
                        <a:t>PC</a:t>
                      </a:r>
                      <a:endParaRPr lang="en-US" dirty="0"/>
                    </a:p>
                  </a:txBody>
                  <a:tcPr anchor="ctr"/>
                </a:tc>
                <a:tc>
                  <a:txBody>
                    <a:bodyPr/>
                    <a:lstStyle/>
                    <a:p>
                      <a:pPr algn="ctr"/>
                      <a:r>
                        <a:rPr lang="en-US" dirty="0" smtClean="0">
                          <a:solidFill>
                            <a:srgbClr val="800000"/>
                          </a:solidFill>
                        </a:rPr>
                        <a:t>110011</a:t>
                      </a:r>
                      <a:endParaRPr lang="en-US" dirty="0">
                        <a:solidFill>
                          <a:srgbClr val="800000"/>
                        </a:solidFill>
                      </a:endParaRPr>
                    </a:p>
                  </a:txBody>
                  <a:tcPr anchor="ctr"/>
                </a:tc>
                <a:tc>
                  <a:txBody>
                    <a:bodyPr/>
                    <a:lstStyle/>
                    <a:p>
                      <a:pPr algn="ctr"/>
                      <a:r>
                        <a:rPr lang="en-US" dirty="0" smtClean="0">
                          <a:solidFill>
                            <a:srgbClr val="FF0000"/>
                          </a:solidFill>
                        </a:rPr>
                        <a:t>000001</a:t>
                      </a:r>
                      <a:endParaRPr lang="en-US" dirty="0">
                        <a:solidFill>
                          <a:srgbClr val="FF0000"/>
                        </a:solidFill>
                      </a:endParaRPr>
                    </a:p>
                  </a:txBody>
                  <a:tcPr anchor="ctr"/>
                </a:tc>
                <a:tc>
                  <a:txBody>
                    <a:bodyPr/>
                    <a:lstStyle/>
                    <a:p>
                      <a:pPr algn="ctr"/>
                      <a:r>
                        <a:rPr lang="en-US" dirty="0" smtClean="0">
                          <a:solidFill>
                            <a:srgbClr val="FF6600"/>
                          </a:solidFill>
                        </a:rPr>
                        <a:t>000010</a:t>
                      </a:r>
                      <a:endParaRPr lang="en-US" dirty="0">
                        <a:solidFill>
                          <a:srgbClr val="FF6600"/>
                        </a:solidFill>
                      </a:endParaRPr>
                    </a:p>
                  </a:txBody>
                  <a:tcPr anchor="ctr"/>
                </a:tc>
                <a:tc>
                  <a:txBody>
                    <a:bodyPr/>
                    <a:lstStyle/>
                    <a:p>
                      <a:pPr algn="ctr"/>
                      <a:r>
                        <a:rPr lang="en-US" dirty="0" smtClean="0">
                          <a:solidFill>
                            <a:srgbClr val="008000"/>
                          </a:solidFill>
                        </a:rPr>
                        <a:t>000011</a:t>
                      </a:r>
                      <a:endParaRPr lang="en-US" dirty="0">
                        <a:solidFill>
                          <a:srgbClr val="008000"/>
                        </a:solidFill>
                      </a:endParaRPr>
                    </a:p>
                  </a:txBody>
                  <a:tcPr anchor="ctr"/>
                </a:tc>
              </a:tr>
              <a:tr h="534950">
                <a:tc>
                  <a:txBody>
                    <a:bodyPr/>
                    <a:lstStyle/>
                    <a:p>
                      <a:pPr algn="l"/>
                      <a:r>
                        <a:rPr lang="en-US" b="1" dirty="0" smtClean="0"/>
                        <a:t>PC+1</a:t>
                      </a:r>
                      <a:endParaRPr lang="en-US" b="1" dirty="0"/>
                    </a:p>
                  </a:txBody>
                  <a:tcPr anchor="ctr"/>
                </a:tc>
                <a:tc>
                  <a:txBody>
                    <a:bodyPr/>
                    <a:lstStyle/>
                    <a:p>
                      <a:pPr algn="ctr"/>
                      <a:r>
                        <a:rPr lang="en-US" b="1" dirty="0" smtClean="0">
                          <a:solidFill>
                            <a:srgbClr val="0000FF"/>
                          </a:solidFill>
                        </a:rPr>
                        <a:t>001110</a:t>
                      </a:r>
                      <a:endParaRPr lang="en-US" b="1" dirty="0">
                        <a:solidFill>
                          <a:srgbClr val="0000FF"/>
                        </a:solidFill>
                      </a:endParaRPr>
                    </a:p>
                  </a:txBody>
                  <a:tcPr anchor="ctr"/>
                </a:tc>
                <a:tc>
                  <a:txBody>
                    <a:bodyPr/>
                    <a:lstStyle/>
                    <a:p>
                      <a:pPr algn="ctr"/>
                      <a:r>
                        <a:rPr lang="en-US" b="1" dirty="0" smtClean="0">
                          <a:solidFill>
                            <a:srgbClr val="FF6600"/>
                          </a:solidFill>
                        </a:rPr>
                        <a:t>000010</a:t>
                      </a:r>
                      <a:endParaRPr lang="en-US" b="1" dirty="0">
                        <a:solidFill>
                          <a:srgbClr val="FF6600"/>
                        </a:solidFill>
                      </a:endParaRPr>
                    </a:p>
                  </a:txBody>
                  <a:tcPr anchor="ctr"/>
                </a:tc>
                <a:tc>
                  <a:txBody>
                    <a:bodyPr/>
                    <a:lstStyle/>
                    <a:p>
                      <a:pPr algn="ctr"/>
                      <a:r>
                        <a:rPr lang="en-US" b="1" dirty="0" smtClean="0">
                          <a:solidFill>
                            <a:srgbClr val="FF0000"/>
                          </a:solidFill>
                        </a:rPr>
                        <a:t>000001</a:t>
                      </a:r>
                      <a:endParaRPr lang="en-US" b="1" dirty="0">
                        <a:solidFill>
                          <a:srgbClr val="FF0000"/>
                        </a:solidFill>
                      </a:endParaRPr>
                    </a:p>
                  </a:txBody>
                  <a:tcPr anchor="ctr"/>
                </a:tc>
                <a:tc>
                  <a:txBody>
                    <a:bodyPr/>
                    <a:lstStyle/>
                    <a:p>
                      <a:pPr algn="ctr"/>
                      <a:r>
                        <a:rPr lang="en-US" b="1" dirty="0" smtClean="0">
                          <a:solidFill>
                            <a:srgbClr val="3366FF"/>
                          </a:solidFill>
                        </a:rPr>
                        <a:t>000100</a:t>
                      </a:r>
                      <a:endParaRPr lang="en-US" b="1" dirty="0">
                        <a:solidFill>
                          <a:srgbClr val="3366FF"/>
                        </a:solidFill>
                      </a:endParaRPr>
                    </a:p>
                  </a:txBody>
                  <a:tcPr anchor="ctr"/>
                </a:tc>
              </a:tr>
            </a:tbl>
          </a:graphicData>
        </a:graphic>
      </p:graphicFrame>
    </p:spTree>
    <p:extLst>
      <p:ext uri="{BB962C8B-B14F-4D97-AF65-F5344CB8AC3E}">
        <p14:creationId xmlns:p14="http://schemas.microsoft.com/office/powerpoint/2010/main" val="41678273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lide Number Placeholder 3"/>
          <p:cNvSpPr>
            <a:spLocks noGrp="1"/>
          </p:cNvSpPr>
          <p:nvPr>
            <p:ph type="sldNum" sz="quarter" idx="10"/>
          </p:nvPr>
        </p:nvSpPr>
        <p:spPr/>
        <p:txBody>
          <a:bodyPr/>
          <a:lstStyle/>
          <a:p>
            <a:fld id="{1DBD120F-853E-F947-9583-CFF8CB933E7C}" type="slidenum">
              <a:rPr lang="en-US"/>
              <a:pPr/>
              <a:t>20</a:t>
            </a:fld>
            <a:endParaRPr lang="en-US"/>
          </a:p>
        </p:txBody>
      </p:sp>
      <p:sp>
        <p:nvSpPr>
          <p:cNvPr id="4097" name="Rectangle 1"/>
          <p:cNvSpPr>
            <a:spLocks noGrp="1" noChangeArrowheads="1"/>
          </p:cNvSpPr>
          <p:nvPr>
            <p:ph type="title"/>
          </p:nvPr>
        </p:nvSpPr>
        <p:spPr>
          <a:ln/>
        </p:spPr>
        <p:txBody>
          <a:bodyPr rIns="152964"/>
          <a:lstStyle/>
          <a:p>
            <a:pPr marL="50800"/>
            <a:r>
              <a:rPr lang="en-US" dirty="0"/>
              <a:t>MIPS </a:t>
            </a:r>
            <a:r>
              <a:rPr lang="en-US" dirty="0" smtClean="0"/>
              <a:t>register conventions</a:t>
            </a:r>
            <a:endParaRPr lang="en-US" dirty="0"/>
          </a:p>
        </p:txBody>
      </p:sp>
      <p:grpSp>
        <p:nvGrpSpPr>
          <p:cNvPr id="2" name="Group 2"/>
          <p:cNvGrpSpPr>
            <a:grpSpLocks/>
          </p:cNvGrpSpPr>
          <p:nvPr/>
        </p:nvGrpSpPr>
        <p:grpSpPr bwMode="auto">
          <a:xfrm>
            <a:off x="584200" y="1641475"/>
            <a:ext cx="8867775" cy="5654675"/>
            <a:chOff x="0" y="0"/>
            <a:chExt cx="5586" cy="3562"/>
          </a:xfrm>
        </p:grpSpPr>
        <p:grpSp>
          <p:nvGrpSpPr>
            <p:cNvPr id="3" name="Group 3"/>
            <p:cNvGrpSpPr>
              <a:grpSpLocks/>
            </p:cNvGrpSpPr>
            <p:nvPr/>
          </p:nvGrpSpPr>
          <p:grpSpPr bwMode="auto">
            <a:xfrm>
              <a:off x="0" y="0"/>
              <a:ext cx="814" cy="274"/>
              <a:chOff x="0" y="0"/>
              <a:chExt cx="814" cy="274"/>
            </a:xfrm>
          </p:grpSpPr>
          <p:sp>
            <p:nvSpPr>
              <p:cNvPr id="4100" name="Rectangle 4"/>
              <p:cNvSpPr>
                <a:spLocks/>
              </p:cNvSpPr>
              <p:nvPr/>
            </p:nvSpPr>
            <p:spPr bwMode="auto">
              <a:xfrm>
                <a:off x="0" y="0"/>
                <a:ext cx="814" cy="274"/>
              </a:xfrm>
              <a:prstGeom prst="rect">
                <a:avLst/>
              </a:prstGeom>
              <a:solidFill>
                <a:srgbClr val="FFFFFF"/>
              </a:solid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01" name="Rectangle 5"/>
              <p:cNvSpPr>
                <a:spLocks/>
              </p:cNvSpPr>
              <p:nvPr/>
            </p:nvSpPr>
            <p:spPr bwMode="auto">
              <a:xfrm>
                <a:off x="184" y="0"/>
                <a:ext cx="446" cy="18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ctr"/>
                <a:r>
                  <a:rPr lang="en-US" sz="1900" b="1">
                    <a:solidFill>
                      <a:schemeClr val="tx1"/>
                    </a:solidFill>
                    <a:latin typeface="Helvetica"/>
                    <a:ea typeface="Comic Sans MS" pitchFamily="-110" charset="0"/>
                    <a:cs typeface="Helvetica"/>
                    <a:sym typeface="Comic Sans MS" pitchFamily="-110" charset="0"/>
                  </a:rPr>
                  <a:t>Name</a:t>
                </a:r>
              </a:p>
            </p:txBody>
          </p:sp>
        </p:grpSp>
        <p:grpSp>
          <p:nvGrpSpPr>
            <p:cNvPr id="4" name="Group 6"/>
            <p:cNvGrpSpPr>
              <a:grpSpLocks/>
            </p:cNvGrpSpPr>
            <p:nvPr/>
          </p:nvGrpSpPr>
          <p:grpSpPr bwMode="auto">
            <a:xfrm>
              <a:off x="814" y="0"/>
              <a:ext cx="615" cy="274"/>
              <a:chOff x="0" y="0"/>
              <a:chExt cx="615" cy="274"/>
            </a:xfrm>
          </p:grpSpPr>
          <p:sp>
            <p:nvSpPr>
              <p:cNvPr id="4103" name="Rectangle 7"/>
              <p:cNvSpPr>
                <a:spLocks/>
              </p:cNvSpPr>
              <p:nvPr/>
            </p:nvSpPr>
            <p:spPr bwMode="auto">
              <a:xfrm>
                <a:off x="0" y="0"/>
                <a:ext cx="615" cy="274"/>
              </a:xfrm>
              <a:prstGeom prst="rect">
                <a:avLst/>
              </a:prstGeom>
              <a:solidFill>
                <a:srgbClr val="FFFFFF"/>
              </a:solid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04" name="Rectangle 8"/>
              <p:cNvSpPr>
                <a:spLocks/>
              </p:cNvSpPr>
              <p:nvPr/>
            </p:nvSpPr>
            <p:spPr bwMode="auto">
              <a:xfrm>
                <a:off x="191" y="0"/>
                <a:ext cx="232"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ctr"/>
                <a:r>
                  <a:rPr lang="en-US" sz="2000" b="1">
                    <a:solidFill>
                      <a:schemeClr val="tx1"/>
                    </a:solidFill>
                    <a:latin typeface="Helvetica"/>
                    <a:ea typeface="Comic Sans MS" pitchFamily="-110" charset="0"/>
                    <a:cs typeface="Helvetica"/>
                    <a:sym typeface="Comic Sans MS" pitchFamily="-110" charset="0"/>
                  </a:rPr>
                  <a:t>R#</a:t>
                </a:r>
              </a:p>
            </p:txBody>
          </p:sp>
        </p:grpSp>
        <p:grpSp>
          <p:nvGrpSpPr>
            <p:cNvPr id="5" name="Group 9"/>
            <p:cNvGrpSpPr>
              <a:grpSpLocks/>
            </p:cNvGrpSpPr>
            <p:nvPr/>
          </p:nvGrpSpPr>
          <p:grpSpPr bwMode="auto">
            <a:xfrm>
              <a:off x="1429" y="0"/>
              <a:ext cx="2715" cy="274"/>
              <a:chOff x="0" y="0"/>
              <a:chExt cx="2715" cy="274"/>
            </a:xfrm>
          </p:grpSpPr>
          <p:sp>
            <p:nvSpPr>
              <p:cNvPr id="4106" name="Rectangle 10"/>
              <p:cNvSpPr>
                <a:spLocks/>
              </p:cNvSpPr>
              <p:nvPr/>
            </p:nvSpPr>
            <p:spPr bwMode="auto">
              <a:xfrm>
                <a:off x="0" y="0"/>
                <a:ext cx="2715" cy="274"/>
              </a:xfrm>
              <a:prstGeom prst="rect">
                <a:avLst/>
              </a:prstGeom>
              <a:solidFill>
                <a:srgbClr val="FFFFFF"/>
              </a:solid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07" name="Rectangle 11"/>
              <p:cNvSpPr>
                <a:spLocks/>
              </p:cNvSpPr>
              <p:nvPr/>
            </p:nvSpPr>
            <p:spPr bwMode="auto">
              <a:xfrm>
                <a:off x="1126" y="0"/>
                <a:ext cx="462" cy="17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ctr"/>
                <a:r>
                  <a:rPr lang="en-US" sz="1800" b="1">
                    <a:solidFill>
                      <a:schemeClr val="tx1"/>
                    </a:solidFill>
                    <a:latin typeface="Helvetica"/>
                    <a:ea typeface="Comic Sans MS" pitchFamily="-110" charset="0"/>
                    <a:cs typeface="Helvetica"/>
                    <a:sym typeface="Comic Sans MS" pitchFamily="-110" charset="0"/>
                  </a:rPr>
                  <a:t>Usage</a:t>
                </a:r>
              </a:p>
            </p:txBody>
          </p:sp>
        </p:grpSp>
        <p:grpSp>
          <p:nvGrpSpPr>
            <p:cNvPr id="6" name="Group 12"/>
            <p:cNvGrpSpPr>
              <a:grpSpLocks/>
            </p:cNvGrpSpPr>
            <p:nvPr/>
          </p:nvGrpSpPr>
          <p:grpSpPr bwMode="auto">
            <a:xfrm>
              <a:off x="4144" y="0"/>
              <a:ext cx="1442" cy="274"/>
              <a:chOff x="0" y="0"/>
              <a:chExt cx="1442" cy="274"/>
            </a:xfrm>
          </p:grpSpPr>
          <p:sp>
            <p:nvSpPr>
              <p:cNvPr id="4109" name="Rectangle 13"/>
              <p:cNvSpPr>
                <a:spLocks/>
              </p:cNvSpPr>
              <p:nvPr/>
            </p:nvSpPr>
            <p:spPr bwMode="auto">
              <a:xfrm>
                <a:off x="0" y="0"/>
                <a:ext cx="1442" cy="274"/>
              </a:xfrm>
              <a:prstGeom prst="rect">
                <a:avLst/>
              </a:prstGeom>
              <a:solidFill>
                <a:srgbClr val="FFFFFF"/>
              </a:solid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10" name="Rectangle 14"/>
              <p:cNvSpPr>
                <a:spLocks/>
              </p:cNvSpPr>
              <p:nvPr/>
            </p:nvSpPr>
            <p:spPr bwMode="auto">
              <a:xfrm>
                <a:off x="0" y="0"/>
                <a:ext cx="1391"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Preserved on Call</a:t>
                </a:r>
              </a:p>
            </p:txBody>
          </p:sp>
        </p:grpSp>
        <p:grpSp>
          <p:nvGrpSpPr>
            <p:cNvPr id="7" name="Group 15"/>
            <p:cNvGrpSpPr>
              <a:grpSpLocks/>
            </p:cNvGrpSpPr>
            <p:nvPr/>
          </p:nvGrpSpPr>
          <p:grpSpPr bwMode="auto">
            <a:xfrm>
              <a:off x="0" y="274"/>
              <a:ext cx="814" cy="274"/>
              <a:chOff x="0" y="0"/>
              <a:chExt cx="814" cy="274"/>
            </a:xfrm>
          </p:grpSpPr>
          <p:sp>
            <p:nvSpPr>
              <p:cNvPr id="4112" name="Rectangle 16"/>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13" name="Rectangle 17"/>
              <p:cNvSpPr>
                <a:spLocks/>
              </p:cNvSpPr>
              <p:nvPr/>
            </p:nvSpPr>
            <p:spPr bwMode="auto">
              <a:xfrm>
                <a:off x="0" y="0"/>
                <a:ext cx="406" cy="17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1800" b="1" dirty="0">
                    <a:solidFill>
                      <a:schemeClr val="tx1"/>
                    </a:solidFill>
                    <a:latin typeface="Helvetica"/>
                    <a:ea typeface="Comic Sans MS" pitchFamily="-110" charset="0"/>
                    <a:cs typeface="Helvetica"/>
                    <a:sym typeface="Comic Sans MS" pitchFamily="-110" charset="0"/>
                  </a:rPr>
                  <a:t>$zero</a:t>
                </a:r>
              </a:p>
            </p:txBody>
          </p:sp>
        </p:grpSp>
        <p:grpSp>
          <p:nvGrpSpPr>
            <p:cNvPr id="8" name="Group 18"/>
            <p:cNvGrpSpPr>
              <a:grpSpLocks/>
            </p:cNvGrpSpPr>
            <p:nvPr/>
          </p:nvGrpSpPr>
          <p:grpSpPr bwMode="auto">
            <a:xfrm>
              <a:off x="814" y="274"/>
              <a:ext cx="615" cy="274"/>
              <a:chOff x="0" y="0"/>
              <a:chExt cx="615" cy="274"/>
            </a:xfrm>
          </p:grpSpPr>
          <p:sp>
            <p:nvSpPr>
              <p:cNvPr id="4115" name="Rectangle 19"/>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16" name="Rectangle 20"/>
              <p:cNvSpPr>
                <a:spLocks/>
              </p:cNvSpPr>
              <p:nvPr/>
            </p:nvSpPr>
            <p:spPr bwMode="auto">
              <a:xfrm>
                <a:off x="499" y="0"/>
                <a:ext cx="116"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0</a:t>
                </a:r>
              </a:p>
            </p:txBody>
          </p:sp>
        </p:grpSp>
        <p:grpSp>
          <p:nvGrpSpPr>
            <p:cNvPr id="9" name="Group 21"/>
            <p:cNvGrpSpPr>
              <a:grpSpLocks/>
            </p:cNvGrpSpPr>
            <p:nvPr/>
          </p:nvGrpSpPr>
          <p:grpSpPr bwMode="auto">
            <a:xfrm>
              <a:off x="1429" y="274"/>
              <a:ext cx="2715" cy="274"/>
              <a:chOff x="0" y="0"/>
              <a:chExt cx="2715" cy="274"/>
            </a:xfrm>
          </p:grpSpPr>
          <p:sp>
            <p:nvSpPr>
              <p:cNvPr id="4118" name="Rectangle 22"/>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19" name="Rectangle 23"/>
              <p:cNvSpPr>
                <a:spLocks/>
              </p:cNvSpPr>
              <p:nvPr/>
            </p:nvSpPr>
            <p:spPr bwMode="auto">
              <a:xfrm>
                <a:off x="0" y="0"/>
                <a:ext cx="1624"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The constant value 0</a:t>
                </a:r>
              </a:p>
            </p:txBody>
          </p:sp>
        </p:grpSp>
        <p:grpSp>
          <p:nvGrpSpPr>
            <p:cNvPr id="10" name="Group 24"/>
            <p:cNvGrpSpPr>
              <a:grpSpLocks/>
            </p:cNvGrpSpPr>
            <p:nvPr/>
          </p:nvGrpSpPr>
          <p:grpSpPr bwMode="auto">
            <a:xfrm>
              <a:off x="4144" y="274"/>
              <a:ext cx="1442" cy="274"/>
              <a:chOff x="0" y="0"/>
              <a:chExt cx="1442" cy="274"/>
            </a:xfrm>
          </p:grpSpPr>
          <p:sp>
            <p:nvSpPr>
              <p:cNvPr id="4121" name="Rectangle 25"/>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22" name="Rectangle 26"/>
              <p:cNvSpPr>
                <a:spLocks/>
              </p:cNvSpPr>
              <p:nvPr/>
            </p:nvSpPr>
            <p:spPr bwMode="auto">
              <a:xfrm>
                <a:off x="0" y="0"/>
                <a:ext cx="304"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n.a.</a:t>
                </a:r>
              </a:p>
            </p:txBody>
          </p:sp>
        </p:grpSp>
        <p:grpSp>
          <p:nvGrpSpPr>
            <p:cNvPr id="11" name="Group 27"/>
            <p:cNvGrpSpPr>
              <a:grpSpLocks/>
            </p:cNvGrpSpPr>
            <p:nvPr/>
          </p:nvGrpSpPr>
          <p:grpSpPr bwMode="auto">
            <a:xfrm>
              <a:off x="0" y="822"/>
              <a:ext cx="814" cy="274"/>
              <a:chOff x="0" y="0"/>
              <a:chExt cx="814" cy="274"/>
            </a:xfrm>
          </p:grpSpPr>
          <p:sp>
            <p:nvSpPr>
              <p:cNvPr id="4124" name="Rectangle 28"/>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25" name="Rectangle 29"/>
              <p:cNvSpPr>
                <a:spLocks/>
              </p:cNvSpPr>
              <p:nvPr/>
            </p:nvSpPr>
            <p:spPr bwMode="auto">
              <a:xfrm>
                <a:off x="0" y="0"/>
                <a:ext cx="61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$v0-$v1</a:t>
                </a:r>
              </a:p>
            </p:txBody>
          </p:sp>
        </p:grpSp>
        <p:grpSp>
          <p:nvGrpSpPr>
            <p:cNvPr id="12" name="Group 30"/>
            <p:cNvGrpSpPr>
              <a:grpSpLocks/>
            </p:cNvGrpSpPr>
            <p:nvPr/>
          </p:nvGrpSpPr>
          <p:grpSpPr bwMode="auto">
            <a:xfrm>
              <a:off x="814" y="822"/>
              <a:ext cx="615" cy="274"/>
              <a:chOff x="0" y="0"/>
              <a:chExt cx="615" cy="274"/>
            </a:xfrm>
          </p:grpSpPr>
          <p:sp>
            <p:nvSpPr>
              <p:cNvPr id="4127" name="Rectangle 31"/>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28" name="Rectangle 32"/>
              <p:cNvSpPr>
                <a:spLocks/>
              </p:cNvSpPr>
              <p:nvPr/>
            </p:nvSpPr>
            <p:spPr bwMode="auto">
              <a:xfrm>
                <a:off x="356" y="0"/>
                <a:ext cx="25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2-3</a:t>
                </a:r>
              </a:p>
            </p:txBody>
          </p:sp>
        </p:grpSp>
        <p:grpSp>
          <p:nvGrpSpPr>
            <p:cNvPr id="13" name="Group 33"/>
            <p:cNvGrpSpPr>
              <a:grpSpLocks/>
            </p:cNvGrpSpPr>
            <p:nvPr/>
          </p:nvGrpSpPr>
          <p:grpSpPr bwMode="auto">
            <a:xfrm>
              <a:off x="1429" y="822"/>
              <a:ext cx="2715" cy="274"/>
              <a:chOff x="0" y="0"/>
              <a:chExt cx="2715" cy="274"/>
            </a:xfrm>
          </p:grpSpPr>
          <p:sp>
            <p:nvSpPr>
              <p:cNvPr id="4130" name="Rectangle 34"/>
              <p:cNvSpPr>
                <a:spLocks/>
              </p:cNvSpPr>
              <p:nvPr/>
            </p:nvSpPr>
            <p:spPr bwMode="auto">
              <a:xfrm>
                <a:off x="0" y="0"/>
                <a:ext cx="2715" cy="274"/>
              </a:xfrm>
              <a:prstGeom prst="rect">
                <a:avLst/>
              </a:prstGeom>
              <a:solidFill>
                <a:srgbClr val="FFFF00"/>
              </a:solid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31" name="Rectangle 35"/>
              <p:cNvSpPr>
                <a:spLocks/>
              </p:cNvSpPr>
              <p:nvPr/>
            </p:nvSpPr>
            <p:spPr bwMode="auto">
              <a:xfrm>
                <a:off x="0" y="0"/>
                <a:ext cx="2361"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Values for results &amp; expr. eval.</a:t>
                </a:r>
              </a:p>
            </p:txBody>
          </p:sp>
        </p:grpSp>
        <p:grpSp>
          <p:nvGrpSpPr>
            <p:cNvPr id="14" name="Group 36"/>
            <p:cNvGrpSpPr>
              <a:grpSpLocks/>
            </p:cNvGrpSpPr>
            <p:nvPr/>
          </p:nvGrpSpPr>
          <p:grpSpPr bwMode="auto">
            <a:xfrm>
              <a:off x="4144" y="822"/>
              <a:ext cx="1442" cy="274"/>
              <a:chOff x="0" y="0"/>
              <a:chExt cx="1442" cy="274"/>
            </a:xfrm>
          </p:grpSpPr>
          <p:sp>
            <p:nvSpPr>
              <p:cNvPr id="4133" name="Rectangle 37"/>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34" name="Rectangle 38"/>
              <p:cNvSpPr>
                <a:spLocks/>
              </p:cNvSpPr>
              <p:nvPr/>
            </p:nvSpPr>
            <p:spPr bwMode="auto">
              <a:xfrm>
                <a:off x="0" y="0"/>
                <a:ext cx="22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rgbClr val="FF0000"/>
                    </a:solidFill>
                    <a:latin typeface="Helvetica"/>
                    <a:ea typeface="Comic Sans MS" pitchFamily="-110" charset="0"/>
                    <a:cs typeface="Helvetica"/>
                    <a:sym typeface="Comic Sans MS" pitchFamily="-110" charset="0"/>
                  </a:rPr>
                  <a:t>no</a:t>
                </a:r>
              </a:p>
            </p:txBody>
          </p:sp>
        </p:grpSp>
        <p:grpSp>
          <p:nvGrpSpPr>
            <p:cNvPr id="15" name="Group 39"/>
            <p:cNvGrpSpPr>
              <a:grpSpLocks/>
            </p:cNvGrpSpPr>
            <p:nvPr/>
          </p:nvGrpSpPr>
          <p:grpSpPr bwMode="auto">
            <a:xfrm>
              <a:off x="0" y="1096"/>
              <a:ext cx="814" cy="274"/>
              <a:chOff x="0" y="0"/>
              <a:chExt cx="814" cy="274"/>
            </a:xfrm>
          </p:grpSpPr>
          <p:sp>
            <p:nvSpPr>
              <p:cNvPr id="4136" name="Rectangle 40"/>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37" name="Rectangle 41"/>
              <p:cNvSpPr>
                <a:spLocks/>
              </p:cNvSpPr>
              <p:nvPr/>
            </p:nvSpPr>
            <p:spPr bwMode="auto">
              <a:xfrm>
                <a:off x="0" y="0"/>
                <a:ext cx="61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$a0-$a3</a:t>
                </a:r>
              </a:p>
            </p:txBody>
          </p:sp>
        </p:grpSp>
        <p:grpSp>
          <p:nvGrpSpPr>
            <p:cNvPr id="16" name="Group 42"/>
            <p:cNvGrpSpPr>
              <a:grpSpLocks/>
            </p:cNvGrpSpPr>
            <p:nvPr/>
          </p:nvGrpSpPr>
          <p:grpSpPr bwMode="auto">
            <a:xfrm>
              <a:off x="814" y="1096"/>
              <a:ext cx="615" cy="274"/>
              <a:chOff x="0" y="0"/>
              <a:chExt cx="615" cy="274"/>
            </a:xfrm>
          </p:grpSpPr>
          <p:sp>
            <p:nvSpPr>
              <p:cNvPr id="4139" name="Rectangle 43"/>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40" name="Rectangle 44"/>
              <p:cNvSpPr>
                <a:spLocks/>
              </p:cNvSpPr>
              <p:nvPr/>
            </p:nvSpPr>
            <p:spPr bwMode="auto">
              <a:xfrm>
                <a:off x="355" y="0"/>
                <a:ext cx="260"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4-7</a:t>
                </a:r>
              </a:p>
            </p:txBody>
          </p:sp>
        </p:grpSp>
        <p:grpSp>
          <p:nvGrpSpPr>
            <p:cNvPr id="17" name="Group 45"/>
            <p:cNvGrpSpPr>
              <a:grpSpLocks/>
            </p:cNvGrpSpPr>
            <p:nvPr/>
          </p:nvGrpSpPr>
          <p:grpSpPr bwMode="auto">
            <a:xfrm>
              <a:off x="1429" y="1096"/>
              <a:ext cx="2715" cy="274"/>
              <a:chOff x="0" y="0"/>
              <a:chExt cx="2715" cy="274"/>
            </a:xfrm>
          </p:grpSpPr>
          <p:sp>
            <p:nvSpPr>
              <p:cNvPr id="4142" name="Rectangle 46"/>
              <p:cNvSpPr>
                <a:spLocks/>
              </p:cNvSpPr>
              <p:nvPr/>
            </p:nvSpPr>
            <p:spPr bwMode="auto">
              <a:xfrm>
                <a:off x="0" y="0"/>
                <a:ext cx="2715" cy="274"/>
              </a:xfrm>
              <a:prstGeom prst="rect">
                <a:avLst/>
              </a:prstGeom>
              <a:solidFill>
                <a:srgbClr val="FFFF00"/>
              </a:solid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43" name="Rectangle 47"/>
              <p:cNvSpPr>
                <a:spLocks/>
              </p:cNvSpPr>
              <p:nvPr/>
            </p:nvSpPr>
            <p:spPr bwMode="auto">
              <a:xfrm>
                <a:off x="0" y="0"/>
                <a:ext cx="87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Arguments</a:t>
                </a:r>
              </a:p>
            </p:txBody>
          </p:sp>
        </p:grpSp>
        <p:grpSp>
          <p:nvGrpSpPr>
            <p:cNvPr id="18" name="Group 48"/>
            <p:cNvGrpSpPr>
              <a:grpSpLocks/>
            </p:cNvGrpSpPr>
            <p:nvPr/>
          </p:nvGrpSpPr>
          <p:grpSpPr bwMode="auto">
            <a:xfrm>
              <a:off x="4144" y="1096"/>
              <a:ext cx="1442" cy="274"/>
              <a:chOff x="0" y="0"/>
              <a:chExt cx="1442" cy="274"/>
            </a:xfrm>
          </p:grpSpPr>
          <p:sp>
            <p:nvSpPr>
              <p:cNvPr id="4145" name="Rectangle 49"/>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46" name="Rectangle 50"/>
              <p:cNvSpPr>
                <a:spLocks/>
              </p:cNvSpPr>
              <p:nvPr/>
            </p:nvSpPr>
            <p:spPr bwMode="auto">
              <a:xfrm>
                <a:off x="0" y="0"/>
                <a:ext cx="22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rgbClr val="FF0000"/>
                    </a:solidFill>
                    <a:latin typeface="Helvetica"/>
                    <a:ea typeface="Comic Sans MS" pitchFamily="-110" charset="0"/>
                    <a:cs typeface="Helvetica"/>
                    <a:sym typeface="Comic Sans MS" pitchFamily="-110" charset="0"/>
                  </a:rPr>
                  <a:t>no</a:t>
                </a:r>
              </a:p>
            </p:txBody>
          </p:sp>
        </p:grpSp>
        <p:grpSp>
          <p:nvGrpSpPr>
            <p:cNvPr id="19" name="Group 51"/>
            <p:cNvGrpSpPr>
              <a:grpSpLocks/>
            </p:cNvGrpSpPr>
            <p:nvPr/>
          </p:nvGrpSpPr>
          <p:grpSpPr bwMode="auto">
            <a:xfrm>
              <a:off x="0" y="1370"/>
              <a:ext cx="814" cy="274"/>
              <a:chOff x="0" y="0"/>
              <a:chExt cx="814" cy="274"/>
            </a:xfrm>
          </p:grpSpPr>
          <p:sp>
            <p:nvSpPr>
              <p:cNvPr id="4148" name="Rectangle 52"/>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49" name="Rectangle 53"/>
              <p:cNvSpPr>
                <a:spLocks/>
              </p:cNvSpPr>
              <p:nvPr/>
            </p:nvSpPr>
            <p:spPr bwMode="auto">
              <a:xfrm>
                <a:off x="0" y="0"/>
                <a:ext cx="547"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$t0-$t7</a:t>
                </a:r>
              </a:p>
            </p:txBody>
          </p:sp>
        </p:grpSp>
        <p:grpSp>
          <p:nvGrpSpPr>
            <p:cNvPr id="20" name="Group 54"/>
            <p:cNvGrpSpPr>
              <a:grpSpLocks/>
            </p:cNvGrpSpPr>
            <p:nvPr/>
          </p:nvGrpSpPr>
          <p:grpSpPr bwMode="auto">
            <a:xfrm>
              <a:off x="814" y="1370"/>
              <a:ext cx="615" cy="274"/>
              <a:chOff x="0" y="0"/>
              <a:chExt cx="615" cy="274"/>
            </a:xfrm>
          </p:grpSpPr>
          <p:sp>
            <p:nvSpPr>
              <p:cNvPr id="4151" name="Rectangle 55"/>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52" name="Rectangle 56"/>
              <p:cNvSpPr>
                <a:spLocks/>
              </p:cNvSpPr>
              <p:nvPr/>
            </p:nvSpPr>
            <p:spPr bwMode="auto">
              <a:xfrm>
                <a:off x="266" y="0"/>
                <a:ext cx="34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8-15</a:t>
                </a:r>
              </a:p>
            </p:txBody>
          </p:sp>
        </p:grpSp>
        <p:grpSp>
          <p:nvGrpSpPr>
            <p:cNvPr id="21" name="Group 57"/>
            <p:cNvGrpSpPr>
              <a:grpSpLocks/>
            </p:cNvGrpSpPr>
            <p:nvPr/>
          </p:nvGrpSpPr>
          <p:grpSpPr bwMode="auto">
            <a:xfrm>
              <a:off x="1429" y="1370"/>
              <a:ext cx="2715" cy="274"/>
              <a:chOff x="0" y="0"/>
              <a:chExt cx="2715" cy="274"/>
            </a:xfrm>
          </p:grpSpPr>
          <p:sp>
            <p:nvSpPr>
              <p:cNvPr id="4154" name="Rectangle 58"/>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55" name="Rectangle 59"/>
              <p:cNvSpPr>
                <a:spLocks/>
              </p:cNvSpPr>
              <p:nvPr/>
            </p:nvSpPr>
            <p:spPr bwMode="auto">
              <a:xfrm>
                <a:off x="0" y="0"/>
                <a:ext cx="984"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Temporaries</a:t>
                </a:r>
              </a:p>
            </p:txBody>
          </p:sp>
        </p:grpSp>
        <p:grpSp>
          <p:nvGrpSpPr>
            <p:cNvPr id="22" name="Group 60"/>
            <p:cNvGrpSpPr>
              <a:grpSpLocks/>
            </p:cNvGrpSpPr>
            <p:nvPr/>
          </p:nvGrpSpPr>
          <p:grpSpPr bwMode="auto">
            <a:xfrm>
              <a:off x="4144" y="1370"/>
              <a:ext cx="1442" cy="274"/>
              <a:chOff x="0" y="0"/>
              <a:chExt cx="1442" cy="274"/>
            </a:xfrm>
          </p:grpSpPr>
          <p:sp>
            <p:nvSpPr>
              <p:cNvPr id="4157" name="Rectangle 61"/>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58" name="Rectangle 62"/>
              <p:cNvSpPr>
                <a:spLocks/>
              </p:cNvSpPr>
              <p:nvPr/>
            </p:nvSpPr>
            <p:spPr bwMode="auto">
              <a:xfrm>
                <a:off x="0" y="0"/>
                <a:ext cx="22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rgbClr val="FF0000"/>
                    </a:solidFill>
                    <a:latin typeface="Helvetica"/>
                    <a:ea typeface="Comic Sans MS" pitchFamily="-110" charset="0"/>
                    <a:cs typeface="Helvetica"/>
                    <a:sym typeface="Comic Sans MS" pitchFamily="-110" charset="0"/>
                  </a:rPr>
                  <a:t>no</a:t>
                </a:r>
              </a:p>
            </p:txBody>
          </p:sp>
        </p:grpSp>
        <p:grpSp>
          <p:nvGrpSpPr>
            <p:cNvPr id="23" name="Group 63"/>
            <p:cNvGrpSpPr>
              <a:grpSpLocks/>
            </p:cNvGrpSpPr>
            <p:nvPr/>
          </p:nvGrpSpPr>
          <p:grpSpPr bwMode="auto">
            <a:xfrm>
              <a:off x="0" y="1644"/>
              <a:ext cx="814" cy="274"/>
              <a:chOff x="0" y="0"/>
              <a:chExt cx="814" cy="274"/>
            </a:xfrm>
          </p:grpSpPr>
          <p:sp>
            <p:nvSpPr>
              <p:cNvPr id="4160" name="Rectangle 64"/>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61" name="Rectangle 65"/>
              <p:cNvSpPr>
                <a:spLocks/>
              </p:cNvSpPr>
              <p:nvPr/>
            </p:nvSpPr>
            <p:spPr bwMode="auto">
              <a:xfrm>
                <a:off x="0" y="0"/>
                <a:ext cx="61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$s0-$s7</a:t>
                </a:r>
              </a:p>
            </p:txBody>
          </p:sp>
        </p:grpSp>
        <p:grpSp>
          <p:nvGrpSpPr>
            <p:cNvPr id="24" name="Group 66"/>
            <p:cNvGrpSpPr>
              <a:grpSpLocks/>
            </p:cNvGrpSpPr>
            <p:nvPr/>
          </p:nvGrpSpPr>
          <p:grpSpPr bwMode="auto">
            <a:xfrm>
              <a:off x="814" y="1644"/>
              <a:ext cx="615" cy="274"/>
              <a:chOff x="0" y="0"/>
              <a:chExt cx="615" cy="274"/>
            </a:xfrm>
          </p:grpSpPr>
          <p:sp>
            <p:nvSpPr>
              <p:cNvPr id="4163" name="Rectangle 67"/>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64" name="Rectangle 68"/>
              <p:cNvSpPr>
                <a:spLocks/>
              </p:cNvSpPr>
              <p:nvPr/>
            </p:nvSpPr>
            <p:spPr bwMode="auto">
              <a:xfrm>
                <a:off x="176" y="0"/>
                <a:ext cx="43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16-23</a:t>
                </a:r>
              </a:p>
            </p:txBody>
          </p:sp>
        </p:grpSp>
        <p:grpSp>
          <p:nvGrpSpPr>
            <p:cNvPr id="25" name="Group 69"/>
            <p:cNvGrpSpPr>
              <a:grpSpLocks/>
            </p:cNvGrpSpPr>
            <p:nvPr/>
          </p:nvGrpSpPr>
          <p:grpSpPr bwMode="auto">
            <a:xfrm>
              <a:off x="1429" y="1644"/>
              <a:ext cx="2715" cy="274"/>
              <a:chOff x="0" y="0"/>
              <a:chExt cx="2715" cy="274"/>
            </a:xfrm>
          </p:grpSpPr>
          <p:sp>
            <p:nvSpPr>
              <p:cNvPr id="4166" name="Rectangle 70"/>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67" name="Rectangle 71"/>
              <p:cNvSpPr>
                <a:spLocks/>
              </p:cNvSpPr>
              <p:nvPr/>
            </p:nvSpPr>
            <p:spPr bwMode="auto">
              <a:xfrm>
                <a:off x="0" y="0"/>
                <a:ext cx="430" cy="165"/>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1700" b="1">
                    <a:solidFill>
                      <a:schemeClr val="tx1"/>
                    </a:solidFill>
                    <a:latin typeface="Helvetica"/>
                    <a:ea typeface="Comic Sans MS" pitchFamily="-110" charset="0"/>
                    <a:cs typeface="Helvetica"/>
                    <a:sym typeface="Comic Sans MS" pitchFamily="-110" charset="0"/>
                  </a:rPr>
                  <a:t>Saved</a:t>
                </a:r>
              </a:p>
            </p:txBody>
          </p:sp>
        </p:grpSp>
        <p:grpSp>
          <p:nvGrpSpPr>
            <p:cNvPr id="26" name="Group 72"/>
            <p:cNvGrpSpPr>
              <a:grpSpLocks/>
            </p:cNvGrpSpPr>
            <p:nvPr/>
          </p:nvGrpSpPr>
          <p:grpSpPr bwMode="auto">
            <a:xfrm>
              <a:off x="4144" y="1644"/>
              <a:ext cx="1442" cy="274"/>
              <a:chOff x="0" y="0"/>
              <a:chExt cx="1442" cy="274"/>
            </a:xfrm>
          </p:grpSpPr>
          <p:sp>
            <p:nvSpPr>
              <p:cNvPr id="4169" name="Rectangle 73"/>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70" name="Rectangle 74"/>
              <p:cNvSpPr>
                <a:spLocks/>
              </p:cNvSpPr>
              <p:nvPr/>
            </p:nvSpPr>
            <p:spPr bwMode="auto">
              <a:xfrm>
                <a:off x="0" y="0"/>
                <a:ext cx="295"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yes</a:t>
                </a:r>
              </a:p>
            </p:txBody>
          </p:sp>
        </p:grpSp>
        <p:grpSp>
          <p:nvGrpSpPr>
            <p:cNvPr id="27" name="Group 75"/>
            <p:cNvGrpSpPr>
              <a:grpSpLocks/>
            </p:cNvGrpSpPr>
            <p:nvPr/>
          </p:nvGrpSpPr>
          <p:grpSpPr bwMode="auto">
            <a:xfrm>
              <a:off x="0" y="1918"/>
              <a:ext cx="814" cy="274"/>
              <a:chOff x="0" y="0"/>
              <a:chExt cx="814" cy="274"/>
            </a:xfrm>
          </p:grpSpPr>
          <p:sp>
            <p:nvSpPr>
              <p:cNvPr id="4172" name="Rectangle 76"/>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73" name="Rectangle 77"/>
              <p:cNvSpPr>
                <a:spLocks/>
              </p:cNvSpPr>
              <p:nvPr/>
            </p:nvSpPr>
            <p:spPr bwMode="auto">
              <a:xfrm>
                <a:off x="0" y="0"/>
                <a:ext cx="547"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$t8-$t9</a:t>
                </a:r>
              </a:p>
            </p:txBody>
          </p:sp>
        </p:grpSp>
        <p:grpSp>
          <p:nvGrpSpPr>
            <p:cNvPr id="28" name="Group 78"/>
            <p:cNvGrpSpPr>
              <a:grpSpLocks/>
            </p:cNvGrpSpPr>
            <p:nvPr/>
          </p:nvGrpSpPr>
          <p:grpSpPr bwMode="auto">
            <a:xfrm>
              <a:off x="814" y="1918"/>
              <a:ext cx="615" cy="274"/>
              <a:chOff x="0" y="0"/>
              <a:chExt cx="615" cy="274"/>
            </a:xfrm>
          </p:grpSpPr>
          <p:sp>
            <p:nvSpPr>
              <p:cNvPr id="4175" name="Rectangle 79"/>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76" name="Rectangle 80"/>
              <p:cNvSpPr>
                <a:spLocks/>
              </p:cNvSpPr>
              <p:nvPr/>
            </p:nvSpPr>
            <p:spPr bwMode="auto">
              <a:xfrm>
                <a:off x="176" y="0"/>
                <a:ext cx="43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24-25</a:t>
                </a:r>
              </a:p>
            </p:txBody>
          </p:sp>
        </p:grpSp>
        <p:grpSp>
          <p:nvGrpSpPr>
            <p:cNvPr id="29" name="Group 81"/>
            <p:cNvGrpSpPr>
              <a:grpSpLocks/>
            </p:cNvGrpSpPr>
            <p:nvPr/>
          </p:nvGrpSpPr>
          <p:grpSpPr bwMode="auto">
            <a:xfrm>
              <a:off x="1429" y="1918"/>
              <a:ext cx="2715" cy="274"/>
              <a:chOff x="0" y="0"/>
              <a:chExt cx="2715" cy="274"/>
            </a:xfrm>
          </p:grpSpPr>
          <p:sp>
            <p:nvSpPr>
              <p:cNvPr id="4178" name="Rectangle 82"/>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79" name="Rectangle 83"/>
              <p:cNvSpPr>
                <a:spLocks/>
              </p:cNvSpPr>
              <p:nvPr/>
            </p:nvSpPr>
            <p:spPr bwMode="auto">
              <a:xfrm>
                <a:off x="0" y="0"/>
                <a:ext cx="138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More temporaries</a:t>
                </a:r>
              </a:p>
            </p:txBody>
          </p:sp>
        </p:grpSp>
        <p:grpSp>
          <p:nvGrpSpPr>
            <p:cNvPr id="30" name="Group 84"/>
            <p:cNvGrpSpPr>
              <a:grpSpLocks/>
            </p:cNvGrpSpPr>
            <p:nvPr/>
          </p:nvGrpSpPr>
          <p:grpSpPr bwMode="auto">
            <a:xfrm>
              <a:off x="4144" y="1918"/>
              <a:ext cx="1442" cy="274"/>
              <a:chOff x="0" y="0"/>
              <a:chExt cx="1442" cy="274"/>
            </a:xfrm>
          </p:grpSpPr>
          <p:sp>
            <p:nvSpPr>
              <p:cNvPr id="4181" name="Rectangle 85"/>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82" name="Rectangle 86"/>
              <p:cNvSpPr>
                <a:spLocks/>
              </p:cNvSpPr>
              <p:nvPr/>
            </p:nvSpPr>
            <p:spPr bwMode="auto">
              <a:xfrm>
                <a:off x="0" y="0"/>
                <a:ext cx="22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rgbClr val="FF0000"/>
                    </a:solidFill>
                    <a:latin typeface="Helvetica"/>
                    <a:ea typeface="Comic Sans MS" pitchFamily="-110" charset="0"/>
                    <a:cs typeface="Helvetica"/>
                    <a:sym typeface="Comic Sans MS" pitchFamily="-110" charset="0"/>
                  </a:rPr>
                  <a:t>no</a:t>
                </a:r>
              </a:p>
            </p:txBody>
          </p:sp>
        </p:grpSp>
        <p:grpSp>
          <p:nvGrpSpPr>
            <p:cNvPr id="31" name="Group 87"/>
            <p:cNvGrpSpPr>
              <a:grpSpLocks/>
            </p:cNvGrpSpPr>
            <p:nvPr/>
          </p:nvGrpSpPr>
          <p:grpSpPr bwMode="auto">
            <a:xfrm>
              <a:off x="0" y="2466"/>
              <a:ext cx="814" cy="274"/>
              <a:chOff x="0" y="0"/>
              <a:chExt cx="814" cy="274"/>
            </a:xfrm>
          </p:grpSpPr>
          <p:sp>
            <p:nvSpPr>
              <p:cNvPr id="4184" name="Rectangle 88"/>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85" name="Rectangle 89"/>
              <p:cNvSpPr>
                <a:spLocks/>
              </p:cNvSpPr>
              <p:nvPr/>
            </p:nvSpPr>
            <p:spPr bwMode="auto">
              <a:xfrm>
                <a:off x="0" y="0"/>
                <a:ext cx="31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$gp</a:t>
                </a:r>
              </a:p>
            </p:txBody>
          </p:sp>
        </p:grpSp>
        <p:grpSp>
          <p:nvGrpSpPr>
            <p:cNvPr id="4096" name="Group 90"/>
            <p:cNvGrpSpPr>
              <a:grpSpLocks/>
            </p:cNvGrpSpPr>
            <p:nvPr/>
          </p:nvGrpSpPr>
          <p:grpSpPr bwMode="auto">
            <a:xfrm>
              <a:off x="814" y="2466"/>
              <a:ext cx="615" cy="274"/>
              <a:chOff x="0" y="0"/>
              <a:chExt cx="615" cy="274"/>
            </a:xfrm>
          </p:grpSpPr>
          <p:sp>
            <p:nvSpPr>
              <p:cNvPr id="4187" name="Rectangle 91"/>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88" name="Rectangle 92"/>
              <p:cNvSpPr>
                <a:spLocks/>
              </p:cNvSpPr>
              <p:nvPr/>
            </p:nvSpPr>
            <p:spPr bwMode="auto">
              <a:xfrm>
                <a:off x="409" y="0"/>
                <a:ext cx="206"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28</a:t>
                </a:r>
              </a:p>
            </p:txBody>
          </p:sp>
        </p:grpSp>
        <p:grpSp>
          <p:nvGrpSpPr>
            <p:cNvPr id="4098" name="Group 93"/>
            <p:cNvGrpSpPr>
              <a:grpSpLocks/>
            </p:cNvGrpSpPr>
            <p:nvPr/>
          </p:nvGrpSpPr>
          <p:grpSpPr bwMode="auto">
            <a:xfrm>
              <a:off x="1429" y="2466"/>
              <a:ext cx="2715" cy="274"/>
              <a:chOff x="0" y="0"/>
              <a:chExt cx="2715" cy="274"/>
            </a:xfrm>
          </p:grpSpPr>
          <p:sp>
            <p:nvSpPr>
              <p:cNvPr id="4190" name="Rectangle 94"/>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91" name="Rectangle 95"/>
              <p:cNvSpPr>
                <a:spLocks/>
              </p:cNvSpPr>
              <p:nvPr/>
            </p:nvSpPr>
            <p:spPr bwMode="auto">
              <a:xfrm>
                <a:off x="0" y="0"/>
                <a:ext cx="1121"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Global pointer</a:t>
                </a:r>
              </a:p>
            </p:txBody>
          </p:sp>
        </p:grpSp>
        <p:grpSp>
          <p:nvGrpSpPr>
            <p:cNvPr id="4099" name="Group 96"/>
            <p:cNvGrpSpPr>
              <a:grpSpLocks/>
            </p:cNvGrpSpPr>
            <p:nvPr/>
          </p:nvGrpSpPr>
          <p:grpSpPr bwMode="auto">
            <a:xfrm>
              <a:off x="4144" y="2466"/>
              <a:ext cx="1442" cy="274"/>
              <a:chOff x="0" y="0"/>
              <a:chExt cx="1442" cy="274"/>
            </a:xfrm>
          </p:grpSpPr>
          <p:sp>
            <p:nvSpPr>
              <p:cNvPr id="4193" name="Rectangle 97"/>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94" name="Rectangle 98"/>
              <p:cNvSpPr>
                <a:spLocks/>
              </p:cNvSpPr>
              <p:nvPr/>
            </p:nvSpPr>
            <p:spPr bwMode="auto">
              <a:xfrm>
                <a:off x="0" y="0"/>
                <a:ext cx="295"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yes</a:t>
                </a:r>
              </a:p>
            </p:txBody>
          </p:sp>
        </p:grpSp>
        <p:grpSp>
          <p:nvGrpSpPr>
            <p:cNvPr id="4102" name="Group 99"/>
            <p:cNvGrpSpPr>
              <a:grpSpLocks/>
            </p:cNvGrpSpPr>
            <p:nvPr/>
          </p:nvGrpSpPr>
          <p:grpSpPr bwMode="auto">
            <a:xfrm>
              <a:off x="0" y="2740"/>
              <a:ext cx="814" cy="274"/>
              <a:chOff x="0" y="0"/>
              <a:chExt cx="814" cy="274"/>
            </a:xfrm>
          </p:grpSpPr>
          <p:sp>
            <p:nvSpPr>
              <p:cNvPr id="4196" name="Rectangle 100"/>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197" name="Rectangle 101"/>
              <p:cNvSpPr>
                <a:spLocks/>
              </p:cNvSpPr>
              <p:nvPr/>
            </p:nvSpPr>
            <p:spPr bwMode="auto">
              <a:xfrm>
                <a:off x="0" y="0"/>
                <a:ext cx="304"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$sp</a:t>
                </a:r>
              </a:p>
            </p:txBody>
          </p:sp>
        </p:grpSp>
        <p:grpSp>
          <p:nvGrpSpPr>
            <p:cNvPr id="4105" name="Group 102"/>
            <p:cNvGrpSpPr>
              <a:grpSpLocks/>
            </p:cNvGrpSpPr>
            <p:nvPr/>
          </p:nvGrpSpPr>
          <p:grpSpPr bwMode="auto">
            <a:xfrm>
              <a:off x="814" y="2740"/>
              <a:ext cx="615" cy="274"/>
              <a:chOff x="0" y="0"/>
              <a:chExt cx="615" cy="274"/>
            </a:xfrm>
          </p:grpSpPr>
          <p:sp>
            <p:nvSpPr>
              <p:cNvPr id="4199" name="Rectangle 103"/>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00" name="Rectangle 104"/>
              <p:cNvSpPr>
                <a:spLocks/>
              </p:cNvSpPr>
              <p:nvPr/>
            </p:nvSpPr>
            <p:spPr bwMode="auto">
              <a:xfrm>
                <a:off x="409" y="0"/>
                <a:ext cx="206"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29</a:t>
                </a:r>
              </a:p>
            </p:txBody>
          </p:sp>
        </p:grpSp>
        <p:grpSp>
          <p:nvGrpSpPr>
            <p:cNvPr id="4108" name="Group 105"/>
            <p:cNvGrpSpPr>
              <a:grpSpLocks/>
            </p:cNvGrpSpPr>
            <p:nvPr/>
          </p:nvGrpSpPr>
          <p:grpSpPr bwMode="auto">
            <a:xfrm>
              <a:off x="1429" y="2740"/>
              <a:ext cx="2715" cy="274"/>
              <a:chOff x="0" y="0"/>
              <a:chExt cx="2715" cy="274"/>
            </a:xfrm>
          </p:grpSpPr>
          <p:sp>
            <p:nvSpPr>
              <p:cNvPr id="4202" name="Rectangle 106"/>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03" name="Rectangle 107"/>
              <p:cNvSpPr>
                <a:spLocks/>
              </p:cNvSpPr>
              <p:nvPr/>
            </p:nvSpPr>
            <p:spPr bwMode="auto">
              <a:xfrm>
                <a:off x="0" y="0"/>
                <a:ext cx="104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Stack pointer</a:t>
                </a:r>
              </a:p>
            </p:txBody>
          </p:sp>
        </p:grpSp>
        <p:grpSp>
          <p:nvGrpSpPr>
            <p:cNvPr id="4111" name="Group 108"/>
            <p:cNvGrpSpPr>
              <a:grpSpLocks/>
            </p:cNvGrpSpPr>
            <p:nvPr/>
          </p:nvGrpSpPr>
          <p:grpSpPr bwMode="auto">
            <a:xfrm>
              <a:off x="4144" y="2740"/>
              <a:ext cx="1442" cy="274"/>
              <a:chOff x="0" y="0"/>
              <a:chExt cx="1442" cy="274"/>
            </a:xfrm>
          </p:grpSpPr>
          <p:sp>
            <p:nvSpPr>
              <p:cNvPr id="4205" name="Rectangle 109"/>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06" name="Rectangle 110"/>
              <p:cNvSpPr>
                <a:spLocks/>
              </p:cNvSpPr>
              <p:nvPr/>
            </p:nvSpPr>
            <p:spPr bwMode="auto">
              <a:xfrm>
                <a:off x="0" y="0"/>
                <a:ext cx="295"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yes</a:t>
                </a:r>
              </a:p>
            </p:txBody>
          </p:sp>
        </p:grpSp>
        <p:grpSp>
          <p:nvGrpSpPr>
            <p:cNvPr id="4114" name="Group 111"/>
            <p:cNvGrpSpPr>
              <a:grpSpLocks/>
            </p:cNvGrpSpPr>
            <p:nvPr/>
          </p:nvGrpSpPr>
          <p:grpSpPr bwMode="auto">
            <a:xfrm>
              <a:off x="0" y="3014"/>
              <a:ext cx="814" cy="274"/>
              <a:chOff x="0" y="0"/>
              <a:chExt cx="814" cy="274"/>
            </a:xfrm>
          </p:grpSpPr>
          <p:sp>
            <p:nvSpPr>
              <p:cNvPr id="4208" name="Rectangle 112"/>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09" name="Rectangle 113"/>
              <p:cNvSpPr>
                <a:spLocks/>
              </p:cNvSpPr>
              <p:nvPr/>
            </p:nvSpPr>
            <p:spPr bwMode="auto">
              <a:xfrm>
                <a:off x="0" y="0"/>
                <a:ext cx="268"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$fp</a:t>
                </a:r>
              </a:p>
            </p:txBody>
          </p:sp>
        </p:grpSp>
        <p:grpSp>
          <p:nvGrpSpPr>
            <p:cNvPr id="4117" name="Group 114"/>
            <p:cNvGrpSpPr>
              <a:grpSpLocks/>
            </p:cNvGrpSpPr>
            <p:nvPr/>
          </p:nvGrpSpPr>
          <p:grpSpPr bwMode="auto">
            <a:xfrm>
              <a:off x="814" y="3014"/>
              <a:ext cx="615" cy="274"/>
              <a:chOff x="0" y="0"/>
              <a:chExt cx="615" cy="274"/>
            </a:xfrm>
          </p:grpSpPr>
          <p:sp>
            <p:nvSpPr>
              <p:cNvPr id="4211" name="Rectangle 115"/>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12" name="Rectangle 116"/>
              <p:cNvSpPr>
                <a:spLocks/>
              </p:cNvSpPr>
              <p:nvPr/>
            </p:nvSpPr>
            <p:spPr bwMode="auto">
              <a:xfrm>
                <a:off x="409" y="0"/>
                <a:ext cx="206"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30</a:t>
                </a:r>
              </a:p>
            </p:txBody>
          </p:sp>
        </p:grpSp>
        <p:grpSp>
          <p:nvGrpSpPr>
            <p:cNvPr id="4120" name="Group 117"/>
            <p:cNvGrpSpPr>
              <a:grpSpLocks/>
            </p:cNvGrpSpPr>
            <p:nvPr/>
          </p:nvGrpSpPr>
          <p:grpSpPr bwMode="auto">
            <a:xfrm>
              <a:off x="1429" y="3014"/>
              <a:ext cx="2715" cy="274"/>
              <a:chOff x="0" y="0"/>
              <a:chExt cx="2715" cy="274"/>
            </a:xfrm>
          </p:grpSpPr>
          <p:sp>
            <p:nvSpPr>
              <p:cNvPr id="4214" name="Rectangle 118"/>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15" name="Rectangle 119"/>
              <p:cNvSpPr>
                <a:spLocks/>
              </p:cNvSpPr>
              <p:nvPr/>
            </p:nvSpPr>
            <p:spPr bwMode="auto">
              <a:xfrm>
                <a:off x="0" y="0"/>
                <a:ext cx="110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Frame pointer</a:t>
                </a:r>
              </a:p>
            </p:txBody>
          </p:sp>
        </p:grpSp>
        <p:grpSp>
          <p:nvGrpSpPr>
            <p:cNvPr id="4123" name="Group 120"/>
            <p:cNvGrpSpPr>
              <a:grpSpLocks/>
            </p:cNvGrpSpPr>
            <p:nvPr/>
          </p:nvGrpSpPr>
          <p:grpSpPr bwMode="auto">
            <a:xfrm>
              <a:off x="4144" y="3014"/>
              <a:ext cx="1442" cy="274"/>
              <a:chOff x="0" y="0"/>
              <a:chExt cx="1442" cy="274"/>
            </a:xfrm>
          </p:grpSpPr>
          <p:sp>
            <p:nvSpPr>
              <p:cNvPr id="4217" name="Rectangle 121"/>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18" name="Rectangle 122"/>
              <p:cNvSpPr>
                <a:spLocks/>
              </p:cNvSpPr>
              <p:nvPr/>
            </p:nvSpPr>
            <p:spPr bwMode="auto">
              <a:xfrm>
                <a:off x="0" y="0"/>
                <a:ext cx="295"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yes</a:t>
                </a:r>
              </a:p>
            </p:txBody>
          </p:sp>
        </p:grpSp>
        <p:grpSp>
          <p:nvGrpSpPr>
            <p:cNvPr id="4126" name="Group 123"/>
            <p:cNvGrpSpPr>
              <a:grpSpLocks/>
            </p:cNvGrpSpPr>
            <p:nvPr/>
          </p:nvGrpSpPr>
          <p:grpSpPr bwMode="auto">
            <a:xfrm>
              <a:off x="0" y="3288"/>
              <a:ext cx="814" cy="274"/>
              <a:chOff x="0" y="0"/>
              <a:chExt cx="814" cy="274"/>
            </a:xfrm>
          </p:grpSpPr>
          <p:sp>
            <p:nvSpPr>
              <p:cNvPr id="4220" name="Rectangle 124"/>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21" name="Rectangle 125"/>
              <p:cNvSpPr>
                <a:spLocks/>
              </p:cNvSpPr>
              <p:nvPr/>
            </p:nvSpPr>
            <p:spPr bwMode="auto">
              <a:xfrm>
                <a:off x="0" y="0"/>
                <a:ext cx="268"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$ra</a:t>
                </a:r>
              </a:p>
            </p:txBody>
          </p:sp>
        </p:grpSp>
        <p:grpSp>
          <p:nvGrpSpPr>
            <p:cNvPr id="4129" name="Group 126"/>
            <p:cNvGrpSpPr>
              <a:grpSpLocks/>
            </p:cNvGrpSpPr>
            <p:nvPr/>
          </p:nvGrpSpPr>
          <p:grpSpPr bwMode="auto">
            <a:xfrm>
              <a:off x="814" y="3288"/>
              <a:ext cx="615" cy="274"/>
              <a:chOff x="0" y="0"/>
              <a:chExt cx="615" cy="274"/>
            </a:xfrm>
          </p:grpSpPr>
          <p:sp>
            <p:nvSpPr>
              <p:cNvPr id="4223" name="Rectangle 127"/>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24" name="Rectangle 128"/>
              <p:cNvSpPr>
                <a:spLocks/>
              </p:cNvSpPr>
              <p:nvPr/>
            </p:nvSpPr>
            <p:spPr bwMode="auto">
              <a:xfrm>
                <a:off x="409" y="0"/>
                <a:ext cx="206"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31</a:t>
                </a:r>
              </a:p>
            </p:txBody>
          </p:sp>
        </p:grpSp>
        <p:grpSp>
          <p:nvGrpSpPr>
            <p:cNvPr id="4132" name="Group 129"/>
            <p:cNvGrpSpPr>
              <a:grpSpLocks/>
            </p:cNvGrpSpPr>
            <p:nvPr/>
          </p:nvGrpSpPr>
          <p:grpSpPr bwMode="auto">
            <a:xfrm>
              <a:off x="1429" y="3288"/>
              <a:ext cx="2715" cy="274"/>
              <a:chOff x="0" y="0"/>
              <a:chExt cx="2715" cy="274"/>
            </a:xfrm>
          </p:grpSpPr>
          <p:sp>
            <p:nvSpPr>
              <p:cNvPr id="4226" name="Rectangle 130"/>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27" name="Rectangle 131"/>
              <p:cNvSpPr>
                <a:spLocks/>
              </p:cNvSpPr>
              <p:nvPr/>
            </p:nvSpPr>
            <p:spPr bwMode="auto">
              <a:xfrm>
                <a:off x="0" y="0"/>
                <a:ext cx="1213"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Return address</a:t>
                </a:r>
              </a:p>
            </p:txBody>
          </p:sp>
        </p:grpSp>
        <p:grpSp>
          <p:nvGrpSpPr>
            <p:cNvPr id="4135" name="Group 132"/>
            <p:cNvGrpSpPr>
              <a:grpSpLocks/>
            </p:cNvGrpSpPr>
            <p:nvPr/>
          </p:nvGrpSpPr>
          <p:grpSpPr bwMode="auto">
            <a:xfrm>
              <a:off x="4144" y="3288"/>
              <a:ext cx="1442" cy="274"/>
              <a:chOff x="0" y="0"/>
              <a:chExt cx="1442" cy="274"/>
            </a:xfrm>
          </p:grpSpPr>
          <p:sp>
            <p:nvSpPr>
              <p:cNvPr id="4229" name="Rectangle 133"/>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30" name="Rectangle 134"/>
              <p:cNvSpPr>
                <a:spLocks/>
              </p:cNvSpPr>
              <p:nvPr/>
            </p:nvSpPr>
            <p:spPr bwMode="auto">
              <a:xfrm>
                <a:off x="0" y="0"/>
                <a:ext cx="295"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yes</a:t>
                </a:r>
              </a:p>
            </p:txBody>
          </p:sp>
        </p:grpSp>
        <p:grpSp>
          <p:nvGrpSpPr>
            <p:cNvPr id="4138" name="Group 135"/>
            <p:cNvGrpSpPr>
              <a:grpSpLocks/>
            </p:cNvGrpSpPr>
            <p:nvPr/>
          </p:nvGrpSpPr>
          <p:grpSpPr bwMode="auto">
            <a:xfrm>
              <a:off x="0" y="548"/>
              <a:ext cx="814" cy="274"/>
              <a:chOff x="0" y="0"/>
              <a:chExt cx="814" cy="274"/>
            </a:xfrm>
          </p:grpSpPr>
          <p:sp>
            <p:nvSpPr>
              <p:cNvPr id="4232" name="Rectangle 136"/>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33" name="Rectangle 137"/>
              <p:cNvSpPr>
                <a:spLocks/>
              </p:cNvSpPr>
              <p:nvPr/>
            </p:nvSpPr>
            <p:spPr bwMode="auto">
              <a:xfrm>
                <a:off x="0" y="0"/>
                <a:ext cx="260"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$at</a:t>
                </a:r>
              </a:p>
            </p:txBody>
          </p:sp>
        </p:grpSp>
        <p:grpSp>
          <p:nvGrpSpPr>
            <p:cNvPr id="4141" name="Group 138"/>
            <p:cNvGrpSpPr>
              <a:grpSpLocks/>
            </p:cNvGrpSpPr>
            <p:nvPr/>
          </p:nvGrpSpPr>
          <p:grpSpPr bwMode="auto">
            <a:xfrm>
              <a:off x="814" y="548"/>
              <a:ext cx="615" cy="274"/>
              <a:chOff x="0" y="0"/>
              <a:chExt cx="615" cy="274"/>
            </a:xfrm>
          </p:grpSpPr>
          <p:sp>
            <p:nvSpPr>
              <p:cNvPr id="4235" name="Rectangle 139"/>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36" name="Rectangle 140"/>
              <p:cNvSpPr>
                <a:spLocks/>
              </p:cNvSpPr>
              <p:nvPr/>
            </p:nvSpPr>
            <p:spPr bwMode="auto">
              <a:xfrm>
                <a:off x="499" y="0"/>
                <a:ext cx="116"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1</a:t>
                </a:r>
              </a:p>
            </p:txBody>
          </p:sp>
        </p:grpSp>
        <p:grpSp>
          <p:nvGrpSpPr>
            <p:cNvPr id="4144" name="Group 141"/>
            <p:cNvGrpSpPr>
              <a:grpSpLocks/>
            </p:cNvGrpSpPr>
            <p:nvPr/>
          </p:nvGrpSpPr>
          <p:grpSpPr bwMode="auto">
            <a:xfrm>
              <a:off x="1429" y="548"/>
              <a:ext cx="2715" cy="274"/>
              <a:chOff x="0" y="0"/>
              <a:chExt cx="2715" cy="274"/>
            </a:xfrm>
          </p:grpSpPr>
          <p:sp>
            <p:nvSpPr>
              <p:cNvPr id="4238" name="Rectangle 142"/>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39" name="Rectangle 143"/>
              <p:cNvSpPr>
                <a:spLocks/>
              </p:cNvSpPr>
              <p:nvPr/>
            </p:nvSpPr>
            <p:spPr bwMode="auto">
              <a:xfrm>
                <a:off x="0" y="0"/>
                <a:ext cx="1858"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dirty="0">
                    <a:solidFill>
                      <a:schemeClr val="tx1"/>
                    </a:solidFill>
                    <a:latin typeface="Helvetica"/>
                    <a:ea typeface="Comic Sans MS" pitchFamily="-110" charset="0"/>
                    <a:cs typeface="Helvetica"/>
                    <a:sym typeface="Comic Sans MS" pitchFamily="-110" charset="0"/>
                  </a:rPr>
                  <a:t>Reserved for assembler</a:t>
                </a:r>
              </a:p>
            </p:txBody>
          </p:sp>
        </p:grpSp>
        <p:grpSp>
          <p:nvGrpSpPr>
            <p:cNvPr id="4147" name="Group 144"/>
            <p:cNvGrpSpPr>
              <a:grpSpLocks/>
            </p:cNvGrpSpPr>
            <p:nvPr/>
          </p:nvGrpSpPr>
          <p:grpSpPr bwMode="auto">
            <a:xfrm>
              <a:off x="4144" y="548"/>
              <a:ext cx="1442" cy="274"/>
              <a:chOff x="0" y="0"/>
              <a:chExt cx="1442" cy="274"/>
            </a:xfrm>
          </p:grpSpPr>
          <p:sp>
            <p:nvSpPr>
              <p:cNvPr id="4241" name="Rectangle 145"/>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42" name="Rectangle 146"/>
              <p:cNvSpPr>
                <a:spLocks/>
              </p:cNvSpPr>
              <p:nvPr/>
            </p:nvSpPr>
            <p:spPr bwMode="auto">
              <a:xfrm>
                <a:off x="0" y="0"/>
                <a:ext cx="304"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n.a.</a:t>
                </a:r>
              </a:p>
            </p:txBody>
          </p:sp>
        </p:grpSp>
        <p:grpSp>
          <p:nvGrpSpPr>
            <p:cNvPr id="4150" name="Group 147"/>
            <p:cNvGrpSpPr>
              <a:grpSpLocks/>
            </p:cNvGrpSpPr>
            <p:nvPr/>
          </p:nvGrpSpPr>
          <p:grpSpPr bwMode="auto">
            <a:xfrm>
              <a:off x="0" y="2192"/>
              <a:ext cx="814" cy="274"/>
              <a:chOff x="0" y="0"/>
              <a:chExt cx="814" cy="274"/>
            </a:xfrm>
          </p:grpSpPr>
          <p:sp>
            <p:nvSpPr>
              <p:cNvPr id="4244" name="Rectangle 148"/>
              <p:cNvSpPr>
                <a:spLocks/>
              </p:cNvSpPr>
              <p:nvPr/>
            </p:nvSpPr>
            <p:spPr bwMode="auto">
              <a:xfrm>
                <a:off x="0" y="0"/>
                <a:ext cx="814"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45" name="Rectangle 149"/>
              <p:cNvSpPr>
                <a:spLocks/>
              </p:cNvSpPr>
              <p:nvPr/>
            </p:nvSpPr>
            <p:spPr bwMode="auto">
              <a:xfrm>
                <a:off x="0" y="0"/>
                <a:ext cx="61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$k0-$k1</a:t>
                </a:r>
              </a:p>
            </p:txBody>
          </p:sp>
        </p:grpSp>
        <p:grpSp>
          <p:nvGrpSpPr>
            <p:cNvPr id="4153" name="Group 150"/>
            <p:cNvGrpSpPr>
              <a:grpSpLocks/>
            </p:cNvGrpSpPr>
            <p:nvPr/>
          </p:nvGrpSpPr>
          <p:grpSpPr bwMode="auto">
            <a:xfrm>
              <a:off x="814" y="2192"/>
              <a:ext cx="615" cy="274"/>
              <a:chOff x="0" y="0"/>
              <a:chExt cx="615" cy="274"/>
            </a:xfrm>
          </p:grpSpPr>
          <p:sp>
            <p:nvSpPr>
              <p:cNvPr id="4247" name="Rectangle 151"/>
              <p:cNvSpPr>
                <a:spLocks/>
              </p:cNvSpPr>
              <p:nvPr/>
            </p:nvSpPr>
            <p:spPr bwMode="auto">
              <a:xfrm>
                <a:off x="0" y="0"/>
                <a:ext cx="6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48" name="Rectangle 152"/>
              <p:cNvSpPr>
                <a:spLocks/>
              </p:cNvSpPr>
              <p:nvPr/>
            </p:nvSpPr>
            <p:spPr bwMode="auto">
              <a:xfrm>
                <a:off x="176" y="0"/>
                <a:ext cx="43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lgn="r"/>
                <a:r>
                  <a:rPr lang="en-US" sz="2000" b="1">
                    <a:solidFill>
                      <a:schemeClr val="tx1"/>
                    </a:solidFill>
                    <a:latin typeface="Helvetica"/>
                    <a:ea typeface="Comic Sans MS" pitchFamily="-110" charset="0"/>
                    <a:cs typeface="Helvetica"/>
                    <a:sym typeface="Comic Sans MS" pitchFamily="-110" charset="0"/>
                  </a:rPr>
                  <a:t>26-27</a:t>
                </a:r>
              </a:p>
            </p:txBody>
          </p:sp>
        </p:grpSp>
        <p:grpSp>
          <p:nvGrpSpPr>
            <p:cNvPr id="4156" name="Group 153"/>
            <p:cNvGrpSpPr>
              <a:grpSpLocks/>
            </p:cNvGrpSpPr>
            <p:nvPr/>
          </p:nvGrpSpPr>
          <p:grpSpPr bwMode="auto">
            <a:xfrm>
              <a:off x="1429" y="2192"/>
              <a:ext cx="2715" cy="274"/>
              <a:chOff x="0" y="0"/>
              <a:chExt cx="2715" cy="274"/>
            </a:xfrm>
          </p:grpSpPr>
          <p:sp>
            <p:nvSpPr>
              <p:cNvPr id="4250" name="Rectangle 154"/>
              <p:cNvSpPr>
                <a:spLocks/>
              </p:cNvSpPr>
              <p:nvPr/>
            </p:nvSpPr>
            <p:spPr bwMode="auto">
              <a:xfrm>
                <a:off x="0" y="0"/>
                <a:ext cx="2715"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51" name="Rectangle 155"/>
              <p:cNvSpPr>
                <a:spLocks/>
              </p:cNvSpPr>
              <p:nvPr/>
            </p:nvSpPr>
            <p:spPr bwMode="auto">
              <a:xfrm>
                <a:off x="0" y="0"/>
                <a:ext cx="1849"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Reserved for use by OS</a:t>
                </a:r>
              </a:p>
            </p:txBody>
          </p:sp>
        </p:grpSp>
        <p:grpSp>
          <p:nvGrpSpPr>
            <p:cNvPr id="4159" name="Group 156"/>
            <p:cNvGrpSpPr>
              <a:grpSpLocks/>
            </p:cNvGrpSpPr>
            <p:nvPr/>
          </p:nvGrpSpPr>
          <p:grpSpPr bwMode="auto">
            <a:xfrm>
              <a:off x="4144" y="2192"/>
              <a:ext cx="1442" cy="274"/>
              <a:chOff x="0" y="0"/>
              <a:chExt cx="1442" cy="274"/>
            </a:xfrm>
          </p:grpSpPr>
          <p:sp>
            <p:nvSpPr>
              <p:cNvPr id="4253" name="Rectangle 157"/>
              <p:cNvSpPr>
                <a:spLocks/>
              </p:cNvSpPr>
              <p:nvPr/>
            </p:nvSpPr>
            <p:spPr bwMode="auto">
              <a:xfrm>
                <a:off x="0" y="0"/>
                <a:ext cx="1442" cy="274"/>
              </a:xfrm>
              <a:prstGeom prst="rect">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latin typeface="Helvetica"/>
                  <a:cs typeface="Helvetica"/>
                </a:endParaRPr>
              </a:p>
            </p:txBody>
          </p:sp>
          <p:sp>
            <p:nvSpPr>
              <p:cNvPr id="4254" name="Rectangle 158"/>
              <p:cNvSpPr>
                <a:spLocks/>
              </p:cNvSpPr>
              <p:nvPr/>
            </p:nvSpPr>
            <p:spPr bwMode="auto">
              <a:xfrm>
                <a:off x="0" y="0"/>
                <a:ext cx="304" cy="194"/>
              </a:xfrm>
              <a:prstGeom prst="rect">
                <a:avLst/>
              </a:prstGeom>
              <a:noFill/>
              <a:ln w="12700" cap="flat">
                <a:noFill/>
                <a:miter lim="800000"/>
                <a:headEnd type="none" w="med" len="med"/>
                <a:tailEnd type="none" w="med" len="med"/>
              </a:ln>
            </p:spPr>
            <p:txBody>
              <a:bodyPr wrap="none" lIns="0" tIns="0" rIns="40639" bIns="0">
                <a:prstTxWarp prst="textNoShape">
                  <a:avLst/>
                </a:prstTxWarp>
                <a:spAutoFit/>
              </a:bodyPr>
              <a:lstStyle/>
              <a:p>
                <a:pPr marL="39688"/>
                <a:r>
                  <a:rPr lang="en-US" sz="2000" b="1">
                    <a:solidFill>
                      <a:schemeClr val="tx1"/>
                    </a:solidFill>
                    <a:latin typeface="Helvetica"/>
                    <a:ea typeface="Comic Sans MS" pitchFamily="-110" charset="0"/>
                    <a:cs typeface="Helvetica"/>
                    <a:sym typeface="Comic Sans MS" pitchFamily="-110" charset="0"/>
                  </a:rPr>
                  <a:t>n.a.</a:t>
                </a:r>
              </a:p>
            </p:txBody>
          </p:sp>
        </p:grpSp>
      </p:grpSp>
      <p:sp>
        <p:nvSpPr>
          <p:cNvPr id="4255" name="Rectangle 159"/>
          <p:cNvSpPr>
            <a:spLocks/>
          </p:cNvSpPr>
          <p:nvPr/>
        </p:nvSpPr>
        <p:spPr bwMode="auto">
          <a:xfrm>
            <a:off x="-12700" y="635000"/>
            <a:ext cx="10071100" cy="1295400"/>
          </a:xfrm>
          <a:prstGeom prst="rect">
            <a:avLst/>
          </a:prstGeom>
          <a:noFill/>
          <a:ln w="12700" cap="flat">
            <a:noFill/>
            <a:miter lim="800000"/>
            <a:headEnd type="none" w="med" len="med"/>
            <a:tailEnd type="none" w="med" len="med"/>
          </a:ln>
        </p:spPr>
        <p:txBody>
          <a:bodyPr lIns="0" tIns="0" rIns="51081" bIns="0" anchor="ctr">
            <a:prstTxWarp prst="textNoShape">
              <a:avLst/>
            </a:prstTxWarp>
          </a:bodyPr>
          <a:lstStyle/>
          <a:p>
            <a:pPr marL="50800" algn="ctr"/>
            <a:r>
              <a:rPr lang="en-US" sz="2600" b="1">
                <a:solidFill>
                  <a:srgbClr val="000150"/>
                </a:solidFill>
                <a:latin typeface="Helvetica" pitchFamily="-110" charset="0"/>
                <a:ea typeface="Helvetica" pitchFamily="-110" charset="0"/>
                <a:cs typeface="Helvetica" pitchFamily="-110" charset="0"/>
                <a:sym typeface="Helvetica" pitchFamily="-110" charset="0"/>
              </a:rPr>
              <a:t>(and the “conventions” associated with them)</a:t>
            </a:r>
          </a:p>
        </p:txBody>
      </p:sp>
    </p:spTree>
    <p:extLst>
      <p:ext uri="{BB962C8B-B14F-4D97-AF65-F5344CB8AC3E}">
        <p14:creationId xmlns:p14="http://schemas.microsoft.com/office/powerpoint/2010/main" val="20140126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8C7275FC-3960-BD4F-BDD9-7E1C59D4C036}" type="slidenum">
              <a:rPr lang="en-US"/>
              <a:pPr/>
              <a:t>21</a:t>
            </a:fld>
            <a:endParaRPr lang="en-US"/>
          </a:p>
        </p:txBody>
      </p:sp>
      <p:sp>
        <p:nvSpPr>
          <p:cNvPr id="21505" name="Rectangle 1"/>
          <p:cNvSpPr>
            <a:spLocks noGrp="1" noChangeArrowheads="1"/>
          </p:cNvSpPr>
          <p:nvPr>
            <p:ph type="title"/>
          </p:nvPr>
        </p:nvSpPr>
        <p:spPr>
          <a:xfrm>
            <a:off x="-12700" y="0"/>
            <a:ext cx="10071100" cy="1295400"/>
          </a:xfrm>
          <a:ln/>
        </p:spPr>
        <p:txBody>
          <a:bodyPr rIns="152964"/>
          <a:lstStyle/>
          <a:p>
            <a:pPr marL="50800"/>
            <a:r>
              <a:rPr lang="en-US" dirty="0"/>
              <a:t>Procedure call essentials:</a:t>
            </a:r>
            <a:br>
              <a:rPr lang="en-US" dirty="0"/>
            </a:br>
            <a:r>
              <a:rPr lang="en-US" dirty="0"/>
              <a:t>Good Strategy</a:t>
            </a:r>
          </a:p>
        </p:txBody>
      </p:sp>
      <p:sp>
        <p:nvSpPr>
          <p:cNvPr id="21506" name="Rectangle 2"/>
          <p:cNvSpPr>
            <a:spLocks noGrp="1" noChangeArrowheads="1"/>
          </p:cNvSpPr>
          <p:nvPr>
            <p:ph type="body" idx="1"/>
          </p:nvPr>
        </p:nvSpPr>
        <p:spPr>
          <a:xfrm>
            <a:off x="252413" y="1468438"/>
            <a:ext cx="9385300" cy="6273800"/>
          </a:xfrm>
          <a:ln/>
        </p:spPr>
        <p:txBody>
          <a:bodyPr rIns="152964"/>
          <a:lstStyle/>
          <a:p>
            <a:pPr marL="433388">
              <a:lnSpc>
                <a:spcPct val="90000"/>
              </a:lnSpc>
            </a:pPr>
            <a:r>
              <a:rPr lang="en-US" sz="2200" dirty="0"/>
              <a:t>Caller at call time</a:t>
            </a:r>
          </a:p>
          <a:p>
            <a:pPr marL="877888" lvl="1">
              <a:lnSpc>
                <a:spcPct val="90000"/>
              </a:lnSpc>
            </a:pPr>
            <a:r>
              <a:rPr lang="en-US" sz="2000" dirty="0"/>
              <a:t>put arguments in $a0..$a4</a:t>
            </a:r>
          </a:p>
          <a:p>
            <a:pPr marL="877888" lvl="1">
              <a:lnSpc>
                <a:spcPct val="90000"/>
              </a:lnSpc>
            </a:pPr>
            <a:r>
              <a:rPr lang="en-US" sz="2000" dirty="0"/>
              <a:t>save any caller-save temporaries</a:t>
            </a:r>
          </a:p>
          <a:p>
            <a:pPr marL="877888" lvl="1">
              <a:lnSpc>
                <a:spcPct val="90000"/>
              </a:lnSpc>
            </a:pPr>
            <a:r>
              <a:rPr lang="en-US" sz="2000" dirty="0" err="1" smtClean="0"/>
              <a:t>jal</a:t>
            </a:r>
            <a:r>
              <a:rPr lang="en-US" sz="2000" dirty="0" smtClean="0"/>
              <a:t> </a:t>
            </a:r>
            <a:r>
              <a:rPr lang="en-US" sz="2000" dirty="0"/>
              <a:t>..., $</a:t>
            </a:r>
            <a:r>
              <a:rPr lang="en-US" sz="2000" dirty="0" err="1"/>
              <a:t>ra</a:t>
            </a:r>
            <a:endParaRPr lang="en-US" sz="2000" dirty="0"/>
          </a:p>
          <a:p>
            <a:pPr marL="433388">
              <a:lnSpc>
                <a:spcPct val="90000"/>
              </a:lnSpc>
            </a:pPr>
            <a:r>
              <a:rPr lang="en-US" sz="2200" dirty="0" err="1"/>
              <a:t>Callee</a:t>
            </a:r>
            <a:r>
              <a:rPr lang="en-US" sz="2200" dirty="0"/>
              <a:t> at entry</a:t>
            </a:r>
          </a:p>
          <a:p>
            <a:pPr marL="877888" lvl="1">
              <a:lnSpc>
                <a:spcPct val="90000"/>
              </a:lnSpc>
            </a:pPr>
            <a:r>
              <a:rPr lang="en-US" sz="2000" dirty="0"/>
              <a:t>allocate all stack space</a:t>
            </a:r>
          </a:p>
          <a:p>
            <a:pPr marL="877888" lvl="1">
              <a:lnSpc>
                <a:spcPct val="90000"/>
              </a:lnSpc>
            </a:pPr>
            <a:r>
              <a:rPr lang="en-US" sz="2000" dirty="0"/>
              <a:t>save $</a:t>
            </a:r>
            <a:r>
              <a:rPr lang="en-US" sz="2000" dirty="0" err="1" smtClean="0"/>
              <a:t>ra</a:t>
            </a:r>
            <a:r>
              <a:rPr lang="en-US" sz="2000" dirty="0" smtClean="0"/>
              <a:t>, $</a:t>
            </a:r>
            <a:r>
              <a:rPr lang="en-US" sz="2000" dirty="0" err="1" smtClean="0"/>
              <a:t>fp</a:t>
            </a:r>
            <a:r>
              <a:rPr lang="en-US" sz="2000" dirty="0" smtClean="0"/>
              <a:t> </a:t>
            </a:r>
            <a:r>
              <a:rPr lang="en-US" sz="2000" dirty="0"/>
              <a:t>+ $s0..$</a:t>
            </a:r>
            <a:r>
              <a:rPr lang="en-US" sz="2000" dirty="0" smtClean="0"/>
              <a:t>s7 </a:t>
            </a:r>
            <a:r>
              <a:rPr lang="en-US" sz="2000" dirty="0"/>
              <a:t>if necessary</a:t>
            </a:r>
          </a:p>
          <a:p>
            <a:pPr marL="433388">
              <a:lnSpc>
                <a:spcPct val="90000"/>
              </a:lnSpc>
            </a:pPr>
            <a:r>
              <a:rPr lang="en-US" sz="2200" dirty="0" err="1"/>
              <a:t>Callee</a:t>
            </a:r>
            <a:r>
              <a:rPr lang="en-US" sz="2200" dirty="0"/>
              <a:t> at exit</a:t>
            </a:r>
          </a:p>
          <a:p>
            <a:pPr marL="877888" lvl="1">
              <a:lnSpc>
                <a:spcPct val="90000"/>
              </a:lnSpc>
            </a:pPr>
            <a:r>
              <a:rPr lang="en-US" sz="2000" dirty="0"/>
              <a:t>restore $</a:t>
            </a:r>
            <a:r>
              <a:rPr lang="en-US" sz="2000" dirty="0" err="1" smtClean="0"/>
              <a:t>ra</a:t>
            </a:r>
            <a:r>
              <a:rPr lang="en-US" sz="2000" dirty="0" smtClean="0"/>
              <a:t>, $</a:t>
            </a:r>
            <a:r>
              <a:rPr lang="en-US" sz="2000" dirty="0" err="1" smtClean="0"/>
              <a:t>fp</a:t>
            </a:r>
            <a:r>
              <a:rPr lang="en-US" sz="2000" dirty="0" smtClean="0"/>
              <a:t> </a:t>
            </a:r>
            <a:r>
              <a:rPr lang="en-US" sz="2000" dirty="0"/>
              <a:t>+ $s0..$</a:t>
            </a:r>
            <a:r>
              <a:rPr lang="en-US" sz="2000" dirty="0" smtClean="0"/>
              <a:t>s7 </a:t>
            </a:r>
            <a:r>
              <a:rPr lang="en-US" sz="2000" dirty="0"/>
              <a:t>if used</a:t>
            </a:r>
          </a:p>
          <a:p>
            <a:pPr marL="877888" lvl="1">
              <a:lnSpc>
                <a:spcPct val="90000"/>
              </a:lnSpc>
            </a:pPr>
            <a:r>
              <a:rPr lang="en-US" sz="2000" dirty="0" err="1"/>
              <a:t>deallocate</a:t>
            </a:r>
            <a:r>
              <a:rPr lang="en-US" sz="2000" dirty="0"/>
              <a:t> all stack space</a:t>
            </a:r>
          </a:p>
          <a:p>
            <a:pPr marL="877888" lvl="1">
              <a:lnSpc>
                <a:spcPct val="90000"/>
              </a:lnSpc>
            </a:pPr>
            <a:r>
              <a:rPr lang="en-US" sz="2000" dirty="0"/>
              <a:t>put return value in $v0</a:t>
            </a:r>
          </a:p>
          <a:p>
            <a:pPr marL="433388">
              <a:lnSpc>
                <a:spcPct val="90000"/>
              </a:lnSpc>
            </a:pPr>
            <a:r>
              <a:rPr lang="en-US" sz="2200" dirty="0"/>
              <a:t>Caller after return</a:t>
            </a:r>
          </a:p>
          <a:p>
            <a:pPr marL="877888" lvl="1">
              <a:lnSpc>
                <a:spcPct val="90000"/>
              </a:lnSpc>
            </a:pPr>
            <a:r>
              <a:rPr lang="en-US" sz="2000" dirty="0"/>
              <a:t>retrieve return value from $v0</a:t>
            </a:r>
          </a:p>
          <a:p>
            <a:pPr marL="877888" lvl="1">
              <a:lnSpc>
                <a:spcPct val="90000"/>
              </a:lnSpc>
            </a:pPr>
            <a:r>
              <a:rPr lang="en-US" sz="2000" dirty="0"/>
              <a:t>restore any caller-save temporaries</a:t>
            </a:r>
          </a:p>
        </p:txBody>
      </p:sp>
      <p:sp>
        <p:nvSpPr>
          <p:cNvPr id="21507" name="Rectangle 3"/>
          <p:cNvSpPr>
            <a:spLocks/>
          </p:cNvSpPr>
          <p:nvPr/>
        </p:nvSpPr>
        <p:spPr bwMode="auto">
          <a:xfrm>
            <a:off x="6938963" y="4116388"/>
            <a:ext cx="2449512" cy="482600"/>
          </a:xfrm>
          <a:prstGeom prst="rect">
            <a:avLst/>
          </a:prstGeom>
          <a:solidFill>
            <a:srgbClr val="FFFFFF"/>
          </a:solidFill>
          <a:ln w="38100" cap="flat">
            <a:solidFill>
              <a:srgbClr val="CCCC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wrap="none" lIns="0" tIns="0" rIns="49784" bIns="0">
            <a:prstTxWarp prst="textNoShape">
              <a:avLst/>
            </a:prstTxWarp>
            <a:spAutoFit/>
          </a:bodyPr>
          <a:lstStyle/>
          <a:p>
            <a:pPr marL="49213"/>
            <a:r>
              <a:rPr lang="en-US" sz="2200" b="1">
                <a:solidFill>
                  <a:schemeClr val="tx1"/>
                </a:solidFill>
                <a:latin typeface="Helvetica" pitchFamily="-110" charset="0"/>
                <a:ea typeface="Helvetica" pitchFamily="-110" charset="0"/>
                <a:cs typeface="Helvetica" pitchFamily="-110" charset="0"/>
                <a:sym typeface="Helvetica" pitchFamily="-110" charset="0"/>
              </a:rPr>
              <a:t>most of the work</a:t>
            </a:r>
          </a:p>
        </p:txBody>
      </p:sp>
      <p:sp>
        <p:nvSpPr>
          <p:cNvPr id="21508" name="Line 4"/>
          <p:cNvSpPr>
            <a:spLocks noChangeShapeType="1"/>
          </p:cNvSpPr>
          <p:nvPr/>
        </p:nvSpPr>
        <p:spPr bwMode="auto">
          <a:xfrm flipH="1">
            <a:off x="5956300" y="4441825"/>
            <a:ext cx="917575" cy="549275"/>
          </a:xfrm>
          <a:prstGeom prst="line">
            <a:avLst/>
          </a:prstGeom>
          <a:noFill/>
          <a:ln w="38100" cap="flat">
            <a:solidFill>
              <a:srgbClr val="CCCCFF"/>
            </a:solidFill>
            <a:prstDash val="solid"/>
            <a:round/>
            <a:headEnd type="none" w="med" len="med"/>
            <a:tailEnd type="triangle" w="med" len="med"/>
          </a:ln>
        </p:spPr>
        <p:txBody>
          <a:bodyPr lIns="0" tIns="0" rIns="0" bIns="0">
            <a:prstTxWarp prst="textNoShape">
              <a:avLst/>
            </a:prstTxWarp>
          </a:bodyPr>
          <a:lstStyle/>
          <a:p>
            <a:endParaRPr lang="en-US"/>
          </a:p>
        </p:txBody>
      </p:sp>
      <p:sp>
        <p:nvSpPr>
          <p:cNvPr id="21509" name="Line 5"/>
          <p:cNvSpPr>
            <a:spLocks noChangeShapeType="1"/>
          </p:cNvSpPr>
          <p:nvPr/>
        </p:nvSpPr>
        <p:spPr bwMode="auto">
          <a:xfrm rot="10800000">
            <a:off x="5905500" y="3695700"/>
            <a:ext cx="968375" cy="574675"/>
          </a:xfrm>
          <a:prstGeom prst="line">
            <a:avLst/>
          </a:prstGeom>
          <a:noFill/>
          <a:ln w="38100" cap="flat">
            <a:solidFill>
              <a:srgbClr val="CCCCFF"/>
            </a:solidFill>
            <a:prstDash val="solid"/>
            <a:round/>
            <a:headEnd type="none" w="med" len="med"/>
            <a:tailEnd type="triangle" w="med" len="med"/>
          </a:ln>
        </p:spPr>
        <p:txBody>
          <a:bodyPr lIns="0" tIns="0" rIns="0" bIns="0">
            <a:prstTxWarp prst="textNoShape">
              <a:avLst/>
            </a:prstTxWarp>
          </a:bodyPr>
          <a:lstStyle/>
          <a:p>
            <a:endParaRPr lang="en-US"/>
          </a:p>
        </p:txBody>
      </p:sp>
      <p:sp>
        <p:nvSpPr>
          <p:cNvPr id="21510" name="Freeform 6"/>
          <p:cNvSpPr>
            <a:spLocks/>
          </p:cNvSpPr>
          <p:nvPr/>
        </p:nvSpPr>
        <p:spPr bwMode="auto">
          <a:xfrm>
            <a:off x="5537200" y="3276600"/>
            <a:ext cx="250825" cy="777875"/>
          </a:xfrm>
          <a:custGeom>
            <a:avLst/>
            <a:gdLst/>
            <a:ahLst/>
            <a:cxnLst>
              <a:cxn ang="0">
                <a:pos x="0" y="0"/>
              </a:cxn>
              <a:cxn ang="0">
                <a:pos x="10800" y="1800"/>
              </a:cxn>
              <a:cxn ang="0">
                <a:pos x="10800" y="9000"/>
              </a:cxn>
              <a:cxn ang="0">
                <a:pos x="21600" y="10800"/>
              </a:cxn>
              <a:cxn ang="0">
                <a:pos x="10800" y="12600"/>
              </a:cxn>
              <a:cxn ang="0">
                <a:pos x="10800" y="19800"/>
              </a:cxn>
              <a:cxn ang="0">
                <a:pos x="0" y="21600"/>
              </a:cxn>
            </a:cxnLst>
            <a:rect l="0" t="0" r="r" b="b"/>
            <a:pathLst>
              <a:path w="21600" h="21600">
                <a:moveTo>
                  <a:pt x="0" y="0"/>
                </a:moveTo>
                <a:cubicBezTo>
                  <a:pt x="5965" y="0"/>
                  <a:pt x="10800" y="806"/>
                  <a:pt x="10800" y="1800"/>
                </a:cubicBezTo>
                <a:lnTo>
                  <a:pt x="10800" y="9000"/>
                </a:lnTo>
                <a:cubicBezTo>
                  <a:pt x="10800" y="9994"/>
                  <a:pt x="15635" y="10800"/>
                  <a:pt x="21600" y="10800"/>
                </a:cubicBezTo>
                <a:cubicBezTo>
                  <a:pt x="15635" y="10800"/>
                  <a:pt x="10800" y="11606"/>
                  <a:pt x="10800" y="12600"/>
                </a:cubicBezTo>
                <a:lnTo>
                  <a:pt x="10800" y="19800"/>
                </a:lnTo>
                <a:cubicBezTo>
                  <a:pt x="10800" y="20794"/>
                  <a:pt x="5965" y="21600"/>
                  <a:pt x="0" y="21600"/>
                </a:cubicBezTo>
              </a:path>
            </a:pathLst>
          </a:custGeom>
          <a:noFill/>
          <a:ln w="63500" cap="flat">
            <a:solidFill>
              <a:srgbClr val="CCCCFF"/>
            </a:solidFill>
            <a:prstDash val="solid"/>
            <a:round/>
            <a:headEnd type="none" w="med" len="med"/>
            <a:tailEnd type="none" w="med" len="med"/>
          </a:ln>
        </p:spPr>
        <p:txBody>
          <a:bodyPr lIns="0" tIns="0" rIns="0" bIns="0">
            <a:prstTxWarp prst="textNoShape">
              <a:avLst/>
            </a:prstTxWarp>
          </a:bodyPr>
          <a:lstStyle/>
          <a:p>
            <a:endParaRPr lang="en-US"/>
          </a:p>
        </p:txBody>
      </p:sp>
      <p:sp>
        <p:nvSpPr>
          <p:cNvPr id="21511" name="Freeform 7"/>
          <p:cNvSpPr>
            <a:spLocks/>
          </p:cNvSpPr>
          <p:nvPr/>
        </p:nvSpPr>
        <p:spPr bwMode="auto">
          <a:xfrm>
            <a:off x="5530850" y="4518025"/>
            <a:ext cx="254000" cy="1028700"/>
          </a:xfrm>
          <a:custGeom>
            <a:avLst/>
            <a:gdLst/>
            <a:ahLst/>
            <a:cxnLst>
              <a:cxn ang="0">
                <a:pos x="0" y="0"/>
              </a:cxn>
              <a:cxn ang="0">
                <a:pos x="10800" y="1800"/>
              </a:cxn>
              <a:cxn ang="0">
                <a:pos x="10800" y="9000"/>
              </a:cxn>
              <a:cxn ang="0">
                <a:pos x="21600" y="10800"/>
              </a:cxn>
              <a:cxn ang="0">
                <a:pos x="10800" y="12600"/>
              </a:cxn>
              <a:cxn ang="0">
                <a:pos x="10800" y="19800"/>
              </a:cxn>
              <a:cxn ang="0">
                <a:pos x="0" y="21600"/>
              </a:cxn>
            </a:cxnLst>
            <a:rect l="0" t="0" r="r" b="b"/>
            <a:pathLst>
              <a:path w="21600" h="21600">
                <a:moveTo>
                  <a:pt x="0" y="0"/>
                </a:moveTo>
                <a:cubicBezTo>
                  <a:pt x="5965" y="0"/>
                  <a:pt x="10800" y="806"/>
                  <a:pt x="10800" y="1800"/>
                </a:cubicBezTo>
                <a:lnTo>
                  <a:pt x="10800" y="9000"/>
                </a:lnTo>
                <a:cubicBezTo>
                  <a:pt x="10800" y="9994"/>
                  <a:pt x="15635" y="10800"/>
                  <a:pt x="21600" y="10800"/>
                </a:cubicBezTo>
                <a:cubicBezTo>
                  <a:pt x="15635" y="10800"/>
                  <a:pt x="10800" y="11606"/>
                  <a:pt x="10800" y="12600"/>
                </a:cubicBezTo>
                <a:lnTo>
                  <a:pt x="10800" y="19800"/>
                </a:lnTo>
                <a:cubicBezTo>
                  <a:pt x="10800" y="20794"/>
                  <a:pt x="5965" y="21600"/>
                  <a:pt x="0" y="21600"/>
                </a:cubicBezTo>
              </a:path>
            </a:pathLst>
          </a:custGeom>
          <a:noFill/>
          <a:ln w="63500" cap="flat">
            <a:solidFill>
              <a:srgbClr val="CCCCFF"/>
            </a:solidFill>
            <a:prstDash val="solid"/>
            <a:round/>
            <a:headEnd type="none" w="med" len="med"/>
            <a:tailEnd type="none" w="med" len="med"/>
          </a:ln>
        </p:spPr>
        <p:txBody>
          <a:bodyPr lIns="0" tIns="0" rIns="0" bIns="0">
            <a:prstTxWarp prst="textNoShape">
              <a:avLst/>
            </a:prstTxWarp>
          </a:bodyPr>
          <a:lstStyle/>
          <a:p>
            <a:endParaRPr lang="en-US"/>
          </a:p>
        </p:txBody>
      </p:sp>
      <p:sp>
        <p:nvSpPr>
          <p:cNvPr id="21512" name="Rectangle 8"/>
          <p:cNvSpPr>
            <a:spLocks/>
          </p:cNvSpPr>
          <p:nvPr/>
        </p:nvSpPr>
        <p:spPr bwMode="auto">
          <a:xfrm>
            <a:off x="6094413" y="2060575"/>
            <a:ext cx="3340100" cy="838200"/>
          </a:xfrm>
          <a:prstGeom prst="rect">
            <a:avLst/>
          </a:prstGeom>
          <a:noFill/>
          <a:ln w="12700" cap="flat">
            <a:noFill/>
            <a:miter lim="800000"/>
            <a:headEnd type="none" w="med" len="med"/>
            <a:tailEnd type="none" w="med" len="med"/>
          </a:ln>
        </p:spPr>
        <p:txBody>
          <a:bodyPr lIns="0" tIns="0" rIns="49784" bIns="0">
            <a:prstTxWarp prst="textNoShape">
              <a:avLst/>
            </a:prstTxWarp>
          </a:bodyPr>
          <a:lstStyle/>
          <a:p>
            <a:pPr marL="49213" algn="ctr"/>
            <a:r>
              <a:rPr lang="en-US" b="1">
                <a:solidFill>
                  <a:srgbClr val="009900"/>
                </a:solidFill>
                <a:latin typeface="Helvetica" pitchFamily="-110" charset="0"/>
                <a:ea typeface="Helvetica" pitchFamily="-110" charset="0"/>
                <a:cs typeface="Helvetica" pitchFamily="-110" charset="0"/>
                <a:sym typeface="Helvetica" pitchFamily="-110" charset="0"/>
              </a:rPr>
              <a:t>do most work at callee entry/exit</a:t>
            </a:r>
          </a:p>
        </p:txBody>
      </p:sp>
    </p:spTree>
    <p:extLst>
      <p:ext uri="{BB962C8B-B14F-4D97-AF65-F5344CB8AC3E}">
        <p14:creationId xmlns:p14="http://schemas.microsoft.com/office/powerpoint/2010/main" val="39552943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3"/>
          <p:cNvSpPr>
            <a:spLocks noGrp="1"/>
          </p:cNvSpPr>
          <p:nvPr>
            <p:ph type="sldNum" sz="quarter" idx="10"/>
          </p:nvPr>
        </p:nvSpPr>
        <p:spPr/>
        <p:txBody>
          <a:bodyPr/>
          <a:lstStyle/>
          <a:p>
            <a:fld id="{E2890793-0164-744D-B7B2-B204601508EF}" type="slidenum">
              <a:rPr lang="en-US"/>
              <a:pPr/>
              <a:t>22</a:t>
            </a:fld>
            <a:endParaRPr lang="en-US"/>
          </a:p>
        </p:txBody>
      </p:sp>
      <p:sp>
        <p:nvSpPr>
          <p:cNvPr id="20481" name="Rectangle 1"/>
          <p:cNvSpPr>
            <a:spLocks noGrp="1" noChangeArrowheads="1"/>
          </p:cNvSpPr>
          <p:nvPr>
            <p:ph type="body" idx="1"/>
          </p:nvPr>
        </p:nvSpPr>
        <p:spPr>
          <a:xfrm>
            <a:off x="558800" y="965200"/>
            <a:ext cx="8902700" cy="2952750"/>
          </a:xfrm>
          <a:ln/>
        </p:spPr>
        <p:txBody>
          <a:bodyPr rIns="43656"/>
          <a:lstStyle/>
          <a:p>
            <a:pPr marL="419100" indent="-376238">
              <a:buClr>
                <a:srgbClr val="0000F4"/>
              </a:buClr>
              <a:buFont typeface="Wingdings" pitchFamily="-110" charset="2"/>
              <a:buChar char="q"/>
            </a:pPr>
            <a:r>
              <a:rPr lang="en-US" sz="2400"/>
              <a:t>Each procedure is associated with a call frame</a:t>
            </a:r>
          </a:p>
          <a:p>
            <a:pPr marL="419100" indent="-376238">
              <a:buClr>
                <a:srgbClr val="0000F4"/>
              </a:buClr>
              <a:buFont typeface="Wingdings" pitchFamily="-110" charset="2"/>
              <a:buChar char="q"/>
            </a:pPr>
            <a:r>
              <a:rPr lang="en-US" sz="2400"/>
              <a:t>Each frame has a frame pointer: </a:t>
            </a:r>
            <a:r>
              <a:rPr lang="en-US" sz="2400">
                <a:solidFill>
                  <a:srgbClr val="FF0000"/>
                </a:solidFill>
              </a:rPr>
              <a:t>$fp ($30)</a:t>
            </a:r>
          </a:p>
        </p:txBody>
      </p:sp>
      <p:sp>
        <p:nvSpPr>
          <p:cNvPr id="20482" name="Rectangle 2"/>
          <p:cNvSpPr>
            <a:spLocks/>
          </p:cNvSpPr>
          <p:nvPr/>
        </p:nvSpPr>
        <p:spPr bwMode="auto">
          <a:xfrm>
            <a:off x="8470900" y="5499100"/>
            <a:ext cx="749300" cy="419100"/>
          </a:xfrm>
          <a:prstGeom prst="rect">
            <a:avLst/>
          </a:prstGeom>
          <a:noFill/>
          <a:ln w="127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20483" name="Rectangle 3"/>
          <p:cNvSpPr>
            <a:spLocks/>
          </p:cNvSpPr>
          <p:nvPr/>
        </p:nvSpPr>
        <p:spPr bwMode="auto">
          <a:xfrm>
            <a:off x="8547100" y="3227388"/>
            <a:ext cx="584200" cy="330200"/>
          </a:xfrm>
          <a:prstGeom prst="rect">
            <a:avLst/>
          </a:prstGeom>
          <a:noFill/>
          <a:ln w="127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20484" name="Rectangle 4"/>
          <p:cNvSpPr>
            <a:spLocks/>
          </p:cNvSpPr>
          <p:nvPr/>
        </p:nvSpPr>
        <p:spPr bwMode="auto">
          <a:xfrm>
            <a:off x="7962900" y="5930900"/>
            <a:ext cx="1676400" cy="62230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dirty="0">
                <a:solidFill>
                  <a:schemeClr val="tx1"/>
                </a:solidFill>
                <a:latin typeface="Arial" pitchFamily="-110" charset="0"/>
                <a:ea typeface="Arial" pitchFamily="-110" charset="0"/>
                <a:cs typeface="Arial" pitchFamily="-110" charset="0"/>
                <a:sym typeface="Arial" pitchFamily="-110" charset="0"/>
              </a:rPr>
              <a:t>Argument 5 is in</a:t>
            </a:r>
            <a:r>
              <a:rPr lang="en-US" sz="1800" b="1" dirty="0" smtClean="0">
                <a:solidFill>
                  <a:schemeClr val="tx1"/>
                </a:solidFill>
                <a:latin typeface="Arial" pitchFamily="-110" charset="0"/>
                <a:ea typeface="Arial" pitchFamily="-110" charset="0"/>
                <a:cs typeface="Arial" pitchFamily="-110" charset="0"/>
                <a:sym typeface="Arial" pitchFamily="-110" charset="0"/>
              </a:rPr>
              <a:t> </a:t>
            </a:r>
            <a:r>
              <a:rPr lang="en-US" sz="1800" b="1" dirty="0">
                <a:solidFill>
                  <a:srgbClr val="FF3300"/>
                </a:solidFill>
                <a:latin typeface="Arial" pitchFamily="-110" charset="0"/>
                <a:ea typeface="Arial" pitchFamily="-110" charset="0"/>
                <a:cs typeface="Arial" pitchFamily="-110" charset="0"/>
                <a:sym typeface="Arial" pitchFamily="-110" charset="0"/>
              </a:rPr>
              <a:t>0</a:t>
            </a:r>
            <a:r>
              <a:rPr lang="en-US" sz="1800" b="1" dirty="0" smtClean="0">
                <a:solidFill>
                  <a:srgbClr val="FF3300"/>
                </a:solidFill>
                <a:latin typeface="Arial" pitchFamily="-110" charset="0"/>
                <a:ea typeface="Arial" pitchFamily="-110" charset="0"/>
                <a:cs typeface="Arial" pitchFamily="-110" charset="0"/>
                <a:sym typeface="Arial" pitchFamily="-110" charset="0"/>
              </a:rPr>
              <a:t>(</a:t>
            </a:r>
            <a:r>
              <a:rPr lang="en-US" sz="1800" b="1" dirty="0">
                <a:solidFill>
                  <a:srgbClr val="FF3300"/>
                </a:solidFill>
                <a:latin typeface="Arial" pitchFamily="-110" charset="0"/>
                <a:ea typeface="Arial" pitchFamily="-110" charset="0"/>
                <a:cs typeface="Arial" pitchFamily="-110" charset="0"/>
                <a:sym typeface="Arial" pitchFamily="-110" charset="0"/>
              </a:rPr>
              <a:t>$fp)</a:t>
            </a:r>
          </a:p>
        </p:txBody>
      </p:sp>
      <p:sp>
        <p:nvSpPr>
          <p:cNvPr id="20485" name="Rectangle 5"/>
          <p:cNvSpPr>
            <a:spLocks/>
          </p:cNvSpPr>
          <p:nvPr/>
        </p:nvSpPr>
        <p:spPr bwMode="auto">
          <a:xfrm>
            <a:off x="8534400" y="3189288"/>
            <a:ext cx="550863" cy="355600"/>
          </a:xfrm>
          <a:prstGeom prst="rect">
            <a:avLst/>
          </a:prstGeom>
          <a:noFill/>
          <a:ln w="12700" cap="flat">
            <a:noFill/>
            <a:miter lim="800000"/>
            <a:headEnd type="none" w="med" len="med"/>
            <a:tailEnd type="none" w="med" len="med"/>
          </a:ln>
        </p:spPr>
        <p:txBody>
          <a:bodyPr wrap="none" lIns="0" tIns="0" rIns="43656" bIns="0">
            <a:prstTxWarp prst="textNoShape">
              <a:avLst/>
            </a:prstTxWarp>
            <a:spAutoFit/>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$sp</a:t>
            </a:r>
          </a:p>
        </p:txBody>
      </p:sp>
      <p:sp>
        <p:nvSpPr>
          <p:cNvPr id="20486" name="Rectangle 6"/>
          <p:cNvSpPr>
            <a:spLocks/>
          </p:cNvSpPr>
          <p:nvPr/>
        </p:nvSpPr>
        <p:spPr bwMode="auto">
          <a:xfrm>
            <a:off x="8572500" y="5524500"/>
            <a:ext cx="571500" cy="35560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800" b="1">
                <a:solidFill>
                  <a:schemeClr val="tx1"/>
                </a:solidFill>
                <a:latin typeface="Arial" pitchFamily="-110" charset="0"/>
                <a:ea typeface="Arial" pitchFamily="-110" charset="0"/>
                <a:cs typeface="Arial" pitchFamily="-110" charset="0"/>
                <a:sym typeface="Arial" pitchFamily="-110" charset="0"/>
              </a:rPr>
              <a:t>$fp</a:t>
            </a:r>
          </a:p>
        </p:txBody>
      </p:sp>
      <p:sp>
        <p:nvSpPr>
          <p:cNvPr id="20487" name="Line 7"/>
          <p:cNvSpPr>
            <a:spLocks noChangeShapeType="1"/>
          </p:cNvSpPr>
          <p:nvPr/>
        </p:nvSpPr>
        <p:spPr bwMode="auto">
          <a:xfrm flipH="1">
            <a:off x="7862888" y="3400425"/>
            <a:ext cx="539750" cy="1588"/>
          </a:xfrm>
          <a:prstGeom prst="line">
            <a:avLst/>
          </a:prstGeom>
          <a:noFill/>
          <a:ln w="12700" cap="flat">
            <a:solidFill>
              <a:schemeClr val="tx1"/>
            </a:solidFill>
            <a:prstDash val="solid"/>
            <a:round/>
            <a:headEnd type="none" w="med" len="med"/>
            <a:tailEnd type="triangle" w="med" len="med"/>
          </a:ln>
        </p:spPr>
        <p:txBody>
          <a:bodyPr lIns="0" tIns="0" rIns="0" bIns="0">
            <a:prstTxWarp prst="textNoShape">
              <a:avLst/>
            </a:prstTxWarp>
          </a:bodyPr>
          <a:lstStyle/>
          <a:p>
            <a:endParaRPr lang="en-US"/>
          </a:p>
        </p:txBody>
      </p:sp>
      <p:sp>
        <p:nvSpPr>
          <p:cNvPr id="20488" name="Line 8"/>
          <p:cNvSpPr>
            <a:spLocks noChangeShapeType="1"/>
          </p:cNvSpPr>
          <p:nvPr/>
        </p:nvSpPr>
        <p:spPr bwMode="auto">
          <a:xfrm flipH="1">
            <a:off x="7874000" y="5664200"/>
            <a:ext cx="538163" cy="1588"/>
          </a:xfrm>
          <a:prstGeom prst="line">
            <a:avLst/>
          </a:prstGeom>
          <a:noFill/>
          <a:ln w="12700" cap="flat">
            <a:solidFill>
              <a:schemeClr val="tx1"/>
            </a:solidFill>
            <a:prstDash val="solid"/>
            <a:round/>
            <a:headEnd type="none" w="med" len="med"/>
            <a:tailEnd type="triangle" w="med" len="med"/>
          </a:ln>
        </p:spPr>
        <p:txBody>
          <a:bodyPr lIns="0" tIns="0" rIns="0" bIns="0">
            <a:prstTxWarp prst="textNoShape">
              <a:avLst/>
            </a:prstTxWarp>
          </a:bodyPr>
          <a:lstStyle/>
          <a:p>
            <a:endParaRPr lang="en-US"/>
          </a:p>
        </p:txBody>
      </p:sp>
      <p:grpSp>
        <p:nvGrpSpPr>
          <p:cNvPr id="2" name="Group 9"/>
          <p:cNvGrpSpPr>
            <a:grpSpLocks/>
          </p:cNvGrpSpPr>
          <p:nvPr/>
        </p:nvGrpSpPr>
        <p:grpSpPr bwMode="auto">
          <a:xfrm>
            <a:off x="2768600" y="3136900"/>
            <a:ext cx="1930400" cy="3441700"/>
            <a:chOff x="0" y="0"/>
            <a:chExt cx="1216" cy="2168"/>
          </a:xfrm>
        </p:grpSpPr>
        <p:sp>
          <p:nvSpPr>
            <p:cNvPr id="20490" name="Rectangle 10"/>
            <p:cNvSpPr>
              <a:spLocks/>
            </p:cNvSpPr>
            <p:nvPr/>
          </p:nvSpPr>
          <p:spPr bwMode="auto">
            <a:xfrm>
              <a:off x="0" y="0"/>
              <a:ext cx="1216" cy="2168"/>
            </a:xfrm>
            <a:prstGeom prst="rect">
              <a:avLst/>
            </a:prstGeom>
            <a:noFill/>
            <a:ln w="127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20491" name="Rectangle 11"/>
            <p:cNvSpPr>
              <a:spLocks/>
            </p:cNvSpPr>
            <p:nvPr/>
          </p:nvSpPr>
          <p:spPr bwMode="auto">
            <a:xfrm>
              <a:off x="0" y="0"/>
              <a:ext cx="1216" cy="2168"/>
            </a:xfrm>
            <a:prstGeom prst="rect">
              <a:avLst/>
            </a:prstGeom>
            <a:noFill/>
            <a:ln w="12700" cap="flat">
              <a:noFill/>
              <a:miter lim="800000"/>
              <a:headEnd type="none" w="med" len="med"/>
              <a:tailEnd type="none" w="med" len="med"/>
            </a:ln>
          </p:spPr>
          <p:txBody>
            <a:bodyPr lIns="0" tIns="0" rIns="0" bIns="0">
              <a:prstTxWarp prst="textNoShape">
                <a:avLst/>
              </a:prstTxWarp>
            </a:bodyPr>
            <a:lstStyle/>
            <a:p>
              <a:endParaRPr lang="en-US"/>
            </a:p>
          </p:txBody>
        </p:sp>
      </p:grpSp>
      <p:sp>
        <p:nvSpPr>
          <p:cNvPr id="20492" name="Line 12"/>
          <p:cNvSpPr>
            <a:spLocks noChangeShapeType="1"/>
          </p:cNvSpPr>
          <p:nvPr/>
        </p:nvSpPr>
        <p:spPr bwMode="auto">
          <a:xfrm>
            <a:off x="2768600" y="5892800"/>
            <a:ext cx="1928813"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493" name="Rectangle 13"/>
          <p:cNvSpPr>
            <a:spLocks/>
          </p:cNvSpPr>
          <p:nvPr/>
        </p:nvSpPr>
        <p:spPr bwMode="auto">
          <a:xfrm>
            <a:off x="2535238" y="2044700"/>
            <a:ext cx="2509837" cy="7747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chemeClr val="tx1"/>
                </a:solidFill>
                <a:ea typeface="Times New Roman" pitchFamily="-110" charset="0"/>
                <a:cs typeface="Times New Roman" pitchFamily="-110" charset="0"/>
              </a:rPr>
              <a:t>Snap shots of stack</a:t>
            </a:r>
          </a:p>
          <a:p>
            <a:pPr marL="49213" algn="ctr"/>
            <a:r>
              <a:rPr lang="en-US">
                <a:solidFill>
                  <a:schemeClr val="tx1"/>
                </a:solidFill>
                <a:ea typeface="Times New Roman" pitchFamily="-110" charset="0"/>
                <a:cs typeface="Times New Roman" pitchFamily="-110" charset="0"/>
              </a:rPr>
              <a:t> </a:t>
            </a:r>
          </a:p>
        </p:txBody>
      </p:sp>
      <p:sp>
        <p:nvSpPr>
          <p:cNvPr id="20494" name="Line 14"/>
          <p:cNvSpPr>
            <a:spLocks noChangeShapeType="1"/>
          </p:cNvSpPr>
          <p:nvPr/>
        </p:nvSpPr>
        <p:spPr bwMode="auto">
          <a:xfrm>
            <a:off x="2768600" y="2959100"/>
            <a:ext cx="1928813" cy="1588"/>
          </a:xfrm>
          <a:prstGeom prst="line">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495" name="Line 15"/>
          <p:cNvSpPr>
            <a:spLocks noChangeShapeType="1"/>
          </p:cNvSpPr>
          <p:nvPr/>
        </p:nvSpPr>
        <p:spPr bwMode="auto">
          <a:xfrm rot="10800000" flipH="1">
            <a:off x="2768600" y="2882900"/>
            <a:ext cx="1588" cy="252413"/>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496" name="Line 16"/>
          <p:cNvSpPr>
            <a:spLocks noChangeShapeType="1"/>
          </p:cNvSpPr>
          <p:nvPr/>
        </p:nvSpPr>
        <p:spPr bwMode="auto">
          <a:xfrm>
            <a:off x="2768600" y="3136900"/>
            <a:ext cx="1928813" cy="1588"/>
          </a:xfrm>
          <a:prstGeom prst="line">
            <a:avLst/>
          </a:prstGeom>
          <a:noFill/>
          <a:ln w="381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497" name="Rectangle 17"/>
          <p:cNvSpPr>
            <a:spLocks/>
          </p:cNvSpPr>
          <p:nvPr/>
        </p:nvSpPr>
        <p:spPr bwMode="auto">
          <a:xfrm>
            <a:off x="3317875" y="5981700"/>
            <a:ext cx="773113" cy="4318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chemeClr val="tx1"/>
                </a:solidFill>
                <a:ea typeface="Times New Roman" pitchFamily="-110" charset="0"/>
                <a:cs typeface="Times New Roman" pitchFamily="-110" charset="0"/>
              </a:rPr>
              <a:t>main</a:t>
            </a:r>
          </a:p>
        </p:txBody>
      </p:sp>
      <p:sp>
        <p:nvSpPr>
          <p:cNvPr id="20498" name="Line 18"/>
          <p:cNvSpPr>
            <a:spLocks noChangeShapeType="1"/>
          </p:cNvSpPr>
          <p:nvPr/>
        </p:nvSpPr>
        <p:spPr bwMode="auto">
          <a:xfrm>
            <a:off x="2768600" y="5054600"/>
            <a:ext cx="1928813"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499" name="Rectangle 19"/>
          <p:cNvSpPr>
            <a:spLocks/>
          </p:cNvSpPr>
          <p:nvPr/>
        </p:nvSpPr>
        <p:spPr bwMode="auto">
          <a:xfrm>
            <a:off x="3271838" y="5232400"/>
            <a:ext cx="858837" cy="4318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chemeClr val="tx1"/>
                </a:solidFill>
                <a:ea typeface="Times New Roman" pitchFamily="-110" charset="0"/>
                <a:cs typeface="Times New Roman" pitchFamily="-110" charset="0"/>
              </a:rPr>
              <a:t>proc1</a:t>
            </a:r>
          </a:p>
        </p:txBody>
      </p:sp>
      <p:sp>
        <p:nvSpPr>
          <p:cNvPr id="20500" name="Line 20"/>
          <p:cNvSpPr>
            <a:spLocks noChangeShapeType="1"/>
          </p:cNvSpPr>
          <p:nvPr/>
        </p:nvSpPr>
        <p:spPr bwMode="auto">
          <a:xfrm>
            <a:off x="2768600" y="3797300"/>
            <a:ext cx="1928813"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01" name="Rectangle 21"/>
          <p:cNvSpPr>
            <a:spLocks/>
          </p:cNvSpPr>
          <p:nvPr/>
        </p:nvSpPr>
        <p:spPr bwMode="auto">
          <a:xfrm>
            <a:off x="3322638" y="4140200"/>
            <a:ext cx="858837" cy="4318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chemeClr val="tx1"/>
                </a:solidFill>
                <a:ea typeface="Times New Roman" pitchFamily="-110" charset="0"/>
                <a:cs typeface="Times New Roman" pitchFamily="-110" charset="0"/>
              </a:rPr>
              <a:t>proc2</a:t>
            </a:r>
          </a:p>
        </p:txBody>
      </p:sp>
      <p:sp>
        <p:nvSpPr>
          <p:cNvPr id="20502" name="Rectangle 22"/>
          <p:cNvSpPr>
            <a:spLocks/>
          </p:cNvSpPr>
          <p:nvPr/>
        </p:nvSpPr>
        <p:spPr bwMode="auto">
          <a:xfrm>
            <a:off x="3355975" y="3213100"/>
            <a:ext cx="858838" cy="431800"/>
          </a:xfrm>
          <a:prstGeom prst="rect">
            <a:avLst/>
          </a:prstGeom>
          <a:noFill/>
          <a:ln w="12700" cap="flat">
            <a:noFill/>
            <a:miter lim="800000"/>
            <a:headEnd type="none" w="med" len="med"/>
            <a:tailEnd type="none" w="med" len="med"/>
          </a:ln>
        </p:spPr>
        <p:txBody>
          <a:bodyPr wrap="none" lIns="0" tIns="0" rIns="49784" bIns="0">
            <a:prstTxWarp prst="textNoShape">
              <a:avLst/>
            </a:prstTxWarp>
            <a:spAutoFit/>
          </a:bodyPr>
          <a:lstStyle/>
          <a:p>
            <a:pPr marL="49213" algn="ctr"/>
            <a:r>
              <a:rPr lang="en-US">
                <a:solidFill>
                  <a:schemeClr val="tx1"/>
                </a:solidFill>
                <a:ea typeface="Times New Roman" pitchFamily="-110" charset="0"/>
                <a:cs typeface="Times New Roman" pitchFamily="-110" charset="0"/>
              </a:rPr>
              <a:t>proc3</a:t>
            </a:r>
          </a:p>
        </p:txBody>
      </p:sp>
      <p:sp>
        <p:nvSpPr>
          <p:cNvPr id="20503" name="Rectangle 23"/>
          <p:cNvSpPr>
            <a:spLocks/>
          </p:cNvSpPr>
          <p:nvPr/>
        </p:nvSpPr>
        <p:spPr bwMode="auto">
          <a:xfrm>
            <a:off x="584200" y="1930400"/>
            <a:ext cx="1676400" cy="4711700"/>
          </a:xfrm>
          <a:prstGeom prst="rect">
            <a:avLst/>
          </a:prstGeom>
          <a:noFill/>
          <a:ln w="12700" cap="flat">
            <a:noFill/>
            <a:miter lim="800000"/>
            <a:headEnd type="none" w="med" len="med"/>
            <a:tailEnd type="none" w="med" len="med"/>
          </a:ln>
        </p:spPr>
        <p:txBody>
          <a:bodyPr lIns="0" tIns="0" rIns="49784" bIns="0">
            <a:prstTxWarp prst="textNoShape">
              <a:avLst/>
            </a:prstTxWarp>
          </a:bodyPr>
          <a:lstStyle/>
          <a:p>
            <a:pPr marL="49213"/>
            <a:r>
              <a:rPr lang="en-US" sz="2200">
                <a:solidFill>
                  <a:schemeClr val="tx1"/>
                </a:solidFill>
                <a:latin typeface="Arial" pitchFamily="-110" charset="0"/>
                <a:ea typeface="Arial" pitchFamily="-110" charset="0"/>
                <a:cs typeface="Arial" pitchFamily="-110" charset="0"/>
                <a:sym typeface="Arial" pitchFamily="-110" charset="0"/>
              </a:rPr>
              <a:t>main {</a:t>
            </a:r>
          </a:p>
          <a:p>
            <a:pPr marL="49213"/>
            <a:r>
              <a:rPr lang="en-US" sz="2200">
                <a:solidFill>
                  <a:schemeClr val="tx1"/>
                </a:solidFill>
                <a:latin typeface="Arial" pitchFamily="-110" charset="0"/>
                <a:ea typeface="Arial" pitchFamily="-110" charset="0"/>
                <a:cs typeface="Arial" pitchFamily="-110" charset="0"/>
                <a:sym typeface="Arial" pitchFamily="-110" charset="0"/>
              </a:rPr>
              <a:t>…</a:t>
            </a:r>
          </a:p>
          <a:p>
            <a:pPr marL="49213"/>
            <a:r>
              <a:rPr lang="en-US" sz="2200">
                <a:solidFill>
                  <a:schemeClr val="tx1"/>
                </a:solidFill>
                <a:latin typeface="Arial" pitchFamily="-110" charset="0"/>
                <a:ea typeface="Arial" pitchFamily="-110" charset="0"/>
                <a:cs typeface="Arial" pitchFamily="-110" charset="0"/>
                <a:sym typeface="Arial" pitchFamily="-110" charset="0"/>
              </a:rPr>
              <a:t>   proc1</a:t>
            </a:r>
          </a:p>
          <a:p>
            <a:pPr marL="49213"/>
            <a:r>
              <a:rPr lang="en-US" sz="2200">
                <a:solidFill>
                  <a:schemeClr val="tx1"/>
                </a:solidFill>
                <a:latin typeface="Arial" pitchFamily="-110" charset="0"/>
                <a:ea typeface="Arial" pitchFamily="-110" charset="0"/>
                <a:cs typeface="Arial" pitchFamily="-110" charset="0"/>
                <a:sym typeface="Arial" pitchFamily="-110" charset="0"/>
              </a:rPr>
              <a:t>…}</a:t>
            </a:r>
          </a:p>
          <a:p>
            <a:pPr marL="49213"/>
            <a:endParaRPr lang="en-US" sz="2200">
              <a:solidFill>
                <a:schemeClr val="tx1"/>
              </a:solidFill>
              <a:latin typeface="Arial" pitchFamily="-110" charset="0"/>
              <a:ea typeface="Arial" pitchFamily="-110" charset="0"/>
              <a:cs typeface="Arial" pitchFamily="-110" charset="0"/>
              <a:sym typeface="Arial" pitchFamily="-110" charset="0"/>
            </a:endParaRPr>
          </a:p>
          <a:p>
            <a:pPr marL="49213"/>
            <a:r>
              <a:rPr lang="en-US" sz="2200">
                <a:solidFill>
                  <a:schemeClr val="tx1"/>
                </a:solidFill>
                <a:latin typeface="Arial" pitchFamily="-110" charset="0"/>
                <a:ea typeface="Arial" pitchFamily="-110" charset="0"/>
                <a:cs typeface="Arial" pitchFamily="-110" charset="0"/>
                <a:sym typeface="Arial" pitchFamily="-110" charset="0"/>
              </a:rPr>
              <a:t>proc1 {</a:t>
            </a:r>
          </a:p>
          <a:p>
            <a:pPr marL="49213"/>
            <a:r>
              <a:rPr lang="en-US" sz="2200">
                <a:solidFill>
                  <a:schemeClr val="tx1"/>
                </a:solidFill>
                <a:latin typeface="Arial" pitchFamily="-110" charset="0"/>
                <a:ea typeface="Arial" pitchFamily="-110" charset="0"/>
                <a:cs typeface="Arial" pitchFamily="-110" charset="0"/>
                <a:sym typeface="Arial" pitchFamily="-110" charset="0"/>
              </a:rPr>
              <a:t>…</a:t>
            </a:r>
          </a:p>
          <a:p>
            <a:pPr marL="49213"/>
            <a:r>
              <a:rPr lang="en-US" sz="2200">
                <a:solidFill>
                  <a:schemeClr val="tx1"/>
                </a:solidFill>
                <a:latin typeface="Arial" pitchFamily="-110" charset="0"/>
                <a:ea typeface="Arial" pitchFamily="-110" charset="0"/>
                <a:cs typeface="Arial" pitchFamily="-110" charset="0"/>
                <a:sym typeface="Arial" pitchFamily="-110" charset="0"/>
              </a:rPr>
              <a:t>   proc2</a:t>
            </a:r>
          </a:p>
          <a:p>
            <a:pPr marL="49213"/>
            <a:r>
              <a:rPr lang="en-US" sz="2200">
                <a:solidFill>
                  <a:schemeClr val="tx1"/>
                </a:solidFill>
                <a:latin typeface="Arial" pitchFamily="-110" charset="0"/>
                <a:ea typeface="Arial" pitchFamily="-110" charset="0"/>
                <a:cs typeface="Arial" pitchFamily="-110" charset="0"/>
                <a:sym typeface="Arial" pitchFamily="-110" charset="0"/>
              </a:rPr>
              <a:t>…}</a:t>
            </a:r>
          </a:p>
          <a:p>
            <a:pPr marL="49213"/>
            <a:endParaRPr lang="en-US" sz="2200">
              <a:solidFill>
                <a:schemeClr val="tx1"/>
              </a:solidFill>
              <a:latin typeface="Arial" pitchFamily="-110" charset="0"/>
              <a:ea typeface="Arial" pitchFamily="-110" charset="0"/>
              <a:cs typeface="Arial" pitchFamily="-110" charset="0"/>
              <a:sym typeface="Arial" pitchFamily="-110" charset="0"/>
            </a:endParaRPr>
          </a:p>
          <a:p>
            <a:pPr marL="49213"/>
            <a:r>
              <a:rPr lang="en-US" sz="2200">
                <a:solidFill>
                  <a:schemeClr val="tx1"/>
                </a:solidFill>
                <a:latin typeface="Arial" pitchFamily="-110" charset="0"/>
                <a:ea typeface="Arial" pitchFamily="-110" charset="0"/>
                <a:cs typeface="Arial" pitchFamily="-110" charset="0"/>
                <a:sym typeface="Arial" pitchFamily="-110" charset="0"/>
              </a:rPr>
              <a:t>proc2 {</a:t>
            </a:r>
          </a:p>
          <a:p>
            <a:pPr marL="49213"/>
            <a:r>
              <a:rPr lang="en-US" sz="2200">
                <a:solidFill>
                  <a:schemeClr val="tx1"/>
                </a:solidFill>
                <a:latin typeface="Arial" pitchFamily="-110" charset="0"/>
                <a:ea typeface="Arial" pitchFamily="-110" charset="0"/>
                <a:cs typeface="Arial" pitchFamily="-110" charset="0"/>
                <a:sym typeface="Arial" pitchFamily="-110" charset="0"/>
              </a:rPr>
              <a:t>…</a:t>
            </a:r>
            <a:br>
              <a:rPr lang="en-US" sz="2200">
                <a:solidFill>
                  <a:schemeClr val="tx1"/>
                </a:solidFill>
                <a:latin typeface="Arial" pitchFamily="-110" charset="0"/>
                <a:ea typeface="Arial" pitchFamily="-110" charset="0"/>
                <a:cs typeface="Arial" pitchFamily="-110" charset="0"/>
                <a:sym typeface="Arial" pitchFamily="-110" charset="0"/>
              </a:rPr>
            </a:br>
            <a:r>
              <a:rPr lang="en-US" sz="2200">
                <a:solidFill>
                  <a:schemeClr val="tx1"/>
                </a:solidFill>
                <a:latin typeface="Arial" pitchFamily="-110" charset="0"/>
                <a:ea typeface="Arial" pitchFamily="-110" charset="0"/>
                <a:cs typeface="Arial" pitchFamily="-110" charset="0"/>
                <a:sym typeface="Arial" pitchFamily="-110" charset="0"/>
              </a:rPr>
              <a:t>   proc3</a:t>
            </a:r>
          </a:p>
          <a:p>
            <a:pPr marL="49213"/>
            <a:r>
              <a:rPr lang="en-US" sz="2200">
                <a:solidFill>
                  <a:schemeClr val="tx1"/>
                </a:solidFill>
                <a:latin typeface="Arial" pitchFamily="-110" charset="0"/>
                <a:ea typeface="Arial" pitchFamily="-110" charset="0"/>
                <a:cs typeface="Arial" pitchFamily="-110" charset="0"/>
                <a:sym typeface="Arial" pitchFamily="-110" charset="0"/>
              </a:rPr>
              <a:t>…}</a:t>
            </a:r>
          </a:p>
        </p:txBody>
      </p:sp>
      <p:sp>
        <p:nvSpPr>
          <p:cNvPr id="20504" name="Line 24"/>
          <p:cNvSpPr>
            <a:spLocks noChangeShapeType="1"/>
          </p:cNvSpPr>
          <p:nvPr/>
        </p:nvSpPr>
        <p:spPr bwMode="auto">
          <a:xfrm rot="10800000" flipH="1">
            <a:off x="4699000" y="2882900"/>
            <a:ext cx="1588" cy="252413"/>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grpSp>
        <p:nvGrpSpPr>
          <p:cNvPr id="3" name="Group 25"/>
          <p:cNvGrpSpPr>
            <a:grpSpLocks/>
          </p:cNvGrpSpPr>
          <p:nvPr/>
        </p:nvGrpSpPr>
        <p:grpSpPr bwMode="auto">
          <a:xfrm>
            <a:off x="4775200" y="3149600"/>
            <a:ext cx="3101975" cy="3014663"/>
            <a:chOff x="0" y="0"/>
            <a:chExt cx="1954" cy="1899"/>
          </a:xfrm>
        </p:grpSpPr>
        <p:sp>
          <p:nvSpPr>
            <p:cNvPr id="20506" name="Line 26"/>
            <p:cNvSpPr>
              <a:spLocks noChangeShapeType="1"/>
            </p:cNvSpPr>
            <p:nvPr/>
          </p:nvSpPr>
          <p:spPr bwMode="auto">
            <a:xfrm rot="10800000" flipH="1">
              <a:off x="1953" y="0"/>
              <a:ext cx="1" cy="181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07" name="Line 27"/>
            <p:cNvSpPr>
              <a:spLocks noChangeShapeType="1"/>
            </p:cNvSpPr>
            <p:nvPr/>
          </p:nvSpPr>
          <p:spPr bwMode="auto">
            <a:xfrm>
              <a:off x="950" y="27"/>
              <a:ext cx="1" cy="1660"/>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08" name="Rectangle 28"/>
            <p:cNvSpPr>
              <a:spLocks/>
            </p:cNvSpPr>
            <p:nvPr/>
          </p:nvSpPr>
          <p:spPr bwMode="auto">
            <a:xfrm>
              <a:off x="950" y="1478"/>
              <a:ext cx="1003" cy="211"/>
            </a:xfrm>
            <a:prstGeom prst="rect">
              <a:avLst/>
            </a:prstGeom>
            <a:noFill/>
            <a:ln w="127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20509" name="Rectangle 29"/>
            <p:cNvSpPr>
              <a:spLocks/>
            </p:cNvSpPr>
            <p:nvPr/>
          </p:nvSpPr>
          <p:spPr bwMode="auto">
            <a:xfrm>
              <a:off x="950" y="591"/>
              <a:ext cx="1003" cy="676"/>
            </a:xfrm>
            <a:prstGeom prst="rect">
              <a:avLst/>
            </a:prstGeom>
            <a:noFill/>
            <a:ln w="127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20510" name="Rectangle 30"/>
            <p:cNvSpPr>
              <a:spLocks/>
            </p:cNvSpPr>
            <p:nvPr/>
          </p:nvSpPr>
          <p:spPr bwMode="auto">
            <a:xfrm>
              <a:off x="1065" y="211"/>
              <a:ext cx="717" cy="352"/>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lgn="ctr">
                <a:lnSpc>
                  <a:spcPct val="80000"/>
                </a:lnSpc>
              </a:pPr>
              <a:r>
                <a:rPr lang="en-US" sz="1600" b="1">
                  <a:solidFill>
                    <a:schemeClr val="tx1"/>
                  </a:solidFill>
                  <a:latin typeface="Arial" pitchFamily="-110" charset="0"/>
                  <a:ea typeface="Arial" pitchFamily="-110" charset="0"/>
                  <a:cs typeface="Arial" pitchFamily="-110" charset="0"/>
                  <a:sym typeface="Arial" pitchFamily="-110" charset="0"/>
                </a:rPr>
                <a:t>Local</a:t>
              </a:r>
            </a:p>
            <a:p>
              <a:pPr marL="42863" algn="ctr">
                <a:lnSpc>
                  <a:spcPct val="80000"/>
                </a:lnSpc>
              </a:pPr>
              <a:r>
                <a:rPr lang="en-US" sz="1600" b="1">
                  <a:solidFill>
                    <a:schemeClr val="tx1"/>
                  </a:solidFill>
                  <a:latin typeface="Arial" pitchFamily="-110" charset="0"/>
                  <a:ea typeface="Arial" pitchFamily="-110" charset="0"/>
                  <a:cs typeface="Arial" pitchFamily="-110" charset="0"/>
                  <a:sym typeface="Arial" pitchFamily="-110" charset="0"/>
                </a:rPr>
                <a:t>variables</a:t>
              </a:r>
            </a:p>
          </p:txBody>
        </p:sp>
        <p:sp>
          <p:nvSpPr>
            <p:cNvPr id="20511" name="Rectangle 31"/>
            <p:cNvSpPr>
              <a:spLocks/>
            </p:cNvSpPr>
            <p:nvPr/>
          </p:nvSpPr>
          <p:spPr bwMode="auto">
            <a:xfrm>
              <a:off x="950" y="580"/>
              <a:ext cx="950" cy="74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lgn="ctr">
                <a:lnSpc>
                  <a:spcPct val="80000"/>
                </a:lnSpc>
              </a:pPr>
              <a:r>
                <a:rPr lang="en-US" sz="1600" b="1">
                  <a:solidFill>
                    <a:schemeClr val="tx1"/>
                  </a:solidFill>
                  <a:latin typeface="Arial" pitchFamily="-110" charset="0"/>
                  <a:ea typeface="Arial" pitchFamily="-110" charset="0"/>
                  <a:cs typeface="Arial" pitchFamily="-110" charset="0"/>
                  <a:sym typeface="Arial" pitchFamily="-110" charset="0"/>
                </a:rPr>
                <a:t>Saved</a:t>
              </a:r>
            </a:p>
            <a:p>
              <a:pPr marL="42863" algn="ctr">
                <a:lnSpc>
                  <a:spcPct val="80000"/>
                </a:lnSpc>
              </a:pPr>
              <a:r>
                <a:rPr lang="en-US" sz="1600" b="1">
                  <a:solidFill>
                    <a:schemeClr val="tx1"/>
                  </a:solidFill>
                  <a:latin typeface="Arial" pitchFamily="-110" charset="0"/>
                  <a:ea typeface="Arial" pitchFamily="-110" charset="0"/>
                  <a:cs typeface="Arial" pitchFamily="-110" charset="0"/>
                  <a:sym typeface="Arial" pitchFamily="-110" charset="0"/>
                </a:rPr>
                <a:t>Registes</a:t>
              </a:r>
            </a:p>
            <a:p>
              <a:pPr marL="42863" algn="ctr">
                <a:lnSpc>
                  <a:spcPct val="80000"/>
                </a:lnSpc>
              </a:pPr>
              <a:r>
                <a:rPr lang="en-US" sz="1600" b="1">
                  <a:solidFill>
                    <a:schemeClr val="tx1"/>
                  </a:solidFill>
                  <a:latin typeface="Arial" pitchFamily="-110" charset="0"/>
                  <a:ea typeface="Arial" pitchFamily="-110" charset="0"/>
                  <a:cs typeface="Arial" pitchFamily="-110" charset="0"/>
                  <a:sym typeface="Arial" pitchFamily="-110" charset="0"/>
                </a:rPr>
                <a:t>($fp)</a:t>
              </a:r>
            </a:p>
            <a:p>
              <a:pPr marL="42863" algn="ctr">
                <a:lnSpc>
                  <a:spcPct val="80000"/>
                </a:lnSpc>
              </a:pPr>
              <a:r>
                <a:rPr lang="en-US" sz="1600" b="1">
                  <a:solidFill>
                    <a:schemeClr val="tx1"/>
                  </a:solidFill>
                  <a:latin typeface="Arial" pitchFamily="-110" charset="0"/>
                  <a:ea typeface="Arial" pitchFamily="-110" charset="0"/>
                  <a:cs typeface="Arial" pitchFamily="-110" charset="0"/>
                  <a:sym typeface="Arial" pitchFamily="-110" charset="0"/>
                </a:rPr>
                <a:t>($ra)</a:t>
              </a:r>
            </a:p>
            <a:p>
              <a:pPr marL="42863" algn="ctr">
                <a:lnSpc>
                  <a:spcPct val="80000"/>
                </a:lnSpc>
              </a:pPr>
              <a:r>
                <a:rPr lang="en-US" sz="1600" b="1">
                  <a:solidFill>
                    <a:schemeClr val="tx1"/>
                  </a:solidFill>
                  <a:latin typeface="Arial" pitchFamily="-110" charset="0"/>
                  <a:ea typeface="Arial" pitchFamily="-110" charset="0"/>
                  <a:cs typeface="Arial" pitchFamily="-110" charset="0"/>
                  <a:sym typeface="Arial" pitchFamily="-110" charset="0"/>
                </a:rPr>
                <a:t>…</a:t>
              </a:r>
            </a:p>
          </p:txBody>
        </p:sp>
        <p:sp>
          <p:nvSpPr>
            <p:cNvPr id="20512" name="Rectangle 32"/>
            <p:cNvSpPr>
              <a:spLocks/>
            </p:cNvSpPr>
            <p:nvPr/>
          </p:nvSpPr>
          <p:spPr bwMode="auto">
            <a:xfrm>
              <a:off x="1003" y="1267"/>
              <a:ext cx="889" cy="22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600" b="1" dirty="0">
                  <a:solidFill>
                    <a:schemeClr val="tx1"/>
                  </a:solidFill>
                  <a:latin typeface="Arial" pitchFamily="-110" charset="0"/>
                  <a:ea typeface="Arial" pitchFamily="-110" charset="0"/>
                  <a:cs typeface="Arial" pitchFamily="-110" charset="0"/>
                  <a:sym typeface="Arial" pitchFamily="-110" charset="0"/>
                </a:rPr>
                <a:t>Argument</a:t>
              </a:r>
              <a:r>
                <a:rPr lang="en-US" sz="1600" b="1" dirty="0" smtClean="0">
                  <a:solidFill>
                    <a:schemeClr val="tx1"/>
                  </a:solidFill>
                  <a:latin typeface="Arial" pitchFamily="-110" charset="0"/>
                  <a:ea typeface="Arial" pitchFamily="-110" charset="0"/>
                  <a:cs typeface="Arial" pitchFamily="-110" charset="0"/>
                  <a:sym typeface="Arial" pitchFamily="-110" charset="0"/>
                </a:rPr>
                <a:t> 6</a:t>
              </a:r>
              <a:endParaRPr lang="en-US" sz="1600" b="1" dirty="0">
                <a:solidFill>
                  <a:schemeClr val="tx1"/>
                </a:solidFill>
                <a:latin typeface="Arial" pitchFamily="-110" charset="0"/>
                <a:ea typeface="Arial" pitchFamily="-110" charset="0"/>
                <a:cs typeface="Arial" pitchFamily="-110" charset="0"/>
                <a:sym typeface="Arial" pitchFamily="-110" charset="0"/>
              </a:endParaRPr>
            </a:p>
          </p:txBody>
        </p:sp>
        <p:sp>
          <p:nvSpPr>
            <p:cNvPr id="20513" name="Line 33"/>
            <p:cNvSpPr>
              <a:spLocks noChangeShapeType="1"/>
            </p:cNvSpPr>
            <p:nvPr/>
          </p:nvSpPr>
          <p:spPr bwMode="auto">
            <a:xfrm>
              <a:off x="950" y="1267"/>
              <a:ext cx="973" cy="1"/>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14" name="Line 34"/>
            <p:cNvSpPr>
              <a:spLocks noChangeShapeType="1"/>
            </p:cNvSpPr>
            <p:nvPr/>
          </p:nvSpPr>
          <p:spPr bwMode="auto">
            <a:xfrm flipH="1">
              <a:off x="0" y="158"/>
              <a:ext cx="897" cy="317"/>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15" name="Line 35"/>
            <p:cNvSpPr>
              <a:spLocks noChangeShapeType="1"/>
            </p:cNvSpPr>
            <p:nvPr/>
          </p:nvSpPr>
          <p:spPr bwMode="auto">
            <a:xfrm>
              <a:off x="0" y="1161"/>
              <a:ext cx="897" cy="53"/>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16" name="Line 36"/>
            <p:cNvSpPr>
              <a:spLocks noChangeShapeType="1"/>
            </p:cNvSpPr>
            <p:nvPr/>
          </p:nvSpPr>
          <p:spPr bwMode="auto">
            <a:xfrm>
              <a:off x="1953" y="1813"/>
              <a:ext cx="1" cy="86"/>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17" name="Line 37"/>
            <p:cNvSpPr>
              <a:spLocks noChangeShapeType="1"/>
            </p:cNvSpPr>
            <p:nvPr/>
          </p:nvSpPr>
          <p:spPr bwMode="auto">
            <a:xfrm>
              <a:off x="950" y="1689"/>
              <a:ext cx="1" cy="210"/>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18" name="Line 38"/>
            <p:cNvSpPr>
              <a:spLocks noChangeShapeType="1"/>
            </p:cNvSpPr>
            <p:nvPr/>
          </p:nvSpPr>
          <p:spPr bwMode="auto">
            <a:xfrm>
              <a:off x="950" y="105"/>
              <a:ext cx="1003" cy="1"/>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19" name="Rectangle 39"/>
            <p:cNvSpPr>
              <a:spLocks/>
            </p:cNvSpPr>
            <p:nvPr/>
          </p:nvSpPr>
          <p:spPr bwMode="auto">
            <a:xfrm>
              <a:off x="993" y="1478"/>
              <a:ext cx="889" cy="220"/>
            </a:xfrm>
            <a:prstGeom prst="rect">
              <a:avLst/>
            </a:prstGeom>
            <a:noFill/>
            <a:ln w="12700" cap="flat">
              <a:noFill/>
              <a:miter lim="800000"/>
              <a:headEnd type="none" w="med" len="med"/>
              <a:tailEnd type="none" w="med" len="med"/>
            </a:ln>
          </p:spPr>
          <p:txBody>
            <a:bodyPr lIns="0" tIns="0" rIns="43656" bIns="0">
              <a:prstTxWarp prst="textNoShape">
                <a:avLst/>
              </a:prstTxWarp>
            </a:bodyPr>
            <a:lstStyle/>
            <a:p>
              <a:pPr marL="42863"/>
              <a:r>
                <a:rPr lang="en-US" sz="1600" b="1" dirty="0">
                  <a:solidFill>
                    <a:schemeClr val="tx1"/>
                  </a:solidFill>
                  <a:latin typeface="Arial" pitchFamily="-110" charset="0"/>
                  <a:ea typeface="Arial" pitchFamily="-110" charset="0"/>
                  <a:cs typeface="Arial" pitchFamily="-110" charset="0"/>
                  <a:sym typeface="Arial" pitchFamily="-110" charset="0"/>
                </a:rPr>
                <a:t>Argument</a:t>
              </a:r>
              <a:r>
                <a:rPr lang="en-US" sz="1600" b="1" dirty="0" smtClean="0">
                  <a:solidFill>
                    <a:schemeClr val="tx1"/>
                  </a:solidFill>
                  <a:latin typeface="Arial" pitchFamily="-110" charset="0"/>
                  <a:ea typeface="Arial" pitchFamily="-110" charset="0"/>
                  <a:cs typeface="Arial" pitchFamily="-110" charset="0"/>
                  <a:sym typeface="Arial" pitchFamily="-110" charset="0"/>
                </a:rPr>
                <a:t> 5</a:t>
              </a:r>
              <a:endParaRPr lang="en-US" sz="1600" b="1" dirty="0">
                <a:solidFill>
                  <a:schemeClr val="tx1"/>
                </a:solidFill>
                <a:latin typeface="Arial" pitchFamily="-110" charset="0"/>
                <a:ea typeface="Arial" pitchFamily="-110" charset="0"/>
                <a:cs typeface="Arial" pitchFamily="-110" charset="0"/>
                <a:sym typeface="Arial" pitchFamily="-110" charset="0"/>
              </a:endParaRPr>
            </a:p>
          </p:txBody>
        </p:sp>
      </p:grpSp>
      <p:sp>
        <p:nvSpPr>
          <p:cNvPr id="20520" name="Rectangle 40"/>
          <p:cNvSpPr>
            <a:spLocks noGrp="1" noChangeArrowheads="1"/>
          </p:cNvSpPr>
          <p:nvPr>
            <p:ph type="title"/>
          </p:nvPr>
        </p:nvSpPr>
        <p:spPr>
          <a:ln/>
        </p:spPr>
        <p:txBody>
          <a:bodyPr rIns="152964"/>
          <a:lstStyle/>
          <a:p>
            <a:pPr marL="50800"/>
            <a:r>
              <a:rPr lang="en-US" dirty="0" smtClean="0"/>
              <a:t>Use stack for nested procedure calls…</a:t>
            </a:r>
            <a:endParaRPr lang="en-US" dirty="0"/>
          </a:p>
        </p:txBody>
      </p:sp>
      <p:sp>
        <p:nvSpPr>
          <p:cNvPr id="43" name="TextBox 42"/>
          <p:cNvSpPr txBox="1"/>
          <p:nvPr/>
        </p:nvSpPr>
        <p:spPr>
          <a:xfrm>
            <a:off x="0" y="6745069"/>
            <a:ext cx="10058400" cy="646331"/>
          </a:xfrm>
          <a:prstGeom prst="rect">
            <a:avLst/>
          </a:prstGeom>
          <a:noFill/>
        </p:spPr>
        <p:txBody>
          <a:bodyPr wrap="square" rtlCol="0">
            <a:spAutoFit/>
          </a:bodyPr>
          <a:lstStyle/>
          <a:p>
            <a:pPr algn="ctr"/>
            <a:r>
              <a:rPr lang="en-US" sz="1800" dirty="0" smtClean="0">
                <a:solidFill>
                  <a:srgbClr val="FF0000"/>
                </a:solidFill>
                <a:latin typeface="Helvetica"/>
                <a:cs typeface="Helvetica"/>
              </a:rPr>
              <a:t>Because $sp can change dynamically, often easier/intuitive to reference extra arguments via stable $</a:t>
            </a:r>
            <a:r>
              <a:rPr lang="en-US" sz="1800" dirty="0" err="1" smtClean="0">
                <a:solidFill>
                  <a:srgbClr val="FF0000"/>
                </a:solidFill>
                <a:latin typeface="Helvetica"/>
                <a:cs typeface="Helvetica"/>
              </a:rPr>
              <a:t>fp</a:t>
            </a:r>
            <a:r>
              <a:rPr lang="en-US" sz="1800" dirty="0" smtClean="0">
                <a:solidFill>
                  <a:srgbClr val="FF0000"/>
                </a:solidFill>
                <a:latin typeface="Helvetica"/>
                <a:cs typeface="Helvetica"/>
              </a:rPr>
              <a:t> – although can use $sp with a little extra math</a:t>
            </a:r>
            <a:endParaRPr lang="en-US" sz="1800" dirty="0">
              <a:solidFill>
                <a:srgbClr val="FF0000"/>
              </a:solidFill>
              <a:latin typeface="Helvetica"/>
              <a:cs typeface="Helvetica"/>
            </a:endParaRPr>
          </a:p>
        </p:txBody>
      </p:sp>
    </p:spTree>
    <p:extLst>
      <p:ext uri="{BB962C8B-B14F-4D97-AF65-F5344CB8AC3E}">
        <p14:creationId xmlns:p14="http://schemas.microsoft.com/office/powerpoint/2010/main" val="4846630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descr="f0519"/>
          <p:cNvPicPr>
            <a:picLocks noChangeAspect="1" noChangeArrowheads="1"/>
          </p:cNvPicPr>
          <p:nvPr/>
        </p:nvPicPr>
        <p:blipFill>
          <a:blip r:embed="rId3"/>
          <a:srcRect/>
          <a:stretch>
            <a:fillRect/>
          </a:stretch>
        </p:blipFill>
        <p:spPr bwMode="auto">
          <a:xfrm>
            <a:off x="304800" y="1552575"/>
            <a:ext cx="9601200" cy="5534025"/>
          </a:xfrm>
          <a:prstGeom prst="rect">
            <a:avLst/>
          </a:prstGeom>
          <a:noFill/>
          <a:ln w="9525">
            <a:noFill/>
            <a:miter lim="800000"/>
            <a:headEnd/>
            <a:tailEnd/>
          </a:ln>
        </p:spPr>
      </p:pic>
      <p:sp>
        <p:nvSpPr>
          <p:cNvPr id="39939" name="Rectangle 2"/>
          <p:cNvSpPr>
            <a:spLocks noGrp="1" noChangeArrowheads="1"/>
          </p:cNvSpPr>
          <p:nvPr>
            <p:ph type="title"/>
          </p:nvPr>
        </p:nvSpPr>
        <p:spPr>
          <a:noFill/>
        </p:spPr>
        <p:txBody>
          <a:bodyPr lIns="100822" tIns="49526" rIns="100822" bIns="49526"/>
          <a:lstStyle/>
          <a:p>
            <a:pPr defTabSz="457200" eaLnBrk="1" hangingPunct="1"/>
            <a:r>
              <a:rPr lang="en-US">
                <a:latin typeface="Helvetica" pitchFamily="-107" charset="0"/>
                <a:ea typeface="ＭＳ Ｐゴシック" pitchFamily="-107" charset="-128"/>
                <a:cs typeface="ＭＳ Ｐゴシック" pitchFamily="-107" charset="-128"/>
              </a:rPr>
              <a:t>A Single Cycle Datapath</a:t>
            </a:r>
          </a:p>
        </p:txBody>
      </p:sp>
    </p:spTree>
    <p:extLst>
      <p:ext uri="{BB962C8B-B14F-4D97-AF65-F5344CB8AC3E}">
        <p14:creationId xmlns:p14="http://schemas.microsoft.com/office/powerpoint/2010/main" val="35545920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 y="152400"/>
            <a:ext cx="9982200" cy="838200"/>
          </a:xfrm>
          <a:noFill/>
        </p:spPr>
        <p:txBody>
          <a:bodyPr lIns="100811" tIns="49521" rIns="100811" bIns="49521"/>
          <a:lstStyle/>
          <a:p>
            <a:pPr defTabSz="508000" eaLnBrk="1" hangingPunct="1"/>
            <a:r>
              <a:rPr lang="en-US" dirty="0" smtClean="0">
                <a:latin typeface="Helvetica" charset="0"/>
                <a:ea typeface="ＭＳ Ｐゴシック" charset="0"/>
              </a:rPr>
              <a:t>Instruction execution </a:t>
            </a:r>
            <a:r>
              <a:rPr lang="en-US" dirty="0" smtClean="0">
                <a:latin typeface="Helvetica" charset="0"/>
                <a:ea typeface="ＭＳ Ｐゴシック" charset="0"/>
              </a:rPr>
              <a:t/>
            </a:r>
            <a:br>
              <a:rPr lang="en-US" dirty="0" smtClean="0">
                <a:latin typeface="Helvetica" charset="0"/>
                <a:ea typeface="ＭＳ Ｐゴシック" charset="0"/>
              </a:rPr>
            </a:br>
            <a:r>
              <a:rPr lang="en-US" dirty="0" smtClean="0">
                <a:latin typeface="Helvetica" charset="0"/>
                <a:ea typeface="ＭＳ Ｐゴシック" charset="0"/>
              </a:rPr>
              <a:t>(multi-cycle summary</a:t>
            </a:r>
            <a:r>
              <a:rPr lang="en-US" dirty="0" smtClean="0">
                <a:latin typeface="Helvetica" charset="0"/>
                <a:ea typeface="ＭＳ Ｐゴシック" charset="0"/>
              </a:rPr>
              <a:t>):</a:t>
            </a:r>
            <a:endParaRPr lang="en-US" dirty="0">
              <a:latin typeface="Helvetica" charset="0"/>
              <a:ea typeface="ＭＳ Ｐゴシック" charset="0"/>
            </a:endParaRPr>
          </a:p>
        </p:txBody>
      </p:sp>
      <p:grpSp>
        <p:nvGrpSpPr>
          <p:cNvPr id="30723" name="Group 68"/>
          <p:cNvGrpSpPr>
            <a:grpSpLocks/>
          </p:cNvGrpSpPr>
          <p:nvPr/>
        </p:nvGrpSpPr>
        <p:grpSpPr bwMode="auto">
          <a:xfrm>
            <a:off x="107950" y="1425575"/>
            <a:ext cx="9837738" cy="4594225"/>
            <a:chOff x="383" y="1440"/>
            <a:chExt cx="4993" cy="1996"/>
          </a:xfrm>
        </p:grpSpPr>
        <p:sp>
          <p:nvSpPr>
            <p:cNvPr id="30724" name="Rectangle 3"/>
            <p:cNvSpPr>
              <a:spLocks noChangeArrowheads="1"/>
            </p:cNvSpPr>
            <p:nvPr/>
          </p:nvSpPr>
          <p:spPr bwMode="auto">
            <a:xfrm>
              <a:off x="2455" y="1460"/>
              <a:ext cx="7" cy="241"/>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25" name="Rectangle 4"/>
            <p:cNvSpPr>
              <a:spLocks noChangeArrowheads="1"/>
            </p:cNvSpPr>
            <p:nvPr/>
          </p:nvSpPr>
          <p:spPr bwMode="auto">
            <a:xfrm>
              <a:off x="3746" y="1460"/>
              <a:ext cx="7" cy="241"/>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26" name="Rectangle 5"/>
            <p:cNvSpPr>
              <a:spLocks noChangeArrowheads="1"/>
            </p:cNvSpPr>
            <p:nvPr/>
          </p:nvSpPr>
          <p:spPr bwMode="auto">
            <a:xfrm>
              <a:off x="4454" y="1460"/>
              <a:ext cx="7" cy="241"/>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nvGrpSpPr>
            <p:cNvPr id="30727" name="Group 7"/>
            <p:cNvGrpSpPr>
              <a:grpSpLocks/>
            </p:cNvGrpSpPr>
            <p:nvPr/>
          </p:nvGrpSpPr>
          <p:grpSpPr bwMode="auto">
            <a:xfrm>
              <a:off x="383" y="1440"/>
              <a:ext cx="4993" cy="1996"/>
              <a:chOff x="383" y="1440"/>
              <a:chExt cx="4993" cy="1996"/>
            </a:xfrm>
          </p:grpSpPr>
          <p:sp>
            <p:nvSpPr>
              <p:cNvPr id="30728" name="Rectangle 8"/>
              <p:cNvSpPr>
                <a:spLocks noChangeArrowheads="1"/>
              </p:cNvSpPr>
              <p:nvPr/>
            </p:nvSpPr>
            <p:spPr bwMode="auto">
              <a:xfrm>
                <a:off x="391" y="1448"/>
                <a:ext cx="4982" cy="274"/>
              </a:xfrm>
              <a:prstGeom prst="rect">
                <a:avLst/>
              </a:prstGeom>
              <a:solidFill>
                <a:srgbClr val="E3E3E3"/>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29" name="Line 9"/>
              <p:cNvSpPr>
                <a:spLocks noChangeShapeType="1"/>
              </p:cNvSpPr>
              <p:nvPr/>
            </p:nvSpPr>
            <p:spPr bwMode="auto">
              <a:xfrm>
                <a:off x="417" y="1440"/>
                <a:ext cx="4939"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0" name="Rectangle 10"/>
              <p:cNvSpPr>
                <a:spLocks noChangeArrowheads="1"/>
              </p:cNvSpPr>
              <p:nvPr/>
            </p:nvSpPr>
            <p:spPr bwMode="auto">
              <a:xfrm>
                <a:off x="391" y="1440"/>
                <a:ext cx="4985" cy="8"/>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31" name="Line 11"/>
              <p:cNvSpPr>
                <a:spLocks noChangeShapeType="1"/>
              </p:cNvSpPr>
              <p:nvPr/>
            </p:nvSpPr>
            <p:spPr bwMode="auto">
              <a:xfrm>
                <a:off x="417" y="1717"/>
                <a:ext cx="4939"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2" name="Rectangle 12"/>
              <p:cNvSpPr>
                <a:spLocks noChangeArrowheads="1"/>
              </p:cNvSpPr>
              <p:nvPr/>
            </p:nvSpPr>
            <p:spPr bwMode="auto">
              <a:xfrm>
                <a:off x="391" y="1717"/>
                <a:ext cx="4985" cy="8"/>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33" name="Line 13"/>
              <p:cNvSpPr>
                <a:spLocks noChangeShapeType="1"/>
              </p:cNvSpPr>
              <p:nvPr/>
            </p:nvSpPr>
            <p:spPr bwMode="auto">
              <a:xfrm>
                <a:off x="417" y="1980"/>
                <a:ext cx="4939"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4" name="Rectangle 14"/>
              <p:cNvSpPr>
                <a:spLocks noChangeArrowheads="1"/>
              </p:cNvSpPr>
              <p:nvPr/>
            </p:nvSpPr>
            <p:spPr bwMode="auto">
              <a:xfrm>
                <a:off x="391" y="1980"/>
                <a:ext cx="4985" cy="8"/>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35" name="Line 15"/>
              <p:cNvSpPr>
                <a:spLocks noChangeShapeType="1"/>
              </p:cNvSpPr>
              <p:nvPr/>
            </p:nvSpPr>
            <p:spPr bwMode="auto">
              <a:xfrm>
                <a:off x="417" y="2401"/>
                <a:ext cx="4939"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Line 16"/>
              <p:cNvSpPr>
                <a:spLocks noChangeShapeType="1"/>
              </p:cNvSpPr>
              <p:nvPr/>
            </p:nvSpPr>
            <p:spPr bwMode="auto">
              <a:xfrm>
                <a:off x="417" y="2796"/>
                <a:ext cx="4939"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7" name="Rectangle 17"/>
              <p:cNvSpPr>
                <a:spLocks noChangeArrowheads="1"/>
              </p:cNvSpPr>
              <p:nvPr/>
            </p:nvSpPr>
            <p:spPr bwMode="auto">
              <a:xfrm>
                <a:off x="391" y="2796"/>
                <a:ext cx="4985" cy="8"/>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38" name="Line 18"/>
              <p:cNvSpPr>
                <a:spLocks noChangeShapeType="1"/>
              </p:cNvSpPr>
              <p:nvPr/>
            </p:nvSpPr>
            <p:spPr bwMode="auto">
              <a:xfrm>
                <a:off x="417" y="3250"/>
                <a:ext cx="4939"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9" name="Rectangle 19"/>
              <p:cNvSpPr>
                <a:spLocks noChangeArrowheads="1"/>
              </p:cNvSpPr>
              <p:nvPr/>
            </p:nvSpPr>
            <p:spPr bwMode="auto">
              <a:xfrm>
                <a:off x="391" y="3250"/>
                <a:ext cx="4985" cy="9"/>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40" name="Line 20"/>
              <p:cNvSpPr>
                <a:spLocks noChangeShapeType="1"/>
              </p:cNvSpPr>
              <p:nvPr/>
            </p:nvSpPr>
            <p:spPr bwMode="auto">
              <a:xfrm>
                <a:off x="417" y="3428"/>
                <a:ext cx="4939"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1" name="Rectangle 21"/>
              <p:cNvSpPr>
                <a:spLocks noChangeArrowheads="1"/>
              </p:cNvSpPr>
              <p:nvPr/>
            </p:nvSpPr>
            <p:spPr bwMode="auto">
              <a:xfrm>
                <a:off x="708" y="1608"/>
                <a:ext cx="46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Step name</a:t>
                </a:r>
              </a:p>
            </p:txBody>
          </p:sp>
          <p:sp>
            <p:nvSpPr>
              <p:cNvPr id="30742" name="Rectangle 22"/>
              <p:cNvSpPr>
                <a:spLocks noChangeArrowheads="1"/>
              </p:cNvSpPr>
              <p:nvPr/>
            </p:nvSpPr>
            <p:spPr bwMode="auto">
              <a:xfrm>
                <a:off x="1613" y="1475"/>
                <a:ext cx="74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Action for R-type </a:t>
                </a:r>
              </a:p>
            </p:txBody>
          </p:sp>
          <p:sp>
            <p:nvSpPr>
              <p:cNvPr id="30743" name="Rectangle 23"/>
              <p:cNvSpPr>
                <a:spLocks noChangeArrowheads="1"/>
              </p:cNvSpPr>
              <p:nvPr/>
            </p:nvSpPr>
            <p:spPr bwMode="auto">
              <a:xfrm>
                <a:off x="1716" y="1608"/>
                <a:ext cx="52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instructions</a:t>
                </a:r>
              </a:p>
            </p:txBody>
          </p:sp>
          <p:sp>
            <p:nvSpPr>
              <p:cNvPr id="30744" name="Rectangle 24"/>
              <p:cNvSpPr>
                <a:spLocks noChangeArrowheads="1"/>
              </p:cNvSpPr>
              <p:nvPr/>
            </p:nvSpPr>
            <p:spPr bwMode="auto">
              <a:xfrm>
                <a:off x="2506" y="1475"/>
                <a:ext cx="12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Action for memory-reference </a:t>
                </a:r>
              </a:p>
            </p:txBody>
          </p:sp>
          <p:sp>
            <p:nvSpPr>
              <p:cNvPr id="30745" name="Rectangle 25"/>
              <p:cNvSpPr>
                <a:spLocks noChangeArrowheads="1"/>
              </p:cNvSpPr>
              <p:nvPr/>
            </p:nvSpPr>
            <p:spPr bwMode="auto">
              <a:xfrm>
                <a:off x="2874" y="1608"/>
                <a:ext cx="52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instructions</a:t>
                </a:r>
              </a:p>
            </p:txBody>
          </p:sp>
          <p:sp>
            <p:nvSpPr>
              <p:cNvPr id="30746" name="Rectangle 26"/>
              <p:cNvSpPr>
                <a:spLocks noChangeArrowheads="1"/>
              </p:cNvSpPr>
              <p:nvPr/>
            </p:nvSpPr>
            <p:spPr bwMode="auto">
              <a:xfrm>
                <a:off x="3979" y="1475"/>
                <a:ext cx="43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Action for </a:t>
                </a:r>
              </a:p>
            </p:txBody>
          </p:sp>
          <p:sp>
            <p:nvSpPr>
              <p:cNvPr id="30747" name="Rectangle 27"/>
              <p:cNvSpPr>
                <a:spLocks noChangeArrowheads="1"/>
              </p:cNvSpPr>
              <p:nvPr/>
            </p:nvSpPr>
            <p:spPr bwMode="auto">
              <a:xfrm>
                <a:off x="3982" y="1608"/>
                <a:ext cx="40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branches</a:t>
                </a:r>
              </a:p>
            </p:txBody>
          </p:sp>
          <p:sp>
            <p:nvSpPr>
              <p:cNvPr id="30748" name="Rectangle 28"/>
              <p:cNvSpPr>
                <a:spLocks noChangeArrowheads="1"/>
              </p:cNvSpPr>
              <p:nvPr/>
            </p:nvSpPr>
            <p:spPr bwMode="auto">
              <a:xfrm>
                <a:off x="4829" y="1475"/>
                <a:ext cx="43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Action for       </a:t>
                </a:r>
              </a:p>
            </p:txBody>
          </p:sp>
          <p:sp>
            <p:nvSpPr>
              <p:cNvPr id="30749" name="Rectangle 29"/>
              <p:cNvSpPr>
                <a:spLocks noChangeArrowheads="1"/>
              </p:cNvSpPr>
              <p:nvPr/>
            </p:nvSpPr>
            <p:spPr bwMode="auto">
              <a:xfrm>
                <a:off x="4828" y="1608"/>
                <a:ext cx="27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jumps</a:t>
                </a:r>
              </a:p>
            </p:txBody>
          </p:sp>
          <p:sp>
            <p:nvSpPr>
              <p:cNvPr id="30750" name="Rectangle 30"/>
              <p:cNvSpPr>
                <a:spLocks noChangeArrowheads="1"/>
              </p:cNvSpPr>
              <p:nvPr/>
            </p:nvSpPr>
            <p:spPr bwMode="auto">
              <a:xfrm>
                <a:off x="391" y="1749"/>
                <a:ext cx="71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Instruction fetch</a:t>
                </a:r>
              </a:p>
            </p:txBody>
          </p:sp>
          <p:sp>
            <p:nvSpPr>
              <p:cNvPr id="30751" name="Rectangle 31"/>
              <p:cNvSpPr>
                <a:spLocks noChangeArrowheads="1"/>
              </p:cNvSpPr>
              <p:nvPr/>
            </p:nvSpPr>
            <p:spPr bwMode="auto">
              <a:xfrm>
                <a:off x="3079" y="1749"/>
                <a:ext cx="61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IR = Mem[PC],</a:t>
                </a:r>
              </a:p>
            </p:txBody>
          </p:sp>
          <p:sp>
            <p:nvSpPr>
              <p:cNvPr id="30752" name="Rectangle 32"/>
              <p:cNvSpPr>
                <a:spLocks noChangeArrowheads="1"/>
              </p:cNvSpPr>
              <p:nvPr/>
            </p:nvSpPr>
            <p:spPr bwMode="auto">
              <a:xfrm>
                <a:off x="3176" y="1880"/>
                <a:ext cx="51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PC = PC + 4</a:t>
                </a:r>
              </a:p>
            </p:txBody>
          </p:sp>
          <p:sp>
            <p:nvSpPr>
              <p:cNvPr id="30753" name="Rectangle 33"/>
              <p:cNvSpPr>
                <a:spLocks noChangeArrowheads="1"/>
              </p:cNvSpPr>
              <p:nvPr/>
            </p:nvSpPr>
            <p:spPr bwMode="auto">
              <a:xfrm>
                <a:off x="396" y="2011"/>
                <a:ext cx="47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Instruction</a:t>
                </a:r>
              </a:p>
            </p:txBody>
          </p:sp>
          <p:sp>
            <p:nvSpPr>
              <p:cNvPr id="30754" name="Rectangle 34"/>
              <p:cNvSpPr>
                <a:spLocks noChangeArrowheads="1"/>
              </p:cNvSpPr>
              <p:nvPr/>
            </p:nvSpPr>
            <p:spPr bwMode="auto">
              <a:xfrm>
                <a:off x="3036" y="2011"/>
                <a:ext cx="75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A =RF [IR[25:21]],</a:t>
                </a:r>
              </a:p>
            </p:txBody>
          </p:sp>
          <p:sp>
            <p:nvSpPr>
              <p:cNvPr id="30755" name="Rectangle 35"/>
              <p:cNvSpPr>
                <a:spLocks noChangeArrowheads="1"/>
              </p:cNvSpPr>
              <p:nvPr/>
            </p:nvSpPr>
            <p:spPr bwMode="auto">
              <a:xfrm>
                <a:off x="387" y="2143"/>
                <a:ext cx="92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decode/register fetch</a:t>
                </a:r>
              </a:p>
            </p:txBody>
          </p:sp>
          <p:sp>
            <p:nvSpPr>
              <p:cNvPr id="30756" name="Rectangle 36"/>
              <p:cNvSpPr>
                <a:spLocks noChangeArrowheads="1"/>
              </p:cNvSpPr>
              <p:nvPr/>
            </p:nvSpPr>
            <p:spPr bwMode="auto">
              <a:xfrm>
                <a:off x="3034" y="2143"/>
                <a:ext cx="78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B = RF [IR[20:16]],</a:t>
                </a:r>
              </a:p>
            </p:txBody>
          </p:sp>
          <p:sp>
            <p:nvSpPr>
              <p:cNvPr id="30757" name="Rectangle 37"/>
              <p:cNvSpPr>
                <a:spLocks noChangeArrowheads="1"/>
              </p:cNvSpPr>
              <p:nvPr/>
            </p:nvSpPr>
            <p:spPr bwMode="auto">
              <a:xfrm>
                <a:off x="2500" y="2272"/>
                <a:ext cx="188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ALUOut  = PC + (sign-extend (IR[1:-0]) &lt;&lt; 2)</a:t>
                </a:r>
              </a:p>
            </p:txBody>
          </p:sp>
          <p:sp>
            <p:nvSpPr>
              <p:cNvPr id="30758" name="Rectangle 38"/>
              <p:cNvSpPr>
                <a:spLocks noChangeArrowheads="1"/>
              </p:cNvSpPr>
              <p:nvPr/>
            </p:nvSpPr>
            <p:spPr bwMode="auto">
              <a:xfrm>
                <a:off x="389" y="2433"/>
                <a:ext cx="83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Execution, address</a:t>
                </a:r>
              </a:p>
            </p:txBody>
          </p:sp>
          <p:sp>
            <p:nvSpPr>
              <p:cNvPr id="30759" name="Rectangle 39"/>
              <p:cNvSpPr>
                <a:spLocks noChangeArrowheads="1"/>
              </p:cNvSpPr>
              <p:nvPr/>
            </p:nvSpPr>
            <p:spPr bwMode="auto">
              <a:xfrm>
                <a:off x="1624" y="2433"/>
                <a:ext cx="7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ALUOut = A op B</a:t>
                </a:r>
              </a:p>
            </p:txBody>
          </p:sp>
          <p:sp>
            <p:nvSpPr>
              <p:cNvPr id="30760" name="Rectangle 40"/>
              <p:cNvSpPr>
                <a:spLocks noChangeArrowheads="1"/>
              </p:cNvSpPr>
              <p:nvPr/>
            </p:nvSpPr>
            <p:spPr bwMode="auto">
              <a:xfrm>
                <a:off x="2593" y="2433"/>
                <a:ext cx="112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ALUOut = A + sign-extend</a:t>
                </a:r>
              </a:p>
            </p:txBody>
          </p:sp>
          <p:sp>
            <p:nvSpPr>
              <p:cNvPr id="30761" name="Rectangle 41"/>
              <p:cNvSpPr>
                <a:spLocks noChangeArrowheads="1"/>
              </p:cNvSpPr>
              <p:nvPr/>
            </p:nvSpPr>
            <p:spPr bwMode="auto">
              <a:xfrm>
                <a:off x="3890" y="2433"/>
                <a:ext cx="56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if (A =B) then</a:t>
                </a:r>
              </a:p>
            </p:txBody>
          </p:sp>
          <p:sp>
            <p:nvSpPr>
              <p:cNvPr id="30762" name="Rectangle 42"/>
              <p:cNvSpPr>
                <a:spLocks noChangeArrowheads="1"/>
              </p:cNvSpPr>
              <p:nvPr/>
            </p:nvSpPr>
            <p:spPr bwMode="auto">
              <a:xfrm>
                <a:off x="4586" y="2433"/>
                <a:ext cx="72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PC = PC [31:28] |</a:t>
                </a:r>
              </a:p>
            </p:txBody>
          </p:sp>
          <p:sp>
            <p:nvSpPr>
              <p:cNvPr id="30763" name="Line 43"/>
              <p:cNvSpPr>
                <a:spLocks noChangeShapeType="1"/>
              </p:cNvSpPr>
              <p:nvPr/>
            </p:nvSpPr>
            <p:spPr bwMode="auto">
              <a:xfrm>
                <a:off x="2459" y="1467"/>
                <a:ext cx="1" cy="23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4" name="Line 44"/>
              <p:cNvSpPr>
                <a:spLocks noChangeShapeType="1"/>
              </p:cNvSpPr>
              <p:nvPr/>
            </p:nvSpPr>
            <p:spPr bwMode="auto">
              <a:xfrm>
                <a:off x="3815" y="1467"/>
                <a:ext cx="1" cy="23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5" name="Line 45"/>
              <p:cNvSpPr>
                <a:spLocks noChangeShapeType="1"/>
              </p:cNvSpPr>
              <p:nvPr/>
            </p:nvSpPr>
            <p:spPr bwMode="auto">
              <a:xfrm>
                <a:off x="4559" y="1467"/>
                <a:ext cx="1" cy="23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6" name="Rectangle 46"/>
              <p:cNvSpPr>
                <a:spLocks noChangeArrowheads="1"/>
              </p:cNvSpPr>
              <p:nvPr/>
            </p:nvSpPr>
            <p:spPr bwMode="auto">
              <a:xfrm>
                <a:off x="417" y="2552"/>
                <a:ext cx="92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computation, branch/</a:t>
                </a:r>
              </a:p>
            </p:txBody>
          </p:sp>
          <p:sp>
            <p:nvSpPr>
              <p:cNvPr id="30767" name="Rectangle 47"/>
              <p:cNvSpPr>
                <a:spLocks noChangeArrowheads="1"/>
              </p:cNvSpPr>
              <p:nvPr/>
            </p:nvSpPr>
            <p:spPr bwMode="auto">
              <a:xfrm>
                <a:off x="2944" y="2564"/>
                <a:ext cx="39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(IR[15:0])</a:t>
                </a:r>
              </a:p>
            </p:txBody>
          </p:sp>
          <p:sp>
            <p:nvSpPr>
              <p:cNvPr id="30768" name="Rectangle 48"/>
              <p:cNvSpPr>
                <a:spLocks noChangeArrowheads="1"/>
              </p:cNvSpPr>
              <p:nvPr/>
            </p:nvSpPr>
            <p:spPr bwMode="auto">
              <a:xfrm>
                <a:off x="3906" y="2564"/>
                <a:ext cx="57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PC = ALUOut</a:t>
                </a:r>
              </a:p>
            </p:txBody>
          </p:sp>
          <p:sp>
            <p:nvSpPr>
              <p:cNvPr id="30769" name="Rectangle 49"/>
              <p:cNvSpPr>
                <a:spLocks noChangeArrowheads="1"/>
              </p:cNvSpPr>
              <p:nvPr/>
            </p:nvSpPr>
            <p:spPr bwMode="auto">
              <a:xfrm>
                <a:off x="4689" y="2564"/>
                <a:ext cx="5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(IR[25:0]&lt;&lt;2)</a:t>
                </a:r>
              </a:p>
            </p:txBody>
          </p:sp>
          <p:sp>
            <p:nvSpPr>
              <p:cNvPr id="30770" name="Rectangle 50"/>
              <p:cNvSpPr>
                <a:spLocks noChangeArrowheads="1"/>
              </p:cNvSpPr>
              <p:nvPr/>
            </p:nvSpPr>
            <p:spPr bwMode="auto">
              <a:xfrm>
                <a:off x="417" y="2666"/>
                <a:ext cx="7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jump completion</a:t>
                </a:r>
              </a:p>
            </p:txBody>
          </p:sp>
          <p:sp>
            <p:nvSpPr>
              <p:cNvPr id="30771" name="Rectangle 51"/>
              <p:cNvSpPr>
                <a:spLocks noChangeArrowheads="1"/>
              </p:cNvSpPr>
              <p:nvPr/>
            </p:nvSpPr>
            <p:spPr bwMode="auto">
              <a:xfrm>
                <a:off x="383" y="2854"/>
                <a:ext cx="110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Memory access or R-type</a:t>
                </a:r>
              </a:p>
            </p:txBody>
          </p:sp>
          <p:sp>
            <p:nvSpPr>
              <p:cNvPr id="30772" name="Rectangle 52"/>
              <p:cNvSpPr>
                <a:spLocks noChangeArrowheads="1"/>
              </p:cNvSpPr>
              <p:nvPr/>
            </p:nvSpPr>
            <p:spPr bwMode="auto">
              <a:xfrm>
                <a:off x="1626" y="2854"/>
                <a:ext cx="66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RF [IR[15:11]] =</a:t>
                </a:r>
              </a:p>
            </p:txBody>
          </p:sp>
          <p:sp>
            <p:nvSpPr>
              <p:cNvPr id="30773" name="Rectangle 53"/>
              <p:cNvSpPr>
                <a:spLocks noChangeArrowheads="1"/>
              </p:cNvSpPr>
              <p:nvPr/>
            </p:nvSpPr>
            <p:spPr bwMode="auto">
              <a:xfrm>
                <a:off x="2485" y="2854"/>
                <a:ext cx="119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Load: MDR = </a:t>
                </a:r>
                <a:r>
                  <a:rPr lang="en-US" sz="1400" dirty="0" err="1">
                    <a:latin typeface="Arial" charset="0"/>
                  </a:rPr>
                  <a:t>Mem</a:t>
                </a:r>
                <a:r>
                  <a:rPr lang="en-US" sz="1400" dirty="0">
                    <a:latin typeface="Arial" charset="0"/>
                  </a:rPr>
                  <a:t>[ALUOut]</a:t>
                </a:r>
              </a:p>
            </p:txBody>
          </p:sp>
          <p:sp>
            <p:nvSpPr>
              <p:cNvPr id="30774" name="Rectangle 54"/>
              <p:cNvSpPr>
                <a:spLocks noChangeArrowheads="1"/>
              </p:cNvSpPr>
              <p:nvPr/>
            </p:nvSpPr>
            <p:spPr bwMode="auto">
              <a:xfrm>
                <a:off x="395" y="2986"/>
                <a:ext cx="48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completion</a:t>
                </a:r>
              </a:p>
            </p:txBody>
          </p:sp>
          <p:sp>
            <p:nvSpPr>
              <p:cNvPr id="30775" name="Rectangle 55"/>
              <p:cNvSpPr>
                <a:spLocks noChangeArrowheads="1"/>
              </p:cNvSpPr>
              <p:nvPr/>
            </p:nvSpPr>
            <p:spPr bwMode="auto">
              <a:xfrm>
                <a:off x="1818" y="2986"/>
                <a:ext cx="34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ALUOut</a:t>
                </a:r>
              </a:p>
            </p:txBody>
          </p:sp>
          <p:sp>
            <p:nvSpPr>
              <p:cNvPr id="30776" name="Rectangle 56"/>
              <p:cNvSpPr>
                <a:spLocks noChangeArrowheads="1"/>
              </p:cNvSpPr>
              <p:nvPr/>
            </p:nvSpPr>
            <p:spPr bwMode="auto">
              <a:xfrm>
                <a:off x="3099" y="2986"/>
                <a:ext cx="9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or</a:t>
                </a:r>
              </a:p>
            </p:txBody>
          </p:sp>
          <p:sp>
            <p:nvSpPr>
              <p:cNvPr id="30777" name="Rectangle 57"/>
              <p:cNvSpPr>
                <a:spLocks noChangeArrowheads="1"/>
              </p:cNvSpPr>
              <p:nvPr/>
            </p:nvSpPr>
            <p:spPr bwMode="auto">
              <a:xfrm>
                <a:off x="2542" y="3114"/>
                <a:ext cx="104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dirty="0">
                    <a:latin typeface="Arial" charset="0"/>
                  </a:rPr>
                  <a:t>Store: </a:t>
                </a:r>
                <a:r>
                  <a:rPr lang="en-US" sz="1400" dirty="0" err="1">
                    <a:latin typeface="Arial" charset="0"/>
                  </a:rPr>
                  <a:t>Mem</a:t>
                </a:r>
                <a:r>
                  <a:rPr lang="en-US" sz="1400" dirty="0">
                    <a:latin typeface="Arial" charset="0"/>
                  </a:rPr>
                  <a:t>[ALUOut]= B</a:t>
                </a:r>
              </a:p>
            </p:txBody>
          </p:sp>
          <p:sp>
            <p:nvSpPr>
              <p:cNvPr id="30778" name="Rectangle 58"/>
              <p:cNvSpPr>
                <a:spLocks noChangeArrowheads="1"/>
              </p:cNvSpPr>
              <p:nvPr/>
            </p:nvSpPr>
            <p:spPr bwMode="auto">
              <a:xfrm>
                <a:off x="414" y="3290"/>
                <a:ext cx="107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Memory read completion</a:t>
                </a:r>
              </a:p>
            </p:txBody>
          </p:sp>
          <p:sp>
            <p:nvSpPr>
              <p:cNvPr id="30779" name="Rectangle 59"/>
              <p:cNvSpPr>
                <a:spLocks noChangeArrowheads="1"/>
              </p:cNvSpPr>
              <p:nvPr/>
            </p:nvSpPr>
            <p:spPr bwMode="auto">
              <a:xfrm>
                <a:off x="2541" y="3300"/>
                <a:ext cx="11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defTabSz="1017588" eaLnBrk="0" hangingPunct="0"/>
                <a:r>
                  <a:rPr lang="en-US" sz="1400">
                    <a:latin typeface="Arial" charset="0"/>
                  </a:rPr>
                  <a:t>Load: RF[IR[20:16]] = MDR</a:t>
                </a:r>
              </a:p>
            </p:txBody>
          </p:sp>
          <p:sp>
            <p:nvSpPr>
              <p:cNvPr id="30780" name="Line 60"/>
              <p:cNvSpPr>
                <a:spLocks noChangeShapeType="1"/>
              </p:cNvSpPr>
              <p:nvPr/>
            </p:nvSpPr>
            <p:spPr bwMode="auto">
              <a:xfrm>
                <a:off x="384" y="1467"/>
                <a:ext cx="1" cy="19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1" name="Rectangle 61"/>
              <p:cNvSpPr>
                <a:spLocks noChangeArrowheads="1"/>
              </p:cNvSpPr>
              <p:nvPr/>
            </p:nvSpPr>
            <p:spPr bwMode="auto">
              <a:xfrm>
                <a:off x="384" y="1440"/>
                <a:ext cx="7" cy="1996"/>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82" name="Line 62"/>
              <p:cNvSpPr>
                <a:spLocks noChangeShapeType="1"/>
              </p:cNvSpPr>
              <p:nvPr/>
            </p:nvSpPr>
            <p:spPr bwMode="auto">
              <a:xfrm>
                <a:off x="1500" y="1467"/>
                <a:ext cx="1" cy="19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3" name="Line 63"/>
              <p:cNvSpPr>
                <a:spLocks noChangeShapeType="1"/>
              </p:cNvSpPr>
              <p:nvPr/>
            </p:nvSpPr>
            <p:spPr bwMode="auto">
              <a:xfrm>
                <a:off x="2459" y="2428"/>
                <a:ext cx="1" cy="9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4" name="Line 64"/>
              <p:cNvSpPr>
                <a:spLocks noChangeShapeType="1"/>
              </p:cNvSpPr>
              <p:nvPr/>
            </p:nvSpPr>
            <p:spPr bwMode="auto">
              <a:xfrm>
                <a:off x="3815" y="2428"/>
                <a:ext cx="1" cy="9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5" name="Line 65"/>
              <p:cNvSpPr>
                <a:spLocks noChangeShapeType="1"/>
              </p:cNvSpPr>
              <p:nvPr/>
            </p:nvSpPr>
            <p:spPr bwMode="auto">
              <a:xfrm>
                <a:off x="4559" y="2428"/>
                <a:ext cx="1" cy="9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6" name="Line 66"/>
              <p:cNvSpPr>
                <a:spLocks noChangeShapeType="1"/>
              </p:cNvSpPr>
              <p:nvPr/>
            </p:nvSpPr>
            <p:spPr bwMode="auto">
              <a:xfrm>
                <a:off x="5369" y="1467"/>
                <a:ext cx="1" cy="19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7" name="Rectangle 67"/>
              <p:cNvSpPr>
                <a:spLocks noChangeArrowheads="1"/>
              </p:cNvSpPr>
              <p:nvPr/>
            </p:nvSpPr>
            <p:spPr bwMode="auto">
              <a:xfrm>
                <a:off x="5369" y="1440"/>
                <a:ext cx="7" cy="1996"/>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grpSp>
      <p:sp>
        <p:nvSpPr>
          <p:cNvPr id="68"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24</a:t>
            </a:fld>
            <a:endParaRPr lang="en-US"/>
          </a:p>
        </p:txBody>
      </p:sp>
    </p:spTree>
    <p:extLst>
      <p:ext uri="{BB962C8B-B14F-4D97-AF65-F5344CB8AC3E}">
        <p14:creationId xmlns:p14="http://schemas.microsoft.com/office/powerpoint/2010/main" val="25030905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52400" y="0"/>
            <a:ext cx="3810000" cy="2209800"/>
          </a:xfrm>
        </p:spPr>
        <p:txBody>
          <a:bodyPr/>
          <a:lstStyle/>
          <a:p>
            <a:pPr eaLnBrk="1" hangingPunct="1"/>
            <a:r>
              <a:rPr lang="en-US" dirty="0">
                <a:latin typeface="Helvetica" charset="0"/>
                <a:ea typeface="ＭＳ Ｐゴシック" charset="0"/>
              </a:rPr>
              <a:t>FSM with Exception Handling</a:t>
            </a:r>
          </a:p>
        </p:txBody>
      </p:sp>
      <p:pic>
        <p:nvPicPr>
          <p:cNvPr id="67587" name="Picture 8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04800"/>
            <a:ext cx="6661153" cy="7198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2438400" y="152400"/>
            <a:ext cx="2744543" cy="305221"/>
          </a:xfrm>
          <a:prstGeom prst="rect">
            <a:avLst/>
          </a:prstGeom>
          <a:solidFill>
            <a:schemeClr val="bg1"/>
          </a:solidFill>
          <a:ln w="381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25</a:t>
            </a:fld>
            <a:endParaRPr lang="en-US"/>
          </a:p>
        </p:txBody>
      </p:sp>
    </p:spTree>
    <p:extLst>
      <p:ext uri="{BB962C8B-B14F-4D97-AF65-F5344CB8AC3E}">
        <p14:creationId xmlns:p14="http://schemas.microsoft.com/office/powerpoint/2010/main" val="8929439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Tracing the </a:t>
            </a:r>
            <a:r>
              <a:rPr lang="en-US" dirty="0" err="1" smtClean="0"/>
              <a:t>lw</a:t>
            </a:r>
            <a:r>
              <a:rPr lang="en-US" dirty="0" smtClean="0"/>
              <a:t> instruction…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90A8EBD2-5031-F040-9582-28F057A255C9}" type="slidenum">
              <a:rPr lang="en-US" smtClean="0"/>
              <a:pPr/>
              <a:t>26</a:t>
            </a:fld>
            <a:endParaRPr lang="en-US"/>
          </a:p>
        </p:txBody>
      </p:sp>
    </p:spTree>
    <p:extLst>
      <p:ext uri="{BB962C8B-B14F-4D97-AF65-F5344CB8AC3E}">
        <p14:creationId xmlns:p14="http://schemas.microsoft.com/office/powerpoint/2010/main" val="34154602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3"/>
          <p:cNvSpPr>
            <a:spLocks noChangeArrowheads="1"/>
          </p:cNvSpPr>
          <p:nvPr/>
        </p:nvSpPr>
        <p:spPr bwMode="auto">
          <a:xfrm>
            <a:off x="9426575" y="3175"/>
            <a:ext cx="539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6" name="Rectangle 24"/>
          <p:cNvSpPr>
            <a:spLocks noChangeArrowheads="1"/>
          </p:cNvSpPr>
          <p:nvPr/>
        </p:nvSpPr>
        <p:spPr bwMode="auto">
          <a:xfrm>
            <a:off x="9459913" y="168275"/>
            <a:ext cx="555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27</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610216286"/>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32621877"/>
              </p:ext>
            </p:extLst>
          </p:nvPr>
        </p:nvGraphicFramePr>
        <p:xfrm>
          <a:off x="4191000" y="1107281"/>
          <a:ext cx="5562599" cy="1178719"/>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r>
                        <a:rPr lang="en-US" sz="1400" baseline="0" dirty="0" smtClean="0"/>
                        <a:t> register</a:t>
                      </a:r>
                      <a:endParaRPr lang="en-US" sz="1400" dirty="0"/>
                    </a:p>
                  </a:txBody>
                  <a:tcPr marL="66199" marR="66199" marT="33100" marB="33100"/>
                </a:tc>
                <a:tc>
                  <a:txBody>
                    <a:bodyPr/>
                    <a:lstStyle/>
                    <a:p>
                      <a:r>
                        <a:rPr lang="en-US" sz="1400" dirty="0" smtClean="0"/>
                        <a:t>Destination register</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TextBox 1"/>
          <p:cNvSpPr txBox="1"/>
          <p:nvPr/>
        </p:nvSpPr>
        <p:spPr>
          <a:xfrm>
            <a:off x="4114800" y="0"/>
            <a:ext cx="5660774" cy="830997"/>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a:p>
            <a:r>
              <a:rPr lang="en-US" dirty="0">
                <a:solidFill>
                  <a:schemeClr val="accent6">
                    <a:lumMod val="50000"/>
                  </a:schemeClr>
                </a:solidFill>
                <a:latin typeface="Helvetica"/>
                <a:cs typeface="Helvetica"/>
              </a:rPr>
              <a:t>	</a:t>
            </a:r>
            <a:r>
              <a:rPr lang="en-US" dirty="0" smtClean="0">
                <a:solidFill>
                  <a:schemeClr val="accent6">
                    <a:lumMod val="50000"/>
                  </a:schemeClr>
                </a:solidFill>
                <a:latin typeface="Helvetica"/>
                <a:cs typeface="Helvetica"/>
              </a:rPr>
              <a:t>$6 </a:t>
            </a:r>
            <a:r>
              <a:rPr lang="en-US" dirty="0" smtClean="0">
                <a:solidFill>
                  <a:schemeClr val="accent6">
                    <a:lumMod val="50000"/>
                  </a:schemeClr>
                </a:solidFill>
                <a:latin typeface="Helvetica"/>
                <a:cs typeface="Helvetica"/>
                <a:sym typeface="Wingdings"/>
              </a:rPr>
              <a:t> Memory[8 + contents of $7]</a:t>
            </a:r>
            <a:endParaRPr lang="en-US" dirty="0">
              <a:solidFill>
                <a:schemeClr val="accent6">
                  <a:lumMod val="50000"/>
                </a:schemeClr>
              </a:solidFill>
              <a:latin typeface="Helvetica"/>
              <a:cs typeface="Helvetica"/>
            </a:endParaRPr>
          </a:p>
        </p:txBody>
      </p:sp>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1000</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3003697089"/>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32662571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3"/>
          <p:cNvSpPr>
            <a:spLocks noChangeArrowheads="1"/>
          </p:cNvSpPr>
          <p:nvPr/>
        </p:nvSpPr>
        <p:spPr bwMode="auto">
          <a:xfrm>
            <a:off x="9426575" y="3175"/>
            <a:ext cx="539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6" name="Rectangle 24"/>
          <p:cNvSpPr>
            <a:spLocks noChangeArrowheads="1"/>
          </p:cNvSpPr>
          <p:nvPr/>
        </p:nvSpPr>
        <p:spPr bwMode="auto">
          <a:xfrm>
            <a:off x="9459913" y="168275"/>
            <a:ext cx="555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28</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938570386"/>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1000</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794972052"/>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6" name="Left Brace 5"/>
          <p:cNvSpPr/>
          <p:nvPr/>
        </p:nvSpPr>
        <p:spPr bwMode="auto">
          <a:xfrm rot="16200000">
            <a:off x="6762750" y="-209550"/>
            <a:ext cx="419100" cy="5562600"/>
          </a:xfrm>
          <a:prstGeom prst="leftBrace">
            <a:avLst>
              <a:gd name="adj1" fmla="val 29521"/>
              <a:gd name="adj2" fmla="val 50000"/>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 name="Freeform 6"/>
          <p:cNvSpPr/>
          <p:nvPr/>
        </p:nvSpPr>
        <p:spPr>
          <a:xfrm>
            <a:off x="2443292" y="2959889"/>
            <a:ext cx="4531393" cy="3498051"/>
          </a:xfrm>
          <a:custGeom>
            <a:avLst/>
            <a:gdLst>
              <a:gd name="connsiteX0" fmla="*/ 0 w 4531393"/>
              <a:gd name="connsiteY0" fmla="*/ 3498051 h 3498051"/>
              <a:gd name="connsiteX1" fmla="*/ 2981463 w 4531393"/>
              <a:gd name="connsiteY1" fmla="*/ 2787678 h 3498051"/>
              <a:gd name="connsiteX2" fmla="*/ 4531393 w 4531393"/>
              <a:gd name="connsiteY2" fmla="*/ 0 h 3498051"/>
            </a:gdLst>
            <a:ahLst/>
            <a:cxnLst>
              <a:cxn ang="0">
                <a:pos x="connsiteX0" y="connsiteY0"/>
              </a:cxn>
              <a:cxn ang="0">
                <a:pos x="connsiteX1" y="connsiteY1"/>
              </a:cxn>
              <a:cxn ang="0">
                <a:pos x="connsiteX2" y="connsiteY2"/>
              </a:cxn>
            </a:cxnLst>
            <a:rect l="l" t="t" r="r" b="b"/>
            <a:pathLst>
              <a:path w="4531393" h="3498051">
                <a:moveTo>
                  <a:pt x="0" y="3498051"/>
                </a:moveTo>
                <a:cubicBezTo>
                  <a:pt x="1113115" y="3434368"/>
                  <a:pt x="2226231" y="3370686"/>
                  <a:pt x="2981463" y="2787678"/>
                </a:cubicBezTo>
                <a:cubicBezTo>
                  <a:pt x="3736695" y="2204670"/>
                  <a:pt x="4134044" y="1102335"/>
                  <a:pt x="4531393" y="0"/>
                </a:cubicBezTo>
              </a:path>
            </a:pathLst>
          </a:custGeom>
          <a:ln w="38100" cmpd="sng">
            <a:solidFill>
              <a:srgbClr val="FF0000"/>
            </a:solidFill>
            <a:headEnd type="triangle"/>
            <a:tailEnd type="none"/>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18" name="TextBox 17"/>
          <p:cNvSpPr txBox="1"/>
          <p:nvPr/>
        </p:nvSpPr>
        <p:spPr>
          <a:xfrm>
            <a:off x="4876800" y="4495800"/>
            <a:ext cx="2698175"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This sequence of 1s and 0s</a:t>
            </a:r>
            <a:endParaRPr lang="en-US" sz="1600" baseline="-25000" dirty="0">
              <a:solidFill>
                <a:srgbClr val="FF0000"/>
              </a:solidFill>
              <a:latin typeface="Helvetica"/>
              <a:cs typeface="Helvetica"/>
            </a:endParaRPr>
          </a:p>
        </p:txBody>
      </p:sp>
      <p:sp>
        <p:nvSpPr>
          <p:cNvPr id="19" name="Rectangle 23"/>
          <p:cNvSpPr>
            <a:spLocks noChangeArrowheads="1"/>
          </p:cNvSpPr>
          <p:nvPr/>
        </p:nvSpPr>
        <p:spPr bwMode="auto">
          <a:xfrm>
            <a:off x="9426575" y="3175"/>
            <a:ext cx="539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0" name="Rectangle 24"/>
          <p:cNvSpPr>
            <a:spLocks noChangeArrowheads="1"/>
          </p:cNvSpPr>
          <p:nvPr/>
        </p:nvSpPr>
        <p:spPr bwMode="auto">
          <a:xfrm>
            <a:off x="9459913" y="168275"/>
            <a:ext cx="555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793871935"/>
              </p:ext>
            </p:extLst>
          </p:nvPr>
        </p:nvGraphicFramePr>
        <p:xfrm>
          <a:off x="4191000" y="1107281"/>
          <a:ext cx="5562599" cy="1178719"/>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r>
                        <a:rPr lang="en-US" sz="1400" baseline="0" dirty="0" smtClean="0"/>
                        <a:t> register</a:t>
                      </a:r>
                      <a:endParaRPr lang="en-US" sz="1400" dirty="0"/>
                    </a:p>
                  </a:txBody>
                  <a:tcPr marL="66199" marR="66199" marT="33100" marB="33100"/>
                </a:tc>
                <a:tc>
                  <a:txBody>
                    <a:bodyPr/>
                    <a:lstStyle/>
                    <a:p>
                      <a:r>
                        <a:rPr lang="en-US" sz="1400" dirty="0" smtClean="0"/>
                        <a:t>Destination register</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5660774" cy="830997"/>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a:p>
            <a:r>
              <a:rPr lang="en-US" dirty="0">
                <a:solidFill>
                  <a:schemeClr val="accent6">
                    <a:lumMod val="50000"/>
                  </a:schemeClr>
                </a:solidFill>
                <a:latin typeface="Helvetica"/>
                <a:cs typeface="Helvetica"/>
              </a:rPr>
              <a:t>	</a:t>
            </a:r>
            <a:r>
              <a:rPr lang="en-US" dirty="0" smtClean="0">
                <a:solidFill>
                  <a:schemeClr val="accent6">
                    <a:lumMod val="50000"/>
                  </a:schemeClr>
                </a:solidFill>
                <a:latin typeface="Helvetica"/>
                <a:cs typeface="Helvetica"/>
              </a:rPr>
              <a:t>$6 </a:t>
            </a:r>
            <a:r>
              <a:rPr lang="en-US" dirty="0" smtClean="0">
                <a:solidFill>
                  <a:schemeClr val="accent6">
                    <a:lumMod val="50000"/>
                  </a:schemeClr>
                </a:solidFill>
                <a:latin typeface="Helvetica"/>
                <a:cs typeface="Helvetica"/>
                <a:sym typeface="Wingdings"/>
              </a:rPr>
              <a:t> Memory[8 + contents of $7]</a:t>
            </a:r>
            <a:endParaRPr lang="en-US" dirty="0">
              <a:solidFill>
                <a:schemeClr val="accent6">
                  <a:lumMod val="50000"/>
                </a:schemeClr>
              </a:solidFill>
              <a:latin typeface="Helvetica"/>
              <a:cs typeface="Helvetica"/>
            </a:endParaRPr>
          </a:p>
        </p:txBody>
      </p:sp>
    </p:spTree>
    <p:extLst>
      <p:ext uri="{BB962C8B-B14F-4D97-AF65-F5344CB8AC3E}">
        <p14:creationId xmlns:p14="http://schemas.microsoft.com/office/powerpoint/2010/main" val="12153298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29</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543961273"/>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2682512" cy="338554"/>
          </a:xfrm>
          <a:prstGeom prst="rect">
            <a:avLst/>
          </a:prstGeom>
          <a:noFill/>
        </p:spPr>
        <p:txBody>
          <a:bodyPr wrap="none" rtlCol="0">
            <a:spAutoFit/>
          </a:bodyPr>
          <a:lstStyle/>
          <a:p>
            <a:r>
              <a:rPr lang="en-US" sz="1600" dirty="0" smtClean="0">
                <a:solidFill>
                  <a:srgbClr val="FF0000"/>
                </a:solidFill>
                <a:latin typeface="Helvetica"/>
                <a:cs typeface="Helvetica"/>
              </a:rPr>
              <a:t>PC value:  1000</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sym typeface="Wingdings"/>
              </a:rPr>
              <a:t></a:t>
            </a:r>
            <a:r>
              <a:rPr lang="en-US" sz="1600" dirty="0" smtClean="0">
                <a:solidFill>
                  <a:srgbClr val="FF0000"/>
                </a:solidFill>
                <a:latin typeface="Helvetica"/>
                <a:cs typeface="Helvetica"/>
              </a:rPr>
              <a:t>1004</a:t>
            </a:r>
            <a:r>
              <a:rPr lang="en-US" sz="1600" baseline="-25000" dirty="0" smtClean="0">
                <a:solidFill>
                  <a:srgbClr val="FF0000"/>
                </a:solidFill>
                <a:latin typeface="Helvetica"/>
                <a:cs typeface="Helvetica"/>
              </a:rPr>
              <a:t>10</a:t>
            </a:r>
            <a:endParaRPr lang="en-US" sz="1600" baseline="-25000" dirty="0">
              <a:solidFill>
                <a:srgbClr val="FF0000"/>
              </a:solidFill>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11376553"/>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4282894768"/>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4244471" cy="648896"/>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1, State 0:  	Fetch </a:t>
            </a:r>
            <a:r>
              <a:rPr lang="en-US" sz="1600" dirty="0">
                <a:solidFill>
                  <a:schemeClr val="accent6">
                    <a:lumMod val="50000"/>
                  </a:schemeClr>
                </a:solidFill>
                <a:latin typeface="Helvetica"/>
                <a:cs typeface="Helvetica"/>
              </a:rPr>
              <a:t>load </a:t>
            </a:r>
            <a:r>
              <a:rPr lang="en-US" sz="1600" dirty="0" smtClean="0">
                <a:solidFill>
                  <a:schemeClr val="accent6">
                    <a:lumMod val="50000"/>
                  </a:schemeClr>
                </a:solidFill>
                <a:latin typeface="Helvetica"/>
                <a:cs typeface="Helvetica"/>
              </a:rPr>
              <a:t>instruction</a:t>
            </a:r>
          </a:p>
          <a:p>
            <a:pPr>
              <a:spcBef>
                <a:spcPts val="500"/>
              </a:spcBef>
            </a:pP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IR </a:t>
            </a:r>
            <a:r>
              <a:rPr lang="en-US" sz="1600" dirty="0" smtClean="0">
                <a:solidFill>
                  <a:schemeClr val="accent6">
                    <a:lumMod val="50000"/>
                  </a:schemeClr>
                </a:solidFill>
                <a:latin typeface="Helvetica"/>
                <a:cs typeface="Helvetica"/>
                <a:sym typeface="Wingdings"/>
              </a:rPr>
              <a:t> Memory(PC) || PC  PC + 4</a:t>
            </a:r>
            <a:endParaRPr lang="en-US" sz="1600" dirty="0">
              <a:solidFill>
                <a:schemeClr val="accent6">
                  <a:lumMod val="50000"/>
                </a:schemeClr>
              </a:solidFill>
              <a:latin typeface="Helvetica"/>
              <a:cs typeface="Helvetica"/>
            </a:endParaRPr>
          </a:p>
        </p:txBody>
      </p:sp>
      <p:sp>
        <p:nvSpPr>
          <p:cNvPr id="8" name="Oval 7"/>
          <p:cNvSpPr/>
          <p:nvPr/>
        </p:nvSpPr>
        <p:spPr bwMode="auto">
          <a:xfrm>
            <a:off x="1371600" y="119252"/>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0" name="Group 9"/>
          <p:cNvGrpSpPr/>
          <p:nvPr/>
        </p:nvGrpSpPr>
        <p:grpSpPr>
          <a:xfrm>
            <a:off x="3276600" y="838199"/>
            <a:ext cx="3611978" cy="4033096"/>
            <a:chOff x="3276600" y="838199"/>
            <a:chExt cx="3611978" cy="4033096"/>
          </a:xfrm>
        </p:grpSpPr>
        <p:sp>
          <p:nvSpPr>
            <p:cNvPr id="9" name="Rounded Rectangle 8"/>
            <p:cNvSpPr/>
            <p:nvPr/>
          </p:nvSpPr>
          <p:spPr bwMode="auto">
            <a:xfrm>
              <a:off x="5181600" y="838199"/>
              <a:ext cx="1706978" cy="270413"/>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8" name="Rounded Rectangle 27"/>
            <p:cNvSpPr/>
            <p:nvPr/>
          </p:nvSpPr>
          <p:spPr bwMode="auto">
            <a:xfrm>
              <a:off x="3713374" y="3272405"/>
              <a:ext cx="1773026" cy="156595"/>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ounded Rectangle 28"/>
            <p:cNvSpPr/>
            <p:nvPr/>
          </p:nvSpPr>
          <p:spPr bwMode="auto">
            <a:xfrm rot="16200000">
              <a:off x="2990078" y="3998796"/>
              <a:ext cx="1583932" cy="16106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0" name="Rounded Rectangle 29"/>
            <p:cNvSpPr/>
            <p:nvPr/>
          </p:nvSpPr>
          <p:spPr bwMode="auto">
            <a:xfrm>
              <a:off x="4724399" y="3886200"/>
              <a:ext cx="865231" cy="16077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1" name="Rounded Rectangle 30"/>
            <p:cNvSpPr/>
            <p:nvPr/>
          </p:nvSpPr>
          <p:spPr bwMode="auto">
            <a:xfrm rot="16200000">
              <a:off x="4504655" y="4109366"/>
              <a:ext cx="590639" cy="153654"/>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Rounded Rectangle 31"/>
            <p:cNvSpPr/>
            <p:nvPr/>
          </p:nvSpPr>
          <p:spPr bwMode="auto">
            <a:xfrm>
              <a:off x="3276600" y="3048001"/>
              <a:ext cx="2209800" cy="152399"/>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3" name="Rounded Rectangle 32"/>
            <p:cNvSpPr/>
            <p:nvPr/>
          </p:nvSpPr>
          <p:spPr bwMode="auto">
            <a:xfrm rot="16200000">
              <a:off x="2519982" y="3815382"/>
              <a:ext cx="1676400" cy="14163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34" name="Rounded Rectangle 33"/>
          <p:cNvSpPr/>
          <p:nvPr/>
        </p:nvSpPr>
        <p:spPr bwMode="auto">
          <a:xfrm>
            <a:off x="7056022" y="838200"/>
            <a:ext cx="1325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3" name="Group 12"/>
          <p:cNvGrpSpPr/>
          <p:nvPr/>
        </p:nvGrpSpPr>
        <p:grpSpPr>
          <a:xfrm>
            <a:off x="4137185" y="1947446"/>
            <a:ext cx="5638800" cy="2624554"/>
            <a:chOff x="4137185" y="1947446"/>
            <a:chExt cx="5638800" cy="2624554"/>
          </a:xfrm>
        </p:grpSpPr>
        <p:sp>
          <p:nvSpPr>
            <p:cNvPr id="35" name="TextBox 34"/>
            <p:cNvSpPr txBox="1"/>
            <p:nvPr/>
          </p:nvSpPr>
          <p:spPr>
            <a:xfrm>
              <a:off x="4137185" y="1947446"/>
              <a:ext cx="5638800" cy="338554"/>
            </a:xfrm>
            <a:prstGeom prst="rect">
              <a:avLst/>
            </a:prstGeom>
            <a:solidFill>
              <a:srgbClr val="FFFFFF"/>
            </a:solidFill>
            <a:ln w="28575" cmpd="sng">
              <a:solidFill>
                <a:srgbClr val="FF6600"/>
              </a:solidFill>
            </a:ln>
          </p:spPr>
          <p:txBody>
            <a:bodyPr wrap="square" rtlCol="0">
              <a:spAutoFit/>
            </a:bodyPr>
            <a:lstStyle/>
            <a:p>
              <a:r>
                <a:rPr lang="en-US" sz="1600" dirty="0" smtClean="0">
                  <a:solidFill>
                    <a:srgbClr val="FF6600"/>
                  </a:solidFill>
                  <a:latin typeface="Helvetica"/>
                  <a:cs typeface="Helvetica"/>
                </a:rPr>
                <a:t>IR contains:  100011-00111-00110-0000000000001000</a:t>
              </a:r>
              <a:endParaRPr lang="en-US" sz="1600" baseline="-25000" dirty="0">
                <a:solidFill>
                  <a:srgbClr val="FF6600"/>
                </a:solidFill>
                <a:latin typeface="Helvetica"/>
                <a:cs typeface="Helvetica"/>
              </a:endParaRPr>
            </a:p>
          </p:txBody>
        </p:sp>
        <p:cxnSp>
          <p:nvCxnSpPr>
            <p:cNvPr id="12" name="Straight Arrow Connector 11"/>
            <p:cNvCxnSpPr/>
            <p:nvPr/>
          </p:nvCxnSpPr>
          <p:spPr bwMode="auto">
            <a:xfrm>
              <a:off x="4343400" y="2286000"/>
              <a:ext cx="228600" cy="2286000"/>
            </a:xfrm>
            <a:prstGeom prst="straightConnector1">
              <a:avLst/>
            </a:prstGeom>
            <a:solidFill>
              <a:schemeClr val="accent1"/>
            </a:solidFill>
            <a:ln w="38100" cap="flat" cmpd="sng" algn="ctr">
              <a:solidFill>
                <a:srgbClr val="FF6600"/>
              </a:solidFill>
              <a:prstDash val="solid"/>
              <a:round/>
              <a:headEnd type="none" w="med" len="med"/>
              <a:tailEnd type="triangle"/>
            </a:ln>
            <a:effectLst/>
          </p:spPr>
        </p:cxnSp>
      </p:grpSp>
      <p:grpSp>
        <p:nvGrpSpPr>
          <p:cNvPr id="16" name="Group 15"/>
          <p:cNvGrpSpPr/>
          <p:nvPr/>
        </p:nvGrpSpPr>
        <p:grpSpPr>
          <a:xfrm>
            <a:off x="3124200" y="4176712"/>
            <a:ext cx="4343401" cy="1766888"/>
            <a:chOff x="3124200" y="4176712"/>
            <a:chExt cx="4343401" cy="1766888"/>
          </a:xfrm>
        </p:grpSpPr>
        <p:grpSp>
          <p:nvGrpSpPr>
            <p:cNvPr id="15" name="Group 14"/>
            <p:cNvGrpSpPr/>
            <p:nvPr/>
          </p:nvGrpSpPr>
          <p:grpSpPr>
            <a:xfrm>
              <a:off x="3124200" y="4176712"/>
              <a:ext cx="4267200" cy="708476"/>
              <a:chOff x="3124200" y="4176712"/>
              <a:chExt cx="4267200" cy="708476"/>
            </a:xfrm>
          </p:grpSpPr>
          <p:sp>
            <p:nvSpPr>
              <p:cNvPr id="39" name="Rounded Rectangle 38"/>
              <p:cNvSpPr/>
              <p:nvPr/>
            </p:nvSpPr>
            <p:spPr bwMode="auto">
              <a:xfrm>
                <a:off x="3124200" y="4199387"/>
                <a:ext cx="4267200" cy="1440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0" name="Rounded Rectangle 39"/>
              <p:cNvSpPr/>
              <p:nvPr/>
            </p:nvSpPr>
            <p:spPr bwMode="auto">
              <a:xfrm rot="16200000">
                <a:off x="6953535" y="4450556"/>
                <a:ext cx="700087" cy="152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1" name="Rounded Rectangle 40"/>
              <p:cNvSpPr/>
              <p:nvPr/>
            </p:nvSpPr>
            <p:spPr bwMode="auto">
              <a:xfrm rot="16200000">
                <a:off x="2850357" y="4458945"/>
                <a:ext cx="700087" cy="152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42" name="Rounded Rectangle 41"/>
            <p:cNvSpPr/>
            <p:nvPr/>
          </p:nvSpPr>
          <p:spPr bwMode="auto">
            <a:xfrm rot="16200000">
              <a:off x="7275324" y="5751322"/>
              <a:ext cx="200598" cy="18395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36" name="Group 35"/>
          <p:cNvGrpSpPr/>
          <p:nvPr/>
        </p:nvGrpSpPr>
        <p:grpSpPr>
          <a:xfrm>
            <a:off x="5863731" y="3472052"/>
            <a:ext cx="1832471" cy="1350074"/>
            <a:chOff x="5863731" y="3450526"/>
            <a:chExt cx="1832471" cy="1350074"/>
          </a:xfrm>
        </p:grpSpPr>
        <p:grpSp>
          <p:nvGrpSpPr>
            <p:cNvPr id="17" name="Group 16"/>
            <p:cNvGrpSpPr/>
            <p:nvPr/>
          </p:nvGrpSpPr>
          <p:grpSpPr>
            <a:xfrm>
              <a:off x="5863731" y="3547211"/>
              <a:ext cx="1832471" cy="1253389"/>
              <a:chOff x="5863731" y="3547211"/>
              <a:chExt cx="1832471" cy="1253389"/>
            </a:xfrm>
          </p:grpSpPr>
          <p:sp>
            <p:nvSpPr>
              <p:cNvPr id="48" name="Rounded Rectangle 47"/>
              <p:cNvSpPr/>
              <p:nvPr/>
            </p:nvSpPr>
            <p:spPr bwMode="auto">
              <a:xfrm rot="16200000">
                <a:off x="6686673" y="2724269"/>
                <a:ext cx="186587" cy="183247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0" name="Rounded Rectangle 49"/>
              <p:cNvSpPr/>
              <p:nvPr/>
            </p:nvSpPr>
            <p:spPr bwMode="auto">
              <a:xfrm>
                <a:off x="7517167" y="3554753"/>
                <a:ext cx="179033" cy="124584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52" name="TextBox 51"/>
            <p:cNvSpPr txBox="1"/>
            <p:nvPr/>
          </p:nvSpPr>
          <p:spPr>
            <a:xfrm>
              <a:off x="6934200" y="3450526"/>
              <a:ext cx="300082" cy="338554"/>
            </a:xfrm>
            <a:prstGeom prst="rect">
              <a:avLst/>
            </a:prstGeom>
            <a:noFill/>
          </p:spPr>
          <p:txBody>
            <a:bodyPr wrap="none" rtlCol="0">
              <a:spAutoFit/>
            </a:bodyPr>
            <a:lstStyle/>
            <a:p>
              <a:r>
                <a:rPr lang="en-US" sz="1600" b="1" dirty="0" smtClean="0">
                  <a:solidFill>
                    <a:srgbClr val="FF0000"/>
                  </a:solidFill>
                  <a:latin typeface="Helvetica"/>
                  <a:cs typeface="Helvetica"/>
                </a:rPr>
                <a:t>0</a:t>
              </a:r>
              <a:endParaRPr lang="en-US" sz="1600" b="1" baseline="-25000" dirty="0">
                <a:solidFill>
                  <a:srgbClr val="FF0000"/>
                </a:solidFill>
                <a:latin typeface="Helvetica"/>
                <a:cs typeface="Helvetica"/>
              </a:endParaRPr>
            </a:p>
          </p:txBody>
        </p:sp>
      </p:grpSp>
      <p:grpSp>
        <p:nvGrpSpPr>
          <p:cNvPr id="37" name="Group 36"/>
          <p:cNvGrpSpPr/>
          <p:nvPr/>
        </p:nvGrpSpPr>
        <p:grpSpPr>
          <a:xfrm>
            <a:off x="5867401" y="3242846"/>
            <a:ext cx="2057399" cy="3234154"/>
            <a:chOff x="5867401" y="3242846"/>
            <a:chExt cx="2057399" cy="3234154"/>
          </a:xfrm>
        </p:grpSpPr>
        <p:sp>
          <p:nvSpPr>
            <p:cNvPr id="57" name="Rounded Rectangle 56"/>
            <p:cNvSpPr/>
            <p:nvPr/>
          </p:nvSpPr>
          <p:spPr bwMode="auto">
            <a:xfrm rot="16200000">
              <a:off x="6591301" y="2639663"/>
              <a:ext cx="152400" cy="16002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6" name="TextBox 55"/>
            <p:cNvSpPr txBox="1"/>
            <p:nvPr/>
          </p:nvSpPr>
          <p:spPr>
            <a:xfrm>
              <a:off x="6902307" y="3242846"/>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01</a:t>
              </a:r>
              <a:endParaRPr lang="en-US" sz="1600" b="1" baseline="-25000" dirty="0">
                <a:solidFill>
                  <a:srgbClr val="FF0000"/>
                </a:solidFill>
                <a:latin typeface="Helvetica"/>
                <a:cs typeface="Helvetica"/>
              </a:endParaRPr>
            </a:p>
          </p:txBody>
        </p:sp>
        <p:sp>
          <p:nvSpPr>
            <p:cNvPr id="59" name="Rounded Rectangle 58"/>
            <p:cNvSpPr/>
            <p:nvPr/>
          </p:nvSpPr>
          <p:spPr bwMode="auto">
            <a:xfrm rot="10800000">
              <a:off x="7315200" y="3376613"/>
              <a:ext cx="152400" cy="127158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0" name="Rounded Rectangle 59"/>
            <p:cNvSpPr/>
            <p:nvPr/>
          </p:nvSpPr>
          <p:spPr bwMode="auto">
            <a:xfrm rot="16200000">
              <a:off x="7543800" y="4267200"/>
              <a:ext cx="152400" cy="6096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1" name="Rounded Rectangle 60"/>
            <p:cNvSpPr/>
            <p:nvPr/>
          </p:nvSpPr>
          <p:spPr bwMode="auto">
            <a:xfrm rot="10800000">
              <a:off x="7772401" y="4508848"/>
              <a:ext cx="152399" cy="196815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2" name="Rounded Rectangle 61"/>
            <p:cNvSpPr/>
            <p:nvPr/>
          </p:nvSpPr>
          <p:spPr bwMode="auto">
            <a:xfrm rot="16200000">
              <a:off x="7658100" y="6210300"/>
              <a:ext cx="152400" cy="38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38" name="Group 37"/>
          <p:cNvGrpSpPr/>
          <p:nvPr/>
        </p:nvGrpSpPr>
        <p:grpSpPr>
          <a:xfrm>
            <a:off x="5867400" y="3134963"/>
            <a:ext cx="2819400" cy="4256437"/>
            <a:chOff x="5867400" y="3134963"/>
            <a:chExt cx="2819400" cy="4256437"/>
          </a:xfrm>
        </p:grpSpPr>
        <p:sp>
          <p:nvSpPr>
            <p:cNvPr id="64" name="Rounded Rectangle 63"/>
            <p:cNvSpPr/>
            <p:nvPr/>
          </p:nvSpPr>
          <p:spPr bwMode="auto">
            <a:xfrm rot="16200000">
              <a:off x="7200900" y="1866900"/>
              <a:ext cx="152400" cy="2819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5" name="Rounded Rectangle 64"/>
            <p:cNvSpPr/>
            <p:nvPr/>
          </p:nvSpPr>
          <p:spPr bwMode="auto">
            <a:xfrm rot="10800000">
              <a:off x="8534400" y="3200400"/>
              <a:ext cx="152400" cy="419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6" name="Rounded Rectangle 65"/>
            <p:cNvSpPr/>
            <p:nvPr/>
          </p:nvSpPr>
          <p:spPr bwMode="auto">
            <a:xfrm rot="5400000">
              <a:off x="8267700" y="6972300"/>
              <a:ext cx="152400" cy="6858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8" name="Rounded Rectangle 67"/>
            <p:cNvSpPr/>
            <p:nvPr/>
          </p:nvSpPr>
          <p:spPr bwMode="auto">
            <a:xfrm rot="10800000">
              <a:off x="8001000" y="7042689"/>
              <a:ext cx="152400" cy="3429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9" name="TextBox 68"/>
            <p:cNvSpPr txBox="1"/>
            <p:nvPr/>
          </p:nvSpPr>
          <p:spPr>
            <a:xfrm>
              <a:off x="6534777" y="3134963"/>
              <a:ext cx="1923423" cy="246221"/>
            </a:xfrm>
            <a:prstGeom prst="rect">
              <a:avLst/>
            </a:prstGeom>
            <a:noFill/>
          </p:spPr>
          <p:txBody>
            <a:bodyPr wrap="none" rtlCol="0">
              <a:spAutoFit/>
            </a:bodyPr>
            <a:lstStyle/>
            <a:p>
              <a:r>
                <a:rPr lang="en-US" sz="1000" b="1" dirty="0" smtClean="0">
                  <a:solidFill>
                    <a:srgbClr val="FF0000"/>
                  </a:solidFill>
                  <a:latin typeface="Helvetica"/>
                  <a:cs typeface="Helvetica"/>
                </a:rPr>
                <a:t>See control logic discussion</a:t>
              </a:r>
              <a:endParaRPr lang="en-US" sz="1000" b="1" baseline="-25000" dirty="0">
                <a:solidFill>
                  <a:srgbClr val="FF0000"/>
                </a:solidFill>
                <a:latin typeface="Helvetica"/>
                <a:cs typeface="Helvetica"/>
              </a:endParaRPr>
            </a:p>
          </p:txBody>
        </p:sp>
      </p:grpSp>
      <p:grpSp>
        <p:nvGrpSpPr>
          <p:cNvPr id="43" name="Group 42"/>
          <p:cNvGrpSpPr/>
          <p:nvPr/>
        </p:nvGrpSpPr>
        <p:grpSpPr>
          <a:xfrm>
            <a:off x="2917984" y="2863310"/>
            <a:ext cx="2568415" cy="1676400"/>
            <a:chOff x="2917984" y="2863310"/>
            <a:chExt cx="2568415" cy="1676400"/>
          </a:xfrm>
        </p:grpSpPr>
        <p:sp>
          <p:nvSpPr>
            <p:cNvPr id="71" name="Rounded Rectangle 70"/>
            <p:cNvSpPr/>
            <p:nvPr/>
          </p:nvSpPr>
          <p:spPr bwMode="auto">
            <a:xfrm>
              <a:off x="2917984" y="2863311"/>
              <a:ext cx="2568415" cy="161158"/>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2" name="Rounded Rectangle 71"/>
            <p:cNvSpPr/>
            <p:nvPr/>
          </p:nvSpPr>
          <p:spPr bwMode="auto">
            <a:xfrm rot="16200000">
              <a:off x="2161367" y="3630692"/>
              <a:ext cx="1676400" cy="14163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49" name="Group 48"/>
          <p:cNvGrpSpPr/>
          <p:nvPr/>
        </p:nvGrpSpPr>
        <p:grpSpPr>
          <a:xfrm>
            <a:off x="5867400" y="2895600"/>
            <a:ext cx="3657602" cy="990600"/>
            <a:chOff x="5867400" y="2895600"/>
            <a:chExt cx="3657602" cy="990600"/>
          </a:xfrm>
        </p:grpSpPr>
        <p:sp>
          <p:nvSpPr>
            <p:cNvPr id="74" name="Rounded Rectangle 73"/>
            <p:cNvSpPr/>
            <p:nvPr/>
          </p:nvSpPr>
          <p:spPr bwMode="auto">
            <a:xfrm>
              <a:off x="5867400" y="2994185"/>
              <a:ext cx="3657600" cy="17392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5" name="Rounded Rectangle 74"/>
            <p:cNvSpPr/>
            <p:nvPr/>
          </p:nvSpPr>
          <p:spPr bwMode="auto">
            <a:xfrm rot="16200000">
              <a:off x="9000473" y="3361670"/>
              <a:ext cx="889444" cy="159615"/>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6" name="TextBox 75"/>
            <p:cNvSpPr txBox="1"/>
            <p:nvPr/>
          </p:nvSpPr>
          <p:spPr>
            <a:xfrm>
              <a:off x="8807307" y="2895600"/>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00</a:t>
              </a:r>
              <a:endParaRPr lang="en-US" sz="1600" b="1" baseline="-25000" dirty="0">
                <a:solidFill>
                  <a:srgbClr val="FF0000"/>
                </a:solidFill>
                <a:latin typeface="Helvetica"/>
                <a:cs typeface="Helvetica"/>
              </a:endParaRPr>
            </a:p>
          </p:txBody>
        </p:sp>
      </p:grpSp>
    </p:spTree>
    <p:extLst>
      <p:ext uri="{BB962C8B-B14F-4D97-AF65-F5344CB8AC3E}">
        <p14:creationId xmlns:p14="http://schemas.microsoft.com/office/powerpoint/2010/main" val="31667913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3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38"/>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49"/>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4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8" grpId="0" animBg="1"/>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type="body" idx="1"/>
          </p:nvPr>
        </p:nvSpPr>
        <p:spPr>
          <a:xfrm>
            <a:off x="251460" y="1381760"/>
            <a:ext cx="9471660" cy="2864273"/>
          </a:xfrm>
        </p:spPr>
        <p:txBody>
          <a:bodyPr/>
          <a:lstStyle/>
          <a:p>
            <a:pPr eaLnBrk="1" hangingPunct="1"/>
            <a:r>
              <a:rPr lang="en-US" dirty="0">
                <a:ea typeface="ＭＳ Ｐゴシック" pitchFamily="29" charset="-128"/>
                <a:cs typeface="ＭＳ Ｐゴシック" pitchFamily="29" charset="-128"/>
              </a:rPr>
              <a:t>Instruction Set – List of allowable instructions and their representation in memory, e.g.,</a:t>
            </a:r>
          </a:p>
          <a:p>
            <a:pPr lvl="1" eaLnBrk="1" hangingPunct="1"/>
            <a:r>
              <a:rPr lang="en-US" b="1" i="1" dirty="0">
                <a:latin typeface="Times-BoldItalic" charset="0"/>
              </a:rPr>
              <a:t>Load </a:t>
            </a:r>
            <a:r>
              <a:rPr lang="en-US" dirty="0">
                <a:latin typeface="Times-Roman" charset="0"/>
              </a:rPr>
              <a:t>instruction—</a:t>
            </a:r>
            <a:r>
              <a:rPr lang="en-US" b="1" dirty="0">
                <a:latin typeface="Times-Bold" charset="0"/>
              </a:rPr>
              <a:t>0000 r</a:t>
            </a:r>
            <a:r>
              <a:rPr lang="en-US" b="1" baseline="-25000" dirty="0">
                <a:latin typeface="Times-Bold" charset="0"/>
              </a:rPr>
              <a:t>3</a:t>
            </a:r>
            <a:r>
              <a:rPr lang="en-US" b="1" dirty="0">
                <a:latin typeface="Times-Bold" charset="0"/>
              </a:rPr>
              <a:t>r</a:t>
            </a:r>
            <a:r>
              <a:rPr lang="en-US" b="1" baseline="-25000" dirty="0">
                <a:latin typeface="Times-Bold" charset="0"/>
              </a:rPr>
              <a:t>2</a:t>
            </a:r>
            <a:r>
              <a:rPr lang="en-US" b="1" dirty="0">
                <a:latin typeface="Times-Bold" charset="0"/>
              </a:rPr>
              <a:t>r</a:t>
            </a:r>
            <a:r>
              <a:rPr lang="en-US" b="1" baseline="-25000" dirty="0">
                <a:latin typeface="Times-Bold" charset="0"/>
              </a:rPr>
              <a:t>1</a:t>
            </a:r>
            <a:r>
              <a:rPr lang="en-US" b="1" dirty="0">
                <a:latin typeface="Times-Bold" charset="0"/>
              </a:rPr>
              <a:t>r</a:t>
            </a:r>
            <a:r>
              <a:rPr lang="en-US" b="1" baseline="-25000" dirty="0">
                <a:latin typeface="Times-Bold" charset="0"/>
              </a:rPr>
              <a:t>0</a:t>
            </a:r>
            <a:r>
              <a:rPr lang="en-US" b="1" dirty="0">
                <a:latin typeface="Times-Bold" charset="0"/>
              </a:rPr>
              <a:t> d</a:t>
            </a:r>
            <a:r>
              <a:rPr lang="en-US" b="1" baseline="-25000" dirty="0">
                <a:latin typeface="Times-Bold" charset="0"/>
              </a:rPr>
              <a:t>7</a:t>
            </a:r>
            <a:r>
              <a:rPr lang="en-US" b="1" dirty="0">
                <a:latin typeface="Times-Bold" charset="0"/>
              </a:rPr>
              <a:t>d</a:t>
            </a:r>
            <a:r>
              <a:rPr lang="en-US" b="1" baseline="-25000" dirty="0">
                <a:latin typeface="Times-Bold" charset="0"/>
              </a:rPr>
              <a:t>6</a:t>
            </a:r>
            <a:r>
              <a:rPr lang="en-US" b="1" dirty="0">
                <a:latin typeface="Times-Bold" charset="0"/>
              </a:rPr>
              <a:t>d</a:t>
            </a:r>
            <a:r>
              <a:rPr lang="en-US" b="1" baseline="-25000" dirty="0">
                <a:latin typeface="Times-Bold" charset="0"/>
              </a:rPr>
              <a:t>5</a:t>
            </a:r>
            <a:r>
              <a:rPr lang="en-US" b="1" dirty="0">
                <a:latin typeface="Times-Bold" charset="0"/>
              </a:rPr>
              <a:t>d</a:t>
            </a:r>
            <a:r>
              <a:rPr lang="en-US" b="1" baseline="-25000" dirty="0">
                <a:latin typeface="Times-Bold" charset="0"/>
              </a:rPr>
              <a:t>4</a:t>
            </a:r>
            <a:r>
              <a:rPr lang="en-US" b="1" dirty="0">
                <a:latin typeface="Times-Bold" charset="0"/>
              </a:rPr>
              <a:t>d</a:t>
            </a:r>
            <a:r>
              <a:rPr lang="en-US" b="1" baseline="-25000" dirty="0">
                <a:latin typeface="Times-Bold" charset="0"/>
              </a:rPr>
              <a:t>3</a:t>
            </a:r>
            <a:r>
              <a:rPr lang="en-US" b="1" dirty="0">
                <a:latin typeface="Times-Bold" charset="0"/>
              </a:rPr>
              <a:t>d</a:t>
            </a:r>
            <a:r>
              <a:rPr lang="en-US" b="1" baseline="-25000" dirty="0">
                <a:latin typeface="Times-Bold" charset="0"/>
              </a:rPr>
              <a:t>2</a:t>
            </a:r>
            <a:r>
              <a:rPr lang="en-US" b="1" dirty="0">
                <a:latin typeface="Times-Bold" charset="0"/>
              </a:rPr>
              <a:t>d</a:t>
            </a:r>
            <a:r>
              <a:rPr lang="en-US" b="1" baseline="-25000" dirty="0">
                <a:latin typeface="Times-Bold" charset="0"/>
              </a:rPr>
              <a:t>1</a:t>
            </a:r>
            <a:r>
              <a:rPr lang="en-US" b="1" dirty="0">
                <a:latin typeface="Times-Bold" charset="0"/>
              </a:rPr>
              <a:t>d</a:t>
            </a:r>
            <a:r>
              <a:rPr lang="en-US" b="1" baseline="-25000" dirty="0">
                <a:latin typeface="Times-Bold" charset="0"/>
              </a:rPr>
              <a:t>0</a:t>
            </a:r>
          </a:p>
          <a:p>
            <a:pPr lvl="2" eaLnBrk="1" hangingPunct="1"/>
            <a:endParaRPr lang="en-US" b="1" baseline="-25000" dirty="0">
              <a:latin typeface="Times-Bold" charset="0"/>
              <a:ea typeface="ＭＳ Ｐゴシック" pitchFamily="29" charset="-128"/>
            </a:endParaRPr>
          </a:p>
          <a:p>
            <a:pPr lvl="1" eaLnBrk="1" hangingPunct="1"/>
            <a:r>
              <a:rPr lang="en-US" b="1" i="1" dirty="0">
                <a:latin typeface="Times-BoldItalic" charset="0"/>
              </a:rPr>
              <a:t>Store </a:t>
            </a:r>
            <a:r>
              <a:rPr lang="en-US" dirty="0">
                <a:latin typeface="Times-Roman" charset="0"/>
              </a:rPr>
              <a:t>instruction—</a:t>
            </a:r>
            <a:r>
              <a:rPr lang="en-US" b="1" dirty="0">
                <a:latin typeface="Times-Bold" charset="0"/>
              </a:rPr>
              <a:t>0001 r</a:t>
            </a:r>
            <a:r>
              <a:rPr lang="en-US" b="1" baseline="-25000" dirty="0">
                <a:latin typeface="Times-Bold" charset="0"/>
              </a:rPr>
              <a:t>3</a:t>
            </a:r>
            <a:r>
              <a:rPr lang="en-US" b="1" dirty="0">
                <a:latin typeface="Times-Bold" charset="0"/>
              </a:rPr>
              <a:t>r</a:t>
            </a:r>
            <a:r>
              <a:rPr lang="en-US" b="1" baseline="-25000" dirty="0">
                <a:latin typeface="Times-Bold" charset="0"/>
              </a:rPr>
              <a:t>2</a:t>
            </a:r>
            <a:r>
              <a:rPr lang="en-US" b="1" dirty="0">
                <a:latin typeface="Times-Bold" charset="0"/>
              </a:rPr>
              <a:t>r</a:t>
            </a:r>
            <a:r>
              <a:rPr lang="en-US" b="1" baseline="-25000" dirty="0">
                <a:latin typeface="Times-Bold" charset="0"/>
              </a:rPr>
              <a:t>1</a:t>
            </a:r>
            <a:r>
              <a:rPr lang="en-US" b="1" dirty="0">
                <a:latin typeface="Times-Bold" charset="0"/>
              </a:rPr>
              <a:t>r</a:t>
            </a:r>
            <a:r>
              <a:rPr lang="en-US" b="1" baseline="-25000" dirty="0">
                <a:latin typeface="Times-Bold" charset="0"/>
              </a:rPr>
              <a:t>0</a:t>
            </a:r>
            <a:r>
              <a:rPr lang="en-US" b="1" dirty="0">
                <a:latin typeface="Times-Bold" charset="0"/>
              </a:rPr>
              <a:t> d</a:t>
            </a:r>
            <a:r>
              <a:rPr lang="en-US" b="1" baseline="-25000" dirty="0">
                <a:latin typeface="Times-Bold" charset="0"/>
              </a:rPr>
              <a:t>7</a:t>
            </a:r>
            <a:r>
              <a:rPr lang="en-US" b="1" dirty="0">
                <a:latin typeface="Times-Bold" charset="0"/>
              </a:rPr>
              <a:t>d</a:t>
            </a:r>
            <a:r>
              <a:rPr lang="en-US" b="1" baseline="-25000" dirty="0">
                <a:latin typeface="Times-Bold" charset="0"/>
              </a:rPr>
              <a:t>6</a:t>
            </a:r>
            <a:r>
              <a:rPr lang="en-US" b="1" dirty="0">
                <a:latin typeface="Times-Bold" charset="0"/>
              </a:rPr>
              <a:t>d</a:t>
            </a:r>
            <a:r>
              <a:rPr lang="en-US" b="1" baseline="-25000" dirty="0">
                <a:latin typeface="Times-Bold" charset="0"/>
              </a:rPr>
              <a:t>5</a:t>
            </a:r>
            <a:r>
              <a:rPr lang="en-US" b="1" dirty="0">
                <a:latin typeface="Times-Bold" charset="0"/>
              </a:rPr>
              <a:t>d</a:t>
            </a:r>
            <a:r>
              <a:rPr lang="en-US" b="1" baseline="-25000" dirty="0">
                <a:latin typeface="Times-Bold" charset="0"/>
              </a:rPr>
              <a:t>4</a:t>
            </a:r>
            <a:r>
              <a:rPr lang="en-US" b="1" dirty="0">
                <a:latin typeface="Times-Bold" charset="0"/>
              </a:rPr>
              <a:t>d</a:t>
            </a:r>
            <a:r>
              <a:rPr lang="en-US" b="1" baseline="-25000" dirty="0">
                <a:latin typeface="Times-Bold" charset="0"/>
              </a:rPr>
              <a:t>3</a:t>
            </a:r>
            <a:r>
              <a:rPr lang="en-US" b="1" dirty="0">
                <a:latin typeface="Times-Bold" charset="0"/>
              </a:rPr>
              <a:t>d</a:t>
            </a:r>
            <a:r>
              <a:rPr lang="en-US" b="1" baseline="-25000" dirty="0">
                <a:latin typeface="Times-Bold" charset="0"/>
              </a:rPr>
              <a:t>2</a:t>
            </a:r>
            <a:r>
              <a:rPr lang="en-US" b="1" dirty="0">
                <a:latin typeface="Times-Bold" charset="0"/>
              </a:rPr>
              <a:t>d</a:t>
            </a:r>
            <a:r>
              <a:rPr lang="en-US" b="1" baseline="-25000" dirty="0">
                <a:latin typeface="Times-Bold" charset="0"/>
              </a:rPr>
              <a:t>1</a:t>
            </a:r>
            <a:r>
              <a:rPr lang="en-US" b="1" dirty="0">
                <a:latin typeface="Times-Bold" charset="0"/>
              </a:rPr>
              <a:t>d</a:t>
            </a:r>
            <a:r>
              <a:rPr lang="en-US" b="1" baseline="-25000" dirty="0">
                <a:latin typeface="Times-Bold" charset="0"/>
              </a:rPr>
              <a:t>0</a:t>
            </a:r>
            <a:endParaRPr lang="en-US" b="1" baseline="-25000" dirty="0">
              <a:latin typeface="Times-Roman" charset="0"/>
            </a:endParaRPr>
          </a:p>
          <a:p>
            <a:pPr lvl="1" eaLnBrk="1" hangingPunct="1"/>
            <a:r>
              <a:rPr lang="en-US" b="1" i="1" dirty="0">
                <a:latin typeface="Times-BoldItalic" charset="0"/>
              </a:rPr>
              <a:t>Add </a:t>
            </a:r>
            <a:r>
              <a:rPr lang="en-US" dirty="0">
                <a:latin typeface="Times-Roman" charset="0"/>
              </a:rPr>
              <a:t>instruction—  </a:t>
            </a:r>
            <a:r>
              <a:rPr lang="en-US" b="1" dirty="0">
                <a:latin typeface="Times-Bold" charset="0"/>
              </a:rPr>
              <a:t>0010 ra</a:t>
            </a:r>
            <a:r>
              <a:rPr lang="en-US" b="1" baseline="-25000" dirty="0">
                <a:latin typeface="Times-Bold" charset="0"/>
              </a:rPr>
              <a:t>3</a:t>
            </a:r>
            <a:r>
              <a:rPr lang="en-US" b="1" dirty="0">
                <a:latin typeface="Times-Bold" charset="0"/>
              </a:rPr>
              <a:t>ra</a:t>
            </a:r>
            <a:r>
              <a:rPr lang="en-US" b="1" baseline="-25000" dirty="0">
                <a:latin typeface="Times-Bold" charset="0"/>
              </a:rPr>
              <a:t>2</a:t>
            </a:r>
            <a:r>
              <a:rPr lang="en-US" b="1" dirty="0">
                <a:latin typeface="Times-Bold" charset="0"/>
              </a:rPr>
              <a:t>ra</a:t>
            </a:r>
            <a:r>
              <a:rPr lang="en-US" b="1" baseline="-25000" dirty="0">
                <a:latin typeface="Times-Bold" charset="0"/>
              </a:rPr>
              <a:t>1</a:t>
            </a:r>
            <a:r>
              <a:rPr lang="en-US" b="1" dirty="0">
                <a:latin typeface="Times-Bold" charset="0"/>
              </a:rPr>
              <a:t>ra</a:t>
            </a:r>
            <a:r>
              <a:rPr lang="en-US" b="1" baseline="-25000" dirty="0">
                <a:latin typeface="Times-Bold" charset="0"/>
              </a:rPr>
              <a:t>0</a:t>
            </a:r>
            <a:r>
              <a:rPr lang="en-US" b="1" dirty="0">
                <a:latin typeface="Times-Bold" charset="0"/>
              </a:rPr>
              <a:t> rb</a:t>
            </a:r>
            <a:r>
              <a:rPr lang="en-US" b="1" baseline="-25000" dirty="0">
                <a:latin typeface="Times-Bold" charset="0"/>
              </a:rPr>
              <a:t>3</a:t>
            </a:r>
            <a:r>
              <a:rPr lang="en-US" b="1" dirty="0">
                <a:latin typeface="Times-Bold" charset="0"/>
              </a:rPr>
              <a:t>rb</a:t>
            </a:r>
            <a:r>
              <a:rPr lang="en-US" b="1" baseline="-25000" dirty="0">
                <a:latin typeface="Times-Bold" charset="0"/>
              </a:rPr>
              <a:t>2</a:t>
            </a:r>
            <a:r>
              <a:rPr lang="en-US" b="1" dirty="0">
                <a:latin typeface="Times-Bold" charset="0"/>
              </a:rPr>
              <a:t>rb</a:t>
            </a:r>
            <a:r>
              <a:rPr lang="en-US" b="1" baseline="-25000" dirty="0">
                <a:latin typeface="Times-Bold" charset="0"/>
              </a:rPr>
              <a:t>1</a:t>
            </a:r>
            <a:r>
              <a:rPr lang="en-US" b="1" dirty="0">
                <a:latin typeface="Times-Bold" charset="0"/>
              </a:rPr>
              <a:t>rb</a:t>
            </a:r>
            <a:r>
              <a:rPr lang="en-US" b="1" baseline="-25000" dirty="0">
                <a:latin typeface="Times-Bold" charset="0"/>
              </a:rPr>
              <a:t>0</a:t>
            </a:r>
            <a:r>
              <a:rPr lang="en-US" b="1" dirty="0">
                <a:latin typeface="Times-Bold" charset="0"/>
              </a:rPr>
              <a:t> rc</a:t>
            </a:r>
            <a:r>
              <a:rPr lang="en-US" b="1" baseline="-25000" dirty="0">
                <a:latin typeface="Times-Bold" charset="0"/>
              </a:rPr>
              <a:t>3</a:t>
            </a:r>
            <a:r>
              <a:rPr lang="en-US" b="1" dirty="0">
                <a:latin typeface="Times-Bold" charset="0"/>
              </a:rPr>
              <a:t>rc</a:t>
            </a:r>
            <a:r>
              <a:rPr lang="en-US" b="1" baseline="-25000" dirty="0">
                <a:latin typeface="Times-Bold" charset="0"/>
              </a:rPr>
              <a:t>2</a:t>
            </a:r>
            <a:r>
              <a:rPr lang="en-US" b="1" dirty="0">
                <a:latin typeface="Times-Bold" charset="0"/>
              </a:rPr>
              <a:t>rc</a:t>
            </a:r>
            <a:r>
              <a:rPr lang="en-US" b="1" baseline="-25000" dirty="0">
                <a:latin typeface="Times-Bold" charset="0"/>
              </a:rPr>
              <a:t>1</a:t>
            </a:r>
            <a:r>
              <a:rPr lang="en-US" b="1" dirty="0">
                <a:latin typeface="Times-Bold" charset="0"/>
              </a:rPr>
              <a:t>rc</a:t>
            </a:r>
            <a:r>
              <a:rPr lang="en-US" b="1" baseline="-25000" dirty="0">
                <a:latin typeface="Times-Bold" charset="0"/>
              </a:rPr>
              <a:t>0</a:t>
            </a:r>
            <a:endParaRPr lang="en-US" b="1" baseline="-25000" dirty="0">
              <a:latin typeface="Times-BoldItalic" charset="0"/>
            </a:endParaRPr>
          </a:p>
          <a:p>
            <a:pPr lvl="1" eaLnBrk="1" hangingPunct="1"/>
            <a:endParaRPr lang="en-US" dirty="0">
              <a:latin typeface="Times-BoldItalic" charset="0"/>
            </a:endParaRPr>
          </a:p>
          <a:p>
            <a:pPr lvl="1" eaLnBrk="1" hangingPunct="1"/>
            <a:endParaRPr lang="en-US" dirty="0">
              <a:latin typeface="Times-BoldItalic" charset="0"/>
            </a:endParaRPr>
          </a:p>
          <a:p>
            <a:pPr lvl="1" eaLnBrk="1" hangingPunct="1"/>
            <a:endParaRPr lang="en-US" dirty="0"/>
          </a:p>
        </p:txBody>
      </p:sp>
      <p:sp>
        <p:nvSpPr>
          <p:cNvPr id="27650" name="Slide Number Placeholder 3"/>
          <p:cNvSpPr>
            <a:spLocks noGrp="1"/>
          </p:cNvSpPr>
          <p:nvPr>
            <p:ph type="sldNum" sz="quarter" idx="10"/>
          </p:nvPr>
        </p:nvSpPr>
        <p:spPr>
          <a:noFill/>
        </p:spPr>
        <p:txBody>
          <a:bodyPr/>
          <a:lstStyle/>
          <a:p>
            <a:fld id="{9CCBEC8F-725E-5E45-AF1E-885E18AE2382}" type="slidenum">
              <a:rPr lang="en-US" smtClean="0">
                <a:latin typeface="Helvetica"/>
                <a:cs typeface="Helvetica"/>
              </a:rPr>
              <a:pPr/>
              <a:t>3</a:t>
            </a:fld>
            <a:endParaRPr lang="en-US" smtClean="0">
              <a:latin typeface="Helvetica"/>
              <a:cs typeface="Helvetica"/>
            </a:endParaRPr>
          </a:p>
        </p:txBody>
      </p:sp>
      <p:sp>
        <p:nvSpPr>
          <p:cNvPr id="27651" name="Rectangle 2"/>
          <p:cNvSpPr>
            <a:spLocks noGrp="1" noChangeArrowheads="1"/>
          </p:cNvSpPr>
          <p:nvPr>
            <p:ph type="title"/>
          </p:nvPr>
        </p:nvSpPr>
        <p:spPr>
          <a:xfrm>
            <a:off x="76200" y="76200"/>
            <a:ext cx="9601200" cy="949960"/>
          </a:xfrm>
        </p:spPr>
        <p:txBody>
          <a:bodyPr/>
          <a:lstStyle/>
          <a:p>
            <a:pPr eaLnBrk="1" hangingPunct="1"/>
            <a:r>
              <a:rPr lang="en-US" sz="3400" dirty="0" err="1" smtClean="0">
                <a:ea typeface="ＭＳ Ｐゴシック" pitchFamily="29" charset="-128"/>
                <a:cs typeface="ＭＳ Ｐゴシック" pitchFamily="29" charset="-128"/>
              </a:rPr>
              <a:t>Datapath</a:t>
            </a:r>
            <a:r>
              <a:rPr lang="en-US" sz="3400" dirty="0">
                <a:ea typeface="ＭＳ Ｐゴシック" pitchFamily="29" charset="-128"/>
                <a:cs typeface="ＭＳ Ｐゴシック" pitchFamily="29" charset="-128"/>
              </a:rPr>
              <a:t> </a:t>
            </a:r>
            <a:r>
              <a:rPr lang="en-US" sz="3400" dirty="0" smtClean="0">
                <a:ea typeface="ＭＳ Ｐゴシック" pitchFamily="29" charset="-128"/>
                <a:cs typeface="ＭＳ Ｐゴシック" pitchFamily="29" charset="-128"/>
              </a:rPr>
              <a:t>+ control =</a:t>
            </a:r>
          </a:p>
        </p:txBody>
      </p:sp>
      <p:grpSp>
        <p:nvGrpSpPr>
          <p:cNvPr id="2" name="Group 21"/>
          <p:cNvGrpSpPr>
            <a:grpSpLocks/>
          </p:cNvGrpSpPr>
          <p:nvPr/>
        </p:nvGrpSpPr>
        <p:grpSpPr bwMode="auto">
          <a:xfrm>
            <a:off x="3625532" y="4049925"/>
            <a:ext cx="2622868" cy="2844482"/>
            <a:chOff x="1864" y="2411"/>
            <a:chExt cx="1134" cy="1325"/>
          </a:xfrm>
        </p:grpSpPr>
        <p:sp>
          <p:nvSpPr>
            <p:cNvPr id="27681" name="Rectangle 5"/>
            <p:cNvSpPr>
              <a:spLocks noChangeArrowheads="1"/>
            </p:cNvSpPr>
            <p:nvPr/>
          </p:nvSpPr>
          <p:spPr bwMode="auto">
            <a:xfrm>
              <a:off x="2010" y="3117"/>
              <a:ext cx="616"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Instruction memory</a:t>
              </a:r>
              <a:endParaRPr lang="en-US" dirty="0">
                <a:latin typeface="Times New Roman" pitchFamily="29" charset="0"/>
              </a:endParaRPr>
            </a:p>
          </p:txBody>
        </p:sp>
        <p:sp>
          <p:nvSpPr>
            <p:cNvPr id="27682" name="Rectangle 6"/>
            <p:cNvSpPr>
              <a:spLocks noChangeArrowheads="1"/>
            </p:cNvSpPr>
            <p:nvPr/>
          </p:nvSpPr>
          <p:spPr bwMode="auto">
            <a:xfrm>
              <a:off x="2821" y="3120"/>
              <a:ext cx="24"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Times" pitchFamily="29" charset="0"/>
                </a:rPr>
                <a:t>I</a:t>
              </a:r>
              <a:endParaRPr lang="en-US" dirty="0">
                <a:latin typeface="Times New Roman" pitchFamily="29" charset="0"/>
              </a:endParaRPr>
            </a:p>
          </p:txBody>
        </p:sp>
        <p:sp>
          <p:nvSpPr>
            <p:cNvPr id="27683" name="Rectangle 7"/>
            <p:cNvSpPr>
              <a:spLocks noChangeArrowheads="1"/>
            </p:cNvSpPr>
            <p:nvPr/>
          </p:nvSpPr>
          <p:spPr bwMode="auto">
            <a:xfrm>
              <a:off x="1864" y="3098"/>
              <a:ext cx="1134" cy="638"/>
            </a:xfrm>
            <a:prstGeom prst="rect">
              <a:avLst/>
            </a:prstGeom>
            <a:noFill/>
            <a:ln w="14288">
              <a:solidFill>
                <a:srgbClr val="0078C1"/>
              </a:solidFill>
              <a:miter lim="800000"/>
              <a:headEnd/>
              <a:tailEnd/>
            </a:ln>
          </p:spPr>
          <p:txBody>
            <a:bodyPr>
              <a:prstTxWarp prst="textNoShape">
                <a:avLst/>
              </a:prstTxWarp>
            </a:bodyPr>
            <a:lstStyle/>
            <a:p>
              <a:endParaRPr lang="en-US"/>
            </a:p>
          </p:txBody>
        </p:sp>
        <p:sp>
          <p:nvSpPr>
            <p:cNvPr id="27684" name="Line 9"/>
            <p:cNvSpPr>
              <a:spLocks noChangeShapeType="1"/>
            </p:cNvSpPr>
            <p:nvPr/>
          </p:nvSpPr>
          <p:spPr bwMode="auto">
            <a:xfrm>
              <a:off x="2418" y="2965"/>
              <a:ext cx="1" cy="58"/>
            </a:xfrm>
            <a:prstGeom prst="line">
              <a:avLst/>
            </a:prstGeom>
            <a:noFill/>
            <a:ln w="19050">
              <a:solidFill>
                <a:srgbClr val="000000"/>
              </a:solidFill>
              <a:miter lim="800000"/>
              <a:headEnd/>
              <a:tailEnd/>
            </a:ln>
          </p:spPr>
          <p:txBody>
            <a:bodyPr>
              <a:prstTxWarp prst="textNoShape">
                <a:avLst/>
              </a:prstTxWarp>
            </a:bodyPr>
            <a:lstStyle/>
            <a:p>
              <a:endParaRPr lang="en-US"/>
            </a:p>
          </p:txBody>
        </p:sp>
        <p:sp>
          <p:nvSpPr>
            <p:cNvPr id="27685" name="Freeform 10"/>
            <p:cNvSpPr>
              <a:spLocks/>
            </p:cNvSpPr>
            <p:nvPr/>
          </p:nvSpPr>
          <p:spPr bwMode="auto">
            <a:xfrm>
              <a:off x="2395" y="3003"/>
              <a:ext cx="46" cy="92"/>
            </a:xfrm>
            <a:custGeom>
              <a:avLst/>
              <a:gdLst>
                <a:gd name="T0" fmla="*/ 23 w 46"/>
                <a:gd name="T1" fmla="*/ 92 h 92"/>
                <a:gd name="T2" fmla="*/ 0 w 46"/>
                <a:gd name="T3" fmla="*/ 0 h 92"/>
                <a:gd name="T4" fmla="*/ 46 w 46"/>
                <a:gd name="T5" fmla="*/ 0 h 92"/>
                <a:gd name="T6" fmla="*/ 23 w 46"/>
                <a:gd name="T7" fmla="*/ 92 h 92"/>
                <a:gd name="T8" fmla="*/ 0 60000 65536"/>
                <a:gd name="T9" fmla="*/ 0 60000 65536"/>
                <a:gd name="T10" fmla="*/ 0 60000 65536"/>
                <a:gd name="T11" fmla="*/ 0 60000 65536"/>
                <a:gd name="T12" fmla="*/ 0 w 46"/>
                <a:gd name="T13" fmla="*/ 0 h 92"/>
                <a:gd name="T14" fmla="*/ 46 w 46"/>
                <a:gd name="T15" fmla="*/ 92 h 92"/>
              </a:gdLst>
              <a:ahLst/>
              <a:cxnLst>
                <a:cxn ang="T8">
                  <a:pos x="T0" y="T1"/>
                </a:cxn>
                <a:cxn ang="T9">
                  <a:pos x="T2" y="T3"/>
                </a:cxn>
                <a:cxn ang="T10">
                  <a:pos x="T4" y="T5"/>
                </a:cxn>
                <a:cxn ang="T11">
                  <a:pos x="T6" y="T7"/>
                </a:cxn>
              </a:cxnLst>
              <a:rect l="T12" t="T13" r="T14" b="T15"/>
              <a:pathLst>
                <a:path w="46" h="92">
                  <a:moveTo>
                    <a:pt x="23" y="92"/>
                  </a:moveTo>
                  <a:lnTo>
                    <a:pt x="0" y="0"/>
                  </a:lnTo>
                  <a:lnTo>
                    <a:pt x="46" y="0"/>
                  </a:lnTo>
                  <a:lnTo>
                    <a:pt x="23" y="92"/>
                  </a:lnTo>
                  <a:close/>
                </a:path>
              </a:pathLst>
            </a:custGeom>
            <a:solidFill>
              <a:srgbClr val="000000"/>
            </a:solidFill>
            <a:ln w="9525">
              <a:noFill/>
              <a:round/>
              <a:headEnd/>
              <a:tailEnd/>
            </a:ln>
          </p:spPr>
          <p:txBody>
            <a:bodyPr>
              <a:prstTxWarp prst="textNoShape">
                <a:avLst/>
              </a:prstTxWarp>
            </a:bodyPr>
            <a:lstStyle/>
            <a:p>
              <a:endParaRPr lang="en-US"/>
            </a:p>
          </p:txBody>
        </p:sp>
        <p:sp>
          <p:nvSpPr>
            <p:cNvPr id="27686" name="Rectangle 11"/>
            <p:cNvSpPr>
              <a:spLocks noChangeArrowheads="1"/>
            </p:cNvSpPr>
            <p:nvPr/>
          </p:nvSpPr>
          <p:spPr bwMode="auto">
            <a:xfrm>
              <a:off x="1947" y="3254"/>
              <a:ext cx="766"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0: 0000 0000 00000000</a:t>
              </a:r>
              <a:endParaRPr lang="en-US" dirty="0">
                <a:latin typeface="Times New Roman" pitchFamily="29" charset="0"/>
              </a:endParaRPr>
            </a:p>
          </p:txBody>
        </p:sp>
        <p:sp>
          <p:nvSpPr>
            <p:cNvPr id="27687" name="Rectangle 12"/>
            <p:cNvSpPr>
              <a:spLocks noChangeArrowheads="1"/>
            </p:cNvSpPr>
            <p:nvPr/>
          </p:nvSpPr>
          <p:spPr bwMode="auto">
            <a:xfrm>
              <a:off x="1947" y="3362"/>
              <a:ext cx="762" cy="93"/>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1: 0000 0001 00000001</a:t>
              </a:r>
              <a:endParaRPr lang="en-US" dirty="0">
                <a:latin typeface="Times New Roman" pitchFamily="29" charset="0"/>
              </a:endParaRPr>
            </a:p>
          </p:txBody>
        </p:sp>
        <p:sp>
          <p:nvSpPr>
            <p:cNvPr id="27688" name="Rectangle 13"/>
            <p:cNvSpPr>
              <a:spLocks noChangeArrowheads="1"/>
            </p:cNvSpPr>
            <p:nvPr/>
          </p:nvSpPr>
          <p:spPr bwMode="auto">
            <a:xfrm>
              <a:off x="1947" y="3473"/>
              <a:ext cx="786"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2: 0010 0010 0000 0001</a:t>
              </a:r>
              <a:endParaRPr lang="en-US" dirty="0">
                <a:latin typeface="Times New Roman" pitchFamily="29" charset="0"/>
              </a:endParaRPr>
            </a:p>
          </p:txBody>
        </p:sp>
        <p:sp>
          <p:nvSpPr>
            <p:cNvPr id="27689" name="Rectangle 14"/>
            <p:cNvSpPr>
              <a:spLocks noChangeArrowheads="1"/>
            </p:cNvSpPr>
            <p:nvPr/>
          </p:nvSpPr>
          <p:spPr bwMode="auto">
            <a:xfrm>
              <a:off x="1947" y="3580"/>
              <a:ext cx="766"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3: 0001 0010 00001001</a:t>
              </a:r>
              <a:endParaRPr lang="en-US" dirty="0">
                <a:latin typeface="Times New Roman" pitchFamily="29" charset="0"/>
              </a:endParaRPr>
            </a:p>
          </p:txBody>
        </p:sp>
        <p:sp>
          <p:nvSpPr>
            <p:cNvPr id="27690" name="Rectangle 15"/>
            <p:cNvSpPr>
              <a:spLocks noChangeArrowheads="1"/>
            </p:cNvSpPr>
            <p:nvPr/>
          </p:nvSpPr>
          <p:spPr bwMode="auto">
            <a:xfrm>
              <a:off x="1947" y="2515"/>
              <a:ext cx="433"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0: RF[0]=D[0]</a:t>
              </a:r>
              <a:endParaRPr lang="en-US" dirty="0">
                <a:latin typeface="Times New Roman" pitchFamily="29" charset="0"/>
              </a:endParaRPr>
            </a:p>
          </p:txBody>
        </p:sp>
        <p:sp>
          <p:nvSpPr>
            <p:cNvPr id="27691" name="Rectangle 16"/>
            <p:cNvSpPr>
              <a:spLocks noChangeArrowheads="1"/>
            </p:cNvSpPr>
            <p:nvPr/>
          </p:nvSpPr>
          <p:spPr bwMode="auto">
            <a:xfrm>
              <a:off x="1947" y="2625"/>
              <a:ext cx="433"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1: RF[1]=D[1]</a:t>
              </a:r>
              <a:endParaRPr lang="en-US" dirty="0">
                <a:latin typeface="Times New Roman" pitchFamily="29" charset="0"/>
              </a:endParaRPr>
            </a:p>
          </p:txBody>
        </p:sp>
        <p:sp>
          <p:nvSpPr>
            <p:cNvPr id="27692" name="Rectangle 17"/>
            <p:cNvSpPr>
              <a:spLocks noChangeArrowheads="1"/>
            </p:cNvSpPr>
            <p:nvPr/>
          </p:nvSpPr>
          <p:spPr bwMode="auto">
            <a:xfrm>
              <a:off x="1947" y="2733"/>
              <a:ext cx="697" cy="96"/>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2: RF[2]=RF[0]+RF[1]</a:t>
              </a:r>
              <a:endParaRPr lang="en-US" dirty="0">
                <a:latin typeface="Times New Roman" pitchFamily="29" charset="0"/>
              </a:endParaRPr>
            </a:p>
          </p:txBody>
        </p:sp>
        <p:sp>
          <p:nvSpPr>
            <p:cNvPr id="27693" name="Rectangle 18"/>
            <p:cNvSpPr>
              <a:spLocks noChangeArrowheads="1"/>
            </p:cNvSpPr>
            <p:nvPr/>
          </p:nvSpPr>
          <p:spPr bwMode="auto">
            <a:xfrm>
              <a:off x="1947" y="2844"/>
              <a:ext cx="431" cy="93"/>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3: D[9]=RF[</a:t>
              </a:r>
              <a:r>
                <a:rPr lang="en-US" sz="1300" dirty="0" smtClean="0">
                  <a:latin typeface="Helvetica" pitchFamily="29" charset="0"/>
                </a:rPr>
                <a:t>2]</a:t>
              </a:r>
              <a:endParaRPr lang="en-US" dirty="0">
                <a:latin typeface="Times New Roman" pitchFamily="29" charset="0"/>
              </a:endParaRPr>
            </a:p>
          </p:txBody>
        </p:sp>
        <p:sp>
          <p:nvSpPr>
            <p:cNvPr id="27694" name="Rectangle 19"/>
            <p:cNvSpPr>
              <a:spLocks noChangeArrowheads="1"/>
            </p:cNvSpPr>
            <p:nvPr/>
          </p:nvSpPr>
          <p:spPr bwMode="auto">
            <a:xfrm>
              <a:off x="1950" y="2411"/>
              <a:ext cx="547" cy="93"/>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Desired program</a:t>
              </a:r>
              <a:endParaRPr lang="en-US" dirty="0">
                <a:latin typeface="Times New Roman" pitchFamily="29" charset="0"/>
              </a:endParaRPr>
            </a:p>
          </p:txBody>
        </p:sp>
      </p:grpSp>
      <p:grpSp>
        <p:nvGrpSpPr>
          <p:cNvPr id="3" name="Group 26"/>
          <p:cNvGrpSpPr>
            <a:grpSpLocks/>
          </p:cNvGrpSpPr>
          <p:nvPr/>
        </p:nvGrpSpPr>
        <p:grpSpPr bwMode="auto">
          <a:xfrm>
            <a:off x="2961957" y="2547621"/>
            <a:ext cx="831215" cy="3862811"/>
            <a:chOff x="1516" y="1416"/>
            <a:chExt cx="476" cy="2147"/>
          </a:xfrm>
        </p:grpSpPr>
        <p:sp>
          <p:nvSpPr>
            <p:cNvPr id="27679" name="Freeform 23"/>
            <p:cNvSpPr>
              <a:spLocks/>
            </p:cNvSpPr>
            <p:nvPr/>
          </p:nvSpPr>
          <p:spPr bwMode="auto">
            <a:xfrm>
              <a:off x="1581" y="1416"/>
              <a:ext cx="411" cy="2039"/>
            </a:xfrm>
            <a:custGeom>
              <a:avLst/>
              <a:gdLst>
                <a:gd name="T0" fmla="*/ 251 w 411"/>
                <a:gd name="T1" fmla="*/ 0 h 2039"/>
                <a:gd name="T2" fmla="*/ 27 w 411"/>
                <a:gd name="T3" fmla="*/ 1720 h 2039"/>
                <a:gd name="T4" fmla="*/ 411 w 411"/>
                <a:gd name="T5" fmla="*/ 1912 h 2039"/>
                <a:gd name="T6" fmla="*/ 0 60000 65536"/>
                <a:gd name="T7" fmla="*/ 0 60000 65536"/>
                <a:gd name="T8" fmla="*/ 0 60000 65536"/>
                <a:gd name="T9" fmla="*/ 0 w 411"/>
                <a:gd name="T10" fmla="*/ 0 h 2039"/>
                <a:gd name="T11" fmla="*/ 411 w 411"/>
                <a:gd name="T12" fmla="*/ 2039 h 2039"/>
              </a:gdLst>
              <a:ahLst/>
              <a:cxnLst>
                <a:cxn ang="T6">
                  <a:pos x="T0" y="T1"/>
                </a:cxn>
                <a:cxn ang="T7">
                  <a:pos x="T2" y="T3"/>
                </a:cxn>
                <a:cxn ang="T8">
                  <a:pos x="T4" y="T5"/>
                </a:cxn>
              </a:cxnLst>
              <a:rect l="T9" t="T10" r="T11" b="T12"/>
              <a:pathLst>
                <a:path w="411" h="2039">
                  <a:moveTo>
                    <a:pt x="251" y="0"/>
                  </a:moveTo>
                  <a:cubicBezTo>
                    <a:pt x="125" y="700"/>
                    <a:pt x="0" y="1401"/>
                    <a:pt x="27" y="1720"/>
                  </a:cubicBezTo>
                  <a:cubicBezTo>
                    <a:pt x="54" y="2039"/>
                    <a:pt x="232" y="1975"/>
                    <a:pt x="411" y="1912"/>
                  </a:cubicBezTo>
                </a:path>
              </a:pathLst>
            </a:custGeom>
            <a:noFill/>
            <a:ln w="9525">
              <a:solidFill>
                <a:srgbClr val="FF0000"/>
              </a:solidFill>
              <a:round/>
              <a:headEnd/>
              <a:tailEnd type="arrow" w="med" len="med"/>
            </a:ln>
          </p:spPr>
          <p:txBody>
            <a:bodyPr>
              <a:prstTxWarp prst="textNoShape">
                <a:avLst/>
              </a:prstTxWarp>
            </a:bodyPr>
            <a:lstStyle/>
            <a:p>
              <a:endParaRPr lang="en-US"/>
            </a:p>
          </p:txBody>
        </p:sp>
        <p:sp>
          <p:nvSpPr>
            <p:cNvPr id="27680" name="Freeform 24"/>
            <p:cNvSpPr>
              <a:spLocks/>
            </p:cNvSpPr>
            <p:nvPr/>
          </p:nvSpPr>
          <p:spPr bwMode="auto">
            <a:xfrm>
              <a:off x="1516" y="3056"/>
              <a:ext cx="452" cy="507"/>
            </a:xfrm>
            <a:custGeom>
              <a:avLst/>
              <a:gdLst>
                <a:gd name="T0" fmla="*/ 92 w 452"/>
                <a:gd name="T1" fmla="*/ 0 h 507"/>
                <a:gd name="T2" fmla="*/ 60 w 452"/>
                <a:gd name="T3" fmla="*/ 440 h 507"/>
                <a:gd name="T4" fmla="*/ 452 w 452"/>
                <a:gd name="T5" fmla="*/ 400 h 507"/>
                <a:gd name="T6" fmla="*/ 0 60000 65536"/>
                <a:gd name="T7" fmla="*/ 0 60000 65536"/>
                <a:gd name="T8" fmla="*/ 0 60000 65536"/>
                <a:gd name="T9" fmla="*/ 0 w 452"/>
                <a:gd name="T10" fmla="*/ 0 h 507"/>
                <a:gd name="T11" fmla="*/ 452 w 452"/>
                <a:gd name="T12" fmla="*/ 507 h 507"/>
              </a:gdLst>
              <a:ahLst/>
              <a:cxnLst>
                <a:cxn ang="T6">
                  <a:pos x="T0" y="T1"/>
                </a:cxn>
                <a:cxn ang="T7">
                  <a:pos x="T2" y="T3"/>
                </a:cxn>
                <a:cxn ang="T8">
                  <a:pos x="T4" y="T5"/>
                </a:cxn>
              </a:cxnLst>
              <a:rect l="T9" t="T10" r="T11" b="T12"/>
              <a:pathLst>
                <a:path w="452" h="507">
                  <a:moveTo>
                    <a:pt x="92" y="0"/>
                  </a:moveTo>
                  <a:cubicBezTo>
                    <a:pt x="46" y="186"/>
                    <a:pt x="0" y="373"/>
                    <a:pt x="60" y="440"/>
                  </a:cubicBezTo>
                  <a:cubicBezTo>
                    <a:pt x="120" y="507"/>
                    <a:pt x="286" y="453"/>
                    <a:pt x="452" y="400"/>
                  </a:cubicBezTo>
                </a:path>
              </a:pathLst>
            </a:custGeom>
            <a:noFill/>
            <a:ln w="9525">
              <a:solidFill>
                <a:srgbClr val="FF0000"/>
              </a:solidFill>
              <a:round/>
              <a:headEnd/>
              <a:tailEnd type="arrow" w="med" len="med"/>
            </a:ln>
          </p:spPr>
          <p:txBody>
            <a:bodyPr>
              <a:prstTxWarp prst="textNoShape">
                <a:avLst/>
              </a:prstTxWarp>
            </a:bodyPr>
            <a:lstStyle/>
            <a:p>
              <a:endParaRPr lang="en-US"/>
            </a:p>
          </p:txBody>
        </p:sp>
      </p:grpSp>
      <p:sp>
        <p:nvSpPr>
          <p:cNvPr id="27655" name="Freeform 25"/>
          <p:cNvSpPr>
            <a:spLocks/>
          </p:cNvSpPr>
          <p:nvPr/>
        </p:nvSpPr>
        <p:spPr bwMode="auto">
          <a:xfrm>
            <a:off x="2562067" y="3238501"/>
            <a:ext cx="1203166" cy="3690091"/>
          </a:xfrm>
          <a:custGeom>
            <a:avLst/>
            <a:gdLst>
              <a:gd name="T0" fmla="*/ 2147483647 w 689"/>
              <a:gd name="T1" fmla="*/ 0 h 1891"/>
              <a:gd name="T2" fmla="*/ 2147483647 w 689"/>
              <a:gd name="T3" fmla="*/ 2147483647 h 1891"/>
              <a:gd name="T4" fmla="*/ 2147483647 w 689"/>
              <a:gd name="T5" fmla="*/ 2147483647 h 1891"/>
              <a:gd name="T6" fmla="*/ 2147483647 w 689"/>
              <a:gd name="T7" fmla="*/ 2147483647 h 1891"/>
              <a:gd name="T8" fmla="*/ 0 60000 65536"/>
              <a:gd name="T9" fmla="*/ 0 60000 65536"/>
              <a:gd name="T10" fmla="*/ 0 60000 65536"/>
              <a:gd name="T11" fmla="*/ 0 60000 65536"/>
              <a:gd name="T12" fmla="*/ 0 w 689"/>
              <a:gd name="T13" fmla="*/ 0 h 1891"/>
              <a:gd name="T14" fmla="*/ 689 w 689"/>
              <a:gd name="T15" fmla="*/ 1891 h 1891"/>
            </a:gdLst>
            <a:ahLst/>
            <a:cxnLst>
              <a:cxn ang="T8">
                <a:pos x="T0" y="T1"/>
              </a:cxn>
              <a:cxn ang="T9">
                <a:pos x="T2" y="T3"/>
              </a:cxn>
              <a:cxn ang="T10">
                <a:pos x="T4" y="T5"/>
              </a:cxn>
              <a:cxn ang="T11">
                <a:pos x="T6" y="T7"/>
              </a:cxn>
            </a:cxnLst>
            <a:rect l="T12" t="T13" r="T14" b="T15"/>
            <a:pathLst>
              <a:path w="689" h="1891">
                <a:moveTo>
                  <a:pt x="601" y="0"/>
                </a:moveTo>
                <a:cubicBezTo>
                  <a:pt x="542" y="116"/>
                  <a:pt x="337" y="411"/>
                  <a:pt x="249" y="696"/>
                </a:cubicBezTo>
                <a:cubicBezTo>
                  <a:pt x="161" y="981"/>
                  <a:pt x="0" y="1533"/>
                  <a:pt x="73" y="1712"/>
                </a:cubicBezTo>
                <a:cubicBezTo>
                  <a:pt x="146" y="1891"/>
                  <a:pt x="561" y="1756"/>
                  <a:pt x="689" y="1768"/>
                </a:cubicBezTo>
              </a:path>
            </a:pathLst>
          </a:custGeom>
          <a:noFill/>
          <a:ln w="9525">
            <a:solidFill>
              <a:srgbClr val="33CC33"/>
            </a:solidFill>
            <a:round/>
            <a:headEnd/>
            <a:tailEnd type="arrow" w="med" len="med"/>
          </a:ln>
        </p:spPr>
        <p:txBody>
          <a:bodyPr lIns="101882" tIns="50941" rIns="101882" bIns="50941">
            <a:prstTxWarp prst="textNoShape">
              <a:avLst/>
            </a:prstTxWarp>
          </a:bodyPr>
          <a:lstStyle/>
          <a:p>
            <a:endParaRPr lang="en-US"/>
          </a:p>
        </p:txBody>
      </p:sp>
      <p:sp>
        <p:nvSpPr>
          <p:cNvPr id="27656" name="Freeform 27"/>
          <p:cNvSpPr>
            <a:spLocks/>
          </p:cNvSpPr>
          <p:nvPr/>
        </p:nvSpPr>
        <p:spPr bwMode="auto">
          <a:xfrm>
            <a:off x="2216309" y="3684693"/>
            <a:ext cx="1562893" cy="2894860"/>
          </a:xfrm>
          <a:custGeom>
            <a:avLst/>
            <a:gdLst>
              <a:gd name="T0" fmla="*/ 2147483647 w 895"/>
              <a:gd name="T1" fmla="*/ 0 h 1761"/>
              <a:gd name="T2" fmla="*/ 2147483647 w 895"/>
              <a:gd name="T3" fmla="*/ 2147483647 h 1761"/>
              <a:gd name="T4" fmla="*/ 2147483647 w 895"/>
              <a:gd name="T5" fmla="*/ 2147483647 h 1761"/>
              <a:gd name="T6" fmla="*/ 2147483647 w 895"/>
              <a:gd name="T7" fmla="*/ 2147483647 h 1761"/>
              <a:gd name="T8" fmla="*/ 0 60000 65536"/>
              <a:gd name="T9" fmla="*/ 0 60000 65536"/>
              <a:gd name="T10" fmla="*/ 0 60000 65536"/>
              <a:gd name="T11" fmla="*/ 0 60000 65536"/>
              <a:gd name="T12" fmla="*/ 0 w 895"/>
              <a:gd name="T13" fmla="*/ 0 h 1761"/>
              <a:gd name="T14" fmla="*/ 895 w 895"/>
              <a:gd name="T15" fmla="*/ 1761 h 1761"/>
            </a:gdLst>
            <a:ahLst/>
            <a:cxnLst>
              <a:cxn ang="T8">
                <a:pos x="T0" y="T1"/>
              </a:cxn>
              <a:cxn ang="T9">
                <a:pos x="T2" y="T3"/>
              </a:cxn>
              <a:cxn ang="T10">
                <a:pos x="T4" y="T5"/>
              </a:cxn>
              <a:cxn ang="T11">
                <a:pos x="T6" y="T7"/>
              </a:cxn>
            </a:cxnLst>
            <a:rect l="T12" t="T13" r="T14" b="T15"/>
            <a:pathLst>
              <a:path w="895" h="1761">
                <a:moveTo>
                  <a:pt x="743" y="0"/>
                </a:moveTo>
                <a:cubicBezTo>
                  <a:pt x="466" y="374"/>
                  <a:pt x="190" y="748"/>
                  <a:pt x="95" y="1024"/>
                </a:cubicBezTo>
                <a:cubicBezTo>
                  <a:pt x="0" y="1300"/>
                  <a:pt x="42" y="1551"/>
                  <a:pt x="175" y="1656"/>
                </a:cubicBezTo>
                <a:cubicBezTo>
                  <a:pt x="308" y="1761"/>
                  <a:pt x="601" y="1708"/>
                  <a:pt x="895" y="1656"/>
                </a:cubicBezTo>
              </a:path>
            </a:pathLst>
          </a:custGeom>
          <a:noFill/>
          <a:ln w="9525">
            <a:solidFill>
              <a:srgbClr val="0000FF"/>
            </a:solidFill>
            <a:round/>
            <a:headEnd/>
            <a:tailEnd type="arrow" w="med" len="med"/>
          </a:ln>
        </p:spPr>
        <p:txBody>
          <a:bodyPr lIns="101882" tIns="50941" rIns="101882" bIns="50941">
            <a:prstTxWarp prst="textNoShape">
              <a:avLst/>
            </a:prstTxWarp>
          </a:bodyPr>
          <a:lstStyle/>
          <a:p>
            <a:endParaRPr lang="en-US"/>
          </a:p>
        </p:txBody>
      </p:sp>
      <p:grpSp>
        <p:nvGrpSpPr>
          <p:cNvPr id="4" name="Group 44"/>
          <p:cNvGrpSpPr>
            <a:grpSpLocks/>
          </p:cNvGrpSpPr>
          <p:nvPr/>
        </p:nvGrpSpPr>
        <p:grpSpPr bwMode="auto">
          <a:xfrm>
            <a:off x="4677412" y="6750470"/>
            <a:ext cx="1147287" cy="687282"/>
            <a:chOff x="2462" y="3752"/>
            <a:chExt cx="657" cy="382"/>
          </a:xfrm>
        </p:grpSpPr>
        <p:sp>
          <p:nvSpPr>
            <p:cNvPr id="27676" name="Text Box 31"/>
            <p:cNvSpPr txBox="1">
              <a:spLocks noChangeArrowheads="1"/>
            </p:cNvSpPr>
            <p:nvPr/>
          </p:nvSpPr>
          <p:spPr bwMode="auto">
            <a:xfrm>
              <a:off x="2462" y="3929"/>
              <a:ext cx="657" cy="205"/>
            </a:xfrm>
            <a:prstGeom prst="rect">
              <a:avLst/>
            </a:prstGeom>
            <a:noFill/>
            <a:ln w="9525">
              <a:noFill/>
              <a:miter lim="800000"/>
              <a:headEnd/>
              <a:tailEnd/>
            </a:ln>
          </p:spPr>
          <p:txBody>
            <a:bodyPr wrap="none">
              <a:prstTxWarp prst="textNoShape">
                <a:avLst/>
              </a:prstTxWarp>
              <a:spAutoFit/>
            </a:bodyPr>
            <a:lstStyle/>
            <a:p>
              <a:r>
                <a:rPr lang="en-US" sz="1800" dirty="0">
                  <a:latin typeface="Helvetica"/>
                  <a:cs typeface="Helvetica"/>
                </a:rPr>
                <a:t>operands</a:t>
              </a:r>
            </a:p>
          </p:txBody>
        </p:sp>
        <p:sp>
          <p:nvSpPr>
            <p:cNvPr id="27677" name="Line 32"/>
            <p:cNvSpPr>
              <a:spLocks noChangeShapeType="1"/>
            </p:cNvSpPr>
            <p:nvPr/>
          </p:nvSpPr>
          <p:spPr bwMode="auto">
            <a:xfrm flipV="1">
              <a:off x="2672" y="3752"/>
              <a:ext cx="0" cy="24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7678" name="Line 33"/>
            <p:cNvSpPr>
              <a:spLocks noChangeShapeType="1"/>
            </p:cNvSpPr>
            <p:nvPr/>
          </p:nvSpPr>
          <p:spPr bwMode="auto">
            <a:xfrm flipH="1" flipV="1">
              <a:off x="2480" y="3784"/>
              <a:ext cx="152" cy="216"/>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27658" name="Text Box 34"/>
          <p:cNvSpPr txBox="1">
            <a:spLocks noChangeArrowheads="1"/>
          </p:cNvSpPr>
          <p:nvPr/>
        </p:nvSpPr>
        <p:spPr bwMode="auto">
          <a:xfrm>
            <a:off x="6392703" y="5861685"/>
            <a:ext cx="3284697" cy="779985"/>
          </a:xfrm>
          <a:prstGeom prst="rect">
            <a:avLst/>
          </a:prstGeom>
          <a:noFill/>
          <a:ln w="9525">
            <a:noFill/>
            <a:miter lim="800000"/>
            <a:headEnd/>
            <a:tailEnd/>
          </a:ln>
        </p:spPr>
        <p:txBody>
          <a:bodyPr lIns="101882" tIns="50941" rIns="101882" bIns="50941">
            <a:prstTxWarp prst="textNoShape">
              <a:avLst/>
            </a:prstTxWarp>
            <a:spAutoFit/>
          </a:bodyPr>
          <a:lstStyle/>
          <a:p>
            <a:r>
              <a:rPr lang="en-US" sz="2200" dirty="0">
                <a:latin typeface="Helvetica"/>
                <a:cs typeface="Helvetica"/>
              </a:rPr>
              <a:t>Instructions in 0s and 1s – </a:t>
            </a:r>
            <a:r>
              <a:rPr lang="en-US" sz="2200" i="1" dirty="0">
                <a:latin typeface="Helvetica"/>
                <a:cs typeface="Helvetica"/>
              </a:rPr>
              <a:t>machine code</a:t>
            </a:r>
          </a:p>
        </p:txBody>
      </p:sp>
      <p:sp>
        <p:nvSpPr>
          <p:cNvPr id="27659" name="Freeform 35"/>
          <p:cNvSpPr>
            <a:spLocks/>
          </p:cNvSpPr>
          <p:nvPr/>
        </p:nvSpPr>
        <p:spPr bwMode="auto">
          <a:xfrm>
            <a:off x="4207034" y="5109634"/>
            <a:ext cx="801528" cy="1482513"/>
          </a:xfrm>
          <a:custGeom>
            <a:avLst/>
            <a:gdLst>
              <a:gd name="T0" fmla="*/ 2147483647 w 459"/>
              <a:gd name="T1" fmla="*/ 0 h 824"/>
              <a:gd name="T2" fmla="*/ 2147483647 w 459"/>
              <a:gd name="T3" fmla="*/ 2147483647 h 824"/>
              <a:gd name="T4" fmla="*/ 2147483647 w 459"/>
              <a:gd name="T5" fmla="*/ 2147483647 h 824"/>
              <a:gd name="T6" fmla="*/ 0 60000 65536"/>
              <a:gd name="T7" fmla="*/ 0 60000 65536"/>
              <a:gd name="T8" fmla="*/ 0 60000 65536"/>
              <a:gd name="T9" fmla="*/ 0 w 459"/>
              <a:gd name="T10" fmla="*/ 0 h 824"/>
              <a:gd name="T11" fmla="*/ 459 w 459"/>
              <a:gd name="T12" fmla="*/ 824 h 824"/>
            </a:gdLst>
            <a:ahLst/>
            <a:cxnLst>
              <a:cxn ang="T6">
                <a:pos x="T0" y="T1"/>
              </a:cxn>
              <a:cxn ang="T7">
                <a:pos x="T2" y="T3"/>
              </a:cxn>
              <a:cxn ang="T8">
                <a:pos x="T4" y="T5"/>
              </a:cxn>
            </a:cxnLst>
            <a:rect l="T9" t="T10" r="T11" b="T12"/>
            <a:pathLst>
              <a:path w="459" h="824">
                <a:moveTo>
                  <a:pt x="11" y="0"/>
                </a:moveTo>
                <a:cubicBezTo>
                  <a:pt x="5" y="19"/>
                  <a:pt x="0" y="39"/>
                  <a:pt x="75" y="176"/>
                </a:cubicBezTo>
                <a:cubicBezTo>
                  <a:pt x="150" y="313"/>
                  <a:pt x="304" y="568"/>
                  <a:pt x="459" y="824"/>
                </a:cubicBezTo>
              </a:path>
            </a:pathLst>
          </a:custGeom>
          <a:noFill/>
          <a:ln w="9525">
            <a:solidFill>
              <a:srgbClr val="6600CC"/>
            </a:solidFill>
            <a:round/>
            <a:headEnd/>
            <a:tailEnd type="arrow" w="med" len="med"/>
          </a:ln>
        </p:spPr>
        <p:txBody>
          <a:bodyPr lIns="101882" tIns="50941" rIns="101882" bIns="50941">
            <a:prstTxWarp prst="textNoShape">
              <a:avLst/>
            </a:prstTxWarp>
          </a:bodyPr>
          <a:lstStyle/>
          <a:p>
            <a:endParaRPr lang="en-US"/>
          </a:p>
        </p:txBody>
      </p:sp>
      <p:sp>
        <p:nvSpPr>
          <p:cNvPr id="27660" name="Freeform 36"/>
          <p:cNvSpPr>
            <a:spLocks/>
          </p:cNvSpPr>
          <p:nvPr/>
        </p:nvSpPr>
        <p:spPr bwMode="auto">
          <a:xfrm>
            <a:off x="4603433" y="5152814"/>
            <a:ext cx="144939" cy="1439333"/>
          </a:xfrm>
          <a:custGeom>
            <a:avLst/>
            <a:gdLst>
              <a:gd name="T0" fmla="*/ 2147483647 w 83"/>
              <a:gd name="T1" fmla="*/ 0 h 800"/>
              <a:gd name="T2" fmla="*/ 2147483647 w 83"/>
              <a:gd name="T3" fmla="*/ 2147483647 h 800"/>
              <a:gd name="T4" fmla="*/ 0 w 83"/>
              <a:gd name="T5" fmla="*/ 2147483647 h 800"/>
              <a:gd name="T6" fmla="*/ 0 60000 65536"/>
              <a:gd name="T7" fmla="*/ 0 60000 65536"/>
              <a:gd name="T8" fmla="*/ 0 60000 65536"/>
              <a:gd name="T9" fmla="*/ 0 w 83"/>
              <a:gd name="T10" fmla="*/ 0 h 800"/>
              <a:gd name="T11" fmla="*/ 83 w 83"/>
              <a:gd name="T12" fmla="*/ 800 h 800"/>
            </a:gdLst>
            <a:ahLst/>
            <a:cxnLst>
              <a:cxn ang="T6">
                <a:pos x="T0" y="T1"/>
              </a:cxn>
              <a:cxn ang="T7">
                <a:pos x="T2" y="T3"/>
              </a:cxn>
              <a:cxn ang="T8">
                <a:pos x="T4" y="T5"/>
              </a:cxn>
            </a:cxnLst>
            <a:rect l="T9" t="T10" r="T11" b="T12"/>
            <a:pathLst>
              <a:path w="83" h="800">
                <a:moveTo>
                  <a:pt x="64" y="0"/>
                </a:moveTo>
                <a:cubicBezTo>
                  <a:pt x="73" y="69"/>
                  <a:pt x="83" y="139"/>
                  <a:pt x="72" y="272"/>
                </a:cubicBezTo>
                <a:cubicBezTo>
                  <a:pt x="61" y="405"/>
                  <a:pt x="30" y="602"/>
                  <a:pt x="0" y="800"/>
                </a:cubicBezTo>
              </a:path>
            </a:pathLst>
          </a:custGeom>
          <a:noFill/>
          <a:ln w="9525">
            <a:solidFill>
              <a:srgbClr val="6600CC"/>
            </a:solidFill>
            <a:round/>
            <a:headEnd/>
            <a:tailEnd type="arrow" w="med" len="med"/>
          </a:ln>
        </p:spPr>
        <p:txBody>
          <a:bodyPr lIns="101882" tIns="50941" rIns="101882" bIns="50941">
            <a:prstTxWarp prst="textNoShape">
              <a:avLst/>
            </a:prstTxWarp>
          </a:bodyPr>
          <a:lstStyle/>
          <a:p>
            <a:endParaRPr lang="en-US"/>
          </a:p>
        </p:txBody>
      </p:sp>
      <p:grpSp>
        <p:nvGrpSpPr>
          <p:cNvPr id="5" name="Group 38"/>
          <p:cNvGrpSpPr>
            <a:grpSpLocks/>
          </p:cNvGrpSpPr>
          <p:nvPr/>
        </p:nvGrpSpPr>
        <p:grpSpPr bwMode="auto">
          <a:xfrm>
            <a:off x="3657600" y="6793650"/>
            <a:ext cx="941229" cy="644102"/>
            <a:chOff x="1878" y="3776"/>
            <a:chExt cx="539" cy="358"/>
          </a:xfrm>
        </p:grpSpPr>
        <p:sp>
          <p:nvSpPr>
            <p:cNvPr id="27674" name="Text Box 29"/>
            <p:cNvSpPr txBox="1">
              <a:spLocks noChangeArrowheads="1"/>
            </p:cNvSpPr>
            <p:nvPr/>
          </p:nvSpPr>
          <p:spPr bwMode="auto">
            <a:xfrm>
              <a:off x="1878" y="3929"/>
              <a:ext cx="539" cy="205"/>
            </a:xfrm>
            <a:prstGeom prst="rect">
              <a:avLst/>
            </a:prstGeom>
            <a:noFill/>
            <a:ln w="9525">
              <a:noFill/>
              <a:miter lim="800000"/>
              <a:headEnd/>
              <a:tailEnd/>
            </a:ln>
          </p:spPr>
          <p:txBody>
            <a:bodyPr wrap="none">
              <a:prstTxWarp prst="textNoShape">
                <a:avLst/>
              </a:prstTxWarp>
              <a:spAutoFit/>
            </a:bodyPr>
            <a:lstStyle/>
            <a:p>
              <a:r>
                <a:rPr lang="en-US" sz="1800" dirty="0" err="1">
                  <a:latin typeface="Helvetica"/>
                  <a:cs typeface="Helvetica"/>
                </a:rPr>
                <a:t>opcode</a:t>
              </a:r>
              <a:endParaRPr lang="en-US" sz="1800" dirty="0">
                <a:latin typeface="Helvetica"/>
                <a:cs typeface="Helvetica"/>
              </a:endParaRPr>
            </a:p>
          </p:txBody>
        </p:sp>
        <p:sp>
          <p:nvSpPr>
            <p:cNvPr id="27675" name="Line 30"/>
            <p:cNvSpPr>
              <a:spLocks noChangeShapeType="1"/>
            </p:cNvSpPr>
            <p:nvPr/>
          </p:nvSpPr>
          <p:spPr bwMode="auto">
            <a:xfrm flipV="1">
              <a:off x="2192" y="3776"/>
              <a:ext cx="0" cy="24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27662" name="Rectangle 45"/>
          <p:cNvSpPr>
            <a:spLocks noChangeArrowheads="1"/>
          </p:cNvSpPr>
          <p:nvPr/>
        </p:nvSpPr>
        <p:spPr bwMode="auto">
          <a:xfrm>
            <a:off x="4235017" y="2286401"/>
            <a:ext cx="4934903" cy="1597660"/>
          </a:xfrm>
          <a:prstGeom prst="rect">
            <a:avLst/>
          </a:prstGeom>
          <a:noFill/>
          <a:ln w="9525">
            <a:solidFill>
              <a:schemeClr val="tx1"/>
            </a:solidFill>
            <a:miter lim="800000"/>
            <a:headEnd/>
            <a:tailEnd/>
          </a:ln>
        </p:spPr>
        <p:txBody>
          <a:bodyPr wrap="none" lIns="101882" tIns="50941" rIns="101882" bIns="50941" anchor="ctr">
            <a:prstTxWarp prst="textNoShape">
              <a:avLst/>
            </a:prstTxWarp>
          </a:bodyPr>
          <a:lstStyle/>
          <a:p>
            <a:endParaRPr lang="en-US"/>
          </a:p>
        </p:txBody>
      </p:sp>
      <p:sp>
        <p:nvSpPr>
          <p:cNvPr id="27663" name="Rectangle 46"/>
          <p:cNvSpPr>
            <a:spLocks noChangeArrowheads="1"/>
          </p:cNvSpPr>
          <p:nvPr/>
        </p:nvSpPr>
        <p:spPr bwMode="auto">
          <a:xfrm>
            <a:off x="3522547" y="2318786"/>
            <a:ext cx="691515" cy="1532890"/>
          </a:xfrm>
          <a:prstGeom prst="rect">
            <a:avLst/>
          </a:prstGeom>
          <a:noFill/>
          <a:ln w="9525">
            <a:solidFill>
              <a:schemeClr val="tx1"/>
            </a:solidFill>
            <a:miter lim="800000"/>
            <a:headEnd/>
            <a:tailEnd/>
          </a:ln>
        </p:spPr>
        <p:txBody>
          <a:bodyPr wrap="none" lIns="101882" tIns="50941" rIns="101882" bIns="50941" anchor="ctr">
            <a:prstTxWarp prst="textNoShape">
              <a:avLst/>
            </a:prstTxWarp>
          </a:bodyPr>
          <a:lstStyle/>
          <a:p>
            <a:endParaRPr lang="en-US"/>
          </a:p>
        </p:txBody>
      </p:sp>
      <p:sp>
        <p:nvSpPr>
          <p:cNvPr id="393263" name="Rectangle 47"/>
          <p:cNvSpPr>
            <a:spLocks noChangeArrowheads="1"/>
          </p:cNvSpPr>
          <p:nvPr/>
        </p:nvSpPr>
        <p:spPr bwMode="auto">
          <a:xfrm>
            <a:off x="6230620" y="4130887"/>
            <a:ext cx="3410427" cy="1268413"/>
          </a:xfrm>
          <a:prstGeom prst="rect">
            <a:avLst/>
          </a:prstGeom>
          <a:solidFill>
            <a:srgbClr val="174928"/>
          </a:solidFill>
          <a:ln w="9525">
            <a:solidFill>
              <a:schemeClr val="tx1"/>
            </a:solidFill>
            <a:miter lim="800000"/>
            <a:headEnd/>
            <a:tailEnd/>
          </a:ln>
        </p:spPr>
        <p:txBody>
          <a:bodyPr wrap="none" lIns="101882" tIns="50941" rIns="101882" bIns="50941" anchor="ctr">
            <a:prstTxWarp prst="textNoShape">
              <a:avLst/>
            </a:prstTxWarp>
          </a:bodyPr>
          <a:lstStyle/>
          <a:p>
            <a:pPr algn="ctr" eaLnBrk="0" hangingPunct="0"/>
            <a:r>
              <a:rPr lang="en-US" sz="2000" dirty="0">
                <a:solidFill>
                  <a:schemeClr val="bg1"/>
                </a:solidFill>
                <a:latin typeface="Helvetica" pitchFamily="29" charset="0"/>
              </a:rPr>
              <a:t>“Instruction” is an idea that </a:t>
            </a:r>
          </a:p>
          <a:p>
            <a:pPr algn="ctr" eaLnBrk="0" hangingPunct="0"/>
            <a:r>
              <a:rPr lang="en-US" sz="2000" dirty="0">
                <a:solidFill>
                  <a:schemeClr val="bg1"/>
                </a:solidFill>
                <a:latin typeface="Helvetica" pitchFamily="29" charset="0"/>
              </a:rPr>
              <a:t>helps abstract 1s, 0s, but </a:t>
            </a:r>
          </a:p>
          <a:p>
            <a:pPr algn="ctr" eaLnBrk="0" hangingPunct="0"/>
            <a:r>
              <a:rPr lang="en-US" sz="2000" dirty="0">
                <a:solidFill>
                  <a:schemeClr val="bg1"/>
                </a:solidFill>
                <a:latin typeface="Helvetica" pitchFamily="29" charset="0"/>
              </a:rPr>
              <a:t>still provides info. about HW</a:t>
            </a:r>
          </a:p>
        </p:txBody>
      </p:sp>
      <p:grpSp>
        <p:nvGrpSpPr>
          <p:cNvPr id="6" name="Group 41"/>
          <p:cNvGrpSpPr>
            <a:grpSpLocks/>
          </p:cNvGrpSpPr>
          <p:nvPr/>
        </p:nvGrpSpPr>
        <p:grpSpPr bwMode="auto">
          <a:xfrm>
            <a:off x="5296217" y="1291802"/>
            <a:ext cx="4668045" cy="2167996"/>
            <a:chOff x="4366327" y="1139993"/>
            <a:chExt cx="4242886" cy="1912889"/>
          </a:xfrm>
        </p:grpSpPr>
        <p:sp>
          <p:nvSpPr>
            <p:cNvPr id="27671" name="Rectangle 47"/>
            <p:cNvSpPr>
              <a:spLocks noChangeArrowheads="1"/>
            </p:cNvSpPr>
            <p:nvPr/>
          </p:nvSpPr>
          <p:spPr bwMode="auto">
            <a:xfrm>
              <a:off x="5508826" y="1139993"/>
              <a:ext cx="3100387" cy="702841"/>
            </a:xfrm>
            <a:prstGeom prst="rect">
              <a:avLst/>
            </a:prstGeom>
            <a:solidFill>
              <a:srgbClr val="174928"/>
            </a:solidFill>
            <a:ln w="9525">
              <a:solidFill>
                <a:schemeClr val="tx1"/>
              </a:solidFill>
              <a:miter lim="800000"/>
              <a:headEnd/>
              <a:tailEnd/>
            </a:ln>
          </p:spPr>
          <p:txBody>
            <a:bodyPr wrap="none" anchor="ctr">
              <a:prstTxWarp prst="textNoShape">
                <a:avLst/>
              </a:prstTxWarp>
            </a:bodyPr>
            <a:lstStyle/>
            <a:p>
              <a:pPr algn="ctr" eaLnBrk="0" hangingPunct="0"/>
              <a:r>
                <a:rPr lang="en-US" sz="2000" dirty="0">
                  <a:solidFill>
                    <a:schemeClr val="bg1"/>
                  </a:solidFill>
                  <a:latin typeface="Helvetica" pitchFamily="29" charset="0"/>
                </a:rPr>
                <a:t>What does this tell you </a:t>
              </a:r>
            </a:p>
            <a:p>
              <a:pPr algn="ctr" eaLnBrk="0" hangingPunct="0"/>
              <a:r>
                <a:rPr lang="en-US" sz="2000" dirty="0">
                  <a:solidFill>
                    <a:schemeClr val="bg1"/>
                  </a:solidFill>
                  <a:latin typeface="Helvetica" pitchFamily="29" charset="0"/>
                </a:rPr>
                <a:t>about data memory?</a:t>
              </a:r>
            </a:p>
          </p:txBody>
        </p:sp>
        <p:sp>
          <p:nvSpPr>
            <p:cNvPr id="40" name="Rounded Rectangle 39"/>
            <p:cNvSpPr/>
            <p:nvPr/>
          </p:nvSpPr>
          <p:spPr>
            <a:xfrm>
              <a:off x="4372676" y="2035320"/>
              <a:ext cx="1977657" cy="431789"/>
            </a:xfrm>
            <a:prstGeom prst="roundRect">
              <a:avLst/>
            </a:prstGeom>
            <a:solidFill>
              <a:srgbClr val="174928">
                <a:alpha val="19000"/>
              </a:srgbClr>
            </a:solidFill>
            <a:ln>
              <a:solidFill>
                <a:srgbClr val="174928"/>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1" name="Rounded Rectangle 40"/>
            <p:cNvSpPr/>
            <p:nvPr/>
          </p:nvSpPr>
          <p:spPr>
            <a:xfrm>
              <a:off x="4366327" y="2686178"/>
              <a:ext cx="1977657" cy="366704"/>
            </a:xfrm>
            <a:prstGeom prst="roundRect">
              <a:avLst/>
            </a:prstGeom>
            <a:solidFill>
              <a:srgbClr val="174928">
                <a:alpha val="19000"/>
              </a:srgbClr>
            </a:solidFill>
            <a:ln>
              <a:solidFill>
                <a:srgbClr val="174928"/>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7" name="Group 46"/>
          <p:cNvGrpSpPr>
            <a:grpSpLocks/>
          </p:cNvGrpSpPr>
          <p:nvPr/>
        </p:nvGrpSpPr>
        <p:grpSpPr bwMode="auto">
          <a:xfrm>
            <a:off x="665280" y="3577499"/>
            <a:ext cx="8458396" cy="1473518"/>
            <a:chOff x="254226" y="3076860"/>
            <a:chExt cx="7689071" cy="1299374"/>
          </a:xfrm>
        </p:grpSpPr>
        <p:sp>
          <p:nvSpPr>
            <p:cNvPr id="27667" name="Rectangle 47"/>
            <p:cNvSpPr>
              <a:spLocks noChangeArrowheads="1"/>
            </p:cNvSpPr>
            <p:nvPr/>
          </p:nvSpPr>
          <p:spPr bwMode="auto">
            <a:xfrm>
              <a:off x="254226" y="3673393"/>
              <a:ext cx="3100388" cy="702841"/>
            </a:xfrm>
            <a:prstGeom prst="rect">
              <a:avLst/>
            </a:prstGeom>
            <a:solidFill>
              <a:srgbClr val="A50021"/>
            </a:solidFill>
            <a:ln w="9525">
              <a:solidFill>
                <a:schemeClr val="tx1"/>
              </a:solidFill>
              <a:miter lim="800000"/>
              <a:headEnd/>
              <a:tailEnd/>
            </a:ln>
          </p:spPr>
          <p:txBody>
            <a:bodyPr wrap="none" anchor="ctr">
              <a:prstTxWarp prst="textNoShape">
                <a:avLst/>
              </a:prstTxWarp>
            </a:bodyPr>
            <a:lstStyle/>
            <a:p>
              <a:pPr algn="ctr" eaLnBrk="0" hangingPunct="0"/>
              <a:r>
                <a:rPr lang="en-US" sz="2000" dirty="0">
                  <a:solidFill>
                    <a:schemeClr val="bg1"/>
                  </a:solidFill>
                  <a:latin typeface="Helvetica" pitchFamily="29" charset="0"/>
                </a:rPr>
                <a:t>What does this tell us about</a:t>
              </a:r>
            </a:p>
            <a:p>
              <a:pPr algn="ctr" eaLnBrk="0" hangingPunct="0"/>
              <a:r>
                <a:rPr lang="en-US" sz="2000" dirty="0">
                  <a:solidFill>
                    <a:schemeClr val="bg1"/>
                  </a:solidFill>
                  <a:latin typeface="Helvetica" pitchFamily="29" charset="0"/>
                </a:rPr>
                <a:t>the register file?</a:t>
              </a:r>
            </a:p>
          </p:txBody>
        </p:sp>
        <p:sp>
          <p:nvSpPr>
            <p:cNvPr id="44" name="Rounded Rectangle 43"/>
            <p:cNvSpPr/>
            <p:nvPr/>
          </p:nvSpPr>
          <p:spPr>
            <a:xfrm>
              <a:off x="3519552" y="3076860"/>
              <a:ext cx="1419583" cy="304615"/>
            </a:xfrm>
            <a:prstGeom prst="roundRect">
              <a:avLst/>
            </a:prstGeom>
            <a:solidFill>
              <a:srgbClr val="A50021">
                <a:alpha val="19000"/>
              </a:srgbClr>
            </a:solidFill>
            <a:ln>
              <a:solidFill>
                <a:srgbClr val="174928"/>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5" name="Rounded Rectangle 44"/>
            <p:cNvSpPr/>
            <p:nvPr/>
          </p:nvSpPr>
          <p:spPr>
            <a:xfrm>
              <a:off x="4956169" y="3084793"/>
              <a:ext cx="1573406" cy="304615"/>
            </a:xfrm>
            <a:prstGeom prst="roundRect">
              <a:avLst/>
            </a:prstGeom>
            <a:solidFill>
              <a:srgbClr val="A50021">
                <a:alpha val="19000"/>
              </a:srgbClr>
            </a:solidFill>
            <a:ln>
              <a:solidFill>
                <a:srgbClr val="174928"/>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6" name="Rounded Rectangle 45"/>
            <p:cNvSpPr/>
            <p:nvPr/>
          </p:nvSpPr>
          <p:spPr>
            <a:xfrm>
              <a:off x="6553136" y="3078447"/>
              <a:ext cx="1390161" cy="304615"/>
            </a:xfrm>
            <a:prstGeom prst="roundRect">
              <a:avLst/>
            </a:prstGeom>
            <a:solidFill>
              <a:srgbClr val="A50021">
                <a:alpha val="19000"/>
              </a:srgbClr>
            </a:solidFill>
            <a:ln>
              <a:solidFill>
                <a:srgbClr val="174928"/>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47" name="Rectangle 2"/>
          <p:cNvSpPr txBox="1">
            <a:spLocks noChangeArrowheads="1"/>
          </p:cNvSpPr>
          <p:nvPr/>
        </p:nvSpPr>
        <p:spPr bwMode="auto">
          <a:xfrm>
            <a:off x="4495800" y="106430"/>
            <a:ext cx="5410200" cy="949960"/>
          </a:xfrm>
          <a:prstGeom prst="rect">
            <a:avLst/>
          </a:prstGeom>
          <a:noFill/>
          <a:ln w="12700">
            <a:noFill/>
            <a:miter lim="800000"/>
            <a:headEnd/>
            <a:tailEnd/>
          </a:ln>
          <a:effectLst/>
        </p:spPr>
        <p:txBody>
          <a:bodyPr vert="horz" wrap="square" lIns="50800" tIns="50800" rIns="101882" bIns="50800" numCol="1" anchor="ctr" anchorCtr="0" compatLnSpc="1">
            <a:prstTxWarp prst="textNoShape">
              <a:avLst/>
            </a:prstTxWarp>
          </a:bodyPr>
          <a:lstStyle>
            <a:lvl1pPr algn="l" rtl="0" fontAlgn="base">
              <a:spcBef>
                <a:spcPct val="0"/>
              </a:spcBef>
              <a:spcAft>
                <a:spcPct val="0"/>
              </a:spcAft>
              <a:defRPr sz="4000" b="1">
                <a:solidFill>
                  <a:srgbClr val="000A4D"/>
                </a:solidFill>
                <a:latin typeface="+mj-lt"/>
                <a:ea typeface="+mj-ea"/>
                <a:cs typeface="+mj-cs"/>
                <a:sym typeface="Helvetica" pitchFamily="34" charset="0"/>
              </a:defRPr>
            </a:lvl1pPr>
            <a:lvl2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2pPr>
            <a:lvl3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3pPr>
            <a:lvl4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4pPr>
            <a:lvl5pPr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5pPr>
            <a:lvl6pPr marL="4572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6pPr>
            <a:lvl7pPr marL="9144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7pPr>
            <a:lvl8pPr marL="13716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8pPr>
            <a:lvl9pPr marL="1828800" algn="ctr" rtl="0" fontAlgn="base">
              <a:spcBef>
                <a:spcPct val="0"/>
              </a:spcBef>
              <a:spcAft>
                <a:spcPct val="0"/>
              </a:spcAft>
              <a:defRPr sz="4000" b="1">
                <a:solidFill>
                  <a:srgbClr val="000A4D"/>
                </a:solidFill>
                <a:latin typeface="Helvetica" pitchFamily="34" charset="0"/>
                <a:ea typeface="ヒラギノ角ゴ ProN W6" pitchFamily="34" charset="-128"/>
                <a:cs typeface="ヒラギノ角ゴ ProN W6" pitchFamily="34" charset="-128"/>
                <a:sym typeface="Helvetica" pitchFamily="34" charset="0"/>
              </a:defRPr>
            </a:lvl9pPr>
          </a:lstStyle>
          <a:p>
            <a:r>
              <a:rPr lang="en-US" sz="3400" dirty="0" smtClean="0">
                <a:ea typeface="ＭＳ Ｐゴシック" pitchFamily="29" charset="-128"/>
                <a:cs typeface="ＭＳ Ｐゴシック" pitchFamily="29" charset="-128"/>
              </a:rPr>
              <a:t>3-instruction</a:t>
            </a:r>
          </a:p>
          <a:p>
            <a:r>
              <a:rPr lang="en-US" sz="3400" dirty="0" smtClean="0">
                <a:ea typeface="ＭＳ Ｐゴシック" pitchFamily="29" charset="-128"/>
                <a:cs typeface="ＭＳ Ｐゴシック" pitchFamily="29" charset="-128"/>
              </a:rPr>
              <a:t>programmable processor</a:t>
            </a:r>
          </a:p>
        </p:txBody>
      </p:sp>
    </p:spTree>
    <p:extLst>
      <p:ext uri="{BB962C8B-B14F-4D97-AF65-F5344CB8AC3E}">
        <p14:creationId xmlns:p14="http://schemas.microsoft.com/office/powerpoint/2010/main" val="978693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32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63"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30</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298090251"/>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1038516196"/>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751322587"/>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5853385"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2,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1: 	Decode instruction</a:t>
            </a:r>
          </a:p>
          <a:p>
            <a:pPr>
              <a:spcBef>
                <a:spcPts val="500"/>
              </a:spcBef>
            </a:pPr>
            <a:r>
              <a:rPr lang="en-US" sz="1400" dirty="0" smtClean="0">
                <a:solidFill>
                  <a:schemeClr val="accent6">
                    <a:lumMod val="50000"/>
                  </a:schemeClr>
                </a:solidFill>
                <a:latin typeface="Helvetica"/>
                <a:cs typeface="Helvetica"/>
              </a:rPr>
              <a:t>A </a:t>
            </a:r>
            <a:r>
              <a:rPr lang="en-US" sz="1400" dirty="0" smtClean="0">
                <a:solidFill>
                  <a:schemeClr val="accent6">
                    <a:lumMod val="50000"/>
                  </a:schemeClr>
                </a:solidFill>
                <a:latin typeface="Helvetica"/>
                <a:cs typeface="Helvetica"/>
                <a:sym typeface="Wingdings"/>
              </a:rPr>
              <a:t> RF[25:21]  ||  B  RF[20:16]  ||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PC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2895600" y="5144"/>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20" name="Group 19"/>
          <p:cNvGrpSpPr/>
          <p:nvPr/>
        </p:nvGrpSpPr>
        <p:grpSpPr>
          <a:xfrm>
            <a:off x="4186842" y="799051"/>
            <a:ext cx="1985357" cy="4243761"/>
            <a:chOff x="4186842" y="799051"/>
            <a:chExt cx="1985357" cy="4243761"/>
          </a:xfrm>
        </p:grpSpPr>
        <p:sp>
          <p:nvSpPr>
            <p:cNvPr id="63" name="Rounded Rectangle 62"/>
            <p:cNvSpPr/>
            <p:nvPr/>
          </p:nvSpPr>
          <p:spPr bwMode="auto">
            <a:xfrm>
              <a:off x="4511456" y="4772399"/>
              <a:ext cx="1660743"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9" name="Group 18"/>
            <p:cNvGrpSpPr/>
            <p:nvPr/>
          </p:nvGrpSpPr>
          <p:grpSpPr>
            <a:xfrm>
              <a:off x="4186842" y="799051"/>
              <a:ext cx="1643536" cy="4001549"/>
              <a:chOff x="4186842" y="799051"/>
              <a:chExt cx="1643536" cy="4001549"/>
            </a:xfrm>
          </p:grpSpPr>
          <p:sp>
            <p:nvSpPr>
              <p:cNvPr id="34" name="Rounded Rectangle 33"/>
              <p:cNvSpPr/>
              <p:nvPr/>
            </p:nvSpPr>
            <p:spPr bwMode="auto">
              <a:xfrm>
                <a:off x="4186842" y="799051"/>
                <a:ext cx="1325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cxnSp>
            <p:nvCxnSpPr>
              <p:cNvPr id="73" name="Straight Arrow Connector 72"/>
              <p:cNvCxnSpPr/>
              <p:nvPr/>
            </p:nvCxnSpPr>
            <p:spPr bwMode="auto">
              <a:xfrm flipH="1">
                <a:off x="5257800" y="2209800"/>
                <a:ext cx="381000" cy="2590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7" name="TextBox 76"/>
              <p:cNvSpPr txBox="1"/>
              <p:nvPr/>
            </p:nvSpPr>
            <p:spPr>
              <a:xfrm>
                <a:off x="5105400" y="3276600"/>
                <a:ext cx="724978"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00111</a:t>
                </a:r>
                <a:endParaRPr lang="en-US" sz="1600" baseline="-25000" dirty="0">
                  <a:solidFill>
                    <a:srgbClr val="FF0000"/>
                  </a:solidFill>
                  <a:latin typeface="Helvetica"/>
                  <a:cs typeface="Helvetica"/>
                </a:endParaRPr>
              </a:p>
            </p:txBody>
          </p:sp>
        </p:grpSp>
      </p:grpSp>
      <p:grpSp>
        <p:nvGrpSpPr>
          <p:cNvPr id="44" name="Group 43"/>
          <p:cNvGrpSpPr/>
          <p:nvPr/>
        </p:nvGrpSpPr>
        <p:grpSpPr>
          <a:xfrm>
            <a:off x="2209800" y="4648200"/>
            <a:ext cx="5185349" cy="1045553"/>
            <a:chOff x="2209800" y="4648200"/>
            <a:chExt cx="5185349" cy="1045553"/>
          </a:xfrm>
        </p:grpSpPr>
        <p:sp>
          <p:nvSpPr>
            <p:cNvPr id="67" name="Rounded Rectangle 66"/>
            <p:cNvSpPr/>
            <p:nvPr/>
          </p:nvSpPr>
          <p:spPr bwMode="auto">
            <a:xfrm>
              <a:off x="6558215" y="4957088"/>
              <a:ext cx="728609"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0" name="TextBox 69"/>
            <p:cNvSpPr txBox="1"/>
            <p:nvPr/>
          </p:nvSpPr>
          <p:spPr>
            <a:xfrm>
              <a:off x="6487763" y="46482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cxnSp>
          <p:nvCxnSpPr>
            <p:cNvPr id="78" name="Straight Arrow Connector 77"/>
            <p:cNvCxnSpPr/>
            <p:nvPr/>
          </p:nvCxnSpPr>
          <p:spPr bwMode="auto">
            <a:xfrm flipV="1">
              <a:off x="2209800" y="5105400"/>
              <a:ext cx="4572000" cy="304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9" name="TextBox 78"/>
            <p:cNvSpPr txBox="1"/>
            <p:nvPr/>
          </p:nvSpPr>
          <p:spPr>
            <a:xfrm rot="21359275">
              <a:off x="2446816" y="5355199"/>
              <a:ext cx="2797360"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Load 10000</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into A register</a:t>
              </a:r>
              <a:endParaRPr lang="en-US" sz="1600" baseline="-25000" dirty="0">
                <a:solidFill>
                  <a:srgbClr val="FF0000"/>
                </a:solidFill>
                <a:latin typeface="Helvetica"/>
                <a:cs typeface="Helvetica"/>
              </a:endParaRPr>
            </a:p>
          </p:txBody>
        </p:sp>
      </p:grpSp>
    </p:spTree>
    <p:extLst>
      <p:ext uri="{BB962C8B-B14F-4D97-AF65-F5344CB8AC3E}">
        <p14:creationId xmlns:p14="http://schemas.microsoft.com/office/powerpoint/2010/main" val="21918940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31</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4065622846"/>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276086075"/>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336248935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5853385"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2, State 1: 	</a:t>
            </a:r>
            <a:r>
              <a:rPr lang="en-US" sz="1600" dirty="0" smtClean="0">
                <a:solidFill>
                  <a:schemeClr val="accent6">
                    <a:lumMod val="50000"/>
                  </a:schemeClr>
                </a:solidFill>
                <a:latin typeface="Helvetica"/>
                <a:cs typeface="Helvetica"/>
              </a:rPr>
              <a:t>Decode instruction</a:t>
            </a:r>
          </a:p>
          <a:p>
            <a:pPr>
              <a:spcBef>
                <a:spcPts val="500"/>
              </a:spcBef>
            </a:pPr>
            <a:r>
              <a:rPr lang="en-US" sz="1400" dirty="0" smtClean="0">
                <a:solidFill>
                  <a:schemeClr val="accent6">
                    <a:lumMod val="50000"/>
                  </a:schemeClr>
                </a:solidFill>
                <a:latin typeface="Helvetica"/>
                <a:cs typeface="Helvetica"/>
              </a:rPr>
              <a:t>A </a:t>
            </a:r>
            <a:r>
              <a:rPr lang="en-US" sz="1400" dirty="0" smtClean="0">
                <a:solidFill>
                  <a:schemeClr val="accent6">
                    <a:lumMod val="50000"/>
                  </a:schemeClr>
                </a:solidFill>
                <a:latin typeface="Helvetica"/>
                <a:cs typeface="Helvetica"/>
                <a:sym typeface="Wingdings"/>
              </a:rPr>
              <a:t> RF[25:21]  ||  B  RF[20:16]  ||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PC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2895600" y="5144"/>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0" name="Group 9"/>
          <p:cNvGrpSpPr/>
          <p:nvPr/>
        </p:nvGrpSpPr>
        <p:grpSpPr>
          <a:xfrm>
            <a:off x="4511456" y="799051"/>
            <a:ext cx="2475423" cy="4567238"/>
            <a:chOff x="4511456" y="799051"/>
            <a:chExt cx="2475423" cy="4567238"/>
          </a:xfrm>
        </p:grpSpPr>
        <p:sp>
          <p:nvSpPr>
            <p:cNvPr id="63" name="Rounded Rectangle 62"/>
            <p:cNvSpPr/>
            <p:nvPr/>
          </p:nvSpPr>
          <p:spPr bwMode="auto">
            <a:xfrm>
              <a:off x="4511456" y="5095876"/>
              <a:ext cx="1660743"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4" name="Rounded Rectangle 33"/>
            <p:cNvSpPr/>
            <p:nvPr/>
          </p:nvSpPr>
          <p:spPr bwMode="auto">
            <a:xfrm>
              <a:off x="5660901" y="799051"/>
              <a:ext cx="1325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cxnSp>
          <p:nvCxnSpPr>
            <p:cNvPr id="73" name="Straight Arrow Connector 72"/>
            <p:cNvCxnSpPr/>
            <p:nvPr/>
          </p:nvCxnSpPr>
          <p:spPr bwMode="auto">
            <a:xfrm flipH="1">
              <a:off x="6096000" y="2286000"/>
              <a:ext cx="685800" cy="28194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7" name="TextBox 76"/>
            <p:cNvSpPr txBox="1"/>
            <p:nvPr/>
          </p:nvSpPr>
          <p:spPr>
            <a:xfrm>
              <a:off x="6096000" y="3276600"/>
              <a:ext cx="740106"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00110</a:t>
              </a:r>
              <a:endParaRPr lang="en-US" sz="1600" baseline="-25000" dirty="0">
                <a:solidFill>
                  <a:srgbClr val="FF0000"/>
                </a:solidFill>
                <a:latin typeface="Helvetica"/>
                <a:cs typeface="Helvetica"/>
              </a:endParaRPr>
            </a:p>
          </p:txBody>
        </p:sp>
      </p:grpSp>
      <p:grpSp>
        <p:nvGrpSpPr>
          <p:cNvPr id="11" name="Group 10"/>
          <p:cNvGrpSpPr/>
          <p:nvPr/>
        </p:nvGrpSpPr>
        <p:grpSpPr>
          <a:xfrm>
            <a:off x="2209800" y="5181648"/>
            <a:ext cx="5077024" cy="948106"/>
            <a:chOff x="2209800" y="5181648"/>
            <a:chExt cx="5077024" cy="948106"/>
          </a:xfrm>
        </p:grpSpPr>
        <p:sp>
          <p:nvSpPr>
            <p:cNvPr id="67" name="Rounded Rectangle 66"/>
            <p:cNvSpPr/>
            <p:nvPr/>
          </p:nvSpPr>
          <p:spPr bwMode="auto">
            <a:xfrm>
              <a:off x="6558215" y="5586224"/>
              <a:ext cx="728609"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0" name="TextBox 69"/>
            <p:cNvSpPr txBox="1"/>
            <p:nvPr/>
          </p:nvSpPr>
          <p:spPr>
            <a:xfrm>
              <a:off x="6553200" y="5791200"/>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9</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cxnSp>
          <p:nvCxnSpPr>
            <p:cNvPr id="78" name="Straight Arrow Connector 77"/>
            <p:cNvCxnSpPr/>
            <p:nvPr/>
          </p:nvCxnSpPr>
          <p:spPr bwMode="auto">
            <a:xfrm>
              <a:off x="2209800" y="5181648"/>
              <a:ext cx="4355876" cy="415233"/>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9" name="TextBox 78"/>
            <p:cNvSpPr txBox="1"/>
            <p:nvPr/>
          </p:nvSpPr>
          <p:spPr>
            <a:xfrm rot="293076">
              <a:off x="2701593" y="5410917"/>
              <a:ext cx="2287806"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Load 9</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into B register</a:t>
              </a:r>
              <a:endParaRPr lang="en-US" sz="1600" baseline="-25000" dirty="0">
                <a:solidFill>
                  <a:srgbClr val="FF0000"/>
                </a:solidFill>
                <a:latin typeface="Helvetica"/>
                <a:cs typeface="Helvetica"/>
              </a:endParaRPr>
            </a:p>
          </p:txBody>
        </p:sp>
      </p:grpSp>
    </p:spTree>
    <p:extLst>
      <p:ext uri="{BB962C8B-B14F-4D97-AF65-F5344CB8AC3E}">
        <p14:creationId xmlns:p14="http://schemas.microsoft.com/office/powerpoint/2010/main" val="8217596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32</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998475706"/>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2246482447"/>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3600484644"/>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5853385"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2, State 1: 	</a:t>
            </a:r>
            <a:r>
              <a:rPr lang="en-US" sz="1600" dirty="0" smtClean="0">
                <a:solidFill>
                  <a:schemeClr val="accent6">
                    <a:lumMod val="50000"/>
                  </a:schemeClr>
                </a:solidFill>
                <a:latin typeface="Helvetica"/>
                <a:cs typeface="Helvetica"/>
              </a:rPr>
              <a:t>Decode instruction</a:t>
            </a:r>
          </a:p>
          <a:p>
            <a:pPr>
              <a:spcBef>
                <a:spcPts val="500"/>
              </a:spcBef>
            </a:pPr>
            <a:r>
              <a:rPr lang="en-US" sz="1400" dirty="0" smtClean="0">
                <a:solidFill>
                  <a:schemeClr val="accent6">
                    <a:lumMod val="50000"/>
                  </a:schemeClr>
                </a:solidFill>
                <a:latin typeface="Helvetica"/>
                <a:cs typeface="Helvetica"/>
              </a:rPr>
              <a:t>A </a:t>
            </a:r>
            <a:r>
              <a:rPr lang="en-US" sz="1400" dirty="0" smtClean="0">
                <a:solidFill>
                  <a:schemeClr val="accent6">
                    <a:lumMod val="50000"/>
                  </a:schemeClr>
                </a:solidFill>
                <a:latin typeface="Helvetica"/>
                <a:cs typeface="Helvetica"/>
                <a:sym typeface="Wingdings"/>
              </a:rPr>
              <a:t> RF[25:21]  ||  B  RF[20:16]  ||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PC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2895600" y="5144"/>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4" name="Rounded Rectangle 33"/>
          <p:cNvSpPr/>
          <p:nvPr/>
        </p:nvSpPr>
        <p:spPr bwMode="auto">
          <a:xfrm>
            <a:off x="7132222" y="799051"/>
            <a:ext cx="2849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7" name="Group 6"/>
          <p:cNvGrpSpPr/>
          <p:nvPr/>
        </p:nvGrpSpPr>
        <p:grpSpPr>
          <a:xfrm>
            <a:off x="3122977" y="4191000"/>
            <a:ext cx="6173423" cy="2821114"/>
            <a:chOff x="3122977" y="4191000"/>
            <a:chExt cx="6173423" cy="2821114"/>
          </a:xfrm>
        </p:grpSpPr>
        <p:grpSp>
          <p:nvGrpSpPr>
            <p:cNvPr id="6" name="Group 5"/>
            <p:cNvGrpSpPr/>
            <p:nvPr/>
          </p:nvGrpSpPr>
          <p:grpSpPr>
            <a:xfrm>
              <a:off x="3122977" y="4191000"/>
              <a:ext cx="6173423" cy="2821114"/>
              <a:chOff x="3122977" y="4191000"/>
              <a:chExt cx="6173423" cy="2821114"/>
            </a:xfrm>
          </p:grpSpPr>
          <p:sp>
            <p:nvSpPr>
              <p:cNvPr id="63" name="Rounded Rectangle 62"/>
              <p:cNvSpPr/>
              <p:nvPr/>
            </p:nvSpPr>
            <p:spPr bwMode="auto">
              <a:xfrm>
                <a:off x="3122977" y="4191000"/>
                <a:ext cx="4268423" cy="22812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ounded Rectangle 28"/>
              <p:cNvSpPr/>
              <p:nvPr/>
            </p:nvSpPr>
            <p:spPr bwMode="auto">
              <a:xfrm rot="16200000">
                <a:off x="6922980" y="4484578"/>
                <a:ext cx="735330" cy="20151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0" name="Rounded Rectangle 29"/>
              <p:cNvSpPr/>
              <p:nvPr/>
            </p:nvSpPr>
            <p:spPr bwMode="auto">
              <a:xfrm rot="16200000">
                <a:off x="4419600" y="6096000"/>
                <a:ext cx="1600200" cy="2286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1" name="Rounded Rectangle 30"/>
              <p:cNvSpPr/>
              <p:nvPr/>
            </p:nvSpPr>
            <p:spPr bwMode="auto">
              <a:xfrm rot="10800000">
                <a:off x="5105400" y="6705598"/>
                <a:ext cx="2438400" cy="30117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Rounded Rectangle 31"/>
              <p:cNvSpPr/>
              <p:nvPr/>
            </p:nvSpPr>
            <p:spPr bwMode="auto">
              <a:xfrm rot="16200000">
                <a:off x="7032549" y="6500864"/>
                <a:ext cx="801729" cy="220772"/>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0" name="Rounded Rectangle 39"/>
              <p:cNvSpPr/>
              <p:nvPr/>
            </p:nvSpPr>
            <p:spPr bwMode="auto">
              <a:xfrm rot="10800000">
                <a:off x="8458200" y="5410199"/>
                <a:ext cx="838200" cy="20096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41" name="TextBox 40"/>
            <p:cNvSpPr txBox="1"/>
            <p:nvPr/>
          </p:nvSpPr>
          <p:spPr>
            <a:xfrm>
              <a:off x="3429000" y="4648200"/>
              <a:ext cx="3697647" cy="584776"/>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Calculate address in case it is needed.</a:t>
              </a:r>
              <a:endParaRPr lang="en-US" sz="1600" baseline="-25000" dirty="0" smtClean="0">
                <a:solidFill>
                  <a:srgbClr val="FF0000"/>
                </a:solidFill>
                <a:latin typeface="Helvetica"/>
                <a:cs typeface="Helvetica"/>
              </a:endParaRPr>
            </a:p>
            <a:p>
              <a:r>
                <a:rPr lang="en-US" sz="1600" dirty="0" smtClean="0">
                  <a:solidFill>
                    <a:srgbClr val="FF0000"/>
                  </a:solidFill>
                  <a:latin typeface="Helvetica"/>
                  <a:cs typeface="Helvetica"/>
                </a:rPr>
                <a:t>(hardware is available, so use ASAP)</a:t>
              </a:r>
            </a:p>
          </p:txBody>
        </p:sp>
      </p:grpSp>
    </p:spTree>
    <p:extLst>
      <p:ext uri="{BB962C8B-B14F-4D97-AF65-F5344CB8AC3E}">
        <p14:creationId xmlns:p14="http://schemas.microsoft.com/office/powerpoint/2010/main" val="34712204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33</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044764524"/>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1215007302"/>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414152380"/>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5853385"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2, State 1: 	</a:t>
            </a:r>
            <a:r>
              <a:rPr lang="en-US" sz="1600" dirty="0" smtClean="0">
                <a:solidFill>
                  <a:schemeClr val="accent6">
                    <a:lumMod val="50000"/>
                  </a:schemeClr>
                </a:solidFill>
                <a:latin typeface="Helvetica"/>
                <a:cs typeface="Helvetica"/>
              </a:rPr>
              <a:t>Decode instruction</a:t>
            </a:r>
          </a:p>
          <a:p>
            <a:pPr>
              <a:spcBef>
                <a:spcPts val="500"/>
              </a:spcBef>
            </a:pPr>
            <a:r>
              <a:rPr lang="en-US" sz="1400" dirty="0" smtClean="0">
                <a:solidFill>
                  <a:schemeClr val="accent6">
                    <a:lumMod val="50000"/>
                  </a:schemeClr>
                </a:solidFill>
                <a:latin typeface="Helvetica"/>
                <a:cs typeface="Helvetica"/>
              </a:rPr>
              <a:t>A </a:t>
            </a:r>
            <a:r>
              <a:rPr lang="en-US" sz="1400" dirty="0" smtClean="0">
                <a:solidFill>
                  <a:schemeClr val="accent6">
                    <a:lumMod val="50000"/>
                  </a:schemeClr>
                </a:solidFill>
                <a:latin typeface="Helvetica"/>
                <a:cs typeface="Helvetica"/>
                <a:sym typeface="Wingdings"/>
              </a:rPr>
              <a:t> RF[25:21]  ||  B  RF[20:16]  ||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PC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2895600" y="5144"/>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4" name="Rounded Rectangle 33"/>
          <p:cNvSpPr/>
          <p:nvPr/>
        </p:nvSpPr>
        <p:spPr bwMode="auto">
          <a:xfrm>
            <a:off x="7132222" y="799051"/>
            <a:ext cx="2849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pic>
        <p:nvPicPr>
          <p:cNvPr id="3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8" name="Group 47"/>
          <p:cNvGrpSpPr/>
          <p:nvPr/>
        </p:nvGrpSpPr>
        <p:grpSpPr>
          <a:xfrm>
            <a:off x="5863731" y="3472052"/>
            <a:ext cx="1832471" cy="1350074"/>
            <a:chOff x="5863731" y="3450526"/>
            <a:chExt cx="1832471" cy="1350074"/>
          </a:xfrm>
        </p:grpSpPr>
        <p:grpSp>
          <p:nvGrpSpPr>
            <p:cNvPr id="49" name="Group 48"/>
            <p:cNvGrpSpPr/>
            <p:nvPr/>
          </p:nvGrpSpPr>
          <p:grpSpPr>
            <a:xfrm>
              <a:off x="5863731" y="3547211"/>
              <a:ext cx="1832471" cy="1253389"/>
              <a:chOff x="5863731" y="3547211"/>
              <a:chExt cx="1832471" cy="1253389"/>
            </a:xfrm>
          </p:grpSpPr>
          <p:sp>
            <p:nvSpPr>
              <p:cNvPr id="51" name="Rounded Rectangle 50"/>
              <p:cNvSpPr/>
              <p:nvPr/>
            </p:nvSpPr>
            <p:spPr bwMode="auto">
              <a:xfrm rot="16200000">
                <a:off x="6686673" y="2724269"/>
                <a:ext cx="186587" cy="183247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2" name="Rounded Rectangle 51"/>
              <p:cNvSpPr/>
              <p:nvPr/>
            </p:nvSpPr>
            <p:spPr bwMode="auto">
              <a:xfrm>
                <a:off x="7517167" y="3554753"/>
                <a:ext cx="179033" cy="124584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50" name="TextBox 49"/>
            <p:cNvSpPr txBox="1"/>
            <p:nvPr/>
          </p:nvSpPr>
          <p:spPr>
            <a:xfrm>
              <a:off x="6934200" y="3450526"/>
              <a:ext cx="300082" cy="338554"/>
            </a:xfrm>
            <a:prstGeom prst="rect">
              <a:avLst/>
            </a:prstGeom>
            <a:noFill/>
          </p:spPr>
          <p:txBody>
            <a:bodyPr wrap="none" rtlCol="0">
              <a:spAutoFit/>
            </a:bodyPr>
            <a:lstStyle/>
            <a:p>
              <a:r>
                <a:rPr lang="en-US" sz="1600" b="1" dirty="0" smtClean="0">
                  <a:solidFill>
                    <a:srgbClr val="FF0000"/>
                  </a:solidFill>
                  <a:latin typeface="Helvetica"/>
                  <a:cs typeface="Helvetica"/>
                </a:rPr>
                <a:t>0</a:t>
              </a:r>
              <a:endParaRPr lang="en-US" sz="1600" b="1" baseline="-25000" dirty="0">
                <a:solidFill>
                  <a:srgbClr val="FF0000"/>
                </a:solidFill>
                <a:latin typeface="Helvetica"/>
                <a:cs typeface="Helvetica"/>
              </a:endParaRPr>
            </a:p>
          </p:txBody>
        </p:sp>
      </p:grpSp>
      <p:grpSp>
        <p:nvGrpSpPr>
          <p:cNvPr id="53" name="Group 52"/>
          <p:cNvGrpSpPr/>
          <p:nvPr/>
        </p:nvGrpSpPr>
        <p:grpSpPr>
          <a:xfrm>
            <a:off x="5867401" y="3242846"/>
            <a:ext cx="2057399" cy="3234154"/>
            <a:chOff x="5867401" y="3242846"/>
            <a:chExt cx="2057399" cy="3234154"/>
          </a:xfrm>
        </p:grpSpPr>
        <p:sp>
          <p:nvSpPr>
            <p:cNvPr id="54" name="Rounded Rectangle 53"/>
            <p:cNvSpPr/>
            <p:nvPr/>
          </p:nvSpPr>
          <p:spPr bwMode="auto">
            <a:xfrm rot="16200000">
              <a:off x="6591301" y="2639663"/>
              <a:ext cx="152400" cy="16002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5" name="TextBox 54"/>
            <p:cNvSpPr txBox="1"/>
            <p:nvPr/>
          </p:nvSpPr>
          <p:spPr>
            <a:xfrm>
              <a:off x="6902307" y="3242846"/>
              <a:ext cx="401672" cy="338554"/>
            </a:xfrm>
            <a:prstGeom prst="rect">
              <a:avLst/>
            </a:prstGeom>
            <a:noFill/>
          </p:spPr>
          <p:txBody>
            <a:bodyPr wrap="none" rtlCol="0">
              <a:spAutoFit/>
            </a:bodyPr>
            <a:lstStyle/>
            <a:p>
              <a:r>
                <a:rPr lang="en-US" sz="1600" b="1" dirty="0">
                  <a:solidFill>
                    <a:srgbClr val="FF0000"/>
                  </a:solidFill>
                  <a:latin typeface="Helvetica"/>
                  <a:cs typeface="Helvetica"/>
                </a:rPr>
                <a:t>1</a:t>
              </a:r>
              <a:r>
                <a:rPr lang="en-US" sz="1600" b="1" dirty="0" smtClean="0">
                  <a:solidFill>
                    <a:srgbClr val="FF0000"/>
                  </a:solidFill>
                  <a:latin typeface="Helvetica"/>
                  <a:cs typeface="Helvetica"/>
                </a:rPr>
                <a:t>1</a:t>
              </a:r>
              <a:endParaRPr lang="en-US" sz="1600" b="1" baseline="-25000" dirty="0">
                <a:solidFill>
                  <a:srgbClr val="FF0000"/>
                </a:solidFill>
                <a:latin typeface="Helvetica"/>
                <a:cs typeface="Helvetica"/>
              </a:endParaRPr>
            </a:p>
          </p:txBody>
        </p:sp>
        <p:sp>
          <p:nvSpPr>
            <p:cNvPr id="56" name="Rounded Rectangle 55"/>
            <p:cNvSpPr/>
            <p:nvPr/>
          </p:nvSpPr>
          <p:spPr bwMode="auto">
            <a:xfrm rot="10800000">
              <a:off x="7315200" y="3376613"/>
              <a:ext cx="152400" cy="127158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7" name="Rounded Rectangle 56"/>
            <p:cNvSpPr/>
            <p:nvPr/>
          </p:nvSpPr>
          <p:spPr bwMode="auto">
            <a:xfrm rot="16200000">
              <a:off x="7543800" y="4267200"/>
              <a:ext cx="152400" cy="6096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8" name="Rounded Rectangle 57"/>
            <p:cNvSpPr/>
            <p:nvPr/>
          </p:nvSpPr>
          <p:spPr bwMode="auto">
            <a:xfrm rot="10800000">
              <a:off x="7772401" y="4508848"/>
              <a:ext cx="152399" cy="196815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9" name="Rounded Rectangle 58"/>
            <p:cNvSpPr/>
            <p:nvPr/>
          </p:nvSpPr>
          <p:spPr bwMode="auto">
            <a:xfrm rot="16200000">
              <a:off x="7658100" y="6210300"/>
              <a:ext cx="152400" cy="38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60" name="Group 59"/>
          <p:cNvGrpSpPr/>
          <p:nvPr/>
        </p:nvGrpSpPr>
        <p:grpSpPr>
          <a:xfrm>
            <a:off x="5867400" y="3134963"/>
            <a:ext cx="2819400" cy="4256437"/>
            <a:chOff x="5867400" y="3134963"/>
            <a:chExt cx="2819400" cy="4256437"/>
          </a:xfrm>
        </p:grpSpPr>
        <p:sp>
          <p:nvSpPr>
            <p:cNvPr id="61" name="Rounded Rectangle 60"/>
            <p:cNvSpPr/>
            <p:nvPr/>
          </p:nvSpPr>
          <p:spPr bwMode="auto">
            <a:xfrm rot="16200000">
              <a:off x="7200900" y="1866900"/>
              <a:ext cx="152400" cy="2819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2" name="Rounded Rectangle 61"/>
            <p:cNvSpPr/>
            <p:nvPr/>
          </p:nvSpPr>
          <p:spPr bwMode="auto">
            <a:xfrm rot="10800000">
              <a:off x="8534400" y="3200400"/>
              <a:ext cx="152400" cy="419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4" name="Rounded Rectangle 63"/>
            <p:cNvSpPr/>
            <p:nvPr/>
          </p:nvSpPr>
          <p:spPr bwMode="auto">
            <a:xfrm rot="5400000">
              <a:off x="8267700" y="6972300"/>
              <a:ext cx="152400" cy="6858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5" name="Rounded Rectangle 64"/>
            <p:cNvSpPr/>
            <p:nvPr/>
          </p:nvSpPr>
          <p:spPr bwMode="auto">
            <a:xfrm rot="10800000">
              <a:off x="8001000" y="7042689"/>
              <a:ext cx="152400" cy="3429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6" name="TextBox 65"/>
            <p:cNvSpPr txBox="1"/>
            <p:nvPr/>
          </p:nvSpPr>
          <p:spPr>
            <a:xfrm>
              <a:off x="6534777" y="3134963"/>
              <a:ext cx="1923423" cy="246221"/>
            </a:xfrm>
            <a:prstGeom prst="rect">
              <a:avLst/>
            </a:prstGeom>
            <a:noFill/>
          </p:spPr>
          <p:txBody>
            <a:bodyPr wrap="none" rtlCol="0">
              <a:spAutoFit/>
            </a:bodyPr>
            <a:lstStyle/>
            <a:p>
              <a:r>
                <a:rPr lang="en-US" sz="1000" b="1" dirty="0" smtClean="0">
                  <a:solidFill>
                    <a:srgbClr val="FF0000"/>
                  </a:solidFill>
                  <a:latin typeface="Helvetica"/>
                  <a:cs typeface="Helvetica"/>
                </a:rPr>
                <a:t>See control logic discussion</a:t>
              </a:r>
              <a:endParaRPr lang="en-US" sz="1000" b="1" baseline="-25000" dirty="0">
                <a:solidFill>
                  <a:srgbClr val="FF0000"/>
                </a:solidFill>
                <a:latin typeface="Helvetica"/>
                <a:cs typeface="Helvetica"/>
              </a:endParaRPr>
            </a:p>
          </p:txBody>
        </p:sp>
      </p:grpSp>
    </p:spTree>
    <p:extLst>
      <p:ext uri="{BB962C8B-B14F-4D97-AF65-F5344CB8AC3E}">
        <p14:creationId xmlns:p14="http://schemas.microsoft.com/office/powerpoint/2010/main" val="10682335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5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34</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605857174"/>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3367222889"/>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320178549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3694003"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3</a:t>
            </a:r>
            <a:r>
              <a:rPr lang="en-US" sz="1600" dirty="0" smtClean="0">
                <a:solidFill>
                  <a:schemeClr val="accent6">
                    <a:lumMod val="50000"/>
                  </a:schemeClr>
                </a:solidFill>
                <a:latin typeface="Helvetica"/>
                <a:cs typeface="Helvetica"/>
              </a:rPr>
              <a:t>, State 2  	Calculate address</a:t>
            </a:r>
          </a:p>
          <a:p>
            <a:pPr>
              <a:spcBef>
                <a:spcPts val="500"/>
              </a:spcBef>
            </a:pPr>
            <a:r>
              <a:rPr lang="en-US" sz="1400" dirty="0" smtClean="0">
                <a:solidFill>
                  <a:schemeClr val="accent6">
                    <a:lumMod val="50000"/>
                  </a:schemeClr>
                </a:solidFill>
                <a:latin typeface="Helvetica"/>
                <a:cs typeface="Helvetica"/>
                <a:sym typeface="Wingdings"/>
              </a:rPr>
              <a:t>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A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3669" y="990600"/>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6" name="Group 5"/>
          <p:cNvGrpSpPr/>
          <p:nvPr/>
        </p:nvGrpSpPr>
        <p:grpSpPr>
          <a:xfrm>
            <a:off x="2743200" y="3124200"/>
            <a:ext cx="6558206" cy="3048000"/>
            <a:chOff x="2743200" y="3124200"/>
            <a:chExt cx="6558206" cy="3048000"/>
          </a:xfrm>
        </p:grpSpPr>
        <p:sp>
          <p:nvSpPr>
            <p:cNvPr id="31" name="TextBox 30"/>
            <p:cNvSpPr txBox="1"/>
            <p:nvPr/>
          </p:nvSpPr>
          <p:spPr>
            <a:xfrm>
              <a:off x="6487763" y="46482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32" name="TextBox 31"/>
            <p:cNvSpPr txBox="1"/>
            <p:nvPr/>
          </p:nvSpPr>
          <p:spPr>
            <a:xfrm>
              <a:off x="2743200" y="3124200"/>
              <a:ext cx="6558206" cy="1077218"/>
            </a:xfrm>
            <a:prstGeom prst="rect">
              <a:avLst/>
            </a:prstGeom>
            <a:solidFill>
              <a:srgbClr val="FFFFFF"/>
            </a:solidFill>
            <a:ln>
              <a:solidFill>
                <a:srgbClr val="FF0000"/>
              </a:solidFill>
            </a:ln>
          </p:spPr>
          <p:txBody>
            <a:bodyPr wrap="none" rtlCol="0">
              <a:spAutoFit/>
            </a:bodyPr>
            <a:lstStyle/>
            <a:p>
              <a:pPr marL="285750" indent="-285750">
                <a:buFont typeface="Arial"/>
                <a:buChar char="•"/>
              </a:pPr>
              <a:r>
                <a:rPr lang="en-US" sz="1600" dirty="0" smtClean="0">
                  <a:solidFill>
                    <a:srgbClr val="FF0000"/>
                  </a:solidFill>
                  <a:latin typeface="Helvetica"/>
                  <a:cs typeface="Helvetica"/>
                </a:rPr>
                <a:t>‘A’ register is:		10000</a:t>
              </a:r>
              <a:r>
                <a:rPr lang="en-US" sz="1600" baseline="-25000" dirty="0" smtClean="0">
                  <a:solidFill>
                    <a:srgbClr val="FF0000"/>
                  </a:solidFill>
                  <a:latin typeface="Helvetica"/>
                  <a:cs typeface="Helvetica"/>
                </a:rPr>
                <a:t>10</a:t>
              </a:r>
            </a:p>
            <a:p>
              <a:pPr marL="285750" indent="-285750">
                <a:buFont typeface="Arial"/>
                <a:buChar char="•"/>
              </a:pPr>
              <a:r>
                <a:rPr lang="en-US" sz="1600" dirty="0" smtClean="0">
                  <a:solidFill>
                    <a:srgbClr val="FF0000"/>
                  </a:solidFill>
                  <a:latin typeface="Helvetica"/>
                  <a:cs typeface="Helvetica"/>
                </a:rPr>
                <a:t>Immediate value is: 	8</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(0000 0000 0000 1000</a:t>
              </a:r>
              <a:r>
                <a:rPr lang="en-US" sz="1600" baseline="-25000" dirty="0" smtClean="0">
                  <a:solidFill>
                    <a:srgbClr val="FF0000"/>
                  </a:solidFill>
                  <a:latin typeface="Helvetica"/>
                  <a:cs typeface="Helvetica"/>
                </a:rPr>
                <a:t>2</a:t>
              </a:r>
              <a:r>
                <a:rPr lang="en-US" sz="1600" dirty="0" smtClean="0">
                  <a:solidFill>
                    <a:srgbClr val="FF0000"/>
                  </a:solidFill>
                  <a:latin typeface="Helvetica"/>
                  <a:cs typeface="Helvetica"/>
                </a:rPr>
                <a:t>)</a:t>
              </a:r>
            </a:p>
            <a:p>
              <a:pPr marL="285750" indent="-285750">
                <a:buFont typeface="Arial"/>
                <a:buChar char="•"/>
              </a:pPr>
              <a:r>
                <a:rPr lang="en-US" sz="1600" dirty="0" smtClean="0">
                  <a:solidFill>
                    <a:srgbClr val="FF0000"/>
                  </a:solidFill>
                  <a:latin typeface="Helvetica"/>
                  <a:cs typeface="Helvetica"/>
                </a:rPr>
                <a:t>Immediate value is padded with </a:t>
              </a:r>
              <a:r>
                <a:rPr lang="en-US" sz="1600" dirty="0" smtClean="0">
                  <a:solidFill>
                    <a:schemeClr val="accent6">
                      <a:lumMod val="50000"/>
                    </a:schemeClr>
                  </a:solidFill>
                  <a:latin typeface="Helvetica"/>
                  <a:cs typeface="Helvetica"/>
                </a:rPr>
                <a:t>leading 0</a:t>
              </a:r>
              <a:r>
                <a:rPr lang="en-US" sz="1600" dirty="0" smtClean="0">
                  <a:solidFill>
                    <a:srgbClr val="161645"/>
                  </a:solidFill>
                  <a:latin typeface="Helvetica"/>
                  <a:cs typeface="Helvetica"/>
                </a:rPr>
                <a:t>s</a:t>
              </a:r>
              <a:r>
                <a:rPr lang="en-US" sz="1600" dirty="0" smtClean="0">
                  <a:solidFill>
                    <a:srgbClr val="FF0000"/>
                  </a:solidFill>
                  <a:latin typeface="Helvetica"/>
                  <a:cs typeface="Helvetica"/>
                </a:rPr>
                <a:t> to get 2</a:t>
              </a:r>
              <a:r>
                <a:rPr lang="en-US" sz="1600" baseline="30000" dirty="0" smtClean="0">
                  <a:solidFill>
                    <a:srgbClr val="FF0000"/>
                  </a:solidFill>
                  <a:latin typeface="Helvetica"/>
                  <a:cs typeface="Helvetica"/>
                </a:rPr>
                <a:t>nd</a:t>
              </a:r>
              <a:r>
                <a:rPr lang="en-US" sz="1600" dirty="0" smtClean="0">
                  <a:solidFill>
                    <a:srgbClr val="FF0000"/>
                  </a:solidFill>
                  <a:latin typeface="Helvetica"/>
                  <a:cs typeface="Helvetica"/>
                </a:rPr>
                <a:t> 32-bit number</a:t>
              </a:r>
            </a:p>
            <a:p>
              <a:pPr lvl="1"/>
              <a:r>
                <a:rPr lang="en-US" sz="1600" dirty="0" smtClean="0">
                  <a:solidFill>
                    <a:srgbClr val="161645"/>
                  </a:solidFill>
                  <a:latin typeface="Helvetica"/>
                  <a:cs typeface="Helvetica"/>
                </a:rPr>
                <a:t>0000 0000 0000 0000 </a:t>
              </a:r>
              <a:r>
                <a:rPr lang="en-US" sz="1600" dirty="0" smtClean="0">
                  <a:solidFill>
                    <a:srgbClr val="FF0000"/>
                  </a:solidFill>
                  <a:latin typeface="Helvetica"/>
                  <a:cs typeface="Helvetica"/>
                </a:rPr>
                <a:t>0000 0000 0000 1000</a:t>
              </a:r>
              <a:r>
                <a:rPr lang="en-US" sz="1600" baseline="-25000" dirty="0" smtClean="0">
                  <a:solidFill>
                    <a:srgbClr val="FF0000"/>
                  </a:solidFill>
                  <a:latin typeface="Helvetica"/>
                  <a:cs typeface="Helvetica"/>
                </a:rPr>
                <a:t>2</a:t>
              </a:r>
            </a:p>
          </p:txBody>
        </p:sp>
        <p:sp>
          <p:nvSpPr>
            <p:cNvPr id="33" name="TextBox 32"/>
            <p:cNvSpPr txBox="1"/>
            <p:nvPr/>
          </p:nvSpPr>
          <p:spPr>
            <a:xfrm>
              <a:off x="6947451" y="5833646"/>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spTree>
    <p:extLst>
      <p:ext uri="{BB962C8B-B14F-4D97-AF65-F5344CB8AC3E}">
        <p14:creationId xmlns:p14="http://schemas.microsoft.com/office/powerpoint/2010/main" val="27369756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35</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726904004"/>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532856076"/>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273957760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pic>
        <p:nvPicPr>
          <p:cNvPr id="3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8" name="Group 47"/>
          <p:cNvGrpSpPr/>
          <p:nvPr/>
        </p:nvGrpSpPr>
        <p:grpSpPr>
          <a:xfrm>
            <a:off x="5863731" y="3472052"/>
            <a:ext cx="1832471" cy="1350074"/>
            <a:chOff x="5863731" y="3450526"/>
            <a:chExt cx="1832471" cy="1350074"/>
          </a:xfrm>
        </p:grpSpPr>
        <p:grpSp>
          <p:nvGrpSpPr>
            <p:cNvPr id="49" name="Group 48"/>
            <p:cNvGrpSpPr/>
            <p:nvPr/>
          </p:nvGrpSpPr>
          <p:grpSpPr>
            <a:xfrm>
              <a:off x="5863731" y="3547211"/>
              <a:ext cx="1832471" cy="1253389"/>
              <a:chOff x="5863731" y="3547211"/>
              <a:chExt cx="1832471" cy="1253389"/>
            </a:xfrm>
          </p:grpSpPr>
          <p:sp>
            <p:nvSpPr>
              <p:cNvPr id="51" name="Rounded Rectangle 50"/>
              <p:cNvSpPr/>
              <p:nvPr/>
            </p:nvSpPr>
            <p:spPr bwMode="auto">
              <a:xfrm rot="16200000">
                <a:off x="6686673" y="2724269"/>
                <a:ext cx="186587" cy="183247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2" name="Rounded Rectangle 51"/>
              <p:cNvSpPr/>
              <p:nvPr/>
            </p:nvSpPr>
            <p:spPr bwMode="auto">
              <a:xfrm>
                <a:off x="7517167" y="3554753"/>
                <a:ext cx="179033" cy="124584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50" name="TextBox 49"/>
            <p:cNvSpPr txBox="1"/>
            <p:nvPr/>
          </p:nvSpPr>
          <p:spPr>
            <a:xfrm>
              <a:off x="6934200" y="3450526"/>
              <a:ext cx="300082" cy="338554"/>
            </a:xfrm>
            <a:prstGeom prst="rect">
              <a:avLst/>
            </a:prstGeom>
            <a:noFill/>
          </p:spPr>
          <p:txBody>
            <a:bodyPr wrap="none" rtlCol="0">
              <a:spAutoFit/>
            </a:bodyPr>
            <a:lstStyle/>
            <a:p>
              <a:r>
                <a:rPr lang="en-US" sz="1600" b="1" dirty="0" smtClean="0">
                  <a:solidFill>
                    <a:srgbClr val="FF0000"/>
                  </a:solidFill>
                  <a:latin typeface="Helvetica"/>
                  <a:cs typeface="Helvetica"/>
                </a:rPr>
                <a:t>1</a:t>
              </a:r>
              <a:endParaRPr lang="en-US" sz="1600" b="1" baseline="-25000" dirty="0">
                <a:solidFill>
                  <a:srgbClr val="FF0000"/>
                </a:solidFill>
                <a:latin typeface="Helvetica"/>
                <a:cs typeface="Helvetica"/>
              </a:endParaRPr>
            </a:p>
          </p:txBody>
        </p:sp>
      </p:grpSp>
      <p:grpSp>
        <p:nvGrpSpPr>
          <p:cNvPr id="53" name="Group 52"/>
          <p:cNvGrpSpPr/>
          <p:nvPr/>
        </p:nvGrpSpPr>
        <p:grpSpPr>
          <a:xfrm>
            <a:off x="5867401" y="3242846"/>
            <a:ext cx="2057399" cy="3234154"/>
            <a:chOff x="5867401" y="3242846"/>
            <a:chExt cx="2057399" cy="3234154"/>
          </a:xfrm>
        </p:grpSpPr>
        <p:sp>
          <p:nvSpPr>
            <p:cNvPr id="54" name="Rounded Rectangle 53"/>
            <p:cNvSpPr/>
            <p:nvPr/>
          </p:nvSpPr>
          <p:spPr bwMode="auto">
            <a:xfrm rot="16200000">
              <a:off x="6591301" y="2639663"/>
              <a:ext cx="152400" cy="16002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5" name="TextBox 54"/>
            <p:cNvSpPr txBox="1"/>
            <p:nvPr/>
          </p:nvSpPr>
          <p:spPr>
            <a:xfrm>
              <a:off x="6902307" y="3242846"/>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1</a:t>
              </a:r>
              <a:r>
                <a:rPr lang="en-US" sz="1600" b="1" dirty="0">
                  <a:solidFill>
                    <a:srgbClr val="FF0000"/>
                  </a:solidFill>
                  <a:latin typeface="Helvetica"/>
                  <a:cs typeface="Helvetica"/>
                </a:rPr>
                <a:t>0</a:t>
              </a:r>
              <a:endParaRPr lang="en-US" sz="1600" b="1" baseline="-25000" dirty="0">
                <a:solidFill>
                  <a:srgbClr val="FF0000"/>
                </a:solidFill>
                <a:latin typeface="Helvetica"/>
                <a:cs typeface="Helvetica"/>
              </a:endParaRPr>
            </a:p>
          </p:txBody>
        </p:sp>
        <p:sp>
          <p:nvSpPr>
            <p:cNvPr id="56" name="Rounded Rectangle 55"/>
            <p:cNvSpPr/>
            <p:nvPr/>
          </p:nvSpPr>
          <p:spPr bwMode="auto">
            <a:xfrm rot="10800000">
              <a:off x="7315200" y="3376613"/>
              <a:ext cx="152400" cy="127158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7" name="Rounded Rectangle 56"/>
            <p:cNvSpPr/>
            <p:nvPr/>
          </p:nvSpPr>
          <p:spPr bwMode="auto">
            <a:xfrm rot="16200000">
              <a:off x="7543800" y="4267200"/>
              <a:ext cx="152400" cy="6096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8" name="Rounded Rectangle 57"/>
            <p:cNvSpPr/>
            <p:nvPr/>
          </p:nvSpPr>
          <p:spPr bwMode="auto">
            <a:xfrm rot="10800000">
              <a:off x="7772401" y="4508848"/>
              <a:ext cx="152399" cy="196815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9" name="Rounded Rectangle 58"/>
            <p:cNvSpPr/>
            <p:nvPr/>
          </p:nvSpPr>
          <p:spPr bwMode="auto">
            <a:xfrm rot="16200000">
              <a:off x="7658100" y="6210300"/>
              <a:ext cx="152400" cy="38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60" name="Group 59"/>
          <p:cNvGrpSpPr/>
          <p:nvPr/>
        </p:nvGrpSpPr>
        <p:grpSpPr>
          <a:xfrm>
            <a:off x="5867400" y="3134963"/>
            <a:ext cx="2819400" cy="4256437"/>
            <a:chOff x="5867400" y="3134963"/>
            <a:chExt cx="2819400" cy="4256437"/>
          </a:xfrm>
        </p:grpSpPr>
        <p:sp>
          <p:nvSpPr>
            <p:cNvPr id="61" name="Rounded Rectangle 60"/>
            <p:cNvSpPr/>
            <p:nvPr/>
          </p:nvSpPr>
          <p:spPr bwMode="auto">
            <a:xfrm rot="16200000">
              <a:off x="7200900" y="1866900"/>
              <a:ext cx="152400" cy="2819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2" name="Rounded Rectangle 61"/>
            <p:cNvSpPr/>
            <p:nvPr/>
          </p:nvSpPr>
          <p:spPr bwMode="auto">
            <a:xfrm rot="10800000">
              <a:off x="8534400" y="3200400"/>
              <a:ext cx="152400" cy="419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4" name="Rounded Rectangle 63"/>
            <p:cNvSpPr/>
            <p:nvPr/>
          </p:nvSpPr>
          <p:spPr bwMode="auto">
            <a:xfrm rot="5400000">
              <a:off x="8267700" y="6972300"/>
              <a:ext cx="152400" cy="6858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5" name="Rounded Rectangle 64"/>
            <p:cNvSpPr/>
            <p:nvPr/>
          </p:nvSpPr>
          <p:spPr bwMode="auto">
            <a:xfrm rot="10800000">
              <a:off x="8001000" y="7042689"/>
              <a:ext cx="152400" cy="3429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6" name="TextBox 65"/>
            <p:cNvSpPr txBox="1"/>
            <p:nvPr/>
          </p:nvSpPr>
          <p:spPr>
            <a:xfrm>
              <a:off x="6534777" y="3134963"/>
              <a:ext cx="1923423" cy="246221"/>
            </a:xfrm>
            <a:prstGeom prst="rect">
              <a:avLst/>
            </a:prstGeom>
            <a:noFill/>
          </p:spPr>
          <p:txBody>
            <a:bodyPr wrap="none" rtlCol="0">
              <a:spAutoFit/>
            </a:bodyPr>
            <a:lstStyle/>
            <a:p>
              <a:r>
                <a:rPr lang="en-US" sz="1000" b="1" dirty="0" smtClean="0">
                  <a:solidFill>
                    <a:srgbClr val="FF0000"/>
                  </a:solidFill>
                  <a:latin typeface="Helvetica"/>
                  <a:cs typeface="Helvetica"/>
                </a:rPr>
                <a:t>See control logic discussion</a:t>
              </a:r>
              <a:endParaRPr lang="en-US" sz="1000" b="1" baseline="-25000" dirty="0">
                <a:solidFill>
                  <a:srgbClr val="FF0000"/>
                </a:solidFill>
                <a:latin typeface="Helvetica"/>
                <a:cs typeface="Helvetica"/>
              </a:endParaRPr>
            </a:p>
          </p:txBody>
        </p:sp>
      </p:grpSp>
      <p:sp>
        <p:nvSpPr>
          <p:cNvPr id="39" name="Rectangle 38"/>
          <p:cNvSpPr/>
          <p:nvPr/>
        </p:nvSpPr>
        <p:spPr>
          <a:xfrm>
            <a:off x="4191000" y="478726"/>
            <a:ext cx="3694003"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3,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2: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Calculate </a:t>
            </a:r>
            <a:r>
              <a:rPr lang="en-US" sz="1600" dirty="0">
                <a:solidFill>
                  <a:schemeClr val="accent6">
                    <a:lumMod val="50000"/>
                  </a:schemeClr>
                </a:solidFill>
                <a:latin typeface="Helvetica"/>
                <a:cs typeface="Helvetica"/>
              </a:rPr>
              <a:t>address</a:t>
            </a:r>
          </a:p>
          <a:p>
            <a:pPr>
              <a:spcBef>
                <a:spcPts val="500"/>
              </a:spcBef>
            </a:pPr>
            <a:r>
              <a:rPr lang="en-US" sz="1400" dirty="0" smtClean="0">
                <a:solidFill>
                  <a:schemeClr val="accent6">
                    <a:lumMod val="50000"/>
                  </a:schemeClr>
                </a:solidFill>
                <a:latin typeface="Helvetica"/>
                <a:cs typeface="Helvetica"/>
                <a:sym typeface="Wingdings"/>
              </a:rPr>
              <a:t>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A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40" name="Oval 39"/>
          <p:cNvSpPr/>
          <p:nvPr/>
        </p:nvSpPr>
        <p:spPr bwMode="auto">
          <a:xfrm>
            <a:off x="-3669" y="990600"/>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0" name="Group 9"/>
          <p:cNvGrpSpPr/>
          <p:nvPr/>
        </p:nvGrpSpPr>
        <p:grpSpPr>
          <a:xfrm>
            <a:off x="6487763" y="4648200"/>
            <a:ext cx="910619" cy="1524000"/>
            <a:chOff x="6487763" y="4648200"/>
            <a:chExt cx="910619" cy="1524000"/>
          </a:xfrm>
        </p:grpSpPr>
        <p:sp>
          <p:nvSpPr>
            <p:cNvPr id="41" name="TextBox 40"/>
            <p:cNvSpPr txBox="1"/>
            <p:nvPr/>
          </p:nvSpPr>
          <p:spPr>
            <a:xfrm>
              <a:off x="6487763" y="46482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2" name="TextBox 41"/>
            <p:cNvSpPr txBox="1"/>
            <p:nvPr/>
          </p:nvSpPr>
          <p:spPr>
            <a:xfrm>
              <a:off x="6947451" y="5833646"/>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grpSp>
        <p:nvGrpSpPr>
          <p:cNvPr id="9" name="Group 8"/>
          <p:cNvGrpSpPr/>
          <p:nvPr/>
        </p:nvGrpSpPr>
        <p:grpSpPr>
          <a:xfrm>
            <a:off x="3657600" y="4953000"/>
            <a:ext cx="6012786" cy="871954"/>
            <a:chOff x="3657600" y="4953000"/>
            <a:chExt cx="6012786" cy="871954"/>
          </a:xfrm>
        </p:grpSpPr>
        <p:sp>
          <p:nvSpPr>
            <p:cNvPr id="43" name="TextBox 42"/>
            <p:cNvSpPr txBox="1"/>
            <p:nvPr/>
          </p:nvSpPr>
          <p:spPr>
            <a:xfrm>
              <a:off x="8763000" y="49530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4" name="TextBox 43"/>
            <p:cNvSpPr txBox="1"/>
            <p:nvPr/>
          </p:nvSpPr>
          <p:spPr>
            <a:xfrm>
              <a:off x="3657600" y="5486400"/>
              <a:ext cx="4278936" cy="338554"/>
            </a:xfrm>
            <a:prstGeom prst="rect">
              <a:avLst/>
            </a:prstGeom>
            <a:solidFill>
              <a:srgbClr val="FFFFFF"/>
            </a:solidFill>
            <a:ln>
              <a:solidFill>
                <a:srgbClr val="FF0000"/>
              </a:solidFill>
            </a:ln>
          </p:spPr>
          <p:txBody>
            <a:bodyPr wrap="none" rtlCol="0">
              <a:spAutoFit/>
            </a:bodyPr>
            <a:lstStyle/>
            <a:p>
              <a:r>
                <a:rPr lang="en-US" sz="1600" dirty="0" err="1" smtClean="0">
                  <a:solidFill>
                    <a:srgbClr val="FF0000"/>
                  </a:solidFill>
                  <a:latin typeface="Helvetica"/>
                  <a:cs typeface="Helvetica"/>
                </a:rPr>
                <a:t>ALUOut</a:t>
              </a:r>
              <a:r>
                <a:rPr lang="en-US" sz="1600" dirty="0" smtClean="0">
                  <a:solidFill>
                    <a:srgbClr val="FF0000"/>
                  </a:solidFill>
                  <a:latin typeface="Helvetica"/>
                  <a:cs typeface="Helvetica"/>
                </a:rPr>
                <a:t> contains address to send to memory</a:t>
              </a:r>
            </a:p>
          </p:txBody>
        </p:sp>
        <p:cxnSp>
          <p:nvCxnSpPr>
            <p:cNvPr id="45" name="Straight Arrow Connector 44"/>
            <p:cNvCxnSpPr/>
            <p:nvPr/>
          </p:nvCxnSpPr>
          <p:spPr bwMode="auto">
            <a:xfrm flipV="1">
              <a:off x="7924800" y="5257800"/>
              <a:ext cx="914400" cy="381048"/>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42403723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5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6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36</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794454405"/>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1181614097"/>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765450643"/>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4083770"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4</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State 3</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Get data from memory</a:t>
            </a:r>
          </a:p>
          <a:p>
            <a:pPr>
              <a:spcBef>
                <a:spcPts val="500"/>
              </a:spcBef>
            </a:pPr>
            <a:r>
              <a:rPr lang="en-US" sz="1400" dirty="0" smtClean="0">
                <a:solidFill>
                  <a:schemeClr val="accent6">
                    <a:lumMod val="50000"/>
                  </a:schemeClr>
                </a:solidFill>
                <a:latin typeface="Helvetica"/>
                <a:cs typeface="Helvetica"/>
                <a:sym typeface="Wingdings"/>
              </a:rPr>
              <a:t>	MDR  Memory[</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a:t>
            </a:r>
            <a:endParaRPr lang="en-US" sz="1400" dirty="0">
              <a:solidFill>
                <a:schemeClr val="accent6">
                  <a:lumMod val="50000"/>
                </a:schemeClr>
              </a:solidFill>
              <a:latin typeface="Helvetica"/>
              <a:cs typeface="Helvetica"/>
            </a:endParaRPr>
          </a:p>
        </p:txBody>
      </p:sp>
      <p:sp>
        <p:nvSpPr>
          <p:cNvPr id="8" name="Oval 7"/>
          <p:cNvSpPr/>
          <p:nvPr/>
        </p:nvSpPr>
        <p:spPr bwMode="auto">
          <a:xfrm>
            <a:off x="10763" y="2364205"/>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TextBox 31"/>
          <p:cNvSpPr txBox="1"/>
          <p:nvPr/>
        </p:nvSpPr>
        <p:spPr>
          <a:xfrm>
            <a:off x="3733800" y="3276600"/>
            <a:ext cx="4621778" cy="584776"/>
          </a:xfrm>
          <a:prstGeom prst="rect">
            <a:avLst/>
          </a:prstGeom>
          <a:solidFill>
            <a:srgbClr val="FFFFFF"/>
          </a:solidFill>
          <a:ln>
            <a:solidFill>
              <a:srgbClr val="FF0000"/>
            </a:solidFill>
          </a:ln>
        </p:spPr>
        <p:txBody>
          <a:bodyPr wrap="none" rtlCol="0">
            <a:spAutoFit/>
          </a:bodyPr>
          <a:lstStyle/>
          <a:p>
            <a:pPr marL="285750" indent="-285750">
              <a:buFont typeface="Arial"/>
              <a:buChar char="•"/>
            </a:pPr>
            <a:r>
              <a:rPr lang="en-US" sz="1600" dirty="0" smtClean="0">
                <a:solidFill>
                  <a:srgbClr val="FF0000"/>
                </a:solidFill>
                <a:latin typeface="Helvetica"/>
                <a:cs typeface="Helvetica"/>
              </a:rPr>
              <a:t>Address 10008</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sent to memory</a:t>
            </a:r>
          </a:p>
          <a:p>
            <a:pPr marL="285750" indent="-285750">
              <a:buFont typeface="Arial"/>
              <a:buChar char="•"/>
            </a:pPr>
            <a:r>
              <a:rPr lang="en-US" sz="1600" dirty="0" smtClean="0">
                <a:solidFill>
                  <a:srgbClr val="008000"/>
                </a:solidFill>
                <a:latin typeface="Helvetica"/>
                <a:cs typeface="Helvetica"/>
              </a:rPr>
              <a:t>Want to load 70</a:t>
            </a:r>
            <a:r>
              <a:rPr lang="en-US" sz="1600" baseline="-25000" dirty="0" smtClean="0">
                <a:solidFill>
                  <a:srgbClr val="008000"/>
                </a:solidFill>
                <a:latin typeface="Helvetica"/>
                <a:cs typeface="Helvetica"/>
              </a:rPr>
              <a:t>10</a:t>
            </a:r>
            <a:r>
              <a:rPr lang="en-US" sz="1600" dirty="0" smtClean="0">
                <a:solidFill>
                  <a:srgbClr val="008000"/>
                </a:solidFill>
                <a:latin typeface="Helvetica"/>
                <a:cs typeface="Helvetica"/>
              </a:rPr>
              <a:t> into Memory Data Register</a:t>
            </a:r>
          </a:p>
        </p:txBody>
      </p:sp>
      <p:grpSp>
        <p:nvGrpSpPr>
          <p:cNvPr id="46" name="Group 45"/>
          <p:cNvGrpSpPr/>
          <p:nvPr/>
        </p:nvGrpSpPr>
        <p:grpSpPr>
          <a:xfrm>
            <a:off x="3048000" y="4506563"/>
            <a:ext cx="6622386" cy="3189637"/>
            <a:chOff x="3048000" y="4506563"/>
            <a:chExt cx="6622386" cy="3189637"/>
          </a:xfrm>
        </p:grpSpPr>
        <p:cxnSp>
          <p:nvCxnSpPr>
            <p:cNvPr id="28" name="Straight Arrow Connector 27"/>
            <p:cNvCxnSpPr/>
            <p:nvPr/>
          </p:nvCxnSpPr>
          <p:spPr bwMode="auto">
            <a:xfrm flipH="1">
              <a:off x="9342634" y="5496781"/>
              <a:ext cx="2446" cy="336892"/>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29" name="Straight Arrow Connector 28"/>
            <p:cNvCxnSpPr/>
            <p:nvPr/>
          </p:nvCxnSpPr>
          <p:spPr bwMode="auto">
            <a:xfrm flipH="1">
              <a:off x="8773886" y="5790620"/>
              <a:ext cx="514931" cy="12478"/>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0" name="Straight Arrow Connector 29"/>
            <p:cNvCxnSpPr/>
            <p:nvPr/>
          </p:nvCxnSpPr>
          <p:spPr bwMode="auto">
            <a:xfrm flipH="1">
              <a:off x="8839200" y="5890641"/>
              <a:ext cx="856" cy="1805559"/>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4" name="Straight Arrow Connector 33"/>
            <p:cNvCxnSpPr/>
            <p:nvPr/>
          </p:nvCxnSpPr>
          <p:spPr bwMode="auto">
            <a:xfrm flipH="1" flipV="1">
              <a:off x="3048000" y="7652289"/>
              <a:ext cx="5704360" cy="208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5" name="Straight Arrow Connector 34"/>
            <p:cNvCxnSpPr/>
            <p:nvPr/>
          </p:nvCxnSpPr>
          <p:spPr bwMode="auto">
            <a:xfrm flipV="1">
              <a:off x="3124200" y="5181600"/>
              <a:ext cx="0" cy="239657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6" name="Straight Arrow Connector 35"/>
            <p:cNvCxnSpPr/>
            <p:nvPr/>
          </p:nvCxnSpPr>
          <p:spPr bwMode="auto">
            <a:xfrm flipV="1">
              <a:off x="3124200" y="5181600"/>
              <a:ext cx="304800" cy="3437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9" name="Straight Arrow Connector 38"/>
            <p:cNvCxnSpPr/>
            <p:nvPr/>
          </p:nvCxnSpPr>
          <p:spPr bwMode="auto">
            <a:xfrm>
              <a:off x="3429000" y="4987374"/>
              <a:ext cx="316664" cy="1753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43" name="TextBox 42"/>
            <p:cNvSpPr txBox="1"/>
            <p:nvPr/>
          </p:nvSpPr>
          <p:spPr>
            <a:xfrm>
              <a:off x="8763000" y="49530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4" name="TextBox 43"/>
            <p:cNvSpPr txBox="1"/>
            <p:nvPr/>
          </p:nvSpPr>
          <p:spPr>
            <a:xfrm>
              <a:off x="3429000" y="4506563"/>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grpSp>
        <p:nvGrpSpPr>
          <p:cNvPr id="48" name="Group 47"/>
          <p:cNvGrpSpPr/>
          <p:nvPr/>
        </p:nvGrpSpPr>
        <p:grpSpPr>
          <a:xfrm>
            <a:off x="2058570" y="5466958"/>
            <a:ext cx="2589630" cy="2078699"/>
            <a:chOff x="2058570" y="5466958"/>
            <a:chExt cx="2589630" cy="2078699"/>
          </a:xfrm>
        </p:grpSpPr>
        <p:cxnSp>
          <p:nvCxnSpPr>
            <p:cNvPr id="41" name="Straight Arrow Connector 40"/>
            <p:cNvCxnSpPr/>
            <p:nvPr/>
          </p:nvCxnSpPr>
          <p:spPr bwMode="auto">
            <a:xfrm>
              <a:off x="4191856" y="5466958"/>
              <a:ext cx="227744" cy="19442"/>
            </a:xfrm>
            <a:prstGeom prst="straightConnector1">
              <a:avLst/>
            </a:prstGeom>
            <a:solidFill>
              <a:schemeClr val="accent1"/>
            </a:solidFill>
            <a:ln w="38100" cap="flat" cmpd="sng" algn="ctr">
              <a:solidFill>
                <a:srgbClr val="008000"/>
              </a:solidFill>
              <a:prstDash val="dash"/>
              <a:round/>
              <a:headEnd type="none" w="med" len="med"/>
              <a:tailEnd type="triangle"/>
            </a:ln>
            <a:effectLst/>
          </p:spPr>
        </p:cxnSp>
        <p:cxnSp>
          <p:nvCxnSpPr>
            <p:cNvPr id="47" name="Straight Arrow Connector 46"/>
            <p:cNvCxnSpPr/>
            <p:nvPr/>
          </p:nvCxnSpPr>
          <p:spPr bwMode="auto">
            <a:xfrm flipH="1">
              <a:off x="4375690" y="5554778"/>
              <a:ext cx="856" cy="1086242"/>
            </a:xfrm>
            <a:prstGeom prst="straightConnector1">
              <a:avLst/>
            </a:prstGeom>
            <a:solidFill>
              <a:schemeClr val="accent1"/>
            </a:solidFill>
            <a:ln w="38100" cap="flat" cmpd="sng" algn="ctr">
              <a:solidFill>
                <a:srgbClr val="008000"/>
              </a:solidFill>
              <a:prstDash val="dash"/>
              <a:round/>
              <a:headEnd type="none" w="med" len="med"/>
              <a:tailEnd type="triangle"/>
            </a:ln>
            <a:effectLst/>
          </p:spPr>
        </p:cxnSp>
        <p:cxnSp>
          <p:nvCxnSpPr>
            <p:cNvPr id="49" name="Straight Arrow Connector 48"/>
            <p:cNvCxnSpPr/>
            <p:nvPr/>
          </p:nvCxnSpPr>
          <p:spPr bwMode="auto">
            <a:xfrm flipV="1">
              <a:off x="2209800" y="6858000"/>
              <a:ext cx="2438400" cy="687657"/>
            </a:xfrm>
            <a:prstGeom prst="straightConnector1">
              <a:avLst/>
            </a:prstGeom>
            <a:solidFill>
              <a:schemeClr val="accent1"/>
            </a:solidFill>
            <a:ln w="38100" cap="flat" cmpd="sng" algn="ctr">
              <a:solidFill>
                <a:srgbClr val="008000"/>
              </a:solidFill>
              <a:prstDash val="dash"/>
              <a:round/>
              <a:headEnd type="none" w="med" len="med"/>
              <a:tailEnd type="triangle"/>
            </a:ln>
            <a:effectLst/>
          </p:spPr>
        </p:cxnSp>
        <p:sp>
          <p:nvSpPr>
            <p:cNvPr id="52" name="TextBox 51"/>
            <p:cNvSpPr txBox="1"/>
            <p:nvPr/>
          </p:nvSpPr>
          <p:spPr>
            <a:xfrm rot="20617466">
              <a:off x="2058570" y="6867469"/>
              <a:ext cx="2353362" cy="307777"/>
            </a:xfrm>
            <a:prstGeom prst="rect">
              <a:avLst/>
            </a:prstGeom>
            <a:solidFill>
              <a:schemeClr val="bg1"/>
            </a:solidFill>
            <a:ln>
              <a:solidFill>
                <a:srgbClr val="008000"/>
              </a:solidFill>
            </a:ln>
          </p:spPr>
          <p:txBody>
            <a:bodyPr wrap="none" rtlCol="0">
              <a:spAutoFit/>
            </a:bodyPr>
            <a:lstStyle/>
            <a:p>
              <a:r>
                <a:rPr lang="en-US" sz="1400" b="1" dirty="0" smtClean="0">
                  <a:solidFill>
                    <a:srgbClr val="008000"/>
                  </a:solidFill>
                  <a:latin typeface="Helvetica"/>
                  <a:cs typeface="Helvetica"/>
                </a:rPr>
                <a:t>Data from memory is 70</a:t>
              </a:r>
              <a:r>
                <a:rPr lang="en-US" sz="1400" b="1" baseline="-25000" dirty="0" smtClean="0">
                  <a:solidFill>
                    <a:srgbClr val="008000"/>
                  </a:solidFill>
                  <a:latin typeface="Helvetica"/>
                  <a:cs typeface="Helvetica"/>
                </a:rPr>
                <a:t>10</a:t>
              </a:r>
              <a:endParaRPr lang="en-US" sz="1400" b="1" baseline="-25000" dirty="0">
                <a:solidFill>
                  <a:srgbClr val="008000"/>
                </a:solidFill>
                <a:latin typeface="Helvetica"/>
                <a:cs typeface="Helvetica"/>
              </a:endParaRPr>
            </a:p>
          </p:txBody>
        </p:sp>
      </p:grpSp>
    </p:spTree>
    <p:extLst>
      <p:ext uri="{BB962C8B-B14F-4D97-AF65-F5344CB8AC3E}">
        <p14:creationId xmlns:p14="http://schemas.microsoft.com/office/powerpoint/2010/main" val="33254638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3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37</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197085308"/>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1736774055"/>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3616225653"/>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4083770"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4,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3: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Get data from memory</a:t>
            </a:r>
          </a:p>
          <a:p>
            <a:pPr>
              <a:spcBef>
                <a:spcPts val="500"/>
              </a:spcBef>
            </a:pPr>
            <a:r>
              <a:rPr lang="en-US" sz="1400" dirty="0" smtClean="0">
                <a:solidFill>
                  <a:schemeClr val="accent6">
                    <a:lumMod val="50000"/>
                  </a:schemeClr>
                </a:solidFill>
                <a:latin typeface="Helvetica"/>
                <a:cs typeface="Helvetica"/>
                <a:sym typeface="Wingdings"/>
              </a:rPr>
              <a:t>	MDR  Memory[</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a:t>
            </a:r>
            <a:endParaRPr lang="en-US" sz="1400" dirty="0">
              <a:solidFill>
                <a:schemeClr val="accent6">
                  <a:lumMod val="50000"/>
                </a:schemeClr>
              </a:solidFill>
              <a:latin typeface="Helvetica"/>
              <a:cs typeface="Helvetica"/>
            </a:endParaRPr>
          </a:p>
        </p:txBody>
      </p:sp>
      <p:sp>
        <p:nvSpPr>
          <p:cNvPr id="8" name="Oval 7"/>
          <p:cNvSpPr/>
          <p:nvPr/>
        </p:nvSpPr>
        <p:spPr bwMode="auto">
          <a:xfrm>
            <a:off x="10763" y="2364205"/>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0" name="Group 9"/>
          <p:cNvGrpSpPr/>
          <p:nvPr/>
        </p:nvGrpSpPr>
        <p:grpSpPr>
          <a:xfrm>
            <a:off x="3276600" y="838199"/>
            <a:ext cx="4038600" cy="4033096"/>
            <a:chOff x="3276600" y="838199"/>
            <a:chExt cx="4038600" cy="4033096"/>
          </a:xfrm>
        </p:grpSpPr>
        <p:grpSp>
          <p:nvGrpSpPr>
            <p:cNvPr id="5" name="Group 4"/>
            <p:cNvGrpSpPr/>
            <p:nvPr/>
          </p:nvGrpSpPr>
          <p:grpSpPr>
            <a:xfrm>
              <a:off x="3276600" y="838199"/>
              <a:ext cx="4038600" cy="4033096"/>
              <a:chOff x="3276600" y="838199"/>
              <a:chExt cx="4038600" cy="4033096"/>
            </a:xfrm>
          </p:grpSpPr>
          <p:sp>
            <p:nvSpPr>
              <p:cNvPr id="38" name="Rounded Rectangle 37"/>
              <p:cNvSpPr/>
              <p:nvPr/>
            </p:nvSpPr>
            <p:spPr bwMode="auto">
              <a:xfrm>
                <a:off x="5867400" y="838199"/>
                <a:ext cx="1447800" cy="270413"/>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0" name="Rounded Rectangle 39"/>
              <p:cNvSpPr/>
              <p:nvPr/>
            </p:nvSpPr>
            <p:spPr bwMode="auto">
              <a:xfrm>
                <a:off x="3713374" y="3272405"/>
                <a:ext cx="1773026" cy="156595"/>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2" name="Rounded Rectangle 41"/>
              <p:cNvSpPr/>
              <p:nvPr/>
            </p:nvSpPr>
            <p:spPr bwMode="auto">
              <a:xfrm rot="16200000">
                <a:off x="2990078" y="3998796"/>
                <a:ext cx="1583932" cy="16106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1" name="Rounded Rectangle 50"/>
              <p:cNvSpPr/>
              <p:nvPr/>
            </p:nvSpPr>
            <p:spPr bwMode="auto">
              <a:xfrm>
                <a:off x="3276600" y="3048001"/>
                <a:ext cx="2209800" cy="152399"/>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3" name="Rounded Rectangle 52"/>
              <p:cNvSpPr/>
              <p:nvPr/>
            </p:nvSpPr>
            <p:spPr bwMode="auto">
              <a:xfrm rot="16200000">
                <a:off x="2519982" y="3815382"/>
                <a:ext cx="1676400" cy="14163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54" name="TextBox 53"/>
            <p:cNvSpPr txBox="1"/>
            <p:nvPr/>
          </p:nvSpPr>
          <p:spPr>
            <a:xfrm>
              <a:off x="4419600" y="2950632"/>
              <a:ext cx="300082" cy="338554"/>
            </a:xfrm>
            <a:prstGeom prst="rect">
              <a:avLst/>
            </a:prstGeom>
            <a:noFill/>
          </p:spPr>
          <p:txBody>
            <a:bodyPr wrap="none" rtlCol="0">
              <a:spAutoFit/>
            </a:bodyPr>
            <a:lstStyle/>
            <a:p>
              <a:r>
                <a:rPr lang="en-US" sz="1600" b="1" dirty="0" smtClean="0">
                  <a:solidFill>
                    <a:srgbClr val="FF6600"/>
                  </a:solidFill>
                  <a:latin typeface="Helvetica"/>
                  <a:cs typeface="Helvetica"/>
                </a:rPr>
                <a:t>1</a:t>
              </a:r>
              <a:endParaRPr lang="en-US" sz="1600" b="1" baseline="-25000" dirty="0">
                <a:solidFill>
                  <a:srgbClr val="FF6600"/>
                </a:solidFill>
                <a:latin typeface="Helvetica"/>
                <a:cs typeface="Helvetica"/>
              </a:endParaRPr>
            </a:p>
          </p:txBody>
        </p:sp>
      </p:grpSp>
      <p:grpSp>
        <p:nvGrpSpPr>
          <p:cNvPr id="9" name="Group 8"/>
          <p:cNvGrpSpPr/>
          <p:nvPr/>
        </p:nvGrpSpPr>
        <p:grpSpPr>
          <a:xfrm>
            <a:off x="2514600" y="5257800"/>
            <a:ext cx="1524000" cy="1915418"/>
            <a:chOff x="2514600" y="5257800"/>
            <a:chExt cx="1524000" cy="1915418"/>
          </a:xfrm>
        </p:grpSpPr>
        <p:sp>
          <p:nvSpPr>
            <p:cNvPr id="55" name="TextBox 54"/>
            <p:cNvSpPr txBox="1"/>
            <p:nvPr/>
          </p:nvSpPr>
          <p:spPr>
            <a:xfrm>
              <a:off x="2514600" y="6096000"/>
              <a:ext cx="1524000" cy="1077218"/>
            </a:xfrm>
            <a:prstGeom prst="rect">
              <a:avLst/>
            </a:prstGeom>
            <a:solidFill>
              <a:srgbClr val="FFFFFF"/>
            </a:solidFill>
            <a:ln>
              <a:solidFill>
                <a:srgbClr val="FF6600"/>
              </a:solidFill>
            </a:ln>
          </p:spPr>
          <p:txBody>
            <a:bodyPr wrap="square" rtlCol="0">
              <a:spAutoFit/>
            </a:bodyPr>
            <a:lstStyle/>
            <a:p>
              <a:pPr algn="ctr"/>
              <a:r>
                <a:rPr lang="en-US" sz="1600" b="1" dirty="0" smtClean="0">
                  <a:solidFill>
                    <a:srgbClr val="FF6600"/>
                  </a:solidFill>
                  <a:latin typeface="Helvetica"/>
                  <a:cs typeface="Helvetica"/>
                </a:rPr>
                <a:t>Choose </a:t>
              </a:r>
              <a:r>
                <a:rPr lang="en-US" sz="1600" b="1" dirty="0" err="1" smtClean="0">
                  <a:solidFill>
                    <a:srgbClr val="FF6600"/>
                  </a:solidFill>
                  <a:latin typeface="Helvetica"/>
                  <a:cs typeface="Helvetica"/>
                </a:rPr>
                <a:t>ALUOut</a:t>
              </a:r>
              <a:r>
                <a:rPr lang="en-US" sz="1600" b="1" dirty="0" smtClean="0">
                  <a:solidFill>
                    <a:srgbClr val="FF6600"/>
                  </a:solidFill>
                  <a:latin typeface="Helvetica"/>
                  <a:cs typeface="Helvetica"/>
                </a:rPr>
                <a:t> to get memory address</a:t>
              </a:r>
              <a:endParaRPr lang="en-US" sz="1600" b="1" baseline="-25000" dirty="0">
                <a:solidFill>
                  <a:srgbClr val="FF6600"/>
                </a:solidFill>
                <a:latin typeface="Helvetica"/>
                <a:cs typeface="Helvetica"/>
              </a:endParaRPr>
            </a:p>
          </p:txBody>
        </p:sp>
        <p:cxnSp>
          <p:nvCxnSpPr>
            <p:cNvPr id="56" name="Straight Arrow Connector 55"/>
            <p:cNvCxnSpPr>
              <a:stCxn id="55" idx="0"/>
            </p:cNvCxnSpPr>
            <p:nvPr/>
          </p:nvCxnSpPr>
          <p:spPr bwMode="auto">
            <a:xfrm flipV="1">
              <a:off x="3276600" y="5257800"/>
              <a:ext cx="76200" cy="838200"/>
            </a:xfrm>
            <a:prstGeom prst="straightConnector1">
              <a:avLst/>
            </a:prstGeom>
            <a:solidFill>
              <a:schemeClr val="accent1"/>
            </a:solidFill>
            <a:ln w="38100" cap="flat" cmpd="sng" algn="ctr">
              <a:solidFill>
                <a:srgbClr val="FF6600"/>
              </a:solidFill>
              <a:prstDash val="solid"/>
              <a:round/>
              <a:headEnd type="none" w="med" len="med"/>
              <a:tailEnd type="triangle"/>
            </a:ln>
            <a:effectLst/>
          </p:spPr>
        </p:cxnSp>
      </p:grpSp>
      <p:grpSp>
        <p:nvGrpSpPr>
          <p:cNvPr id="57" name="Group 56"/>
          <p:cNvGrpSpPr/>
          <p:nvPr/>
        </p:nvGrpSpPr>
        <p:grpSpPr>
          <a:xfrm>
            <a:off x="5029200" y="6172200"/>
            <a:ext cx="2209800" cy="584776"/>
            <a:chOff x="1447800" y="6781800"/>
            <a:chExt cx="2209800" cy="584776"/>
          </a:xfrm>
        </p:grpSpPr>
        <p:sp>
          <p:nvSpPr>
            <p:cNvPr id="58" name="TextBox 57"/>
            <p:cNvSpPr txBox="1"/>
            <p:nvPr/>
          </p:nvSpPr>
          <p:spPr>
            <a:xfrm>
              <a:off x="2133600" y="6781800"/>
              <a:ext cx="1524000" cy="584776"/>
            </a:xfrm>
            <a:prstGeom prst="rect">
              <a:avLst/>
            </a:prstGeom>
            <a:solidFill>
              <a:srgbClr val="FFFFFF"/>
            </a:solidFill>
            <a:ln>
              <a:solidFill>
                <a:srgbClr val="FF6600"/>
              </a:solidFill>
            </a:ln>
          </p:spPr>
          <p:txBody>
            <a:bodyPr wrap="square" rtlCol="0">
              <a:spAutoFit/>
            </a:bodyPr>
            <a:lstStyle/>
            <a:p>
              <a:pPr algn="ctr"/>
              <a:r>
                <a:rPr lang="en-US" sz="1600" b="1" dirty="0" smtClean="0">
                  <a:solidFill>
                    <a:srgbClr val="FF6600"/>
                  </a:solidFill>
                  <a:latin typeface="Helvetica"/>
                  <a:cs typeface="Helvetica"/>
                </a:rPr>
                <a:t>Put 70</a:t>
              </a:r>
              <a:r>
                <a:rPr lang="en-US" sz="1600" b="1" baseline="-25000" dirty="0" smtClean="0">
                  <a:solidFill>
                    <a:srgbClr val="FF6600"/>
                  </a:solidFill>
                  <a:latin typeface="Helvetica"/>
                  <a:cs typeface="Helvetica"/>
                </a:rPr>
                <a:t>10</a:t>
              </a:r>
              <a:r>
                <a:rPr lang="en-US" sz="1600" b="1" dirty="0" smtClean="0">
                  <a:solidFill>
                    <a:srgbClr val="FF6600"/>
                  </a:solidFill>
                  <a:latin typeface="Helvetica"/>
                  <a:cs typeface="Helvetica"/>
                </a:rPr>
                <a:t> in MDR</a:t>
              </a:r>
              <a:endParaRPr lang="en-US" sz="1600" b="1" baseline="-25000" dirty="0">
                <a:solidFill>
                  <a:srgbClr val="FF6600"/>
                </a:solidFill>
                <a:latin typeface="Helvetica"/>
                <a:cs typeface="Helvetica"/>
              </a:endParaRPr>
            </a:p>
          </p:txBody>
        </p:sp>
        <p:cxnSp>
          <p:nvCxnSpPr>
            <p:cNvPr id="59" name="Straight Arrow Connector 58"/>
            <p:cNvCxnSpPr/>
            <p:nvPr/>
          </p:nvCxnSpPr>
          <p:spPr bwMode="auto">
            <a:xfrm flipH="1">
              <a:off x="1447800" y="7086600"/>
              <a:ext cx="685800" cy="76200"/>
            </a:xfrm>
            <a:prstGeom prst="straightConnector1">
              <a:avLst/>
            </a:prstGeom>
            <a:solidFill>
              <a:schemeClr val="accent1"/>
            </a:solidFill>
            <a:ln w="38100" cap="flat" cmpd="sng" algn="ctr">
              <a:solidFill>
                <a:srgbClr val="FF6600"/>
              </a:solidFill>
              <a:prstDash val="solid"/>
              <a:round/>
              <a:headEnd type="none" w="med" len="med"/>
              <a:tailEnd type="triangle"/>
            </a:ln>
            <a:effectLst/>
          </p:spPr>
        </p:cxnSp>
      </p:grpSp>
    </p:spTree>
    <p:extLst>
      <p:ext uri="{BB962C8B-B14F-4D97-AF65-F5344CB8AC3E}">
        <p14:creationId xmlns:p14="http://schemas.microsoft.com/office/powerpoint/2010/main" val="216271982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38</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07783962"/>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1261349831"/>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481337824"/>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5865708" cy="648896"/>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5,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4: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Write data from memory to the register file</a:t>
            </a:r>
          </a:p>
          <a:p>
            <a:pPr>
              <a:spcBef>
                <a:spcPts val="500"/>
              </a:spcBef>
            </a:pP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RF[IR(20:16)] </a:t>
            </a:r>
            <a:r>
              <a:rPr lang="en-US" sz="1600" dirty="0" smtClean="0">
                <a:solidFill>
                  <a:schemeClr val="accent6">
                    <a:lumMod val="50000"/>
                  </a:schemeClr>
                </a:solidFill>
                <a:latin typeface="Helvetica"/>
                <a:cs typeface="Helvetica"/>
                <a:sym typeface="Wingdings"/>
              </a:rPr>
              <a:t> MDR</a:t>
            </a:r>
            <a:endParaRPr lang="en-US" sz="1600" dirty="0" smtClean="0">
              <a:solidFill>
                <a:schemeClr val="accent6">
                  <a:lumMod val="50000"/>
                </a:schemeClr>
              </a:solidFill>
              <a:latin typeface="Helvetica"/>
              <a:cs typeface="Helvetica"/>
            </a:endParaRPr>
          </a:p>
        </p:txBody>
      </p:sp>
      <p:sp>
        <p:nvSpPr>
          <p:cNvPr id="8" name="Oval 7"/>
          <p:cNvSpPr/>
          <p:nvPr/>
        </p:nvSpPr>
        <p:spPr bwMode="auto">
          <a:xfrm>
            <a:off x="10763" y="3289189"/>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7" name="Group 6"/>
          <p:cNvGrpSpPr/>
          <p:nvPr/>
        </p:nvGrpSpPr>
        <p:grpSpPr>
          <a:xfrm>
            <a:off x="4495800" y="799051"/>
            <a:ext cx="2362200" cy="6549903"/>
            <a:chOff x="4495800" y="799051"/>
            <a:chExt cx="2362200" cy="6549903"/>
          </a:xfrm>
        </p:grpSpPr>
        <p:sp>
          <p:nvSpPr>
            <p:cNvPr id="37" name="TextBox 36"/>
            <p:cNvSpPr txBox="1"/>
            <p:nvPr/>
          </p:nvSpPr>
          <p:spPr>
            <a:xfrm>
              <a:off x="4495800" y="7010400"/>
              <a:ext cx="565045" cy="338554"/>
            </a:xfrm>
            <a:prstGeom prst="rect">
              <a:avLst/>
            </a:prstGeom>
            <a:noFill/>
          </p:spPr>
          <p:txBody>
            <a:bodyPr wrap="none" rtlCol="0">
              <a:spAutoFit/>
            </a:bodyPr>
            <a:lstStyle/>
            <a:p>
              <a:r>
                <a:rPr lang="en-US" sz="1600" b="1" dirty="0" smtClean="0">
                  <a:solidFill>
                    <a:srgbClr val="FF0000"/>
                  </a:solidFill>
                  <a:latin typeface="Helvetica"/>
                  <a:cs typeface="Helvetica"/>
                </a:rPr>
                <a:t>70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0" name="Rounded Rectangle 39"/>
            <p:cNvSpPr/>
            <p:nvPr/>
          </p:nvSpPr>
          <p:spPr bwMode="auto">
            <a:xfrm>
              <a:off x="4511457" y="5095876"/>
              <a:ext cx="974944"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2" name="Rounded Rectangle 41"/>
            <p:cNvSpPr/>
            <p:nvPr/>
          </p:nvSpPr>
          <p:spPr bwMode="auto">
            <a:xfrm>
              <a:off x="5486401" y="799051"/>
              <a:ext cx="838200"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cxnSp>
          <p:nvCxnSpPr>
            <p:cNvPr id="45" name="Straight Arrow Connector 44"/>
            <p:cNvCxnSpPr/>
            <p:nvPr/>
          </p:nvCxnSpPr>
          <p:spPr bwMode="auto">
            <a:xfrm flipH="1">
              <a:off x="5863322" y="2209800"/>
              <a:ext cx="994678" cy="3124382"/>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50" name="TextBox 49"/>
            <p:cNvSpPr txBox="1"/>
            <p:nvPr/>
          </p:nvSpPr>
          <p:spPr>
            <a:xfrm>
              <a:off x="6096000" y="3276600"/>
              <a:ext cx="740106"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00110</a:t>
              </a:r>
              <a:endParaRPr lang="en-US" sz="1600" baseline="-25000" dirty="0">
                <a:solidFill>
                  <a:srgbClr val="FF0000"/>
                </a:solidFill>
                <a:latin typeface="Helvetica"/>
                <a:cs typeface="Helvetica"/>
              </a:endParaRPr>
            </a:p>
          </p:txBody>
        </p:sp>
        <p:sp>
          <p:nvSpPr>
            <p:cNvPr id="51" name="Rounded Rectangle 50"/>
            <p:cNvSpPr/>
            <p:nvPr/>
          </p:nvSpPr>
          <p:spPr bwMode="auto">
            <a:xfrm>
              <a:off x="5285312" y="5088461"/>
              <a:ext cx="201088" cy="39793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3" name="Rounded Rectangle 52"/>
            <p:cNvSpPr/>
            <p:nvPr/>
          </p:nvSpPr>
          <p:spPr bwMode="auto">
            <a:xfrm flipV="1">
              <a:off x="5278968" y="5355349"/>
              <a:ext cx="582088" cy="13105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4" name="Rounded Rectangle 53"/>
            <p:cNvSpPr/>
            <p:nvPr/>
          </p:nvSpPr>
          <p:spPr bwMode="auto">
            <a:xfrm>
              <a:off x="4917863" y="6423066"/>
              <a:ext cx="797137"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Tree>
    <p:extLst>
      <p:ext uri="{BB962C8B-B14F-4D97-AF65-F5344CB8AC3E}">
        <p14:creationId xmlns:p14="http://schemas.microsoft.com/office/powerpoint/2010/main" val="26968922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39</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626589293"/>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3835651811"/>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4166641764"/>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5865708" cy="648896"/>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5,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4: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Write data from memory to the register file</a:t>
            </a:r>
          </a:p>
          <a:p>
            <a:pPr>
              <a:spcBef>
                <a:spcPts val="500"/>
              </a:spcBef>
            </a:pP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RF[IR(20:16)] </a:t>
            </a:r>
            <a:r>
              <a:rPr lang="en-US" sz="1600" dirty="0" smtClean="0">
                <a:solidFill>
                  <a:schemeClr val="accent6">
                    <a:lumMod val="50000"/>
                  </a:schemeClr>
                </a:solidFill>
                <a:latin typeface="Helvetica"/>
                <a:cs typeface="Helvetica"/>
                <a:sym typeface="Wingdings"/>
              </a:rPr>
              <a:t> MDR</a:t>
            </a:r>
            <a:endParaRPr lang="en-US" sz="1600" dirty="0" smtClean="0">
              <a:solidFill>
                <a:schemeClr val="accent6">
                  <a:lumMod val="50000"/>
                </a:schemeClr>
              </a:solidFill>
              <a:latin typeface="Helvetica"/>
              <a:cs typeface="Helvetica"/>
            </a:endParaRPr>
          </a:p>
        </p:txBody>
      </p:sp>
      <p:sp>
        <p:nvSpPr>
          <p:cNvPr id="8" name="Oval 7"/>
          <p:cNvSpPr/>
          <p:nvPr/>
        </p:nvSpPr>
        <p:spPr bwMode="auto">
          <a:xfrm>
            <a:off x="10763" y="3289189"/>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9" name="Group 8"/>
          <p:cNvGrpSpPr/>
          <p:nvPr/>
        </p:nvGrpSpPr>
        <p:grpSpPr>
          <a:xfrm>
            <a:off x="5494867" y="3972744"/>
            <a:ext cx="800820" cy="1361255"/>
            <a:chOff x="5494867" y="3972744"/>
            <a:chExt cx="800820" cy="1361255"/>
          </a:xfrm>
        </p:grpSpPr>
        <p:sp>
          <p:nvSpPr>
            <p:cNvPr id="28" name="Rounded Rectangle 27"/>
            <p:cNvSpPr/>
            <p:nvPr/>
          </p:nvSpPr>
          <p:spPr bwMode="auto">
            <a:xfrm>
              <a:off x="5679442" y="3985187"/>
              <a:ext cx="614556" cy="1449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ounded Rectangle 28"/>
            <p:cNvSpPr/>
            <p:nvPr/>
          </p:nvSpPr>
          <p:spPr bwMode="auto">
            <a:xfrm rot="16200000">
              <a:off x="5914263" y="4207565"/>
              <a:ext cx="614556" cy="1449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1" name="Rounded Rectangle 30"/>
            <p:cNvSpPr/>
            <p:nvPr/>
          </p:nvSpPr>
          <p:spPr bwMode="auto">
            <a:xfrm>
              <a:off x="5757332" y="4512734"/>
              <a:ext cx="538355" cy="14491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Rounded Rectangle 31"/>
            <p:cNvSpPr/>
            <p:nvPr/>
          </p:nvSpPr>
          <p:spPr bwMode="auto">
            <a:xfrm rot="16200000">
              <a:off x="5439344" y="4838209"/>
              <a:ext cx="821265" cy="17031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3" name="TextBox 32"/>
            <p:cNvSpPr txBox="1"/>
            <p:nvPr/>
          </p:nvSpPr>
          <p:spPr>
            <a:xfrm>
              <a:off x="5494867" y="4639733"/>
              <a:ext cx="298780" cy="338554"/>
            </a:xfrm>
            <a:prstGeom prst="rect">
              <a:avLst/>
            </a:prstGeom>
            <a:noFill/>
          </p:spPr>
          <p:txBody>
            <a:bodyPr wrap="none" rtlCol="0">
              <a:spAutoFit/>
            </a:bodyPr>
            <a:lstStyle/>
            <a:p>
              <a:r>
                <a:rPr lang="en-US" sz="1600" b="1" dirty="0" smtClean="0">
                  <a:solidFill>
                    <a:srgbClr val="FF0000"/>
                  </a:solidFill>
                  <a:latin typeface="Helvetica"/>
                  <a:cs typeface="Helvetica"/>
                </a:rPr>
                <a:t>0</a:t>
              </a:r>
              <a:endParaRPr lang="en-US" sz="1600" b="1" baseline="-25000" dirty="0">
                <a:solidFill>
                  <a:srgbClr val="FF0000"/>
                </a:solidFill>
                <a:latin typeface="Helvetica"/>
                <a:cs typeface="Helvetica"/>
              </a:endParaRPr>
            </a:p>
          </p:txBody>
        </p:sp>
      </p:grpSp>
      <p:grpSp>
        <p:nvGrpSpPr>
          <p:cNvPr id="10" name="Group 9"/>
          <p:cNvGrpSpPr/>
          <p:nvPr/>
        </p:nvGrpSpPr>
        <p:grpSpPr>
          <a:xfrm>
            <a:off x="5867397" y="3759198"/>
            <a:ext cx="762005" cy="1041401"/>
            <a:chOff x="5867397" y="3759198"/>
            <a:chExt cx="762005" cy="1041401"/>
          </a:xfrm>
        </p:grpSpPr>
        <p:sp>
          <p:nvSpPr>
            <p:cNvPr id="34" name="Rounded Rectangle 33"/>
            <p:cNvSpPr/>
            <p:nvPr/>
          </p:nvSpPr>
          <p:spPr bwMode="auto">
            <a:xfrm>
              <a:off x="5867397" y="3759198"/>
              <a:ext cx="762003" cy="16933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5" name="Rounded Rectangle 34"/>
            <p:cNvSpPr/>
            <p:nvPr/>
          </p:nvSpPr>
          <p:spPr bwMode="auto">
            <a:xfrm rot="16200000">
              <a:off x="6036244" y="4207441"/>
              <a:ext cx="1041401" cy="144915"/>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6" name="Group 5"/>
          <p:cNvGrpSpPr/>
          <p:nvPr/>
        </p:nvGrpSpPr>
        <p:grpSpPr>
          <a:xfrm>
            <a:off x="4190020" y="3759197"/>
            <a:ext cx="1677381" cy="3479803"/>
            <a:chOff x="4190020" y="3759197"/>
            <a:chExt cx="1677381" cy="3479803"/>
          </a:xfrm>
        </p:grpSpPr>
        <p:grpSp>
          <p:nvGrpSpPr>
            <p:cNvPr id="5" name="Group 4"/>
            <p:cNvGrpSpPr/>
            <p:nvPr/>
          </p:nvGrpSpPr>
          <p:grpSpPr>
            <a:xfrm>
              <a:off x="4190020" y="3759197"/>
              <a:ext cx="1677381" cy="3479803"/>
              <a:chOff x="4190020" y="3759197"/>
              <a:chExt cx="1677381" cy="3479803"/>
            </a:xfrm>
          </p:grpSpPr>
          <p:sp>
            <p:nvSpPr>
              <p:cNvPr id="36" name="Rounded Rectangle 35"/>
              <p:cNvSpPr/>
              <p:nvPr/>
            </p:nvSpPr>
            <p:spPr bwMode="auto">
              <a:xfrm>
                <a:off x="4191000" y="3759201"/>
                <a:ext cx="1295403" cy="12699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8" name="Rounded Rectangle 37"/>
              <p:cNvSpPr/>
              <p:nvPr/>
            </p:nvSpPr>
            <p:spPr bwMode="auto">
              <a:xfrm rot="16200000">
                <a:off x="2564909" y="5384308"/>
                <a:ext cx="3403602" cy="15338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9" name="Rounded Rectangle 38"/>
              <p:cNvSpPr/>
              <p:nvPr/>
            </p:nvSpPr>
            <p:spPr bwMode="auto">
              <a:xfrm>
                <a:off x="4191000" y="7086600"/>
                <a:ext cx="1676400" cy="152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1" name="Rounded Rectangle 40"/>
              <p:cNvSpPr/>
              <p:nvPr/>
            </p:nvSpPr>
            <p:spPr bwMode="auto">
              <a:xfrm rot="16200000">
                <a:off x="5460512" y="6823642"/>
                <a:ext cx="677332" cy="13644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43" name="TextBox 42"/>
            <p:cNvSpPr txBox="1"/>
            <p:nvPr/>
          </p:nvSpPr>
          <p:spPr>
            <a:xfrm>
              <a:off x="5486400" y="6477000"/>
              <a:ext cx="298780" cy="338554"/>
            </a:xfrm>
            <a:prstGeom prst="rect">
              <a:avLst/>
            </a:prstGeom>
            <a:noFill/>
          </p:spPr>
          <p:txBody>
            <a:bodyPr wrap="none" rtlCol="0">
              <a:spAutoFit/>
            </a:bodyPr>
            <a:lstStyle/>
            <a:p>
              <a:r>
                <a:rPr lang="en-US" sz="1600" b="1" dirty="0" smtClean="0">
                  <a:solidFill>
                    <a:srgbClr val="FF0000"/>
                  </a:solidFill>
                  <a:latin typeface="Helvetica"/>
                  <a:cs typeface="Helvetica"/>
                </a:rPr>
                <a:t>1</a:t>
              </a:r>
              <a:endParaRPr lang="en-US" sz="1600" b="1" baseline="-25000" dirty="0">
                <a:solidFill>
                  <a:srgbClr val="FF0000"/>
                </a:solidFill>
                <a:latin typeface="Helvetica"/>
                <a:cs typeface="Helvetica"/>
              </a:endParaRPr>
            </a:p>
          </p:txBody>
        </p:sp>
      </p:grpSp>
      <p:grpSp>
        <p:nvGrpSpPr>
          <p:cNvPr id="18" name="Group 17"/>
          <p:cNvGrpSpPr/>
          <p:nvPr/>
        </p:nvGrpSpPr>
        <p:grpSpPr>
          <a:xfrm>
            <a:off x="5359398" y="4961467"/>
            <a:ext cx="1405468" cy="838200"/>
            <a:chOff x="5359398" y="4961467"/>
            <a:chExt cx="1405468" cy="838200"/>
          </a:xfrm>
        </p:grpSpPr>
        <p:grpSp>
          <p:nvGrpSpPr>
            <p:cNvPr id="11" name="Group 10"/>
            <p:cNvGrpSpPr/>
            <p:nvPr/>
          </p:nvGrpSpPr>
          <p:grpSpPr>
            <a:xfrm>
              <a:off x="5359398" y="4961467"/>
              <a:ext cx="1405468" cy="838200"/>
              <a:chOff x="5359398" y="4961467"/>
              <a:chExt cx="1405468" cy="838200"/>
            </a:xfrm>
          </p:grpSpPr>
          <p:sp>
            <p:nvSpPr>
              <p:cNvPr id="47" name="TextBox 46"/>
              <p:cNvSpPr txBox="1"/>
              <p:nvPr/>
            </p:nvSpPr>
            <p:spPr>
              <a:xfrm>
                <a:off x="6313935" y="5461113"/>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6</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8" name="TextBox 47"/>
              <p:cNvSpPr txBox="1"/>
              <p:nvPr/>
            </p:nvSpPr>
            <p:spPr>
              <a:xfrm>
                <a:off x="5359398" y="4961467"/>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6</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cxnSp>
          <p:nvCxnSpPr>
            <p:cNvPr id="52" name="Straight Arrow Connector 51"/>
            <p:cNvCxnSpPr/>
            <p:nvPr/>
          </p:nvCxnSpPr>
          <p:spPr bwMode="auto">
            <a:xfrm>
              <a:off x="5791200" y="5257800"/>
              <a:ext cx="609600" cy="304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grpSp>
        <p:nvGrpSpPr>
          <p:cNvPr id="17" name="Group 16"/>
          <p:cNvGrpSpPr/>
          <p:nvPr/>
        </p:nvGrpSpPr>
        <p:grpSpPr>
          <a:xfrm>
            <a:off x="4495800" y="5833646"/>
            <a:ext cx="2385378" cy="795754"/>
            <a:chOff x="4495800" y="5833646"/>
            <a:chExt cx="2385378" cy="795754"/>
          </a:xfrm>
        </p:grpSpPr>
        <p:grpSp>
          <p:nvGrpSpPr>
            <p:cNvPr id="12" name="Group 11"/>
            <p:cNvGrpSpPr/>
            <p:nvPr/>
          </p:nvGrpSpPr>
          <p:grpSpPr>
            <a:xfrm>
              <a:off x="4495800" y="5833646"/>
              <a:ext cx="2385378" cy="795754"/>
              <a:chOff x="4495800" y="5833646"/>
              <a:chExt cx="2385378" cy="795754"/>
            </a:xfrm>
          </p:grpSpPr>
          <p:sp>
            <p:nvSpPr>
              <p:cNvPr id="44" name="TextBox 43"/>
              <p:cNvSpPr txBox="1"/>
              <p:nvPr/>
            </p:nvSpPr>
            <p:spPr>
              <a:xfrm>
                <a:off x="4495800" y="6290846"/>
                <a:ext cx="565045" cy="338554"/>
              </a:xfrm>
              <a:prstGeom prst="rect">
                <a:avLst/>
              </a:prstGeom>
              <a:noFill/>
            </p:spPr>
            <p:txBody>
              <a:bodyPr wrap="none" rtlCol="0">
                <a:spAutoFit/>
              </a:bodyPr>
              <a:lstStyle/>
              <a:p>
                <a:r>
                  <a:rPr lang="en-US" sz="1600" b="1" dirty="0" smtClean="0">
                    <a:solidFill>
                      <a:srgbClr val="FF0000"/>
                    </a:solidFill>
                    <a:latin typeface="Helvetica"/>
                    <a:cs typeface="Helvetica"/>
                  </a:rPr>
                  <a:t>70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6" name="TextBox 45"/>
              <p:cNvSpPr txBox="1"/>
              <p:nvPr/>
            </p:nvSpPr>
            <p:spPr>
              <a:xfrm>
                <a:off x="6316133" y="5833646"/>
                <a:ext cx="565045" cy="338554"/>
              </a:xfrm>
              <a:prstGeom prst="rect">
                <a:avLst/>
              </a:prstGeom>
              <a:noFill/>
            </p:spPr>
            <p:txBody>
              <a:bodyPr wrap="none" rtlCol="0">
                <a:spAutoFit/>
              </a:bodyPr>
              <a:lstStyle/>
              <a:p>
                <a:r>
                  <a:rPr lang="en-US" sz="1600" b="1" dirty="0" smtClean="0">
                    <a:solidFill>
                      <a:srgbClr val="FF0000"/>
                    </a:solidFill>
                    <a:latin typeface="Helvetica"/>
                    <a:cs typeface="Helvetica"/>
                  </a:rPr>
                  <a:t>70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cxnSp>
          <p:nvCxnSpPr>
            <p:cNvPr id="55" name="Straight Arrow Connector 54"/>
            <p:cNvCxnSpPr/>
            <p:nvPr/>
          </p:nvCxnSpPr>
          <p:spPr bwMode="auto">
            <a:xfrm flipV="1">
              <a:off x="5029200" y="6163733"/>
              <a:ext cx="1397000" cy="313267"/>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285294780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dirty="0" smtClean="0"/>
              <a:t>Basic </a:t>
            </a:r>
            <a:r>
              <a:rPr lang="en-US" dirty="0" err="1" smtClean="0"/>
              <a:t>datapath</a:t>
            </a:r>
            <a:r>
              <a:rPr lang="en-US" dirty="0" smtClean="0"/>
              <a:t> operations</a:t>
            </a:r>
          </a:p>
        </p:txBody>
      </p:sp>
      <p:sp>
        <p:nvSpPr>
          <p:cNvPr id="22532" name="Rectangle 3"/>
          <p:cNvSpPr>
            <a:spLocks noGrp="1" noChangeArrowheads="1"/>
          </p:cNvSpPr>
          <p:nvPr>
            <p:ph type="body" idx="1"/>
          </p:nvPr>
        </p:nvSpPr>
        <p:spPr>
          <a:xfrm>
            <a:off x="250825" y="914400"/>
            <a:ext cx="9388475" cy="2057400"/>
          </a:xfrm>
        </p:spPr>
        <p:txBody>
          <a:bodyPr>
            <a:normAutofit fontScale="85000" lnSpcReduction="10000"/>
          </a:bodyPr>
          <a:lstStyle/>
          <a:p>
            <a:r>
              <a:rPr lang="en-US" dirty="0" smtClean="0"/>
              <a:t>Load:  </a:t>
            </a:r>
            <a:r>
              <a:rPr lang="en-US" b="0" dirty="0" smtClean="0"/>
              <a:t>load data from data memory to RF</a:t>
            </a:r>
          </a:p>
          <a:p>
            <a:r>
              <a:rPr lang="en-US" dirty="0" smtClean="0"/>
              <a:t>ALU operation:  </a:t>
            </a:r>
            <a:r>
              <a:rPr lang="en-US" b="0" dirty="0" smtClean="0"/>
              <a:t>transforms data by passing one or two RF values through ALU</a:t>
            </a:r>
            <a:r>
              <a:rPr lang="en-US" b="0" dirty="0"/>
              <a:t> </a:t>
            </a:r>
            <a:r>
              <a:rPr lang="en-US" b="0" dirty="0" smtClean="0"/>
              <a:t>(for ADD, SUB, AND, OR, etc.); data written back to RF</a:t>
            </a:r>
          </a:p>
          <a:p>
            <a:r>
              <a:rPr lang="en-US" dirty="0" smtClean="0"/>
              <a:t>Store operation:  </a:t>
            </a:r>
            <a:r>
              <a:rPr lang="en-US" b="0" dirty="0" smtClean="0"/>
              <a:t>stores RF register value back into data memory</a:t>
            </a:r>
          </a:p>
          <a:p>
            <a:r>
              <a:rPr lang="en-US" dirty="0" smtClean="0">
                <a:solidFill>
                  <a:srgbClr val="FF0000"/>
                </a:solidFill>
              </a:rPr>
              <a:t>Each operation can be done in one clock cycle</a:t>
            </a:r>
            <a:endParaRPr lang="en-US" dirty="0">
              <a:solidFill>
                <a:srgbClr val="FF0000"/>
              </a:solidFill>
            </a:endParaRPr>
          </a:p>
        </p:txBody>
      </p:sp>
      <p:sp>
        <p:nvSpPr>
          <p:cNvPr id="22530" name="Slide Number Placeholder 3"/>
          <p:cNvSpPr>
            <a:spLocks noGrp="1"/>
          </p:cNvSpPr>
          <p:nvPr>
            <p:ph type="sldNum" sz="quarter" idx="10"/>
          </p:nvPr>
        </p:nvSpPr>
        <p:spPr/>
        <p:txBody>
          <a:bodyPr/>
          <a:lstStyle/>
          <a:p>
            <a:fld id="{7E089C8D-BA92-2E49-8CD8-09D6F41BF08D}" type="slidenum">
              <a:rPr lang="en-US" smtClean="0"/>
              <a:pPr/>
              <a:t>4</a:t>
            </a:fld>
            <a:endParaRPr lang="en-US" smtClean="0"/>
          </a:p>
        </p:txBody>
      </p:sp>
      <p:sp>
        <p:nvSpPr>
          <p:cNvPr id="22533" name="Line 6"/>
          <p:cNvSpPr>
            <a:spLocks noChangeShapeType="1"/>
          </p:cNvSpPr>
          <p:nvPr/>
        </p:nvSpPr>
        <p:spPr bwMode="auto">
          <a:xfrm>
            <a:off x="3949383" y="3615570"/>
            <a:ext cx="1746" cy="417407"/>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34" name="Freeform 7"/>
          <p:cNvSpPr>
            <a:spLocks/>
          </p:cNvSpPr>
          <p:nvPr/>
        </p:nvSpPr>
        <p:spPr bwMode="auto">
          <a:xfrm>
            <a:off x="3313748" y="3401470"/>
            <a:ext cx="141446" cy="151130"/>
          </a:xfrm>
          <a:custGeom>
            <a:avLst/>
            <a:gdLst>
              <a:gd name="T0" fmla="*/ 0 w 81"/>
              <a:gd name="T1" fmla="*/ 2147483647 h 84"/>
              <a:gd name="T2" fmla="*/ 2147483647 w 81"/>
              <a:gd name="T3" fmla="*/ 2147483647 h 84"/>
              <a:gd name="T4" fmla="*/ 0 w 81"/>
              <a:gd name="T5" fmla="*/ 0 h 84"/>
              <a:gd name="T6" fmla="*/ 0 60000 65536"/>
              <a:gd name="T7" fmla="*/ 0 60000 65536"/>
              <a:gd name="T8" fmla="*/ 0 60000 65536"/>
              <a:gd name="T9" fmla="*/ 0 w 81"/>
              <a:gd name="T10" fmla="*/ 0 h 84"/>
              <a:gd name="T11" fmla="*/ 81 w 81"/>
              <a:gd name="T12" fmla="*/ 84 h 84"/>
            </a:gdLst>
            <a:ahLst/>
            <a:cxnLst>
              <a:cxn ang="T6">
                <a:pos x="T0" y="T1"/>
              </a:cxn>
              <a:cxn ang="T7">
                <a:pos x="T2" y="T3"/>
              </a:cxn>
              <a:cxn ang="T8">
                <a:pos x="T4" y="T5"/>
              </a:cxn>
            </a:cxnLst>
            <a:rect l="T9" t="T10" r="T11" b="T12"/>
            <a:pathLst>
              <a:path w="81" h="84">
                <a:moveTo>
                  <a:pt x="0" y="84"/>
                </a:moveTo>
                <a:lnTo>
                  <a:pt x="81" y="42"/>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2535" name="Freeform 8"/>
          <p:cNvSpPr>
            <a:spLocks/>
          </p:cNvSpPr>
          <p:nvPr/>
        </p:nvSpPr>
        <p:spPr bwMode="auto">
          <a:xfrm>
            <a:off x="3493611" y="5475909"/>
            <a:ext cx="146685" cy="149331"/>
          </a:xfrm>
          <a:custGeom>
            <a:avLst/>
            <a:gdLst>
              <a:gd name="T0" fmla="*/ 0 w 84"/>
              <a:gd name="T1" fmla="*/ 2147483647 h 83"/>
              <a:gd name="T2" fmla="*/ 2147483647 w 84"/>
              <a:gd name="T3" fmla="*/ 2147483647 h 83"/>
              <a:gd name="T4" fmla="*/ 0 w 84"/>
              <a:gd name="T5" fmla="*/ 0 h 83"/>
              <a:gd name="T6" fmla="*/ 0 60000 65536"/>
              <a:gd name="T7" fmla="*/ 0 60000 65536"/>
              <a:gd name="T8" fmla="*/ 0 60000 65536"/>
              <a:gd name="T9" fmla="*/ 0 w 84"/>
              <a:gd name="T10" fmla="*/ 0 h 83"/>
              <a:gd name="T11" fmla="*/ 84 w 84"/>
              <a:gd name="T12" fmla="*/ 83 h 83"/>
            </a:gdLst>
            <a:ahLst/>
            <a:cxnLst>
              <a:cxn ang="T6">
                <a:pos x="T0" y="T1"/>
              </a:cxn>
              <a:cxn ang="T7">
                <a:pos x="T2" y="T3"/>
              </a:cxn>
              <a:cxn ang="T8">
                <a:pos x="T4" y="T5"/>
              </a:cxn>
            </a:cxnLst>
            <a:rect l="T9" t="T10" r="T11" b="T12"/>
            <a:pathLst>
              <a:path w="84" h="83">
                <a:moveTo>
                  <a:pt x="0" y="83"/>
                </a:moveTo>
                <a:lnTo>
                  <a:pt x="84" y="42"/>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2536" name="Rectangle 9"/>
          <p:cNvSpPr>
            <a:spLocks noChangeArrowheads="1"/>
          </p:cNvSpPr>
          <p:nvPr/>
        </p:nvSpPr>
        <p:spPr bwMode="auto">
          <a:xfrm>
            <a:off x="3554730" y="5267206"/>
            <a:ext cx="1237118"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Register file RF</a:t>
            </a:r>
            <a:endParaRPr lang="en-US" dirty="0">
              <a:latin typeface="Times New Roman" pitchFamily="29" charset="0"/>
            </a:endParaRPr>
          </a:p>
        </p:txBody>
      </p:sp>
      <p:sp>
        <p:nvSpPr>
          <p:cNvPr id="22537" name="Rectangle 10"/>
          <p:cNvSpPr>
            <a:spLocks noChangeArrowheads="1"/>
          </p:cNvSpPr>
          <p:nvPr/>
        </p:nvSpPr>
        <p:spPr bwMode="auto">
          <a:xfrm>
            <a:off x="3544252" y="3214357"/>
            <a:ext cx="1257017"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Data memory D</a:t>
            </a:r>
            <a:endParaRPr lang="en-US" dirty="0">
              <a:latin typeface="Times New Roman" pitchFamily="29" charset="0"/>
            </a:endParaRPr>
          </a:p>
        </p:txBody>
      </p:sp>
      <p:sp>
        <p:nvSpPr>
          <p:cNvPr id="22538" name="Rectangle 11"/>
          <p:cNvSpPr>
            <a:spLocks noChangeArrowheads="1"/>
          </p:cNvSpPr>
          <p:nvPr/>
        </p:nvSpPr>
        <p:spPr bwMode="auto">
          <a:xfrm>
            <a:off x="4000023" y="6337711"/>
            <a:ext cx="349254"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ALU</a:t>
            </a:r>
            <a:endParaRPr lang="en-US" dirty="0">
              <a:latin typeface="Times New Roman" pitchFamily="29" charset="0"/>
            </a:endParaRPr>
          </a:p>
        </p:txBody>
      </p:sp>
      <p:sp>
        <p:nvSpPr>
          <p:cNvPr id="22539" name="Rectangle 12"/>
          <p:cNvSpPr>
            <a:spLocks noChangeArrowheads="1"/>
          </p:cNvSpPr>
          <p:nvPr/>
        </p:nvSpPr>
        <p:spPr bwMode="auto">
          <a:xfrm>
            <a:off x="4000023" y="4247079"/>
            <a:ext cx="349254"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err="1">
                <a:latin typeface="Helvetica" pitchFamily="29" charset="0"/>
              </a:rPr>
              <a:t>n</a:t>
            </a:r>
            <a:r>
              <a:rPr lang="en-US" sz="1400" dirty="0">
                <a:latin typeface="Helvetica" pitchFamily="29" charset="0"/>
              </a:rPr>
              <a:t>-bit</a:t>
            </a:r>
            <a:endParaRPr lang="en-US" dirty="0">
              <a:latin typeface="Times New Roman" pitchFamily="29" charset="0"/>
            </a:endParaRPr>
          </a:p>
        </p:txBody>
      </p:sp>
      <p:sp>
        <p:nvSpPr>
          <p:cNvPr id="22540" name="Rectangle 13"/>
          <p:cNvSpPr>
            <a:spLocks noChangeArrowheads="1"/>
          </p:cNvSpPr>
          <p:nvPr/>
        </p:nvSpPr>
        <p:spPr bwMode="auto">
          <a:xfrm>
            <a:off x="4024471" y="4455782"/>
            <a:ext cx="192360"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2x</a:t>
            </a:r>
            <a:endParaRPr lang="en-US" dirty="0">
              <a:latin typeface="Times New Roman" pitchFamily="29" charset="0"/>
            </a:endParaRPr>
          </a:p>
        </p:txBody>
      </p:sp>
      <p:sp>
        <p:nvSpPr>
          <p:cNvPr id="22541" name="Rectangle 15"/>
          <p:cNvSpPr>
            <a:spLocks noChangeArrowheads="1"/>
          </p:cNvSpPr>
          <p:nvPr/>
        </p:nvSpPr>
        <p:spPr bwMode="auto">
          <a:xfrm>
            <a:off x="4223543" y="4455782"/>
            <a:ext cx="99850"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1</a:t>
            </a:r>
            <a:endParaRPr lang="en-US" dirty="0">
              <a:latin typeface="Times New Roman" pitchFamily="29" charset="0"/>
            </a:endParaRPr>
          </a:p>
        </p:txBody>
      </p:sp>
      <p:sp>
        <p:nvSpPr>
          <p:cNvPr id="22542" name="Freeform 16"/>
          <p:cNvSpPr>
            <a:spLocks/>
          </p:cNvSpPr>
          <p:nvPr/>
        </p:nvSpPr>
        <p:spPr bwMode="auto">
          <a:xfrm>
            <a:off x="4169410" y="3772098"/>
            <a:ext cx="859155" cy="3087370"/>
          </a:xfrm>
          <a:custGeom>
            <a:avLst/>
            <a:gdLst>
              <a:gd name="T0" fmla="*/ 2147483647 w 492"/>
              <a:gd name="T1" fmla="*/ 2147483647 h 1716"/>
              <a:gd name="T2" fmla="*/ 2147483647 w 492"/>
              <a:gd name="T3" fmla="*/ 0 h 1716"/>
              <a:gd name="T4" fmla="*/ 2147483647 w 492"/>
              <a:gd name="T5" fmla="*/ 0 h 1716"/>
              <a:gd name="T6" fmla="*/ 2147483647 w 492"/>
              <a:gd name="T7" fmla="*/ 2147483647 h 1716"/>
              <a:gd name="T8" fmla="*/ 0 w 492"/>
              <a:gd name="T9" fmla="*/ 2147483647 h 1716"/>
              <a:gd name="T10" fmla="*/ 0 w 492"/>
              <a:gd name="T11" fmla="*/ 2147483647 h 1716"/>
              <a:gd name="T12" fmla="*/ 0 60000 65536"/>
              <a:gd name="T13" fmla="*/ 0 60000 65536"/>
              <a:gd name="T14" fmla="*/ 0 60000 65536"/>
              <a:gd name="T15" fmla="*/ 0 60000 65536"/>
              <a:gd name="T16" fmla="*/ 0 60000 65536"/>
              <a:gd name="T17" fmla="*/ 0 60000 65536"/>
              <a:gd name="T18" fmla="*/ 0 w 492"/>
              <a:gd name="T19" fmla="*/ 0 h 1716"/>
              <a:gd name="T20" fmla="*/ 492 w 492"/>
              <a:gd name="T21" fmla="*/ 1716 h 1716"/>
            </a:gdLst>
            <a:ahLst/>
            <a:cxnLst>
              <a:cxn ang="T12">
                <a:pos x="T0" y="T1"/>
              </a:cxn>
              <a:cxn ang="T13">
                <a:pos x="T2" y="T3"/>
              </a:cxn>
              <a:cxn ang="T14">
                <a:pos x="T4" y="T5"/>
              </a:cxn>
              <a:cxn ang="T15">
                <a:pos x="T6" y="T7"/>
              </a:cxn>
              <a:cxn ang="T16">
                <a:pos x="T8" y="T9"/>
              </a:cxn>
              <a:cxn ang="T17">
                <a:pos x="T10" y="T11"/>
              </a:cxn>
            </a:cxnLst>
            <a:rect l="T18" t="T19" r="T20" b="T21"/>
            <a:pathLst>
              <a:path w="492" h="1716">
                <a:moveTo>
                  <a:pt x="122" y="158"/>
                </a:moveTo>
                <a:lnTo>
                  <a:pt x="122" y="0"/>
                </a:lnTo>
                <a:lnTo>
                  <a:pt x="492" y="0"/>
                </a:lnTo>
                <a:lnTo>
                  <a:pt x="492" y="1716"/>
                </a:lnTo>
                <a:lnTo>
                  <a:pt x="0" y="1716"/>
                </a:lnTo>
                <a:lnTo>
                  <a:pt x="0" y="1594"/>
                </a:lnTo>
              </a:path>
            </a:pathLst>
          </a:cu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43" name="Freeform 17"/>
          <p:cNvSpPr>
            <a:spLocks/>
          </p:cNvSpPr>
          <p:nvPr/>
        </p:nvSpPr>
        <p:spPr bwMode="auto">
          <a:xfrm>
            <a:off x="3320732" y="3685739"/>
            <a:ext cx="628650" cy="2090632"/>
          </a:xfrm>
          <a:custGeom>
            <a:avLst/>
            <a:gdLst>
              <a:gd name="T0" fmla="*/ 2147483647 w 360"/>
              <a:gd name="T1" fmla="*/ 0 h 1162"/>
              <a:gd name="T2" fmla="*/ 2147483647 w 360"/>
              <a:gd name="T3" fmla="*/ 2147483647 h 1162"/>
              <a:gd name="T4" fmla="*/ 0 w 360"/>
              <a:gd name="T5" fmla="*/ 2147483647 h 1162"/>
              <a:gd name="T6" fmla="*/ 0 w 360"/>
              <a:gd name="T7" fmla="*/ 2147483647 h 1162"/>
              <a:gd name="T8" fmla="*/ 2147483647 w 360"/>
              <a:gd name="T9" fmla="*/ 2147483647 h 1162"/>
              <a:gd name="T10" fmla="*/ 0 60000 65536"/>
              <a:gd name="T11" fmla="*/ 0 60000 65536"/>
              <a:gd name="T12" fmla="*/ 0 60000 65536"/>
              <a:gd name="T13" fmla="*/ 0 60000 65536"/>
              <a:gd name="T14" fmla="*/ 0 60000 65536"/>
              <a:gd name="T15" fmla="*/ 0 w 360"/>
              <a:gd name="T16" fmla="*/ 0 h 1162"/>
              <a:gd name="T17" fmla="*/ 360 w 360"/>
              <a:gd name="T18" fmla="*/ 1162 h 1162"/>
            </a:gdLst>
            <a:ahLst/>
            <a:cxnLst>
              <a:cxn ang="T10">
                <a:pos x="T0" y="T1"/>
              </a:cxn>
              <a:cxn ang="T11">
                <a:pos x="T2" y="T3"/>
              </a:cxn>
              <a:cxn ang="T12">
                <a:pos x="T4" y="T5"/>
              </a:cxn>
              <a:cxn ang="T13">
                <a:pos x="T6" y="T7"/>
              </a:cxn>
              <a:cxn ang="T14">
                <a:pos x="T8" y="T9"/>
              </a:cxn>
            </a:cxnLst>
            <a:rect l="T15" t="T16" r="T17" b="T18"/>
            <a:pathLst>
              <a:path w="360" h="1162">
                <a:moveTo>
                  <a:pt x="177" y="0"/>
                </a:moveTo>
                <a:lnTo>
                  <a:pt x="177" y="238"/>
                </a:lnTo>
                <a:lnTo>
                  <a:pt x="0" y="238"/>
                </a:lnTo>
                <a:lnTo>
                  <a:pt x="0" y="1162"/>
                </a:lnTo>
                <a:lnTo>
                  <a:pt x="360" y="1162"/>
                </a:lnTo>
              </a:path>
            </a:pathLst>
          </a:cu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44" name="Line 18"/>
          <p:cNvSpPr>
            <a:spLocks noChangeShapeType="1"/>
          </p:cNvSpPr>
          <p:nvPr/>
        </p:nvSpPr>
        <p:spPr bwMode="auto">
          <a:xfrm>
            <a:off x="4157185" y="4756242"/>
            <a:ext cx="1747" cy="208703"/>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45" name="Line 19"/>
          <p:cNvSpPr>
            <a:spLocks noChangeShapeType="1"/>
          </p:cNvSpPr>
          <p:nvPr/>
        </p:nvSpPr>
        <p:spPr bwMode="auto">
          <a:xfrm>
            <a:off x="3949383" y="5661223"/>
            <a:ext cx="1746" cy="422804"/>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46" name="Freeform 20"/>
          <p:cNvSpPr>
            <a:spLocks/>
          </p:cNvSpPr>
          <p:nvPr/>
        </p:nvSpPr>
        <p:spPr bwMode="auto">
          <a:xfrm>
            <a:off x="3903980" y="6031852"/>
            <a:ext cx="90805" cy="185314"/>
          </a:xfrm>
          <a:custGeom>
            <a:avLst/>
            <a:gdLst>
              <a:gd name="T0" fmla="*/ 2147483647 w 52"/>
              <a:gd name="T1" fmla="*/ 2147483647 h 103"/>
              <a:gd name="T2" fmla="*/ 2147483647 w 52"/>
              <a:gd name="T3" fmla="*/ 0 h 103"/>
              <a:gd name="T4" fmla="*/ 0 w 52"/>
              <a:gd name="T5" fmla="*/ 0 h 103"/>
              <a:gd name="T6" fmla="*/ 2147483647 w 52"/>
              <a:gd name="T7" fmla="*/ 2147483647 h 103"/>
              <a:gd name="T8" fmla="*/ 0 60000 65536"/>
              <a:gd name="T9" fmla="*/ 0 60000 65536"/>
              <a:gd name="T10" fmla="*/ 0 60000 65536"/>
              <a:gd name="T11" fmla="*/ 0 60000 65536"/>
              <a:gd name="T12" fmla="*/ 0 w 52"/>
              <a:gd name="T13" fmla="*/ 0 h 103"/>
              <a:gd name="T14" fmla="*/ 52 w 52"/>
              <a:gd name="T15" fmla="*/ 103 h 103"/>
            </a:gdLst>
            <a:ahLst/>
            <a:cxnLst>
              <a:cxn ang="T8">
                <a:pos x="T0" y="T1"/>
              </a:cxn>
              <a:cxn ang="T9">
                <a:pos x="T2" y="T3"/>
              </a:cxn>
              <a:cxn ang="T10">
                <a:pos x="T4" y="T5"/>
              </a:cxn>
              <a:cxn ang="T11">
                <a:pos x="T6" y="T7"/>
              </a:cxn>
            </a:cxnLst>
            <a:rect l="T12" t="T13" r="T14" b="T15"/>
            <a:pathLst>
              <a:path w="52" h="103">
                <a:moveTo>
                  <a:pt x="26" y="103"/>
                </a:moveTo>
                <a:lnTo>
                  <a:pt x="52"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47" name="Freeform 21"/>
          <p:cNvSpPr>
            <a:spLocks/>
          </p:cNvSpPr>
          <p:nvPr/>
        </p:nvSpPr>
        <p:spPr bwMode="auto">
          <a:xfrm>
            <a:off x="4326572" y="6037249"/>
            <a:ext cx="89058" cy="185315"/>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6" y="103"/>
                </a:moveTo>
                <a:lnTo>
                  <a:pt x="51"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48" name="Freeform 22"/>
          <p:cNvSpPr>
            <a:spLocks/>
          </p:cNvSpPr>
          <p:nvPr/>
        </p:nvSpPr>
        <p:spPr bwMode="auto">
          <a:xfrm>
            <a:off x="4344035" y="3998793"/>
            <a:ext cx="89058" cy="185314"/>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5" y="103"/>
                </a:moveTo>
                <a:lnTo>
                  <a:pt x="51" y="0"/>
                </a:lnTo>
                <a:lnTo>
                  <a:pt x="0" y="0"/>
                </a:lnTo>
                <a:lnTo>
                  <a:pt x="25"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49" name="Freeform 23"/>
          <p:cNvSpPr>
            <a:spLocks/>
          </p:cNvSpPr>
          <p:nvPr/>
        </p:nvSpPr>
        <p:spPr bwMode="auto">
          <a:xfrm>
            <a:off x="4113530" y="4925364"/>
            <a:ext cx="89058" cy="185315"/>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5" y="103"/>
                </a:moveTo>
                <a:lnTo>
                  <a:pt x="51" y="0"/>
                </a:lnTo>
                <a:lnTo>
                  <a:pt x="0" y="0"/>
                </a:lnTo>
                <a:lnTo>
                  <a:pt x="25"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50" name="Freeform 24"/>
          <p:cNvSpPr>
            <a:spLocks/>
          </p:cNvSpPr>
          <p:nvPr/>
        </p:nvSpPr>
        <p:spPr bwMode="auto">
          <a:xfrm>
            <a:off x="3903980" y="3998793"/>
            <a:ext cx="90805" cy="185314"/>
          </a:xfrm>
          <a:custGeom>
            <a:avLst/>
            <a:gdLst>
              <a:gd name="T0" fmla="*/ 2147483647 w 52"/>
              <a:gd name="T1" fmla="*/ 2147483647 h 103"/>
              <a:gd name="T2" fmla="*/ 2147483647 w 52"/>
              <a:gd name="T3" fmla="*/ 0 h 103"/>
              <a:gd name="T4" fmla="*/ 0 w 52"/>
              <a:gd name="T5" fmla="*/ 0 h 103"/>
              <a:gd name="T6" fmla="*/ 2147483647 w 52"/>
              <a:gd name="T7" fmla="*/ 2147483647 h 103"/>
              <a:gd name="T8" fmla="*/ 0 60000 65536"/>
              <a:gd name="T9" fmla="*/ 0 60000 65536"/>
              <a:gd name="T10" fmla="*/ 0 60000 65536"/>
              <a:gd name="T11" fmla="*/ 0 60000 65536"/>
              <a:gd name="T12" fmla="*/ 0 w 52"/>
              <a:gd name="T13" fmla="*/ 0 h 103"/>
              <a:gd name="T14" fmla="*/ 52 w 52"/>
              <a:gd name="T15" fmla="*/ 103 h 103"/>
            </a:gdLst>
            <a:ahLst/>
            <a:cxnLst>
              <a:cxn ang="T8">
                <a:pos x="T0" y="T1"/>
              </a:cxn>
              <a:cxn ang="T9">
                <a:pos x="T2" y="T3"/>
              </a:cxn>
              <a:cxn ang="T10">
                <a:pos x="T4" y="T5"/>
              </a:cxn>
              <a:cxn ang="T11">
                <a:pos x="T6" y="T7"/>
              </a:cxn>
            </a:cxnLst>
            <a:rect l="T12" t="T13" r="T14" b="T15"/>
            <a:pathLst>
              <a:path w="52" h="103">
                <a:moveTo>
                  <a:pt x="26" y="103"/>
                </a:moveTo>
                <a:lnTo>
                  <a:pt x="52"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51" name="Freeform 25"/>
          <p:cNvSpPr>
            <a:spLocks/>
          </p:cNvSpPr>
          <p:nvPr/>
        </p:nvSpPr>
        <p:spPr bwMode="auto">
          <a:xfrm>
            <a:off x="3584416" y="3615571"/>
            <a:ext cx="89059" cy="185315"/>
          </a:xfrm>
          <a:custGeom>
            <a:avLst/>
            <a:gdLst>
              <a:gd name="T0" fmla="*/ 2147483647 w 51"/>
              <a:gd name="T1" fmla="*/ 0 h 103"/>
              <a:gd name="T2" fmla="*/ 2147483647 w 51"/>
              <a:gd name="T3" fmla="*/ 2147483647 h 103"/>
              <a:gd name="T4" fmla="*/ 0 w 51"/>
              <a:gd name="T5" fmla="*/ 2147483647 h 103"/>
              <a:gd name="T6" fmla="*/ 2147483647 w 51"/>
              <a:gd name="T7" fmla="*/ 0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6" y="0"/>
                </a:moveTo>
                <a:lnTo>
                  <a:pt x="51" y="103"/>
                </a:lnTo>
                <a:lnTo>
                  <a:pt x="0" y="103"/>
                </a:lnTo>
                <a:lnTo>
                  <a:pt x="26"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52" name="Line 26"/>
          <p:cNvSpPr>
            <a:spLocks noChangeShapeType="1"/>
          </p:cNvSpPr>
          <p:nvPr/>
        </p:nvSpPr>
        <p:spPr bwMode="auto">
          <a:xfrm>
            <a:off x="4371975" y="5661223"/>
            <a:ext cx="1746" cy="422804"/>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53" name="Rectangle 27"/>
          <p:cNvSpPr>
            <a:spLocks noChangeArrowheads="1"/>
          </p:cNvSpPr>
          <p:nvPr/>
        </p:nvSpPr>
        <p:spPr bwMode="auto">
          <a:xfrm>
            <a:off x="3313748" y="3043436"/>
            <a:ext cx="1714818" cy="57213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54" name="Rectangle 28"/>
          <p:cNvSpPr>
            <a:spLocks noChangeArrowheads="1"/>
          </p:cNvSpPr>
          <p:nvPr/>
        </p:nvSpPr>
        <p:spPr bwMode="auto">
          <a:xfrm>
            <a:off x="3746818" y="4189505"/>
            <a:ext cx="848678" cy="56134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55" name="Rectangle 29"/>
          <p:cNvSpPr>
            <a:spLocks noChangeArrowheads="1"/>
          </p:cNvSpPr>
          <p:nvPr/>
        </p:nvSpPr>
        <p:spPr bwMode="auto">
          <a:xfrm>
            <a:off x="3493611" y="5121474"/>
            <a:ext cx="1360329" cy="55054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56" name="Rectangle 30"/>
          <p:cNvSpPr>
            <a:spLocks noChangeArrowheads="1"/>
          </p:cNvSpPr>
          <p:nvPr/>
        </p:nvSpPr>
        <p:spPr bwMode="auto">
          <a:xfrm>
            <a:off x="3493611" y="6227960"/>
            <a:ext cx="1360329" cy="41201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57" name="Oval 31"/>
          <p:cNvSpPr>
            <a:spLocks noChangeArrowheads="1"/>
          </p:cNvSpPr>
          <p:nvPr/>
        </p:nvSpPr>
        <p:spPr bwMode="auto">
          <a:xfrm>
            <a:off x="3903980" y="5736788"/>
            <a:ext cx="85566" cy="86360"/>
          </a:xfrm>
          <a:prstGeom prst="ellipse">
            <a:avLst/>
          </a:prstGeom>
          <a:solidFill>
            <a:srgbClr val="000000"/>
          </a:solidFill>
          <a:ln w="9525">
            <a:solidFill>
              <a:srgbClr val="000000"/>
            </a:solidFill>
            <a:miter lim="800000"/>
            <a:headEnd/>
            <a:tailEnd/>
          </a:ln>
        </p:spPr>
        <p:txBody>
          <a:bodyPr lIns="101882" tIns="50941" rIns="101882" bIns="50941">
            <a:prstTxWarp prst="textNoShape">
              <a:avLst/>
            </a:prstTxWarp>
          </a:bodyPr>
          <a:lstStyle/>
          <a:p>
            <a:endParaRPr lang="en-US"/>
          </a:p>
        </p:txBody>
      </p:sp>
      <p:sp>
        <p:nvSpPr>
          <p:cNvPr id="22558" name="Line 32"/>
          <p:cNvSpPr>
            <a:spLocks noChangeShapeType="1"/>
          </p:cNvSpPr>
          <p:nvPr/>
        </p:nvSpPr>
        <p:spPr bwMode="auto">
          <a:xfrm>
            <a:off x="1548288" y="3615570"/>
            <a:ext cx="1747" cy="417407"/>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59" name="Freeform 33"/>
          <p:cNvSpPr>
            <a:spLocks/>
          </p:cNvSpPr>
          <p:nvPr/>
        </p:nvSpPr>
        <p:spPr bwMode="auto">
          <a:xfrm>
            <a:off x="914400" y="3401470"/>
            <a:ext cx="144938" cy="151130"/>
          </a:xfrm>
          <a:custGeom>
            <a:avLst/>
            <a:gdLst>
              <a:gd name="T0" fmla="*/ 0 w 83"/>
              <a:gd name="T1" fmla="*/ 2147483647 h 84"/>
              <a:gd name="T2" fmla="*/ 2147483647 w 83"/>
              <a:gd name="T3" fmla="*/ 2147483647 h 84"/>
              <a:gd name="T4" fmla="*/ 0 w 83"/>
              <a:gd name="T5" fmla="*/ 0 h 84"/>
              <a:gd name="T6" fmla="*/ 0 60000 65536"/>
              <a:gd name="T7" fmla="*/ 0 60000 65536"/>
              <a:gd name="T8" fmla="*/ 0 60000 65536"/>
              <a:gd name="T9" fmla="*/ 0 w 83"/>
              <a:gd name="T10" fmla="*/ 0 h 84"/>
              <a:gd name="T11" fmla="*/ 83 w 83"/>
              <a:gd name="T12" fmla="*/ 84 h 84"/>
            </a:gdLst>
            <a:ahLst/>
            <a:cxnLst>
              <a:cxn ang="T6">
                <a:pos x="T0" y="T1"/>
              </a:cxn>
              <a:cxn ang="T7">
                <a:pos x="T2" y="T3"/>
              </a:cxn>
              <a:cxn ang="T8">
                <a:pos x="T4" y="T5"/>
              </a:cxn>
            </a:cxnLst>
            <a:rect l="T9" t="T10" r="T11" b="T12"/>
            <a:pathLst>
              <a:path w="83" h="84">
                <a:moveTo>
                  <a:pt x="0" y="84"/>
                </a:moveTo>
                <a:lnTo>
                  <a:pt x="83" y="42"/>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2560" name="Freeform 34"/>
          <p:cNvSpPr>
            <a:spLocks/>
          </p:cNvSpPr>
          <p:nvPr/>
        </p:nvSpPr>
        <p:spPr bwMode="auto">
          <a:xfrm>
            <a:off x="1099502" y="5475909"/>
            <a:ext cx="139700" cy="149331"/>
          </a:xfrm>
          <a:custGeom>
            <a:avLst/>
            <a:gdLst>
              <a:gd name="T0" fmla="*/ 0 w 80"/>
              <a:gd name="T1" fmla="*/ 2147483647 h 83"/>
              <a:gd name="T2" fmla="*/ 2147483647 w 80"/>
              <a:gd name="T3" fmla="*/ 2147483647 h 83"/>
              <a:gd name="T4" fmla="*/ 0 w 80"/>
              <a:gd name="T5" fmla="*/ 0 h 83"/>
              <a:gd name="T6" fmla="*/ 0 60000 65536"/>
              <a:gd name="T7" fmla="*/ 0 60000 65536"/>
              <a:gd name="T8" fmla="*/ 0 60000 65536"/>
              <a:gd name="T9" fmla="*/ 0 w 80"/>
              <a:gd name="T10" fmla="*/ 0 h 83"/>
              <a:gd name="T11" fmla="*/ 80 w 80"/>
              <a:gd name="T12" fmla="*/ 83 h 83"/>
            </a:gdLst>
            <a:ahLst/>
            <a:cxnLst>
              <a:cxn ang="T6">
                <a:pos x="T0" y="T1"/>
              </a:cxn>
              <a:cxn ang="T7">
                <a:pos x="T2" y="T3"/>
              </a:cxn>
              <a:cxn ang="T8">
                <a:pos x="T4" y="T5"/>
              </a:cxn>
            </a:cxnLst>
            <a:rect l="T9" t="T10" r="T11" b="T12"/>
            <a:pathLst>
              <a:path w="80" h="83">
                <a:moveTo>
                  <a:pt x="0" y="83"/>
                </a:moveTo>
                <a:lnTo>
                  <a:pt x="80" y="42"/>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2561" name="Rectangle 35"/>
          <p:cNvSpPr>
            <a:spLocks noChangeArrowheads="1"/>
          </p:cNvSpPr>
          <p:nvPr/>
        </p:nvSpPr>
        <p:spPr bwMode="auto">
          <a:xfrm>
            <a:off x="1155383" y="5285197"/>
            <a:ext cx="1237118"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Register file RF</a:t>
            </a:r>
            <a:endParaRPr lang="en-US" dirty="0">
              <a:latin typeface="Times New Roman" pitchFamily="29" charset="0"/>
            </a:endParaRPr>
          </a:p>
        </p:txBody>
      </p:sp>
      <p:sp>
        <p:nvSpPr>
          <p:cNvPr id="22562" name="Rectangle 36"/>
          <p:cNvSpPr>
            <a:spLocks noChangeArrowheads="1"/>
          </p:cNvSpPr>
          <p:nvPr/>
        </p:nvSpPr>
        <p:spPr bwMode="auto">
          <a:xfrm>
            <a:off x="1144905" y="3214357"/>
            <a:ext cx="1257017"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Data memory D</a:t>
            </a:r>
            <a:endParaRPr lang="en-US" dirty="0">
              <a:latin typeface="Times New Roman" pitchFamily="29" charset="0"/>
            </a:endParaRPr>
          </a:p>
        </p:txBody>
      </p:sp>
      <p:sp>
        <p:nvSpPr>
          <p:cNvPr id="22563" name="Rectangle 37"/>
          <p:cNvSpPr>
            <a:spLocks noChangeArrowheads="1"/>
          </p:cNvSpPr>
          <p:nvPr/>
        </p:nvSpPr>
        <p:spPr bwMode="auto">
          <a:xfrm>
            <a:off x="1600676" y="6337711"/>
            <a:ext cx="349254"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ALU</a:t>
            </a:r>
            <a:endParaRPr lang="en-US" dirty="0">
              <a:latin typeface="Times New Roman" pitchFamily="29" charset="0"/>
            </a:endParaRPr>
          </a:p>
        </p:txBody>
      </p:sp>
      <p:sp>
        <p:nvSpPr>
          <p:cNvPr id="22564" name="Rectangle 38"/>
          <p:cNvSpPr>
            <a:spLocks noChangeArrowheads="1"/>
          </p:cNvSpPr>
          <p:nvPr/>
        </p:nvSpPr>
        <p:spPr bwMode="auto">
          <a:xfrm>
            <a:off x="1600676" y="4247079"/>
            <a:ext cx="349254"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err="1">
                <a:latin typeface="Helvetica" pitchFamily="29" charset="0"/>
              </a:rPr>
              <a:t>n</a:t>
            </a:r>
            <a:r>
              <a:rPr lang="en-US" sz="1400" dirty="0">
                <a:latin typeface="Helvetica" pitchFamily="29" charset="0"/>
              </a:rPr>
              <a:t>-bit</a:t>
            </a:r>
            <a:endParaRPr lang="en-US" dirty="0">
              <a:latin typeface="Times New Roman" pitchFamily="29" charset="0"/>
            </a:endParaRPr>
          </a:p>
        </p:txBody>
      </p:sp>
      <p:sp>
        <p:nvSpPr>
          <p:cNvPr id="22565" name="Rectangle 39"/>
          <p:cNvSpPr>
            <a:spLocks noChangeArrowheads="1"/>
          </p:cNvSpPr>
          <p:nvPr/>
        </p:nvSpPr>
        <p:spPr bwMode="auto">
          <a:xfrm>
            <a:off x="1625123" y="4455782"/>
            <a:ext cx="192360"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2x</a:t>
            </a:r>
            <a:endParaRPr lang="en-US" dirty="0">
              <a:latin typeface="Times New Roman" pitchFamily="29" charset="0"/>
            </a:endParaRPr>
          </a:p>
        </p:txBody>
      </p:sp>
      <p:sp>
        <p:nvSpPr>
          <p:cNvPr id="22566" name="Rectangle 41"/>
          <p:cNvSpPr>
            <a:spLocks noChangeArrowheads="1"/>
          </p:cNvSpPr>
          <p:nvPr/>
        </p:nvSpPr>
        <p:spPr bwMode="auto">
          <a:xfrm>
            <a:off x="1824196" y="4455782"/>
            <a:ext cx="99850"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1</a:t>
            </a:r>
            <a:endParaRPr lang="en-US" dirty="0">
              <a:latin typeface="Times New Roman" pitchFamily="29" charset="0"/>
            </a:endParaRPr>
          </a:p>
        </p:txBody>
      </p:sp>
      <p:sp>
        <p:nvSpPr>
          <p:cNvPr id="22567" name="Freeform 42"/>
          <p:cNvSpPr>
            <a:spLocks/>
          </p:cNvSpPr>
          <p:nvPr/>
        </p:nvSpPr>
        <p:spPr bwMode="auto">
          <a:xfrm>
            <a:off x="1768315" y="3772098"/>
            <a:ext cx="860902" cy="3087370"/>
          </a:xfrm>
          <a:custGeom>
            <a:avLst/>
            <a:gdLst>
              <a:gd name="T0" fmla="*/ 2147483647 w 493"/>
              <a:gd name="T1" fmla="*/ 2147483647 h 1716"/>
              <a:gd name="T2" fmla="*/ 2147483647 w 493"/>
              <a:gd name="T3" fmla="*/ 0 h 1716"/>
              <a:gd name="T4" fmla="*/ 2147483647 w 493"/>
              <a:gd name="T5" fmla="*/ 0 h 1716"/>
              <a:gd name="T6" fmla="*/ 2147483647 w 493"/>
              <a:gd name="T7" fmla="*/ 2147483647 h 1716"/>
              <a:gd name="T8" fmla="*/ 0 w 493"/>
              <a:gd name="T9" fmla="*/ 2147483647 h 1716"/>
              <a:gd name="T10" fmla="*/ 0 w 493"/>
              <a:gd name="T11" fmla="*/ 2147483647 h 1716"/>
              <a:gd name="T12" fmla="*/ 0 60000 65536"/>
              <a:gd name="T13" fmla="*/ 0 60000 65536"/>
              <a:gd name="T14" fmla="*/ 0 60000 65536"/>
              <a:gd name="T15" fmla="*/ 0 60000 65536"/>
              <a:gd name="T16" fmla="*/ 0 60000 65536"/>
              <a:gd name="T17" fmla="*/ 0 60000 65536"/>
              <a:gd name="T18" fmla="*/ 0 w 493"/>
              <a:gd name="T19" fmla="*/ 0 h 1716"/>
              <a:gd name="T20" fmla="*/ 493 w 493"/>
              <a:gd name="T21" fmla="*/ 1716 h 1716"/>
            </a:gdLst>
            <a:ahLst/>
            <a:cxnLst>
              <a:cxn ang="T12">
                <a:pos x="T0" y="T1"/>
              </a:cxn>
              <a:cxn ang="T13">
                <a:pos x="T2" y="T3"/>
              </a:cxn>
              <a:cxn ang="T14">
                <a:pos x="T4" y="T5"/>
              </a:cxn>
              <a:cxn ang="T15">
                <a:pos x="T6" y="T7"/>
              </a:cxn>
              <a:cxn ang="T16">
                <a:pos x="T8" y="T9"/>
              </a:cxn>
              <a:cxn ang="T17">
                <a:pos x="T10" y="T11"/>
              </a:cxn>
            </a:cxnLst>
            <a:rect l="T18" t="T19" r="T20" b="T21"/>
            <a:pathLst>
              <a:path w="493" h="1716">
                <a:moveTo>
                  <a:pt x="126" y="158"/>
                </a:moveTo>
                <a:lnTo>
                  <a:pt x="126" y="0"/>
                </a:lnTo>
                <a:lnTo>
                  <a:pt x="493" y="0"/>
                </a:lnTo>
                <a:lnTo>
                  <a:pt x="493" y="1716"/>
                </a:lnTo>
                <a:lnTo>
                  <a:pt x="0" y="1716"/>
                </a:lnTo>
                <a:lnTo>
                  <a:pt x="0" y="1594"/>
                </a:lnTo>
              </a:path>
            </a:pathLst>
          </a:cu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68" name="Freeform 43"/>
          <p:cNvSpPr>
            <a:spLocks/>
          </p:cNvSpPr>
          <p:nvPr/>
        </p:nvSpPr>
        <p:spPr bwMode="auto">
          <a:xfrm>
            <a:off x="919638" y="3685739"/>
            <a:ext cx="628650" cy="2090632"/>
          </a:xfrm>
          <a:custGeom>
            <a:avLst/>
            <a:gdLst>
              <a:gd name="T0" fmla="*/ 2147483647 w 360"/>
              <a:gd name="T1" fmla="*/ 0 h 1162"/>
              <a:gd name="T2" fmla="*/ 2147483647 w 360"/>
              <a:gd name="T3" fmla="*/ 2147483647 h 1162"/>
              <a:gd name="T4" fmla="*/ 0 w 360"/>
              <a:gd name="T5" fmla="*/ 2147483647 h 1162"/>
              <a:gd name="T6" fmla="*/ 0 w 360"/>
              <a:gd name="T7" fmla="*/ 2147483647 h 1162"/>
              <a:gd name="T8" fmla="*/ 2147483647 w 360"/>
              <a:gd name="T9" fmla="*/ 2147483647 h 1162"/>
              <a:gd name="T10" fmla="*/ 0 60000 65536"/>
              <a:gd name="T11" fmla="*/ 0 60000 65536"/>
              <a:gd name="T12" fmla="*/ 0 60000 65536"/>
              <a:gd name="T13" fmla="*/ 0 60000 65536"/>
              <a:gd name="T14" fmla="*/ 0 60000 65536"/>
              <a:gd name="T15" fmla="*/ 0 w 360"/>
              <a:gd name="T16" fmla="*/ 0 h 1162"/>
              <a:gd name="T17" fmla="*/ 360 w 360"/>
              <a:gd name="T18" fmla="*/ 1162 h 1162"/>
            </a:gdLst>
            <a:ahLst/>
            <a:cxnLst>
              <a:cxn ang="T10">
                <a:pos x="T0" y="T1"/>
              </a:cxn>
              <a:cxn ang="T11">
                <a:pos x="T2" y="T3"/>
              </a:cxn>
              <a:cxn ang="T12">
                <a:pos x="T4" y="T5"/>
              </a:cxn>
              <a:cxn ang="T13">
                <a:pos x="T6" y="T7"/>
              </a:cxn>
              <a:cxn ang="T14">
                <a:pos x="T8" y="T9"/>
              </a:cxn>
            </a:cxnLst>
            <a:rect l="T15" t="T16" r="T17" b="T18"/>
            <a:pathLst>
              <a:path w="360" h="1162">
                <a:moveTo>
                  <a:pt x="177" y="0"/>
                </a:moveTo>
                <a:lnTo>
                  <a:pt x="177" y="238"/>
                </a:lnTo>
                <a:lnTo>
                  <a:pt x="0" y="238"/>
                </a:lnTo>
                <a:lnTo>
                  <a:pt x="0" y="1162"/>
                </a:lnTo>
                <a:lnTo>
                  <a:pt x="360" y="1162"/>
                </a:lnTo>
              </a:path>
            </a:pathLst>
          </a:cu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69" name="Line 44"/>
          <p:cNvSpPr>
            <a:spLocks noChangeShapeType="1"/>
          </p:cNvSpPr>
          <p:nvPr/>
        </p:nvSpPr>
        <p:spPr bwMode="auto">
          <a:xfrm>
            <a:off x="1757838" y="4756242"/>
            <a:ext cx="1747" cy="208703"/>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70" name="Line 45"/>
          <p:cNvSpPr>
            <a:spLocks noChangeShapeType="1"/>
          </p:cNvSpPr>
          <p:nvPr/>
        </p:nvSpPr>
        <p:spPr bwMode="auto">
          <a:xfrm>
            <a:off x="1548288" y="5661223"/>
            <a:ext cx="1747" cy="422804"/>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71" name="Freeform 46"/>
          <p:cNvSpPr>
            <a:spLocks/>
          </p:cNvSpPr>
          <p:nvPr/>
        </p:nvSpPr>
        <p:spPr bwMode="auto">
          <a:xfrm>
            <a:off x="1504632" y="6031852"/>
            <a:ext cx="89058" cy="185314"/>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5" y="103"/>
                </a:moveTo>
                <a:lnTo>
                  <a:pt x="51" y="0"/>
                </a:lnTo>
                <a:lnTo>
                  <a:pt x="0" y="0"/>
                </a:lnTo>
                <a:lnTo>
                  <a:pt x="25"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72" name="Freeform 47"/>
          <p:cNvSpPr>
            <a:spLocks/>
          </p:cNvSpPr>
          <p:nvPr/>
        </p:nvSpPr>
        <p:spPr bwMode="auto">
          <a:xfrm>
            <a:off x="1925478" y="6037249"/>
            <a:ext cx="90805" cy="185315"/>
          </a:xfrm>
          <a:custGeom>
            <a:avLst/>
            <a:gdLst>
              <a:gd name="T0" fmla="*/ 2147483647 w 52"/>
              <a:gd name="T1" fmla="*/ 2147483647 h 103"/>
              <a:gd name="T2" fmla="*/ 2147483647 w 52"/>
              <a:gd name="T3" fmla="*/ 0 h 103"/>
              <a:gd name="T4" fmla="*/ 0 w 52"/>
              <a:gd name="T5" fmla="*/ 0 h 103"/>
              <a:gd name="T6" fmla="*/ 2147483647 w 52"/>
              <a:gd name="T7" fmla="*/ 2147483647 h 103"/>
              <a:gd name="T8" fmla="*/ 0 60000 65536"/>
              <a:gd name="T9" fmla="*/ 0 60000 65536"/>
              <a:gd name="T10" fmla="*/ 0 60000 65536"/>
              <a:gd name="T11" fmla="*/ 0 60000 65536"/>
              <a:gd name="T12" fmla="*/ 0 w 52"/>
              <a:gd name="T13" fmla="*/ 0 h 103"/>
              <a:gd name="T14" fmla="*/ 52 w 52"/>
              <a:gd name="T15" fmla="*/ 103 h 103"/>
            </a:gdLst>
            <a:ahLst/>
            <a:cxnLst>
              <a:cxn ang="T8">
                <a:pos x="T0" y="T1"/>
              </a:cxn>
              <a:cxn ang="T9">
                <a:pos x="T2" y="T3"/>
              </a:cxn>
              <a:cxn ang="T10">
                <a:pos x="T4" y="T5"/>
              </a:cxn>
              <a:cxn ang="T11">
                <a:pos x="T6" y="T7"/>
              </a:cxn>
            </a:cxnLst>
            <a:rect l="T12" t="T13" r="T14" b="T15"/>
            <a:pathLst>
              <a:path w="52" h="103">
                <a:moveTo>
                  <a:pt x="26" y="103"/>
                </a:moveTo>
                <a:lnTo>
                  <a:pt x="52"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73" name="Freeform 48"/>
          <p:cNvSpPr>
            <a:spLocks/>
          </p:cNvSpPr>
          <p:nvPr/>
        </p:nvSpPr>
        <p:spPr bwMode="auto">
          <a:xfrm>
            <a:off x="1942941" y="3998793"/>
            <a:ext cx="89059" cy="185314"/>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6" y="103"/>
                </a:moveTo>
                <a:lnTo>
                  <a:pt x="51"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74" name="Freeform 49"/>
          <p:cNvSpPr>
            <a:spLocks/>
          </p:cNvSpPr>
          <p:nvPr/>
        </p:nvSpPr>
        <p:spPr bwMode="auto">
          <a:xfrm>
            <a:off x="1712436" y="4925364"/>
            <a:ext cx="89059" cy="185315"/>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6" y="103"/>
                </a:moveTo>
                <a:lnTo>
                  <a:pt x="51"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75" name="Freeform 50"/>
          <p:cNvSpPr>
            <a:spLocks/>
          </p:cNvSpPr>
          <p:nvPr/>
        </p:nvSpPr>
        <p:spPr bwMode="auto">
          <a:xfrm>
            <a:off x="1504632" y="3998793"/>
            <a:ext cx="89058" cy="185314"/>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5" y="103"/>
                </a:moveTo>
                <a:lnTo>
                  <a:pt x="51" y="0"/>
                </a:lnTo>
                <a:lnTo>
                  <a:pt x="0" y="0"/>
                </a:lnTo>
                <a:lnTo>
                  <a:pt x="25"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76" name="Freeform 51"/>
          <p:cNvSpPr>
            <a:spLocks/>
          </p:cNvSpPr>
          <p:nvPr/>
        </p:nvSpPr>
        <p:spPr bwMode="auto">
          <a:xfrm>
            <a:off x="1183322" y="3615571"/>
            <a:ext cx="90805" cy="185315"/>
          </a:xfrm>
          <a:custGeom>
            <a:avLst/>
            <a:gdLst>
              <a:gd name="T0" fmla="*/ 2147483647 w 52"/>
              <a:gd name="T1" fmla="*/ 0 h 103"/>
              <a:gd name="T2" fmla="*/ 2147483647 w 52"/>
              <a:gd name="T3" fmla="*/ 2147483647 h 103"/>
              <a:gd name="T4" fmla="*/ 0 w 52"/>
              <a:gd name="T5" fmla="*/ 2147483647 h 103"/>
              <a:gd name="T6" fmla="*/ 2147483647 w 52"/>
              <a:gd name="T7" fmla="*/ 0 h 103"/>
              <a:gd name="T8" fmla="*/ 0 60000 65536"/>
              <a:gd name="T9" fmla="*/ 0 60000 65536"/>
              <a:gd name="T10" fmla="*/ 0 60000 65536"/>
              <a:gd name="T11" fmla="*/ 0 60000 65536"/>
              <a:gd name="T12" fmla="*/ 0 w 52"/>
              <a:gd name="T13" fmla="*/ 0 h 103"/>
              <a:gd name="T14" fmla="*/ 52 w 52"/>
              <a:gd name="T15" fmla="*/ 103 h 103"/>
            </a:gdLst>
            <a:ahLst/>
            <a:cxnLst>
              <a:cxn ang="T8">
                <a:pos x="T0" y="T1"/>
              </a:cxn>
              <a:cxn ang="T9">
                <a:pos x="T2" y="T3"/>
              </a:cxn>
              <a:cxn ang="T10">
                <a:pos x="T4" y="T5"/>
              </a:cxn>
              <a:cxn ang="T11">
                <a:pos x="T6" y="T7"/>
              </a:cxn>
            </a:cxnLst>
            <a:rect l="T12" t="T13" r="T14" b="T15"/>
            <a:pathLst>
              <a:path w="52" h="103">
                <a:moveTo>
                  <a:pt x="26" y="0"/>
                </a:moveTo>
                <a:lnTo>
                  <a:pt x="52" y="103"/>
                </a:lnTo>
                <a:lnTo>
                  <a:pt x="0" y="103"/>
                </a:lnTo>
                <a:lnTo>
                  <a:pt x="26"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77" name="Line 52"/>
          <p:cNvSpPr>
            <a:spLocks noChangeShapeType="1"/>
          </p:cNvSpPr>
          <p:nvPr/>
        </p:nvSpPr>
        <p:spPr bwMode="auto">
          <a:xfrm>
            <a:off x="1970880" y="5661223"/>
            <a:ext cx="1747" cy="422804"/>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78" name="Rectangle 53"/>
          <p:cNvSpPr>
            <a:spLocks noChangeArrowheads="1"/>
          </p:cNvSpPr>
          <p:nvPr/>
        </p:nvSpPr>
        <p:spPr bwMode="auto">
          <a:xfrm>
            <a:off x="914400" y="3043436"/>
            <a:ext cx="1714818" cy="57213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79" name="Rectangle 54"/>
          <p:cNvSpPr>
            <a:spLocks noChangeArrowheads="1"/>
          </p:cNvSpPr>
          <p:nvPr/>
        </p:nvSpPr>
        <p:spPr bwMode="auto">
          <a:xfrm>
            <a:off x="1345724" y="4189505"/>
            <a:ext cx="850424" cy="56134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80" name="Rectangle 55"/>
          <p:cNvSpPr>
            <a:spLocks noChangeArrowheads="1"/>
          </p:cNvSpPr>
          <p:nvPr/>
        </p:nvSpPr>
        <p:spPr bwMode="auto">
          <a:xfrm>
            <a:off x="1099502" y="5121474"/>
            <a:ext cx="1355090" cy="55054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81" name="Rectangle 56"/>
          <p:cNvSpPr>
            <a:spLocks noChangeArrowheads="1"/>
          </p:cNvSpPr>
          <p:nvPr/>
        </p:nvSpPr>
        <p:spPr bwMode="auto">
          <a:xfrm>
            <a:off x="1099502" y="6227960"/>
            <a:ext cx="1355090" cy="41201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582" name="Oval 57"/>
          <p:cNvSpPr>
            <a:spLocks noChangeArrowheads="1"/>
          </p:cNvSpPr>
          <p:nvPr/>
        </p:nvSpPr>
        <p:spPr bwMode="auto">
          <a:xfrm>
            <a:off x="1504632" y="5736788"/>
            <a:ext cx="83820" cy="86360"/>
          </a:xfrm>
          <a:prstGeom prst="ellipse">
            <a:avLst/>
          </a:prstGeom>
          <a:solidFill>
            <a:srgbClr val="000000"/>
          </a:solidFill>
          <a:ln w="9525">
            <a:solidFill>
              <a:srgbClr val="000000"/>
            </a:solidFill>
            <a:miter lim="800000"/>
            <a:headEnd/>
            <a:tailEnd/>
          </a:ln>
        </p:spPr>
        <p:txBody>
          <a:bodyPr lIns="101882" tIns="50941" rIns="101882" bIns="50941">
            <a:prstTxWarp prst="textNoShape">
              <a:avLst/>
            </a:prstTxWarp>
          </a:bodyPr>
          <a:lstStyle/>
          <a:p>
            <a:endParaRPr lang="en-US"/>
          </a:p>
        </p:txBody>
      </p:sp>
      <p:sp>
        <p:nvSpPr>
          <p:cNvPr id="22583" name="Line 58"/>
          <p:cNvSpPr>
            <a:spLocks noChangeShapeType="1"/>
          </p:cNvSpPr>
          <p:nvPr/>
        </p:nvSpPr>
        <p:spPr bwMode="auto">
          <a:xfrm>
            <a:off x="6333013" y="3615570"/>
            <a:ext cx="1747" cy="417407"/>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84" name="Freeform 59"/>
          <p:cNvSpPr>
            <a:spLocks/>
          </p:cNvSpPr>
          <p:nvPr/>
        </p:nvSpPr>
        <p:spPr bwMode="auto">
          <a:xfrm>
            <a:off x="5697378" y="3401470"/>
            <a:ext cx="141447" cy="151130"/>
          </a:xfrm>
          <a:custGeom>
            <a:avLst/>
            <a:gdLst>
              <a:gd name="T0" fmla="*/ 0 w 81"/>
              <a:gd name="T1" fmla="*/ 2147483647 h 84"/>
              <a:gd name="T2" fmla="*/ 2147483647 w 81"/>
              <a:gd name="T3" fmla="*/ 2147483647 h 84"/>
              <a:gd name="T4" fmla="*/ 0 w 81"/>
              <a:gd name="T5" fmla="*/ 0 h 84"/>
              <a:gd name="T6" fmla="*/ 0 60000 65536"/>
              <a:gd name="T7" fmla="*/ 0 60000 65536"/>
              <a:gd name="T8" fmla="*/ 0 60000 65536"/>
              <a:gd name="T9" fmla="*/ 0 w 81"/>
              <a:gd name="T10" fmla="*/ 0 h 84"/>
              <a:gd name="T11" fmla="*/ 81 w 81"/>
              <a:gd name="T12" fmla="*/ 84 h 84"/>
            </a:gdLst>
            <a:ahLst/>
            <a:cxnLst>
              <a:cxn ang="T6">
                <a:pos x="T0" y="T1"/>
              </a:cxn>
              <a:cxn ang="T7">
                <a:pos x="T2" y="T3"/>
              </a:cxn>
              <a:cxn ang="T8">
                <a:pos x="T4" y="T5"/>
              </a:cxn>
            </a:cxnLst>
            <a:rect l="T9" t="T10" r="T11" b="T12"/>
            <a:pathLst>
              <a:path w="81" h="84">
                <a:moveTo>
                  <a:pt x="0" y="84"/>
                </a:moveTo>
                <a:lnTo>
                  <a:pt x="81" y="42"/>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2585" name="Freeform 60"/>
          <p:cNvSpPr>
            <a:spLocks/>
          </p:cNvSpPr>
          <p:nvPr/>
        </p:nvSpPr>
        <p:spPr bwMode="auto">
          <a:xfrm>
            <a:off x="5877242" y="5475909"/>
            <a:ext cx="146685" cy="149331"/>
          </a:xfrm>
          <a:custGeom>
            <a:avLst/>
            <a:gdLst>
              <a:gd name="T0" fmla="*/ 0 w 84"/>
              <a:gd name="T1" fmla="*/ 2147483647 h 83"/>
              <a:gd name="T2" fmla="*/ 2147483647 w 84"/>
              <a:gd name="T3" fmla="*/ 2147483647 h 83"/>
              <a:gd name="T4" fmla="*/ 0 w 84"/>
              <a:gd name="T5" fmla="*/ 0 h 83"/>
              <a:gd name="T6" fmla="*/ 0 60000 65536"/>
              <a:gd name="T7" fmla="*/ 0 60000 65536"/>
              <a:gd name="T8" fmla="*/ 0 60000 65536"/>
              <a:gd name="T9" fmla="*/ 0 w 84"/>
              <a:gd name="T10" fmla="*/ 0 h 83"/>
              <a:gd name="T11" fmla="*/ 84 w 84"/>
              <a:gd name="T12" fmla="*/ 83 h 83"/>
            </a:gdLst>
            <a:ahLst/>
            <a:cxnLst>
              <a:cxn ang="T6">
                <a:pos x="T0" y="T1"/>
              </a:cxn>
              <a:cxn ang="T7">
                <a:pos x="T2" y="T3"/>
              </a:cxn>
              <a:cxn ang="T8">
                <a:pos x="T4" y="T5"/>
              </a:cxn>
            </a:cxnLst>
            <a:rect l="T9" t="T10" r="T11" b="T12"/>
            <a:pathLst>
              <a:path w="84" h="83">
                <a:moveTo>
                  <a:pt x="0" y="83"/>
                </a:moveTo>
                <a:lnTo>
                  <a:pt x="84" y="42"/>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2586" name="Rectangle 61"/>
          <p:cNvSpPr>
            <a:spLocks noChangeArrowheads="1"/>
          </p:cNvSpPr>
          <p:nvPr/>
        </p:nvSpPr>
        <p:spPr bwMode="auto">
          <a:xfrm>
            <a:off x="5938360" y="5267206"/>
            <a:ext cx="1237118"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Register file RF</a:t>
            </a:r>
            <a:endParaRPr lang="en-US" dirty="0">
              <a:latin typeface="Times New Roman" pitchFamily="29" charset="0"/>
            </a:endParaRPr>
          </a:p>
        </p:txBody>
      </p:sp>
      <p:sp>
        <p:nvSpPr>
          <p:cNvPr id="22587" name="Rectangle 62"/>
          <p:cNvSpPr>
            <a:spLocks noChangeArrowheads="1"/>
          </p:cNvSpPr>
          <p:nvPr/>
        </p:nvSpPr>
        <p:spPr bwMode="auto">
          <a:xfrm>
            <a:off x="5927883" y="3214357"/>
            <a:ext cx="1257017"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Data memory D</a:t>
            </a:r>
            <a:endParaRPr lang="en-US" dirty="0">
              <a:latin typeface="Times New Roman" pitchFamily="29" charset="0"/>
            </a:endParaRPr>
          </a:p>
        </p:txBody>
      </p:sp>
      <p:sp>
        <p:nvSpPr>
          <p:cNvPr id="22588" name="Rectangle 63"/>
          <p:cNvSpPr>
            <a:spLocks noChangeArrowheads="1"/>
          </p:cNvSpPr>
          <p:nvPr/>
        </p:nvSpPr>
        <p:spPr bwMode="auto">
          <a:xfrm>
            <a:off x="6383655" y="6337711"/>
            <a:ext cx="349254"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ALU</a:t>
            </a:r>
            <a:endParaRPr lang="en-US" dirty="0">
              <a:latin typeface="Times New Roman" pitchFamily="29" charset="0"/>
            </a:endParaRPr>
          </a:p>
        </p:txBody>
      </p:sp>
      <p:sp>
        <p:nvSpPr>
          <p:cNvPr id="22589" name="Rectangle 64"/>
          <p:cNvSpPr>
            <a:spLocks noChangeArrowheads="1"/>
          </p:cNvSpPr>
          <p:nvPr/>
        </p:nvSpPr>
        <p:spPr bwMode="auto">
          <a:xfrm>
            <a:off x="6383655" y="4247079"/>
            <a:ext cx="349254"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err="1">
                <a:latin typeface="Helvetica" pitchFamily="29" charset="0"/>
              </a:rPr>
              <a:t>n</a:t>
            </a:r>
            <a:r>
              <a:rPr lang="en-US" sz="1400" dirty="0">
                <a:latin typeface="Helvetica" pitchFamily="29" charset="0"/>
              </a:rPr>
              <a:t>-bit</a:t>
            </a:r>
            <a:endParaRPr lang="en-US" dirty="0">
              <a:latin typeface="Times New Roman" pitchFamily="29" charset="0"/>
            </a:endParaRPr>
          </a:p>
        </p:txBody>
      </p:sp>
      <p:sp>
        <p:nvSpPr>
          <p:cNvPr id="22590" name="Rectangle 65"/>
          <p:cNvSpPr>
            <a:spLocks noChangeArrowheads="1"/>
          </p:cNvSpPr>
          <p:nvPr/>
        </p:nvSpPr>
        <p:spPr bwMode="auto">
          <a:xfrm>
            <a:off x="6408103" y="4455782"/>
            <a:ext cx="192360"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2x</a:t>
            </a:r>
            <a:endParaRPr lang="en-US" dirty="0">
              <a:latin typeface="Times New Roman" pitchFamily="29" charset="0"/>
            </a:endParaRPr>
          </a:p>
        </p:txBody>
      </p:sp>
      <p:sp>
        <p:nvSpPr>
          <p:cNvPr id="22591" name="Rectangle 67"/>
          <p:cNvSpPr>
            <a:spLocks noChangeArrowheads="1"/>
          </p:cNvSpPr>
          <p:nvPr/>
        </p:nvSpPr>
        <p:spPr bwMode="auto">
          <a:xfrm>
            <a:off x="6607175" y="4455782"/>
            <a:ext cx="99850" cy="215444"/>
          </a:xfrm>
          <a:prstGeom prst="rect">
            <a:avLst/>
          </a:prstGeom>
          <a:noFill/>
          <a:ln w="9525">
            <a:noFill/>
            <a:miter lim="800000"/>
            <a:headEnd/>
            <a:tailEnd/>
          </a:ln>
        </p:spPr>
        <p:txBody>
          <a:bodyPr wrap="none" lIns="0" tIns="0" rIns="0" bIns="0">
            <a:prstTxWarp prst="textNoShape">
              <a:avLst/>
            </a:prstTxWarp>
            <a:spAutoFit/>
          </a:bodyPr>
          <a:lstStyle/>
          <a:p>
            <a:r>
              <a:rPr lang="en-US" sz="1400" dirty="0">
                <a:latin typeface="Helvetica" pitchFamily="29" charset="0"/>
              </a:rPr>
              <a:t>1</a:t>
            </a:r>
            <a:endParaRPr lang="en-US" dirty="0">
              <a:latin typeface="Times New Roman" pitchFamily="29" charset="0"/>
            </a:endParaRPr>
          </a:p>
        </p:txBody>
      </p:sp>
      <p:sp>
        <p:nvSpPr>
          <p:cNvPr id="22592" name="Freeform 68"/>
          <p:cNvSpPr>
            <a:spLocks/>
          </p:cNvSpPr>
          <p:nvPr/>
        </p:nvSpPr>
        <p:spPr bwMode="auto">
          <a:xfrm>
            <a:off x="6553041" y="3772098"/>
            <a:ext cx="859155" cy="3087370"/>
          </a:xfrm>
          <a:custGeom>
            <a:avLst/>
            <a:gdLst>
              <a:gd name="T0" fmla="*/ 2147483647 w 492"/>
              <a:gd name="T1" fmla="*/ 2147483647 h 1716"/>
              <a:gd name="T2" fmla="*/ 2147483647 w 492"/>
              <a:gd name="T3" fmla="*/ 0 h 1716"/>
              <a:gd name="T4" fmla="*/ 2147483647 w 492"/>
              <a:gd name="T5" fmla="*/ 0 h 1716"/>
              <a:gd name="T6" fmla="*/ 2147483647 w 492"/>
              <a:gd name="T7" fmla="*/ 2147483647 h 1716"/>
              <a:gd name="T8" fmla="*/ 0 w 492"/>
              <a:gd name="T9" fmla="*/ 2147483647 h 1716"/>
              <a:gd name="T10" fmla="*/ 0 w 492"/>
              <a:gd name="T11" fmla="*/ 2147483647 h 1716"/>
              <a:gd name="T12" fmla="*/ 0 60000 65536"/>
              <a:gd name="T13" fmla="*/ 0 60000 65536"/>
              <a:gd name="T14" fmla="*/ 0 60000 65536"/>
              <a:gd name="T15" fmla="*/ 0 60000 65536"/>
              <a:gd name="T16" fmla="*/ 0 60000 65536"/>
              <a:gd name="T17" fmla="*/ 0 60000 65536"/>
              <a:gd name="T18" fmla="*/ 0 w 492"/>
              <a:gd name="T19" fmla="*/ 0 h 1716"/>
              <a:gd name="T20" fmla="*/ 492 w 492"/>
              <a:gd name="T21" fmla="*/ 1716 h 1716"/>
            </a:gdLst>
            <a:ahLst/>
            <a:cxnLst>
              <a:cxn ang="T12">
                <a:pos x="T0" y="T1"/>
              </a:cxn>
              <a:cxn ang="T13">
                <a:pos x="T2" y="T3"/>
              </a:cxn>
              <a:cxn ang="T14">
                <a:pos x="T4" y="T5"/>
              </a:cxn>
              <a:cxn ang="T15">
                <a:pos x="T6" y="T7"/>
              </a:cxn>
              <a:cxn ang="T16">
                <a:pos x="T8" y="T9"/>
              </a:cxn>
              <a:cxn ang="T17">
                <a:pos x="T10" y="T11"/>
              </a:cxn>
            </a:cxnLst>
            <a:rect l="T18" t="T19" r="T20" b="T21"/>
            <a:pathLst>
              <a:path w="492" h="1716">
                <a:moveTo>
                  <a:pt x="122" y="158"/>
                </a:moveTo>
                <a:lnTo>
                  <a:pt x="122" y="0"/>
                </a:lnTo>
                <a:lnTo>
                  <a:pt x="492" y="0"/>
                </a:lnTo>
                <a:lnTo>
                  <a:pt x="492" y="1716"/>
                </a:lnTo>
                <a:lnTo>
                  <a:pt x="0" y="1716"/>
                </a:lnTo>
                <a:lnTo>
                  <a:pt x="0" y="1594"/>
                </a:lnTo>
              </a:path>
            </a:pathLst>
          </a:cu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93" name="Freeform 69"/>
          <p:cNvSpPr>
            <a:spLocks/>
          </p:cNvSpPr>
          <p:nvPr/>
        </p:nvSpPr>
        <p:spPr bwMode="auto">
          <a:xfrm>
            <a:off x="5704363" y="3685739"/>
            <a:ext cx="628650" cy="2090632"/>
          </a:xfrm>
          <a:custGeom>
            <a:avLst/>
            <a:gdLst>
              <a:gd name="T0" fmla="*/ 2147483647 w 360"/>
              <a:gd name="T1" fmla="*/ 0 h 1162"/>
              <a:gd name="T2" fmla="*/ 2147483647 w 360"/>
              <a:gd name="T3" fmla="*/ 2147483647 h 1162"/>
              <a:gd name="T4" fmla="*/ 0 w 360"/>
              <a:gd name="T5" fmla="*/ 2147483647 h 1162"/>
              <a:gd name="T6" fmla="*/ 0 w 360"/>
              <a:gd name="T7" fmla="*/ 2147483647 h 1162"/>
              <a:gd name="T8" fmla="*/ 2147483647 w 360"/>
              <a:gd name="T9" fmla="*/ 2147483647 h 1162"/>
              <a:gd name="T10" fmla="*/ 0 60000 65536"/>
              <a:gd name="T11" fmla="*/ 0 60000 65536"/>
              <a:gd name="T12" fmla="*/ 0 60000 65536"/>
              <a:gd name="T13" fmla="*/ 0 60000 65536"/>
              <a:gd name="T14" fmla="*/ 0 60000 65536"/>
              <a:gd name="T15" fmla="*/ 0 w 360"/>
              <a:gd name="T16" fmla="*/ 0 h 1162"/>
              <a:gd name="T17" fmla="*/ 360 w 360"/>
              <a:gd name="T18" fmla="*/ 1162 h 1162"/>
            </a:gdLst>
            <a:ahLst/>
            <a:cxnLst>
              <a:cxn ang="T10">
                <a:pos x="T0" y="T1"/>
              </a:cxn>
              <a:cxn ang="T11">
                <a:pos x="T2" y="T3"/>
              </a:cxn>
              <a:cxn ang="T12">
                <a:pos x="T4" y="T5"/>
              </a:cxn>
              <a:cxn ang="T13">
                <a:pos x="T6" y="T7"/>
              </a:cxn>
              <a:cxn ang="T14">
                <a:pos x="T8" y="T9"/>
              </a:cxn>
            </a:cxnLst>
            <a:rect l="T15" t="T16" r="T17" b="T18"/>
            <a:pathLst>
              <a:path w="360" h="1162">
                <a:moveTo>
                  <a:pt x="177" y="0"/>
                </a:moveTo>
                <a:lnTo>
                  <a:pt x="177" y="238"/>
                </a:lnTo>
                <a:lnTo>
                  <a:pt x="0" y="238"/>
                </a:lnTo>
                <a:lnTo>
                  <a:pt x="0" y="1162"/>
                </a:lnTo>
                <a:lnTo>
                  <a:pt x="360" y="1162"/>
                </a:lnTo>
              </a:path>
            </a:pathLst>
          </a:cu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94" name="Line 70"/>
          <p:cNvSpPr>
            <a:spLocks noChangeShapeType="1"/>
          </p:cNvSpPr>
          <p:nvPr/>
        </p:nvSpPr>
        <p:spPr bwMode="auto">
          <a:xfrm>
            <a:off x="6540818" y="4756242"/>
            <a:ext cx="1746" cy="208703"/>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95" name="Line 71"/>
          <p:cNvSpPr>
            <a:spLocks noChangeShapeType="1"/>
          </p:cNvSpPr>
          <p:nvPr/>
        </p:nvSpPr>
        <p:spPr bwMode="auto">
          <a:xfrm>
            <a:off x="6333013" y="5661223"/>
            <a:ext cx="1747" cy="422804"/>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596" name="Freeform 72"/>
          <p:cNvSpPr>
            <a:spLocks/>
          </p:cNvSpPr>
          <p:nvPr/>
        </p:nvSpPr>
        <p:spPr bwMode="auto">
          <a:xfrm>
            <a:off x="6287611" y="6031852"/>
            <a:ext cx="90805" cy="185314"/>
          </a:xfrm>
          <a:custGeom>
            <a:avLst/>
            <a:gdLst>
              <a:gd name="T0" fmla="*/ 2147483647 w 52"/>
              <a:gd name="T1" fmla="*/ 2147483647 h 103"/>
              <a:gd name="T2" fmla="*/ 2147483647 w 52"/>
              <a:gd name="T3" fmla="*/ 0 h 103"/>
              <a:gd name="T4" fmla="*/ 0 w 52"/>
              <a:gd name="T5" fmla="*/ 0 h 103"/>
              <a:gd name="T6" fmla="*/ 2147483647 w 52"/>
              <a:gd name="T7" fmla="*/ 2147483647 h 103"/>
              <a:gd name="T8" fmla="*/ 0 60000 65536"/>
              <a:gd name="T9" fmla="*/ 0 60000 65536"/>
              <a:gd name="T10" fmla="*/ 0 60000 65536"/>
              <a:gd name="T11" fmla="*/ 0 60000 65536"/>
              <a:gd name="T12" fmla="*/ 0 w 52"/>
              <a:gd name="T13" fmla="*/ 0 h 103"/>
              <a:gd name="T14" fmla="*/ 52 w 52"/>
              <a:gd name="T15" fmla="*/ 103 h 103"/>
            </a:gdLst>
            <a:ahLst/>
            <a:cxnLst>
              <a:cxn ang="T8">
                <a:pos x="T0" y="T1"/>
              </a:cxn>
              <a:cxn ang="T9">
                <a:pos x="T2" y="T3"/>
              </a:cxn>
              <a:cxn ang="T10">
                <a:pos x="T4" y="T5"/>
              </a:cxn>
              <a:cxn ang="T11">
                <a:pos x="T6" y="T7"/>
              </a:cxn>
            </a:cxnLst>
            <a:rect l="T12" t="T13" r="T14" b="T15"/>
            <a:pathLst>
              <a:path w="52" h="103">
                <a:moveTo>
                  <a:pt x="26" y="103"/>
                </a:moveTo>
                <a:lnTo>
                  <a:pt x="52"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97" name="Freeform 73"/>
          <p:cNvSpPr>
            <a:spLocks/>
          </p:cNvSpPr>
          <p:nvPr/>
        </p:nvSpPr>
        <p:spPr bwMode="auto">
          <a:xfrm>
            <a:off x="6710204" y="6037249"/>
            <a:ext cx="89059" cy="185315"/>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6" y="103"/>
                </a:moveTo>
                <a:lnTo>
                  <a:pt x="51"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98" name="Freeform 74"/>
          <p:cNvSpPr>
            <a:spLocks/>
          </p:cNvSpPr>
          <p:nvPr/>
        </p:nvSpPr>
        <p:spPr bwMode="auto">
          <a:xfrm>
            <a:off x="6727666" y="3998793"/>
            <a:ext cx="89059" cy="185314"/>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5" y="103"/>
                </a:moveTo>
                <a:lnTo>
                  <a:pt x="51" y="0"/>
                </a:lnTo>
                <a:lnTo>
                  <a:pt x="0" y="0"/>
                </a:lnTo>
                <a:lnTo>
                  <a:pt x="25"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599" name="Freeform 75"/>
          <p:cNvSpPr>
            <a:spLocks/>
          </p:cNvSpPr>
          <p:nvPr/>
        </p:nvSpPr>
        <p:spPr bwMode="auto">
          <a:xfrm>
            <a:off x="6497161" y="4925364"/>
            <a:ext cx="89059" cy="185315"/>
          </a:xfrm>
          <a:custGeom>
            <a:avLst/>
            <a:gdLst>
              <a:gd name="T0" fmla="*/ 2147483647 w 51"/>
              <a:gd name="T1" fmla="*/ 2147483647 h 103"/>
              <a:gd name="T2" fmla="*/ 2147483647 w 51"/>
              <a:gd name="T3" fmla="*/ 0 h 103"/>
              <a:gd name="T4" fmla="*/ 0 w 51"/>
              <a:gd name="T5" fmla="*/ 0 h 103"/>
              <a:gd name="T6" fmla="*/ 2147483647 w 51"/>
              <a:gd name="T7" fmla="*/ 2147483647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5" y="103"/>
                </a:moveTo>
                <a:lnTo>
                  <a:pt x="51" y="0"/>
                </a:lnTo>
                <a:lnTo>
                  <a:pt x="0" y="0"/>
                </a:lnTo>
                <a:lnTo>
                  <a:pt x="25"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600" name="Freeform 76"/>
          <p:cNvSpPr>
            <a:spLocks/>
          </p:cNvSpPr>
          <p:nvPr/>
        </p:nvSpPr>
        <p:spPr bwMode="auto">
          <a:xfrm>
            <a:off x="6287611" y="3998793"/>
            <a:ext cx="90805" cy="185314"/>
          </a:xfrm>
          <a:custGeom>
            <a:avLst/>
            <a:gdLst>
              <a:gd name="T0" fmla="*/ 2147483647 w 52"/>
              <a:gd name="T1" fmla="*/ 2147483647 h 103"/>
              <a:gd name="T2" fmla="*/ 2147483647 w 52"/>
              <a:gd name="T3" fmla="*/ 0 h 103"/>
              <a:gd name="T4" fmla="*/ 0 w 52"/>
              <a:gd name="T5" fmla="*/ 0 h 103"/>
              <a:gd name="T6" fmla="*/ 2147483647 w 52"/>
              <a:gd name="T7" fmla="*/ 2147483647 h 103"/>
              <a:gd name="T8" fmla="*/ 0 60000 65536"/>
              <a:gd name="T9" fmla="*/ 0 60000 65536"/>
              <a:gd name="T10" fmla="*/ 0 60000 65536"/>
              <a:gd name="T11" fmla="*/ 0 60000 65536"/>
              <a:gd name="T12" fmla="*/ 0 w 52"/>
              <a:gd name="T13" fmla="*/ 0 h 103"/>
              <a:gd name="T14" fmla="*/ 52 w 52"/>
              <a:gd name="T15" fmla="*/ 103 h 103"/>
            </a:gdLst>
            <a:ahLst/>
            <a:cxnLst>
              <a:cxn ang="T8">
                <a:pos x="T0" y="T1"/>
              </a:cxn>
              <a:cxn ang="T9">
                <a:pos x="T2" y="T3"/>
              </a:cxn>
              <a:cxn ang="T10">
                <a:pos x="T4" y="T5"/>
              </a:cxn>
              <a:cxn ang="T11">
                <a:pos x="T6" y="T7"/>
              </a:cxn>
            </a:cxnLst>
            <a:rect l="T12" t="T13" r="T14" b="T15"/>
            <a:pathLst>
              <a:path w="52" h="103">
                <a:moveTo>
                  <a:pt x="26" y="103"/>
                </a:moveTo>
                <a:lnTo>
                  <a:pt x="52" y="0"/>
                </a:lnTo>
                <a:lnTo>
                  <a:pt x="0" y="0"/>
                </a:lnTo>
                <a:lnTo>
                  <a:pt x="26" y="10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601" name="Freeform 77"/>
          <p:cNvSpPr>
            <a:spLocks/>
          </p:cNvSpPr>
          <p:nvPr/>
        </p:nvSpPr>
        <p:spPr bwMode="auto">
          <a:xfrm>
            <a:off x="5968047" y="3615571"/>
            <a:ext cx="89058" cy="185315"/>
          </a:xfrm>
          <a:custGeom>
            <a:avLst/>
            <a:gdLst>
              <a:gd name="T0" fmla="*/ 2147483647 w 51"/>
              <a:gd name="T1" fmla="*/ 0 h 103"/>
              <a:gd name="T2" fmla="*/ 2147483647 w 51"/>
              <a:gd name="T3" fmla="*/ 2147483647 h 103"/>
              <a:gd name="T4" fmla="*/ 0 w 51"/>
              <a:gd name="T5" fmla="*/ 2147483647 h 103"/>
              <a:gd name="T6" fmla="*/ 2147483647 w 51"/>
              <a:gd name="T7" fmla="*/ 0 h 103"/>
              <a:gd name="T8" fmla="*/ 0 60000 65536"/>
              <a:gd name="T9" fmla="*/ 0 60000 65536"/>
              <a:gd name="T10" fmla="*/ 0 60000 65536"/>
              <a:gd name="T11" fmla="*/ 0 60000 65536"/>
              <a:gd name="T12" fmla="*/ 0 w 51"/>
              <a:gd name="T13" fmla="*/ 0 h 103"/>
              <a:gd name="T14" fmla="*/ 51 w 51"/>
              <a:gd name="T15" fmla="*/ 103 h 103"/>
            </a:gdLst>
            <a:ahLst/>
            <a:cxnLst>
              <a:cxn ang="T8">
                <a:pos x="T0" y="T1"/>
              </a:cxn>
              <a:cxn ang="T9">
                <a:pos x="T2" y="T3"/>
              </a:cxn>
              <a:cxn ang="T10">
                <a:pos x="T4" y="T5"/>
              </a:cxn>
              <a:cxn ang="T11">
                <a:pos x="T6" y="T7"/>
              </a:cxn>
            </a:cxnLst>
            <a:rect l="T12" t="T13" r="T14" b="T15"/>
            <a:pathLst>
              <a:path w="51" h="103">
                <a:moveTo>
                  <a:pt x="26" y="0"/>
                </a:moveTo>
                <a:lnTo>
                  <a:pt x="51" y="103"/>
                </a:lnTo>
                <a:lnTo>
                  <a:pt x="0" y="103"/>
                </a:lnTo>
                <a:lnTo>
                  <a:pt x="26"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2602" name="Line 78"/>
          <p:cNvSpPr>
            <a:spLocks noChangeShapeType="1"/>
          </p:cNvSpPr>
          <p:nvPr/>
        </p:nvSpPr>
        <p:spPr bwMode="auto">
          <a:xfrm>
            <a:off x="6755605" y="5661223"/>
            <a:ext cx="1747" cy="422804"/>
          </a:xfrm>
          <a:prstGeom prst="line">
            <a:avLst/>
          </a:prstGeom>
          <a:noFill/>
          <a:ln w="20638">
            <a:solidFill>
              <a:srgbClr val="000000"/>
            </a:solidFill>
            <a:miter lim="800000"/>
            <a:headEnd/>
            <a:tailEnd/>
          </a:ln>
        </p:spPr>
        <p:txBody>
          <a:bodyPr lIns="101882" tIns="50941" rIns="101882" bIns="50941">
            <a:prstTxWarp prst="textNoShape">
              <a:avLst/>
            </a:prstTxWarp>
          </a:bodyPr>
          <a:lstStyle/>
          <a:p>
            <a:endParaRPr lang="en-US"/>
          </a:p>
        </p:txBody>
      </p:sp>
      <p:sp>
        <p:nvSpPr>
          <p:cNvPr id="22603" name="Rectangle 79"/>
          <p:cNvSpPr>
            <a:spLocks noChangeArrowheads="1"/>
          </p:cNvSpPr>
          <p:nvPr/>
        </p:nvSpPr>
        <p:spPr bwMode="auto">
          <a:xfrm>
            <a:off x="5697378" y="3043436"/>
            <a:ext cx="1714818" cy="57213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604" name="Rectangle 80"/>
          <p:cNvSpPr>
            <a:spLocks noChangeArrowheads="1"/>
          </p:cNvSpPr>
          <p:nvPr/>
        </p:nvSpPr>
        <p:spPr bwMode="auto">
          <a:xfrm>
            <a:off x="6130448" y="4189505"/>
            <a:ext cx="848678" cy="56134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605" name="Rectangle 81"/>
          <p:cNvSpPr>
            <a:spLocks noChangeArrowheads="1"/>
          </p:cNvSpPr>
          <p:nvPr/>
        </p:nvSpPr>
        <p:spPr bwMode="auto">
          <a:xfrm>
            <a:off x="5877242" y="5121474"/>
            <a:ext cx="1362075" cy="55054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606" name="Rectangle 82"/>
          <p:cNvSpPr>
            <a:spLocks noChangeArrowheads="1"/>
          </p:cNvSpPr>
          <p:nvPr/>
        </p:nvSpPr>
        <p:spPr bwMode="auto">
          <a:xfrm>
            <a:off x="5877242" y="6227960"/>
            <a:ext cx="1362075" cy="41201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2607" name="Oval 83"/>
          <p:cNvSpPr>
            <a:spLocks noChangeArrowheads="1"/>
          </p:cNvSpPr>
          <p:nvPr/>
        </p:nvSpPr>
        <p:spPr bwMode="auto">
          <a:xfrm>
            <a:off x="6287610" y="5736788"/>
            <a:ext cx="85567" cy="86360"/>
          </a:xfrm>
          <a:prstGeom prst="ellipse">
            <a:avLst/>
          </a:prstGeom>
          <a:solidFill>
            <a:srgbClr val="000000"/>
          </a:solidFill>
          <a:ln w="9525">
            <a:solidFill>
              <a:srgbClr val="000000"/>
            </a:solidFill>
            <a:miter lim="800000"/>
            <a:headEnd/>
            <a:tailEnd/>
          </a:ln>
        </p:spPr>
        <p:txBody>
          <a:bodyPr lIns="101882" tIns="50941" rIns="101882" bIns="50941">
            <a:prstTxWarp prst="textNoShape">
              <a:avLst/>
            </a:prstTxWarp>
          </a:bodyPr>
          <a:lstStyle/>
          <a:p>
            <a:endParaRPr lang="en-US"/>
          </a:p>
        </p:txBody>
      </p:sp>
      <p:sp>
        <p:nvSpPr>
          <p:cNvPr id="22608" name="Text Box 109"/>
          <p:cNvSpPr txBox="1">
            <a:spLocks noChangeArrowheads="1"/>
          </p:cNvSpPr>
          <p:nvPr/>
        </p:nvSpPr>
        <p:spPr bwMode="auto">
          <a:xfrm>
            <a:off x="1230471" y="6962021"/>
            <a:ext cx="1917085" cy="410654"/>
          </a:xfrm>
          <a:prstGeom prst="rect">
            <a:avLst/>
          </a:prstGeom>
          <a:noFill/>
          <a:ln w="9525">
            <a:noFill/>
            <a:miter lim="800000"/>
            <a:headEnd/>
            <a:tailEnd/>
          </a:ln>
        </p:spPr>
        <p:txBody>
          <a:bodyPr wrap="none" lIns="101882" tIns="50941" rIns="101882" bIns="50941">
            <a:prstTxWarp prst="textNoShape">
              <a:avLst/>
            </a:prstTxWarp>
            <a:spAutoFit/>
          </a:bodyPr>
          <a:lstStyle/>
          <a:p>
            <a:r>
              <a:rPr lang="en-US" sz="2000" dirty="0">
                <a:solidFill>
                  <a:srgbClr val="FF0000"/>
                </a:solidFill>
                <a:latin typeface="Helvetica"/>
                <a:cs typeface="Helvetica"/>
              </a:rPr>
              <a:t>Load operation</a:t>
            </a:r>
          </a:p>
        </p:txBody>
      </p:sp>
      <p:sp>
        <p:nvSpPr>
          <p:cNvPr id="22609" name="Text Box 110"/>
          <p:cNvSpPr txBox="1">
            <a:spLocks noChangeArrowheads="1"/>
          </p:cNvSpPr>
          <p:nvPr/>
        </p:nvSpPr>
        <p:spPr bwMode="auto">
          <a:xfrm>
            <a:off x="3298031" y="6976414"/>
            <a:ext cx="1845451" cy="410654"/>
          </a:xfrm>
          <a:prstGeom prst="rect">
            <a:avLst/>
          </a:prstGeom>
          <a:noFill/>
          <a:ln w="9525">
            <a:noFill/>
            <a:miter lim="800000"/>
            <a:headEnd/>
            <a:tailEnd/>
          </a:ln>
        </p:spPr>
        <p:txBody>
          <a:bodyPr wrap="none" lIns="101882" tIns="50941" rIns="101882" bIns="50941">
            <a:prstTxWarp prst="textNoShape">
              <a:avLst/>
            </a:prstTxWarp>
            <a:spAutoFit/>
          </a:bodyPr>
          <a:lstStyle/>
          <a:p>
            <a:r>
              <a:rPr lang="en-US" sz="2000" dirty="0">
                <a:solidFill>
                  <a:srgbClr val="FF0000"/>
                </a:solidFill>
                <a:latin typeface="Helvetica"/>
                <a:cs typeface="Helvetica"/>
              </a:rPr>
              <a:t>ALU operation</a:t>
            </a:r>
          </a:p>
        </p:txBody>
      </p:sp>
      <p:sp>
        <p:nvSpPr>
          <p:cNvPr id="22610" name="Text Box 111"/>
          <p:cNvSpPr txBox="1">
            <a:spLocks noChangeArrowheads="1"/>
          </p:cNvSpPr>
          <p:nvPr/>
        </p:nvSpPr>
        <p:spPr bwMode="auto">
          <a:xfrm>
            <a:off x="5700871" y="6976414"/>
            <a:ext cx="1959539" cy="410654"/>
          </a:xfrm>
          <a:prstGeom prst="rect">
            <a:avLst/>
          </a:prstGeom>
          <a:noFill/>
          <a:ln w="9525">
            <a:noFill/>
            <a:miter lim="800000"/>
            <a:headEnd/>
            <a:tailEnd/>
          </a:ln>
        </p:spPr>
        <p:txBody>
          <a:bodyPr wrap="none" lIns="101882" tIns="50941" rIns="101882" bIns="50941">
            <a:prstTxWarp prst="textNoShape">
              <a:avLst/>
            </a:prstTxWarp>
            <a:spAutoFit/>
          </a:bodyPr>
          <a:lstStyle/>
          <a:p>
            <a:r>
              <a:rPr lang="en-US" sz="2000" dirty="0">
                <a:solidFill>
                  <a:srgbClr val="FF0000"/>
                </a:solidFill>
                <a:latin typeface="Helvetica"/>
                <a:cs typeface="Helvetica"/>
              </a:rPr>
              <a:t>Store operation</a:t>
            </a:r>
          </a:p>
        </p:txBody>
      </p:sp>
      <p:sp>
        <p:nvSpPr>
          <p:cNvPr id="87" name="Freeform 86"/>
          <p:cNvSpPr/>
          <p:nvPr/>
        </p:nvSpPr>
        <p:spPr>
          <a:xfrm>
            <a:off x="1389380" y="3475235"/>
            <a:ext cx="385921" cy="1880130"/>
          </a:xfrm>
          <a:custGeom>
            <a:avLst/>
            <a:gdLst>
              <a:gd name="connsiteX0" fmla="*/ 0 w 351161"/>
              <a:gd name="connsiteY0" fmla="*/ 0 h 1659485"/>
              <a:gd name="connsiteX1" fmla="*/ 129881 w 351161"/>
              <a:gd name="connsiteY1" fmla="*/ 389618 h 1659485"/>
              <a:gd name="connsiteX2" fmla="*/ 331919 w 351161"/>
              <a:gd name="connsiteY2" fmla="*/ 1241006 h 1659485"/>
              <a:gd name="connsiteX3" fmla="*/ 245331 w 351161"/>
              <a:gd name="connsiteY3" fmla="*/ 1659485 h 1659485"/>
            </a:gdLst>
            <a:ahLst/>
            <a:cxnLst>
              <a:cxn ang="0">
                <a:pos x="connsiteX0" y="connsiteY0"/>
              </a:cxn>
              <a:cxn ang="0">
                <a:pos x="connsiteX1" y="connsiteY1"/>
              </a:cxn>
              <a:cxn ang="0">
                <a:pos x="connsiteX2" y="connsiteY2"/>
              </a:cxn>
              <a:cxn ang="0">
                <a:pos x="connsiteX3" y="connsiteY3"/>
              </a:cxn>
            </a:cxnLst>
            <a:rect l="l" t="t" r="r" b="b"/>
            <a:pathLst>
              <a:path w="351161" h="1659485">
                <a:moveTo>
                  <a:pt x="0" y="0"/>
                </a:moveTo>
                <a:cubicBezTo>
                  <a:pt x="37280" y="91392"/>
                  <a:pt x="74561" y="182784"/>
                  <a:pt x="129881" y="389618"/>
                </a:cubicBezTo>
                <a:cubicBezTo>
                  <a:pt x="185201" y="596452"/>
                  <a:pt x="312677" y="1029362"/>
                  <a:pt x="331919" y="1241006"/>
                </a:cubicBezTo>
                <a:cubicBezTo>
                  <a:pt x="351161" y="1452651"/>
                  <a:pt x="298246" y="1556068"/>
                  <a:pt x="245331" y="1659485"/>
                </a:cubicBezTo>
              </a:path>
            </a:pathLst>
          </a:custGeom>
          <a:ln w="38100" cap="flat" cmpd="sng" algn="ctr">
            <a:solidFill>
              <a:srgbClr val="FF0000"/>
            </a:solidFill>
            <a:prstDash val="solid"/>
            <a:round/>
            <a:headEnd type="oval" w="med" len="med"/>
            <a:tailEnd type="triangle" w="lg" len="lg"/>
          </a:ln>
        </p:spPr>
        <p:style>
          <a:lnRef idx="2">
            <a:schemeClr val="accent1"/>
          </a:lnRef>
          <a:fillRef idx="0">
            <a:schemeClr val="accent1"/>
          </a:fillRef>
          <a:effectRef idx="1">
            <a:schemeClr val="accent1"/>
          </a:effectRef>
          <a:fontRef idx="minor">
            <a:schemeClr val="tx1"/>
          </a:fontRef>
        </p:style>
        <p:txBody>
          <a:bodyPr lIns="101882" tIns="50941" rIns="101882" bIns="50941" anchor="ctr"/>
          <a:lstStyle/>
          <a:p>
            <a:pPr algn="ctr">
              <a:defRPr/>
            </a:pPr>
            <a:endParaRPr lang="en-US"/>
          </a:p>
        </p:txBody>
      </p:sp>
      <p:grpSp>
        <p:nvGrpSpPr>
          <p:cNvPr id="2" name="Group 92"/>
          <p:cNvGrpSpPr>
            <a:grpSpLocks/>
          </p:cNvGrpSpPr>
          <p:nvPr/>
        </p:nvGrpSpPr>
        <p:grpSpPr bwMode="auto">
          <a:xfrm>
            <a:off x="3834130" y="5535282"/>
            <a:ext cx="628650" cy="777240"/>
            <a:chOff x="4776743" y="4964023"/>
            <a:chExt cx="570902" cy="686324"/>
          </a:xfrm>
        </p:grpSpPr>
        <p:cxnSp>
          <p:nvCxnSpPr>
            <p:cNvPr id="89" name="Straight Arrow Connector 88"/>
            <p:cNvCxnSpPr/>
            <p:nvPr/>
          </p:nvCxnSpPr>
          <p:spPr>
            <a:xfrm rot="16200000" flipH="1">
              <a:off x="4502573" y="5238193"/>
              <a:ext cx="678380" cy="130039"/>
            </a:xfrm>
            <a:prstGeom prst="straightConnector1">
              <a:avLst/>
            </a:prstGeom>
            <a:ln w="38100" cap="flat" cmpd="sng" algn="ctr">
              <a:solidFill>
                <a:srgbClr val="FF0000"/>
              </a:solidFill>
              <a:prstDash val="solid"/>
              <a:round/>
              <a:headEnd type="oval"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rot="5400000">
              <a:off x="4943435" y="5246137"/>
              <a:ext cx="678381" cy="130039"/>
            </a:xfrm>
            <a:prstGeom prst="straightConnector1">
              <a:avLst/>
            </a:prstGeom>
            <a:ln w="38100" cap="flat" cmpd="sng" algn="ctr">
              <a:solidFill>
                <a:srgbClr val="FF0000"/>
              </a:solidFill>
              <a:prstDash val="solid"/>
              <a:round/>
              <a:headEnd type="oval" w="med" len="med"/>
              <a:tailEnd type="triangle" w="lg" len="lg"/>
            </a:ln>
          </p:spPr>
          <p:style>
            <a:lnRef idx="2">
              <a:schemeClr val="accent1"/>
            </a:lnRef>
            <a:fillRef idx="0">
              <a:schemeClr val="accent1"/>
            </a:fillRef>
            <a:effectRef idx="1">
              <a:schemeClr val="accent1"/>
            </a:effectRef>
            <a:fontRef idx="minor">
              <a:schemeClr val="tx1"/>
            </a:fontRef>
          </p:style>
        </p:cxnSp>
      </p:grpSp>
      <p:sp>
        <p:nvSpPr>
          <p:cNvPr id="91" name="Freeform 90"/>
          <p:cNvSpPr/>
          <p:nvPr/>
        </p:nvSpPr>
        <p:spPr>
          <a:xfrm>
            <a:off x="4054158" y="3243143"/>
            <a:ext cx="1142048" cy="4145280"/>
          </a:xfrm>
          <a:custGeom>
            <a:avLst/>
            <a:gdLst>
              <a:gd name="connsiteX0" fmla="*/ 31267 w 1039050"/>
              <a:gd name="connsiteY0" fmla="*/ 2758592 h 3658081"/>
              <a:gd name="connsiteX1" fmla="*/ 132286 w 1039050"/>
              <a:gd name="connsiteY1" fmla="*/ 3220362 h 3658081"/>
              <a:gd name="connsiteX2" fmla="*/ 824986 w 1039050"/>
              <a:gd name="connsiteY2" fmla="*/ 3191501 h 3658081"/>
              <a:gd name="connsiteX3" fmla="*/ 940436 w 1039050"/>
              <a:gd name="connsiteY3" fmla="*/ 420884 h 3658081"/>
              <a:gd name="connsiteX4" fmla="*/ 233305 w 1039050"/>
              <a:gd name="connsiteY4" fmla="*/ 666199 h 3658081"/>
              <a:gd name="connsiteX5" fmla="*/ 276599 w 1039050"/>
              <a:gd name="connsiteY5" fmla="*/ 1185690 h 3658081"/>
              <a:gd name="connsiteX6" fmla="*/ 45699 w 1039050"/>
              <a:gd name="connsiteY6" fmla="*/ 1820623 h 3658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9050" h="3658081">
                <a:moveTo>
                  <a:pt x="31267" y="2758592"/>
                </a:moveTo>
                <a:cubicBezTo>
                  <a:pt x="15633" y="2953401"/>
                  <a:pt x="0" y="3148211"/>
                  <a:pt x="132286" y="3220362"/>
                </a:cubicBezTo>
                <a:cubicBezTo>
                  <a:pt x="264573" y="3292514"/>
                  <a:pt x="690294" y="3658081"/>
                  <a:pt x="824986" y="3191501"/>
                </a:cubicBezTo>
                <a:cubicBezTo>
                  <a:pt x="959678" y="2724921"/>
                  <a:pt x="1039050" y="841768"/>
                  <a:pt x="940436" y="420884"/>
                </a:cubicBezTo>
                <a:cubicBezTo>
                  <a:pt x="841822" y="0"/>
                  <a:pt x="343944" y="538731"/>
                  <a:pt x="233305" y="666199"/>
                </a:cubicBezTo>
                <a:cubicBezTo>
                  <a:pt x="122666" y="793667"/>
                  <a:pt x="307867" y="993286"/>
                  <a:pt x="276599" y="1185690"/>
                </a:cubicBezTo>
                <a:cubicBezTo>
                  <a:pt x="245331" y="1378094"/>
                  <a:pt x="45699" y="1820623"/>
                  <a:pt x="45699" y="1820623"/>
                </a:cubicBezTo>
              </a:path>
            </a:pathLst>
          </a:custGeom>
          <a:ln w="38100" cap="flat" cmpd="sng" algn="ctr">
            <a:solidFill>
              <a:schemeClr val="accent1"/>
            </a:solidFill>
            <a:prstDash val="solid"/>
            <a:round/>
            <a:headEnd type="oval" w="med" len="med"/>
            <a:tailEnd type="triangle" w="lg" len="lg"/>
          </a:ln>
        </p:spPr>
        <p:style>
          <a:lnRef idx="2">
            <a:schemeClr val="accent1"/>
          </a:lnRef>
          <a:fillRef idx="0">
            <a:schemeClr val="accent1"/>
          </a:fillRef>
          <a:effectRef idx="1">
            <a:schemeClr val="accent1"/>
          </a:effectRef>
          <a:fontRef idx="minor">
            <a:schemeClr val="tx1"/>
          </a:fontRef>
        </p:style>
        <p:txBody>
          <a:bodyPr lIns="101882" tIns="50941" rIns="101882" bIns="50941" anchor="ctr"/>
          <a:lstStyle/>
          <a:p>
            <a:pPr algn="ctr">
              <a:defRPr/>
            </a:pPr>
            <a:endParaRPr lang="en-US"/>
          </a:p>
        </p:txBody>
      </p:sp>
      <p:sp>
        <p:nvSpPr>
          <p:cNvPr id="92" name="Freeform 91"/>
          <p:cNvSpPr/>
          <p:nvPr/>
        </p:nvSpPr>
        <p:spPr>
          <a:xfrm>
            <a:off x="5440680" y="3424859"/>
            <a:ext cx="1004093" cy="2846282"/>
          </a:xfrm>
          <a:custGeom>
            <a:avLst/>
            <a:gdLst>
              <a:gd name="connsiteX0" fmla="*/ 762452 w 913980"/>
              <a:gd name="connsiteY0" fmla="*/ 1976952 h 2510873"/>
              <a:gd name="connsiteX1" fmla="*/ 805745 w 913980"/>
              <a:gd name="connsiteY1" fmla="*/ 2294418 h 2510873"/>
              <a:gd name="connsiteX2" fmla="*/ 113045 w 913980"/>
              <a:gd name="connsiteY2" fmla="*/ 2222267 h 2510873"/>
              <a:gd name="connsiteX3" fmla="*/ 127477 w 913980"/>
              <a:gd name="connsiteY3" fmla="*/ 562782 h 2510873"/>
              <a:gd name="connsiteX4" fmla="*/ 459395 w 913980"/>
              <a:gd name="connsiteY4" fmla="*/ 606073 h 2510873"/>
              <a:gd name="connsiteX5" fmla="*/ 675864 w 913980"/>
              <a:gd name="connsiteY5" fmla="*/ 0 h 251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3980" h="2510873">
                <a:moveTo>
                  <a:pt x="762452" y="1976952"/>
                </a:moveTo>
                <a:cubicBezTo>
                  <a:pt x="838216" y="2115242"/>
                  <a:pt x="913980" y="2253532"/>
                  <a:pt x="805745" y="2294418"/>
                </a:cubicBezTo>
                <a:cubicBezTo>
                  <a:pt x="697511" y="2335304"/>
                  <a:pt x="226090" y="2510873"/>
                  <a:pt x="113045" y="2222267"/>
                </a:cubicBezTo>
                <a:cubicBezTo>
                  <a:pt x="0" y="1933661"/>
                  <a:pt x="69752" y="832148"/>
                  <a:pt x="127477" y="562782"/>
                </a:cubicBezTo>
                <a:cubicBezTo>
                  <a:pt x="185202" y="293416"/>
                  <a:pt x="367997" y="699870"/>
                  <a:pt x="459395" y="606073"/>
                </a:cubicBezTo>
                <a:cubicBezTo>
                  <a:pt x="550793" y="512276"/>
                  <a:pt x="613328" y="256138"/>
                  <a:pt x="675864" y="0"/>
                </a:cubicBezTo>
              </a:path>
            </a:pathLst>
          </a:custGeom>
          <a:ln w="38100" cap="flat" cmpd="sng" algn="ctr">
            <a:solidFill>
              <a:srgbClr val="FF0000"/>
            </a:solidFill>
            <a:prstDash val="solid"/>
            <a:round/>
            <a:headEnd type="oval" w="med" len="med"/>
            <a:tailEnd type="triangle" w="lg" len="lg"/>
          </a:ln>
        </p:spPr>
        <p:style>
          <a:lnRef idx="2">
            <a:schemeClr val="accent1"/>
          </a:lnRef>
          <a:fillRef idx="0">
            <a:schemeClr val="accent1"/>
          </a:fillRef>
          <a:effectRef idx="1">
            <a:schemeClr val="accent1"/>
          </a:effectRef>
          <a:fontRef idx="minor">
            <a:schemeClr val="tx1"/>
          </a:fontRef>
        </p:style>
        <p:txBody>
          <a:bodyPr lIns="101882" tIns="50941" rIns="101882" bIns="50941" anchor="ctr"/>
          <a:lstStyle/>
          <a:p>
            <a:pPr algn="ctr">
              <a:defRPr/>
            </a:pPr>
            <a:endParaRPr lang="en-US"/>
          </a:p>
        </p:txBody>
      </p:sp>
    </p:spTree>
    <p:extLst>
      <p:ext uri="{BB962C8B-B14F-4D97-AF65-F5344CB8AC3E}">
        <p14:creationId xmlns:p14="http://schemas.microsoft.com/office/powerpoint/2010/main" val="259157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up)">
                                      <p:cBhvr>
                                        <p:cTn id="7" dur="500"/>
                                        <p:tgtEl>
                                          <p:spTgt spid="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
                                        </p:tgtEl>
                                        <p:attrNameLst>
                                          <p:attrName>style.visibility</p:attrName>
                                        </p:attrNameLst>
                                      </p:cBhvr>
                                      <p:to>
                                        <p:strVal val="visible"/>
                                      </p:to>
                                    </p:set>
                                    <p:animEffect transition="in" filter="wipe(left)">
                                      <p:cBhvr>
                                        <p:cTn id="17" dur="500"/>
                                        <p:tgtEl>
                                          <p:spTgt spid="9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wipe(down)">
                                      <p:cBhvr>
                                        <p:cTn id="22"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91" grpId="0" animBg="1"/>
      <p:bldP spid="9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40</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799937988"/>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solidFill>
                            <a:srgbClr val="FF0000"/>
                          </a:solidFill>
                        </a:rPr>
                        <a:t>6 (00110)</a:t>
                      </a:r>
                      <a:endParaRPr lang="en-US" sz="1400" baseline="-25000" dirty="0">
                        <a:solidFill>
                          <a:srgbClr val="FF0000"/>
                        </a:solidFill>
                      </a:endParaRPr>
                    </a:p>
                  </a:txBody>
                  <a:tcPr marL="66199" marR="66199" marT="33100" marB="33100"/>
                </a:tc>
                <a:tc>
                  <a:txBody>
                    <a:bodyPr/>
                    <a:lstStyle/>
                    <a:p>
                      <a:r>
                        <a:rPr lang="en-US" sz="1400" dirty="0" smtClean="0">
                          <a:solidFill>
                            <a:srgbClr val="FF0000"/>
                          </a:solidFill>
                        </a:rPr>
                        <a:t>9</a:t>
                      </a:r>
                      <a:r>
                        <a:rPr lang="en-US" sz="1400" baseline="-25000" dirty="0" smtClean="0">
                          <a:solidFill>
                            <a:srgbClr val="FF0000"/>
                          </a:solidFill>
                        </a:rPr>
                        <a:t>10</a:t>
                      </a:r>
                      <a:r>
                        <a:rPr lang="en-US" sz="1400" baseline="0" dirty="0" smtClean="0">
                          <a:solidFill>
                            <a:srgbClr val="FF0000"/>
                          </a:solidFill>
                        </a:rPr>
                        <a:t> </a:t>
                      </a:r>
                      <a:r>
                        <a:rPr lang="en-US" sz="1400" baseline="0" dirty="0" smtClean="0">
                          <a:solidFill>
                            <a:srgbClr val="FF0000"/>
                          </a:solidFill>
                          <a:sym typeface="Wingdings"/>
                        </a:rPr>
                        <a:t> 70</a:t>
                      </a:r>
                      <a:r>
                        <a:rPr lang="en-US" sz="1400" baseline="-25000" dirty="0" smtClean="0">
                          <a:solidFill>
                            <a:srgbClr val="FF0000"/>
                          </a:solidFill>
                          <a:sym typeface="Wingdings"/>
                        </a:rPr>
                        <a:t>10</a:t>
                      </a:r>
                      <a:endParaRPr lang="en-US" sz="1400" baseline="-25000" dirty="0">
                        <a:solidFill>
                          <a:srgbClr val="FF0000"/>
                        </a:solidFill>
                      </a:endParaRPr>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solidFill>
                  <a:schemeClr val="tx1"/>
                </a:solidFill>
                <a:latin typeface="Helvetica"/>
                <a:cs typeface="Helvetica"/>
              </a:rPr>
              <a:t>PC value:  1004</a:t>
            </a:r>
            <a:r>
              <a:rPr lang="en-US" sz="1600" baseline="-25000" dirty="0" smtClean="0">
                <a:solidFill>
                  <a:schemeClr val="tx1"/>
                </a:solidFill>
                <a:latin typeface="Helvetica"/>
                <a:cs typeface="Helvetica"/>
              </a:rPr>
              <a:t>10</a:t>
            </a:r>
            <a:endParaRPr lang="en-US" sz="1600" baseline="-25000" dirty="0">
              <a:solidFill>
                <a:schemeClr val="tx1"/>
              </a:solidFill>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1077253285"/>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4136817034"/>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057070"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5865708" cy="648896"/>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5,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4: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Write data from memory to the register file</a:t>
            </a:r>
          </a:p>
          <a:p>
            <a:pPr>
              <a:spcBef>
                <a:spcPts val="500"/>
              </a:spcBef>
            </a:pP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RF[IR(20:16)] </a:t>
            </a:r>
            <a:r>
              <a:rPr lang="en-US" sz="1600" dirty="0" smtClean="0">
                <a:solidFill>
                  <a:schemeClr val="accent6">
                    <a:lumMod val="50000"/>
                  </a:schemeClr>
                </a:solidFill>
                <a:latin typeface="Helvetica"/>
                <a:cs typeface="Helvetica"/>
                <a:sym typeface="Wingdings"/>
              </a:rPr>
              <a:t> MDR</a:t>
            </a:r>
            <a:endParaRPr lang="en-US" sz="1600" dirty="0" smtClean="0">
              <a:solidFill>
                <a:schemeClr val="accent6">
                  <a:lumMod val="50000"/>
                </a:schemeClr>
              </a:solidFill>
              <a:latin typeface="Helvetica"/>
              <a:cs typeface="Helvetica"/>
            </a:endParaRPr>
          </a:p>
        </p:txBody>
      </p:sp>
      <p:sp>
        <p:nvSpPr>
          <p:cNvPr id="8" name="Oval 7"/>
          <p:cNvSpPr/>
          <p:nvPr/>
        </p:nvSpPr>
        <p:spPr bwMode="auto">
          <a:xfrm>
            <a:off x="10763" y="3289189"/>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9" name="Group 8"/>
          <p:cNvGrpSpPr/>
          <p:nvPr/>
        </p:nvGrpSpPr>
        <p:grpSpPr>
          <a:xfrm>
            <a:off x="5494867" y="3972744"/>
            <a:ext cx="800820" cy="1361255"/>
            <a:chOff x="5494867" y="3972744"/>
            <a:chExt cx="800820" cy="1361255"/>
          </a:xfrm>
        </p:grpSpPr>
        <p:sp>
          <p:nvSpPr>
            <p:cNvPr id="28" name="Rounded Rectangle 27"/>
            <p:cNvSpPr/>
            <p:nvPr/>
          </p:nvSpPr>
          <p:spPr bwMode="auto">
            <a:xfrm>
              <a:off x="5679442" y="3985187"/>
              <a:ext cx="614556" cy="1449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ounded Rectangle 28"/>
            <p:cNvSpPr/>
            <p:nvPr/>
          </p:nvSpPr>
          <p:spPr bwMode="auto">
            <a:xfrm rot="16200000">
              <a:off x="5914263" y="4207565"/>
              <a:ext cx="614556" cy="1449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1" name="Rounded Rectangle 30"/>
            <p:cNvSpPr/>
            <p:nvPr/>
          </p:nvSpPr>
          <p:spPr bwMode="auto">
            <a:xfrm>
              <a:off x="5757332" y="4512734"/>
              <a:ext cx="538355" cy="14491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Rounded Rectangle 31"/>
            <p:cNvSpPr/>
            <p:nvPr/>
          </p:nvSpPr>
          <p:spPr bwMode="auto">
            <a:xfrm rot="16200000">
              <a:off x="5439344" y="4838209"/>
              <a:ext cx="821265" cy="17031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3" name="TextBox 32"/>
            <p:cNvSpPr txBox="1"/>
            <p:nvPr/>
          </p:nvSpPr>
          <p:spPr>
            <a:xfrm>
              <a:off x="5494867" y="4639733"/>
              <a:ext cx="298780" cy="338554"/>
            </a:xfrm>
            <a:prstGeom prst="rect">
              <a:avLst/>
            </a:prstGeom>
            <a:noFill/>
          </p:spPr>
          <p:txBody>
            <a:bodyPr wrap="none" rtlCol="0">
              <a:spAutoFit/>
            </a:bodyPr>
            <a:lstStyle/>
            <a:p>
              <a:r>
                <a:rPr lang="en-US" sz="1600" b="1" dirty="0" smtClean="0">
                  <a:solidFill>
                    <a:srgbClr val="FF0000"/>
                  </a:solidFill>
                  <a:latin typeface="Helvetica"/>
                  <a:cs typeface="Helvetica"/>
                </a:rPr>
                <a:t>0</a:t>
              </a:r>
              <a:endParaRPr lang="en-US" sz="1600" b="1" baseline="-25000" dirty="0">
                <a:solidFill>
                  <a:srgbClr val="FF0000"/>
                </a:solidFill>
                <a:latin typeface="Helvetica"/>
                <a:cs typeface="Helvetica"/>
              </a:endParaRPr>
            </a:p>
          </p:txBody>
        </p:sp>
      </p:grpSp>
      <p:grpSp>
        <p:nvGrpSpPr>
          <p:cNvPr id="10" name="Group 9"/>
          <p:cNvGrpSpPr/>
          <p:nvPr/>
        </p:nvGrpSpPr>
        <p:grpSpPr>
          <a:xfrm>
            <a:off x="5867397" y="3759198"/>
            <a:ext cx="762005" cy="1041401"/>
            <a:chOff x="5867397" y="3759198"/>
            <a:chExt cx="762005" cy="1041401"/>
          </a:xfrm>
        </p:grpSpPr>
        <p:sp>
          <p:nvSpPr>
            <p:cNvPr id="34" name="Rounded Rectangle 33"/>
            <p:cNvSpPr/>
            <p:nvPr/>
          </p:nvSpPr>
          <p:spPr bwMode="auto">
            <a:xfrm>
              <a:off x="5867397" y="3759198"/>
              <a:ext cx="762003" cy="16933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5" name="Rounded Rectangle 34"/>
            <p:cNvSpPr/>
            <p:nvPr/>
          </p:nvSpPr>
          <p:spPr bwMode="auto">
            <a:xfrm rot="16200000">
              <a:off x="6036244" y="4207441"/>
              <a:ext cx="1041401" cy="144915"/>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6" name="Group 5"/>
          <p:cNvGrpSpPr/>
          <p:nvPr/>
        </p:nvGrpSpPr>
        <p:grpSpPr>
          <a:xfrm>
            <a:off x="4190020" y="3759197"/>
            <a:ext cx="1677381" cy="3479803"/>
            <a:chOff x="4190020" y="3759197"/>
            <a:chExt cx="1677381" cy="3479803"/>
          </a:xfrm>
        </p:grpSpPr>
        <p:grpSp>
          <p:nvGrpSpPr>
            <p:cNvPr id="5" name="Group 4"/>
            <p:cNvGrpSpPr/>
            <p:nvPr/>
          </p:nvGrpSpPr>
          <p:grpSpPr>
            <a:xfrm>
              <a:off x="4190020" y="3759197"/>
              <a:ext cx="1677381" cy="3479803"/>
              <a:chOff x="4190020" y="3759197"/>
              <a:chExt cx="1677381" cy="3479803"/>
            </a:xfrm>
          </p:grpSpPr>
          <p:sp>
            <p:nvSpPr>
              <p:cNvPr id="36" name="Rounded Rectangle 35"/>
              <p:cNvSpPr/>
              <p:nvPr/>
            </p:nvSpPr>
            <p:spPr bwMode="auto">
              <a:xfrm>
                <a:off x="4191000" y="3759201"/>
                <a:ext cx="1295403" cy="12699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8" name="Rounded Rectangle 37"/>
              <p:cNvSpPr/>
              <p:nvPr/>
            </p:nvSpPr>
            <p:spPr bwMode="auto">
              <a:xfrm rot="16200000">
                <a:off x="2564909" y="5384308"/>
                <a:ext cx="3403602" cy="15338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9" name="Rounded Rectangle 38"/>
              <p:cNvSpPr/>
              <p:nvPr/>
            </p:nvSpPr>
            <p:spPr bwMode="auto">
              <a:xfrm>
                <a:off x="4191000" y="7086600"/>
                <a:ext cx="1676400" cy="152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1" name="Rounded Rectangle 40"/>
              <p:cNvSpPr/>
              <p:nvPr/>
            </p:nvSpPr>
            <p:spPr bwMode="auto">
              <a:xfrm rot="16200000">
                <a:off x="5460512" y="6823642"/>
                <a:ext cx="677332" cy="13644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43" name="TextBox 42"/>
            <p:cNvSpPr txBox="1"/>
            <p:nvPr/>
          </p:nvSpPr>
          <p:spPr>
            <a:xfrm>
              <a:off x="5486400" y="6477000"/>
              <a:ext cx="298780" cy="338554"/>
            </a:xfrm>
            <a:prstGeom prst="rect">
              <a:avLst/>
            </a:prstGeom>
            <a:noFill/>
          </p:spPr>
          <p:txBody>
            <a:bodyPr wrap="none" rtlCol="0">
              <a:spAutoFit/>
            </a:bodyPr>
            <a:lstStyle/>
            <a:p>
              <a:r>
                <a:rPr lang="en-US" sz="1600" b="1" dirty="0" smtClean="0">
                  <a:solidFill>
                    <a:srgbClr val="FF0000"/>
                  </a:solidFill>
                  <a:latin typeface="Helvetica"/>
                  <a:cs typeface="Helvetica"/>
                </a:rPr>
                <a:t>1</a:t>
              </a:r>
              <a:endParaRPr lang="en-US" sz="1600" b="1" baseline="-25000" dirty="0">
                <a:solidFill>
                  <a:srgbClr val="FF0000"/>
                </a:solidFill>
                <a:latin typeface="Helvetica"/>
                <a:cs typeface="Helvetica"/>
              </a:endParaRPr>
            </a:p>
          </p:txBody>
        </p:sp>
      </p:grpSp>
      <p:grpSp>
        <p:nvGrpSpPr>
          <p:cNvPr id="18" name="Group 17"/>
          <p:cNvGrpSpPr/>
          <p:nvPr/>
        </p:nvGrpSpPr>
        <p:grpSpPr>
          <a:xfrm>
            <a:off x="5359398" y="4961467"/>
            <a:ext cx="1405468" cy="838200"/>
            <a:chOff x="5359398" y="4961467"/>
            <a:chExt cx="1405468" cy="838200"/>
          </a:xfrm>
        </p:grpSpPr>
        <p:grpSp>
          <p:nvGrpSpPr>
            <p:cNvPr id="11" name="Group 10"/>
            <p:cNvGrpSpPr/>
            <p:nvPr/>
          </p:nvGrpSpPr>
          <p:grpSpPr>
            <a:xfrm>
              <a:off x="5359398" y="4961467"/>
              <a:ext cx="1405468" cy="838200"/>
              <a:chOff x="5359398" y="4961467"/>
              <a:chExt cx="1405468" cy="838200"/>
            </a:xfrm>
          </p:grpSpPr>
          <p:sp>
            <p:nvSpPr>
              <p:cNvPr id="47" name="TextBox 46"/>
              <p:cNvSpPr txBox="1"/>
              <p:nvPr/>
            </p:nvSpPr>
            <p:spPr>
              <a:xfrm>
                <a:off x="6313935" y="5461113"/>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6</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8" name="TextBox 47"/>
              <p:cNvSpPr txBox="1"/>
              <p:nvPr/>
            </p:nvSpPr>
            <p:spPr>
              <a:xfrm>
                <a:off x="5359398" y="4961467"/>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6</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cxnSp>
          <p:nvCxnSpPr>
            <p:cNvPr id="52" name="Straight Arrow Connector 51"/>
            <p:cNvCxnSpPr/>
            <p:nvPr/>
          </p:nvCxnSpPr>
          <p:spPr bwMode="auto">
            <a:xfrm>
              <a:off x="5791200" y="5257800"/>
              <a:ext cx="609600" cy="304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grpSp>
        <p:nvGrpSpPr>
          <p:cNvPr id="17" name="Group 16"/>
          <p:cNvGrpSpPr/>
          <p:nvPr/>
        </p:nvGrpSpPr>
        <p:grpSpPr>
          <a:xfrm>
            <a:off x="4495800" y="5833646"/>
            <a:ext cx="2385378" cy="795754"/>
            <a:chOff x="4495800" y="5833646"/>
            <a:chExt cx="2385378" cy="795754"/>
          </a:xfrm>
        </p:grpSpPr>
        <p:grpSp>
          <p:nvGrpSpPr>
            <p:cNvPr id="12" name="Group 11"/>
            <p:cNvGrpSpPr/>
            <p:nvPr/>
          </p:nvGrpSpPr>
          <p:grpSpPr>
            <a:xfrm>
              <a:off x="4495800" y="5833646"/>
              <a:ext cx="2385378" cy="795754"/>
              <a:chOff x="4495800" y="5833646"/>
              <a:chExt cx="2385378" cy="795754"/>
            </a:xfrm>
          </p:grpSpPr>
          <p:sp>
            <p:nvSpPr>
              <p:cNvPr id="44" name="TextBox 43"/>
              <p:cNvSpPr txBox="1"/>
              <p:nvPr/>
            </p:nvSpPr>
            <p:spPr>
              <a:xfrm>
                <a:off x="4495800" y="6290846"/>
                <a:ext cx="565045" cy="338554"/>
              </a:xfrm>
              <a:prstGeom prst="rect">
                <a:avLst/>
              </a:prstGeom>
              <a:noFill/>
            </p:spPr>
            <p:txBody>
              <a:bodyPr wrap="none" rtlCol="0">
                <a:spAutoFit/>
              </a:bodyPr>
              <a:lstStyle/>
              <a:p>
                <a:r>
                  <a:rPr lang="en-US" sz="1600" b="1" dirty="0" smtClean="0">
                    <a:solidFill>
                      <a:srgbClr val="FF0000"/>
                    </a:solidFill>
                    <a:latin typeface="Helvetica"/>
                    <a:cs typeface="Helvetica"/>
                  </a:rPr>
                  <a:t>70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6" name="TextBox 45"/>
              <p:cNvSpPr txBox="1"/>
              <p:nvPr/>
            </p:nvSpPr>
            <p:spPr>
              <a:xfrm>
                <a:off x="6316133" y="5833646"/>
                <a:ext cx="565045" cy="338554"/>
              </a:xfrm>
              <a:prstGeom prst="rect">
                <a:avLst/>
              </a:prstGeom>
              <a:noFill/>
            </p:spPr>
            <p:txBody>
              <a:bodyPr wrap="none" rtlCol="0">
                <a:spAutoFit/>
              </a:bodyPr>
              <a:lstStyle/>
              <a:p>
                <a:r>
                  <a:rPr lang="en-US" sz="1600" b="1" dirty="0" smtClean="0">
                    <a:solidFill>
                      <a:srgbClr val="FF0000"/>
                    </a:solidFill>
                    <a:latin typeface="Helvetica"/>
                    <a:cs typeface="Helvetica"/>
                  </a:rPr>
                  <a:t>70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cxnSp>
          <p:nvCxnSpPr>
            <p:cNvPr id="55" name="Straight Arrow Connector 54"/>
            <p:cNvCxnSpPr/>
            <p:nvPr/>
          </p:nvCxnSpPr>
          <p:spPr bwMode="auto">
            <a:xfrm flipV="1">
              <a:off x="5029200" y="6163733"/>
              <a:ext cx="1397000" cy="313267"/>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1867992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Now, let’s revisit </a:t>
            </a:r>
            <a:r>
              <a:rPr lang="en-US" dirty="0" err="1" smtClean="0"/>
              <a:t>lw</a:t>
            </a:r>
            <a:r>
              <a:rPr lang="en-US" dirty="0" smtClean="0"/>
              <a: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90A8EBD2-5031-F040-9582-28F057A255C9}" type="slidenum">
              <a:rPr lang="en-US" smtClean="0"/>
              <a:pPr/>
              <a:t>41</a:t>
            </a:fld>
            <a:endParaRPr lang="en-US"/>
          </a:p>
        </p:txBody>
      </p:sp>
    </p:spTree>
    <p:extLst>
      <p:ext uri="{BB962C8B-B14F-4D97-AF65-F5344CB8AC3E}">
        <p14:creationId xmlns:p14="http://schemas.microsoft.com/office/powerpoint/2010/main" val="24671899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a:t>
            </a:r>
            <a:endParaRPr lang="en-US" dirty="0"/>
          </a:p>
        </p:txBody>
      </p:sp>
      <p:sp>
        <p:nvSpPr>
          <p:cNvPr id="3" name="Content Placeholder 2"/>
          <p:cNvSpPr>
            <a:spLocks noGrp="1"/>
          </p:cNvSpPr>
          <p:nvPr>
            <p:ph idx="1"/>
          </p:nvPr>
        </p:nvSpPr>
        <p:spPr/>
        <p:txBody>
          <a:bodyPr/>
          <a:lstStyle/>
          <a:p>
            <a:r>
              <a:rPr lang="en-US" dirty="0" err="1" smtClean="0"/>
              <a:t>lw</a:t>
            </a:r>
            <a:r>
              <a:rPr lang="en-US" dirty="0" smtClean="0"/>
              <a:t>++ would do the following…</a:t>
            </a:r>
          </a:p>
          <a:p>
            <a:pPr lvl="1"/>
            <a:r>
              <a:rPr lang="en-US" dirty="0" err="1" smtClean="0"/>
              <a:t>lw</a:t>
            </a:r>
            <a:r>
              <a:rPr lang="en-US" dirty="0" smtClean="0"/>
              <a:t>++ $6, 8($7)</a:t>
            </a:r>
          </a:p>
          <a:p>
            <a:pPr lvl="2"/>
            <a:r>
              <a:rPr lang="en-US" dirty="0" smtClean="0"/>
              <a:t>$6 </a:t>
            </a:r>
            <a:r>
              <a:rPr lang="en-US" dirty="0" smtClean="0">
                <a:sym typeface="Wingdings"/>
              </a:rPr>
              <a:t> Memory[8 + content of $7]  ||</a:t>
            </a:r>
          </a:p>
          <a:p>
            <a:pPr lvl="2"/>
            <a:r>
              <a:rPr lang="en-US" dirty="0" smtClean="0"/>
              <a:t>$7 </a:t>
            </a:r>
            <a:r>
              <a:rPr lang="en-US" dirty="0" smtClean="0">
                <a:sym typeface="Wingdings"/>
              </a:rPr>
              <a:t> $7 + 4</a:t>
            </a:r>
          </a:p>
          <a:p>
            <a:pPr lvl="2">
              <a:lnSpc>
                <a:spcPts val="1200"/>
              </a:lnSpc>
            </a:pPr>
            <a:endParaRPr lang="en-US" dirty="0">
              <a:sym typeface="Wingdings"/>
            </a:endParaRPr>
          </a:p>
          <a:p>
            <a:r>
              <a:rPr lang="en-US" dirty="0" smtClean="0">
                <a:sym typeface="Wingdings"/>
              </a:rPr>
              <a:t>Why is this useful?</a:t>
            </a:r>
          </a:p>
          <a:p>
            <a:pPr lvl="1"/>
            <a:r>
              <a:rPr lang="en-US" dirty="0" smtClean="0">
                <a:sym typeface="Wingdings"/>
              </a:rPr>
              <a:t>Assume we wanted to iterate through an array … we might use the following sequence of instructions:</a:t>
            </a:r>
          </a:p>
          <a:p>
            <a:pPr lvl="2"/>
            <a:r>
              <a:rPr lang="en-US" dirty="0" err="1">
                <a:sym typeface="Wingdings"/>
              </a:rPr>
              <a:t>l</a:t>
            </a:r>
            <a:r>
              <a:rPr lang="en-US" dirty="0" err="1" smtClean="0">
                <a:sym typeface="Wingdings"/>
              </a:rPr>
              <a:t>w</a:t>
            </a:r>
            <a:r>
              <a:rPr lang="en-US" dirty="0" smtClean="0">
                <a:sym typeface="Wingdings"/>
              </a:rPr>
              <a:t> $t, 0($x)</a:t>
            </a:r>
          </a:p>
          <a:p>
            <a:pPr lvl="2"/>
            <a:r>
              <a:rPr lang="en-US" dirty="0" err="1">
                <a:sym typeface="Wingdings"/>
              </a:rPr>
              <a:t>a</a:t>
            </a:r>
            <a:r>
              <a:rPr lang="en-US" dirty="0" err="1" smtClean="0">
                <a:sym typeface="Wingdings"/>
              </a:rPr>
              <a:t>ddi</a:t>
            </a:r>
            <a:r>
              <a:rPr lang="en-US" dirty="0" smtClean="0">
                <a:sym typeface="Wingdings"/>
              </a:rPr>
              <a:t> $x, $x, 4</a:t>
            </a:r>
          </a:p>
          <a:p>
            <a:pPr lvl="1"/>
            <a:r>
              <a:rPr lang="en-US" dirty="0" smtClean="0">
                <a:sym typeface="Wingdings"/>
              </a:rPr>
              <a:t>The above 2 instruction sequence (requiring 9 CCs) could be replaced by a single instruction that takes 5 or 6 CCs</a:t>
            </a:r>
          </a:p>
          <a:p>
            <a:pPr lvl="1"/>
            <a:endParaRPr lang="en-US" dirty="0">
              <a:sym typeface="Wingdings"/>
            </a:endParaRPr>
          </a:p>
          <a:p>
            <a:r>
              <a:rPr lang="en-US" dirty="0" smtClean="0">
                <a:sym typeface="Wingdings"/>
              </a:rPr>
              <a:t>Now, let’s talk about the hardware to make </a:t>
            </a:r>
            <a:r>
              <a:rPr lang="en-US" dirty="0" err="1" smtClean="0">
                <a:sym typeface="Wingdings"/>
              </a:rPr>
              <a:t>lw</a:t>
            </a:r>
            <a:r>
              <a:rPr lang="en-US" dirty="0" smtClean="0">
                <a:sym typeface="Wingdings"/>
              </a:rPr>
              <a:t>++ work!</a:t>
            </a:r>
          </a:p>
        </p:txBody>
      </p:sp>
      <p:sp>
        <p:nvSpPr>
          <p:cNvPr id="4" name="Slide Number Placeholder 3"/>
          <p:cNvSpPr>
            <a:spLocks noGrp="1"/>
          </p:cNvSpPr>
          <p:nvPr>
            <p:ph type="sldNum" sz="quarter" idx="10"/>
          </p:nvPr>
        </p:nvSpPr>
        <p:spPr/>
        <p:txBody>
          <a:bodyPr/>
          <a:lstStyle/>
          <a:p>
            <a:fld id="{6E594958-0AB3-6140-9AA4-450DA40E09FB}" type="slidenum">
              <a:rPr lang="en-US" smtClean="0"/>
              <a:pPr/>
              <a:t>42</a:t>
            </a:fld>
            <a:endParaRPr lang="en-US"/>
          </a:p>
        </p:txBody>
      </p:sp>
    </p:spTree>
    <p:extLst>
      <p:ext uri="{BB962C8B-B14F-4D97-AF65-F5344CB8AC3E}">
        <p14:creationId xmlns:p14="http://schemas.microsoft.com/office/powerpoint/2010/main" val="14027654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3"/>
          <p:cNvSpPr>
            <a:spLocks noChangeArrowheads="1"/>
          </p:cNvSpPr>
          <p:nvPr/>
        </p:nvSpPr>
        <p:spPr bwMode="auto">
          <a:xfrm>
            <a:off x="9426575" y="3175"/>
            <a:ext cx="539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6" name="Rectangle 24"/>
          <p:cNvSpPr>
            <a:spLocks noChangeArrowheads="1"/>
          </p:cNvSpPr>
          <p:nvPr/>
        </p:nvSpPr>
        <p:spPr bwMode="auto">
          <a:xfrm>
            <a:off x="9459913" y="168275"/>
            <a:ext cx="555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43</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991781733"/>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242038288"/>
              </p:ext>
            </p:extLst>
          </p:nvPr>
        </p:nvGraphicFramePr>
        <p:xfrm>
          <a:off x="4191000" y="1150333"/>
          <a:ext cx="5562599" cy="1178719"/>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r>
                        <a:rPr lang="en-US" sz="1400" baseline="0" dirty="0" smtClean="0"/>
                        <a:t> register</a:t>
                      </a:r>
                      <a:endParaRPr lang="en-US" sz="1400" dirty="0"/>
                    </a:p>
                  </a:txBody>
                  <a:tcPr marL="66199" marR="66199" marT="33100" marB="33100"/>
                </a:tc>
                <a:tc>
                  <a:txBody>
                    <a:bodyPr/>
                    <a:lstStyle/>
                    <a:p>
                      <a:r>
                        <a:rPr lang="en-US" sz="1400" dirty="0" smtClean="0"/>
                        <a:t>Destination register</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solidFill>
                            <a:srgbClr val="FF0000"/>
                          </a:solidFill>
                        </a:rPr>
                        <a:t>111111</a:t>
                      </a:r>
                      <a:endParaRPr lang="en-US" sz="1400" dirty="0">
                        <a:solidFill>
                          <a:srgbClr val="FF0000"/>
                        </a:solidFill>
                      </a:endParaRPr>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TextBox 1"/>
          <p:cNvSpPr txBox="1"/>
          <p:nvPr/>
        </p:nvSpPr>
        <p:spPr>
          <a:xfrm>
            <a:off x="4114800" y="21526"/>
            <a:ext cx="5281376" cy="1107996"/>
          </a:xfrm>
          <a:prstGeom prst="rect">
            <a:avLst/>
          </a:prstGeom>
          <a:noFill/>
        </p:spPr>
        <p:txBody>
          <a:bodyPr wrap="none" rtlCol="0">
            <a:spAutoFit/>
          </a:bodyPr>
          <a:lstStyle/>
          <a:p>
            <a:r>
              <a:rPr lang="en-US" sz="2200" dirty="0" smtClean="0">
                <a:solidFill>
                  <a:schemeClr val="accent6">
                    <a:lumMod val="50000"/>
                  </a:schemeClr>
                </a:solidFill>
                <a:latin typeface="Helvetica"/>
                <a:cs typeface="Helvetica"/>
              </a:rPr>
              <a:t>address 1000</a:t>
            </a:r>
            <a:r>
              <a:rPr lang="en-US" sz="2200" baseline="-25000" dirty="0" smtClean="0">
                <a:solidFill>
                  <a:schemeClr val="accent6">
                    <a:lumMod val="50000"/>
                  </a:schemeClr>
                </a:solidFill>
                <a:latin typeface="Helvetica"/>
                <a:cs typeface="Helvetica"/>
              </a:rPr>
              <a:t>10</a:t>
            </a:r>
            <a:r>
              <a:rPr lang="en-US" sz="2200" dirty="0" smtClean="0">
                <a:solidFill>
                  <a:schemeClr val="accent6">
                    <a:lumMod val="50000"/>
                  </a:schemeClr>
                </a:solidFill>
                <a:latin typeface="Helvetica"/>
                <a:cs typeface="Helvetica"/>
              </a:rPr>
              <a:t>:  </a:t>
            </a:r>
            <a:r>
              <a:rPr lang="en-US" sz="2200" dirty="0" err="1" smtClean="0">
                <a:solidFill>
                  <a:schemeClr val="accent6">
                    <a:lumMod val="50000"/>
                  </a:schemeClr>
                </a:solidFill>
                <a:latin typeface="Helvetica"/>
                <a:cs typeface="Helvetica"/>
              </a:rPr>
              <a:t>lw</a:t>
            </a:r>
            <a:r>
              <a:rPr lang="en-US" sz="2200" dirty="0" smtClean="0">
                <a:solidFill>
                  <a:schemeClr val="accent6">
                    <a:lumMod val="50000"/>
                  </a:schemeClr>
                </a:solidFill>
                <a:latin typeface="Helvetica"/>
                <a:cs typeface="Helvetica"/>
              </a:rPr>
              <a:t>++ $6,8($7)</a:t>
            </a:r>
          </a:p>
          <a:p>
            <a:r>
              <a:rPr lang="en-US" sz="2200" dirty="0">
                <a:solidFill>
                  <a:schemeClr val="accent6">
                    <a:lumMod val="50000"/>
                  </a:schemeClr>
                </a:solidFill>
                <a:latin typeface="Helvetica"/>
                <a:cs typeface="Helvetica"/>
              </a:rPr>
              <a:t>	</a:t>
            </a:r>
            <a:r>
              <a:rPr lang="en-US" sz="2200" dirty="0" smtClean="0">
                <a:solidFill>
                  <a:schemeClr val="accent6">
                    <a:lumMod val="50000"/>
                  </a:schemeClr>
                </a:solidFill>
                <a:latin typeface="Helvetica"/>
                <a:cs typeface="Helvetica"/>
              </a:rPr>
              <a:t>$6 </a:t>
            </a:r>
            <a:r>
              <a:rPr lang="en-US" sz="2200" dirty="0" smtClean="0">
                <a:solidFill>
                  <a:schemeClr val="accent6">
                    <a:lumMod val="50000"/>
                  </a:schemeClr>
                </a:solidFill>
                <a:latin typeface="Helvetica"/>
                <a:cs typeface="Helvetica"/>
                <a:sym typeface="Wingdings"/>
              </a:rPr>
              <a:t> Memory[8 + contents of $7]</a:t>
            </a:r>
          </a:p>
          <a:p>
            <a:r>
              <a:rPr lang="en-US" sz="2200" dirty="0">
                <a:solidFill>
                  <a:srgbClr val="FF0000"/>
                </a:solidFill>
                <a:latin typeface="Helvetica"/>
                <a:cs typeface="Helvetica"/>
                <a:sym typeface="Wingdings"/>
              </a:rPr>
              <a:t>	</a:t>
            </a:r>
            <a:r>
              <a:rPr lang="en-US" sz="2200" dirty="0" smtClean="0">
                <a:solidFill>
                  <a:srgbClr val="FF0000"/>
                </a:solidFill>
                <a:latin typeface="Helvetica"/>
                <a:cs typeface="Helvetica"/>
                <a:sym typeface="Wingdings"/>
              </a:rPr>
              <a:t>$7  $7 + 4</a:t>
            </a:r>
            <a:endParaRPr lang="en-US" sz="2200" dirty="0">
              <a:solidFill>
                <a:srgbClr val="FF0000"/>
              </a:solidFill>
              <a:latin typeface="Helvetica"/>
              <a:cs typeface="Helvetica"/>
            </a:endParaRPr>
          </a:p>
        </p:txBody>
      </p:sp>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1000</a:t>
            </a:r>
            <a:r>
              <a:rPr lang="en-US" sz="1600" baseline="-25000" dirty="0" smtClean="0">
                <a:latin typeface="Helvetica"/>
                <a:cs typeface="Helvetica"/>
              </a:rPr>
              <a:t>10</a:t>
            </a:r>
            <a:endParaRPr lang="en-US" sz="1600" baseline="-25000" dirty="0">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2003543019"/>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15" name="TextBox 14"/>
          <p:cNvSpPr txBox="1"/>
          <p:nvPr/>
        </p:nvSpPr>
        <p:spPr>
          <a:xfrm>
            <a:off x="4560188" y="2971800"/>
            <a:ext cx="2857673" cy="584776"/>
          </a:xfrm>
          <a:prstGeom prst="rect">
            <a:avLst/>
          </a:prstGeom>
          <a:solidFill>
            <a:srgbClr val="FFFFFF"/>
          </a:solidFill>
          <a:ln>
            <a:solidFill>
              <a:srgbClr val="FF0000"/>
            </a:solidFill>
          </a:ln>
        </p:spPr>
        <p:txBody>
          <a:bodyPr wrap="none" rtlCol="0">
            <a:spAutoFit/>
          </a:bodyPr>
          <a:lstStyle/>
          <a:p>
            <a:r>
              <a:rPr lang="en-US" sz="1600" dirty="0" err="1" smtClean="0">
                <a:solidFill>
                  <a:srgbClr val="FF0000"/>
                </a:solidFill>
                <a:latin typeface="Helvetica"/>
                <a:cs typeface="Helvetica"/>
              </a:rPr>
              <a:t>Opcode</a:t>
            </a:r>
            <a:r>
              <a:rPr lang="en-US" sz="1600" dirty="0" smtClean="0">
                <a:solidFill>
                  <a:srgbClr val="FF0000"/>
                </a:solidFill>
                <a:latin typeface="Helvetica"/>
                <a:cs typeface="Helvetica"/>
              </a:rPr>
              <a:t> must change!</a:t>
            </a:r>
          </a:p>
          <a:p>
            <a:r>
              <a:rPr lang="en-US" sz="1600" dirty="0" smtClean="0">
                <a:solidFill>
                  <a:srgbClr val="FF0000"/>
                </a:solidFill>
                <a:latin typeface="Helvetica"/>
                <a:cs typeface="Helvetica"/>
              </a:rPr>
              <a:t>(Assume 111111 is available.)</a:t>
            </a:r>
            <a:endParaRPr lang="en-US" sz="1600" dirty="0">
              <a:solidFill>
                <a:srgbClr val="FF0000"/>
              </a:solidFill>
              <a:latin typeface="Helvetica"/>
              <a:cs typeface="Helvetica"/>
            </a:endParaRPr>
          </a:p>
        </p:txBody>
      </p:sp>
      <p:cxnSp>
        <p:nvCxnSpPr>
          <p:cNvPr id="16" name="Straight Arrow Connector 15"/>
          <p:cNvCxnSpPr/>
          <p:nvPr/>
        </p:nvCxnSpPr>
        <p:spPr bwMode="auto">
          <a:xfrm flipH="1" flipV="1">
            <a:off x="4953000" y="2133600"/>
            <a:ext cx="152400" cy="8382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7847404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3"/>
          <p:cNvSpPr>
            <a:spLocks noChangeArrowheads="1"/>
          </p:cNvSpPr>
          <p:nvPr/>
        </p:nvSpPr>
        <p:spPr bwMode="auto">
          <a:xfrm>
            <a:off x="9426575" y="3175"/>
            <a:ext cx="539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6" name="Rectangle 24"/>
          <p:cNvSpPr>
            <a:spLocks noChangeArrowheads="1"/>
          </p:cNvSpPr>
          <p:nvPr/>
        </p:nvSpPr>
        <p:spPr bwMode="auto">
          <a:xfrm>
            <a:off x="9459913" y="168275"/>
            <a:ext cx="555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44</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976957935"/>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1000</a:t>
            </a:r>
            <a:r>
              <a:rPr lang="en-US" sz="1600" baseline="-25000" dirty="0" smtClean="0">
                <a:latin typeface="Helvetica"/>
                <a:cs typeface="Helvetica"/>
              </a:rPr>
              <a:t>10</a:t>
            </a:r>
            <a:endParaRPr lang="en-US" sz="1600" baseline="-25000" dirty="0">
              <a:latin typeface="Helvetica"/>
              <a:cs typeface="Helvetica"/>
            </a:endParaRPr>
          </a:p>
        </p:txBody>
      </p:sp>
      <p:sp>
        <p:nvSpPr>
          <p:cNvPr id="6" name="Left Brace 5"/>
          <p:cNvSpPr/>
          <p:nvPr/>
        </p:nvSpPr>
        <p:spPr bwMode="auto">
          <a:xfrm rot="16200000">
            <a:off x="6762750" y="-209550"/>
            <a:ext cx="419100" cy="5562600"/>
          </a:xfrm>
          <a:prstGeom prst="leftBrace">
            <a:avLst>
              <a:gd name="adj1" fmla="val 29521"/>
              <a:gd name="adj2" fmla="val 50000"/>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 name="Freeform 6"/>
          <p:cNvSpPr/>
          <p:nvPr/>
        </p:nvSpPr>
        <p:spPr>
          <a:xfrm>
            <a:off x="2443292" y="2959889"/>
            <a:ext cx="4531393" cy="3498051"/>
          </a:xfrm>
          <a:custGeom>
            <a:avLst/>
            <a:gdLst>
              <a:gd name="connsiteX0" fmla="*/ 0 w 4531393"/>
              <a:gd name="connsiteY0" fmla="*/ 3498051 h 3498051"/>
              <a:gd name="connsiteX1" fmla="*/ 2981463 w 4531393"/>
              <a:gd name="connsiteY1" fmla="*/ 2787678 h 3498051"/>
              <a:gd name="connsiteX2" fmla="*/ 4531393 w 4531393"/>
              <a:gd name="connsiteY2" fmla="*/ 0 h 3498051"/>
            </a:gdLst>
            <a:ahLst/>
            <a:cxnLst>
              <a:cxn ang="0">
                <a:pos x="connsiteX0" y="connsiteY0"/>
              </a:cxn>
              <a:cxn ang="0">
                <a:pos x="connsiteX1" y="connsiteY1"/>
              </a:cxn>
              <a:cxn ang="0">
                <a:pos x="connsiteX2" y="connsiteY2"/>
              </a:cxn>
            </a:cxnLst>
            <a:rect l="l" t="t" r="r" b="b"/>
            <a:pathLst>
              <a:path w="4531393" h="3498051">
                <a:moveTo>
                  <a:pt x="0" y="3498051"/>
                </a:moveTo>
                <a:cubicBezTo>
                  <a:pt x="1113115" y="3434368"/>
                  <a:pt x="2226231" y="3370686"/>
                  <a:pt x="2981463" y="2787678"/>
                </a:cubicBezTo>
                <a:cubicBezTo>
                  <a:pt x="3736695" y="2204670"/>
                  <a:pt x="4134044" y="1102335"/>
                  <a:pt x="4531393" y="0"/>
                </a:cubicBezTo>
              </a:path>
            </a:pathLst>
          </a:custGeom>
          <a:ln w="38100" cmpd="sng">
            <a:solidFill>
              <a:srgbClr val="FF0000"/>
            </a:solidFill>
            <a:headEnd type="triangle"/>
            <a:tailEnd type="none"/>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18" name="TextBox 17"/>
          <p:cNvSpPr txBox="1"/>
          <p:nvPr/>
        </p:nvSpPr>
        <p:spPr>
          <a:xfrm>
            <a:off x="4876800" y="4495800"/>
            <a:ext cx="2698175"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This sequence of 1s and 0s</a:t>
            </a:r>
            <a:endParaRPr lang="en-US" sz="1600" baseline="-25000" dirty="0">
              <a:solidFill>
                <a:srgbClr val="FF0000"/>
              </a:solidFill>
              <a:latin typeface="Helvetica"/>
              <a:cs typeface="Helvetica"/>
            </a:endParaRPr>
          </a:p>
        </p:txBody>
      </p:sp>
      <p:sp>
        <p:nvSpPr>
          <p:cNvPr id="19" name="Rectangle 23"/>
          <p:cNvSpPr>
            <a:spLocks noChangeArrowheads="1"/>
          </p:cNvSpPr>
          <p:nvPr/>
        </p:nvSpPr>
        <p:spPr bwMode="auto">
          <a:xfrm>
            <a:off x="9426575" y="3175"/>
            <a:ext cx="539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0" name="Rectangle 24"/>
          <p:cNvSpPr>
            <a:spLocks noChangeArrowheads="1"/>
          </p:cNvSpPr>
          <p:nvPr/>
        </p:nvSpPr>
        <p:spPr bwMode="auto">
          <a:xfrm>
            <a:off x="9459913" y="168275"/>
            <a:ext cx="555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2972441103"/>
              </p:ext>
            </p:extLst>
          </p:nvPr>
        </p:nvGraphicFramePr>
        <p:xfrm>
          <a:off x="4191000" y="1107281"/>
          <a:ext cx="5562599" cy="1178719"/>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r>
                        <a:rPr lang="en-US" sz="1400" baseline="0" dirty="0" smtClean="0"/>
                        <a:t> register</a:t>
                      </a:r>
                      <a:endParaRPr lang="en-US" sz="1400" dirty="0"/>
                    </a:p>
                  </a:txBody>
                  <a:tcPr marL="66199" marR="66199" marT="33100" marB="33100"/>
                </a:tc>
                <a:tc>
                  <a:txBody>
                    <a:bodyPr/>
                    <a:lstStyle/>
                    <a:p>
                      <a:r>
                        <a:rPr lang="en-US" sz="1400" dirty="0" smtClean="0"/>
                        <a:t>Destination register</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111111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8" name="TextBox 27"/>
          <p:cNvSpPr txBox="1"/>
          <p:nvPr/>
        </p:nvSpPr>
        <p:spPr>
          <a:xfrm>
            <a:off x="4114800" y="21526"/>
            <a:ext cx="5281376" cy="1107996"/>
          </a:xfrm>
          <a:prstGeom prst="rect">
            <a:avLst/>
          </a:prstGeom>
          <a:noFill/>
        </p:spPr>
        <p:txBody>
          <a:bodyPr wrap="none" rtlCol="0">
            <a:spAutoFit/>
          </a:bodyPr>
          <a:lstStyle/>
          <a:p>
            <a:r>
              <a:rPr lang="en-US" sz="2200" dirty="0" smtClean="0">
                <a:solidFill>
                  <a:schemeClr val="accent6">
                    <a:lumMod val="50000"/>
                  </a:schemeClr>
                </a:solidFill>
                <a:latin typeface="Helvetica"/>
                <a:cs typeface="Helvetica"/>
              </a:rPr>
              <a:t>address 1000</a:t>
            </a:r>
            <a:r>
              <a:rPr lang="en-US" sz="2200" baseline="-25000" dirty="0" smtClean="0">
                <a:solidFill>
                  <a:schemeClr val="accent6">
                    <a:lumMod val="50000"/>
                  </a:schemeClr>
                </a:solidFill>
                <a:latin typeface="Helvetica"/>
                <a:cs typeface="Helvetica"/>
              </a:rPr>
              <a:t>10</a:t>
            </a:r>
            <a:r>
              <a:rPr lang="en-US" sz="2200" dirty="0" smtClean="0">
                <a:solidFill>
                  <a:schemeClr val="accent6">
                    <a:lumMod val="50000"/>
                  </a:schemeClr>
                </a:solidFill>
                <a:latin typeface="Helvetica"/>
                <a:cs typeface="Helvetica"/>
              </a:rPr>
              <a:t>:  </a:t>
            </a:r>
            <a:r>
              <a:rPr lang="en-US" sz="2200" dirty="0" err="1" smtClean="0">
                <a:solidFill>
                  <a:schemeClr val="accent6">
                    <a:lumMod val="50000"/>
                  </a:schemeClr>
                </a:solidFill>
                <a:latin typeface="Helvetica"/>
                <a:cs typeface="Helvetica"/>
              </a:rPr>
              <a:t>lw</a:t>
            </a:r>
            <a:r>
              <a:rPr lang="en-US" sz="2200" dirty="0" smtClean="0">
                <a:solidFill>
                  <a:schemeClr val="accent6">
                    <a:lumMod val="50000"/>
                  </a:schemeClr>
                </a:solidFill>
                <a:latin typeface="Helvetica"/>
                <a:cs typeface="Helvetica"/>
              </a:rPr>
              <a:t>++ $6,8($7)</a:t>
            </a:r>
          </a:p>
          <a:p>
            <a:r>
              <a:rPr lang="en-US" sz="2200" dirty="0">
                <a:solidFill>
                  <a:schemeClr val="accent6">
                    <a:lumMod val="50000"/>
                  </a:schemeClr>
                </a:solidFill>
                <a:latin typeface="Helvetica"/>
                <a:cs typeface="Helvetica"/>
              </a:rPr>
              <a:t>	</a:t>
            </a:r>
            <a:r>
              <a:rPr lang="en-US" sz="2200" dirty="0" smtClean="0">
                <a:solidFill>
                  <a:schemeClr val="accent6">
                    <a:lumMod val="50000"/>
                  </a:schemeClr>
                </a:solidFill>
                <a:latin typeface="Helvetica"/>
                <a:cs typeface="Helvetica"/>
              </a:rPr>
              <a:t>$6 </a:t>
            </a:r>
            <a:r>
              <a:rPr lang="en-US" sz="2200" dirty="0" smtClean="0">
                <a:solidFill>
                  <a:schemeClr val="accent6">
                    <a:lumMod val="50000"/>
                  </a:schemeClr>
                </a:solidFill>
                <a:latin typeface="Helvetica"/>
                <a:cs typeface="Helvetica"/>
                <a:sym typeface="Wingdings"/>
              </a:rPr>
              <a:t> Memory[8 + contents of $7]</a:t>
            </a:r>
          </a:p>
          <a:p>
            <a:r>
              <a:rPr lang="en-US" sz="2200" dirty="0">
                <a:latin typeface="Helvetica"/>
                <a:cs typeface="Helvetica"/>
                <a:sym typeface="Wingdings"/>
              </a:rPr>
              <a:t>	</a:t>
            </a:r>
            <a:r>
              <a:rPr lang="en-US" sz="2200" dirty="0" smtClean="0">
                <a:latin typeface="Helvetica"/>
                <a:cs typeface="Helvetica"/>
                <a:sym typeface="Wingdings"/>
              </a:rPr>
              <a:t>$7  $7 + 4</a:t>
            </a:r>
            <a:endParaRPr lang="en-US" sz="2200" dirty="0">
              <a:latin typeface="Helvetica"/>
              <a:cs typeface="Helvetica"/>
            </a:endParaRPr>
          </a:p>
        </p:txBody>
      </p:sp>
      <p:graphicFrame>
        <p:nvGraphicFramePr>
          <p:cNvPr id="29" name="Table 28"/>
          <p:cNvGraphicFramePr>
            <a:graphicFrameLocks noGrp="1"/>
          </p:cNvGraphicFramePr>
          <p:nvPr>
            <p:extLst>
              <p:ext uri="{D42A27DB-BD31-4B8C-83A1-F6EECF244321}">
                <p14:modId xmlns:p14="http://schemas.microsoft.com/office/powerpoint/2010/main" val="3787354117"/>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36166321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45</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03563964"/>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2682512" cy="338554"/>
          </a:xfrm>
          <a:prstGeom prst="rect">
            <a:avLst/>
          </a:prstGeom>
          <a:noFill/>
        </p:spPr>
        <p:txBody>
          <a:bodyPr wrap="none" rtlCol="0">
            <a:spAutoFit/>
          </a:bodyPr>
          <a:lstStyle/>
          <a:p>
            <a:r>
              <a:rPr lang="en-US" sz="1600" dirty="0" smtClean="0">
                <a:solidFill>
                  <a:srgbClr val="FF0000"/>
                </a:solidFill>
                <a:latin typeface="Helvetica"/>
                <a:cs typeface="Helvetica"/>
              </a:rPr>
              <a:t>PC value:  1000</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sym typeface="Wingdings"/>
              </a:rPr>
              <a:t></a:t>
            </a:r>
            <a:r>
              <a:rPr lang="en-US" sz="1600" dirty="0" smtClean="0">
                <a:solidFill>
                  <a:srgbClr val="FF0000"/>
                </a:solidFill>
                <a:latin typeface="Helvetica"/>
                <a:cs typeface="Helvetica"/>
              </a:rPr>
              <a:t>1004</a:t>
            </a:r>
            <a:r>
              <a:rPr lang="en-US" sz="1600" baseline="-25000" dirty="0" smtClean="0">
                <a:solidFill>
                  <a:srgbClr val="FF0000"/>
                </a:solidFill>
                <a:latin typeface="Helvetica"/>
                <a:cs typeface="Helvetica"/>
              </a:rPr>
              <a:t>10</a:t>
            </a:r>
            <a:endParaRPr lang="en-US" sz="1600" baseline="-25000" dirty="0">
              <a:solidFill>
                <a:srgbClr val="FF0000"/>
              </a:solidFill>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449459705"/>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416544" cy="461665"/>
          </a:xfrm>
          <a:prstGeom prst="rect">
            <a:avLst/>
          </a:prstGeom>
          <a:noFill/>
        </p:spPr>
        <p:txBody>
          <a:bodyPr wrap="none" rtlCol="0">
            <a:spAutoFit/>
          </a:bodyPr>
          <a:lstStyle/>
          <a:p>
            <a:r>
              <a:rPr lang="en-US" dirty="0" smtClean="0">
                <a:solidFill>
                  <a:schemeClr val="accent6">
                    <a:lumMod val="50000"/>
                  </a:schemeClr>
                </a:solidFill>
                <a:latin typeface="Helvetica"/>
                <a:cs typeface="Helvetica"/>
              </a:rPr>
              <a:t>address 1000</a:t>
            </a:r>
            <a:r>
              <a:rPr lang="en-US" baseline="-25000" dirty="0" smtClean="0">
                <a:solidFill>
                  <a:schemeClr val="accent6">
                    <a:lumMod val="50000"/>
                  </a:schemeClr>
                </a:solidFill>
                <a:latin typeface="Helvetica"/>
                <a:cs typeface="Helvetica"/>
              </a:rPr>
              <a:t>10</a:t>
            </a:r>
            <a:r>
              <a:rPr lang="en-US" dirty="0" smtClean="0">
                <a:solidFill>
                  <a:schemeClr val="accent6">
                    <a:lumMod val="50000"/>
                  </a:schemeClr>
                </a:solidFill>
                <a:latin typeface="Helvetica"/>
                <a:cs typeface="Helvetica"/>
              </a:rPr>
              <a:t>:  </a:t>
            </a:r>
            <a:r>
              <a:rPr lang="en-US" dirty="0" err="1" smtClean="0">
                <a:solidFill>
                  <a:schemeClr val="accent6">
                    <a:lumMod val="50000"/>
                  </a:schemeClr>
                </a:solidFill>
                <a:latin typeface="Helvetica"/>
                <a:cs typeface="Helvetica"/>
              </a:rPr>
              <a:t>lw</a:t>
            </a:r>
            <a:r>
              <a:rPr lang="en-US" dirty="0" smtClean="0">
                <a:solidFill>
                  <a:schemeClr val="accent6">
                    <a:lumMod val="50000"/>
                  </a:schemeClr>
                </a:solidFill>
                <a:latin typeface="Helvetica"/>
                <a:cs typeface="Helvetica"/>
              </a:rPr>
              <a:t>++ $6,8($7)</a:t>
            </a:r>
          </a:p>
        </p:txBody>
      </p:sp>
      <p:sp>
        <p:nvSpPr>
          <p:cNvPr id="2" name="Rectangle 1"/>
          <p:cNvSpPr/>
          <p:nvPr/>
        </p:nvSpPr>
        <p:spPr>
          <a:xfrm>
            <a:off x="4191000" y="478726"/>
            <a:ext cx="4244471" cy="648896"/>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1, State 0:  	Fetch </a:t>
            </a:r>
            <a:r>
              <a:rPr lang="en-US" sz="1600" dirty="0">
                <a:solidFill>
                  <a:schemeClr val="accent6">
                    <a:lumMod val="50000"/>
                  </a:schemeClr>
                </a:solidFill>
                <a:latin typeface="Helvetica"/>
                <a:cs typeface="Helvetica"/>
              </a:rPr>
              <a:t>load </a:t>
            </a:r>
            <a:r>
              <a:rPr lang="en-US" sz="1600" dirty="0" smtClean="0">
                <a:solidFill>
                  <a:schemeClr val="accent6">
                    <a:lumMod val="50000"/>
                  </a:schemeClr>
                </a:solidFill>
                <a:latin typeface="Helvetica"/>
                <a:cs typeface="Helvetica"/>
              </a:rPr>
              <a:t>instruction</a:t>
            </a:r>
          </a:p>
          <a:p>
            <a:pPr>
              <a:spcBef>
                <a:spcPts val="500"/>
              </a:spcBef>
            </a:pP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IR </a:t>
            </a:r>
            <a:r>
              <a:rPr lang="en-US" sz="1600" dirty="0" smtClean="0">
                <a:solidFill>
                  <a:schemeClr val="accent6">
                    <a:lumMod val="50000"/>
                  </a:schemeClr>
                </a:solidFill>
                <a:latin typeface="Helvetica"/>
                <a:cs typeface="Helvetica"/>
                <a:sym typeface="Wingdings"/>
              </a:rPr>
              <a:t> Memory(PC) || PC  PC + 4</a:t>
            </a:r>
            <a:endParaRPr lang="en-US" sz="1600" dirty="0">
              <a:solidFill>
                <a:schemeClr val="accent6">
                  <a:lumMod val="50000"/>
                </a:schemeClr>
              </a:solidFill>
              <a:latin typeface="Helvetica"/>
              <a:cs typeface="Helvetica"/>
            </a:endParaRPr>
          </a:p>
        </p:txBody>
      </p:sp>
      <p:sp>
        <p:nvSpPr>
          <p:cNvPr id="8" name="Oval 7"/>
          <p:cNvSpPr/>
          <p:nvPr/>
        </p:nvSpPr>
        <p:spPr bwMode="auto">
          <a:xfrm>
            <a:off x="1371600" y="119252"/>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0" name="Group 9"/>
          <p:cNvGrpSpPr/>
          <p:nvPr/>
        </p:nvGrpSpPr>
        <p:grpSpPr>
          <a:xfrm>
            <a:off x="3276600" y="838199"/>
            <a:ext cx="3611978" cy="4033096"/>
            <a:chOff x="3276600" y="838199"/>
            <a:chExt cx="3611978" cy="4033096"/>
          </a:xfrm>
        </p:grpSpPr>
        <p:sp>
          <p:nvSpPr>
            <p:cNvPr id="9" name="Rounded Rectangle 8"/>
            <p:cNvSpPr/>
            <p:nvPr/>
          </p:nvSpPr>
          <p:spPr bwMode="auto">
            <a:xfrm>
              <a:off x="5181600" y="838199"/>
              <a:ext cx="1706978" cy="270413"/>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8" name="Rounded Rectangle 27"/>
            <p:cNvSpPr/>
            <p:nvPr/>
          </p:nvSpPr>
          <p:spPr bwMode="auto">
            <a:xfrm>
              <a:off x="3713374" y="3272405"/>
              <a:ext cx="1773026" cy="156595"/>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ounded Rectangle 28"/>
            <p:cNvSpPr/>
            <p:nvPr/>
          </p:nvSpPr>
          <p:spPr bwMode="auto">
            <a:xfrm rot="16200000">
              <a:off x="2990078" y="3998796"/>
              <a:ext cx="1583932" cy="16106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0" name="Rounded Rectangle 29"/>
            <p:cNvSpPr/>
            <p:nvPr/>
          </p:nvSpPr>
          <p:spPr bwMode="auto">
            <a:xfrm>
              <a:off x="4724399" y="3886200"/>
              <a:ext cx="865231" cy="16077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1" name="Rounded Rectangle 30"/>
            <p:cNvSpPr/>
            <p:nvPr/>
          </p:nvSpPr>
          <p:spPr bwMode="auto">
            <a:xfrm rot="16200000">
              <a:off x="4504655" y="4109366"/>
              <a:ext cx="590639" cy="153654"/>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Rounded Rectangle 31"/>
            <p:cNvSpPr/>
            <p:nvPr/>
          </p:nvSpPr>
          <p:spPr bwMode="auto">
            <a:xfrm>
              <a:off x="3276600" y="3048001"/>
              <a:ext cx="2209800" cy="152399"/>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3" name="Rounded Rectangle 32"/>
            <p:cNvSpPr/>
            <p:nvPr/>
          </p:nvSpPr>
          <p:spPr bwMode="auto">
            <a:xfrm rot="16200000">
              <a:off x="2519982" y="3815382"/>
              <a:ext cx="1676400" cy="141636"/>
            </a:xfrm>
            <a:prstGeom prst="roundRect">
              <a:avLst/>
            </a:prstGeom>
            <a:solidFill>
              <a:srgbClr val="FF66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34" name="Rounded Rectangle 33"/>
          <p:cNvSpPr/>
          <p:nvPr/>
        </p:nvSpPr>
        <p:spPr bwMode="auto">
          <a:xfrm>
            <a:off x="7056022" y="838200"/>
            <a:ext cx="1325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3" name="Group 12"/>
          <p:cNvGrpSpPr/>
          <p:nvPr/>
        </p:nvGrpSpPr>
        <p:grpSpPr>
          <a:xfrm>
            <a:off x="4137185" y="1947446"/>
            <a:ext cx="5638800" cy="2624554"/>
            <a:chOff x="4137185" y="1947446"/>
            <a:chExt cx="5638800" cy="2624554"/>
          </a:xfrm>
        </p:grpSpPr>
        <p:sp>
          <p:nvSpPr>
            <p:cNvPr id="35" name="TextBox 34"/>
            <p:cNvSpPr txBox="1"/>
            <p:nvPr/>
          </p:nvSpPr>
          <p:spPr>
            <a:xfrm>
              <a:off x="4137185" y="1947446"/>
              <a:ext cx="5638800" cy="338554"/>
            </a:xfrm>
            <a:prstGeom prst="rect">
              <a:avLst/>
            </a:prstGeom>
            <a:solidFill>
              <a:srgbClr val="FFFFFF"/>
            </a:solidFill>
            <a:ln w="28575" cmpd="sng">
              <a:solidFill>
                <a:srgbClr val="FF6600"/>
              </a:solidFill>
            </a:ln>
          </p:spPr>
          <p:txBody>
            <a:bodyPr wrap="square" rtlCol="0">
              <a:spAutoFit/>
            </a:bodyPr>
            <a:lstStyle/>
            <a:p>
              <a:r>
                <a:rPr lang="en-US" sz="1600" dirty="0" smtClean="0">
                  <a:solidFill>
                    <a:srgbClr val="FF6600"/>
                  </a:solidFill>
                  <a:latin typeface="Helvetica"/>
                  <a:cs typeface="Helvetica"/>
                </a:rPr>
                <a:t>IR contains:  111111-00111-00110-0000000000001000</a:t>
              </a:r>
              <a:endParaRPr lang="en-US" sz="1600" baseline="-25000" dirty="0">
                <a:solidFill>
                  <a:srgbClr val="FF6600"/>
                </a:solidFill>
                <a:latin typeface="Helvetica"/>
                <a:cs typeface="Helvetica"/>
              </a:endParaRPr>
            </a:p>
          </p:txBody>
        </p:sp>
        <p:cxnSp>
          <p:nvCxnSpPr>
            <p:cNvPr id="12" name="Straight Arrow Connector 11"/>
            <p:cNvCxnSpPr/>
            <p:nvPr/>
          </p:nvCxnSpPr>
          <p:spPr bwMode="auto">
            <a:xfrm>
              <a:off x="4343400" y="2286000"/>
              <a:ext cx="228600" cy="2286000"/>
            </a:xfrm>
            <a:prstGeom prst="straightConnector1">
              <a:avLst/>
            </a:prstGeom>
            <a:solidFill>
              <a:schemeClr val="accent1"/>
            </a:solidFill>
            <a:ln w="38100" cap="flat" cmpd="sng" algn="ctr">
              <a:solidFill>
                <a:srgbClr val="FF6600"/>
              </a:solidFill>
              <a:prstDash val="solid"/>
              <a:round/>
              <a:headEnd type="none" w="med" len="med"/>
              <a:tailEnd type="triangle"/>
            </a:ln>
            <a:effectLst/>
          </p:spPr>
        </p:cxnSp>
      </p:grpSp>
      <p:grpSp>
        <p:nvGrpSpPr>
          <p:cNvPr id="16" name="Group 15"/>
          <p:cNvGrpSpPr/>
          <p:nvPr/>
        </p:nvGrpSpPr>
        <p:grpSpPr>
          <a:xfrm>
            <a:off x="3124200" y="4176712"/>
            <a:ext cx="4343401" cy="1766888"/>
            <a:chOff x="3124200" y="4176712"/>
            <a:chExt cx="4343401" cy="1766888"/>
          </a:xfrm>
        </p:grpSpPr>
        <p:grpSp>
          <p:nvGrpSpPr>
            <p:cNvPr id="15" name="Group 14"/>
            <p:cNvGrpSpPr/>
            <p:nvPr/>
          </p:nvGrpSpPr>
          <p:grpSpPr>
            <a:xfrm>
              <a:off x="3124200" y="4176712"/>
              <a:ext cx="4267200" cy="708476"/>
              <a:chOff x="3124200" y="4176712"/>
              <a:chExt cx="4267200" cy="708476"/>
            </a:xfrm>
          </p:grpSpPr>
          <p:sp>
            <p:nvSpPr>
              <p:cNvPr id="39" name="Rounded Rectangle 38"/>
              <p:cNvSpPr/>
              <p:nvPr/>
            </p:nvSpPr>
            <p:spPr bwMode="auto">
              <a:xfrm>
                <a:off x="3124200" y="4199387"/>
                <a:ext cx="4267200" cy="1440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0" name="Rounded Rectangle 39"/>
              <p:cNvSpPr/>
              <p:nvPr/>
            </p:nvSpPr>
            <p:spPr bwMode="auto">
              <a:xfrm rot="16200000">
                <a:off x="6953535" y="4450556"/>
                <a:ext cx="700087" cy="152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1" name="Rounded Rectangle 40"/>
              <p:cNvSpPr/>
              <p:nvPr/>
            </p:nvSpPr>
            <p:spPr bwMode="auto">
              <a:xfrm rot="16200000">
                <a:off x="2850357" y="4458945"/>
                <a:ext cx="700087" cy="152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42" name="Rounded Rectangle 41"/>
            <p:cNvSpPr/>
            <p:nvPr/>
          </p:nvSpPr>
          <p:spPr bwMode="auto">
            <a:xfrm rot="16200000">
              <a:off x="7275324" y="5751322"/>
              <a:ext cx="200598" cy="18395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36" name="Group 35"/>
          <p:cNvGrpSpPr/>
          <p:nvPr/>
        </p:nvGrpSpPr>
        <p:grpSpPr>
          <a:xfrm>
            <a:off x="5863731" y="3472052"/>
            <a:ext cx="1832471" cy="1350074"/>
            <a:chOff x="5863731" y="3450526"/>
            <a:chExt cx="1832471" cy="1350074"/>
          </a:xfrm>
        </p:grpSpPr>
        <p:grpSp>
          <p:nvGrpSpPr>
            <p:cNvPr id="17" name="Group 16"/>
            <p:cNvGrpSpPr/>
            <p:nvPr/>
          </p:nvGrpSpPr>
          <p:grpSpPr>
            <a:xfrm>
              <a:off x="5863731" y="3547211"/>
              <a:ext cx="1832471" cy="1253389"/>
              <a:chOff x="5863731" y="3547211"/>
              <a:chExt cx="1832471" cy="1253389"/>
            </a:xfrm>
          </p:grpSpPr>
          <p:sp>
            <p:nvSpPr>
              <p:cNvPr id="48" name="Rounded Rectangle 47"/>
              <p:cNvSpPr/>
              <p:nvPr/>
            </p:nvSpPr>
            <p:spPr bwMode="auto">
              <a:xfrm rot="16200000">
                <a:off x="6686673" y="2724269"/>
                <a:ext cx="186587" cy="183247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0" name="Rounded Rectangle 49"/>
              <p:cNvSpPr/>
              <p:nvPr/>
            </p:nvSpPr>
            <p:spPr bwMode="auto">
              <a:xfrm>
                <a:off x="7517167" y="3554753"/>
                <a:ext cx="179033" cy="124584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52" name="TextBox 51"/>
            <p:cNvSpPr txBox="1"/>
            <p:nvPr/>
          </p:nvSpPr>
          <p:spPr>
            <a:xfrm>
              <a:off x="6934200" y="3450526"/>
              <a:ext cx="300082" cy="338554"/>
            </a:xfrm>
            <a:prstGeom prst="rect">
              <a:avLst/>
            </a:prstGeom>
            <a:noFill/>
          </p:spPr>
          <p:txBody>
            <a:bodyPr wrap="none" rtlCol="0">
              <a:spAutoFit/>
            </a:bodyPr>
            <a:lstStyle/>
            <a:p>
              <a:r>
                <a:rPr lang="en-US" sz="1600" b="1" dirty="0" smtClean="0">
                  <a:solidFill>
                    <a:srgbClr val="FF0000"/>
                  </a:solidFill>
                  <a:latin typeface="Helvetica"/>
                  <a:cs typeface="Helvetica"/>
                </a:rPr>
                <a:t>0</a:t>
              </a:r>
              <a:endParaRPr lang="en-US" sz="1600" b="1" baseline="-25000" dirty="0">
                <a:solidFill>
                  <a:srgbClr val="FF0000"/>
                </a:solidFill>
                <a:latin typeface="Helvetica"/>
                <a:cs typeface="Helvetica"/>
              </a:endParaRPr>
            </a:p>
          </p:txBody>
        </p:sp>
      </p:grpSp>
      <p:grpSp>
        <p:nvGrpSpPr>
          <p:cNvPr id="37" name="Group 36"/>
          <p:cNvGrpSpPr/>
          <p:nvPr/>
        </p:nvGrpSpPr>
        <p:grpSpPr>
          <a:xfrm>
            <a:off x="5867401" y="3242846"/>
            <a:ext cx="2057399" cy="3234154"/>
            <a:chOff x="5867401" y="3242846"/>
            <a:chExt cx="2057399" cy="3234154"/>
          </a:xfrm>
        </p:grpSpPr>
        <p:sp>
          <p:nvSpPr>
            <p:cNvPr id="57" name="Rounded Rectangle 56"/>
            <p:cNvSpPr/>
            <p:nvPr/>
          </p:nvSpPr>
          <p:spPr bwMode="auto">
            <a:xfrm rot="16200000">
              <a:off x="6591301" y="2639663"/>
              <a:ext cx="152400" cy="16002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6" name="TextBox 55"/>
            <p:cNvSpPr txBox="1"/>
            <p:nvPr/>
          </p:nvSpPr>
          <p:spPr>
            <a:xfrm>
              <a:off x="6902307" y="3242846"/>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01</a:t>
              </a:r>
              <a:endParaRPr lang="en-US" sz="1600" b="1" baseline="-25000" dirty="0">
                <a:solidFill>
                  <a:srgbClr val="FF0000"/>
                </a:solidFill>
                <a:latin typeface="Helvetica"/>
                <a:cs typeface="Helvetica"/>
              </a:endParaRPr>
            </a:p>
          </p:txBody>
        </p:sp>
        <p:sp>
          <p:nvSpPr>
            <p:cNvPr id="59" name="Rounded Rectangle 58"/>
            <p:cNvSpPr/>
            <p:nvPr/>
          </p:nvSpPr>
          <p:spPr bwMode="auto">
            <a:xfrm rot="10800000">
              <a:off x="7315200" y="3376613"/>
              <a:ext cx="152400" cy="127158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0" name="Rounded Rectangle 59"/>
            <p:cNvSpPr/>
            <p:nvPr/>
          </p:nvSpPr>
          <p:spPr bwMode="auto">
            <a:xfrm rot="16200000">
              <a:off x="7543800" y="4267200"/>
              <a:ext cx="152400" cy="6096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1" name="Rounded Rectangle 60"/>
            <p:cNvSpPr/>
            <p:nvPr/>
          </p:nvSpPr>
          <p:spPr bwMode="auto">
            <a:xfrm rot="10800000">
              <a:off x="7772401" y="4508848"/>
              <a:ext cx="152399" cy="196815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2" name="Rounded Rectangle 61"/>
            <p:cNvSpPr/>
            <p:nvPr/>
          </p:nvSpPr>
          <p:spPr bwMode="auto">
            <a:xfrm rot="16200000">
              <a:off x="7658100" y="6210300"/>
              <a:ext cx="152400" cy="38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38" name="Group 37"/>
          <p:cNvGrpSpPr/>
          <p:nvPr/>
        </p:nvGrpSpPr>
        <p:grpSpPr>
          <a:xfrm>
            <a:off x="5867400" y="3134963"/>
            <a:ext cx="2819400" cy="4256437"/>
            <a:chOff x="5867400" y="3134963"/>
            <a:chExt cx="2819400" cy="4256437"/>
          </a:xfrm>
        </p:grpSpPr>
        <p:sp>
          <p:nvSpPr>
            <p:cNvPr id="64" name="Rounded Rectangle 63"/>
            <p:cNvSpPr/>
            <p:nvPr/>
          </p:nvSpPr>
          <p:spPr bwMode="auto">
            <a:xfrm rot="16200000">
              <a:off x="7200900" y="1866900"/>
              <a:ext cx="152400" cy="2819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5" name="Rounded Rectangle 64"/>
            <p:cNvSpPr/>
            <p:nvPr/>
          </p:nvSpPr>
          <p:spPr bwMode="auto">
            <a:xfrm rot="10800000">
              <a:off x="8534400" y="3200400"/>
              <a:ext cx="152400" cy="419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6" name="Rounded Rectangle 65"/>
            <p:cNvSpPr/>
            <p:nvPr/>
          </p:nvSpPr>
          <p:spPr bwMode="auto">
            <a:xfrm rot="5400000">
              <a:off x="8267700" y="6972300"/>
              <a:ext cx="152400" cy="6858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8" name="Rounded Rectangle 67"/>
            <p:cNvSpPr/>
            <p:nvPr/>
          </p:nvSpPr>
          <p:spPr bwMode="auto">
            <a:xfrm rot="10800000">
              <a:off x="8001000" y="7042689"/>
              <a:ext cx="152400" cy="3429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9" name="TextBox 68"/>
            <p:cNvSpPr txBox="1"/>
            <p:nvPr/>
          </p:nvSpPr>
          <p:spPr>
            <a:xfrm>
              <a:off x="6534777" y="3134963"/>
              <a:ext cx="1923423" cy="246221"/>
            </a:xfrm>
            <a:prstGeom prst="rect">
              <a:avLst/>
            </a:prstGeom>
            <a:noFill/>
          </p:spPr>
          <p:txBody>
            <a:bodyPr wrap="none" rtlCol="0">
              <a:spAutoFit/>
            </a:bodyPr>
            <a:lstStyle/>
            <a:p>
              <a:r>
                <a:rPr lang="en-US" sz="1000" b="1" dirty="0" smtClean="0">
                  <a:solidFill>
                    <a:srgbClr val="FF0000"/>
                  </a:solidFill>
                  <a:latin typeface="Helvetica"/>
                  <a:cs typeface="Helvetica"/>
                </a:rPr>
                <a:t>See control logic discussion</a:t>
              </a:r>
              <a:endParaRPr lang="en-US" sz="1000" b="1" baseline="-25000" dirty="0">
                <a:solidFill>
                  <a:srgbClr val="FF0000"/>
                </a:solidFill>
                <a:latin typeface="Helvetica"/>
                <a:cs typeface="Helvetica"/>
              </a:endParaRPr>
            </a:p>
          </p:txBody>
        </p:sp>
      </p:grpSp>
      <p:grpSp>
        <p:nvGrpSpPr>
          <p:cNvPr id="43" name="Group 42"/>
          <p:cNvGrpSpPr/>
          <p:nvPr/>
        </p:nvGrpSpPr>
        <p:grpSpPr>
          <a:xfrm>
            <a:off x="2917984" y="2863310"/>
            <a:ext cx="2568415" cy="1676400"/>
            <a:chOff x="2917984" y="2863310"/>
            <a:chExt cx="2568415" cy="1676400"/>
          </a:xfrm>
        </p:grpSpPr>
        <p:sp>
          <p:nvSpPr>
            <p:cNvPr id="71" name="Rounded Rectangle 70"/>
            <p:cNvSpPr/>
            <p:nvPr/>
          </p:nvSpPr>
          <p:spPr bwMode="auto">
            <a:xfrm>
              <a:off x="2917984" y="2863311"/>
              <a:ext cx="2568415" cy="161158"/>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2" name="Rounded Rectangle 71"/>
            <p:cNvSpPr/>
            <p:nvPr/>
          </p:nvSpPr>
          <p:spPr bwMode="auto">
            <a:xfrm rot="16200000">
              <a:off x="2161367" y="3630692"/>
              <a:ext cx="1676400" cy="14163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49" name="Group 48"/>
          <p:cNvGrpSpPr/>
          <p:nvPr/>
        </p:nvGrpSpPr>
        <p:grpSpPr>
          <a:xfrm>
            <a:off x="5867400" y="2895600"/>
            <a:ext cx="3657602" cy="990600"/>
            <a:chOff x="5867400" y="2895600"/>
            <a:chExt cx="3657602" cy="990600"/>
          </a:xfrm>
        </p:grpSpPr>
        <p:sp>
          <p:nvSpPr>
            <p:cNvPr id="74" name="Rounded Rectangle 73"/>
            <p:cNvSpPr/>
            <p:nvPr/>
          </p:nvSpPr>
          <p:spPr bwMode="auto">
            <a:xfrm>
              <a:off x="5867400" y="2994185"/>
              <a:ext cx="3657600" cy="17392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5" name="Rounded Rectangle 74"/>
            <p:cNvSpPr/>
            <p:nvPr/>
          </p:nvSpPr>
          <p:spPr bwMode="auto">
            <a:xfrm rot="16200000">
              <a:off x="9000473" y="3361670"/>
              <a:ext cx="889444" cy="159615"/>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6" name="TextBox 75"/>
            <p:cNvSpPr txBox="1"/>
            <p:nvPr/>
          </p:nvSpPr>
          <p:spPr>
            <a:xfrm>
              <a:off x="8807307" y="2895600"/>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00</a:t>
              </a:r>
              <a:endParaRPr lang="en-US" sz="1600" b="1" baseline="-25000" dirty="0">
                <a:solidFill>
                  <a:srgbClr val="FF0000"/>
                </a:solidFill>
                <a:latin typeface="Helvetica"/>
                <a:cs typeface="Helvetica"/>
              </a:endParaRPr>
            </a:p>
          </p:txBody>
        </p:sp>
      </p:grpSp>
      <p:sp>
        <p:nvSpPr>
          <p:cNvPr id="63" name="TextBox 62"/>
          <p:cNvSpPr txBox="1"/>
          <p:nvPr/>
        </p:nvSpPr>
        <p:spPr>
          <a:xfrm>
            <a:off x="8643869" y="87820"/>
            <a:ext cx="1295400" cy="646331"/>
          </a:xfrm>
          <a:prstGeom prst="rect">
            <a:avLst/>
          </a:prstGeom>
          <a:solidFill>
            <a:srgbClr val="FFFF00"/>
          </a:solidFill>
          <a:ln>
            <a:solidFill>
              <a:srgbClr val="FF0000"/>
            </a:solidFill>
          </a:ln>
        </p:spPr>
        <p:txBody>
          <a:bodyPr wrap="square" rtlCol="0">
            <a:spAutoFit/>
          </a:bodyPr>
          <a:lstStyle/>
          <a:p>
            <a:r>
              <a:rPr lang="en-US" sz="1800" b="1" dirty="0" smtClean="0">
                <a:solidFill>
                  <a:srgbClr val="FF0000"/>
                </a:solidFill>
                <a:latin typeface="Helvetica"/>
                <a:cs typeface="Helvetica"/>
              </a:rPr>
              <a:t>Same as normal </a:t>
            </a:r>
            <a:r>
              <a:rPr lang="en-US" sz="1800" b="1" dirty="0" err="1" smtClean="0">
                <a:solidFill>
                  <a:srgbClr val="FF0000"/>
                </a:solidFill>
                <a:latin typeface="Helvetica"/>
                <a:cs typeface="Helvetica"/>
              </a:rPr>
              <a:t>lw</a:t>
            </a:r>
            <a:endParaRPr lang="en-US" sz="1800" b="1" dirty="0" smtClean="0">
              <a:solidFill>
                <a:srgbClr val="FF0000"/>
              </a:solidFill>
              <a:latin typeface="Helvetica"/>
              <a:cs typeface="Helvetica"/>
            </a:endParaRPr>
          </a:p>
        </p:txBody>
      </p:sp>
      <p:graphicFrame>
        <p:nvGraphicFramePr>
          <p:cNvPr id="70" name="Table 69"/>
          <p:cNvGraphicFramePr>
            <a:graphicFrameLocks noGrp="1"/>
          </p:cNvGraphicFramePr>
          <p:nvPr>
            <p:extLst>
              <p:ext uri="{D42A27DB-BD31-4B8C-83A1-F6EECF244321}">
                <p14:modId xmlns:p14="http://schemas.microsoft.com/office/powerpoint/2010/main" val="1059961365"/>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39452320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46</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479573207"/>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90414939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sp>
        <p:nvSpPr>
          <p:cNvPr id="2" name="Rectangle 1"/>
          <p:cNvSpPr/>
          <p:nvPr/>
        </p:nvSpPr>
        <p:spPr>
          <a:xfrm>
            <a:off x="4191000" y="478726"/>
            <a:ext cx="5853385"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2,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1: 	Decode instruction</a:t>
            </a:r>
          </a:p>
          <a:p>
            <a:pPr>
              <a:spcBef>
                <a:spcPts val="500"/>
              </a:spcBef>
            </a:pPr>
            <a:r>
              <a:rPr lang="en-US" sz="1400" dirty="0" smtClean="0">
                <a:solidFill>
                  <a:schemeClr val="accent6">
                    <a:lumMod val="50000"/>
                  </a:schemeClr>
                </a:solidFill>
                <a:latin typeface="Helvetica"/>
                <a:cs typeface="Helvetica"/>
              </a:rPr>
              <a:t>A </a:t>
            </a:r>
            <a:r>
              <a:rPr lang="en-US" sz="1400" dirty="0" smtClean="0">
                <a:solidFill>
                  <a:schemeClr val="accent6">
                    <a:lumMod val="50000"/>
                  </a:schemeClr>
                </a:solidFill>
                <a:latin typeface="Helvetica"/>
                <a:cs typeface="Helvetica"/>
                <a:sym typeface="Wingdings"/>
              </a:rPr>
              <a:t> RF[25:21]  ||  B  RF[20:16]  ||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PC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2895600" y="5144"/>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20" name="Group 19"/>
          <p:cNvGrpSpPr/>
          <p:nvPr/>
        </p:nvGrpSpPr>
        <p:grpSpPr>
          <a:xfrm>
            <a:off x="4186842" y="799051"/>
            <a:ext cx="1985357" cy="4243761"/>
            <a:chOff x="4186842" y="799051"/>
            <a:chExt cx="1985357" cy="4243761"/>
          </a:xfrm>
        </p:grpSpPr>
        <p:sp>
          <p:nvSpPr>
            <p:cNvPr id="63" name="Rounded Rectangle 62"/>
            <p:cNvSpPr/>
            <p:nvPr/>
          </p:nvSpPr>
          <p:spPr bwMode="auto">
            <a:xfrm>
              <a:off x="4511456" y="4772399"/>
              <a:ext cx="1660743"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9" name="Group 18"/>
            <p:cNvGrpSpPr/>
            <p:nvPr/>
          </p:nvGrpSpPr>
          <p:grpSpPr>
            <a:xfrm>
              <a:off x="4186842" y="799051"/>
              <a:ext cx="1643536" cy="4001549"/>
              <a:chOff x="4186842" y="799051"/>
              <a:chExt cx="1643536" cy="4001549"/>
            </a:xfrm>
          </p:grpSpPr>
          <p:sp>
            <p:nvSpPr>
              <p:cNvPr id="34" name="Rounded Rectangle 33"/>
              <p:cNvSpPr/>
              <p:nvPr/>
            </p:nvSpPr>
            <p:spPr bwMode="auto">
              <a:xfrm>
                <a:off x="4186842" y="799051"/>
                <a:ext cx="1325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cxnSp>
            <p:nvCxnSpPr>
              <p:cNvPr id="73" name="Straight Arrow Connector 72"/>
              <p:cNvCxnSpPr/>
              <p:nvPr/>
            </p:nvCxnSpPr>
            <p:spPr bwMode="auto">
              <a:xfrm flipH="1">
                <a:off x="5257800" y="2209800"/>
                <a:ext cx="381000" cy="2590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7" name="TextBox 76"/>
              <p:cNvSpPr txBox="1"/>
              <p:nvPr/>
            </p:nvSpPr>
            <p:spPr>
              <a:xfrm>
                <a:off x="5105400" y="3276600"/>
                <a:ext cx="724978"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00111</a:t>
                </a:r>
                <a:endParaRPr lang="en-US" sz="1600" baseline="-25000" dirty="0">
                  <a:solidFill>
                    <a:srgbClr val="FF0000"/>
                  </a:solidFill>
                  <a:latin typeface="Helvetica"/>
                  <a:cs typeface="Helvetica"/>
                </a:endParaRPr>
              </a:p>
            </p:txBody>
          </p:sp>
        </p:grpSp>
      </p:grpSp>
      <p:grpSp>
        <p:nvGrpSpPr>
          <p:cNvPr id="44" name="Group 43"/>
          <p:cNvGrpSpPr/>
          <p:nvPr/>
        </p:nvGrpSpPr>
        <p:grpSpPr>
          <a:xfrm>
            <a:off x="2209800" y="4648200"/>
            <a:ext cx="5185349" cy="1045553"/>
            <a:chOff x="2209800" y="4648200"/>
            <a:chExt cx="5185349" cy="1045553"/>
          </a:xfrm>
        </p:grpSpPr>
        <p:sp>
          <p:nvSpPr>
            <p:cNvPr id="67" name="Rounded Rectangle 66"/>
            <p:cNvSpPr/>
            <p:nvPr/>
          </p:nvSpPr>
          <p:spPr bwMode="auto">
            <a:xfrm>
              <a:off x="6558215" y="4957088"/>
              <a:ext cx="728609"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0" name="TextBox 69"/>
            <p:cNvSpPr txBox="1"/>
            <p:nvPr/>
          </p:nvSpPr>
          <p:spPr>
            <a:xfrm>
              <a:off x="6487763" y="46482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cxnSp>
          <p:nvCxnSpPr>
            <p:cNvPr id="78" name="Straight Arrow Connector 77"/>
            <p:cNvCxnSpPr/>
            <p:nvPr/>
          </p:nvCxnSpPr>
          <p:spPr bwMode="auto">
            <a:xfrm flipV="1">
              <a:off x="2209800" y="5105400"/>
              <a:ext cx="4572000" cy="304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9" name="TextBox 78"/>
            <p:cNvSpPr txBox="1"/>
            <p:nvPr/>
          </p:nvSpPr>
          <p:spPr>
            <a:xfrm rot="21359275">
              <a:off x="2446816" y="5355199"/>
              <a:ext cx="2797360"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Load 10000</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into A register</a:t>
              </a:r>
              <a:endParaRPr lang="en-US" sz="1600" baseline="-25000" dirty="0">
                <a:solidFill>
                  <a:srgbClr val="FF0000"/>
                </a:solidFill>
                <a:latin typeface="Helvetica"/>
                <a:cs typeface="Helvetica"/>
              </a:endParaRPr>
            </a:p>
          </p:txBody>
        </p:sp>
      </p:grpSp>
      <p:sp>
        <p:nvSpPr>
          <p:cNvPr id="29" name="TextBox 28"/>
          <p:cNvSpPr txBox="1"/>
          <p:nvPr/>
        </p:nvSpPr>
        <p:spPr>
          <a:xfrm>
            <a:off x="8643869" y="87820"/>
            <a:ext cx="1295400" cy="646331"/>
          </a:xfrm>
          <a:prstGeom prst="rect">
            <a:avLst/>
          </a:prstGeom>
          <a:solidFill>
            <a:srgbClr val="FFFF00"/>
          </a:solidFill>
          <a:ln>
            <a:solidFill>
              <a:srgbClr val="FF0000"/>
            </a:solidFill>
          </a:ln>
        </p:spPr>
        <p:txBody>
          <a:bodyPr wrap="square" rtlCol="0">
            <a:spAutoFit/>
          </a:bodyPr>
          <a:lstStyle/>
          <a:p>
            <a:r>
              <a:rPr lang="en-US" sz="1800" b="1" dirty="0" smtClean="0">
                <a:solidFill>
                  <a:srgbClr val="FF0000"/>
                </a:solidFill>
                <a:latin typeface="Helvetica"/>
                <a:cs typeface="Helvetica"/>
              </a:rPr>
              <a:t>Same as normal </a:t>
            </a:r>
            <a:r>
              <a:rPr lang="en-US" sz="1800" b="1" dirty="0" err="1" smtClean="0">
                <a:solidFill>
                  <a:srgbClr val="FF0000"/>
                </a:solidFill>
                <a:latin typeface="Helvetica"/>
                <a:cs typeface="Helvetica"/>
              </a:rPr>
              <a:t>lw</a:t>
            </a:r>
            <a:endParaRPr lang="en-US" sz="1800" b="1" dirty="0" smtClean="0">
              <a:solidFill>
                <a:srgbClr val="FF0000"/>
              </a:solidFill>
              <a:latin typeface="Helvetica"/>
              <a:cs typeface="Helvetica"/>
            </a:endParaRPr>
          </a:p>
        </p:txBody>
      </p:sp>
      <p:graphicFrame>
        <p:nvGraphicFramePr>
          <p:cNvPr id="31" name="Table 30"/>
          <p:cNvGraphicFramePr>
            <a:graphicFrameLocks noGrp="1"/>
          </p:cNvGraphicFramePr>
          <p:nvPr>
            <p:extLst>
              <p:ext uri="{D42A27DB-BD31-4B8C-83A1-F6EECF244321}">
                <p14:modId xmlns:p14="http://schemas.microsoft.com/office/powerpoint/2010/main" val="1844587362"/>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8494880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47</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4116690646"/>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387552373"/>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sp>
        <p:nvSpPr>
          <p:cNvPr id="2" name="Rectangle 1"/>
          <p:cNvSpPr/>
          <p:nvPr/>
        </p:nvSpPr>
        <p:spPr>
          <a:xfrm>
            <a:off x="4191000" y="478726"/>
            <a:ext cx="5853385"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2, State 1: 	</a:t>
            </a:r>
            <a:r>
              <a:rPr lang="en-US" sz="1600" dirty="0" smtClean="0">
                <a:solidFill>
                  <a:schemeClr val="accent6">
                    <a:lumMod val="50000"/>
                  </a:schemeClr>
                </a:solidFill>
                <a:latin typeface="Helvetica"/>
                <a:cs typeface="Helvetica"/>
              </a:rPr>
              <a:t>Decode instruction</a:t>
            </a:r>
          </a:p>
          <a:p>
            <a:pPr>
              <a:spcBef>
                <a:spcPts val="500"/>
              </a:spcBef>
            </a:pPr>
            <a:r>
              <a:rPr lang="en-US" sz="1400" dirty="0" smtClean="0">
                <a:solidFill>
                  <a:schemeClr val="accent6">
                    <a:lumMod val="50000"/>
                  </a:schemeClr>
                </a:solidFill>
                <a:latin typeface="Helvetica"/>
                <a:cs typeface="Helvetica"/>
              </a:rPr>
              <a:t>A </a:t>
            </a:r>
            <a:r>
              <a:rPr lang="en-US" sz="1400" dirty="0" smtClean="0">
                <a:solidFill>
                  <a:schemeClr val="accent6">
                    <a:lumMod val="50000"/>
                  </a:schemeClr>
                </a:solidFill>
                <a:latin typeface="Helvetica"/>
                <a:cs typeface="Helvetica"/>
                <a:sym typeface="Wingdings"/>
              </a:rPr>
              <a:t> RF[25:21]  ||  B  RF[20:16]  ||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PC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2895600" y="5144"/>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10" name="Group 9"/>
          <p:cNvGrpSpPr/>
          <p:nvPr/>
        </p:nvGrpSpPr>
        <p:grpSpPr>
          <a:xfrm>
            <a:off x="4511456" y="799051"/>
            <a:ext cx="2475423" cy="4567238"/>
            <a:chOff x="4511456" y="799051"/>
            <a:chExt cx="2475423" cy="4567238"/>
          </a:xfrm>
        </p:grpSpPr>
        <p:sp>
          <p:nvSpPr>
            <p:cNvPr id="63" name="Rounded Rectangle 62"/>
            <p:cNvSpPr/>
            <p:nvPr/>
          </p:nvSpPr>
          <p:spPr bwMode="auto">
            <a:xfrm>
              <a:off x="4511456" y="5095876"/>
              <a:ext cx="1660743"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4" name="Rounded Rectangle 33"/>
            <p:cNvSpPr/>
            <p:nvPr/>
          </p:nvSpPr>
          <p:spPr bwMode="auto">
            <a:xfrm>
              <a:off x="5660901" y="799051"/>
              <a:ext cx="1325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cxnSp>
          <p:nvCxnSpPr>
            <p:cNvPr id="73" name="Straight Arrow Connector 72"/>
            <p:cNvCxnSpPr/>
            <p:nvPr/>
          </p:nvCxnSpPr>
          <p:spPr bwMode="auto">
            <a:xfrm flipH="1">
              <a:off x="6096000" y="2286000"/>
              <a:ext cx="685800" cy="28194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7" name="TextBox 76"/>
            <p:cNvSpPr txBox="1"/>
            <p:nvPr/>
          </p:nvSpPr>
          <p:spPr>
            <a:xfrm>
              <a:off x="6096000" y="3276600"/>
              <a:ext cx="740106"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00110</a:t>
              </a:r>
              <a:endParaRPr lang="en-US" sz="1600" baseline="-25000" dirty="0">
                <a:solidFill>
                  <a:srgbClr val="FF0000"/>
                </a:solidFill>
                <a:latin typeface="Helvetica"/>
                <a:cs typeface="Helvetica"/>
              </a:endParaRPr>
            </a:p>
          </p:txBody>
        </p:sp>
      </p:grpSp>
      <p:grpSp>
        <p:nvGrpSpPr>
          <p:cNvPr id="11" name="Group 10"/>
          <p:cNvGrpSpPr/>
          <p:nvPr/>
        </p:nvGrpSpPr>
        <p:grpSpPr>
          <a:xfrm>
            <a:off x="2209800" y="5181648"/>
            <a:ext cx="5077024" cy="948106"/>
            <a:chOff x="2209800" y="5181648"/>
            <a:chExt cx="5077024" cy="948106"/>
          </a:xfrm>
        </p:grpSpPr>
        <p:sp>
          <p:nvSpPr>
            <p:cNvPr id="67" name="Rounded Rectangle 66"/>
            <p:cNvSpPr/>
            <p:nvPr/>
          </p:nvSpPr>
          <p:spPr bwMode="auto">
            <a:xfrm>
              <a:off x="6558215" y="5586224"/>
              <a:ext cx="728609"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0" name="TextBox 69"/>
            <p:cNvSpPr txBox="1"/>
            <p:nvPr/>
          </p:nvSpPr>
          <p:spPr>
            <a:xfrm>
              <a:off x="6553200" y="5791200"/>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9</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cxnSp>
          <p:nvCxnSpPr>
            <p:cNvPr id="78" name="Straight Arrow Connector 77"/>
            <p:cNvCxnSpPr/>
            <p:nvPr/>
          </p:nvCxnSpPr>
          <p:spPr bwMode="auto">
            <a:xfrm>
              <a:off x="2209800" y="5181648"/>
              <a:ext cx="4355876" cy="415233"/>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79" name="TextBox 78"/>
            <p:cNvSpPr txBox="1"/>
            <p:nvPr/>
          </p:nvSpPr>
          <p:spPr>
            <a:xfrm rot="293076">
              <a:off x="2701593" y="5410917"/>
              <a:ext cx="2287806" cy="338554"/>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Load 9</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into B register</a:t>
              </a:r>
              <a:endParaRPr lang="en-US" sz="1600" baseline="-25000" dirty="0">
                <a:solidFill>
                  <a:srgbClr val="FF0000"/>
                </a:solidFill>
                <a:latin typeface="Helvetica"/>
                <a:cs typeface="Helvetica"/>
              </a:endParaRPr>
            </a:p>
          </p:txBody>
        </p:sp>
      </p:grpSp>
      <p:sp>
        <p:nvSpPr>
          <p:cNvPr id="28" name="TextBox 27"/>
          <p:cNvSpPr txBox="1"/>
          <p:nvPr/>
        </p:nvSpPr>
        <p:spPr>
          <a:xfrm>
            <a:off x="8643869" y="87820"/>
            <a:ext cx="1295400" cy="646331"/>
          </a:xfrm>
          <a:prstGeom prst="rect">
            <a:avLst/>
          </a:prstGeom>
          <a:solidFill>
            <a:srgbClr val="FFFF00"/>
          </a:solidFill>
          <a:ln>
            <a:solidFill>
              <a:srgbClr val="FF0000"/>
            </a:solidFill>
          </a:ln>
        </p:spPr>
        <p:txBody>
          <a:bodyPr wrap="square" rtlCol="0">
            <a:spAutoFit/>
          </a:bodyPr>
          <a:lstStyle/>
          <a:p>
            <a:r>
              <a:rPr lang="en-US" sz="1800" b="1" dirty="0" smtClean="0">
                <a:solidFill>
                  <a:srgbClr val="FF0000"/>
                </a:solidFill>
                <a:latin typeface="Helvetica"/>
                <a:cs typeface="Helvetica"/>
              </a:rPr>
              <a:t>Same as normal </a:t>
            </a:r>
            <a:r>
              <a:rPr lang="en-US" sz="1800" b="1" dirty="0" err="1" smtClean="0">
                <a:solidFill>
                  <a:srgbClr val="FF0000"/>
                </a:solidFill>
                <a:latin typeface="Helvetica"/>
                <a:cs typeface="Helvetica"/>
              </a:rPr>
              <a:t>lw</a:t>
            </a:r>
            <a:endParaRPr lang="en-US" sz="1800" b="1" dirty="0" smtClean="0">
              <a:solidFill>
                <a:srgbClr val="FF0000"/>
              </a:solidFill>
              <a:latin typeface="Helvetica"/>
              <a:cs typeface="Helvetica"/>
            </a:endParaRPr>
          </a:p>
        </p:txBody>
      </p:sp>
      <p:graphicFrame>
        <p:nvGraphicFramePr>
          <p:cNvPr id="30" name="Table 29"/>
          <p:cNvGraphicFramePr>
            <a:graphicFrameLocks noGrp="1"/>
          </p:cNvGraphicFramePr>
          <p:nvPr>
            <p:extLst>
              <p:ext uri="{D42A27DB-BD31-4B8C-83A1-F6EECF244321}">
                <p14:modId xmlns:p14="http://schemas.microsoft.com/office/powerpoint/2010/main" val="1572433466"/>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35868452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48</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191294719"/>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804456647"/>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sp>
        <p:nvSpPr>
          <p:cNvPr id="2" name="Rectangle 1"/>
          <p:cNvSpPr/>
          <p:nvPr/>
        </p:nvSpPr>
        <p:spPr>
          <a:xfrm>
            <a:off x="4191000" y="478726"/>
            <a:ext cx="5853385"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2, State 1: 	</a:t>
            </a:r>
            <a:r>
              <a:rPr lang="en-US" sz="1600" dirty="0" smtClean="0">
                <a:solidFill>
                  <a:schemeClr val="accent6">
                    <a:lumMod val="50000"/>
                  </a:schemeClr>
                </a:solidFill>
                <a:latin typeface="Helvetica"/>
                <a:cs typeface="Helvetica"/>
              </a:rPr>
              <a:t>Decode instruction</a:t>
            </a:r>
          </a:p>
          <a:p>
            <a:pPr>
              <a:spcBef>
                <a:spcPts val="500"/>
              </a:spcBef>
            </a:pPr>
            <a:r>
              <a:rPr lang="en-US" sz="1400" dirty="0" smtClean="0">
                <a:solidFill>
                  <a:schemeClr val="accent6">
                    <a:lumMod val="50000"/>
                  </a:schemeClr>
                </a:solidFill>
                <a:latin typeface="Helvetica"/>
                <a:cs typeface="Helvetica"/>
              </a:rPr>
              <a:t>A </a:t>
            </a:r>
            <a:r>
              <a:rPr lang="en-US" sz="1400" dirty="0" smtClean="0">
                <a:solidFill>
                  <a:schemeClr val="accent6">
                    <a:lumMod val="50000"/>
                  </a:schemeClr>
                </a:solidFill>
                <a:latin typeface="Helvetica"/>
                <a:cs typeface="Helvetica"/>
                <a:sym typeface="Wingdings"/>
              </a:rPr>
              <a:t> RF[25:21]  ||  B  RF[20:16]  ||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PC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2895600" y="5144"/>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4" name="Rounded Rectangle 33"/>
          <p:cNvSpPr/>
          <p:nvPr/>
        </p:nvSpPr>
        <p:spPr bwMode="auto">
          <a:xfrm>
            <a:off x="7132222" y="799051"/>
            <a:ext cx="2849978" cy="2704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7" name="Group 6"/>
          <p:cNvGrpSpPr/>
          <p:nvPr/>
        </p:nvGrpSpPr>
        <p:grpSpPr>
          <a:xfrm>
            <a:off x="3122977" y="4191000"/>
            <a:ext cx="6173423" cy="2821114"/>
            <a:chOff x="3122977" y="4191000"/>
            <a:chExt cx="6173423" cy="2821114"/>
          </a:xfrm>
        </p:grpSpPr>
        <p:grpSp>
          <p:nvGrpSpPr>
            <p:cNvPr id="6" name="Group 5"/>
            <p:cNvGrpSpPr/>
            <p:nvPr/>
          </p:nvGrpSpPr>
          <p:grpSpPr>
            <a:xfrm>
              <a:off x="3122977" y="4191000"/>
              <a:ext cx="6173423" cy="2821114"/>
              <a:chOff x="3122977" y="4191000"/>
              <a:chExt cx="6173423" cy="2821114"/>
            </a:xfrm>
          </p:grpSpPr>
          <p:sp>
            <p:nvSpPr>
              <p:cNvPr id="63" name="Rounded Rectangle 62"/>
              <p:cNvSpPr/>
              <p:nvPr/>
            </p:nvSpPr>
            <p:spPr bwMode="auto">
              <a:xfrm>
                <a:off x="3122977" y="4191000"/>
                <a:ext cx="4268423" cy="22812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ounded Rectangle 28"/>
              <p:cNvSpPr/>
              <p:nvPr/>
            </p:nvSpPr>
            <p:spPr bwMode="auto">
              <a:xfrm rot="16200000">
                <a:off x="6922980" y="4484578"/>
                <a:ext cx="735330" cy="20151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0" name="Rounded Rectangle 29"/>
              <p:cNvSpPr/>
              <p:nvPr/>
            </p:nvSpPr>
            <p:spPr bwMode="auto">
              <a:xfrm rot="16200000">
                <a:off x="4419600" y="6096000"/>
                <a:ext cx="1600200" cy="2286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1" name="Rounded Rectangle 30"/>
              <p:cNvSpPr/>
              <p:nvPr/>
            </p:nvSpPr>
            <p:spPr bwMode="auto">
              <a:xfrm rot="10800000">
                <a:off x="5105400" y="6705598"/>
                <a:ext cx="2438400" cy="30117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Rounded Rectangle 31"/>
              <p:cNvSpPr/>
              <p:nvPr/>
            </p:nvSpPr>
            <p:spPr bwMode="auto">
              <a:xfrm rot="16200000">
                <a:off x="7032549" y="6500864"/>
                <a:ext cx="801729" cy="220772"/>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0" name="Rounded Rectangle 39"/>
              <p:cNvSpPr/>
              <p:nvPr/>
            </p:nvSpPr>
            <p:spPr bwMode="auto">
              <a:xfrm rot="10800000">
                <a:off x="8458200" y="5410199"/>
                <a:ext cx="838200" cy="20096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41" name="TextBox 40"/>
            <p:cNvSpPr txBox="1"/>
            <p:nvPr/>
          </p:nvSpPr>
          <p:spPr>
            <a:xfrm>
              <a:off x="3429000" y="4648200"/>
              <a:ext cx="3697647" cy="584776"/>
            </a:xfrm>
            <a:prstGeom prst="rect">
              <a:avLst/>
            </a:prstGeom>
            <a:solidFill>
              <a:srgbClr val="FFFFFF"/>
            </a:solidFill>
            <a:ln>
              <a:solidFill>
                <a:srgbClr val="FF0000"/>
              </a:solidFill>
            </a:ln>
          </p:spPr>
          <p:txBody>
            <a:bodyPr wrap="none" rtlCol="0">
              <a:spAutoFit/>
            </a:bodyPr>
            <a:lstStyle/>
            <a:p>
              <a:r>
                <a:rPr lang="en-US" sz="1600" dirty="0" smtClean="0">
                  <a:solidFill>
                    <a:srgbClr val="FF0000"/>
                  </a:solidFill>
                  <a:latin typeface="Helvetica"/>
                  <a:cs typeface="Helvetica"/>
                </a:rPr>
                <a:t>Calculate address in case it is needed.</a:t>
              </a:r>
              <a:endParaRPr lang="en-US" sz="1600" baseline="-25000" dirty="0" smtClean="0">
                <a:solidFill>
                  <a:srgbClr val="FF0000"/>
                </a:solidFill>
                <a:latin typeface="Helvetica"/>
                <a:cs typeface="Helvetica"/>
              </a:endParaRPr>
            </a:p>
            <a:p>
              <a:r>
                <a:rPr lang="en-US" sz="1600" dirty="0" smtClean="0">
                  <a:solidFill>
                    <a:srgbClr val="FF0000"/>
                  </a:solidFill>
                  <a:latin typeface="Helvetica"/>
                  <a:cs typeface="Helvetica"/>
                </a:rPr>
                <a:t>(hardware is available, so use ASAP)</a:t>
              </a:r>
            </a:p>
          </p:txBody>
        </p:sp>
      </p:grpSp>
      <p:sp>
        <p:nvSpPr>
          <p:cNvPr id="28" name="TextBox 27"/>
          <p:cNvSpPr txBox="1"/>
          <p:nvPr/>
        </p:nvSpPr>
        <p:spPr>
          <a:xfrm>
            <a:off x="8643869" y="87820"/>
            <a:ext cx="1295400" cy="646331"/>
          </a:xfrm>
          <a:prstGeom prst="rect">
            <a:avLst/>
          </a:prstGeom>
          <a:solidFill>
            <a:srgbClr val="FFFF00"/>
          </a:solidFill>
          <a:ln>
            <a:solidFill>
              <a:srgbClr val="FF0000"/>
            </a:solidFill>
          </a:ln>
        </p:spPr>
        <p:txBody>
          <a:bodyPr wrap="square" rtlCol="0">
            <a:spAutoFit/>
          </a:bodyPr>
          <a:lstStyle/>
          <a:p>
            <a:r>
              <a:rPr lang="en-US" sz="1800" b="1" dirty="0" smtClean="0">
                <a:solidFill>
                  <a:srgbClr val="FF0000"/>
                </a:solidFill>
                <a:latin typeface="Helvetica"/>
                <a:cs typeface="Helvetica"/>
              </a:rPr>
              <a:t>Same as normal </a:t>
            </a:r>
            <a:r>
              <a:rPr lang="en-US" sz="1800" b="1" dirty="0" err="1" smtClean="0">
                <a:solidFill>
                  <a:srgbClr val="FF0000"/>
                </a:solidFill>
                <a:latin typeface="Helvetica"/>
                <a:cs typeface="Helvetica"/>
              </a:rPr>
              <a:t>lw</a:t>
            </a:r>
            <a:endParaRPr lang="en-US" sz="1800" b="1" dirty="0" smtClean="0">
              <a:solidFill>
                <a:srgbClr val="FF0000"/>
              </a:solidFill>
              <a:latin typeface="Helvetica"/>
              <a:cs typeface="Helvetica"/>
            </a:endParaRPr>
          </a:p>
        </p:txBody>
      </p:sp>
      <p:graphicFrame>
        <p:nvGraphicFramePr>
          <p:cNvPr id="35" name="Table 34"/>
          <p:cNvGraphicFramePr>
            <a:graphicFrameLocks noGrp="1"/>
          </p:cNvGraphicFramePr>
          <p:nvPr>
            <p:extLst>
              <p:ext uri="{D42A27DB-BD31-4B8C-83A1-F6EECF244321}">
                <p14:modId xmlns:p14="http://schemas.microsoft.com/office/powerpoint/2010/main" val="1247692060"/>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40111432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49</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858294558"/>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34761062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7" name="TextBox 26"/>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sp>
        <p:nvSpPr>
          <p:cNvPr id="2" name="Rectangle 1"/>
          <p:cNvSpPr/>
          <p:nvPr/>
        </p:nvSpPr>
        <p:spPr>
          <a:xfrm>
            <a:off x="4191000" y="478726"/>
            <a:ext cx="3694003"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3</a:t>
            </a:r>
            <a:r>
              <a:rPr lang="en-US" sz="1600" dirty="0" smtClean="0">
                <a:solidFill>
                  <a:schemeClr val="accent6">
                    <a:lumMod val="50000"/>
                  </a:schemeClr>
                </a:solidFill>
                <a:latin typeface="Helvetica"/>
                <a:cs typeface="Helvetica"/>
              </a:rPr>
              <a:t>, State 2  	Calculate address</a:t>
            </a:r>
          </a:p>
          <a:p>
            <a:pPr>
              <a:spcBef>
                <a:spcPts val="500"/>
              </a:spcBef>
            </a:pPr>
            <a:r>
              <a:rPr lang="en-US" sz="1400" dirty="0" smtClean="0">
                <a:solidFill>
                  <a:schemeClr val="accent6">
                    <a:lumMod val="50000"/>
                  </a:schemeClr>
                </a:solidFill>
                <a:latin typeface="Helvetica"/>
                <a:cs typeface="Helvetica"/>
                <a:sym typeface="Wingdings"/>
              </a:rPr>
              <a:t>	</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A + </a:t>
            </a:r>
            <a:r>
              <a:rPr lang="en-US" sz="1400" dirty="0" err="1" smtClean="0">
                <a:solidFill>
                  <a:schemeClr val="accent6">
                    <a:lumMod val="50000"/>
                  </a:schemeClr>
                </a:solidFill>
                <a:latin typeface="Helvetica"/>
                <a:cs typeface="Helvetica"/>
                <a:sym typeface="Wingdings"/>
              </a:rPr>
              <a:t>SignExt</a:t>
            </a:r>
            <a:r>
              <a:rPr lang="en-US" sz="1400" dirty="0" smtClean="0">
                <a:solidFill>
                  <a:schemeClr val="accent6">
                    <a:lumMod val="50000"/>
                  </a:schemeClr>
                </a:solidFill>
                <a:latin typeface="Helvetica"/>
                <a:cs typeface="Helvetica"/>
                <a:sym typeface="Wingdings"/>
              </a:rPr>
              <a:t>(IR[15:0])</a:t>
            </a:r>
            <a:endParaRPr lang="en-US" sz="1400" dirty="0">
              <a:solidFill>
                <a:schemeClr val="accent6">
                  <a:lumMod val="50000"/>
                </a:schemeClr>
              </a:solidFill>
              <a:latin typeface="Helvetica"/>
              <a:cs typeface="Helvetica"/>
            </a:endParaRPr>
          </a:p>
        </p:txBody>
      </p:sp>
      <p:sp>
        <p:nvSpPr>
          <p:cNvPr id="8" name="Oval 7"/>
          <p:cNvSpPr/>
          <p:nvPr/>
        </p:nvSpPr>
        <p:spPr bwMode="auto">
          <a:xfrm>
            <a:off x="-3669" y="990600"/>
            <a:ext cx="1143000" cy="1143000"/>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6" name="Group 5"/>
          <p:cNvGrpSpPr/>
          <p:nvPr/>
        </p:nvGrpSpPr>
        <p:grpSpPr>
          <a:xfrm>
            <a:off x="2743200" y="3124200"/>
            <a:ext cx="6558206" cy="3048000"/>
            <a:chOff x="2743200" y="3124200"/>
            <a:chExt cx="6558206" cy="3048000"/>
          </a:xfrm>
        </p:grpSpPr>
        <p:sp>
          <p:nvSpPr>
            <p:cNvPr id="31" name="TextBox 30"/>
            <p:cNvSpPr txBox="1"/>
            <p:nvPr/>
          </p:nvSpPr>
          <p:spPr>
            <a:xfrm>
              <a:off x="6487763" y="46482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32" name="TextBox 31"/>
            <p:cNvSpPr txBox="1"/>
            <p:nvPr/>
          </p:nvSpPr>
          <p:spPr>
            <a:xfrm>
              <a:off x="2743200" y="3124200"/>
              <a:ext cx="6558206" cy="1077218"/>
            </a:xfrm>
            <a:prstGeom prst="rect">
              <a:avLst/>
            </a:prstGeom>
            <a:solidFill>
              <a:srgbClr val="FFFFFF"/>
            </a:solidFill>
            <a:ln>
              <a:solidFill>
                <a:srgbClr val="FF0000"/>
              </a:solidFill>
            </a:ln>
          </p:spPr>
          <p:txBody>
            <a:bodyPr wrap="none" rtlCol="0">
              <a:spAutoFit/>
            </a:bodyPr>
            <a:lstStyle/>
            <a:p>
              <a:pPr marL="285750" indent="-285750">
                <a:buFont typeface="Arial"/>
                <a:buChar char="•"/>
              </a:pPr>
              <a:r>
                <a:rPr lang="en-US" sz="1600" dirty="0" smtClean="0">
                  <a:solidFill>
                    <a:srgbClr val="FF0000"/>
                  </a:solidFill>
                  <a:latin typeface="Helvetica"/>
                  <a:cs typeface="Helvetica"/>
                </a:rPr>
                <a:t>A register is:		10000</a:t>
              </a:r>
              <a:r>
                <a:rPr lang="en-US" sz="1600" baseline="-25000" dirty="0" smtClean="0">
                  <a:solidFill>
                    <a:srgbClr val="FF0000"/>
                  </a:solidFill>
                  <a:latin typeface="Helvetica"/>
                  <a:cs typeface="Helvetica"/>
                </a:rPr>
                <a:t>10</a:t>
              </a:r>
            </a:p>
            <a:p>
              <a:pPr marL="285750" indent="-285750">
                <a:buFont typeface="Arial"/>
                <a:buChar char="•"/>
              </a:pPr>
              <a:r>
                <a:rPr lang="en-US" sz="1600" dirty="0" smtClean="0">
                  <a:solidFill>
                    <a:srgbClr val="FF0000"/>
                  </a:solidFill>
                  <a:latin typeface="Helvetica"/>
                  <a:cs typeface="Helvetica"/>
                </a:rPr>
                <a:t>Immediate value is: 	8</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(0000 0000 0000 1000</a:t>
              </a:r>
              <a:r>
                <a:rPr lang="en-US" sz="1600" baseline="-25000" dirty="0" smtClean="0">
                  <a:solidFill>
                    <a:srgbClr val="FF0000"/>
                  </a:solidFill>
                  <a:latin typeface="Helvetica"/>
                  <a:cs typeface="Helvetica"/>
                </a:rPr>
                <a:t>2</a:t>
              </a:r>
              <a:r>
                <a:rPr lang="en-US" sz="1600" dirty="0" smtClean="0">
                  <a:solidFill>
                    <a:srgbClr val="FF0000"/>
                  </a:solidFill>
                  <a:latin typeface="Helvetica"/>
                  <a:cs typeface="Helvetica"/>
                </a:rPr>
                <a:t>)</a:t>
              </a:r>
            </a:p>
            <a:p>
              <a:pPr marL="285750" indent="-285750">
                <a:buFont typeface="Arial"/>
                <a:buChar char="•"/>
              </a:pPr>
              <a:r>
                <a:rPr lang="en-US" sz="1600" dirty="0" smtClean="0">
                  <a:solidFill>
                    <a:srgbClr val="FF0000"/>
                  </a:solidFill>
                  <a:latin typeface="Helvetica"/>
                  <a:cs typeface="Helvetica"/>
                </a:rPr>
                <a:t>Immediate value is padded with </a:t>
              </a:r>
              <a:r>
                <a:rPr lang="en-US" sz="1600" dirty="0" smtClean="0">
                  <a:solidFill>
                    <a:schemeClr val="accent6">
                      <a:lumMod val="50000"/>
                    </a:schemeClr>
                  </a:solidFill>
                  <a:latin typeface="Helvetica"/>
                  <a:cs typeface="Helvetica"/>
                </a:rPr>
                <a:t>leading 0</a:t>
              </a:r>
              <a:r>
                <a:rPr lang="en-US" sz="1600" dirty="0" smtClean="0">
                  <a:solidFill>
                    <a:srgbClr val="161645"/>
                  </a:solidFill>
                  <a:latin typeface="Helvetica"/>
                  <a:cs typeface="Helvetica"/>
                </a:rPr>
                <a:t>s</a:t>
              </a:r>
              <a:r>
                <a:rPr lang="en-US" sz="1600" dirty="0" smtClean="0">
                  <a:solidFill>
                    <a:srgbClr val="FF0000"/>
                  </a:solidFill>
                  <a:latin typeface="Helvetica"/>
                  <a:cs typeface="Helvetica"/>
                </a:rPr>
                <a:t> to get 2</a:t>
              </a:r>
              <a:r>
                <a:rPr lang="en-US" sz="1600" baseline="30000" dirty="0" smtClean="0">
                  <a:solidFill>
                    <a:srgbClr val="FF0000"/>
                  </a:solidFill>
                  <a:latin typeface="Helvetica"/>
                  <a:cs typeface="Helvetica"/>
                </a:rPr>
                <a:t>nd</a:t>
              </a:r>
              <a:r>
                <a:rPr lang="en-US" sz="1600" dirty="0" smtClean="0">
                  <a:solidFill>
                    <a:srgbClr val="FF0000"/>
                  </a:solidFill>
                  <a:latin typeface="Helvetica"/>
                  <a:cs typeface="Helvetica"/>
                </a:rPr>
                <a:t> 32-bit number</a:t>
              </a:r>
            </a:p>
            <a:p>
              <a:pPr lvl="1"/>
              <a:r>
                <a:rPr lang="en-US" sz="1600" dirty="0" smtClean="0">
                  <a:solidFill>
                    <a:srgbClr val="161645"/>
                  </a:solidFill>
                  <a:latin typeface="Helvetica"/>
                  <a:cs typeface="Helvetica"/>
                </a:rPr>
                <a:t>0000 0000 0000 0000 </a:t>
              </a:r>
              <a:r>
                <a:rPr lang="en-US" sz="1600" dirty="0" smtClean="0">
                  <a:solidFill>
                    <a:srgbClr val="FF0000"/>
                  </a:solidFill>
                  <a:latin typeface="Helvetica"/>
                  <a:cs typeface="Helvetica"/>
                </a:rPr>
                <a:t>0000 0000 0000 1000</a:t>
              </a:r>
              <a:r>
                <a:rPr lang="en-US" sz="1600" baseline="-25000" dirty="0" smtClean="0">
                  <a:solidFill>
                    <a:srgbClr val="FF0000"/>
                  </a:solidFill>
                  <a:latin typeface="Helvetica"/>
                  <a:cs typeface="Helvetica"/>
                </a:rPr>
                <a:t>2</a:t>
              </a:r>
            </a:p>
          </p:txBody>
        </p:sp>
        <p:sp>
          <p:nvSpPr>
            <p:cNvPr id="33" name="TextBox 32"/>
            <p:cNvSpPr txBox="1"/>
            <p:nvPr/>
          </p:nvSpPr>
          <p:spPr>
            <a:xfrm>
              <a:off x="6947451" y="5833646"/>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sp>
        <p:nvSpPr>
          <p:cNvPr id="29" name="TextBox 28"/>
          <p:cNvSpPr txBox="1"/>
          <p:nvPr/>
        </p:nvSpPr>
        <p:spPr>
          <a:xfrm>
            <a:off x="8763000" y="49530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30" name="TextBox 29"/>
          <p:cNvSpPr txBox="1"/>
          <p:nvPr/>
        </p:nvSpPr>
        <p:spPr>
          <a:xfrm>
            <a:off x="8643869" y="87820"/>
            <a:ext cx="1295400" cy="646331"/>
          </a:xfrm>
          <a:prstGeom prst="rect">
            <a:avLst/>
          </a:prstGeom>
          <a:solidFill>
            <a:srgbClr val="FFFF00"/>
          </a:solidFill>
          <a:ln>
            <a:solidFill>
              <a:srgbClr val="FF0000"/>
            </a:solidFill>
          </a:ln>
        </p:spPr>
        <p:txBody>
          <a:bodyPr wrap="square" rtlCol="0">
            <a:spAutoFit/>
          </a:bodyPr>
          <a:lstStyle/>
          <a:p>
            <a:r>
              <a:rPr lang="en-US" sz="1800" b="1" dirty="0" smtClean="0">
                <a:solidFill>
                  <a:srgbClr val="FF0000"/>
                </a:solidFill>
                <a:latin typeface="Helvetica"/>
                <a:cs typeface="Helvetica"/>
              </a:rPr>
              <a:t>Same as normal </a:t>
            </a:r>
            <a:r>
              <a:rPr lang="en-US" sz="1800" b="1" dirty="0" err="1" smtClean="0">
                <a:solidFill>
                  <a:srgbClr val="FF0000"/>
                </a:solidFill>
                <a:latin typeface="Helvetica"/>
                <a:cs typeface="Helvetica"/>
              </a:rPr>
              <a:t>lw</a:t>
            </a:r>
            <a:endParaRPr lang="en-US" sz="1800" b="1" dirty="0" smtClean="0">
              <a:solidFill>
                <a:srgbClr val="FF0000"/>
              </a:solidFill>
              <a:latin typeface="Helvetica"/>
              <a:cs typeface="Helvetica"/>
            </a:endParaRPr>
          </a:p>
        </p:txBody>
      </p:sp>
      <p:graphicFrame>
        <p:nvGraphicFramePr>
          <p:cNvPr id="34" name="Table 33"/>
          <p:cNvGraphicFramePr>
            <a:graphicFrameLocks noGrp="1"/>
          </p:cNvGraphicFramePr>
          <p:nvPr>
            <p:extLst>
              <p:ext uri="{D42A27DB-BD31-4B8C-83A1-F6EECF244321}">
                <p14:modId xmlns:p14="http://schemas.microsoft.com/office/powerpoint/2010/main" val="2982862134"/>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19827332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p>
            <a:fld id="{605AE680-4A92-284C-9E5B-F206966FE16F}" type="slidenum">
              <a:rPr lang="en-US" smtClean="0">
                <a:latin typeface="Helvetica"/>
                <a:cs typeface="Helvetica"/>
              </a:rPr>
              <a:pPr/>
              <a:t>5</a:t>
            </a:fld>
            <a:endParaRPr lang="en-US" smtClean="0">
              <a:latin typeface="Helvetica"/>
              <a:cs typeface="Helvetica"/>
            </a:endParaRPr>
          </a:p>
        </p:txBody>
      </p:sp>
      <p:sp>
        <p:nvSpPr>
          <p:cNvPr id="25603" name="Rectangle 2"/>
          <p:cNvSpPr>
            <a:spLocks noGrp="1" noChangeArrowheads="1"/>
          </p:cNvSpPr>
          <p:nvPr>
            <p:ph type="title"/>
          </p:nvPr>
        </p:nvSpPr>
        <p:spPr>
          <a:xfrm>
            <a:off x="76200" y="76200"/>
            <a:ext cx="10058400" cy="949960"/>
          </a:xfrm>
        </p:spPr>
        <p:txBody>
          <a:bodyPr/>
          <a:lstStyle/>
          <a:p>
            <a:pPr eaLnBrk="1" hangingPunct="1"/>
            <a:r>
              <a:rPr lang="en-US" dirty="0" smtClean="0">
                <a:ea typeface="ＭＳ Ｐゴシック" pitchFamily="29" charset="-128"/>
                <a:cs typeface="ＭＳ Ｐゴシック" pitchFamily="29" charset="-128"/>
              </a:rPr>
              <a:t>The </a:t>
            </a:r>
            <a:r>
              <a:rPr lang="en-US" dirty="0" err="1" smtClean="0">
                <a:ea typeface="ＭＳ Ｐゴシック" pitchFamily="29" charset="-128"/>
                <a:cs typeface="ＭＳ Ｐゴシック" pitchFamily="29" charset="-128"/>
              </a:rPr>
              <a:t>datapath</a:t>
            </a:r>
            <a:r>
              <a:rPr lang="en-US" dirty="0" smtClean="0">
                <a:ea typeface="ＭＳ Ｐゴシック" pitchFamily="29" charset="-128"/>
                <a:cs typeface="ＭＳ Ｐゴシック" pitchFamily="29" charset="-128"/>
              </a:rPr>
              <a:t> control unit</a:t>
            </a:r>
          </a:p>
        </p:txBody>
      </p:sp>
      <p:sp>
        <p:nvSpPr>
          <p:cNvPr id="25604" name="Rectangle 3"/>
          <p:cNvSpPr>
            <a:spLocks noGrp="1" noChangeArrowheads="1"/>
          </p:cNvSpPr>
          <p:nvPr>
            <p:ph type="body" idx="1"/>
          </p:nvPr>
        </p:nvSpPr>
        <p:spPr>
          <a:xfrm>
            <a:off x="0" y="1143000"/>
            <a:ext cx="5182870" cy="5124027"/>
          </a:xfrm>
        </p:spPr>
        <p:txBody>
          <a:bodyPr/>
          <a:lstStyle/>
          <a:p>
            <a:pPr marL="509412" indent="-509412">
              <a:lnSpc>
                <a:spcPct val="90000"/>
              </a:lnSpc>
            </a:pPr>
            <a:r>
              <a:rPr lang="en-US" sz="2000" dirty="0" smtClean="0">
                <a:solidFill>
                  <a:srgbClr val="FF0000"/>
                </a:solidFill>
                <a:ea typeface="ＭＳ Ｐゴシック" pitchFamily="29" charset="-128"/>
                <a:cs typeface="ＭＳ Ｐゴシック" pitchFamily="29" charset="-128"/>
              </a:rPr>
              <a:t>D[9] = D[0] + D[1]</a:t>
            </a:r>
            <a:r>
              <a:rPr lang="en-US" sz="2000" dirty="0" smtClean="0">
                <a:ea typeface="ＭＳ Ｐゴシック" pitchFamily="29" charset="-128"/>
                <a:cs typeface="ＭＳ Ｐゴシック" pitchFamily="29" charset="-128"/>
              </a:rPr>
              <a:t> – requires a sequence of four </a:t>
            </a:r>
            <a:r>
              <a:rPr lang="en-US" sz="2000" dirty="0" err="1" smtClean="0">
                <a:ea typeface="ＭＳ Ｐゴシック" pitchFamily="29" charset="-128"/>
                <a:cs typeface="ＭＳ Ｐゴシック" pitchFamily="29" charset="-128"/>
              </a:rPr>
              <a:t>datapath</a:t>
            </a:r>
            <a:r>
              <a:rPr lang="en-US" sz="2000" dirty="0" smtClean="0">
                <a:ea typeface="ＭＳ Ｐゴシック" pitchFamily="29" charset="-128"/>
                <a:cs typeface="ＭＳ Ｐゴシック" pitchFamily="29" charset="-128"/>
              </a:rPr>
              <a:t> operations:</a:t>
            </a:r>
          </a:p>
          <a:p>
            <a:pPr marL="1867845" lvl="3" indent="-339608">
              <a:lnSpc>
                <a:spcPct val="90000"/>
              </a:lnSpc>
              <a:buNone/>
            </a:pPr>
            <a:r>
              <a:rPr lang="en-US" sz="1300" dirty="0" smtClean="0">
                <a:solidFill>
                  <a:srgbClr val="FF0000"/>
                </a:solidFill>
                <a:ea typeface="ＭＳ Ｐゴシック" pitchFamily="29" charset="-128"/>
              </a:rPr>
              <a:t>0: RF[0] = D[0]</a:t>
            </a:r>
          </a:p>
          <a:p>
            <a:pPr marL="1867845" lvl="3" indent="-339608">
              <a:lnSpc>
                <a:spcPct val="90000"/>
              </a:lnSpc>
              <a:buNone/>
            </a:pPr>
            <a:r>
              <a:rPr lang="en-US" sz="1300" dirty="0" smtClean="0">
                <a:solidFill>
                  <a:srgbClr val="FF0000"/>
                </a:solidFill>
                <a:ea typeface="ＭＳ Ｐゴシック" pitchFamily="29" charset="-128"/>
              </a:rPr>
              <a:t>1: RF[1] = D[1]</a:t>
            </a:r>
          </a:p>
          <a:p>
            <a:pPr marL="1867845" lvl="3" indent="-339608">
              <a:lnSpc>
                <a:spcPct val="90000"/>
              </a:lnSpc>
              <a:buNone/>
            </a:pPr>
            <a:r>
              <a:rPr lang="en-US" sz="1300" dirty="0" smtClean="0">
                <a:solidFill>
                  <a:srgbClr val="FF0000"/>
                </a:solidFill>
                <a:ea typeface="ＭＳ Ｐゴシック" pitchFamily="29" charset="-128"/>
              </a:rPr>
              <a:t>2: RF[2] = RF[0] + RF[1]</a:t>
            </a:r>
          </a:p>
          <a:p>
            <a:pPr marL="1867845" lvl="3" indent="-339608">
              <a:lnSpc>
                <a:spcPct val="90000"/>
              </a:lnSpc>
              <a:buNone/>
            </a:pPr>
            <a:r>
              <a:rPr lang="en-US" sz="1300" dirty="0" smtClean="0">
                <a:solidFill>
                  <a:srgbClr val="FF0000"/>
                </a:solidFill>
                <a:ea typeface="ＭＳ Ｐゴシック" pitchFamily="29" charset="-128"/>
              </a:rPr>
              <a:t>3: D[9] = RF[2] </a:t>
            </a:r>
          </a:p>
          <a:p>
            <a:pPr marL="509412" indent="-509412">
              <a:lnSpc>
                <a:spcPct val="90000"/>
              </a:lnSpc>
            </a:pPr>
            <a:r>
              <a:rPr lang="en-US" sz="2000" dirty="0" smtClean="0">
                <a:ea typeface="ＭＳ Ｐゴシック" pitchFamily="29" charset="-128"/>
                <a:cs typeface="ＭＳ Ｐゴシック" pitchFamily="29" charset="-128"/>
              </a:rPr>
              <a:t>Each operation is an </a:t>
            </a:r>
            <a:r>
              <a:rPr lang="en-US" sz="2000" i="1" dirty="0" smtClean="0">
                <a:solidFill>
                  <a:schemeClr val="accent2"/>
                </a:solidFill>
                <a:ea typeface="ＭＳ Ｐゴシック" pitchFamily="29" charset="-128"/>
                <a:cs typeface="ＭＳ Ｐゴシック" pitchFamily="29" charset="-128"/>
              </a:rPr>
              <a:t>instruction</a:t>
            </a:r>
            <a:r>
              <a:rPr lang="en-US" sz="2000" dirty="0" smtClean="0">
                <a:ea typeface="ＭＳ Ｐゴシック" pitchFamily="29" charset="-128"/>
                <a:cs typeface="ＭＳ Ｐゴシック" pitchFamily="29" charset="-128"/>
              </a:rPr>
              <a:t> </a:t>
            </a:r>
          </a:p>
          <a:p>
            <a:pPr marL="933922" lvl="1" indent="-424510">
              <a:lnSpc>
                <a:spcPct val="90000"/>
              </a:lnSpc>
            </a:pPr>
            <a:r>
              <a:rPr lang="en-US" sz="1800" b="0" dirty="0" smtClean="0"/>
              <a:t>Sequence of instructions –  </a:t>
            </a:r>
            <a:r>
              <a:rPr lang="en-US" sz="1800" i="1" dirty="0" smtClean="0"/>
              <a:t>program</a:t>
            </a:r>
          </a:p>
          <a:p>
            <a:pPr marL="933922" lvl="1" indent="-424510">
              <a:lnSpc>
                <a:spcPct val="90000"/>
              </a:lnSpc>
            </a:pPr>
            <a:r>
              <a:rPr lang="en-US" sz="1800" b="0" dirty="0"/>
              <a:t>P</a:t>
            </a:r>
            <a:r>
              <a:rPr lang="en-US" sz="1800" b="0" dirty="0" smtClean="0"/>
              <a:t>rogrammable processors </a:t>
            </a:r>
            <a:r>
              <a:rPr lang="en-US" sz="1800" b="0" dirty="0"/>
              <a:t>d</a:t>
            </a:r>
            <a:r>
              <a:rPr lang="en-US" sz="1800" b="0" dirty="0" smtClean="0"/>
              <a:t>ecomposing desired computations into processor-supported operations</a:t>
            </a:r>
          </a:p>
          <a:p>
            <a:pPr marL="933922" lvl="1" indent="-424510">
              <a:lnSpc>
                <a:spcPct val="90000"/>
              </a:lnSpc>
            </a:pPr>
            <a:r>
              <a:rPr lang="en-US" sz="1800" b="0" dirty="0" smtClean="0"/>
              <a:t>Store program in </a:t>
            </a:r>
            <a:r>
              <a:rPr lang="en-US" sz="1800" i="1" dirty="0" smtClean="0"/>
              <a:t>instruction memory</a:t>
            </a:r>
          </a:p>
          <a:p>
            <a:pPr marL="509412" lvl="1" indent="0">
              <a:lnSpc>
                <a:spcPct val="90000"/>
              </a:lnSpc>
              <a:buNone/>
            </a:pPr>
            <a:endParaRPr lang="en-US" sz="1800" i="1" dirty="0" smtClean="0"/>
          </a:p>
          <a:p>
            <a:pPr marL="933922" lvl="1" indent="-424510">
              <a:lnSpc>
                <a:spcPct val="90000"/>
              </a:lnSpc>
            </a:pPr>
            <a:r>
              <a:rPr lang="en-US" sz="1800" i="1" dirty="0" smtClean="0"/>
              <a:t>Control unit</a:t>
            </a:r>
            <a:r>
              <a:rPr lang="en-US" sz="1800" dirty="0" smtClean="0"/>
              <a:t> </a:t>
            </a:r>
            <a:r>
              <a:rPr lang="en-US" sz="1800" b="0" dirty="0" smtClean="0"/>
              <a:t>reads each instruction and executes it on the </a:t>
            </a:r>
            <a:r>
              <a:rPr lang="en-US" sz="1800" b="0" dirty="0" err="1" smtClean="0"/>
              <a:t>datapath</a:t>
            </a:r>
            <a:r>
              <a:rPr lang="en-US" sz="1800" b="0" dirty="0" smtClean="0"/>
              <a:t> </a:t>
            </a:r>
          </a:p>
          <a:p>
            <a:pPr marL="1400884" lvl="2" indent="-382059">
              <a:lnSpc>
                <a:spcPct val="90000"/>
              </a:lnSpc>
            </a:pPr>
            <a:r>
              <a:rPr lang="en-US" sz="1600" dirty="0" smtClean="0">
                <a:ea typeface="ＭＳ Ｐゴシック" pitchFamily="29" charset="-128"/>
              </a:rPr>
              <a:t>PC: </a:t>
            </a:r>
            <a:r>
              <a:rPr lang="en-US" sz="1600" b="0" dirty="0" smtClean="0">
                <a:ea typeface="ＭＳ Ｐゴシック" pitchFamily="29" charset="-128"/>
              </a:rPr>
              <a:t>Program counter – address of current instruction</a:t>
            </a:r>
          </a:p>
          <a:p>
            <a:pPr marL="1400884" lvl="2" indent="-382059">
              <a:lnSpc>
                <a:spcPct val="90000"/>
              </a:lnSpc>
            </a:pPr>
            <a:r>
              <a:rPr lang="en-US" sz="1600" dirty="0" smtClean="0">
                <a:ea typeface="ＭＳ Ｐゴシック" pitchFamily="29" charset="-128"/>
              </a:rPr>
              <a:t>IR: </a:t>
            </a:r>
            <a:r>
              <a:rPr lang="en-US" sz="1600" b="0" dirty="0" smtClean="0">
                <a:ea typeface="ＭＳ Ｐゴシック" pitchFamily="29" charset="-128"/>
              </a:rPr>
              <a:t>Instruction register – current instruction </a:t>
            </a:r>
            <a:endParaRPr lang="en-US" sz="1600" b="0" dirty="0">
              <a:ea typeface="ＭＳ Ｐゴシック" pitchFamily="29" charset="-128"/>
            </a:endParaRPr>
          </a:p>
        </p:txBody>
      </p:sp>
      <p:sp>
        <p:nvSpPr>
          <p:cNvPr id="25605" name="Rectangle 5"/>
          <p:cNvSpPr>
            <a:spLocks noChangeArrowheads="1"/>
          </p:cNvSpPr>
          <p:nvPr/>
        </p:nvSpPr>
        <p:spPr bwMode="auto">
          <a:xfrm>
            <a:off x="7735888" y="2287270"/>
            <a:ext cx="2158365" cy="319532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5606" name="Line 6"/>
          <p:cNvSpPr>
            <a:spLocks noChangeShapeType="1"/>
          </p:cNvSpPr>
          <p:nvPr/>
        </p:nvSpPr>
        <p:spPr bwMode="auto">
          <a:xfrm>
            <a:off x="8615997" y="2020994"/>
            <a:ext cx="1747" cy="521758"/>
          </a:xfrm>
          <a:prstGeom prst="line">
            <a:avLst/>
          </a:prstGeom>
          <a:noFill/>
          <a:ln w="28575">
            <a:solidFill>
              <a:srgbClr val="000000"/>
            </a:solidFill>
            <a:miter lim="800000"/>
            <a:headEnd/>
            <a:tailEnd/>
          </a:ln>
        </p:spPr>
        <p:txBody>
          <a:bodyPr lIns="101882" tIns="50941" rIns="101882" bIns="50941">
            <a:prstTxWarp prst="textNoShape">
              <a:avLst/>
            </a:prstTxWarp>
          </a:bodyPr>
          <a:lstStyle/>
          <a:p>
            <a:endParaRPr lang="en-US"/>
          </a:p>
        </p:txBody>
      </p:sp>
      <p:sp>
        <p:nvSpPr>
          <p:cNvPr id="25607" name="Freeform 7"/>
          <p:cNvSpPr>
            <a:spLocks/>
          </p:cNvSpPr>
          <p:nvPr/>
        </p:nvSpPr>
        <p:spPr bwMode="auto">
          <a:xfrm>
            <a:off x="8010049" y="1815889"/>
            <a:ext cx="139700" cy="143933"/>
          </a:xfrm>
          <a:custGeom>
            <a:avLst/>
            <a:gdLst>
              <a:gd name="T0" fmla="*/ 0 w 80"/>
              <a:gd name="T1" fmla="*/ 2147483647 h 80"/>
              <a:gd name="T2" fmla="*/ 2147483647 w 80"/>
              <a:gd name="T3" fmla="*/ 2147483647 h 80"/>
              <a:gd name="T4" fmla="*/ 0 w 80"/>
              <a:gd name="T5" fmla="*/ 0 h 80"/>
              <a:gd name="T6" fmla="*/ 0 60000 65536"/>
              <a:gd name="T7" fmla="*/ 0 60000 65536"/>
              <a:gd name="T8" fmla="*/ 0 60000 65536"/>
              <a:gd name="T9" fmla="*/ 0 w 80"/>
              <a:gd name="T10" fmla="*/ 0 h 80"/>
              <a:gd name="T11" fmla="*/ 80 w 80"/>
              <a:gd name="T12" fmla="*/ 80 h 80"/>
            </a:gdLst>
            <a:ahLst/>
            <a:cxnLst>
              <a:cxn ang="T6">
                <a:pos x="T0" y="T1"/>
              </a:cxn>
              <a:cxn ang="T7">
                <a:pos x="T2" y="T3"/>
              </a:cxn>
              <a:cxn ang="T8">
                <a:pos x="T4" y="T5"/>
              </a:cxn>
            </a:cxnLst>
            <a:rect l="T9" t="T10" r="T11" b="T12"/>
            <a:pathLst>
              <a:path w="80" h="80">
                <a:moveTo>
                  <a:pt x="0" y="80"/>
                </a:moveTo>
                <a:lnTo>
                  <a:pt x="80" y="40"/>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5608" name="Freeform 8"/>
          <p:cNvSpPr>
            <a:spLocks/>
          </p:cNvSpPr>
          <p:nvPr/>
        </p:nvSpPr>
        <p:spPr bwMode="auto">
          <a:xfrm>
            <a:off x="8186420" y="3924512"/>
            <a:ext cx="134462" cy="143933"/>
          </a:xfrm>
          <a:custGeom>
            <a:avLst/>
            <a:gdLst>
              <a:gd name="T0" fmla="*/ 0 w 77"/>
              <a:gd name="T1" fmla="*/ 2147483647 h 80"/>
              <a:gd name="T2" fmla="*/ 2147483647 w 77"/>
              <a:gd name="T3" fmla="*/ 2147483647 h 80"/>
              <a:gd name="T4" fmla="*/ 0 w 77"/>
              <a:gd name="T5" fmla="*/ 0 h 80"/>
              <a:gd name="T6" fmla="*/ 0 60000 65536"/>
              <a:gd name="T7" fmla="*/ 0 60000 65536"/>
              <a:gd name="T8" fmla="*/ 0 60000 65536"/>
              <a:gd name="T9" fmla="*/ 0 w 77"/>
              <a:gd name="T10" fmla="*/ 0 h 80"/>
              <a:gd name="T11" fmla="*/ 77 w 77"/>
              <a:gd name="T12" fmla="*/ 80 h 80"/>
            </a:gdLst>
            <a:ahLst/>
            <a:cxnLst>
              <a:cxn ang="T6">
                <a:pos x="T0" y="T1"/>
              </a:cxn>
              <a:cxn ang="T7">
                <a:pos x="T2" y="T3"/>
              </a:cxn>
              <a:cxn ang="T8">
                <a:pos x="T4" y="T5"/>
              </a:cxn>
            </a:cxnLst>
            <a:rect l="T9" t="T10" r="T11" b="T12"/>
            <a:pathLst>
              <a:path w="77" h="80">
                <a:moveTo>
                  <a:pt x="0" y="80"/>
                </a:moveTo>
                <a:lnTo>
                  <a:pt x="77" y="40"/>
                </a:lnTo>
                <a:lnTo>
                  <a:pt x="0" y="0"/>
                </a:lnTo>
              </a:path>
            </a:pathLst>
          </a:custGeom>
          <a:noFill/>
          <a:ln w="9525">
            <a:solidFill>
              <a:srgbClr val="0078C1"/>
            </a:solidFill>
            <a:miter lim="800000"/>
            <a:headEnd/>
            <a:tailEnd/>
          </a:ln>
        </p:spPr>
        <p:txBody>
          <a:bodyPr lIns="101882" tIns="50941" rIns="101882" bIns="50941">
            <a:prstTxWarp prst="textNoShape">
              <a:avLst/>
            </a:prstTxWarp>
          </a:bodyPr>
          <a:lstStyle/>
          <a:p>
            <a:endParaRPr lang="en-US"/>
          </a:p>
        </p:txBody>
      </p:sp>
      <p:sp>
        <p:nvSpPr>
          <p:cNvPr id="25609" name="Rectangle 9"/>
          <p:cNvSpPr>
            <a:spLocks noChangeArrowheads="1"/>
          </p:cNvSpPr>
          <p:nvPr/>
        </p:nvSpPr>
        <p:spPr bwMode="auto">
          <a:xfrm>
            <a:off x="8240555" y="3726604"/>
            <a:ext cx="1156018"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Register file RF</a:t>
            </a:r>
            <a:endParaRPr lang="en-US" dirty="0">
              <a:latin typeface="Times New Roman" pitchFamily="29" charset="0"/>
            </a:endParaRPr>
          </a:p>
        </p:txBody>
      </p:sp>
      <p:sp>
        <p:nvSpPr>
          <p:cNvPr id="25610" name="Rectangle 10"/>
          <p:cNvSpPr>
            <a:spLocks noChangeArrowheads="1"/>
          </p:cNvSpPr>
          <p:nvPr/>
        </p:nvSpPr>
        <p:spPr bwMode="auto">
          <a:xfrm>
            <a:off x="8231823" y="1635972"/>
            <a:ext cx="117348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Data memory D</a:t>
            </a:r>
            <a:endParaRPr lang="en-US" dirty="0">
              <a:latin typeface="Times New Roman" pitchFamily="29" charset="0"/>
            </a:endParaRPr>
          </a:p>
        </p:txBody>
      </p:sp>
      <p:sp>
        <p:nvSpPr>
          <p:cNvPr id="25611" name="Rectangle 11"/>
          <p:cNvSpPr>
            <a:spLocks noChangeArrowheads="1"/>
          </p:cNvSpPr>
          <p:nvPr/>
        </p:nvSpPr>
        <p:spPr bwMode="auto">
          <a:xfrm>
            <a:off x="8664893" y="4752129"/>
            <a:ext cx="326549"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ALU</a:t>
            </a:r>
            <a:endParaRPr lang="en-US" dirty="0">
              <a:latin typeface="Times New Roman" pitchFamily="29" charset="0"/>
            </a:endParaRPr>
          </a:p>
        </p:txBody>
      </p:sp>
      <p:sp>
        <p:nvSpPr>
          <p:cNvPr id="25612" name="Rectangle 12"/>
          <p:cNvSpPr>
            <a:spLocks noChangeArrowheads="1"/>
          </p:cNvSpPr>
          <p:nvPr/>
        </p:nvSpPr>
        <p:spPr bwMode="auto">
          <a:xfrm>
            <a:off x="8664893" y="2747857"/>
            <a:ext cx="326549"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n</a:t>
            </a:r>
            <a:r>
              <a:rPr lang="en-US" sz="1300" dirty="0">
                <a:latin typeface="Helvetica" pitchFamily="29" charset="0"/>
              </a:rPr>
              <a:t>-bit</a:t>
            </a:r>
            <a:endParaRPr lang="en-US" dirty="0">
              <a:latin typeface="Times New Roman" pitchFamily="29" charset="0"/>
            </a:endParaRPr>
          </a:p>
        </p:txBody>
      </p:sp>
      <p:sp>
        <p:nvSpPr>
          <p:cNvPr id="25613" name="Rectangle 13"/>
          <p:cNvSpPr>
            <a:spLocks noChangeArrowheads="1"/>
          </p:cNvSpPr>
          <p:nvPr/>
        </p:nvSpPr>
        <p:spPr bwMode="auto">
          <a:xfrm>
            <a:off x="8687595" y="2947565"/>
            <a:ext cx="92551"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2</a:t>
            </a:r>
            <a:endParaRPr lang="en-US" dirty="0">
              <a:latin typeface="Times New Roman" pitchFamily="29" charset="0"/>
            </a:endParaRPr>
          </a:p>
        </p:txBody>
      </p:sp>
      <p:sp>
        <p:nvSpPr>
          <p:cNvPr id="25614" name="Rectangle 14"/>
          <p:cNvSpPr>
            <a:spLocks noChangeArrowheads="1"/>
          </p:cNvSpPr>
          <p:nvPr/>
        </p:nvSpPr>
        <p:spPr bwMode="auto">
          <a:xfrm>
            <a:off x="8785384" y="2936770"/>
            <a:ext cx="8382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t>x</a:t>
            </a:r>
            <a:endParaRPr lang="en-US" dirty="0"/>
          </a:p>
        </p:txBody>
      </p:sp>
      <p:sp>
        <p:nvSpPr>
          <p:cNvPr id="25615" name="Rectangle 15"/>
          <p:cNvSpPr>
            <a:spLocks noChangeArrowheads="1"/>
          </p:cNvSpPr>
          <p:nvPr/>
        </p:nvSpPr>
        <p:spPr bwMode="auto">
          <a:xfrm>
            <a:off x="8879682" y="2947565"/>
            <a:ext cx="92551"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1</a:t>
            </a:r>
            <a:endParaRPr lang="en-US" dirty="0">
              <a:latin typeface="Times New Roman" pitchFamily="29" charset="0"/>
            </a:endParaRPr>
          </a:p>
        </p:txBody>
      </p:sp>
      <p:sp>
        <p:nvSpPr>
          <p:cNvPr id="25616" name="Freeform 16"/>
          <p:cNvSpPr>
            <a:spLocks/>
          </p:cNvSpPr>
          <p:nvPr/>
        </p:nvSpPr>
        <p:spPr bwMode="auto">
          <a:xfrm>
            <a:off x="8825548" y="2380827"/>
            <a:ext cx="820738" cy="2867872"/>
          </a:xfrm>
          <a:custGeom>
            <a:avLst/>
            <a:gdLst>
              <a:gd name="T0" fmla="*/ 2147483647 w 472"/>
              <a:gd name="T1" fmla="*/ 2147483647 h 1594"/>
              <a:gd name="T2" fmla="*/ 2147483647 w 472"/>
              <a:gd name="T3" fmla="*/ 0 h 1594"/>
              <a:gd name="T4" fmla="*/ 2147483647 w 472"/>
              <a:gd name="T5" fmla="*/ 0 h 1594"/>
              <a:gd name="T6" fmla="*/ 2147483647 w 472"/>
              <a:gd name="T7" fmla="*/ 2147483647 h 1594"/>
              <a:gd name="T8" fmla="*/ 0 w 472"/>
              <a:gd name="T9" fmla="*/ 2147483647 h 1594"/>
              <a:gd name="T10" fmla="*/ 0 w 472"/>
              <a:gd name="T11" fmla="*/ 2147483647 h 1594"/>
              <a:gd name="T12" fmla="*/ 0 60000 65536"/>
              <a:gd name="T13" fmla="*/ 0 60000 65536"/>
              <a:gd name="T14" fmla="*/ 0 60000 65536"/>
              <a:gd name="T15" fmla="*/ 0 60000 65536"/>
              <a:gd name="T16" fmla="*/ 0 60000 65536"/>
              <a:gd name="T17" fmla="*/ 0 60000 65536"/>
              <a:gd name="T18" fmla="*/ 0 w 472"/>
              <a:gd name="T19" fmla="*/ 0 h 1594"/>
              <a:gd name="T20" fmla="*/ 472 w 472"/>
              <a:gd name="T21" fmla="*/ 1594 h 1594"/>
            </a:gdLst>
            <a:ahLst/>
            <a:cxnLst>
              <a:cxn ang="T12">
                <a:pos x="T0" y="T1"/>
              </a:cxn>
              <a:cxn ang="T13">
                <a:pos x="T2" y="T3"/>
              </a:cxn>
              <a:cxn ang="T14">
                <a:pos x="T4" y="T5"/>
              </a:cxn>
              <a:cxn ang="T15">
                <a:pos x="T6" y="T7"/>
              </a:cxn>
              <a:cxn ang="T16">
                <a:pos x="T8" y="T9"/>
              </a:cxn>
              <a:cxn ang="T17">
                <a:pos x="T10" y="T11"/>
              </a:cxn>
            </a:cxnLst>
            <a:rect l="T18" t="T19" r="T20" b="T21"/>
            <a:pathLst>
              <a:path w="472" h="1594">
                <a:moveTo>
                  <a:pt x="121" y="102"/>
                </a:moveTo>
                <a:lnTo>
                  <a:pt x="121" y="0"/>
                </a:lnTo>
                <a:lnTo>
                  <a:pt x="472" y="0"/>
                </a:lnTo>
                <a:lnTo>
                  <a:pt x="472" y="1594"/>
                </a:lnTo>
                <a:lnTo>
                  <a:pt x="0" y="1594"/>
                </a:lnTo>
                <a:lnTo>
                  <a:pt x="0" y="1477"/>
                </a:lnTo>
              </a:path>
            </a:pathLst>
          </a:custGeom>
          <a:noFill/>
          <a:ln w="28575">
            <a:solidFill>
              <a:srgbClr val="000000"/>
            </a:solidFill>
            <a:miter lim="800000"/>
            <a:headEnd/>
            <a:tailEnd/>
          </a:ln>
        </p:spPr>
        <p:txBody>
          <a:bodyPr lIns="101882" tIns="50941" rIns="101882" bIns="50941">
            <a:prstTxWarp prst="textNoShape">
              <a:avLst/>
            </a:prstTxWarp>
          </a:bodyPr>
          <a:lstStyle/>
          <a:p>
            <a:endParaRPr lang="en-US"/>
          </a:p>
        </p:txBody>
      </p:sp>
      <p:sp>
        <p:nvSpPr>
          <p:cNvPr id="25617" name="Freeform 17"/>
          <p:cNvSpPr>
            <a:spLocks/>
          </p:cNvSpPr>
          <p:nvPr/>
        </p:nvSpPr>
        <p:spPr bwMode="auto">
          <a:xfrm>
            <a:off x="8015288" y="2087564"/>
            <a:ext cx="600710" cy="2124815"/>
          </a:xfrm>
          <a:custGeom>
            <a:avLst/>
            <a:gdLst>
              <a:gd name="T0" fmla="*/ 2147483647 w 345"/>
              <a:gd name="T1" fmla="*/ 0 h 1181"/>
              <a:gd name="T2" fmla="*/ 2147483647 w 345"/>
              <a:gd name="T3" fmla="*/ 2147483647 h 1181"/>
              <a:gd name="T4" fmla="*/ 0 w 345"/>
              <a:gd name="T5" fmla="*/ 2147483647 h 1181"/>
              <a:gd name="T6" fmla="*/ 0 w 345"/>
              <a:gd name="T7" fmla="*/ 2147483647 h 1181"/>
              <a:gd name="T8" fmla="*/ 2147483647 w 345"/>
              <a:gd name="T9" fmla="*/ 2147483647 h 1181"/>
              <a:gd name="T10" fmla="*/ 0 60000 65536"/>
              <a:gd name="T11" fmla="*/ 0 60000 65536"/>
              <a:gd name="T12" fmla="*/ 0 60000 65536"/>
              <a:gd name="T13" fmla="*/ 0 60000 65536"/>
              <a:gd name="T14" fmla="*/ 0 60000 65536"/>
              <a:gd name="T15" fmla="*/ 0 w 345"/>
              <a:gd name="T16" fmla="*/ 0 h 1181"/>
              <a:gd name="T17" fmla="*/ 345 w 345"/>
              <a:gd name="T18" fmla="*/ 1181 h 1181"/>
            </a:gdLst>
            <a:ahLst/>
            <a:cxnLst>
              <a:cxn ang="T10">
                <a:pos x="T0" y="T1"/>
              </a:cxn>
              <a:cxn ang="T11">
                <a:pos x="T2" y="T3"/>
              </a:cxn>
              <a:cxn ang="T12">
                <a:pos x="T4" y="T5"/>
              </a:cxn>
              <a:cxn ang="T13">
                <a:pos x="T6" y="T7"/>
              </a:cxn>
              <a:cxn ang="T14">
                <a:pos x="T8" y="T9"/>
              </a:cxn>
            </a:cxnLst>
            <a:rect l="T15" t="T16" r="T17" b="T18"/>
            <a:pathLst>
              <a:path w="345" h="1181">
                <a:moveTo>
                  <a:pt x="169" y="0"/>
                </a:moveTo>
                <a:lnTo>
                  <a:pt x="169" y="296"/>
                </a:lnTo>
                <a:lnTo>
                  <a:pt x="0" y="296"/>
                </a:lnTo>
                <a:lnTo>
                  <a:pt x="0" y="1181"/>
                </a:lnTo>
                <a:lnTo>
                  <a:pt x="345" y="1181"/>
                </a:lnTo>
              </a:path>
            </a:pathLst>
          </a:custGeom>
          <a:noFill/>
          <a:ln w="28575">
            <a:solidFill>
              <a:srgbClr val="000000"/>
            </a:solidFill>
            <a:miter lim="800000"/>
            <a:headEnd/>
            <a:tailEnd/>
          </a:ln>
        </p:spPr>
        <p:txBody>
          <a:bodyPr lIns="101882" tIns="50941" rIns="101882" bIns="50941">
            <a:prstTxWarp prst="textNoShape">
              <a:avLst/>
            </a:prstTxWarp>
          </a:bodyPr>
          <a:lstStyle/>
          <a:p>
            <a:endParaRPr lang="en-US"/>
          </a:p>
        </p:txBody>
      </p:sp>
      <p:sp>
        <p:nvSpPr>
          <p:cNvPr id="25618" name="Line 18"/>
          <p:cNvSpPr>
            <a:spLocks noChangeShapeType="1"/>
          </p:cNvSpPr>
          <p:nvPr/>
        </p:nvSpPr>
        <p:spPr bwMode="auto">
          <a:xfrm>
            <a:off x="8815070" y="3235432"/>
            <a:ext cx="1747" cy="199707"/>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25619" name="Line 19"/>
          <p:cNvSpPr>
            <a:spLocks noChangeShapeType="1"/>
          </p:cNvSpPr>
          <p:nvPr/>
        </p:nvSpPr>
        <p:spPr bwMode="auto">
          <a:xfrm>
            <a:off x="8615997" y="4100830"/>
            <a:ext cx="1747" cy="404813"/>
          </a:xfrm>
          <a:prstGeom prst="line">
            <a:avLst/>
          </a:prstGeom>
          <a:noFill/>
          <a:ln w="28575">
            <a:solidFill>
              <a:srgbClr val="000000"/>
            </a:solidFill>
            <a:miter lim="800000"/>
            <a:headEnd/>
            <a:tailEnd/>
          </a:ln>
        </p:spPr>
        <p:txBody>
          <a:bodyPr lIns="101882" tIns="50941" rIns="101882" bIns="50941">
            <a:prstTxWarp prst="textNoShape">
              <a:avLst/>
            </a:prstTxWarp>
          </a:bodyPr>
          <a:lstStyle/>
          <a:p>
            <a:endParaRPr lang="en-US"/>
          </a:p>
        </p:txBody>
      </p:sp>
      <p:sp>
        <p:nvSpPr>
          <p:cNvPr id="25620" name="Freeform 20"/>
          <p:cNvSpPr>
            <a:spLocks/>
          </p:cNvSpPr>
          <p:nvPr/>
        </p:nvSpPr>
        <p:spPr bwMode="auto">
          <a:xfrm>
            <a:off x="8572342" y="4457066"/>
            <a:ext cx="87313" cy="176318"/>
          </a:xfrm>
          <a:custGeom>
            <a:avLst/>
            <a:gdLst>
              <a:gd name="T0" fmla="*/ 2147483647 w 50"/>
              <a:gd name="T1" fmla="*/ 2147483647 h 98"/>
              <a:gd name="T2" fmla="*/ 2147483647 w 50"/>
              <a:gd name="T3" fmla="*/ 0 h 98"/>
              <a:gd name="T4" fmla="*/ 0 w 50"/>
              <a:gd name="T5" fmla="*/ 0 h 98"/>
              <a:gd name="T6" fmla="*/ 2147483647 w 50"/>
              <a:gd name="T7" fmla="*/ 2147483647 h 98"/>
              <a:gd name="T8" fmla="*/ 0 60000 65536"/>
              <a:gd name="T9" fmla="*/ 0 60000 65536"/>
              <a:gd name="T10" fmla="*/ 0 60000 65536"/>
              <a:gd name="T11" fmla="*/ 0 60000 65536"/>
              <a:gd name="T12" fmla="*/ 0 w 50"/>
              <a:gd name="T13" fmla="*/ 0 h 98"/>
              <a:gd name="T14" fmla="*/ 50 w 50"/>
              <a:gd name="T15" fmla="*/ 98 h 98"/>
            </a:gdLst>
            <a:ahLst/>
            <a:cxnLst>
              <a:cxn ang="T8">
                <a:pos x="T0" y="T1"/>
              </a:cxn>
              <a:cxn ang="T9">
                <a:pos x="T2" y="T3"/>
              </a:cxn>
              <a:cxn ang="T10">
                <a:pos x="T4" y="T5"/>
              </a:cxn>
              <a:cxn ang="T11">
                <a:pos x="T6" y="T7"/>
              </a:cxn>
            </a:cxnLst>
            <a:rect l="T12" t="T13" r="T14" b="T15"/>
            <a:pathLst>
              <a:path w="50" h="98">
                <a:moveTo>
                  <a:pt x="25" y="98"/>
                </a:moveTo>
                <a:lnTo>
                  <a:pt x="50" y="0"/>
                </a:lnTo>
                <a:lnTo>
                  <a:pt x="0" y="0"/>
                </a:lnTo>
                <a:lnTo>
                  <a:pt x="25" y="98"/>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5621" name="Freeform 21"/>
          <p:cNvSpPr>
            <a:spLocks/>
          </p:cNvSpPr>
          <p:nvPr/>
        </p:nvSpPr>
        <p:spPr bwMode="auto">
          <a:xfrm>
            <a:off x="8977472" y="4462464"/>
            <a:ext cx="83820" cy="176318"/>
          </a:xfrm>
          <a:custGeom>
            <a:avLst/>
            <a:gdLst>
              <a:gd name="T0" fmla="*/ 2147483647 w 49"/>
              <a:gd name="T1" fmla="*/ 2147483647 h 98"/>
              <a:gd name="T2" fmla="*/ 2147483647 w 49"/>
              <a:gd name="T3" fmla="*/ 0 h 98"/>
              <a:gd name="T4" fmla="*/ 0 w 49"/>
              <a:gd name="T5" fmla="*/ 0 h 98"/>
              <a:gd name="T6" fmla="*/ 2147483647 w 49"/>
              <a:gd name="T7" fmla="*/ 2147483647 h 98"/>
              <a:gd name="T8" fmla="*/ 0 60000 65536"/>
              <a:gd name="T9" fmla="*/ 0 60000 65536"/>
              <a:gd name="T10" fmla="*/ 0 60000 65536"/>
              <a:gd name="T11" fmla="*/ 0 60000 65536"/>
              <a:gd name="T12" fmla="*/ 0 w 49"/>
              <a:gd name="T13" fmla="*/ 0 h 98"/>
              <a:gd name="T14" fmla="*/ 49 w 49"/>
              <a:gd name="T15" fmla="*/ 98 h 98"/>
            </a:gdLst>
            <a:ahLst/>
            <a:cxnLst>
              <a:cxn ang="T8">
                <a:pos x="T0" y="T1"/>
              </a:cxn>
              <a:cxn ang="T9">
                <a:pos x="T2" y="T3"/>
              </a:cxn>
              <a:cxn ang="T10">
                <a:pos x="T4" y="T5"/>
              </a:cxn>
              <a:cxn ang="T11">
                <a:pos x="T6" y="T7"/>
              </a:cxn>
            </a:cxnLst>
            <a:rect l="T12" t="T13" r="T14" b="T15"/>
            <a:pathLst>
              <a:path w="49" h="98">
                <a:moveTo>
                  <a:pt x="24" y="98"/>
                </a:moveTo>
                <a:lnTo>
                  <a:pt x="49" y="0"/>
                </a:lnTo>
                <a:lnTo>
                  <a:pt x="0" y="0"/>
                </a:lnTo>
                <a:lnTo>
                  <a:pt x="24" y="98"/>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5622" name="Freeform 22"/>
          <p:cNvSpPr>
            <a:spLocks/>
          </p:cNvSpPr>
          <p:nvPr/>
        </p:nvSpPr>
        <p:spPr bwMode="auto">
          <a:xfrm>
            <a:off x="8993188" y="2508568"/>
            <a:ext cx="83820" cy="178117"/>
          </a:xfrm>
          <a:custGeom>
            <a:avLst/>
            <a:gdLst>
              <a:gd name="T0" fmla="*/ 2147483647 w 49"/>
              <a:gd name="T1" fmla="*/ 2147483647 h 99"/>
              <a:gd name="T2" fmla="*/ 2147483647 w 49"/>
              <a:gd name="T3" fmla="*/ 0 h 99"/>
              <a:gd name="T4" fmla="*/ 0 w 49"/>
              <a:gd name="T5" fmla="*/ 0 h 99"/>
              <a:gd name="T6" fmla="*/ 2147483647 w 49"/>
              <a:gd name="T7" fmla="*/ 2147483647 h 99"/>
              <a:gd name="T8" fmla="*/ 0 60000 65536"/>
              <a:gd name="T9" fmla="*/ 0 60000 65536"/>
              <a:gd name="T10" fmla="*/ 0 60000 65536"/>
              <a:gd name="T11" fmla="*/ 0 60000 65536"/>
              <a:gd name="T12" fmla="*/ 0 w 49"/>
              <a:gd name="T13" fmla="*/ 0 h 99"/>
              <a:gd name="T14" fmla="*/ 49 w 49"/>
              <a:gd name="T15" fmla="*/ 99 h 99"/>
            </a:gdLst>
            <a:ahLst/>
            <a:cxnLst>
              <a:cxn ang="T8">
                <a:pos x="T0" y="T1"/>
              </a:cxn>
              <a:cxn ang="T9">
                <a:pos x="T2" y="T3"/>
              </a:cxn>
              <a:cxn ang="T10">
                <a:pos x="T4" y="T5"/>
              </a:cxn>
              <a:cxn ang="T11">
                <a:pos x="T6" y="T7"/>
              </a:cxn>
            </a:cxnLst>
            <a:rect l="T12" t="T13" r="T14" b="T15"/>
            <a:pathLst>
              <a:path w="49" h="99">
                <a:moveTo>
                  <a:pt x="25" y="99"/>
                </a:moveTo>
                <a:lnTo>
                  <a:pt x="49" y="0"/>
                </a:lnTo>
                <a:lnTo>
                  <a:pt x="0" y="0"/>
                </a:lnTo>
                <a:lnTo>
                  <a:pt x="25" y="99"/>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5623" name="Freeform 23"/>
          <p:cNvSpPr>
            <a:spLocks/>
          </p:cNvSpPr>
          <p:nvPr/>
        </p:nvSpPr>
        <p:spPr bwMode="auto">
          <a:xfrm>
            <a:off x="8771415" y="3397357"/>
            <a:ext cx="87313" cy="176318"/>
          </a:xfrm>
          <a:custGeom>
            <a:avLst/>
            <a:gdLst>
              <a:gd name="T0" fmla="*/ 2147483647 w 50"/>
              <a:gd name="T1" fmla="*/ 2147483647 h 98"/>
              <a:gd name="T2" fmla="*/ 2147483647 w 50"/>
              <a:gd name="T3" fmla="*/ 0 h 98"/>
              <a:gd name="T4" fmla="*/ 0 w 50"/>
              <a:gd name="T5" fmla="*/ 0 h 98"/>
              <a:gd name="T6" fmla="*/ 2147483647 w 50"/>
              <a:gd name="T7" fmla="*/ 2147483647 h 98"/>
              <a:gd name="T8" fmla="*/ 0 60000 65536"/>
              <a:gd name="T9" fmla="*/ 0 60000 65536"/>
              <a:gd name="T10" fmla="*/ 0 60000 65536"/>
              <a:gd name="T11" fmla="*/ 0 60000 65536"/>
              <a:gd name="T12" fmla="*/ 0 w 50"/>
              <a:gd name="T13" fmla="*/ 0 h 98"/>
              <a:gd name="T14" fmla="*/ 50 w 50"/>
              <a:gd name="T15" fmla="*/ 98 h 98"/>
            </a:gdLst>
            <a:ahLst/>
            <a:cxnLst>
              <a:cxn ang="T8">
                <a:pos x="T0" y="T1"/>
              </a:cxn>
              <a:cxn ang="T9">
                <a:pos x="T2" y="T3"/>
              </a:cxn>
              <a:cxn ang="T10">
                <a:pos x="T4" y="T5"/>
              </a:cxn>
              <a:cxn ang="T11">
                <a:pos x="T6" y="T7"/>
              </a:cxn>
            </a:cxnLst>
            <a:rect l="T12" t="T13" r="T14" b="T15"/>
            <a:pathLst>
              <a:path w="50" h="98">
                <a:moveTo>
                  <a:pt x="25" y="98"/>
                </a:moveTo>
                <a:lnTo>
                  <a:pt x="50" y="0"/>
                </a:lnTo>
                <a:lnTo>
                  <a:pt x="0" y="0"/>
                </a:lnTo>
                <a:lnTo>
                  <a:pt x="25" y="98"/>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5624" name="Freeform 24"/>
          <p:cNvSpPr>
            <a:spLocks/>
          </p:cNvSpPr>
          <p:nvPr/>
        </p:nvSpPr>
        <p:spPr bwMode="auto">
          <a:xfrm>
            <a:off x="8572342" y="2508568"/>
            <a:ext cx="87313" cy="178117"/>
          </a:xfrm>
          <a:custGeom>
            <a:avLst/>
            <a:gdLst>
              <a:gd name="T0" fmla="*/ 2147483647 w 50"/>
              <a:gd name="T1" fmla="*/ 2147483647 h 99"/>
              <a:gd name="T2" fmla="*/ 2147483647 w 50"/>
              <a:gd name="T3" fmla="*/ 0 h 99"/>
              <a:gd name="T4" fmla="*/ 0 w 50"/>
              <a:gd name="T5" fmla="*/ 0 h 99"/>
              <a:gd name="T6" fmla="*/ 2147483647 w 50"/>
              <a:gd name="T7" fmla="*/ 2147483647 h 99"/>
              <a:gd name="T8" fmla="*/ 0 60000 65536"/>
              <a:gd name="T9" fmla="*/ 0 60000 65536"/>
              <a:gd name="T10" fmla="*/ 0 60000 65536"/>
              <a:gd name="T11" fmla="*/ 0 60000 65536"/>
              <a:gd name="T12" fmla="*/ 0 w 50"/>
              <a:gd name="T13" fmla="*/ 0 h 99"/>
              <a:gd name="T14" fmla="*/ 50 w 50"/>
              <a:gd name="T15" fmla="*/ 99 h 99"/>
            </a:gdLst>
            <a:ahLst/>
            <a:cxnLst>
              <a:cxn ang="T8">
                <a:pos x="T0" y="T1"/>
              </a:cxn>
              <a:cxn ang="T9">
                <a:pos x="T2" y="T3"/>
              </a:cxn>
              <a:cxn ang="T10">
                <a:pos x="T4" y="T5"/>
              </a:cxn>
              <a:cxn ang="T11">
                <a:pos x="T6" y="T7"/>
              </a:cxn>
            </a:cxnLst>
            <a:rect l="T12" t="T13" r="T14" b="T15"/>
            <a:pathLst>
              <a:path w="50" h="99">
                <a:moveTo>
                  <a:pt x="25" y="99"/>
                </a:moveTo>
                <a:lnTo>
                  <a:pt x="50" y="0"/>
                </a:lnTo>
                <a:lnTo>
                  <a:pt x="0" y="0"/>
                </a:lnTo>
                <a:lnTo>
                  <a:pt x="25" y="99"/>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5625" name="Freeform 25"/>
          <p:cNvSpPr>
            <a:spLocks/>
          </p:cNvSpPr>
          <p:nvPr/>
        </p:nvSpPr>
        <p:spPr bwMode="auto">
          <a:xfrm>
            <a:off x="8268495" y="2020994"/>
            <a:ext cx="85566" cy="178118"/>
          </a:xfrm>
          <a:custGeom>
            <a:avLst/>
            <a:gdLst>
              <a:gd name="T0" fmla="*/ 2147483647 w 49"/>
              <a:gd name="T1" fmla="*/ 0 h 99"/>
              <a:gd name="T2" fmla="*/ 2147483647 w 49"/>
              <a:gd name="T3" fmla="*/ 2147483647 h 99"/>
              <a:gd name="T4" fmla="*/ 0 w 49"/>
              <a:gd name="T5" fmla="*/ 2147483647 h 99"/>
              <a:gd name="T6" fmla="*/ 2147483647 w 49"/>
              <a:gd name="T7" fmla="*/ 0 h 99"/>
              <a:gd name="T8" fmla="*/ 0 60000 65536"/>
              <a:gd name="T9" fmla="*/ 0 60000 65536"/>
              <a:gd name="T10" fmla="*/ 0 60000 65536"/>
              <a:gd name="T11" fmla="*/ 0 60000 65536"/>
              <a:gd name="T12" fmla="*/ 0 w 49"/>
              <a:gd name="T13" fmla="*/ 0 h 99"/>
              <a:gd name="T14" fmla="*/ 49 w 49"/>
              <a:gd name="T15" fmla="*/ 99 h 99"/>
            </a:gdLst>
            <a:ahLst/>
            <a:cxnLst>
              <a:cxn ang="T8">
                <a:pos x="T0" y="T1"/>
              </a:cxn>
              <a:cxn ang="T9">
                <a:pos x="T2" y="T3"/>
              </a:cxn>
              <a:cxn ang="T10">
                <a:pos x="T4" y="T5"/>
              </a:cxn>
              <a:cxn ang="T11">
                <a:pos x="T6" y="T7"/>
              </a:cxn>
            </a:cxnLst>
            <a:rect l="T12" t="T13" r="T14" b="T15"/>
            <a:pathLst>
              <a:path w="49" h="99">
                <a:moveTo>
                  <a:pt x="24" y="0"/>
                </a:moveTo>
                <a:lnTo>
                  <a:pt x="49" y="99"/>
                </a:lnTo>
                <a:lnTo>
                  <a:pt x="0" y="99"/>
                </a:lnTo>
                <a:lnTo>
                  <a:pt x="24"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25626" name="Line 26"/>
          <p:cNvSpPr>
            <a:spLocks noChangeShapeType="1"/>
          </p:cNvSpPr>
          <p:nvPr/>
        </p:nvSpPr>
        <p:spPr bwMode="auto">
          <a:xfrm>
            <a:off x="9019382" y="4100830"/>
            <a:ext cx="1746" cy="404813"/>
          </a:xfrm>
          <a:prstGeom prst="line">
            <a:avLst/>
          </a:prstGeom>
          <a:noFill/>
          <a:ln w="28575">
            <a:solidFill>
              <a:srgbClr val="000000"/>
            </a:solidFill>
            <a:miter lim="800000"/>
            <a:headEnd/>
            <a:tailEnd/>
          </a:ln>
        </p:spPr>
        <p:txBody>
          <a:bodyPr lIns="101882" tIns="50941" rIns="101882" bIns="50941">
            <a:prstTxWarp prst="textNoShape">
              <a:avLst/>
            </a:prstTxWarp>
          </a:bodyPr>
          <a:lstStyle/>
          <a:p>
            <a:endParaRPr lang="en-US"/>
          </a:p>
        </p:txBody>
      </p:sp>
      <p:sp>
        <p:nvSpPr>
          <p:cNvPr id="25627" name="Rectangle 27"/>
          <p:cNvSpPr>
            <a:spLocks noChangeArrowheads="1"/>
          </p:cNvSpPr>
          <p:nvPr/>
        </p:nvSpPr>
        <p:spPr bwMode="auto">
          <a:xfrm>
            <a:off x="8010050" y="1472249"/>
            <a:ext cx="1636236" cy="54874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5628" name="Rectangle 28"/>
          <p:cNvSpPr>
            <a:spLocks noChangeArrowheads="1"/>
          </p:cNvSpPr>
          <p:nvPr/>
        </p:nvSpPr>
        <p:spPr bwMode="auto">
          <a:xfrm>
            <a:off x="8423910" y="2692084"/>
            <a:ext cx="810260" cy="537950"/>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5629" name="Rectangle 29"/>
          <p:cNvSpPr>
            <a:spLocks noChangeArrowheads="1"/>
          </p:cNvSpPr>
          <p:nvPr/>
        </p:nvSpPr>
        <p:spPr bwMode="auto">
          <a:xfrm>
            <a:off x="8186420" y="3584471"/>
            <a:ext cx="1293972" cy="527155"/>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5630" name="Rectangle 30"/>
          <p:cNvSpPr>
            <a:spLocks noChangeArrowheads="1"/>
          </p:cNvSpPr>
          <p:nvPr/>
        </p:nvSpPr>
        <p:spPr bwMode="auto">
          <a:xfrm>
            <a:off x="8186420" y="4644179"/>
            <a:ext cx="1293972" cy="394018"/>
          </a:xfrm>
          <a:prstGeom prst="rect">
            <a:avLst/>
          </a:pr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25631" name="Oval 31"/>
          <p:cNvSpPr>
            <a:spLocks noChangeArrowheads="1"/>
          </p:cNvSpPr>
          <p:nvPr/>
        </p:nvSpPr>
        <p:spPr bwMode="auto">
          <a:xfrm>
            <a:off x="8572342" y="4172798"/>
            <a:ext cx="82073" cy="84561"/>
          </a:xfrm>
          <a:prstGeom prst="ellipse">
            <a:avLst/>
          </a:prstGeom>
          <a:solidFill>
            <a:srgbClr val="000000"/>
          </a:solidFill>
          <a:ln w="9525">
            <a:solidFill>
              <a:srgbClr val="000000"/>
            </a:solidFill>
            <a:miter lim="800000"/>
            <a:headEnd/>
            <a:tailEnd/>
          </a:ln>
        </p:spPr>
        <p:txBody>
          <a:bodyPr lIns="101882" tIns="50941" rIns="101882" bIns="50941">
            <a:prstTxWarp prst="textNoShape">
              <a:avLst/>
            </a:prstTxWarp>
          </a:bodyPr>
          <a:lstStyle/>
          <a:p>
            <a:endParaRPr lang="en-US"/>
          </a:p>
        </p:txBody>
      </p:sp>
      <p:sp>
        <p:nvSpPr>
          <p:cNvPr id="25632" name="Rectangle 32"/>
          <p:cNvSpPr>
            <a:spLocks noChangeArrowheads="1"/>
          </p:cNvSpPr>
          <p:nvPr/>
        </p:nvSpPr>
        <p:spPr bwMode="auto">
          <a:xfrm>
            <a:off x="7810977" y="5228908"/>
            <a:ext cx="681038"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Datapath</a:t>
            </a:r>
            <a:endParaRPr lang="en-US" dirty="0">
              <a:latin typeface="Times New Roman" pitchFamily="29" charset="0"/>
            </a:endParaRPr>
          </a:p>
        </p:txBody>
      </p:sp>
      <p:grpSp>
        <p:nvGrpSpPr>
          <p:cNvPr id="2" name="Group 65"/>
          <p:cNvGrpSpPr>
            <a:grpSpLocks/>
          </p:cNvGrpSpPr>
          <p:nvPr/>
        </p:nvGrpSpPr>
        <p:grpSpPr bwMode="auto">
          <a:xfrm>
            <a:off x="5347018" y="1524424"/>
            <a:ext cx="1611789" cy="842010"/>
            <a:chOff x="3062" y="1084"/>
            <a:chExt cx="923" cy="468"/>
          </a:xfrm>
        </p:grpSpPr>
        <p:sp>
          <p:nvSpPr>
            <p:cNvPr id="25668" name="Rectangle 55"/>
            <p:cNvSpPr>
              <a:spLocks noChangeArrowheads="1"/>
            </p:cNvSpPr>
            <p:nvPr/>
          </p:nvSpPr>
          <p:spPr bwMode="auto">
            <a:xfrm>
              <a:off x="3062" y="1084"/>
              <a:ext cx="574"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solidFill>
                    <a:srgbClr val="FF0000"/>
                  </a:solidFill>
                  <a:latin typeface="Helvetica" pitchFamily="29" charset="0"/>
                </a:rPr>
                <a:t>0: RF[0]=D[0]</a:t>
              </a:r>
              <a:endParaRPr lang="en-US" dirty="0">
                <a:solidFill>
                  <a:srgbClr val="FF0000"/>
                </a:solidFill>
                <a:latin typeface="Times New Roman" pitchFamily="29" charset="0"/>
              </a:endParaRPr>
            </a:p>
          </p:txBody>
        </p:sp>
        <p:sp>
          <p:nvSpPr>
            <p:cNvPr id="25669" name="Rectangle 56"/>
            <p:cNvSpPr>
              <a:spLocks noChangeArrowheads="1"/>
            </p:cNvSpPr>
            <p:nvPr/>
          </p:nvSpPr>
          <p:spPr bwMode="auto">
            <a:xfrm>
              <a:off x="3062" y="1201"/>
              <a:ext cx="574"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solidFill>
                    <a:srgbClr val="FF0000"/>
                  </a:solidFill>
                  <a:latin typeface="Helvetica" pitchFamily="29" charset="0"/>
                </a:rPr>
                <a:t>1: RF[1]=D[1]</a:t>
              </a:r>
              <a:endParaRPr lang="en-US" dirty="0">
                <a:solidFill>
                  <a:srgbClr val="FF0000"/>
                </a:solidFill>
                <a:latin typeface="Times New Roman" pitchFamily="29" charset="0"/>
              </a:endParaRPr>
            </a:p>
          </p:txBody>
        </p:sp>
        <p:sp>
          <p:nvSpPr>
            <p:cNvPr id="25670" name="Rectangle 57"/>
            <p:cNvSpPr>
              <a:spLocks noChangeArrowheads="1"/>
            </p:cNvSpPr>
            <p:nvPr/>
          </p:nvSpPr>
          <p:spPr bwMode="auto">
            <a:xfrm>
              <a:off x="3062" y="1318"/>
              <a:ext cx="923"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solidFill>
                    <a:srgbClr val="FF0000"/>
                  </a:solidFill>
                  <a:latin typeface="Helvetica" pitchFamily="29" charset="0"/>
                </a:rPr>
                <a:t>2: RF[2]=RF[0]+RF[1]</a:t>
              </a:r>
              <a:endParaRPr lang="en-US" dirty="0">
                <a:solidFill>
                  <a:srgbClr val="FF0000"/>
                </a:solidFill>
                <a:latin typeface="Times New Roman" pitchFamily="29" charset="0"/>
              </a:endParaRPr>
            </a:p>
          </p:txBody>
        </p:sp>
        <p:sp>
          <p:nvSpPr>
            <p:cNvPr id="25671" name="Rectangle 58"/>
            <p:cNvSpPr>
              <a:spLocks noChangeArrowheads="1"/>
            </p:cNvSpPr>
            <p:nvPr/>
          </p:nvSpPr>
          <p:spPr bwMode="auto">
            <a:xfrm>
              <a:off x="3062" y="1437"/>
              <a:ext cx="574"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solidFill>
                    <a:srgbClr val="FF0000"/>
                  </a:solidFill>
                  <a:latin typeface="Helvetica" pitchFamily="29" charset="0"/>
                </a:rPr>
                <a:t>3: D[9]=RF[2]</a:t>
              </a:r>
              <a:endParaRPr lang="en-US" dirty="0">
                <a:solidFill>
                  <a:srgbClr val="FF0000"/>
                </a:solidFill>
                <a:latin typeface="Times New Roman" pitchFamily="29" charset="0"/>
              </a:endParaRPr>
            </a:p>
          </p:txBody>
        </p:sp>
      </p:grpSp>
      <p:sp>
        <p:nvSpPr>
          <p:cNvPr id="25634" name="Rectangle 37"/>
          <p:cNvSpPr>
            <a:spLocks noChangeArrowheads="1"/>
          </p:cNvSpPr>
          <p:nvPr/>
        </p:nvSpPr>
        <p:spPr bwMode="auto">
          <a:xfrm>
            <a:off x="6897688" y="1272541"/>
            <a:ext cx="5588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solidFill>
                  <a:srgbClr val="FF0000"/>
                </a:solidFill>
                <a:latin typeface="Times" pitchFamily="29" charset="0"/>
              </a:rPr>
              <a:t>I</a:t>
            </a:r>
            <a:endParaRPr lang="en-US" dirty="0">
              <a:solidFill>
                <a:srgbClr val="FF0000"/>
              </a:solidFill>
              <a:latin typeface="Times New Roman" pitchFamily="29" charset="0"/>
            </a:endParaRPr>
          </a:p>
        </p:txBody>
      </p:sp>
      <p:grpSp>
        <p:nvGrpSpPr>
          <p:cNvPr id="3" name="Group 71"/>
          <p:cNvGrpSpPr>
            <a:grpSpLocks/>
          </p:cNvGrpSpPr>
          <p:nvPr/>
        </p:nvGrpSpPr>
        <p:grpSpPr bwMode="auto">
          <a:xfrm>
            <a:off x="5277168" y="2708275"/>
            <a:ext cx="1798638" cy="2763520"/>
            <a:chOff x="3022" y="1742"/>
            <a:chExt cx="1030" cy="1536"/>
          </a:xfrm>
        </p:grpSpPr>
        <p:sp>
          <p:nvSpPr>
            <p:cNvPr id="25666" name="Rectangle 38"/>
            <p:cNvSpPr>
              <a:spLocks noChangeArrowheads="1"/>
            </p:cNvSpPr>
            <p:nvPr/>
          </p:nvSpPr>
          <p:spPr bwMode="auto">
            <a:xfrm>
              <a:off x="3022" y="1742"/>
              <a:ext cx="1030" cy="1536"/>
            </a:xfrm>
            <a:prstGeom prst="rect">
              <a:avLst/>
            </a:prstGeom>
            <a:noFill/>
            <a:ln w="14288">
              <a:solidFill>
                <a:srgbClr val="0078C1"/>
              </a:solidFill>
              <a:miter lim="800000"/>
              <a:headEnd/>
              <a:tailEnd/>
            </a:ln>
          </p:spPr>
          <p:txBody>
            <a:bodyPr>
              <a:prstTxWarp prst="textNoShape">
                <a:avLst/>
              </a:prstTxWarp>
            </a:bodyPr>
            <a:lstStyle/>
            <a:p>
              <a:endParaRPr lang="en-US"/>
            </a:p>
          </p:txBody>
        </p:sp>
        <p:sp>
          <p:nvSpPr>
            <p:cNvPr id="25667" name="Rectangle 39"/>
            <p:cNvSpPr>
              <a:spLocks noChangeArrowheads="1"/>
            </p:cNvSpPr>
            <p:nvPr/>
          </p:nvSpPr>
          <p:spPr bwMode="auto">
            <a:xfrm>
              <a:off x="3070" y="3150"/>
              <a:ext cx="491"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Control unit</a:t>
              </a:r>
              <a:endParaRPr lang="en-US" dirty="0">
                <a:latin typeface="Times New Roman" pitchFamily="29" charset="0"/>
              </a:endParaRPr>
            </a:p>
          </p:txBody>
        </p:sp>
      </p:grpSp>
      <p:grpSp>
        <p:nvGrpSpPr>
          <p:cNvPr id="4" name="Group 68"/>
          <p:cNvGrpSpPr>
            <a:grpSpLocks/>
          </p:cNvGrpSpPr>
          <p:nvPr/>
        </p:nvGrpSpPr>
        <p:grpSpPr bwMode="auto">
          <a:xfrm>
            <a:off x="5277168" y="1227562"/>
            <a:ext cx="1798638" cy="1225232"/>
            <a:chOff x="3022" y="919"/>
            <a:chExt cx="1030" cy="681"/>
          </a:xfrm>
        </p:grpSpPr>
        <p:sp>
          <p:nvSpPr>
            <p:cNvPr id="25664" name="Rectangle 36"/>
            <p:cNvSpPr>
              <a:spLocks noChangeArrowheads="1"/>
            </p:cNvSpPr>
            <p:nvPr/>
          </p:nvSpPr>
          <p:spPr bwMode="auto">
            <a:xfrm>
              <a:off x="3086" y="941"/>
              <a:ext cx="816"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solidFill>
                    <a:srgbClr val="FF0000"/>
                  </a:solidFill>
                  <a:latin typeface="Helvetica" pitchFamily="29" charset="0"/>
                </a:rPr>
                <a:t>Instruction memory</a:t>
              </a:r>
              <a:endParaRPr lang="en-US" dirty="0">
                <a:solidFill>
                  <a:srgbClr val="FF0000"/>
                </a:solidFill>
                <a:latin typeface="Times New Roman" pitchFamily="29" charset="0"/>
              </a:endParaRPr>
            </a:p>
          </p:txBody>
        </p:sp>
        <p:sp>
          <p:nvSpPr>
            <p:cNvPr id="25665" name="Rectangle 43"/>
            <p:cNvSpPr>
              <a:spLocks noChangeArrowheads="1"/>
            </p:cNvSpPr>
            <p:nvPr/>
          </p:nvSpPr>
          <p:spPr bwMode="auto">
            <a:xfrm>
              <a:off x="3022" y="919"/>
              <a:ext cx="1030" cy="681"/>
            </a:xfrm>
            <a:prstGeom prst="rect">
              <a:avLst/>
            </a:prstGeom>
            <a:noFill/>
            <a:ln w="14288">
              <a:solidFill>
                <a:srgbClr val="0078C1"/>
              </a:solidFill>
              <a:miter lim="800000"/>
              <a:headEnd/>
              <a:tailEnd/>
            </a:ln>
          </p:spPr>
          <p:txBody>
            <a:bodyPr>
              <a:prstTxWarp prst="textNoShape">
                <a:avLst/>
              </a:prstTxWarp>
            </a:bodyPr>
            <a:lstStyle/>
            <a:p>
              <a:endParaRPr lang="en-US"/>
            </a:p>
          </p:txBody>
        </p:sp>
      </p:grpSp>
      <p:grpSp>
        <p:nvGrpSpPr>
          <p:cNvPr id="5" name="Group 70"/>
          <p:cNvGrpSpPr>
            <a:grpSpLocks/>
          </p:cNvGrpSpPr>
          <p:nvPr/>
        </p:nvGrpSpPr>
        <p:grpSpPr bwMode="auto">
          <a:xfrm>
            <a:off x="5347018" y="2452794"/>
            <a:ext cx="1620520" cy="1581468"/>
            <a:chOff x="3062" y="1600"/>
            <a:chExt cx="928" cy="879"/>
          </a:xfrm>
        </p:grpSpPr>
        <p:sp>
          <p:nvSpPr>
            <p:cNvPr id="25650" name="Freeform 34"/>
            <p:cNvSpPr>
              <a:spLocks/>
            </p:cNvSpPr>
            <p:nvPr/>
          </p:nvSpPr>
          <p:spPr bwMode="auto">
            <a:xfrm>
              <a:off x="3062" y="2131"/>
              <a:ext cx="84" cy="89"/>
            </a:xfrm>
            <a:custGeom>
              <a:avLst/>
              <a:gdLst>
                <a:gd name="T0" fmla="*/ 0 w 84"/>
                <a:gd name="T1" fmla="*/ 89 h 89"/>
                <a:gd name="T2" fmla="*/ 84 w 84"/>
                <a:gd name="T3" fmla="*/ 43 h 89"/>
                <a:gd name="T4" fmla="*/ 0 w 84"/>
                <a:gd name="T5" fmla="*/ 0 h 89"/>
                <a:gd name="T6" fmla="*/ 0 60000 65536"/>
                <a:gd name="T7" fmla="*/ 0 60000 65536"/>
                <a:gd name="T8" fmla="*/ 0 60000 65536"/>
                <a:gd name="T9" fmla="*/ 0 w 84"/>
                <a:gd name="T10" fmla="*/ 0 h 89"/>
                <a:gd name="T11" fmla="*/ 84 w 84"/>
                <a:gd name="T12" fmla="*/ 89 h 89"/>
              </a:gdLst>
              <a:ahLst/>
              <a:cxnLst>
                <a:cxn ang="T6">
                  <a:pos x="T0" y="T1"/>
                </a:cxn>
                <a:cxn ang="T7">
                  <a:pos x="T2" y="T3"/>
                </a:cxn>
                <a:cxn ang="T8">
                  <a:pos x="T4" y="T5"/>
                </a:cxn>
              </a:cxnLst>
              <a:rect l="T9" t="T10" r="T11" b="T12"/>
              <a:pathLst>
                <a:path w="84" h="89">
                  <a:moveTo>
                    <a:pt x="0" y="89"/>
                  </a:moveTo>
                  <a:lnTo>
                    <a:pt x="84" y="43"/>
                  </a:lnTo>
                  <a:lnTo>
                    <a:pt x="0" y="0"/>
                  </a:lnTo>
                </a:path>
              </a:pathLst>
            </a:custGeom>
            <a:noFill/>
            <a:ln w="9525">
              <a:solidFill>
                <a:srgbClr val="0078C1"/>
              </a:solidFill>
              <a:miter lim="800000"/>
              <a:headEnd/>
              <a:tailEnd/>
            </a:ln>
          </p:spPr>
          <p:txBody>
            <a:bodyPr>
              <a:prstTxWarp prst="textNoShape">
                <a:avLst/>
              </a:prstTxWarp>
            </a:bodyPr>
            <a:lstStyle/>
            <a:p>
              <a:endParaRPr lang="en-US"/>
            </a:p>
          </p:txBody>
        </p:sp>
        <p:sp>
          <p:nvSpPr>
            <p:cNvPr id="25651" name="Freeform 35"/>
            <p:cNvSpPr>
              <a:spLocks/>
            </p:cNvSpPr>
            <p:nvPr/>
          </p:nvSpPr>
          <p:spPr bwMode="auto">
            <a:xfrm>
              <a:off x="3551" y="2131"/>
              <a:ext cx="83" cy="89"/>
            </a:xfrm>
            <a:custGeom>
              <a:avLst/>
              <a:gdLst>
                <a:gd name="T0" fmla="*/ 0 w 83"/>
                <a:gd name="T1" fmla="*/ 89 h 89"/>
                <a:gd name="T2" fmla="*/ 83 w 83"/>
                <a:gd name="T3" fmla="*/ 43 h 89"/>
                <a:gd name="T4" fmla="*/ 0 w 83"/>
                <a:gd name="T5" fmla="*/ 0 h 89"/>
                <a:gd name="T6" fmla="*/ 0 60000 65536"/>
                <a:gd name="T7" fmla="*/ 0 60000 65536"/>
                <a:gd name="T8" fmla="*/ 0 60000 65536"/>
                <a:gd name="T9" fmla="*/ 0 w 83"/>
                <a:gd name="T10" fmla="*/ 0 h 89"/>
                <a:gd name="T11" fmla="*/ 83 w 83"/>
                <a:gd name="T12" fmla="*/ 89 h 89"/>
              </a:gdLst>
              <a:ahLst/>
              <a:cxnLst>
                <a:cxn ang="T6">
                  <a:pos x="T0" y="T1"/>
                </a:cxn>
                <a:cxn ang="T7">
                  <a:pos x="T2" y="T3"/>
                </a:cxn>
                <a:cxn ang="T8">
                  <a:pos x="T4" y="T5"/>
                </a:cxn>
              </a:cxnLst>
              <a:rect l="T9" t="T10" r="T11" b="T12"/>
              <a:pathLst>
                <a:path w="83" h="89">
                  <a:moveTo>
                    <a:pt x="0" y="89"/>
                  </a:moveTo>
                  <a:lnTo>
                    <a:pt x="83" y="43"/>
                  </a:lnTo>
                  <a:lnTo>
                    <a:pt x="0" y="0"/>
                  </a:lnTo>
                </a:path>
              </a:pathLst>
            </a:custGeom>
            <a:noFill/>
            <a:ln w="9525">
              <a:solidFill>
                <a:srgbClr val="0078C1"/>
              </a:solidFill>
              <a:miter lim="800000"/>
              <a:headEnd/>
              <a:tailEnd/>
            </a:ln>
          </p:spPr>
          <p:txBody>
            <a:bodyPr>
              <a:prstTxWarp prst="textNoShape">
                <a:avLst/>
              </a:prstTxWarp>
            </a:bodyPr>
            <a:lstStyle/>
            <a:p>
              <a:endParaRPr lang="en-US"/>
            </a:p>
          </p:txBody>
        </p:sp>
        <p:sp>
          <p:nvSpPr>
            <p:cNvPr id="25652" name="Rectangle 41"/>
            <p:cNvSpPr>
              <a:spLocks noChangeArrowheads="1"/>
            </p:cNvSpPr>
            <p:nvPr/>
          </p:nvSpPr>
          <p:spPr bwMode="auto">
            <a:xfrm>
              <a:off x="3215" y="2042"/>
              <a:ext cx="133"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PC</a:t>
              </a:r>
              <a:endParaRPr lang="en-US" dirty="0">
                <a:latin typeface="Times New Roman" pitchFamily="29" charset="0"/>
              </a:endParaRPr>
            </a:p>
          </p:txBody>
        </p:sp>
        <p:sp>
          <p:nvSpPr>
            <p:cNvPr id="25653" name="Rectangle 42"/>
            <p:cNvSpPr>
              <a:spLocks noChangeArrowheads="1"/>
            </p:cNvSpPr>
            <p:nvPr/>
          </p:nvSpPr>
          <p:spPr bwMode="auto">
            <a:xfrm>
              <a:off x="3723" y="2042"/>
              <a:ext cx="103" cy="111"/>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IR</a:t>
              </a:r>
              <a:endParaRPr lang="en-US" dirty="0">
                <a:latin typeface="Times New Roman" pitchFamily="29" charset="0"/>
              </a:endParaRPr>
            </a:p>
          </p:txBody>
        </p:sp>
        <p:sp>
          <p:nvSpPr>
            <p:cNvPr id="25654" name="Rectangle 44"/>
            <p:cNvSpPr>
              <a:spLocks noChangeArrowheads="1"/>
            </p:cNvSpPr>
            <p:nvPr/>
          </p:nvSpPr>
          <p:spPr bwMode="auto">
            <a:xfrm>
              <a:off x="3065" y="1961"/>
              <a:ext cx="440" cy="281"/>
            </a:xfrm>
            <a:prstGeom prst="rect">
              <a:avLst/>
            </a:prstGeom>
            <a:noFill/>
            <a:ln w="14288">
              <a:solidFill>
                <a:srgbClr val="0078C1"/>
              </a:solidFill>
              <a:miter lim="800000"/>
              <a:headEnd/>
              <a:tailEnd/>
            </a:ln>
          </p:spPr>
          <p:txBody>
            <a:bodyPr>
              <a:prstTxWarp prst="textNoShape">
                <a:avLst/>
              </a:prstTxWarp>
            </a:bodyPr>
            <a:lstStyle/>
            <a:p>
              <a:endParaRPr lang="en-US"/>
            </a:p>
          </p:txBody>
        </p:sp>
        <p:sp>
          <p:nvSpPr>
            <p:cNvPr id="25655" name="Line 46"/>
            <p:cNvSpPr>
              <a:spLocks noChangeShapeType="1"/>
            </p:cNvSpPr>
            <p:nvPr/>
          </p:nvSpPr>
          <p:spPr bwMode="auto">
            <a:xfrm flipV="1">
              <a:off x="3283" y="1684"/>
              <a:ext cx="1" cy="277"/>
            </a:xfrm>
            <a:prstGeom prst="line">
              <a:avLst/>
            </a:prstGeom>
            <a:noFill/>
            <a:ln w="28575">
              <a:solidFill>
                <a:srgbClr val="000000"/>
              </a:solidFill>
              <a:miter lim="800000"/>
              <a:headEnd/>
              <a:tailEnd/>
            </a:ln>
          </p:spPr>
          <p:txBody>
            <a:bodyPr>
              <a:prstTxWarp prst="textNoShape">
                <a:avLst/>
              </a:prstTxWarp>
            </a:bodyPr>
            <a:lstStyle/>
            <a:p>
              <a:endParaRPr lang="en-US"/>
            </a:p>
          </p:txBody>
        </p:sp>
        <p:sp>
          <p:nvSpPr>
            <p:cNvPr id="25656" name="Freeform 47"/>
            <p:cNvSpPr>
              <a:spLocks/>
            </p:cNvSpPr>
            <p:nvPr/>
          </p:nvSpPr>
          <p:spPr bwMode="auto">
            <a:xfrm>
              <a:off x="3259" y="1604"/>
              <a:ext cx="49" cy="98"/>
            </a:xfrm>
            <a:custGeom>
              <a:avLst/>
              <a:gdLst>
                <a:gd name="T0" fmla="*/ 24 w 49"/>
                <a:gd name="T1" fmla="*/ 0 h 98"/>
                <a:gd name="T2" fmla="*/ 0 w 49"/>
                <a:gd name="T3" fmla="*/ 98 h 98"/>
                <a:gd name="T4" fmla="*/ 49 w 49"/>
                <a:gd name="T5" fmla="*/ 98 h 98"/>
                <a:gd name="T6" fmla="*/ 24 w 49"/>
                <a:gd name="T7" fmla="*/ 0 h 98"/>
                <a:gd name="T8" fmla="*/ 0 60000 65536"/>
                <a:gd name="T9" fmla="*/ 0 60000 65536"/>
                <a:gd name="T10" fmla="*/ 0 60000 65536"/>
                <a:gd name="T11" fmla="*/ 0 60000 65536"/>
                <a:gd name="T12" fmla="*/ 0 w 49"/>
                <a:gd name="T13" fmla="*/ 0 h 98"/>
                <a:gd name="T14" fmla="*/ 49 w 49"/>
                <a:gd name="T15" fmla="*/ 98 h 98"/>
              </a:gdLst>
              <a:ahLst/>
              <a:cxnLst>
                <a:cxn ang="T8">
                  <a:pos x="T0" y="T1"/>
                </a:cxn>
                <a:cxn ang="T9">
                  <a:pos x="T2" y="T3"/>
                </a:cxn>
                <a:cxn ang="T10">
                  <a:pos x="T4" y="T5"/>
                </a:cxn>
                <a:cxn ang="T11">
                  <a:pos x="T6" y="T7"/>
                </a:cxn>
              </a:cxnLst>
              <a:rect l="T12" t="T13" r="T14" b="T15"/>
              <a:pathLst>
                <a:path w="49" h="98">
                  <a:moveTo>
                    <a:pt x="24" y="0"/>
                  </a:moveTo>
                  <a:lnTo>
                    <a:pt x="0" y="98"/>
                  </a:lnTo>
                  <a:lnTo>
                    <a:pt x="49" y="98"/>
                  </a:lnTo>
                  <a:lnTo>
                    <a:pt x="24" y="0"/>
                  </a:lnTo>
                  <a:close/>
                </a:path>
              </a:pathLst>
            </a:custGeom>
            <a:solidFill>
              <a:srgbClr val="000000"/>
            </a:solidFill>
            <a:ln w="9525">
              <a:noFill/>
              <a:round/>
              <a:headEnd/>
              <a:tailEnd/>
            </a:ln>
          </p:spPr>
          <p:txBody>
            <a:bodyPr>
              <a:prstTxWarp prst="textNoShape">
                <a:avLst/>
              </a:prstTxWarp>
            </a:bodyPr>
            <a:lstStyle/>
            <a:p>
              <a:endParaRPr lang="en-US"/>
            </a:p>
          </p:txBody>
        </p:sp>
        <p:sp>
          <p:nvSpPr>
            <p:cNvPr id="25657" name="Line 48"/>
            <p:cNvSpPr>
              <a:spLocks noChangeShapeType="1"/>
            </p:cNvSpPr>
            <p:nvPr/>
          </p:nvSpPr>
          <p:spPr bwMode="auto">
            <a:xfrm flipV="1">
              <a:off x="3283" y="2325"/>
              <a:ext cx="1" cy="154"/>
            </a:xfrm>
            <a:prstGeom prst="line">
              <a:avLst/>
            </a:prstGeom>
            <a:noFill/>
            <a:ln w="28575">
              <a:solidFill>
                <a:srgbClr val="000000"/>
              </a:solidFill>
              <a:miter lim="800000"/>
              <a:headEnd/>
              <a:tailEnd/>
            </a:ln>
          </p:spPr>
          <p:txBody>
            <a:bodyPr>
              <a:prstTxWarp prst="textNoShape">
                <a:avLst/>
              </a:prstTxWarp>
            </a:bodyPr>
            <a:lstStyle/>
            <a:p>
              <a:endParaRPr lang="en-US"/>
            </a:p>
          </p:txBody>
        </p:sp>
        <p:sp>
          <p:nvSpPr>
            <p:cNvPr id="25658" name="Freeform 49"/>
            <p:cNvSpPr>
              <a:spLocks/>
            </p:cNvSpPr>
            <p:nvPr/>
          </p:nvSpPr>
          <p:spPr bwMode="auto">
            <a:xfrm>
              <a:off x="3259" y="2248"/>
              <a:ext cx="49" cy="99"/>
            </a:xfrm>
            <a:custGeom>
              <a:avLst/>
              <a:gdLst>
                <a:gd name="T0" fmla="*/ 24 w 49"/>
                <a:gd name="T1" fmla="*/ 0 h 99"/>
                <a:gd name="T2" fmla="*/ 0 w 49"/>
                <a:gd name="T3" fmla="*/ 99 h 99"/>
                <a:gd name="T4" fmla="*/ 49 w 49"/>
                <a:gd name="T5" fmla="*/ 99 h 99"/>
                <a:gd name="T6" fmla="*/ 24 w 49"/>
                <a:gd name="T7" fmla="*/ 0 h 99"/>
                <a:gd name="T8" fmla="*/ 0 60000 65536"/>
                <a:gd name="T9" fmla="*/ 0 60000 65536"/>
                <a:gd name="T10" fmla="*/ 0 60000 65536"/>
                <a:gd name="T11" fmla="*/ 0 60000 65536"/>
                <a:gd name="T12" fmla="*/ 0 w 49"/>
                <a:gd name="T13" fmla="*/ 0 h 99"/>
                <a:gd name="T14" fmla="*/ 49 w 49"/>
                <a:gd name="T15" fmla="*/ 99 h 99"/>
              </a:gdLst>
              <a:ahLst/>
              <a:cxnLst>
                <a:cxn ang="T8">
                  <a:pos x="T0" y="T1"/>
                </a:cxn>
                <a:cxn ang="T9">
                  <a:pos x="T2" y="T3"/>
                </a:cxn>
                <a:cxn ang="T10">
                  <a:pos x="T4" y="T5"/>
                </a:cxn>
                <a:cxn ang="T11">
                  <a:pos x="T6" y="T7"/>
                </a:cxn>
              </a:cxnLst>
              <a:rect l="T12" t="T13" r="T14" b="T15"/>
              <a:pathLst>
                <a:path w="49" h="99">
                  <a:moveTo>
                    <a:pt x="24" y="0"/>
                  </a:moveTo>
                  <a:lnTo>
                    <a:pt x="0" y="99"/>
                  </a:lnTo>
                  <a:lnTo>
                    <a:pt x="49" y="99"/>
                  </a:lnTo>
                  <a:lnTo>
                    <a:pt x="24" y="0"/>
                  </a:lnTo>
                  <a:close/>
                </a:path>
              </a:pathLst>
            </a:custGeom>
            <a:solidFill>
              <a:srgbClr val="000000"/>
            </a:solidFill>
            <a:ln w="9525">
              <a:noFill/>
              <a:round/>
              <a:headEnd/>
              <a:tailEnd/>
            </a:ln>
          </p:spPr>
          <p:txBody>
            <a:bodyPr>
              <a:prstTxWarp prst="textNoShape">
                <a:avLst/>
              </a:prstTxWarp>
            </a:bodyPr>
            <a:lstStyle/>
            <a:p>
              <a:endParaRPr lang="en-US"/>
            </a:p>
          </p:txBody>
        </p:sp>
        <p:sp>
          <p:nvSpPr>
            <p:cNvPr id="25659" name="Line 50"/>
            <p:cNvSpPr>
              <a:spLocks noChangeShapeType="1"/>
            </p:cNvSpPr>
            <p:nvPr/>
          </p:nvSpPr>
          <p:spPr bwMode="auto">
            <a:xfrm>
              <a:off x="3776" y="2245"/>
              <a:ext cx="1" cy="148"/>
            </a:xfrm>
            <a:prstGeom prst="line">
              <a:avLst/>
            </a:prstGeom>
            <a:noFill/>
            <a:ln w="28575">
              <a:solidFill>
                <a:srgbClr val="000000"/>
              </a:solidFill>
              <a:miter lim="800000"/>
              <a:headEnd/>
              <a:tailEnd/>
            </a:ln>
          </p:spPr>
          <p:txBody>
            <a:bodyPr>
              <a:prstTxWarp prst="textNoShape">
                <a:avLst/>
              </a:prstTxWarp>
            </a:bodyPr>
            <a:lstStyle/>
            <a:p>
              <a:endParaRPr lang="en-US"/>
            </a:p>
          </p:txBody>
        </p:sp>
        <p:sp>
          <p:nvSpPr>
            <p:cNvPr id="25660" name="Freeform 51"/>
            <p:cNvSpPr>
              <a:spLocks/>
            </p:cNvSpPr>
            <p:nvPr/>
          </p:nvSpPr>
          <p:spPr bwMode="auto">
            <a:xfrm>
              <a:off x="3751" y="2374"/>
              <a:ext cx="49" cy="99"/>
            </a:xfrm>
            <a:custGeom>
              <a:avLst/>
              <a:gdLst>
                <a:gd name="T0" fmla="*/ 25 w 49"/>
                <a:gd name="T1" fmla="*/ 99 h 99"/>
                <a:gd name="T2" fmla="*/ 0 w 49"/>
                <a:gd name="T3" fmla="*/ 0 h 99"/>
                <a:gd name="T4" fmla="*/ 49 w 49"/>
                <a:gd name="T5" fmla="*/ 0 h 99"/>
                <a:gd name="T6" fmla="*/ 25 w 49"/>
                <a:gd name="T7" fmla="*/ 99 h 99"/>
                <a:gd name="T8" fmla="*/ 0 60000 65536"/>
                <a:gd name="T9" fmla="*/ 0 60000 65536"/>
                <a:gd name="T10" fmla="*/ 0 60000 65536"/>
                <a:gd name="T11" fmla="*/ 0 60000 65536"/>
                <a:gd name="T12" fmla="*/ 0 w 49"/>
                <a:gd name="T13" fmla="*/ 0 h 99"/>
                <a:gd name="T14" fmla="*/ 49 w 49"/>
                <a:gd name="T15" fmla="*/ 99 h 99"/>
              </a:gdLst>
              <a:ahLst/>
              <a:cxnLst>
                <a:cxn ang="T8">
                  <a:pos x="T0" y="T1"/>
                </a:cxn>
                <a:cxn ang="T9">
                  <a:pos x="T2" y="T3"/>
                </a:cxn>
                <a:cxn ang="T10">
                  <a:pos x="T4" y="T5"/>
                </a:cxn>
                <a:cxn ang="T11">
                  <a:pos x="T6" y="T7"/>
                </a:cxn>
              </a:cxnLst>
              <a:rect l="T12" t="T13" r="T14" b="T15"/>
              <a:pathLst>
                <a:path w="49" h="99">
                  <a:moveTo>
                    <a:pt x="25" y="99"/>
                  </a:moveTo>
                  <a:lnTo>
                    <a:pt x="0" y="0"/>
                  </a:lnTo>
                  <a:lnTo>
                    <a:pt x="49" y="0"/>
                  </a:lnTo>
                  <a:lnTo>
                    <a:pt x="25" y="99"/>
                  </a:lnTo>
                  <a:close/>
                </a:path>
              </a:pathLst>
            </a:custGeom>
            <a:solidFill>
              <a:srgbClr val="000000"/>
            </a:solidFill>
            <a:ln w="9525">
              <a:noFill/>
              <a:round/>
              <a:headEnd/>
              <a:tailEnd/>
            </a:ln>
          </p:spPr>
          <p:txBody>
            <a:bodyPr>
              <a:prstTxWarp prst="textNoShape">
                <a:avLst/>
              </a:prstTxWarp>
            </a:bodyPr>
            <a:lstStyle/>
            <a:p>
              <a:endParaRPr lang="en-US"/>
            </a:p>
          </p:txBody>
        </p:sp>
        <p:sp>
          <p:nvSpPr>
            <p:cNvPr id="25661" name="Line 52"/>
            <p:cNvSpPr>
              <a:spLocks noChangeShapeType="1"/>
            </p:cNvSpPr>
            <p:nvPr/>
          </p:nvSpPr>
          <p:spPr bwMode="auto">
            <a:xfrm>
              <a:off x="3776" y="1600"/>
              <a:ext cx="1" cy="278"/>
            </a:xfrm>
            <a:prstGeom prst="line">
              <a:avLst/>
            </a:prstGeom>
            <a:noFill/>
            <a:ln w="28575">
              <a:solidFill>
                <a:srgbClr val="000000"/>
              </a:solidFill>
              <a:miter lim="800000"/>
              <a:headEnd/>
              <a:tailEnd/>
            </a:ln>
          </p:spPr>
          <p:txBody>
            <a:bodyPr>
              <a:prstTxWarp prst="textNoShape">
                <a:avLst/>
              </a:prstTxWarp>
            </a:bodyPr>
            <a:lstStyle/>
            <a:p>
              <a:endParaRPr lang="en-US"/>
            </a:p>
          </p:txBody>
        </p:sp>
        <p:sp>
          <p:nvSpPr>
            <p:cNvPr id="25662" name="Freeform 53"/>
            <p:cNvSpPr>
              <a:spLocks/>
            </p:cNvSpPr>
            <p:nvPr/>
          </p:nvSpPr>
          <p:spPr bwMode="auto">
            <a:xfrm>
              <a:off x="3751" y="1856"/>
              <a:ext cx="49" cy="99"/>
            </a:xfrm>
            <a:custGeom>
              <a:avLst/>
              <a:gdLst>
                <a:gd name="T0" fmla="*/ 25 w 49"/>
                <a:gd name="T1" fmla="*/ 99 h 99"/>
                <a:gd name="T2" fmla="*/ 0 w 49"/>
                <a:gd name="T3" fmla="*/ 0 h 99"/>
                <a:gd name="T4" fmla="*/ 49 w 49"/>
                <a:gd name="T5" fmla="*/ 0 h 99"/>
                <a:gd name="T6" fmla="*/ 25 w 49"/>
                <a:gd name="T7" fmla="*/ 99 h 99"/>
                <a:gd name="T8" fmla="*/ 0 60000 65536"/>
                <a:gd name="T9" fmla="*/ 0 60000 65536"/>
                <a:gd name="T10" fmla="*/ 0 60000 65536"/>
                <a:gd name="T11" fmla="*/ 0 60000 65536"/>
                <a:gd name="T12" fmla="*/ 0 w 49"/>
                <a:gd name="T13" fmla="*/ 0 h 99"/>
                <a:gd name="T14" fmla="*/ 49 w 49"/>
                <a:gd name="T15" fmla="*/ 99 h 99"/>
              </a:gdLst>
              <a:ahLst/>
              <a:cxnLst>
                <a:cxn ang="T8">
                  <a:pos x="T0" y="T1"/>
                </a:cxn>
                <a:cxn ang="T9">
                  <a:pos x="T2" y="T3"/>
                </a:cxn>
                <a:cxn ang="T10">
                  <a:pos x="T4" y="T5"/>
                </a:cxn>
                <a:cxn ang="T11">
                  <a:pos x="T6" y="T7"/>
                </a:cxn>
              </a:cxnLst>
              <a:rect l="T12" t="T13" r="T14" b="T15"/>
              <a:pathLst>
                <a:path w="49" h="99">
                  <a:moveTo>
                    <a:pt x="25" y="99"/>
                  </a:moveTo>
                  <a:lnTo>
                    <a:pt x="0" y="0"/>
                  </a:lnTo>
                  <a:lnTo>
                    <a:pt x="49" y="0"/>
                  </a:lnTo>
                  <a:lnTo>
                    <a:pt x="25" y="99"/>
                  </a:lnTo>
                  <a:close/>
                </a:path>
              </a:pathLst>
            </a:custGeom>
            <a:solidFill>
              <a:srgbClr val="000000"/>
            </a:solidFill>
            <a:ln w="9525">
              <a:noFill/>
              <a:round/>
              <a:headEnd/>
              <a:tailEnd/>
            </a:ln>
          </p:spPr>
          <p:txBody>
            <a:bodyPr>
              <a:prstTxWarp prst="textNoShape">
                <a:avLst/>
              </a:prstTxWarp>
            </a:bodyPr>
            <a:lstStyle/>
            <a:p>
              <a:endParaRPr lang="en-US"/>
            </a:p>
          </p:txBody>
        </p:sp>
        <p:sp>
          <p:nvSpPr>
            <p:cNvPr id="25663" name="Rectangle 54"/>
            <p:cNvSpPr>
              <a:spLocks noChangeArrowheads="1"/>
            </p:cNvSpPr>
            <p:nvPr/>
          </p:nvSpPr>
          <p:spPr bwMode="auto">
            <a:xfrm>
              <a:off x="3551" y="1961"/>
              <a:ext cx="439" cy="281"/>
            </a:xfrm>
            <a:prstGeom prst="rect">
              <a:avLst/>
            </a:prstGeom>
            <a:noFill/>
            <a:ln w="14288">
              <a:solidFill>
                <a:srgbClr val="0078C1"/>
              </a:solidFill>
              <a:miter lim="800000"/>
              <a:headEnd/>
              <a:tailEnd/>
            </a:ln>
          </p:spPr>
          <p:txBody>
            <a:bodyPr>
              <a:prstTxWarp prst="textNoShape">
                <a:avLst/>
              </a:prstTxWarp>
            </a:bodyPr>
            <a:lstStyle/>
            <a:p>
              <a:endParaRPr lang="en-US"/>
            </a:p>
          </p:txBody>
        </p:sp>
      </p:grpSp>
      <p:grpSp>
        <p:nvGrpSpPr>
          <p:cNvPr id="6" name="Group 69"/>
          <p:cNvGrpSpPr>
            <a:grpSpLocks/>
          </p:cNvGrpSpPr>
          <p:nvPr/>
        </p:nvGrpSpPr>
        <p:grpSpPr bwMode="auto">
          <a:xfrm>
            <a:off x="5347018" y="4034262"/>
            <a:ext cx="2249170" cy="1075902"/>
            <a:chOff x="3062" y="2479"/>
            <a:chExt cx="1288" cy="598"/>
          </a:xfrm>
        </p:grpSpPr>
        <p:sp>
          <p:nvSpPr>
            <p:cNvPr id="25643" name="Freeform 33"/>
            <p:cNvSpPr>
              <a:spLocks/>
            </p:cNvSpPr>
            <p:nvPr/>
          </p:nvSpPr>
          <p:spPr bwMode="auto">
            <a:xfrm>
              <a:off x="3062" y="2948"/>
              <a:ext cx="84" cy="92"/>
            </a:xfrm>
            <a:custGeom>
              <a:avLst/>
              <a:gdLst>
                <a:gd name="T0" fmla="*/ 0 w 84"/>
                <a:gd name="T1" fmla="*/ 92 h 92"/>
                <a:gd name="T2" fmla="*/ 84 w 84"/>
                <a:gd name="T3" fmla="*/ 46 h 92"/>
                <a:gd name="T4" fmla="*/ 0 w 84"/>
                <a:gd name="T5" fmla="*/ 0 h 92"/>
                <a:gd name="T6" fmla="*/ 0 60000 65536"/>
                <a:gd name="T7" fmla="*/ 0 60000 65536"/>
                <a:gd name="T8" fmla="*/ 0 60000 65536"/>
                <a:gd name="T9" fmla="*/ 0 w 84"/>
                <a:gd name="T10" fmla="*/ 0 h 92"/>
                <a:gd name="T11" fmla="*/ 84 w 84"/>
                <a:gd name="T12" fmla="*/ 92 h 92"/>
              </a:gdLst>
              <a:ahLst/>
              <a:cxnLst>
                <a:cxn ang="T6">
                  <a:pos x="T0" y="T1"/>
                </a:cxn>
                <a:cxn ang="T7">
                  <a:pos x="T2" y="T3"/>
                </a:cxn>
                <a:cxn ang="T8">
                  <a:pos x="T4" y="T5"/>
                </a:cxn>
              </a:cxnLst>
              <a:rect l="T9" t="T10" r="T11" b="T12"/>
              <a:pathLst>
                <a:path w="84" h="92">
                  <a:moveTo>
                    <a:pt x="0" y="92"/>
                  </a:moveTo>
                  <a:lnTo>
                    <a:pt x="84" y="46"/>
                  </a:lnTo>
                  <a:lnTo>
                    <a:pt x="0" y="0"/>
                  </a:lnTo>
                </a:path>
              </a:pathLst>
            </a:custGeom>
            <a:noFill/>
            <a:ln w="9525">
              <a:solidFill>
                <a:srgbClr val="0078C1"/>
              </a:solidFill>
              <a:miter lim="800000"/>
              <a:headEnd/>
              <a:tailEnd/>
            </a:ln>
          </p:spPr>
          <p:txBody>
            <a:bodyPr>
              <a:prstTxWarp prst="textNoShape">
                <a:avLst/>
              </a:prstTxWarp>
            </a:bodyPr>
            <a:lstStyle/>
            <a:p>
              <a:endParaRPr lang="en-US"/>
            </a:p>
          </p:txBody>
        </p:sp>
        <p:sp>
          <p:nvSpPr>
            <p:cNvPr id="25644" name="Rectangle 40"/>
            <p:cNvSpPr>
              <a:spLocks noChangeArrowheads="1"/>
            </p:cNvSpPr>
            <p:nvPr/>
          </p:nvSpPr>
          <p:spPr bwMode="auto">
            <a:xfrm>
              <a:off x="3321" y="2712"/>
              <a:ext cx="416" cy="11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Controller</a:t>
              </a:r>
              <a:endParaRPr lang="en-US" dirty="0">
                <a:latin typeface="Times New Roman" pitchFamily="29" charset="0"/>
              </a:endParaRPr>
            </a:p>
          </p:txBody>
        </p:sp>
        <p:sp>
          <p:nvSpPr>
            <p:cNvPr id="25645" name="Line 59"/>
            <p:cNvSpPr>
              <a:spLocks noChangeShapeType="1"/>
            </p:cNvSpPr>
            <p:nvPr/>
          </p:nvSpPr>
          <p:spPr bwMode="auto">
            <a:xfrm>
              <a:off x="3997" y="2578"/>
              <a:ext cx="276" cy="1"/>
            </a:xfrm>
            <a:prstGeom prst="line">
              <a:avLst/>
            </a:prstGeom>
            <a:noFill/>
            <a:ln w="19050">
              <a:solidFill>
                <a:srgbClr val="000000"/>
              </a:solidFill>
              <a:miter lim="800000"/>
              <a:headEnd/>
              <a:tailEnd/>
            </a:ln>
          </p:spPr>
          <p:txBody>
            <a:bodyPr>
              <a:prstTxWarp prst="textNoShape">
                <a:avLst/>
              </a:prstTxWarp>
            </a:bodyPr>
            <a:lstStyle/>
            <a:p>
              <a:endParaRPr lang="en-US"/>
            </a:p>
          </p:txBody>
        </p:sp>
        <p:sp>
          <p:nvSpPr>
            <p:cNvPr id="25646" name="Freeform 60"/>
            <p:cNvSpPr>
              <a:spLocks/>
            </p:cNvSpPr>
            <p:nvPr/>
          </p:nvSpPr>
          <p:spPr bwMode="auto">
            <a:xfrm>
              <a:off x="4252" y="2550"/>
              <a:ext cx="98" cy="49"/>
            </a:xfrm>
            <a:custGeom>
              <a:avLst/>
              <a:gdLst>
                <a:gd name="T0" fmla="*/ 98 w 98"/>
                <a:gd name="T1" fmla="*/ 25 h 49"/>
                <a:gd name="T2" fmla="*/ 0 w 98"/>
                <a:gd name="T3" fmla="*/ 0 h 49"/>
                <a:gd name="T4" fmla="*/ 0 w 98"/>
                <a:gd name="T5" fmla="*/ 49 h 49"/>
                <a:gd name="T6" fmla="*/ 98 w 98"/>
                <a:gd name="T7" fmla="*/ 25 h 49"/>
                <a:gd name="T8" fmla="*/ 0 60000 65536"/>
                <a:gd name="T9" fmla="*/ 0 60000 65536"/>
                <a:gd name="T10" fmla="*/ 0 60000 65536"/>
                <a:gd name="T11" fmla="*/ 0 60000 65536"/>
                <a:gd name="T12" fmla="*/ 0 w 98"/>
                <a:gd name="T13" fmla="*/ 0 h 49"/>
                <a:gd name="T14" fmla="*/ 98 w 98"/>
                <a:gd name="T15" fmla="*/ 49 h 49"/>
              </a:gdLst>
              <a:ahLst/>
              <a:cxnLst>
                <a:cxn ang="T8">
                  <a:pos x="T0" y="T1"/>
                </a:cxn>
                <a:cxn ang="T9">
                  <a:pos x="T2" y="T3"/>
                </a:cxn>
                <a:cxn ang="T10">
                  <a:pos x="T4" y="T5"/>
                </a:cxn>
                <a:cxn ang="T11">
                  <a:pos x="T6" y="T7"/>
                </a:cxn>
              </a:cxnLst>
              <a:rect l="T12" t="T13" r="T14" b="T15"/>
              <a:pathLst>
                <a:path w="98" h="49">
                  <a:moveTo>
                    <a:pt x="98" y="25"/>
                  </a:moveTo>
                  <a:lnTo>
                    <a:pt x="0" y="0"/>
                  </a:lnTo>
                  <a:lnTo>
                    <a:pt x="0" y="49"/>
                  </a:lnTo>
                  <a:lnTo>
                    <a:pt x="98" y="25"/>
                  </a:lnTo>
                  <a:close/>
                </a:path>
              </a:pathLst>
            </a:custGeom>
            <a:solidFill>
              <a:srgbClr val="000000"/>
            </a:solidFill>
            <a:ln w="9525">
              <a:noFill/>
              <a:round/>
              <a:headEnd/>
              <a:tailEnd/>
            </a:ln>
          </p:spPr>
          <p:txBody>
            <a:bodyPr>
              <a:prstTxWarp prst="textNoShape">
                <a:avLst/>
              </a:prstTxWarp>
            </a:bodyPr>
            <a:lstStyle/>
            <a:p>
              <a:endParaRPr lang="en-US"/>
            </a:p>
          </p:txBody>
        </p:sp>
        <p:sp>
          <p:nvSpPr>
            <p:cNvPr id="25647" name="Line 61"/>
            <p:cNvSpPr>
              <a:spLocks noChangeShapeType="1"/>
            </p:cNvSpPr>
            <p:nvPr/>
          </p:nvSpPr>
          <p:spPr bwMode="auto">
            <a:xfrm>
              <a:off x="3997" y="2667"/>
              <a:ext cx="276" cy="1"/>
            </a:xfrm>
            <a:prstGeom prst="line">
              <a:avLst/>
            </a:prstGeom>
            <a:noFill/>
            <a:ln w="19050">
              <a:solidFill>
                <a:srgbClr val="000000"/>
              </a:solidFill>
              <a:miter lim="800000"/>
              <a:headEnd/>
              <a:tailEnd/>
            </a:ln>
          </p:spPr>
          <p:txBody>
            <a:bodyPr>
              <a:prstTxWarp prst="textNoShape">
                <a:avLst/>
              </a:prstTxWarp>
            </a:bodyPr>
            <a:lstStyle/>
            <a:p>
              <a:endParaRPr lang="en-US"/>
            </a:p>
          </p:txBody>
        </p:sp>
        <p:sp>
          <p:nvSpPr>
            <p:cNvPr id="25648" name="Freeform 62"/>
            <p:cNvSpPr>
              <a:spLocks/>
            </p:cNvSpPr>
            <p:nvPr/>
          </p:nvSpPr>
          <p:spPr bwMode="auto">
            <a:xfrm>
              <a:off x="4252" y="2643"/>
              <a:ext cx="98" cy="49"/>
            </a:xfrm>
            <a:custGeom>
              <a:avLst/>
              <a:gdLst>
                <a:gd name="T0" fmla="*/ 98 w 98"/>
                <a:gd name="T1" fmla="*/ 24 h 49"/>
                <a:gd name="T2" fmla="*/ 0 w 98"/>
                <a:gd name="T3" fmla="*/ 0 h 49"/>
                <a:gd name="T4" fmla="*/ 0 w 98"/>
                <a:gd name="T5" fmla="*/ 49 h 49"/>
                <a:gd name="T6" fmla="*/ 98 w 98"/>
                <a:gd name="T7" fmla="*/ 24 h 49"/>
                <a:gd name="T8" fmla="*/ 0 60000 65536"/>
                <a:gd name="T9" fmla="*/ 0 60000 65536"/>
                <a:gd name="T10" fmla="*/ 0 60000 65536"/>
                <a:gd name="T11" fmla="*/ 0 60000 65536"/>
                <a:gd name="T12" fmla="*/ 0 w 98"/>
                <a:gd name="T13" fmla="*/ 0 h 49"/>
                <a:gd name="T14" fmla="*/ 98 w 98"/>
                <a:gd name="T15" fmla="*/ 49 h 49"/>
              </a:gdLst>
              <a:ahLst/>
              <a:cxnLst>
                <a:cxn ang="T8">
                  <a:pos x="T0" y="T1"/>
                </a:cxn>
                <a:cxn ang="T9">
                  <a:pos x="T2" y="T3"/>
                </a:cxn>
                <a:cxn ang="T10">
                  <a:pos x="T4" y="T5"/>
                </a:cxn>
                <a:cxn ang="T11">
                  <a:pos x="T6" y="T7"/>
                </a:cxn>
              </a:cxnLst>
              <a:rect l="T12" t="T13" r="T14" b="T15"/>
              <a:pathLst>
                <a:path w="98" h="49">
                  <a:moveTo>
                    <a:pt x="98" y="24"/>
                  </a:moveTo>
                  <a:lnTo>
                    <a:pt x="0" y="0"/>
                  </a:lnTo>
                  <a:lnTo>
                    <a:pt x="0" y="49"/>
                  </a:lnTo>
                  <a:lnTo>
                    <a:pt x="98" y="24"/>
                  </a:lnTo>
                  <a:close/>
                </a:path>
              </a:pathLst>
            </a:custGeom>
            <a:solidFill>
              <a:srgbClr val="000000"/>
            </a:solidFill>
            <a:ln w="9525">
              <a:noFill/>
              <a:round/>
              <a:headEnd/>
              <a:tailEnd/>
            </a:ln>
          </p:spPr>
          <p:txBody>
            <a:bodyPr>
              <a:prstTxWarp prst="textNoShape">
                <a:avLst/>
              </a:prstTxWarp>
            </a:bodyPr>
            <a:lstStyle/>
            <a:p>
              <a:endParaRPr lang="en-US"/>
            </a:p>
          </p:txBody>
        </p:sp>
        <p:sp>
          <p:nvSpPr>
            <p:cNvPr id="25649" name="Rectangle 63"/>
            <p:cNvSpPr>
              <a:spLocks noChangeArrowheads="1"/>
            </p:cNvSpPr>
            <p:nvPr/>
          </p:nvSpPr>
          <p:spPr bwMode="auto">
            <a:xfrm>
              <a:off x="3068" y="2479"/>
              <a:ext cx="929" cy="598"/>
            </a:xfrm>
            <a:prstGeom prst="rect">
              <a:avLst/>
            </a:prstGeom>
            <a:noFill/>
            <a:ln w="14288">
              <a:solidFill>
                <a:srgbClr val="0078C1"/>
              </a:solidFill>
              <a:miter lim="800000"/>
              <a:headEnd/>
              <a:tailEnd/>
            </a:ln>
          </p:spPr>
          <p:txBody>
            <a:bodyPr>
              <a:prstTxWarp prst="textNoShape">
                <a:avLst/>
              </a:prstTxWarp>
            </a:bodyPr>
            <a:lstStyle/>
            <a:p>
              <a:endParaRPr lang="en-US"/>
            </a:p>
          </p:txBody>
        </p:sp>
      </p:grpSp>
      <p:sp>
        <p:nvSpPr>
          <p:cNvPr id="25639" name="AutoShape 72"/>
          <p:cNvSpPr>
            <a:spLocks noChangeArrowheads="1"/>
          </p:cNvSpPr>
          <p:nvPr/>
        </p:nvSpPr>
        <p:spPr bwMode="auto">
          <a:xfrm>
            <a:off x="5364480" y="3028527"/>
            <a:ext cx="754380" cy="690880"/>
          </a:xfrm>
          <a:prstGeom prst="irregularSeal1">
            <a:avLst/>
          </a:prstGeom>
          <a:noFill/>
          <a:ln w="9525">
            <a:solidFill>
              <a:schemeClr val="tx1"/>
            </a:solidFill>
            <a:miter lim="800000"/>
            <a:headEnd/>
            <a:tailEnd/>
          </a:ln>
        </p:spPr>
        <p:txBody>
          <a:bodyPr wrap="none" lIns="101882" tIns="50941" rIns="101882" bIns="50941" anchor="ctr">
            <a:prstTxWarp prst="textNoShape">
              <a:avLst/>
            </a:prstTxWarp>
          </a:bodyPr>
          <a:lstStyle/>
          <a:p>
            <a:endParaRPr lang="en-US"/>
          </a:p>
        </p:txBody>
      </p:sp>
      <p:sp>
        <p:nvSpPr>
          <p:cNvPr id="25640" name="AutoShape 73"/>
          <p:cNvSpPr>
            <a:spLocks noChangeArrowheads="1"/>
          </p:cNvSpPr>
          <p:nvPr/>
        </p:nvSpPr>
        <p:spPr bwMode="auto">
          <a:xfrm>
            <a:off x="6202680" y="3028527"/>
            <a:ext cx="754380" cy="690880"/>
          </a:xfrm>
          <a:prstGeom prst="irregularSeal1">
            <a:avLst/>
          </a:prstGeom>
          <a:noFill/>
          <a:ln w="9525">
            <a:solidFill>
              <a:schemeClr val="tx1"/>
            </a:solidFill>
            <a:miter lim="800000"/>
            <a:headEnd/>
            <a:tailEnd/>
          </a:ln>
        </p:spPr>
        <p:txBody>
          <a:bodyPr wrap="none" lIns="101882" tIns="50941" rIns="101882" bIns="50941" anchor="ctr">
            <a:prstTxWarp prst="textNoShape">
              <a:avLst/>
            </a:prstTxWarp>
          </a:bodyPr>
          <a:lstStyle/>
          <a:p>
            <a:endParaRPr lang="en-US"/>
          </a:p>
        </p:txBody>
      </p:sp>
      <p:sp>
        <p:nvSpPr>
          <p:cNvPr id="384074" name="Rectangle 74"/>
          <p:cNvSpPr>
            <a:spLocks noChangeArrowheads="1"/>
          </p:cNvSpPr>
          <p:nvPr/>
        </p:nvSpPr>
        <p:spPr bwMode="auto">
          <a:xfrm>
            <a:off x="5268210" y="5705687"/>
            <a:ext cx="4648200" cy="1036320"/>
          </a:xfrm>
          <a:prstGeom prst="rect">
            <a:avLst/>
          </a:prstGeom>
          <a:solidFill>
            <a:srgbClr val="174928"/>
          </a:solidFill>
          <a:ln w="9525">
            <a:solidFill>
              <a:schemeClr val="tx1"/>
            </a:solidFill>
            <a:miter lim="800000"/>
            <a:headEnd/>
            <a:tailEnd/>
          </a:ln>
        </p:spPr>
        <p:txBody>
          <a:bodyPr wrap="none" lIns="101882" tIns="50941" rIns="101882" bIns="50941" anchor="ctr">
            <a:prstTxWarp prst="textNoShape">
              <a:avLst/>
            </a:prstTxWarp>
          </a:bodyPr>
          <a:lstStyle/>
          <a:p>
            <a:pPr algn="ctr"/>
            <a:r>
              <a:rPr lang="en-US" sz="2000" u="sng" dirty="0">
                <a:solidFill>
                  <a:schemeClr val="bg1"/>
                </a:solidFill>
                <a:latin typeface="Helvetica" pitchFamily="29" charset="0"/>
              </a:rPr>
              <a:t>Foreshadowing</a:t>
            </a:r>
            <a:r>
              <a:rPr lang="en-US" sz="2000" dirty="0">
                <a:solidFill>
                  <a:schemeClr val="bg1"/>
                </a:solidFill>
                <a:latin typeface="Helvetica" pitchFamily="29" charset="0"/>
              </a:rPr>
              <a:t>:</a:t>
            </a:r>
          </a:p>
          <a:p>
            <a:pPr algn="ctr"/>
            <a:r>
              <a:rPr lang="en-US" sz="2000" dirty="0">
                <a:solidFill>
                  <a:schemeClr val="bg1"/>
                </a:solidFill>
                <a:latin typeface="Helvetica" pitchFamily="29" charset="0"/>
              </a:rPr>
              <a:t>What if we want ALU to add, subtract?</a:t>
            </a:r>
          </a:p>
          <a:p>
            <a:pPr algn="ctr"/>
            <a:r>
              <a:rPr lang="en-US" sz="2000" dirty="0">
                <a:solidFill>
                  <a:schemeClr val="bg1"/>
                </a:solidFill>
                <a:latin typeface="Helvetica" pitchFamily="29" charset="0"/>
              </a:rPr>
              <a:t>How do we tell it what to do?</a:t>
            </a:r>
          </a:p>
        </p:txBody>
      </p:sp>
      <p:sp>
        <p:nvSpPr>
          <p:cNvPr id="7" name="Rectangle 6"/>
          <p:cNvSpPr/>
          <p:nvPr/>
        </p:nvSpPr>
        <p:spPr bwMode="auto">
          <a:xfrm>
            <a:off x="838200" y="5181600"/>
            <a:ext cx="4304206" cy="175149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72" name="Rectangle 71"/>
          <p:cNvSpPr/>
          <p:nvPr/>
        </p:nvSpPr>
        <p:spPr bwMode="auto">
          <a:xfrm>
            <a:off x="5216160" y="1143000"/>
            <a:ext cx="1981200" cy="44196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Tree>
    <p:extLst>
      <p:ext uri="{BB962C8B-B14F-4D97-AF65-F5344CB8AC3E}">
        <p14:creationId xmlns:p14="http://schemas.microsoft.com/office/powerpoint/2010/main" val="3031636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4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74" grpId="0" animBg="1"/>
      <p:bldP spid="7" grpId="0" animBg="1"/>
      <p:bldP spid="7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50</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326095163"/>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7882523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4083770"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4</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State 3</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Get data from memory</a:t>
            </a:r>
          </a:p>
          <a:p>
            <a:pPr>
              <a:spcBef>
                <a:spcPts val="500"/>
              </a:spcBef>
            </a:pPr>
            <a:r>
              <a:rPr lang="en-US" sz="1400" dirty="0" smtClean="0">
                <a:solidFill>
                  <a:schemeClr val="accent6">
                    <a:lumMod val="50000"/>
                  </a:schemeClr>
                </a:solidFill>
                <a:latin typeface="Helvetica"/>
                <a:cs typeface="Helvetica"/>
                <a:sym typeface="Wingdings"/>
              </a:rPr>
              <a:t>	MDR  Memory[</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a:t>
            </a:r>
            <a:endParaRPr lang="en-US" sz="1400" dirty="0">
              <a:solidFill>
                <a:schemeClr val="accent6">
                  <a:lumMod val="50000"/>
                </a:schemeClr>
              </a:solidFill>
              <a:latin typeface="Helvetica"/>
              <a:cs typeface="Helvetica"/>
            </a:endParaRPr>
          </a:p>
        </p:txBody>
      </p:sp>
      <p:sp>
        <p:nvSpPr>
          <p:cNvPr id="8" name="Oval 7"/>
          <p:cNvSpPr/>
          <p:nvPr/>
        </p:nvSpPr>
        <p:spPr bwMode="auto">
          <a:xfrm>
            <a:off x="10763" y="2364205"/>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TextBox 31"/>
          <p:cNvSpPr txBox="1"/>
          <p:nvPr/>
        </p:nvSpPr>
        <p:spPr>
          <a:xfrm>
            <a:off x="3733800" y="3276600"/>
            <a:ext cx="4621778" cy="584776"/>
          </a:xfrm>
          <a:prstGeom prst="rect">
            <a:avLst/>
          </a:prstGeom>
          <a:solidFill>
            <a:srgbClr val="FFFFFF"/>
          </a:solidFill>
          <a:ln>
            <a:solidFill>
              <a:srgbClr val="FF0000"/>
            </a:solidFill>
          </a:ln>
        </p:spPr>
        <p:txBody>
          <a:bodyPr wrap="none" rtlCol="0">
            <a:spAutoFit/>
          </a:bodyPr>
          <a:lstStyle/>
          <a:p>
            <a:pPr marL="285750" indent="-285750">
              <a:buFont typeface="Arial"/>
              <a:buChar char="•"/>
            </a:pPr>
            <a:r>
              <a:rPr lang="en-US" sz="1600" dirty="0" smtClean="0">
                <a:solidFill>
                  <a:srgbClr val="FF0000"/>
                </a:solidFill>
                <a:latin typeface="Helvetica"/>
                <a:cs typeface="Helvetica"/>
              </a:rPr>
              <a:t>Address 10008</a:t>
            </a:r>
            <a:r>
              <a:rPr lang="en-US" sz="1600" baseline="-25000" dirty="0" smtClean="0">
                <a:solidFill>
                  <a:srgbClr val="FF0000"/>
                </a:solidFill>
                <a:latin typeface="Helvetica"/>
                <a:cs typeface="Helvetica"/>
              </a:rPr>
              <a:t>10</a:t>
            </a:r>
            <a:r>
              <a:rPr lang="en-US" sz="1600" dirty="0" smtClean="0">
                <a:solidFill>
                  <a:srgbClr val="FF0000"/>
                </a:solidFill>
                <a:latin typeface="Helvetica"/>
                <a:cs typeface="Helvetica"/>
              </a:rPr>
              <a:t> sent to memory</a:t>
            </a:r>
          </a:p>
          <a:p>
            <a:pPr marL="285750" indent="-285750">
              <a:buFont typeface="Arial"/>
              <a:buChar char="•"/>
            </a:pPr>
            <a:r>
              <a:rPr lang="en-US" sz="1600" dirty="0" smtClean="0">
                <a:solidFill>
                  <a:srgbClr val="008000"/>
                </a:solidFill>
                <a:latin typeface="Helvetica"/>
                <a:cs typeface="Helvetica"/>
              </a:rPr>
              <a:t>Want to load 70</a:t>
            </a:r>
            <a:r>
              <a:rPr lang="en-US" sz="1600" baseline="-25000" dirty="0" smtClean="0">
                <a:solidFill>
                  <a:srgbClr val="008000"/>
                </a:solidFill>
                <a:latin typeface="Helvetica"/>
                <a:cs typeface="Helvetica"/>
              </a:rPr>
              <a:t>10</a:t>
            </a:r>
            <a:r>
              <a:rPr lang="en-US" sz="1600" dirty="0" smtClean="0">
                <a:solidFill>
                  <a:srgbClr val="008000"/>
                </a:solidFill>
                <a:latin typeface="Helvetica"/>
                <a:cs typeface="Helvetica"/>
              </a:rPr>
              <a:t> into Memory Data Register</a:t>
            </a:r>
          </a:p>
        </p:txBody>
      </p:sp>
      <p:grpSp>
        <p:nvGrpSpPr>
          <p:cNvPr id="46" name="Group 45"/>
          <p:cNvGrpSpPr/>
          <p:nvPr/>
        </p:nvGrpSpPr>
        <p:grpSpPr>
          <a:xfrm>
            <a:off x="3048000" y="4506563"/>
            <a:ext cx="6622386" cy="3189637"/>
            <a:chOff x="3048000" y="4506563"/>
            <a:chExt cx="6622386" cy="3189637"/>
          </a:xfrm>
        </p:grpSpPr>
        <p:cxnSp>
          <p:nvCxnSpPr>
            <p:cNvPr id="28" name="Straight Arrow Connector 27"/>
            <p:cNvCxnSpPr/>
            <p:nvPr/>
          </p:nvCxnSpPr>
          <p:spPr bwMode="auto">
            <a:xfrm flipH="1">
              <a:off x="9342634" y="5496781"/>
              <a:ext cx="2446" cy="336892"/>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29" name="Straight Arrow Connector 28"/>
            <p:cNvCxnSpPr/>
            <p:nvPr/>
          </p:nvCxnSpPr>
          <p:spPr bwMode="auto">
            <a:xfrm flipH="1">
              <a:off x="8773886" y="5790620"/>
              <a:ext cx="514931" cy="12478"/>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0" name="Straight Arrow Connector 29"/>
            <p:cNvCxnSpPr/>
            <p:nvPr/>
          </p:nvCxnSpPr>
          <p:spPr bwMode="auto">
            <a:xfrm flipH="1">
              <a:off x="8839200" y="5890641"/>
              <a:ext cx="856" cy="1805559"/>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4" name="Straight Arrow Connector 33"/>
            <p:cNvCxnSpPr/>
            <p:nvPr/>
          </p:nvCxnSpPr>
          <p:spPr bwMode="auto">
            <a:xfrm flipH="1" flipV="1">
              <a:off x="3048000" y="7652289"/>
              <a:ext cx="5704360" cy="208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5" name="Straight Arrow Connector 34"/>
            <p:cNvCxnSpPr/>
            <p:nvPr/>
          </p:nvCxnSpPr>
          <p:spPr bwMode="auto">
            <a:xfrm flipV="1">
              <a:off x="3124200" y="5181600"/>
              <a:ext cx="0" cy="239657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6" name="Straight Arrow Connector 35"/>
            <p:cNvCxnSpPr/>
            <p:nvPr/>
          </p:nvCxnSpPr>
          <p:spPr bwMode="auto">
            <a:xfrm flipV="1">
              <a:off x="3124200" y="5181600"/>
              <a:ext cx="304800" cy="3437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9" name="Straight Arrow Connector 38"/>
            <p:cNvCxnSpPr/>
            <p:nvPr/>
          </p:nvCxnSpPr>
          <p:spPr bwMode="auto">
            <a:xfrm>
              <a:off x="3429000" y="4987374"/>
              <a:ext cx="316664" cy="1753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43" name="TextBox 42"/>
            <p:cNvSpPr txBox="1"/>
            <p:nvPr/>
          </p:nvSpPr>
          <p:spPr>
            <a:xfrm>
              <a:off x="8763000" y="49530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4" name="TextBox 43"/>
            <p:cNvSpPr txBox="1"/>
            <p:nvPr/>
          </p:nvSpPr>
          <p:spPr>
            <a:xfrm>
              <a:off x="3429000" y="4506563"/>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grpSp>
        <p:nvGrpSpPr>
          <p:cNvPr id="48" name="Group 47"/>
          <p:cNvGrpSpPr/>
          <p:nvPr/>
        </p:nvGrpSpPr>
        <p:grpSpPr>
          <a:xfrm>
            <a:off x="2058570" y="5466958"/>
            <a:ext cx="2589630" cy="2078699"/>
            <a:chOff x="2058570" y="5466958"/>
            <a:chExt cx="2589630" cy="2078699"/>
          </a:xfrm>
        </p:grpSpPr>
        <p:cxnSp>
          <p:nvCxnSpPr>
            <p:cNvPr id="41" name="Straight Arrow Connector 40"/>
            <p:cNvCxnSpPr/>
            <p:nvPr/>
          </p:nvCxnSpPr>
          <p:spPr bwMode="auto">
            <a:xfrm>
              <a:off x="4191856" y="5466958"/>
              <a:ext cx="227744" cy="19442"/>
            </a:xfrm>
            <a:prstGeom prst="straightConnector1">
              <a:avLst/>
            </a:prstGeom>
            <a:solidFill>
              <a:schemeClr val="accent1"/>
            </a:solidFill>
            <a:ln w="38100" cap="flat" cmpd="sng" algn="ctr">
              <a:solidFill>
                <a:srgbClr val="008000"/>
              </a:solidFill>
              <a:prstDash val="dash"/>
              <a:round/>
              <a:headEnd type="none" w="med" len="med"/>
              <a:tailEnd type="triangle"/>
            </a:ln>
            <a:effectLst/>
          </p:spPr>
        </p:cxnSp>
        <p:cxnSp>
          <p:nvCxnSpPr>
            <p:cNvPr id="47" name="Straight Arrow Connector 46"/>
            <p:cNvCxnSpPr/>
            <p:nvPr/>
          </p:nvCxnSpPr>
          <p:spPr bwMode="auto">
            <a:xfrm flipH="1">
              <a:off x="4375690" y="5554778"/>
              <a:ext cx="856" cy="1086242"/>
            </a:xfrm>
            <a:prstGeom prst="straightConnector1">
              <a:avLst/>
            </a:prstGeom>
            <a:solidFill>
              <a:schemeClr val="accent1"/>
            </a:solidFill>
            <a:ln w="38100" cap="flat" cmpd="sng" algn="ctr">
              <a:solidFill>
                <a:srgbClr val="008000"/>
              </a:solidFill>
              <a:prstDash val="dash"/>
              <a:round/>
              <a:headEnd type="none" w="med" len="med"/>
              <a:tailEnd type="triangle"/>
            </a:ln>
            <a:effectLst/>
          </p:spPr>
        </p:cxnSp>
        <p:cxnSp>
          <p:nvCxnSpPr>
            <p:cNvPr id="49" name="Straight Arrow Connector 48"/>
            <p:cNvCxnSpPr/>
            <p:nvPr/>
          </p:nvCxnSpPr>
          <p:spPr bwMode="auto">
            <a:xfrm flipV="1">
              <a:off x="2209800" y="6858000"/>
              <a:ext cx="2438400" cy="687657"/>
            </a:xfrm>
            <a:prstGeom prst="straightConnector1">
              <a:avLst/>
            </a:prstGeom>
            <a:solidFill>
              <a:schemeClr val="accent1"/>
            </a:solidFill>
            <a:ln w="38100" cap="flat" cmpd="sng" algn="ctr">
              <a:solidFill>
                <a:srgbClr val="008000"/>
              </a:solidFill>
              <a:prstDash val="dash"/>
              <a:round/>
              <a:headEnd type="none" w="med" len="med"/>
              <a:tailEnd type="triangle"/>
            </a:ln>
            <a:effectLst/>
          </p:spPr>
        </p:cxnSp>
        <p:sp>
          <p:nvSpPr>
            <p:cNvPr id="52" name="TextBox 51"/>
            <p:cNvSpPr txBox="1"/>
            <p:nvPr/>
          </p:nvSpPr>
          <p:spPr>
            <a:xfrm rot="20617466">
              <a:off x="2058570" y="6867469"/>
              <a:ext cx="2353362" cy="307777"/>
            </a:xfrm>
            <a:prstGeom prst="rect">
              <a:avLst/>
            </a:prstGeom>
            <a:solidFill>
              <a:schemeClr val="bg1"/>
            </a:solidFill>
            <a:ln>
              <a:solidFill>
                <a:srgbClr val="008000"/>
              </a:solidFill>
            </a:ln>
          </p:spPr>
          <p:txBody>
            <a:bodyPr wrap="none" rtlCol="0">
              <a:spAutoFit/>
            </a:bodyPr>
            <a:lstStyle/>
            <a:p>
              <a:r>
                <a:rPr lang="en-US" sz="1400" b="1" dirty="0" smtClean="0">
                  <a:solidFill>
                    <a:srgbClr val="008000"/>
                  </a:solidFill>
                  <a:latin typeface="Helvetica"/>
                  <a:cs typeface="Helvetica"/>
                </a:rPr>
                <a:t>Data from memory is 70</a:t>
              </a:r>
              <a:r>
                <a:rPr lang="en-US" sz="1400" b="1" baseline="-25000" dirty="0" smtClean="0">
                  <a:solidFill>
                    <a:srgbClr val="008000"/>
                  </a:solidFill>
                  <a:latin typeface="Helvetica"/>
                  <a:cs typeface="Helvetica"/>
                </a:rPr>
                <a:t>10</a:t>
              </a:r>
              <a:endParaRPr lang="en-US" sz="1400" b="1" baseline="-25000" dirty="0">
                <a:solidFill>
                  <a:srgbClr val="008000"/>
                </a:solidFill>
                <a:latin typeface="Helvetica"/>
                <a:cs typeface="Helvetica"/>
              </a:endParaRPr>
            </a:p>
          </p:txBody>
        </p:sp>
      </p:grpSp>
      <p:sp>
        <p:nvSpPr>
          <p:cNvPr id="38" name="TextBox 37"/>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sp>
        <p:nvSpPr>
          <p:cNvPr id="40" name="TextBox 39"/>
          <p:cNvSpPr txBox="1"/>
          <p:nvPr/>
        </p:nvSpPr>
        <p:spPr>
          <a:xfrm>
            <a:off x="8643869" y="87820"/>
            <a:ext cx="1295400" cy="923330"/>
          </a:xfrm>
          <a:prstGeom prst="rect">
            <a:avLst/>
          </a:prstGeom>
          <a:solidFill>
            <a:srgbClr val="FFFF00"/>
          </a:solidFill>
          <a:ln>
            <a:solidFill>
              <a:srgbClr val="FF0000"/>
            </a:solidFill>
          </a:ln>
        </p:spPr>
        <p:txBody>
          <a:bodyPr wrap="square" rtlCol="0">
            <a:spAutoFit/>
          </a:bodyPr>
          <a:lstStyle/>
          <a:p>
            <a:r>
              <a:rPr lang="en-US" sz="1800" b="1" dirty="0" smtClean="0">
                <a:solidFill>
                  <a:srgbClr val="FF0000"/>
                </a:solidFill>
                <a:latin typeface="Helvetica"/>
                <a:cs typeface="Helvetica"/>
              </a:rPr>
              <a:t>Part 1:</a:t>
            </a:r>
          </a:p>
          <a:p>
            <a:r>
              <a:rPr lang="en-US" sz="1800" b="1" dirty="0" smtClean="0">
                <a:solidFill>
                  <a:srgbClr val="FF0000"/>
                </a:solidFill>
                <a:latin typeface="Helvetica"/>
                <a:cs typeface="Helvetica"/>
              </a:rPr>
              <a:t>Same as normal </a:t>
            </a:r>
            <a:r>
              <a:rPr lang="en-US" sz="1800" b="1" dirty="0" err="1" smtClean="0">
                <a:solidFill>
                  <a:srgbClr val="FF0000"/>
                </a:solidFill>
                <a:latin typeface="Helvetica"/>
                <a:cs typeface="Helvetica"/>
              </a:rPr>
              <a:t>lw</a:t>
            </a:r>
            <a:endParaRPr lang="en-US" sz="1800" b="1" dirty="0" smtClean="0">
              <a:solidFill>
                <a:srgbClr val="FF0000"/>
              </a:solidFill>
              <a:latin typeface="Helvetica"/>
              <a:cs typeface="Helvetica"/>
            </a:endParaRPr>
          </a:p>
        </p:txBody>
      </p:sp>
      <p:graphicFrame>
        <p:nvGraphicFramePr>
          <p:cNvPr id="42" name="Table 41"/>
          <p:cNvGraphicFramePr>
            <a:graphicFrameLocks noGrp="1"/>
          </p:cNvGraphicFramePr>
          <p:nvPr>
            <p:extLst>
              <p:ext uri="{D42A27DB-BD31-4B8C-83A1-F6EECF244321}">
                <p14:modId xmlns:p14="http://schemas.microsoft.com/office/powerpoint/2010/main" val="3087340403"/>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Tree>
    <p:extLst>
      <p:ext uri="{BB962C8B-B14F-4D97-AF65-F5344CB8AC3E}">
        <p14:creationId xmlns:p14="http://schemas.microsoft.com/office/powerpoint/2010/main" val="27628440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51</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693440863"/>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888698971"/>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4800676"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4</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State 3</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Get data from memory</a:t>
            </a:r>
          </a:p>
          <a:p>
            <a:pPr>
              <a:spcBef>
                <a:spcPts val="500"/>
              </a:spcBef>
            </a:pPr>
            <a:r>
              <a:rPr lang="en-US" sz="1400" dirty="0" smtClean="0">
                <a:solidFill>
                  <a:schemeClr val="accent6">
                    <a:lumMod val="50000"/>
                  </a:schemeClr>
                </a:solidFill>
                <a:latin typeface="Helvetica"/>
                <a:cs typeface="Helvetica"/>
                <a:sym typeface="Wingdings"/>
              </a:rPr>
              <a:t>	MDR  Memory[</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a:t>
            </a:r>
            <a:r>
              <a:rPr lang="en-US" sz="1400" dirty="0" err="1" smtClean="0">
                <a:solidFill>
                  <a:srgbClr val="FF0000"/>
                </a:solidFill>
                <a:latin typeface="Helvetica"/>
                <a:cs typeface="Helvetica"/>
                <a:sym typeface="Wingdings"/>
              </a:rPr>
              <a:t>ALUOut</a:t>
            </a:r>
            <a:r>
              <a:rPr lang="en-US" sz="1400" dirty="0" smtClean="0">
                <a:solidFill>
                  <a:srgbClr val="FF0000"/>
                </a:solidFill>
                <a:latin typeface="Helvetica"/>
                <a:cs typeface="Helvetica"/>
                <a:sym typeface="Wingdings"/>
              </a:rPr>
              <a:t>  [A] + 4</a:t>
            </a:r>
            <a:endParaRPr lang="en-US" sz="1400" dirty="0">
              <a:solidFill>
                <a:srgbClr val="FF0000"/>
              </a:solidFill>
              <a:latin typeface="Helvetica"/>
              <a:cs typeface="Helvetica"/>
            </a:endParaRPr>
          </a:p>
        </p:txBody>
      </p:sp>
      <p:sp>
        <p:nvSpPr>
          <p:cNvPr id="8" name="Oval 7"/>
          <p:cNvSpPr/>
          <p:nvPr/>
        </p:nvSpPr>
        <p:spPr bwMode="auto">
          <a:xfrm>
            <a:off x="10763" y="2364205"/>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8" name="TextBox 37"/>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graphicFrame>
        <p:nvGraphicFramePr>
          <p:cNvPr id="42" name="Table 41"/>
          <p:cNvGraphicFramePr>
            <a:graphicFrameLocks noGrp="1"/>
          </p:cNvGraphicFramePr>
          <p:nvPr>
            <p:extLst>
              <p:ext uri="{D42A27DB-BD31-4B8C-83A1-F6EECF244321}">
                <p14:modId xmlns:p14="http://schemas.microsoft.com/office/powerpoint/2010/main" val="371290128"/>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53" name="TextBox 52"/>
          <p:cNvSpPr txBox="1"/>
          <p:nvPr/>
        </p:nvSpPr>
        <p:spPr>
          <a:xfrm>
            <a:off x="8643869" y="87820"/>
            <a:ext cx="1295400" cy="646331"/>
          </a:xfrm>
          <a:prstGeom prst="rect">
            <a:avLst/>
          </a:prstGeom>
          <a:solidFill>
            <a:srgbClr val="FF0000"/>
          </a:solidFill>
          <a:ln>
            <a:solidFill>
              <a:srgbClr val="FF0000"/>
            </a:solidFill>
          </a:ln>
        </p:spPr>
        <p:txBody>
          <a:bodyPr wrap="square" rtlCol="0">
            <a:spAutoFit/>
          </a:bodyPr>
          <a:lstStyle/>
          <a:p>
            <a:r>
              <a:rPr lang="en-US" sz="1800" b="1" dirty="0" smtClean="0">
                <a:solidFill>
                  <a:schemeClr val="bg1"/>
                </a:solidFill>
                <a:latin typeface="Helvetica"/>
                <a:cs typeface="Helvetica"/>
              </a:rPr>
              <a:t>Part 2:</a:t>
            </a:r>
          </a:p>
          <a:p>
            <a:r>
              <a:rPr lang="en-US" sz="1800" b="1" dirty="0" smtClean="0">
                <a:solidFill>
                  <a:schemeClr val="bg1"/>
                </a:solidFill>
                <a:latin typeface="Helvetica"/>
                <a:cs typeface="Helvetica"/>
              </a:rPr>
              <a:t>NEW!</a:t>
            </a:r>
          </a:p>
        </p:txBody>
      </p:sp>
      <p:grpSp>
        <p:nvGrpSpPr>
          <p:cNvPr id="9" name="Group 8"/>
          <p:cNvGrpSpPr/>
          <p:nvPr/>
        </p:nvGrpSpPr>
        <p:grpSpPr>
          <a:xfrm>
            <a:off x="3962400" y="4648200"/>
            <a:ext cx="3435982" cy="1524000"/>
            <a:chOff x="3962400" y="4648200"/>
            <a:chExt cx="3435982" cy="1524000"/>
          </a:xfrm>
        </p:grpSpPr>
        <p:sp>
          <p:nvSpPr>
            <p:cNvPr id="50" name="TextBox 49"/>
            <p:cNvSpPr txBox="1"/>
            <p:nvPr/>
          </p:nvSpPr>
          <p:spPr>
            <a:xfrm>
              <a:off x="6487763" y="46482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51" name="TextBox 50"/>
            <p:cNvSpPr txBox="1"/>
            <p:nvPr/>
          </p:nvSpPr>
          <p:spPr>
            <a:xfrm>
              <a:off x="6947451" y="5833646"/>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8</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54" name="TextBox 53"/>
            <p:cNvSpPr txBox="1"/>
            <p:nvPr/>
          </p:nvSpPr>
          <p:spPr>
            <a:xfrm>
              <a:off x="3962400" y="5029200"/>
              <a:ext cx="2286000" cy="830997"/>
            </a:xfrm>
            <a:prstGeom prst="rect">
              <a:avLst/>
            </a:prstGeom>
            <a:solidFill>
              <a:srgbClr val="FFFFFF"/>
            </a:solidFill>
            <a:ln>
              <a:solidFill>
                <a:srgbClr val="FF0000"/>
              </a:solidFill>
            </a:ln>
          </p:spPr>
          <p:txBody>
            <a:bodyPr wrap="square" rtlCol="0">
              <a:spAutoFit/>
            </a:bodyPr>
            <a:lstStyle/>
            <a:p>
              <a:r>
                <a:rPr lang="en-US" sz="1600" dirty="0" smtClean="0">
                  <a:solidFill>
                    <a:srgbClr val="FF0000"/>
                  </a:solidFill>
                  <a:latin typeface="Helvetica"/>
                  <a:cs typeface="Helvetica"/>
                </a:rPr>
                <a:t>Content of A and B registers still has not changed</a:t>
              </a:r>
            </a:p>
          </p:txBody>
        </p:sp>
        <p:cxnSp>
          <p:nvCxnSpPr>
            <p:cNvPr id="55" name="Straight Arrow Connector 54"/>
            <p:cNvCxnSpPr/>
            <p:nvPr/>
          </p:nvCxnSpPr>
          <p:spPr bwMode="auto">
            <a:xfrm flipV="1">
              <a:off x="6248400" y="4876800"/>
              <a:ext cx="304800" cy="2286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56" name="Straight Arrow Connector 55"/>
            <p:cNvCxnSpPr>
              <a:endCxn id="51" idx="1"/>
            </p:cNvCxnSpPr>
            <p:nvPr/>
          </p:nvCxnSpPr>
          <p:spPr bwMode="auto">
            <a:xfrm>
              <a:off x="6248400" y="5562600"/>
              <a:ext cx="699051" cy="440323"/>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grpSp>
        <p:nvGrpSpPr>
          <p:cNvPr id="10" name="Group 9"/>
          <p:cNvGrpSpPr/>
          <p:nvPr/>
        </p:nvGrpSpPr>
        <p:grpSpPr>
          <a:xfrm>
            <a:off x="5867400" y="2895600"/>
            <a:ext cx="3429000" cy="2286000"/>
            <a:chOff x="5867400" y="2895600"/>
            <a:chExt cx="3429000" cy="2286000"/>
          </a:xfrm>
        </p:grpSpPr>
        <p:sp>
          <p:nvSpPr>
            <p:cNvPr id="57" name="TextBox 56"/>
            <p:cNvSpPr txBox="1"/>
            <p:nvPr/>
          </p:nvSpPr>
          <p:spPr>
            <a:xfrm>
              <a:off x="5867400" y="2895600"/>
              <a:ext cx="3429000" cy="1077218"/>
            </a:xfrm>
            <a:prstGeom prst="rect">
              <a:avLst/>
            </a:prstGeom>
            <a:solidFill>
              <a:srgbClr val="FFFFFF"/>
            </a:solidFill>
            <a:ln>
              <a:solidFill>
                <a:srgbClr val="FF0000"/>
              </a:solidFill>
            </a:ln>
          </p:spPr>
          <p:txBody>
            <a:bodyPr wrap="square" rtlCol="0">
              <a:spAutoFit/>
            </a:bodyPr>
            <a:lstStyle/>
            <a:p>
              <a:r>
                <a:rPr lang="en-US" sz="1600" dirty="0" smtClean="0">
                  <a:solidFill>
                    <a:srgbClr val="FF0000"/>
                  </a:solidFill>
                  <a:latin typeface="Helvetica"/>
                  <a:cs typeface="Helvetica"/>
                </a:rPr>
                <a:t>Idea:</a:t>
              </a:r>
            </a:p>
            <a:p>
              <a:r>
                <a:rPr lang="en-US" sz="1600" dirty="0" smtClean="0">
                  <a:solidFill>
                    <a:srgbClr val="FF0000"/>
                  </a:solidFill>
                  <a:latin typeface="Helvetica"/>
                  <a:cs typeface="Helvetica"/>
                </a:rPr>
                <a:t>Use idle ALU to update the value in register A (i.e. $7) while the memory access occurs.</a:t>
              </a:r>
            </a:p>
          </p:txBody>
        </p:sp>
        <p:cxnSp>
          <p:nvCxnSpPr>
            <p:cNvPr id="58" name="Straight Arrow Connector 57"/>
            <p:cNvCxnSpPr/>
            <p:nvPr/>
          </p:nvCxnSpPr>
          <p:spPr bwMode="auto">
            <a:xfrm>
              <a:off x="8229600" y="3962400"/>
              <a:ext cx="76200" cy="12192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14226973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52</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083153943"/>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4268565909"/>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4800676"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4</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State 3</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Get data from memory</a:t>
            </a:r>
          </a:p>
          <a:p>
            <a:pPr>
              <a:spcBef>
                <a:spcPts val="500"/>
              </a:spcBef>
            </a:pPr>
            <a:r>
              <a:rPr lang="en-US" sz="1400" dirty="0" smtClean="0">
                <a:solidFill>
                  <a:schemeClr val="accent6">
                    <a:lumMod val="50000"/>
                  </a:schemeClr>
                </a:solidFill>
                <a:latin typeface="Helvetica"/>
                <a:cs typeface="Helvetica"/>
                <a:sym typeface="Wingdings"/>
              </a:rPr>
              <a:t>	MDR  Memory[</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a:t>
            </a:r>
            <a:r>
              <a:rPr lang="en-US" sz="1400" dirty="0" err="1" smtClean="0">
                <a:solidFill>
                  <a:srgbClr val="FF0000"/>
                </a:solidFill>
                <a:latin typeface="Helvetica"/>
                <a:cs typeface="Helvetica"/>
                <a:sym typeface="Wingdings"/>
              </a:rPr>
              <a:t>ALUOut</a:t>
            </a:r>
            <a:r>
              <a:rPr lang="en-US" sz="1400" dirty="0" smtClean="0">
                <a:solidFill>
                  <a:srgbClr val="FF0000"/>
                </a:solidFill>
                <a:latin typeface="Helvetica"/>
                <a:cs typeface="Helvetica"/>
                <a:sym typeface="Wingdings"/>
              </a:rPr>
              <a:t>  [A] + 4</a:t>
            </a:r>
            <a:endParaRPr lang="en-US" sz="1400" dirty="0">
              <a:solidFill>
                <a:srgbClr val="FF0000"/>
              </a:solidFill>
              <a:latin typeface="Helvetica"/>
              <a:cs typeface="Helvetica"/>
            </a:endParaRPr>
          </a:p>
        </p:txBody>
      </p:sp>
      <p:sp>
        <p:nvSpPr>
          <p:cNvPr id="8" name="Oval 7"/>
          <p:cNvSpPr/>
          <p:nvPr/>
        </p:nvSpPr>
        <p:spPr bwMode="auto">
          <a:xfrm>
            <a:off x="10763" y="2364205"/>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8" name="TextBox 37"/>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graphicFrame>
        <p:nvGraphicFramePr>
          <p:cNvPr id="42" name="Table 41"/>
          <p:cNvGraphicFramePr>
            <a:graphicFrameLocks noGrp="1"/>
          </p:cNvGraphicFramePr>
          <p:nvPr>
            <p:extLst>
              <p:ext uri="{D42A27DB-BD31-4B8C-83A1-F6EECF244321}">
                <p14:modId xmlns:p14="http://schemas.microsoft.com/office/powerpoint/2010/main" val="2666113280"/>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53" name="TextBox 52"/>
          <p:cNvSpPr txBox="1"/>
          <p:nvPr/>
        </p:nvSpPr>
        <p:spPr>
          <a:xfrm>
            <a:off x="8643869" y="87820"/>
            <a:ext cx="1295400" cy="646331"/>
          </a:xfrm>
          <a:prstGeom prst="rect">
            <a:avLst/>
          </a:prstGeom>
          <a:solidFill>
            <a:srgbClr val="FF0000"/>
          </a:solidFill>
          <a:ln>
            <a:solidFill>
              <a:srgbClr val="FF0000"/>
            </a:solidFill>
          </a:ln>
        </p:spPr>
        <p:txBody>
          <a:bodyPr wrap="square" rtlCol="0">
            <a:spAutoFit/>
          </a:bodyPr>
          <a:lstStyle/>
          <a:p>
            <a:r>
              <a:rPr lang="en-US" sz="1800" b="1" dirty="0" smtClean="0">
                <a:solidFill>
                  <a:schemeClr val="bg1"/>
                </a:solidFill>
                <a:latin typeface="Helvetica"/>
                <a:cs typeface="Helvetica"/>
              </a:rPr>
              <a:t>Part 2:</a:t>
            </a:r>
          </a:p>
          <a:p>
            <a:r>
              <a:rPr lang="en-US" sz="1800" b="1" dirty="0" smtClean="0">
                <a:solidFill>
                  <a:schemeClr val="bg1"/>
                </a:solidFill>
                <a:latin typeface="Helvetica"/>
                <a:cs typeface="Helvetica"/>
              </a:rPr>
              <a:t>NEW!</a:t>
            </a:r>
          </a:p>
        </p:txBody>
      </p:sp>
      <p:grpSp>
        <p:nvGrpSpPr>
          <p:cNvPr id="29" name="Group 28"/>
          <p:cNvGrpSpPr/>
          <p:nvPr/>
        </p:nvGrpSpPr>
        <p:grpSpPr>
          <a:xfrm>
            <a:off x="76200" y="152400"/>
            <a:ext cx="3962400" cy="2514600"/>
            <a:chOff x="228600" y="0"/>
            <a:chExt cx="3962400" cy="2514600"/>
          </a:xfrm>
        </p:grpSpPr>
        <p:sp>
          <p:nvSpPr>
            <p:cNvPr id="30" name="TextBox 29"/>
            <p:cNvSpPr txBox="1"/>
            <p:nvPr/>
          </p:nvSpPr>
          <p:spPr>
            <a:xfrm>
              <a:off x="228600" y="0"/>
              <a:ext cx="3962400" cy="2062103"/>
            </a:xfrm>
            <a:prstGeom prst="rect">
              <a:avLst/>
            </a:prstGeom>
            <a:solidFill>
              <a:srgbClr val="FFFFFF"/>
            </a:solidFill>
            <a:ln w="38100" cmpd="sng">
              <a:solidFill>
                <a:srgbClr val="FF0000"/>
              </a:solidFill>
            </a:ln>
          </p:spPr>
          <p:txBody>
            <a:bodyPr wrap="square" rtlCol="0">
              <a:spAutoFit/>
            </a:bodyPr>
            <a:lstStyle/>
            <a:p>
              <a:r>
                <a:rPr lang="en-US" sz="1600" dirty="0" smtClean="0">
                  <a:solidFill>
                    <a:srgbClr val="FF0000"/>
                  </a:solidFill>
                  <a:latin typeface="Helvetica"/>
                  <a:cs typeface="Helvetica"/>
                </a:rPr>
                <a:t>To make this work, need to assert other control signals in State 3 to do an add operation:</a:t>
              </a:r>
            </a:p>
            <a:p>
              <a:pPr marL="285750" indent="-285750">
                <a:buFont typeface="Arial"/>
                <a:buChar char="•"/>
              </a:pPr>
              <a:r>
                <a:rPr lang="en-US" sz="1600" dirty="0" err="1" smtClean="0">
                  <a:solidFill>
                    <a:srgbClr val="FF0000"/>
                  </a:solidFill>
                  <a:latin typeface="Helvetica"/>
                  <a:cs typeface="Helvetica"/>
                </a:rPr>
                <a:t>ALUSrcA</a:t>
              </a:r>
              <a:r>
                <a:rPr lang="en-US" sz="1600" dirty="0" smtClean="0">
                  <a:solidFill>
                    <a:srgbClr val="FF0000"/>
                  </a:solidFill>
                  <a:latin typeface="Helvetica"/>
                  <a:cs typeface="Helvetica"/>
                </a:rPr>
                <a:t> = 1  	# select A input</a:t>
              </a:r>
            </a:p>
            <a:p>
              <a:pPr marL="285750" indent="-285750">
                <a:buFont typeface="Arial"/>
                <a:buChar char="•"/>
              </a:pPr>
              <a:r>
                <a:rPr lang="en-US" sz="1600" dirty="0" err="1" smtClean="0">
                  <a:solidFill>
                    <a:srgbClr val="FF0000"/>
                  </a:solidFill>
                  <a:latin typeface="Helvetica"/>
                  <a:cs typeface="Helvetica"/>
                </a:rPr>
                <a:t>ALUSrcB</a:t>
              </a:r>
              <a:r>
                <a:rPr lang="en-US" sz="1600" dirty="0" smtClean="0">
                  <a:solidFill>
                    <a:srgbClr val="FF0000"/>
                  </a:solidFill>
                  <a:latin typeface="Helvetica"/>
                  <a:cs typeface="Helvetica"/>
                </a:rPr>
                <a:t> = 01	# select 4 input</a:t>
              </a:r>
            </a:p>
            <a:p>
              <a:pPr marL="285750" indent="-285750">
                <a:buFont typeface="Arial"/>
                <a:buChar char="•"/>
              </a:pPr>
              <a:r>
                <a:rPr lang="en-US" sz="1600" dirty="0" err="1" smtClean="0">
                  <a:solidFill>
                    <a:srgbClr val="FF0000"/>
                  </a:solidFill>
                  <a:latin typeface="Helvetica"/>
                  <a:cs typeface="Helvetica"/>
                </a:rPr>
                <a:t>ALUOp</a:t>
              </a:r>
              <a:r>
                <a:rPr lang="en-US" sz="1600" dirty="0" smtClean="0">
                  <a:solidFill>
                    <a:srgbClr val="FF0000"/>
                  </a:solidFill>
                  <a:latin typeface="Helvetica"/>
                  <a:cs typeface="Helvetica"/>
                </a:rPr>
                <a:t> = 00	# perform add</a:t>
              </a:r>
            </a:p>
            <a:p>
              <a:pPr marL="285750" indent="-285750">
                <a:buFont typeface="Arial"/>
                <a:buChar char="•"/>
              </a:pPr>
              <a:endParaRPr lang="en-US" sz="1600" dirty="0">
                <a:solidFill>
                  <a:srgbClr val="FF0000"/>
                </a:solidFill>
                <a:latin typeface="Helvetica"/>
                <a:cs typeface="Helvetica"/>
              </a:endParaRPr>
            </a:p>
            <a:p>
              <a:endParaRPr lang="en-US" sz="1600" dirty="0" smtClean="0">
                <a:solidFill>
                  <a:srgbClr val="FF0000"/>
                </a:solidFill>
                <a:latin typeface="Helvetica"/>
                <a:cs typeface="Helvetica"/>
              </a:endParaRPr>
            </a:p>
          </p:txBody>
        </p:sp>
        <p:cxnSp>
          <p:nvCxnSpPr>
            <p:cNvPr id="31" name="Straight Arrow Connector 30"/>
            <p:cNvCxnSpPr/>
            <p:nvPr/>
          </p:nvCxnSpPr>
          <p:spPr bwMode="auto">
            <a:xfrm flipH="1">
              <a:off x="685800" y="2057400"/>
              <a:ext cx="152400" cy="4572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grpSp>
        <p:nvGrpSpPr>
          <p:cNvPr id="19" name="Group 18"/>
          <p:cNvGrpSpPr/>
          <p:nvPr/>
        </p:nvGrpSpPr>
        <p:grpSpPr>
          <a:xfrm>
            <a:off x="609600" y="2971800"/>
            <a:ext cx="5137729" cy="3581400"/>
            <a:chOff x="609600" y="2971800"/>
            <a:chExt cx="5137729" cy="3581400"/>
          </a:xfrm>
        </p:grpSpPr>
        <p:cxnSp>
          <p:nvCxnSpPr>
            <p:cNvPr id="41" name="Straight Arrow Connector 40"/>
            <p:cNvCxnSpPr/>
            <p:nvPr/>
          </p:nvCxnSpPr>
          <p:spPr bwMode="auto">
            <a:xfrm>
              <a:off x="609600" y="2971800"/>
              <a:ext cx="1905000" cy="11430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17" name="Rectangle 16"/>
            <p:cNvSpPr/>
            <p:nvPr/>
          </p:nvSpPr>
          <p:spPr bwMode="auto">
            <a:xfrm>
              <a:off x="2514600" y="3200400"/>
              <a:ext cx="3200400" cy="3352800"/>
            </a:xfrm>
            <a:prstGeom prst="rect">
              <a:avLst/>
            </a:prstGeom>
            <a:solidFill>
              <a:schemeClr val="bg1"/>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18" name="Oval 17"/>
            <p:cNvSpPr/>
            <p:nvPr/>
          </p:nvSpPr>
          <p:spPr bwMode="auto">
            <a:xfrm>
              <a:off x="2971800" y="4038600"/>
              <a:ext cx="2286000" cy="2286000"/>
            </a:xfrm>
            <a:prstGeom prst="ellipse">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Helvetica"/>
                  <a:cs typeface="Helvetica"/>
                  <a:sym typeface="Times New Roman" pitchFamily="34" charset="0"/>
                </a:rPr>
                <a:t>MemRead</a:t>
              </a:r>
              <a:endParaRPr kumimoji="0" lang="en-US" sz="1600" b="0" i="0" u="none" strike="noStrike" cap="none" normalizeH="0" baseline="0" dirty="0" smtClean="0">
                <a:ln>
                  <a:noFill/>
                </a:ln>
                <a:solidFill>
                  <a:srgbClr val="000000"/>
                </a:solidFill>
                <a:effectLst/>
                <a:latin typeface="Helvetica"/>
                <a:cs typeface="Helvetica"/>
                <a:sym typeface="Times New Roman"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dirty="0" err="1" smtClean="0">
                  <a:latin typeface="Helvetica"/>
                  <a:cs typeface="Helvetica"/>
                </a:rPr>
                <a:t>IorD</a:t>
              </a:r>
              <a:r>
                <a:rPr lang="en-US" sz="1600" dirty="0" smtClean="0">
                  <a:latin typeface="Helvetica"/>
                  <a:cs typeface="Helvetica"/>
                </a:rPr>
                <a:t> = 1</a:t>
              </a:r>
            </a:p>
            <a:p>
              <a:pPr marL="0" marR="0" indent="0" algn="ctr" defTabSz="914400" rtl="0" eaLnBrk="1" fontAlgn="base" latinLnBrk="0" hangingPunct="1">
                <a:lnSpc>
                  <a:spcPct val="100000"/>
                </a:lnSpc>
                <a:spcBef>
                  <a:spcPct val="0"/>
                </a:spcBef>
                <a:spcAft>
                  <a:spcPct val="0"/>
                </a:spcAft>
                <a:buClrTx/>
                <a:buSzTx/>
                <a:buFontTx/>
                <a:buNone/>
                <a:tabLst/>
              </a:pPr>
              <a:endParaRPr lang="en-US" sz="1600" dirty="0" smtClean="0">
                <a:latin typeface="Helvetica"/>
                <a:cs typeface="Helvetica"/>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Helvetica"/>
                  <a:cs typeface="Helvetica"/>
                  <a:sym typeface="Times New Roman" pitchFamily="34" charset="0"/>
                </a:rPr>
                <a:t>ALUSrcA</a:t>
              </a:r>
              <a:r>
                <a:rPr kumimoji="0" lang="en-US" sz="1600" b="0" i="0" u="none" strike="noStrike" cap="none" normalizeH="0" dirty="0" smtClean="0">
                  <a:ln>
                    <a:noFill/>
                  </a:ln>
                  <a:solidFill>
                    <a:srgbClr val="000000"/>
                  </a:solidFill>
                  <a:effectLst/>
                  <a:latin typeface="Helvetica"/>
                  <a:cs typeface="Helvetica"/>
                  <a:sym typeface="Times New Roman" pitchFamily="34" charset="0"/>
                </a:rPr>
                <a:t> = 1</a:t>
              </a:r>
            </a:p>
            <a:p>
              <a:pPr marL="0" marR="0" indent="0" algn="ctr" defTabSz="914400" rtl="0" eaLnBrk="1" fontAlgn="base" latinLnBrk="0" hangingPunct="1">
                <a:lnSpc>
                  <a:spcPct val="100000"/>
                </a:lnSpc>
                <a:spcBef>
                  <a:spcPct val="0"/>
                </a:spcBef>
                <a:spcAft>
                  <a:spcPct val="0"/>
                </a:spcAft>
                <a:buClrTx/>
                <a:buSzTx/>
                <a:buFontTx/>
                <a:buNone/>
                <a:tabLst/>
              </a:pPr>
              <a:r>
                <a:rPr lang="en-US" sz="1600" baseline="0" dirty="0" err="1" smtClean="0">
                  <a:latin typeface="Helvetica"/>
                  <a:cs typeface="Helvetica"/>
                </a:rPr>
                <a:t>ALUSrcB</a:t>
              </a:r>
              <a:r>
                <a:rPr lang="en-US" sz="1600" dirty="0" smtClean="0">
                  <a:latin typeface="Helvetica"/>
                  <a:cs typeface="Helvetica"/>
                </a:rPr>
                <a:t> = 01</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Helvetica"/>
                  <a:cs typeface="Helvetica"/>
                  <a:sym typeface="Times New Roman" pitchFamily="34" charset="0"/>
                </a:rPr>
                <a:t>ALUOp</a:t>
              </a:r>
              <a:r>
                <a:rPr kumimoji="0" lang="en-US" sz="1600" b="0" i="0" u="none" strike="noStrike" cap="none" normalizeH="0" baseline="0" dirty="0" smtClean="0">
                  <a:ln>
                    <a:noFill/>
                  </a:ln>
                  <a:solidFill>
                    <a:srgbClr val="000000"/>
                  </a:solidFill>
                  <a:effectLst/>
                  <a:latin typeface="Helvetica"/>
                  <a:cs typeface="Helvetica"/>
                  <a:sym typeface="Times New Roman" pitchFamily="34" charset="0"/>
                </a:rPr>
                <a:t> = 00</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Helvetica"/>
                <a:cs typeface="Helvetica"/>
                <a:sym typeface="Times New Roman" pitchFamily="34" charset="0"/>
              </a:endParaRPr>
            </a:p>
          </p:txBody>
        </p:sp>
        <p:sp>
          <p:nvSpPr>
            <p:cNvPr id="45" name="TextBox 44"/>
            <p:cNvSpPr txBox="1"/>
            <p:nvPr/>
          </p:nvSpPr>
          <p:spPr>
            <a:xfrm>
              <a:off x="2819400" y="4038600"/>
              <a:ext cx="298780" cy="338554"/>
            </a:xfrm>
            <a:prstGeom prst="rect">
              <a:avLst/>
            </a:prstGeom>
            <a:noFill/>
          </p:spPr>
          <p:txBody>
            <a:bodyPr wrap="none" rtlCol="0">
              <a:spAutoFit/>
            </a:bodyPr>
            <a:lstStyle/>
            <a:p>
              <a:r>
                <a:rPr lang="en-US" sz="1600" b="1" dirty="0" smtClean="0">
                  <a:solidFill>
                    <a:srgbClr val="0D0D29"/>
                  </a:solidFill>
                  <a:latin typeface="Helvetica"/>
                  <a:cs typeface="Helvetica"/>
                </a:rPr>
                <a:t>3</a:t>
              </a:r>
              <a:endParaRPr lang="en-US" sz="1600" b="1" baseline="-25000" dirty="0">
                <a:solidFill>
                  <a:srgbClr val="0D0D29"/>
                </a:solidFill>
                <a:latin typeface="Helvetica"/>
                <a:cs typeface="Helvetica"/>
              </a:endParaRPr>
            </a:p>
          </p:txBody>
        </p:sp>
        <p:sp>
          <p:nvSpPr>
            <p:cNvPr id="46" name="TextBox 45"/>
            <p:cNvSpPr txBox="1"/>
            <p:nvPr/>
          </p:nvSpPr>
          <p:spPr>
            <a:xfrm>
              <a:off x="2535580" y="3248990"/>
              <a:ext cx="3211749" cy="369332"/>
            </a:xfrm>
            <a:prstGeom prst="rect">
              <a:avLst/>
            </a:prstGeom>
            <a:noFill/>
          </p:spPr>
          <p:txBody>
            <a:bodyPr wrap="none" rtlCol="0">
              <a:spAutoFit/>
            </a:bodyPr>
            <a:lstStyle/>
            <a:p>
              <a:r>
                <a:rPr lang="en-US" sz="1800" b="1" dirty="0" smtClean="0">
                  <a:solidFill>
                    <a:srgbClr val="FF0000"/>
                  </a:solidFill>
                  <a:latin typeface="Helvetica"/>
                  <a:cs typeface="Helvetica"/>
                </a:rPr>
                <a:t>New state would look like…</a:t>
              </a:r>
              <a:endParaRPr lang="en-US" sz="1800" b="1" baseline="-25000" dirty="0">
                <a:solidFill>
                  <a:srgbClr val="FF0000"/>
                </a:solidFill>
                <a:latin typeface="Helvetica"/>
                <a:cs typeface="Helvetica"/>
              </a:endParaRPr>
            </a:p>
          </p:txBody>
        </p:sp>
      </p:grpSp>
    </p:spTree>
    <p:extLst>
      <p:ext uri="{BB962C8B-B14F-4D97-AF65-F5344CB8AC3E}">
        <p14:creationId xmlns:p14="http://schemas.microsoft.com/office/powerpoint/2010/main" val="406753949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53</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925404737"/>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676940033"/>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4800676"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4</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State 3</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Get data from memory</a:t>
            </a:r>
          </a:p>
          <a:p>
            <a:pPr>
              <a:spcBef>
                <a:spcPts val="500"/>
              </a:spcBef>
            </a:pPr>
            <a:r>
              <a:rPr lang="en-US" sz="1400" dirty="0" smtClean="0">
                <a:solidFill>
                  <a:schemeClr val="accent6">
                    <a:lumMod val="50000"/>
                  </a:schemeClr>
                </a:solidFill>
                <a:latin typeface="Helvetica"/>
                <a:cs typeface="Helvetica"/>
                <a:sym typeface="Wingdings"/>
              </a:rPr>
              <a:t>	MDR  Memory[</a:t>
            </a:r>
            <a:r>
              <a:rPr lang="en-US" sz="1400" dirty="0" err="1" smtClean="0">
                <a:solidFill>
                  <a:schemeClr val="accent6">
                    <a:lumMod val="50000"/>
                  </a:schemeClr>
                </a:solidFill>
                <a:latin typeface="Helvetica"/>
                <a:cs typeface="Helvetica"/>
                <a:sym typeface="Wingdings"/>
              </a:rPr>
              <a:t>ALUOut</a:t>
            </a:r>
            <a:r>
              <a:rPr lang="en-US" sz="1400" dirty="0" smtClean="0">
                <a:solidFill>
                  <a:schemeClr val="accent6">
                    <a:lumMod val="50000"/>
                  </a:schemeClr>
                </a:solidFill>
                <a:latin typeface="Helvetica"/>
                <a:cs typeface="Helvetica"/>
                <a:sym typeface="Wingdings"/>
              </a:rPr>
              <a:t>] || </a:t>
            </a:r>
            <a:r>
              <a:rPr lang="en-US" sz="1400" dirty="0" err="1" smtClean="0">
                <a:solidFill>
                  <a:srgbClr val="FF0000"/>
                </a:solidFill>
                <a:latin typeface="Helvetica"/>
                <a:cs typeface="Helvetica"/>
                <a:sym typeface="Wingdings"/>
              </a:rPr>
              <a:t>ALUOut</a:t>
            </a:r>
            <a:r>
              <a:rPr lang="en-US" sz="1400" dirty="0" smtClean="0">
                <a:solidFill>
                  <a:srgbClr val="FF0000"/>
                </a:solidFill>
                <a:latin typeface="Helvetica"/>
                <a:cs typeface="Helvetica"/>
                <a:sym typeface="Wingdings"/>
              </a:rPr>
              <a:t>  [A] + 4</a:t>
            </a:r>
            <a:endParaRPr lang="en-US" sz="1400" dirty="0">
              <a:solidFill>
                <a:srgbClr val="FF0000"/>
              </a:solidFill>
              <a:latin typeface="Helvetica"/>
              <a:cs typeface="Helvetica"/>
            </a:endParaRPr>
          </a:p>
        </p:txBody>
      </p:sp>
      <p:sp>
        <p:nvSpPr>
          <p:cNvPr id="8" name="Oval 7"/>
          <p:cNvSpPr/>
          <p:nvPr/>
        </p:nvSpPr>
        <p:spPr bwMode="auto">
          <a:xfrm>
            <a:off x="10763" y="2364205"/>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8" name="TextBox 37"/>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graphicFrame>
        <p:nvGraphicFramePr>
          <p:cNvPr id="42" name="Table 41"/>
          <p:cNvGraphicFramePr>
            <a:graphicFrameLocks noGrp="1"/>
          </p:cNvGraphicFramePr>
          <p:nvPr>
            <p:extLst>
              <p:ext uri="{D42A27DB-BD31-4B8C-83A1-F6EECF244321}">
                <p14:modId xmlns:p14="http://schemas.microsoft.com/office/powerpoint/2010/main" val="3350301989"/>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53" name="TextBox 52"/>
          <p:cNvSpPr txBox="1"/>
          <p:nvPr/>
        </p:nvSpPr>
        <p:spPr>
          <a:xfrm>
            <a:off x="8643869" y="87820"/>
            <a:ext cx="1295400" cy="646331"/>
          </a:xfrm>
          <a:prstGeom prst="rect">
            <a:avLst/>
          </a:prstGeom>
          <a:solidFill>
            <a:srgbClr val="FF0000"/>
          </a:solidFill>
          <a:ln>
            <a:solidFill>
              <a:srgbClr val="FF0000"/>
            </a:solidFill>
          </a:ln>
        </p:spPr>
        <p:txBody>
          <a:bodyPr wrap="square" rtlCol="0">
            <a:spAutoFit/>
          </a:bodyPr>
          <a:lstStyle/>
          <a:p>
            <a:r>
              <a:rPr lang="en-US" sz="1800" b="1" dirty="0" smtClean="0">
                <a:solidFill>
                  <a:schemeClr val="bg1"/>
                </a:solidFill>
                <a:latin typeface="Helvetica"/>
                <a:cs typeface="Helvetica"/>
              </a:rPr>
              <a:t>Part 2:</a:t>
            </a:r>
          </a:p>
          <a:p>
            <a:r>
              <a:rPr lang="en-US" sz="1800" b="1" dirty="0" smtClean="0">
                <a:solidFill>
                  <a:schemeClr val="bg1"/>
                </a:solidFill>
                <a:latin typeface="Helvetica"/>
                <a:cs typeface="Helvetica"/>
              </a:rPr>
              <a:t>NEW!</a:t>
            </a:r>
          </a:p>
        </p:txBody>
      </p:sp>
      <p:grpSp>
        <p:nvGrpSpPr>
          <p:cNvPr id="32" name="Group 31"/>
          <p:cNvGrpSpPr/>
          <p:nvPr/>
        </p:nvGrpSpPr>
        <p:grpSpPr>
          <a:xfrm>
            <a:off x="5863731" y="3472052"/>
            <a:ext cx="1832471" cy="1350074"/>
            <a:chOff x="5863731" y="3450526"/>
            <a:chExt cx="1832471" cy="1350074"/>
          </a:xfrm>
        </p:grpSpPr>
        <p:grpSp>
          <p:nvGrpSpPr>
            <p:cNvPr id="33" name="Group 32"/>
            <p:cNvGrpSpPr/>
            <p:nvPr/>
          </p:nvGrpSpPr>
          <p:grpSpPr>
            <a:xfrm>
              <a:off x="5863731" y="3547211"/>
              <a:ext cx="1832471" cy="1253389"/>
              <a:chOff x="5863731" y="3547211"/>
              <a:chExt cx="1832471" cy="1253389"/>
            </a:xfrm>
          </p:grpSpPr>
          <p:sp>
            <p:nvSpPr>
              <p:cNvPr id="35" name="Rounded Rectangle 34"/>
              <p:cNvSpPr/>
              <p:nvPr/>
            </p:nvSpPr>
            <p:spPr bwMode="auto">
              <a:xfrm rot="16200000">
                <a:off x="6686673" y="2724269"/>
                <a:ext cx="186587" cy="183247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6" name="Rounded Rectangle 35"/>
              <p:cNvSpPr/>
              <p:nvPr/>
            </p:nvSpPr>
            <p:spPr bwMode="auto">
              <a:xfrm>
                <a:off x="7517167" y="3554753"/>
                <a:ext cx="179033" cy="124584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34" name="TextBox 33"/>
            <p:cNvSpPr txBox="1"/>
            <p:nvPr/>
          </p:nvSpPr>
          <p:spPr>
            <a:xfrm>
              <a:off x="6934200" y="3450526"/>
              <a:ext cx="300082" cy="338554"/>
            </a:xfrm>
            <a:prstGeom prst="rect">
              <a:avLst/>
            </a:prstGeom>
            <a:noFill/>
          </p:spPr>
          <p:txBody>
            <a:bodyPr wrap="none" rtlCol="0">
              <a:spAutoFit/>
            </a:bodyPr>
            <a:lstStyle/>
            <a:p>
              <a:r>
                <a:rPr lang="en-US" sz="1600" b="1" dirty="0" smtClean="0">
                  <a:solidFill>
                    <a:srgbClr val="FF0000"/>
                  </a:solidFill>
                  <a:latin typeface="Helvetica"/>
                  <a:cs typeface="Helvetica"/>
                </a:rPr>
                <a:t>1</a:t>
              </a:r>
              <a:endParaRPr lang="en-US" sz="1600" b="1" baseline="-25000" dirty="0">
                <a:solidFill>
                  <a:srgbClr val="FF0000"/>
                </a:solidFill>
                <a:latin typeface="Helvetica"/>
                <a:cs typeface="Helvetica"/>
              </a:endParaRPr>
            </a:p>
          </p:txBody>
        </p:sp>
      </p:grpSp>
      <p:sp>
        <p:nvSpPr>
          <p:cNvPr id="58" name="TextBox 57"/>
          <p:cNvSpPr txBox="1"/>
          <p:nvPr/>
        </p:nvSpPr>
        <p:spPr>
          <a:xfrm>
            <a:off x="6487763" y="46482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nvGrpSpPr>
          <p:cNvPr id="6" name="Group 5"/>
          <p:cNvGrpSpPr/>
          <p:nvPr/>
        </p:nvGrpSpPr>
        <p:grpSpPr>
          <a:xfrm>
            <a:off x="5867400" y="3134963"/>
            <a:ext cx="3775568" cy="4305027"/>
            <a:chOff x="5867400" y="3134963"/>
            <a:chExt cx="3775568" cy="4305027"/>
          </a:xfrm>
        </p:grpSpPr>
        <p:grpSp>
          <p:nvGrpSpPr>
            <p:cNvPr id="50" name="Group 49"/>
            <p:cNvGrpSpPr/>
            <p:nvPr/>
          </p:nvGrpSpPr>
          <p:grpSpPr>
            <a:xfrm>
              <a:off x="5867400" y="3134963"/>
              <a:ext cx="2819400" cy="4256437"/>
              <a:chOff x="5867400" y="3134963"/>
              <a:chExt cx="2819400" cy="4256437"/>
            </a:xfrm>
          </p:grpSpPr>
          <p:sp>
            <p:nvSpPr>
              <p:cNvPr id="51" name="Rounded Rectangle 50"/>
              <p:cNvSpPr/>
              <p:nvPr/>
            </p:nvSpPr>
            <p:spPr bwMode="auto">
              <a:xfrm rot="16200000">
                <a:off x="7200900" y="1866900"/>
                <a:ext cx="152400" cy="2819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2" name="Rounded Rectangle 51"/>
              <p:cNvSpPr/>
              <p:nvPr/>
            </p:nvSpPr>
            <p:spPr bwMode="auto">
              <a:xfrm rot="10800000">
                <a:off x="8534400" y="3200400"/>
                <a:ext cx="152400" cy="419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4" name="Rounded Rectangle 53"/>
              <p:cNvSpPr/>
              <p:nvPr/>
            </p:nvSpPr>
            <p:spPr bwMode="auto">
              <a:xfrm rot="5400000">
                <a:off x="8267700" y="6972300"/>
                <a:ext cx="152400" cy="6858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5" name="Rounded Rectangle 54"/>
              <p:cNvSpPr/>
              <p:nvPr/>
            </p:nvSpPr>
            <p:spPr bwMode="auto">
              <a:xfrm rot="10800000">
                <a:off x="8001000" y="7042689"/>
                <a:ext cx="152400" cy="3429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6" name="TextBox 55"/>
              <p:cNvSpPr txBox="1"/>
              <p:nvPr/>
            </p:nvSpPr>
            <p:spPr>
              <a:xfrm>
                <a:off x="6534777" y="3134963"/>
                <a:ext cx="1923423" cy="246221"/>
              </a:xfrm>
              <a:prstGeom prst="rect">
                <a:avLst/>
              </a:prstGeom>
              <a:noFill/>
            </p:spPr>
            <p:txBody>
              <a:bodyPr wrap="none" rtlCol="0">
                <a:spAutoFit/>
              </a:bodyPr>
              <a:lstStyle/>
              <a:p>
                <a:r>
                  <a:rPr lang="en-US" sz="1000" b="1" dirty="0" smtClean="0">
                    <a:solidFill>
                      <a:srgbClr val="FF0000"/>
                    </a:solidFill>
                    <a:latin typeface="Helvetica"/>
                    <a:cs typeface="Helvetica"/>
                  </a:rPr>
                  <a:t>See control logic discussion</a:t>
                </a:r>
                <a:endParaRPr lang="en-US" sz="1000" b="1" baseline="-25000" dirty="0">
                  <a:solidFill>
                    <a:srgbClr val="FF0000"/>
                  </a:solidFill>
                  <a:latin typeface="Helvetica"/>
                  <a:cs typeface="Helvetica"/>
                </a:endParaRPr>
              </a:p>
            </p:txBody>
          </p:sp>
        </p:grpSp>
        <p:sp>
          <p:nvSpPr>
            <p:cNvPr id="64" name="TextBox 63"/>
            <p:cNvSpPr txBox="1"/>
            <p:nvPr/>
          </p:nvSpPr>
          <p:spPr>
            <a:xfrm>
              <a:off x="8763000" y="7101436"/>
              <a:ext cx="879968" cy="338554"/>
            </a:xfrm>
            <a:prstGeom prst="rect">
              <a:avLst/>
            </a:prstGeom>
            <a:noFill/>
          </p:spPr>
          <p:txBody>
            <a:bodyPr wrap="none" rtlCol="0">
              <a:spAutoFit/>
            </a:bodyPr>
            <a:lstStyle/>
            <a:p>
              <a:r>
                <a:rPr lang="en-US" sz="1600" b="1" dirty="0" smtClean="0">
                  <a:solidFill>
                    <a:srgbClr val="FF0000"/>
                  </a:solidFill>
                  <a:latin typeface="Helvetica"/>
                  <a:cs typeface="Helvetica"/>
                </a:rPr>
                <a:t>do add</a:t>
              </a:r>
              <a:endParaRPr lang="en-US" sz="1600" b="1" baseline="-25000" dirty="0">
                <a:solidFill>
                  <a:srgbClr val="FF0000"/>
                </a:solidFill>
                <a:latin typeface="Helvetica"/>
                <a:cs typeface="Helvetica"/>
              </a:endParaRPr>
            </a:p>
          </p:txBody>
        </p:sp>
      </p:grpSp>
      <p:grpSp>
        <p:nvGrpSpPr>
          <p:cNvPr id="5" name="Group 4"/>
          <p:cNvGrpSpPr/>
          <p:nvPr/>
        </p:nvGrpSpPr>
        <p:grpSpPr>
          <a:xfrm>
            <a:off x="5867401" y="3242846"/>
            <a:ext cx="2057399" cy="3234154"/>
            <a:chOff x="5867401" y="3242846"/>
            <a:chExt cx="2057399" cy="3234154"/>
          </a:xfrm>
        </p:grpSpPr>
        <p:grpSp>
          <p:nvGrpSpPr>
            <p:cNvPr id="39" name="Group 38"/>
            <p:cNvGrpSpPr/>
            <p:nvPr/>
          </p:nvGrpSpPr>
          <p:grpSpPr>
            <a:xfrm>
              <a:off x="5867401" y="3242846"/>
              <a:ext cx="2057399" cy="3234154"/>
              <a:chOff x="5867401" y="3242846"/>
              <a:chExt cx="2057399" cy="3234154"/>
            </a:xfrm>
          </p:grpSpPr>
          <p:sp>
            <p:nvSpPr>
              <p:cNvPr id="40" name="Rounded Rectangle 39"/>
              <p:cNvSpPr/>
              <p:nvPr/>
            </p:nvSpPr>
            <p:spPr bwMode="auto">
              <a:xfrm rot="16200000">
                <a:off x="6591301" y="2639663"/>
                <a:ext cx="152400" cy="16002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3" name="TextBox 42"/>
              <p:cNvSpPr txBox="1"/>
              <p:nvPr/>
            </p:nvSpPr>
            <p:spPr>
              <a:xfrm>
                <a:off x="6902307" y="3242846"/>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01</a:t>
                </a:r>
                <a:endParaRPr lang="en-US" sz="1600" b="1" baseline="-25000" dirty="0">
                  <a:solidFill>
                    <a:srgbClr val="FF0000"/>
                  </a:solidFill>
                  <a:latin typeface="Helvetica"/>
                  <a:cs typeface="Helvetica"/>
                </a:endParaRPr>
              </a:p>
            </p:txBody>
          </p:sp>
          <p:sp>
            <p:nvSpPr>
              <p:cNvPr id="44" name="Rounded Rectangle 43"/>
              <p:cNvSpPr/>
              <p:nvPr/>
            </p:nvSpPr>
            <p:spPr bwMode="auto">
              <a:xfrm rot="10800000">
                <a:off x="7315200" y="3376613"/>
                <a:ext cx="152400" cy="1271587"/>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7" name="Rounded Rectangle 46"/>
              <p:cNvSpPr/>
              <p:nvPr/>
            </p:nvSpPr>
            <p:spPr bwMode="auto">
              <a:xfrm rot="16200000">
                <a:off x="7543800" y="4267200"/>
                <a:ext cx="152400" cy="6096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8" name="Rounded Rectangle 47"/>
              <p:cNvSpPr/>
              <p:nvPr/>
            </p:nvSpPr>
            <p:spPr bwMode="auto">
              <a:xfrm rot="10800000">
                <a:off x="7772401" y="4508848"/>
                <a:ext cx="152399" cy="196815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9" name="Rounded Rectangle 48"/>
              <p:cNvSpPr/>
              <p:nvPr/>
            </p:nvSpPr>
            <p:spPr bwMode="auto">
              <a:xfrm rot="16200000">
                <a:off x="7658100" y="6210300"/>
                <a:ext cx="152400" cy="3810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65" name="Rounded Rectangle 64"/>
            <p:cNvSpPr/>
            <p:nvPr/>
          </p:nvSpPr>
          <p:spPr bwMode="auto">
            <a:xfrm>
              <a:off x="7296842" y="5771868"/>
              <a:ext cx="170757" cy="247931"/>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66" name="Group 65"/>
          <p:cNvGrpSpPr/>
          <p:nvPr/>
        </p:nvGrpSpPr>
        <p:grpSpPr>
          <a:xfrm>
            <a:off x="3729018" y="4953000"/>
            <a:ext cx="5941368" cy="838200"/>
            <a:chOff x="3729018" y="4953000"/>
            <a:chExt cx="5941368" cy="838200"/>
          </a:xfrm>
        </p:grpSpPr>
        <p:sp>
          <p:nvSpPr>
            <p:cNvPr id="67" name="TextBox 66"/>
            <p:cNvSpPr txBox="1"/>
            <p:nvPr/>
          </p:nvSpPr>
          <p:spPr>
            <a:xfrm>
              <a:off x="8763000" y="4953000"/>
              <a:ext cx="907386" cy="338554"/>
            </a:xfrm>
            <a:prstGeom prst="rect">
              <a:avLst/>
            </a:prstGeom>
            <a:noFill/>
          </p:spPr>
          <p:txBody>
            <a:bodyPr wrap="none" rtlCol="0">
              <a:spAutoFit/>
            </a:bodyPr>
            <a:lstStyle/>
            <a:p>
              <a:r>
                <a:rPr lang="en-US" sz="1600" b="1" dirty="0" smtClean="0">
                  <a:solidFill>
                    <a:srgbClr val="FF0000"/>
                  </a:solidFill>
                  <a:latin typeface="Helvetica"/>
                  <a:cs typeface="Helvetica"/>
                </a:rPr>
                <a:t>10004</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68" name="TextBox 67"/>
            <p:cNvSpPr txBox="1"/>
            <p:nvPr/>
          </p:nvSpPr>
          <p:spPr>
            <a:xfrm>
              <a:off x="3729018" y="5452646"/>
              <a:ext cx="2595582" cy="338554"/>
            </a:xfrm>
            <a:prstGeom prst="rect">
              <a:avLst/>
            </a:prstGeom>
            <a:solidFill>
              <a:srgbClr val="FFFFFF"/>
            </a:solidFill>
            <a:ln>
              <a:solidFill>
                <a:srgbClr val="FF0000"/>
              </a:solidFill>
            </a:ln>
          </p:spPr>
          <p:txBody>
            <a:bodyPr wrap="none" rtlCol="0">
              <a:spAutoFit/>
            </a:bodyPr>
            <a:lstStyle/>
            <a:p>
              <a:r>
                <a:rPr lang="en-US" sz="1600" dirty="0" err="1" smtClean="0">
                  <a:solidFill>
                    <a:srgbClr val="FF0000"/>
                  </a:solidFill>
                  <a:latin typeface="Helvetica"/>
                  <a:cs typeface="Helvetica"/>
                </a:rPr>
                <a:t>ALUOut</a:t>
              </a:r>
              <a:r>
                <a:rPr lang="en-US" sz="1600" dirty="0" smtClean="0">
                  <a:solidFill>
                    <a:srgbClr val="FF0000"/>
                  </a:solidFill>
                  <a:latin typeface="Helvetica"/>
                  <a:cs typeface="Helvetica"/>
                </a:rPr>
                <a:t> contains 10004</a:t>
              </a:r>
              <a:r>
                <a:rPr lang="en-US" sz="1600" baseline="-25000" dirty="0" smtClean="0">
                  <a:solidFill>
                    <a:srgbClr val="FF0000"/>
                  </a:solidFill>
                  <a:latin typeface="Helvetica"/>
                  <a:cs typeface="Helvetica"/>
                </a:rPr>
                <a:t>10</a:t>
              </a:r>
            </a:p>
          </p:txBody>
        </p:sp>
        <p:cxnSp>
          <p:nvCxnSpPr>
            <p:cNvPr id="69" name="Straight Arrow Connector 68"/>
            <p:cNvCxnSpPr>
              <a:stCxn id="68" idx="3"/>
            </p:cNvCxnSpPr>
            <p:nvPr/>
          </p:nvCxnSpPr>
          <p:spPr bwMode="auto">
            <a:xfrm flipV="1">
              <a:off x="6324600" y="5452647"/>
              <a:ext cx="2586018" cy="169276"/>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31651702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Now, to finish, we need to support the write back of both the MDR register AND the </a:t>
            </a:r>
            <a:r>
              <a:rPr lang="en-US" dirty="0" err="1" smtClean="0"/>
              <a:t>ALUOut</a:t>
            </a:r>
            <a:r>
              <a:rPr lang="en-US" dirty="0" smtClean="0"/>
              <a:t> register </a:t>
            </a:r>
            <a:endParaRPr lang="en-US" dirty="0"/>
          </a:p>
        </p:txBody>
      </p:sp>
      <p:sp>
        <p:nvSpPr>
          <p:cNvPr id="3" name="Subtitle 2"/>
          <p:cNvSpPr>
            <a:spLocks noGrp="1"/>
          </p:cNvSpPr>
          <p:nvPr>
            <p:ph type="subTitle" idx="1"/>
          </p:nvPr>
        </p:nvSpPr>
        <p:spPr>
          <a:xfrm>
            <a:off x="1508125" y="5546725"/>
            <a:ext cx="7042150" cy="1082675"/>
          </a:xfrm>
        </p:spPr>
        <p:txBody>
          <a:bodyPr/>
          <a:lstStyle/>
          <a:p>
            <a:r>
              <a:rPr lang="en-US" dirty="0" smtClean="0"/>
              <a:t>For dramatic effect, let’s continue on another slide…</a:t>
            </a:r>
            <a:endParaRPr lang="en-US" dirty="0"/>
          </a:p>
        </p:txBody>
      </p:sp>
      <p:sp>
        <p:nvSpPr>
          <p:cNvPr id="4" name="Slide Number Placeholder 3"/>
          <p:cNvSpPr>
            <a:spLocks noGrp="1"/>
          </p:cNvSpPr>
          <p:nvPr>
            <p:ph type="sldNum" sz="quarter" idx="10"/>
          </p:nvPr>
        </p:nvSpPr>
        <p:spPr/>
        <p:txBody>
          <a:bodyPr/>
          <a:lstStyle/>
          <a:p>
            <a:fld id="{90A8EBD2-5031-F040-9582-28F057A255C9}" type="slidenum">
              <a:rPr lang="en-US" smtClean="0"/>
              <a:pPr/>
              <a:t>54</a:t>
            </a:fld>
            <a:endParaRPr lang="en-US"/>
          </a:p>
        </p:txBody>
      </p:sp>
    </p:spTree>
    <p:extLst>
      <p:ext uri="{BB962C8B-B14F-4D97-AF65-F5344CB8AC3E}">
        <p14:creationId xmlns:p14="http://schemas.microsoft.com/office/powerpoint/2010/main" val="2607127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Option A:</a:t>
            </a:r>
            <a:br>
              <a:rPr lang="en-US" dirty="0" smtClean="0"/>
            </a:br>
            <a:r>
              <a:rPr lang="en-US" dirty="0" smtClean="0"/>
              <a:t>Write back MDR and </a:t>
            </a:r>
            <a:r>
              <a:rPr lang="en-US" dirty="0" err="1" smtClean="0"/>
              <a:t>ALUOut</a:t>
            </a:r>
            <a:r>
              <a:rPr lang="en-US" dirty="0" smtClean="0"/>
              <a:t> in the </a:t>
            </a:r>
            <a:r>
              <a:rPr lang="en-US" i="1" dirty="0" smtClean="0"/>
              <a:t>same </a:t>
            </a:r>
            <a:r>
              <a:rPr lang="en-US" dirty="0" smtClean="0"/>
              <a:t>CC… </a:t>
            </a:r>
            <a:endParaRPr lang="en-US" dirty="0"/>
          </a:p>
        </p:txBody>
      </p:sp>
      <p:sp>
        <p:nvSpPr>
          <p:cNvPr id="4" name="Slide Number Placeholder 3"/>
          <p:cNvSpPr>
            <a:spLocks noGrp="1"/>
          </p:cNvSpPr>
          <p:nvPr>
            <p:ph type="sldNum" sz="quarter" idx="10"/>
          </p:nvPr>
        </p:nvSpPr>
        <p:spPr/>
        <p:txBody>
          <a:bodyPr/>
          <a:lstStyle/>
          <a:p>
            <a:fld id="{90A8EBD2-5031-F040-9582-28F057A255C9}" type="slidenum">
              <a:rPr lang="en-US" smtClean="0"/>
              <a:pPr/>
              <a:t>55</a:t>
            </a:fld>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49625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4264704"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56</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928446664"/>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6 (00110)</a:t>
                      </a:r>
                      <a:endParaRPr lang="en-US" sz="1400" baseline="-25000" dirty="0"/>
                    </a:p>
                  </a:txBody>
                  <a:tcPr marL="66199" marR="66199" marT="33100" marB="33100"/>
                </a:tc>
                <a:tc>
                  <a:txBody>
                    <a:bodyPr/>
                    <a:lstStyle/>
                    <a:p>
                      <a:r>
                        <a:rPr lang="en-US" sz="1400" dirty="0" smtClean="0"/>
                        <a:t>9</a:t>
                      </a:r>
                      <a:r>
                        <a:rPr lang="en-US" sz="1400" baseline="-25000" dirty="0" smtClean="0"/>
                        <a:t>10</a:t>
                      </a:r>
                      <a:endParaRPr lang="en-US" sz="1400" baseline="-25000" dirty="0"/>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latin typeface="Helvetica"/>
                <a:cs typeface="Helvetica"/>
              </a:rPr>
              <a:t>PC value:  1004</a:t>
            </a:r>
            <a:r>
              <a:rPr lang="en-US" sz="1600" baseline="-25000" dirty="0" smtClean="0">
                <a:latin typeface="Helvetica"/>
                <a:cs typeface="Helvetica"/>
              </a:rPr>
              <a:t>10</a:t>
            </a:r>
            <a:endParaRPr lang="en-US" sz="1600" baseline="-25000" dirty="0">
              <a:latin typeface="Helvetica"/>
              <a:cs typeface="Helvetica"/>
            </a:endParaRPr>
          </a:p>
        </p:txBody>
      </p:sp>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642100318"/>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5324206"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5, </a:t>
            </a:r>
            <a:r>
              <a:rPr lang="en-US" sz="1600" dirty="0">
                <a:solidFill>
                  <a:srgbClr val="FF0000"/>
                </a:solidFill>
                <a:latin typeface="Helvetica"/>
                <a:cs typeface="Helvetica"/>
              </a:rPr>
              <a:t>State </a:t>
            </a:r>
            <a:r>
              <a:rPr lang="en-US" sz="1600" dirty="0" smtClean="0">
                <a:solidFill>
                  <a:srgbClr val="FF0000"/>
                </a:solidFill>
                <a:latin typeface="Helvetica"/>
                <a:cs typeface="Helvetica"/>
              </a:rPr>
              <a:t>12:</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Write data back…</a:t>
            </a:r>
          </a:p>
          <a:p>
            <a:pPr>
              <a:spcBef>
                <a:spcPts val="500"/>
              </a:spcBef>
            </a:pPr>
            <a:r>
              <a:rPr lang="en-US" sz="1400" dirty="0" smtClean="0">
                <a:solidFill>
                  <a:schemeClr val="accent6">
                    <a:lumMod val="50000"/>
                  </a:schemeClr>
                </a:solidFill>
                <a:latin typeface="Helvetica"/>
                <a:cs typeface="Helvetica"/>
                <a:sym typeface="Wingdings"/>
              </a:rPr>
              <a:t>	RF[IR(20-16)]  MDR    ||    </a:t>
            </a:r>
            <a:r>
              <a:rPr lang="en-US" sz="1400" dirty="0" smtClean="0">
                <a:solidFill>
                  <a:srgbClr val="FF0000"/>
                </a:solidFill>
                <a:latin typeface="Helvetica"/>
                <a:cs typeface="Helvetica"/>
                <a:sym typeface="Wingdings"/>
              </a:rPr>
              <a:t>RF[IR(25:21)]  </a:t>
            </a:r>
            <a:r>
              <a:rPr lang="en-US" sz="1400" dirty="0" err="1" smtClean="0">
                <a:solidFill>
                  <a:srgbClr val="FF0000"/>
                </a:solidFill>
                <a:latin typeface="Helvetica"/>
                <a:cs typeface="Helvetica"/>
                <a:sym typeface="Wingdings"/>
              </a:rPr>
              <a:t>ALUOut</a:t>
            </a:r>
            <a:r>
              <a:rPr lang="en-US" sz="1400" dirty="0" smtClean="0">
                <a:solidFill>
                  <a:srgbClr val="FF0000"/>
                </a:solidFill>
                <a:latin typeface="Helvetica"/>
                <a:cs typeface="Helvetica"/>
                <a:sym typeface="Wingdings"/>
              </a:rPr>
              <a:t> </a:t>
            </a:r>
            <a:endParaRPr lang="en-US" sz="1400" dirty="0">
              <a:solidFill>
                <a:srgbClr val="FF0000"/>
              </a:solidFill>
              <a:latin typeface="Helvetica"/>
              <a:cs typeface="Helvetica"/>
            </a:endParaRPr>
          </a:p>
        </p:txBody>
      </p:sp>
      <p:sp>
        <p:nvSpPr>
          <p:cNvPr id="38" name="TextBox 37"/>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graphicFrame>
        <p:nvGraphicFramePr>
          <p:cNvPr id="42" name="Table 41"/>
          <p:cNvGraphicFramePr>
            <a:graphicFrameLocks noGrp="1"/>
          </p:cNvGraphicFramePr>
          <p:nvPr>
            <p:extLst>
              <p:ext uri="{D42A27DB-BD31-4B8C-83A1-F6EECF244321}">
                <p14:modId xmlns:p14="http://schemas.microsoft.com/office/powerpoint/2010/main" val="3183852759"/>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838200"/>
                <a:gridCol w="12890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53" name="TextBox 52"/>
          <p:cNvSpPr txBox="1"/>
          <p:nvPr/>
        </p:nvSpPr>
        <p:spPr>
          <a:xfrm>
            <a:off x="8643869" y="87820"/>
            <a:ext cx="1295400" cy="369332"/>
          </a:xfrm>
          <a:prstGeom prst="rect">
            <a:avLst/>
          </a:prstGeom>
          <a:solidFill>
            <a:srgbClr val="FF0000"/>
          </a:solidFill>
          <a:ln>
            <a:solidFill>
              <a:srgbClr val="FF0000"/>
            </a:solidFill>
          </a:ln>
        </p:spPr>
        <p:txBody>
          <a:bodyPr wrap="square" rtlCol="0">
            <a:spAutoFit/>
          </a:bodyPr>
          <a:lstStyle/>
          <a:p>
            <a:r>
              <a:rPr lang="en-US" sz="1800" b="1" dirty="0" smtClean="0">
                <a:solidFill>
                  <a:schemeClr val="bg1"/>
                </a:solidFill>
                <a:latin typeface="Helvetica"/>
                <a:cs typeface="Helvetica"/>
              </a:rPr>
              <a:t>Option A</a:t>
            </a:r>
          </a:p>
        </p:txBody>
      </p:sp>
      <p:cxnSp>
        <p:nvCxnSpPr>
          <p:cNvPr id="59" name="Straight Arrow Connector 58"/>
          <p:cNvCxnSpPr/>
          <p:nvPr/>
        </p:nvCxnSpPr>
        <p:spPr bwMode="auto">
          <a:xfrm flipH="1">
            <a:off x="5867400" y="2133600"/>
            <a:ext cx="152400" cy="31242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60" name="Straight Arrow Connector 59"/>
          <p:cNvCxnSpPr/>
          <p:nvPr/>
        </p:nvCxnSpPr>
        <p:spPr bwMode="auto">
          <a:xfrm flipH="1">
            <a:off x="6019800" y="2133600"/>
            <a:ext cx="1066800" cy="3352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57" name="TextBox 56"/>
          <p:cNvSpPr txBox="1"/>
          <p:nvPr/>
        </p:nvSpPr>
        <p:spPr>
          <a:xfrm>
            <a:off x="5105400" y="3048000"/>
            <a:ext cx="2362200" cy="1077218"/>
          </a:xfrm>
          <a:prstGeom prst="rect">
            <a:avLst/>
          </a:prstGeom>
          <a:solidFill>
            <a:srgbClr val="FFFFFF"/>
          </a:solidFill>
          <a:ln>
            <a:solidFill>
              <a:srgbClr val="FF0000"/>
            </a:solidFill>
          </a:ln>
        </p:spPr>
        <p:txBody>
          <a:bodyPr wrap="square" rtlCol="0">
            <a:spAutoFit/>
          </a:bodyPr>
          <a:lstStyle/>
          <a:p>
            <a:r>
              <a:rPr lang="en-US" sz="1600" dirty="0" smtClean="0">
                <a:solidFill>
                  <a:srgbClr val="FF0000"/>
                </a:solidFill>
                <a:latin typeface="Helvetica"/>
                <a:cs typeface="Helvetica"/>
              </a:rPr>
              <a:t>Aw, </a:t>
            </a:r>
            <a:r>
              <a:rPr lang="en-US" sz="1600" dirty="0">
                <a:solidFill>
                  <a:srgbClr val="FF0000"/>
                </a:solidFill>
                <a:latin typeface="Helvetica"/>
                <a:cs typeface="Helvetica"/>
              </a:rPr>
              <a:t>s</a:t>
            </a:r>
            <a:r>
              <a:rPr lang="en-US" sz="1600" dirty="0" smtClean="0">
                <a:solidFill>
                  <a:srgbClr val="FF0000"/>
                </a:solidFill>
                <a:latin typeface="Helvetica"/>
                <a:cs typeface="Helvetica"/>
              </a:rPr>
              <a:t>nap!</a:t>
            </a:r>
          </a:p>
          <a:p>
            <a:r>
              <a:rPr lang="en-US" sz="1600" dirty="0" smtClean="0">
                <a:solidFill>
                  <a:srgbClr val="FF0000"/>
                </a:solidFill>
                <a:latin typeface="Helvetica"/>
                <a:cs typeface="Helvetica"/>
              </a:rPr>
              <a:t>With existing </a:t>
            </a:r>
            <a:r>
              <a:rPr lang="en-US" sz="1600" dirty="0" err="1" smtClean="0">
                <a:solidFill>
                  <a:srgbClr val="FF0000"/>
                </a:solidFill>
                <a:latin typeface="Helvetica"/>
                <a:cs typeface="Helvetica"/>
              </a:rPr>
              <a:t>datapath</a:t>
            </a:r>
            <a:r>
              <a:rPr lang="en-US" sz="1600" dirty="0" smtClean="0">
                <a:solidFill>
                  <a:srgbClr val="FF0000"/>
                </a:solidFill>
                <a:latin typeface="Helvetica"/>
                <a:cs typeface="Helvetica"/>
              </a:rPr>
              <a:t>, only 1 register can be written at a time…</a:t>
            </a:r>
          </a:p>
        </p:txBody>
      </p:sp>
    </p:spTree>
    <p:extLst>
      <p:ext uri="{BB962C8B-B14F-4D97-AF65-F5344CB8AC3E}">
        <p14:creationId xmlns:p14="http://schemas.microsoft.com/office/powerpoint/2010/main" val="13576476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Option A:</a:t>
            </a:r>
            <a:br>
              <a:rPr lang="en-US" dirty="0" smtClean="0"/>
            </a:br>
            <a:r>
              <a:rPr lang="en-US" dirty="0" smtClean="0"/>
              <a:t>Write back MDR and </a:t>
            </a:r>
            <a:r>
              <a:rPr lang="en-US" dirty="0" err="1" smtClean="0"/>
              <a:t>ALUOut</a:t>
            </a:r>
            <a:r>
              <a:rPr lang="en-US" dirty="0" smtClean="0"/>
              <a:t> in the </a:t>
            </a:r>
            <a:r>
              <a:rPr lang="en-US" i="1" dirty="0" smtClean="0"/>
              <a:t>same </a:t>
            </a:r>
            <a:r>
              <a:rPr lang="en-US" dirty="0" smtClean="0"/>
              <a:t>CC… </a:t>
            </a:r>
            <a:endParaRPr lang="en-US" dirty="0"/>
          </a:p>
        </p:txBody>
      </p:sp>
      <p:sp>
        <p:nvSpPr>
          <p:cNvPr id="4" name="Slide Number Placeholder 3"/>
          <p:cNvSpPr>
            <a:spLocks noGrp="1"/>
          </p:cNvSpPr>
          <p:nvPr>
            <p:ph type="sldNum" sz="quarter" idx="10"/>
          </p:nvPr>
        </p:nvSpPr>
        <p:spPr/>
        <p:txBody>
          <a:bodyPr/>
          <a:lstStyle/>
          <a:p>
            <a:fld id="{90A8EBD2-5031-F040-9582-28F057A255C9}" type="slidenum">
              <a:rPr lang="en-US" smtClean="0"/>
              <a:pPr/>
              <a:t>57</a:t>
            </a:fld>
            <a:endParaRPr lang="en-US"/>
          </a:p>
        </p:txBody>
      </p:sp>
      <p:sp>
        <p:nvSpPr>
          <p:cNvPr id="5" name="Subtitle 4"/>
          <p:cNvSpPr>
            <a:spLocks noGrp="1"/>
          </p:cNvSpPr>
          <p:nvPr>
            <p:ph type="subTitle" idx="1"/>
          </p:nvPr>
        </p:nvSpPr>
        <p:spPr/>
        <p:txBody>
          <a:bodyPr/>
          <a:lstStyle/>
          <a:p>
            <a:pPr algn="l"/>
            <a:r>
              <a:rPr lang="en-US" dirty="0" smtClean="0"/>
              <a:t>Solution:</a:t>
            </a:r>
          </a:p>
          <a:p>
            <a:pPr marL="457200" indent="-457200" algn="l">
              <a:buFont typeface="Arial"/>
              <a:buChar char="•"/>
            </a:pPr>
            <a:r>
              <a:rPr lang="en-US" dirty="0" smtClean="0"/>
              <a:t>Add register file hardware</a:t>
            </a:r>
          </a:p>
          <a:p>
            <a:pPr marL="457200" indent="-457200" algn="l">
              <a:buFont typeface="Arial"/>
              <a:buChar char="•"/>
            </a:pPr>
            <a:r>
              <a:rPr lang="en-US" dirty="0" smtClean="0"/>
              <a:t>Update the FSM</a:t>
            </a:r>
          </a:p>
          <a:p>
            <a:pPr algn="l"/>
            <a:endParaRPr lang="en-US" dirty="0" smtClean="0"/>
          </a:p>
          <a:p>
            <a:pPr algn="l"/>
            <a:r>
              <a:rPr lang="en-US" dirty="0" smtClean="0"/>
              <a:t>Let’s update the register file hardware 1</a:t>
            </a:r>
            <a:r>
              <a:rPr lang="en-US" baseline="30000" dirty="0" smtClean="0"/>
              <a:t>st</a:t>
            </a:r>
            <a:r>
              <a:rPr lang="en-US" dirty="0" smtClean="0"/>
              <a:t>…</a:t>
            </a:r>
            <a:endParaRPr lang="en-US" dirty="0"/>
          </a:p>
        </p:txBody>
      </p:sp>
    </p:spTree>
    <p:extLst>
      <p:ext uri="{BB962C8B-B14F-4D97-AF65-F5344CB8AC3E}">
        <p14:creationId xmlns:p14="http://schemas.microsoft.com/office/powerpoint/2010/main" val="30217776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4264704"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58</a:t>
            </a:fld>
            <a:endParaRPr lang="en-US"/>
          </a:p>
        </p:txBody>
      </p:sp>
      <p:pic>
        <p:nvPicPr>
          <p:cNvPr id="2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273871052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5324206" cy="618118"/>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5, </a:t>
            </a:r>
            <a:r>
              <a:rPr lang="en-US" sz="1600" dirty="0">
                <a:solidFill>
                  <a:srgbClr val="FF0000"/>
                </a:solidFill>
                <a:latin typeface="Helvetica"/>
                <a:cs typeface="Helvetica"/>
              </a:rPr>
              <a:t>State </a:t>
            </a:r>
            <a:r>
              <a:rPr lang="en-US" sz="1600" dirty="0" smtClean="0">
                <a:solidFill>
                  <a:srgbClr val="FF0000"/>
                </a:solidFill>
                <a:latin typeface="Helvetica"/>
                <a:cs typeface="Helvetica"/>
              </a:rPr>
              <a:t>12:</a:t>
            </a:r>
            <a:r>
              <a:rPr lang="en-US" sz="1600" dirty="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Write data back…</a:t>
            </a:r>
          </a:p>
          <a:p>
            <a:pPr>
              <a:spcBef>
                <a:spcPts val="500"/>
              </a:spcBef>
            </a:pPr>
            <a:r>
              <a:rPr lang="en-US" sz="1400" dirty="0" smtClean="0">
                <a:solidFill>
                  <a:schemeClr val="accent6">
                    <a:lumMod val="50000"/>
                  </a:schemeClr>
                </a:solidFill>
                <a:latin typeface="Helvetica"/>
                <a:cs typeface="Helvetica"/>
                <a:sym typeface="Wingdings"/>
              </a:rPr>
              <a:t>	RF[IR(20-16)]  MDR    ||    </a:t>
            </a:r>
            <a:r>
              <a:rPr lang="en-US" sz="1400" dirty="0" smtClean="0">
                <a:solidFill>
                  <a:srgbClr val="FF0000"/>
                </a:solidFill>
                <a:latin typeface="Helvetica"/>
                <a:cs typeface="Helvetica"/>
                <a:sym typeface="Wingdings"/>
              </a:rPr>
              <a:t>RF[IR(25:21)]  </a:t>
            </a:r>
            <a:r>
              <a:rPr lang="en-US" sz="1400" dirty="0" err="1" smtClean="0">
                <a:solidFill>
                  <a:srgbClr val="FF0000"/>
                </a:solidFill>
                <a:latin typeface="Helvetica"/>
                <a:cs typeface="Helvetica"/>
                <a:sym typeface="Wingdings"/>
              </a:rPr>
              <a:t>ALUOut</a:t>
            </a:r>
            <a:r>
              <a:rPr lang="en-US" sz="1400" dirty="0" smtClean="0">
                <a:solidFill>
                  <a:srgbClr val="FF0000"/>
                </a:solidFill>
                <a:latin typeface="Helvetica"/>
                <a:cs typeface="Helvetica"/>
                <a:sym typeface="Wingdings"/>
              </a:rPr>
              <a:t> </a:t>
            </a:r>
            <a:endParaRPr lang="en-US" sz="1400" dirty="0">
              <a:solidFill>
                <a:srgbClr val="FF0000"/>
              </a:solidFill>
              <a:latin typeface="Helvetica"/>
              <a:cs typeface="Helvetica"/>
            </a:endParaRPr>
          </a:p>
        </p:txBody>
      </p:sp>
      <p:sp>
        <p:nvSpPr>
          <p:cNvPr id="38" name="TextBox 37"/>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sp>
        <p:nvSpPr>
          <p:cNvPr id="53" name="TextBox 52"/>
          <p:cNvSpPr txBox="1"/>
          <p:nvPr/>
        </p:nvSpPr>
        <p:spPr>
          <a:xfrm>
            <a:off x="8643869" y="87820"/>
            <a:ext cx="1295400" cy="369332"/>
          </a:xfrm>
          <a:prstGeom prst="rect">
            <a:avLst/>
          </a:prstGeom>
          <a:solidFill>
            <a:srgbClr val="FF0000"/>
          </a:solidFill>
          <a:ln>
            <a:solidFill>
              <a:srgbClr val="FF0000"/>
            </a:solidFill>
          </a:ln>
        </p:spPr>
        <p:txBody>
          <a:bodyPr wrap="square" rtlCol="0">
            <a:spAutoFit/>
          </a:bodyPr>
          <a:lstStyle/>
          <a:p>
            <a:r>
              <a:rPr lang="en-US" sz="1800" b="1" dirty="0" smtClean="0">
                <a:solidFill>
                  <a:schemeClr val="bg1"/>
                </a:solidFill>
                <a:latin typeface="Helvetica"/>
                <a:cs typeface="Helvetica"/>
              </a:rPr>
              <a:t>Option A</a:t>
            </a:r>
          </a:p>
        </p:txBody>
      </p:sp>
      <p:grpSp>
        <p:nvGrpSpPr>
          <p:cNvPr id="6" name="Group 5"/>
          <p:cNvGrpSpPr/>
          <p:nvPr/>
        </p:nvGrpSpPr>
        <p:grpSpPr>
          <a:xfrm>
            <a:off x="228600" y="152400"/>
            <a:ext cx="2286000" cy="3979333"/>
            <a:chOff x="457200" y="304800"/>
            <a:chExt cx="2057400" cy="3581400"/>
          </a:xfrm>
        </p:grpSpPr>
        <p:pic>
          <p:nvPicPr>
            <p:cNvPr id="27" name="Picture 8"/>
            <p:cNvPicPr>
              <a:picLocks noChangeAspect="1" noChangeArrowheads="1"/>
            </p:cNvPicPr>
            <p:nvPr/>
          </p:nvPicPr>
          <p:blipFill rotWithShape="1">
            <a:blip r:embed="rId3">
              <a:extLst>
                <a:ext uri="{28A0092B-C50C-407E-A947-70E740481C1C}">
                  <a14:useLocalDpi xmlns:a14="http://schemas.microsoft.com/office/drawing/2010/main" val="0"/>
                </a:ext>
              </a:extLst>
            </a:blip>
            <a:srcRect l="23678" t="1147" r="40090" b="11618"/>
            <a:stretch/>
          </p:blipFill>
          <p:spPr bwMode="auto">
            <a:xfrm>
              <a:off x="457200" y="304800"/>
              <a:ext cx="1968657" cy="347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1602341" y="3157330"/>
              <a:ext cx="912259" cy="718114"/>
            </a:xfrm>
            <a:prstGeom prst="rect">
              <a:avLst/>
            </a:prstGeom>
            <a:solidFill>
              <a:srgbClr val="FFFFFF"/>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8" name="Rectangle 27"/>
            <p:cNvSpPr/>
            <p:nvPr/>
          </p:nvSpPr>
          <p:spPr bwMode="auto">
            <a:xfrm>
              <a:off x="960925" y="3505200"/>
              <a:ext cx="912259" cy="381000"/>
            </a:xfrm>
            <a:prstGeom prst="rect">
              <a:avLst/>
            </a:prstGeom>
            <a:solidFill>
              <a:srgbClr val="FFFFFF"/>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ectangle 28"/>
            <p:cNvSpPr/>
            <p:nvPr/>
          </p:nvSpPr>
          <p:spPr bwMode="auto">
            <a:xfrm>
              <a:off x="1457534" y="3426142"/>
              <a:ext cx="912259" cy="381000"/>
            </a:xfrm>
            <a:prstGeom prst="rect">
              <a:avLst/>
            </a:prstGeom>
            <a:solidFill>
              <a:srgbClr val="FFFFFF"/>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30" name="TextBox 29"/>
          <p:cNvSpPr txBox="1"/>
          <p:nvPr/>
        </p:nvSpPr>
        <p:spPr>
          <a:xfrm>
            <a:off x="152400" y="5105400"/>
            <a:ext cx="2514600" cy="2554545"/>
          </a:xfrm>
          <a:prstGeom prst="rect">
            <a:avLst/>
          </a:prstGeom>
          <a:solidFill>
            <a:srgbClr val="FFFFFF"/>
          </a:solidFill>
          <a:ln>
            <a:solidFill>
              <a:srgbClr val="FF0000"/>
            </a:solidFill>
          </a:ln>
        </p:spPr>
        <p:txBody>
          <a:bodyPr wrap="square" rtlCol="0">
            <a:spAutoFit/>
          </a:bodyPr>
          <a:lstStyle/>
          <a:p>
            <a:r>
              <a:rPr lang="en-US" sz="1600" dirty="0" smtClean="0">
                <a:solidFill>
                  <a:srgbClr val="FF0000"/>
                </a:solidFill>
                <a:latin typeface="Helvetica"/>
                <a:cs typeface="Helvetica"/>
              </a:rPr>
              <a:t>Can keep existing hardware the same, but need to add:</a:t>
            </a:r>
          </a:p>
          <a:p>
            <a:endParaRPr lang="en-US" sz="1600" dirty="0" smtClean="0">
              <a:solidFill>
                <a:srgbClr val="FF0000"/>
              </a:solidFill>
              <a:latin typeface="Helvetica"/>
              <a:cs typeface="Helvetica"/>
            </a:endParaRPr>
          </a:p>
          <a:p>
            <a:pPr marL="285750" indent="-285750">
              <a:buFont typeface="Arial"/>
              <a:buChar char="•"/>
            </a:pPr>
            <a:r>
              <a:rPr lang="en-US" sz="1600" dirty="0" smtClean="0">
                <a:solidFill>
                  <a:srgbClr val="FF0000"/>
                </a:solidFill>
                <a:latin typeface="Helvetica"/>
                <a:cs typeface="Helvetica"/>
              </a:rPr>
              <a:t>Another address port</a:t>
            </a:r>
          </a:p>
          <a:p>
            <a:pPr marL="742950" lvl="1" indent="-285750">
              <a:buFont typeface="Arial"/>
              <a:buChar char="•"/>
            </a:pPr>
            <a:r>
              <a:rPr lang="en-US" sz="1600" dirty="0" smtClean="0">
                <a:solidFill>
                  <a:srgbClr val="FF0000"/>
                </a:solidFill>
                <a:latin typeface="Helvetica"/>
                <a:cs typeface="Helvetica"/>
              </a:rPr>
              <a:t>“Write register 2”</a:t>
            </a:r>
          </a:p>
          <a:p>
            <a:pPr marL="285750" indent="-285750">
              <a:buFont typeface="Arial"/>
              <a:buChar char="•"/>
            </a:pPr>
            <a:r>
              <a:rPr lang="en-US" sz="1600" dirty="0" smtClean="0">
                <a:solidFill>
                  <a:srgbClr val="FF0000"/>
                </a:solidFill>
                <a:latin typeface="Helvetica"/>
                <a:cs typeface="Helvetica"/>
              </a:rPr>
              <a:t>Another data port</a:t>
            </a:r>
          </a:p>
          <a:p>
            <a:pPr marL="742950" lvl="1" indent="-285750">
              <a:buFont typeface="Arial"/>
              <a:buChar char="•"/>
            </a:pPr>
            <a:r>
              <a:rPr lang="en-US" sz="1600" dirty="0" smtClean="0">
                <a:solidFill>
                  <a:srgbClr val="FF0000"/>
                </a:solidFill>
                <a:latin typeface="Helvetica"/>
                <a:cs typeface="Helvetica"/>
              </a:rPr>
              <a:t>“Write data 2”</a:t>
            </a:r>
          </a:p>
          <a:p>
            <a:pPr marL="285750" indent="-285750">
              <a:buFont typeface="Arial"/>
              <a:buChar char="•"/>
            </a:pPr>
            <a:r>
              <a:rPr lang="en-US" sz="1600" dirty="0" smtClean="0">
                <a:solidFill>
                  <a:srgbClr val="FF0000"/>
                </a:solidFill>
                <a:latin typeface="Helvetica"/>
                <a:cs typeface="Helvetica"/>
              </a:rPr>
              <a:t>Another control signal</a:t>
            </a:r>
          </a:p>
          <a:p>
            <a:pPr marL="742950" lvl="1" indent="-285750">
              <a:buFont typeface="Arial"/>
              <a:buChar char="•"/>
            </a:pPr>
            <a:r>
              <a:rPr lang="en-US" sz="1600" dirty="0" smtClean="0">
                <a:solidFill>
                  <a:srgbClr val="FF0000"/>
                </a:solidFill>
                <a:latin typeface="Helvetica"/>
                <a:cs typeface="Helvetica"/>
              </a:rPr>
              <a:t>RegWrite</a:t>
            </a:r>
            <a:r>
              <a:rPr lang="en-US" sz="1600" dirty="0">
                <a:solidFill>
                  <a:srgbClr val="FF0000"/>
                </a:solidFill>
                <a:latin typeface="Helvetica"/>
                <a:cs typeface="Helvetica"/>
              </a:rPr>
              <a:t>2</a:t>
            </a:r>
          </a:p>
        </p:txBody>
      </p:sp>
      <p:grpSp>
        <p:nvGrpSpPr>
          <p:cNvPr id="10" name="Group 9"/>
          <p:cNvGrpSpPr/>
          <p:nvPr/>
        </p:nvGrpSpPr>
        <p:grpSpPr>
          <a:xfrm>
            <a:off x="304800" y="3200400"/>
            <a:ext cx="2514600" cy="1710154"/>
            <a:chOff x="304800" y="3200400"/>
            <a:chExt cx="2514600" cy="1710154"/>
          </a:xfrm>
        </p:grpSpPr>
        <p:cxnSp>
          <p:nvCxnSpPr>
            <p:cNvPr id="31" name="Straight Arrow Connector 30"/>
            <p:cNvCxnSpPr/>
            <p:nvPr/>
          </p:nvCxnSpPr>
          <p:spPr bwMode="auto">
            <a:xfrm flipV="1">
              <a:off x="1371600" y="3200400"/>
              <a:ext cx="609600" cy="1371600"/>
            </a:xfrm>
            <a:prstGeom prst="straightConnector1">
              <a:avLst/>
            </a:prstGeom>
            <a:solidFill>
              <a:schemeClr val="accent1"/>
            </a:solidFill>
            <a:ln w="38100" cap="flat" cmpd="sng" algn="ctr">
              <a:solidFill>
                <a:srgbClr val="0000FF"/>
              </a:solidFill>
              <a:prstDash val="solid"/>
              <a:round/>
              <a:headEnd type="none" w="med" len="med"/>
              <a:tailEnd type="triangle"/>
            </a:ln>
            <a:effectLst/>
          </p:spPr>
        </p:cxnSp>
        <p:sp>
          <p:nvSpPr>
            <p:cNvPr id="32" name="TextBox 31"/>
            <p:cNvSpPr txBox="1"/>
            <p:nvPr/>
          </p:nvSpPr>
          <p:spPr>
            <a:xfrm>
              <a:off x="304800" y="4572000"/>
              <a:ext cx="2362200" cy="338554"/>
            </a:xfrm>
            <a:prstGeom prst="rect">
              <a:avLst/>
            </a:prstGeom>
            <a:solidFill>
              <a:srgbClr val="FFFFFF"/>
            </a:solidFill>
            <a:ln>
              <a:solidFill>
                <a:srgbClr val="0000FF"/>
              </a:solidFill>
            </a:ln>
          </p:spPr>
          <p:txBody>
            <a:bodyPr wrap="square" rtlCol="0">
              <a:spAutoFit/>
            </a:bodyPr>
            <a:lstStyle/>
            <a:p>
              <a:r>
                <a:rPr lang="en-US" sz="1600" dirty="0" smtClean="0">
                  <a:solidFill>
                    <a:srgbClr val="0000FF"/>
                  </a:solidFill>
                  <a:latin typeface="Helvetica"/>
                  <a:cs typeface="Helvetica"/>
                </a:rPr>
                <a:t>IR(25:21)</a:t>
              </a:r>
              <a:r>
                <a:rPr lang="en-US" sz="1600" dirty="0">
                  <a:solidFill>
                    <a:srgbClr val="0000FF"/>
                  </a:solidFill>
                  <a:latin typeface="Helvetica"/>
                  <a:cs typeface="Helvetica"/>
                </a:rPr>
                <a:t> </a:t>
              </a:r>
              <a:r>
                <a:rPr lang="en-US" sz="1600" dirty="0" smtClean="0">
                  <a:solidFill>
                    <a:srgbClr val="0000FF"/>
                  </a:solidFill>
                  <a:latin typeface="Helvetica"/>
                  <a:cs typeface="Helvetica"/>
                </a:rPr>
                <a:t>– i.e. 00111</a:t>
              </a:r>
              <a:r>
                <a:rPr lang="en-US" sz="1600" baseline="-25000" dirty="0" smtClean="0">
                  <a:solidFill>
                    <a:srgbClr val="0000FF"/>
                  </a:solidFill>
                  <a:latin typeface="Helvetica"/>
                  <a:cs typeface="Helvetica"/>
                </a:rPr>
                <a:t>2</a:t>
              </a:r>
            </a:p>
          </p:txBody>
        </p:sp>
        <p:sp>
          <p:nvSpPr>
            <p:cNvPr id="33" name="TextBox 32"/>
            <p:cNvSpPr txBox="1"/>
            <p:nvPr/>
          </p:nvSpPr>
          <p:spPr>
            <a:xfrm>
              <a:off x="990600" y="3810000"/>
              <a:ext cx="1828800" cy="584776"/>
            </a:xfrm>
            <a:prstGeom prst="rect">
              <a:avLst/>
            </a:prstGeom>
            <a:solidFill>
              <a:srgbClr val="FFFFFF"/>
            </a:solidFill>
            <a:ln>
              <a:solidFill>
                <a:srgbClr val="0000FF"/>
              </a:solidFill>
            </a:ln>
          </p:spPr>
          <p:txBody>
            <a:bodyPr wrap="square" rtlCol="0">
              <a:spAutoFit/>
            </a:bodyPr>
            <a:lstStyle/>
            <a:p>
              <a:r>
                <a:rPr lang="en-US" sz="1600" dirty="0" smtClean="0">
                  <a:solidFill>
                    <a:srgbClr val="0000FF"/>
                  </a:solidFill>
                  <a:latin typeface="Helvetica"/>
                  <a:cs typeface="Helvetica"/>
                </a:rPr>
                <a:t>Input to</a:t>
              </a:r>
            </a:p>
            <a:p>
              <a:r>
                <a:rPr lang="en-US" sz="1600" dirty="0" smtClean="0">
                  <a:solidFill>
                    <a:srgbClr val="0000FF"/>
                  </a:solidFill>
                  <a:latin typeface="Helvetica"/>
                  <a:cs typeface="Helvetica"/>
                </a:rPr>
                <a:t>Write Register 2</a:t>
              </a:r>
            </a:p>
          </p:txBody>
        </p:sp>
      </p:grpSp>
      <p:grpSp>
        <p:nvGrpSpPr>
          <p:cNvPr id="35" name="Group 34"/>
          <p:cNvGrpSpPr/>
          <p:nvPr/>
        </p:nvGrpSpPr>
        <p:grpSpPr>
          <a:xfrm>
            <a:off x="2245192" y="3048000"/>
            <a:ext cx="2555408" cy="1346776"/>
            <a:chOff x="1406992" y="3124200"/>
            <a:chExt cx="2555408" cy="1346776"/>
          </a:xfrm>
        </p:grpSpPr>
        <p:cxnSp>
          <p:nvCxnSpPr>
            <p:cNvPr id="36" name="Straight Arrow Connector 35"/>
            <p:cNvCxnSpPr/>
            <p:nvPr/>
          </p:nvCxnSpPr>
          <p:spPr bwMode="auto">
            <a:xfrm flipH="1" flipV="1">
              <a:off x="1406992" y="3185740"/>
              <a:ext cx="1412408" cy="700460"/>
            </a:xfrm>
            <a:prstGeom prst="straightConnector1">
              <a:avLst/>
            </a:prstGeom>
            <a:solidFill>
              <a:schemeClr val="accent1"/>
            </a:solidFill>
            <a:ln w="38100" cap="flat" cmpd="sng" algn="ctr">
              <a:solidFill>
                <a:srgbClr val="FF6600"/>
              </a:solidFill>
              <a:prstDash val="solid"/>
              <a:round/>
              <a:headEnd type="none" w="med" len="med"/>
              <a:tailEnd type="triangle"/>
            </a:ln>
            <a:effectLst/>
          </p:spPr>
        </p:cxnSp>
        <p:sp>
          <p:nvSpPr>
            <p:cNvPr id="39" name="TextBox 38"/>
            <p:cNvSpPr txBox="1"/>
            <p:nvPr/>
          </p:nvSpPr>
          <p:spPr>
            <a:xfrm>
              <a:off x="2819400" y="3886200"/>
              <a:ext cx="1143000" cy="584776"/>
            </a:xfrm>
            <a:prstGeom prst="rect">
              <a:avLst/>
            </a:prstGeom>
            <a:solidFill>
              <a:srgbClr val="FFFFFF"/>
            </a:solidFill>
            <a:ln>
              <a:solidFill>
                <a:srgbClr val="FF6600"/>
              </a:solidFill>
            </a:ln>
          </p:spPr>
          <p:txBody>
            <a:bodyPr wrap="square" rtlCol="0">
              <a:spAutoFit/>
            </a:bodyPr>
            <a:lstStyle/>
            <a:p>
              <a:r>
                <a:rPr lang="en-US" sz="1600" dirty="0" err="1" smtClean="0">
                  <a:solidFill>
                    <a:srgbClr val="FF6600"/>
                  </a:solidFill>
                  <a:latin typeface="Helvetica"/>
                  <a:cs typeface="Helvetica"/>
                </a:rPr>
                <a:t>ALUOut</a:t>
              </a:r>
              <a:endParaRPr lang="en-US" sz="1600" dirty="0" smtClean="0">
                <a:solidFill>
                  <a:srgbClr val="FF6600"/>
                </a:solidFill>
                <a:latin typeface="Helvetica"/>
                <a:cs typeface="Helvetica"/>
              </a:endParaRPr>
            </a:p>
            <a:p>
              <a:r>
                <a:rPr lang="en-US" sz="1600" dirty="0" smtClean="0">
                  <a:solidFill>
                    <a:srgbClr val="FF6600"/>
                  </a:solidFill>
                  <a:latin typeface="Helvetica"/>
                  <a:cs typeface="Helvetica"/>
                </a:rPr>
                <a:t>(10004</a:t>
              </a:r>
              <a:r>
                <a:rPr lang="en-US" sz="1600" baseline="-25000" dirty="0" smtClean="0">
                  <a:solidFill>
                    <a:srgbClr val="FF6600"/>
                  </a:solidFill>
                  <a:latin typeface="Helvetica"/>
                  <a:cs typeface="Helvetica"/>
                </a:rPr>
                <a:t>10</a:t>
              </a:r>
              <a:r>
                <a:rPr lang="en-US" sz="1600" dirty="0" smtClean="0">
                  <a:solidFill>
                    <a:srgbClr val="FF6600"/>
                  </a:solidFill>
                  <a:latin typeface="Helvetica"/>
                  <a:cs typeface="Helvetica"/>
                </a:rPr>
                <a:t>)</a:t>
              </a:r>
            </a:p>
          </p:txBody>
        </p:sp>
        <p:sp>
          <p:nvSpPr>
            <p:cNvPr id="40" name="TextBox 39"/>
            <p:cNvSpPr txBox="1"/>
            <p:nvPr/>
          </p:nvSpPr>
          <p:spPr>
            <a:xfrm>
              <a:off x="1905000" y="3124200"/>
              <a:ext cx="1447800" cy="584776"/>
            </a:xfrm>
            <a:prstGeom prst="rect">
              <a:avLst/>
            </a:prstGeom>
            <a:solidFill>
              <a:srgbClr val="FFFFFF"/>
            </a:solidFill>
            <a:ln>
              <a:solidFill>
                <a:srgbClr val="FF6600"/>
              </a:solidFill>
            </a:ln>
          </p:spPr>
          <p:txBody>
            <a:bodyPr wrap="square" rtlCol="0">
              <a:spAutoFit/>
            </a:bodyPr>
            <a:lstStyle/>
            <a:p>
              <a:r>
                <a:rPr lang="en-US" sz="1600" dirty="0" smtClean="0">
                  <a:solidFill>
                    <a:srgbClr val="FF6600"/>
                  </a:solidFill>
                  <a:latin typeface="Helvetica"/>
                  <a:cs typeface="Helvetica"/>
                </a:rPr>
                <a:t>Input to</a:t>
              </a:r>
            </a:p>
            <a:p>
              <a:r>
                <a:rPr lang="en-US" sz="1600" dirty="0" smtClean="0">
                  <a:solidFill>
                    <a:srgbClr val="FF6600"/>
                  </a:solidFill>
                  <a:latin typeface="Helvetica"/>
                  <a:cs typeface="Helvetica"/>
                </a:rPr>
                <a:t>Write Data 2</a:t>
              </a:r>
            </a:p>
          </p:txBody>
        </p:sp>
      </p:grpSp>
      <p:grpSp>
        <p:nvGrpSpPr>
          <p:cNvPr id="15" name="Group 14"/>
          <p:cNvGrpSpPr/>
          <p:nvPr/>
        </p:nvGrpSpPr>
        <p:grpSpPr>
          <a:xfrm>
            <a:off x="2133600" y="1066800"/>
            <a:ext cx="1636833" cy="1143000"/>
            <a:chOff x="2133600" y="1066800"/>
            <a:chExt cx="1636833" cy="1143000"/>
          </a:xfrm>
        </p:grpSpPr>
        <p:cxnSp>
          <p:nvCxnSpPr>
            <p:cNvPr id="43" name="Straight Arrow Connector 42"/>
            <p:cNvCxnSpPr/>
            <p:nvPr/>
          </p:nvCxnSpPr>
          <p:spPr bwMode="auto">
            <a:xfrm flipH="1">
              <a:off x="2133600" y="1981200"/>
              <a:ext cx="609600" cy="228600"/>
            </a:xfrm>
            <a:prstGeom prst="straightConnector1">
              <a:avLst/>
            </a:prstGeom>
            <a:solidFill>
              <a:schemeClr val="accent1"/>
            </a:solidFill>
            <a:ln w="38100" cap="flat" cmpd="sng" algn="ctr">
              <a:solidFill>
                <a:srgbClr val="008000"/>
              </a:solidFill>
              <a:prstDash val="solid"/>
              <a:round/>
              <a:headEnd type="none" w="med" len="med"/>
              <a:tailEnd type="triangle"/>
            </a:ln>
            <a:effectLst/>
          </p:spPr>
        </p:cxnSp>
        <p:sp>
          <p:nvSpPr>
            <p:cNvPr id="44" name="TextBox 43"/>
            <p:cNvSpPr txBox="1"/>
            <p:nvPr/>
          </p:nvSpPr>
          <p:spPr>
            <a:xfrm>
              <a:off x="2627433" y="1066800"/>
              <a:ext cx="1143000" cy="1077218"/>
            </a:xfrm>
            <a:prstGeom prst="rect">
              <a:avLst/>
            </a:prstGeom>
            <a:solidFill>
              <a:srgbClr val="FFFFFF"/>
            </a:solidFill>
            <a:ln>
              <a:solidFill>
                <a:srgbClr val="008000"/>
              </a:solidFill>
            </a:ln>
          </p:spPr>
          <p:txBody>
            <a:bodyPr wrap="square" rtlCol="0">
              <a:spAutoFit/>
            </a:bodyPr>
            <a:lstStyle/>
            <a:p>
              <a:r>
                <a:rPr lang="en-US" sz="1600" dirty="0" smtClean="0">
                  <a:solidFill>
                    <a:srgbClr val="008000"/>
                  </a:solidFill>
                  <a:latin typeface="Helvetica"/>
                  <a:cs typeface="Helvetica"/>
                </a:rPr>
                <a:t>New control signal:</a:t>
              </a:r>
            </a:p>
            <a:p>
              <a:r>
                <a:rPr lang="en-US" sz="1600" dirty="0" smtClean="0">
                  <a:solidFill>
                    <a:srgbClr val="008000"/>
                  </a:solidFill>
                  <a:latin typeface="Helvetica"/>
                  <a:cs typeface="Helvetica"/>
                </a:rPr>
                <a:t>RegWrite2</a:t>
              </a:r>
            </a:p>
          </p:txBody>
        </p:sp>
      </p:grpSp>
    </p:spTree>
    <p:extLst>
      <p:ext uri="{BB962C8B-B14F-4D97-AF65-F5344CB8AC3E}">
        <p14:creationId xmlns:p14="http://schemas.microsoft.com/office/powerpoint/2010/main" val="209799424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FSM diagram is thus:</a:t>
            </a:r>
            <a:endParaRPr lang="en-US" dirty="0"/>
          </a:p>
        </p:txBody>
      </p:sp>
      <p:sp>
        <p:nvSpPr>
          <p:cNvPr id="4" name="Slide Number Placeholder 3"/>
          <p:cNvSpPr>
            <a:spLocks noGrp="1"/>
          </p:cNvSpPr>
          <p:nvPr>
            <p:ph type="sldNum" sz="quarter" idx="10"/>
          </p:nvPr>
        </p:nvSpPr>
        <p:spPr/>
        <p:txBody>
          <a:bodyPr/>
          <a:lstStyle/>
          <a:p>
            <a:fld id="{6E594958-0AB3-6140-9AA4-450DA40E09FB}" type="slidenum">
              <a:rPr lang="en-US" smtClean="0"/>
              <a:pPr/>
              <a:t>59</a:t>
            </a:fld>
            <a:endParaRPr lang="en-US"/>
          </a:p>
        </p:txBody>
      </p:sp>
      <p:pic>
        <p:nvPicPr>
          <p:cNvPr id="5" name="Picture 688" descr="13 - Lecture Notes (Min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295400"/>
            <a:ext cx="5747125" cy="593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p:cNvSpPr/>
          <p:nvPr/>
        </p:nvSpPr>
        <p:spPr bwMode="auto">
          <a:xfrm>
            <a:off x="457200" y="4648200"/>
            <a:ext cx="2286000" cy="2286000"/>
          </a:xfrm>
          <a:prstGeom prst="ellipse">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Helvetica"/>
                <a:cs typeface="Helvetica"/>
                <a:sym typeface="Times New Roman" pitchFamily="34" charset="0"/>
              </a:rPr>
              <a:t>RegDst</a:t>
            </a:r>
            <a:r>
              <a:rPr kumimoji="0" lang="en-US" sz="1600" b="0" i="0" u="none" strike="noStrike" cap="none" normalizeH="0" baseline="0" dirty="0" smtClean="0">
                <a:ln>
                  <a:noFill/>
                </a:ln>
                <a:solidFill>
                  <a:srgbClr val="000000"/>
                </a:solidFill>
                <a:effectLst/>
                <a:latin typeface="Helvetica"/>
                <a:cs typeface="Helvetica"/>
                <a:sym typeface="Times New Roman" pitchFamily="34" charset="0"/>
              </a:rPr>
              <a:t> = 0</a:t>
            </a:r>
          </a:p>
          <a:p>
            <a:pPr marL="0" marR="0" indent="0" algn="ctr" defTabSz="914400" rtl="0" eaLnBrk="1" fontAlgn="base" latinLnBrk="0" hangingPunct="1">
              <a:lnSpc>
                <a:spcPct val="100000"/>
              </a:lnSpc>
              <a:spcBef>
                <a:spcPct val="0"/>
              </a:spcBef>
              <a:spcAft>
                <a:spcPct val="0"/>
              </a:spcAft>
              <a:buClrTx/>
              <a:buSzTx/>
              <a:buFontTx/>
              <a:buNone/>
              <a:tabLst/>
            </a:pPr>
            <a:r>
              <a:rPr lang="en-US" sz="1600" dirty="0" err="1" smtClean="0">
                <a:latin typeface="Helvetica"/>
                <a:cs typeface="Helvetica"/>
              </a:rPr>
              <a:t>RegWrite</a:t>
            </a:r>
            <a:endParaRPr lang="en-US" sz="1600" dirty="0" smtClean="0">
              <a:latin typeface="Helvetica"/>
              <a:cs typeface="Helvetica"/>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Helvetica"/>
                <a:cs typeface="Helvetica"/>
                <a:sym typeface="Times New Roman" pitchFamily="34" charset="0"/>
              </a:rPr>
              <a:t>MemtoReg</a:t>
            </a:r>
            <a:r>
              <a:rPr kumimoji="0" lang="en-US" sz="1600" b="0" i="0" u="none" strike="noStrike" cap="none" normalizeH="0" dirty="0" smtClean="0">
                <a:ln>
                  <a:noFill/>
                </a:ln>
                <a:solidFill>
                  <a:srgbClr val="000000"/>
                </a:solidFill>
                <a:effectLst/>
                <a:latin typeface="Helvetica"/>
                <a:cs typeface="Helvetica"/>
                <a:sym typeface="Times New Roman" pitchFamily="34" charset="0"/>
              </a:rPr>
              <a:t> = 1</a:t>
            </a:r>
          </a:p>
          <a:p>
            <a:pPr marL="0" marR="0" indent="0" algn="ctr" defTabSz="914400" rtl="0" eaLnBrk="1" fontAlgn="base" latinLnBrk="0" hangingPunct="1">
              <a:lnSpc>
                <a:spcPct val="100000"/>
              </a:lnSpc>
              <a:spcBef>
                <a:spcPct val="0"/>
              </a:spcBef>
              <a:spcAft>
                <a:spcPct val="0"/>
              </a:spcAft>
              <a:buClrTx/>
              <a:buSzTx/>
              <a:buFontTx/>
              <a:buNone/>
              <a:tabLst/>
            </a:pPr>
            <a:endParaRPr lang="en-US" sz="1600" dirty="0">
              <a:latin typeface="Helvetica"/>
              <a:cs typeface="Helvetica"/>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dirty="0" smtClean="0">
              <a:ln>
                <a:noFill/>
              </a:ln>
              <a:solidFill>
                <a:srgbClr val="000000"/>
              </a:solidFill>
              <a:effectLst/>
              <a:latin typeface="Helvetica"/>
              <a:cs typeface="Helvetica"/>
              <a:sym typeface="Times New Roman"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baseline="0" dirty="0" smtClean="0">
                <a:latin typeface="Helvetica"/>
                <a:cs typeface="Helvetica"/>
              </a:rPr>
              <a:t>RegWrite2</a:t>
            </a:r>
            <a:endParaRPr kumimoji="0" lang="en-US" sz="1600" b="0" i="0" u="none" strike="noStrike" cap="none" normalizeH="0" baseline="0" dirty="0">
              <a:ln>
                <a:noFill/>
              </a:ln>
              <a:solidFill>
                <a:srgbClr val="000000"/>
              </a:solidFill>
              <a:effectLst/>
              <a:latin typeface="Helvetica"/>
              <a:cs typeface="Helvetica"/>
              <a:sym typeface="Times New Roman" pitchFamily="34" charset="0"/>
            </a:endParaRPr>
          </a:p>
        </p:txBody>
      </p:sp>
      <p:sp>
        <p:nvSpPr>
          <p:cNvPr id="7" name="TextBox 6"/>
          <p:cNvSpPr txBox="1"/>
          <p:nvPr/>
        </p:nvSpPr>
        <p:spPr>
          <a:xfrm>
            <a:off x="304800" y="4648200"/>
            <a:ext cx="412893" cy="338554"/>
          </a:xfrm>
          <a:prstGeom prst="rect">
            <a:avLst/>
          </a:prstGeom>
          <a:noFill/>
        </p:spPr>
        <p:txBody>
          <a:bodyPr wrap="none" rtlCol="0">
            <a:spAutoFit/>
          </a:bodyPr>
          <a:lstStyle/>
          <a:p>
            <a:r>
              <a:rPr lang="en-US" sz="1600" b="1" dirty="0" smtClean="0">
                <a:solidFill>
                  <a:srgbClr val="0D0D29"/>
                </a:solidFill>
                <a:latin typeface="Helvetica"/>
                <a:cs typeface="Helvetica"/>
              </a:rPr>
              <a:t>12</a:t>
            </a:r>
            <a:endParaRPr lang="en-US" sz="1600" b="1" baseline="-25000" dirty="0">
              <a:solidFill>
                <a:srgbClr val="0D0D29"/>
              </a:solidFill>
              <a:latin typeface="Helvetica"/>
              <a:cs typeface="Helvetica"/>
            </a:endParaRPr>
          </a:p>
        </p:txBody>
      </p:sp>
      <p:cxnSp>
        <p:nvCxnSpPr>
          <p:cNvPr id="9" name="Straight Arrow Connector 8"/>
          <p:cNvCxnSpPr/>
          <p:nvPr/>
        </p:nvCxnSpPr>
        <p:spPr bwMode="auto">
          <a:xfrm flipH="1">
            <a:off x="2743200" y="5334000"/>
            <a:ext cx="914400" cy="2286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10" name="TextBox 9"/>
          <p:cNvSpPr txBox="1"/>
          <p:nvPr/>
        </p:nvSpPr>
        <p:spPr>
          <a:xfrm>
            <a:off x="3048000" y="5452646"/>
            <a:ext cx="762000" cy="338554"/>
          </a:xfrm>
          <a:prstGeom prst="rect">
            <a:avLst/>
          </a:prstGeom>
          <a:noFill/>
          <a:ln>
            <a:noFill/>
          </a:ln>
        </p:spPr>
        <p:txBody>
          <a:bodyPr wrap="square" rtlCol="0">
            <a:spAutoFit/>
          </a:bodyPr>
          <a:lstStyle/>
          <a:p>
            <a:r>
              <a:rPr lang="en-US" sz="1600" dirty="0" err="1">
                <a:solidFill>
                  <a:schemeClr val="tx1"/>
                </a:solidFill>
                <a:latin typeface="Helvetica"/>
                <a:cs typeface="Helvetica"/>
              </a:rPr>
              <a:t>l</a:t>
            </a:r>
            <a:r>
              <a:rPr lang="en-US" sz="1600" dirty="0" err="1" smtClean="0">
                <a:solidFill>
                  <a:schemeClr val="tx1"/>
                </a:solidFill>
                <a:latin typeface="Helvetica"/>
                <a:cs typeface="Helvetica"/>
              </a:rPr>
              <a:t>w</a:t>
            </a:r>
            <a:r>
              <a:rPr lang="en-US" sz="1600" dirty="0" smtClean="0">
                <a:solidFill>
                  <a:schemeClr val="tx1"/>
                </a:solidFill>
                <a:latin typeface="Helvetica"/>
                <a:cs typeface="Helvetica"/>
              </a:rPr>
              <a:t>++</a:t>
            </a:r>
            <a:endParaRPr lang="en-US" sz="1600" baseline="-25000" dirty="0" smtClean="0">
              <a:solidFill>
                <a:schemeClr val="tx1"/>
              </a:solidFill>
              <a:latin typeface="Helvetica"/>
              <a:cs typeface="Helvetica"/>
            </a:endParaRPr>
          </a:p>
        </p:txBody>
      </p:sp>
      <p:sp>
        <p:nvSpPr>
          <p:cNvPr id="11" name="TextBox 10"/>
          <p:cNvSpPr txBox="1"/>
          <p:nvPr/>
        </p:nvSpPr>
        <p:spPr>
          <a:xfrm>
            <a:off x="228600" y="3124200"/>
            <a:ext cx="3124200" cy="830997"/>
          </a:xfrm>
          <a:prstGeom prst="rect">
            <a:avLst/>
          </a:prstGeom>
          <a:noFill/>
          <a:ln>
            <a:noFill/>
          </a:ln>
        </p:spPr>
        <p:txBody>
          <a:bodyPr wrap="square" rtlCol="0">
            <a:spAutoFit/>
          </a:bodyPr>
          <a:lstStyle/>
          <a:p>
            <a:r>
              <a:rPr lang="en-US" sz="1600" dirty="0" smtClean="0">
                <a:solidFill>
                  <a:schemeClr val="tx1"/>
                </a:solidFill>
                <a:latin typeface="Helvetica"/>
                <a:cs typeface="Helvetica"/>
              </a:rPr>
              <a:t>Need a new state because we want to do different things for </a:t>
            </a:r>
            <a:r>
              <a:rPr lang="en-US" sz="1600" dirty="0" err="1" smtClean="0">
                <a:solidFill>
                  <a:schemeClr val="tx1"/>
                </a:solidFill>
                <a:latin typeface="Helvetica"/>
                <a:cs typeface="Helvetica"/>
              </a:rPr>
              <a:t>lw</a:t>
            </a:r>
            <a:r>
              <a:rPr lang="en-US" sz="1600" dirty="0" smtClean="0">
                <a:solidFill>
                  <a:schemeClr val="tx1"/>
                </a:solidFill>
                <a:latin typeface="Helvetica"/>
                <a:cs typeface="Helvetica"/>
              </a:rPr>
              <a:t> and </a:t>
            </a:r>
            <a:r>
              <a:rPr lang="en-US" sz="1600" dirty="0" err="1" smtClean="0">
                <a:solidFill>
                  <a:schemeClr val="tx1"/>
                </a:solidFill>
                <a:latin typeface="Helvetica"/>
                <a:cs typeface="Helvetica"/>
              </a:rPr>
              <a:t>lw</a:t>
            </a:r>
            <a:r>
              <a:rPr lang="en-US" sz="1600" dirty="0" smtClean="0">
                <a:solidFill>
                  <a:schemeClr val="tx1"/>
                </a:solidFill>
                <a:latin typeface="Helvetica"/>
                <a:cs typeface="Helvetica"/>
              </a:rPr>
              <a:t> ++</a:t>
            </a:r>
            <a:endParaRPr lang="en-US" sz="1600" baseline="-25000" dirty="0" smtClean="0">
              <a:solidFill>
                <a:schemeClr val="tx1"/>
              </a:solidFill>
              <a:latin typeface="Helvetica"/>
              <a:cs typeface="Helvetica"/>
            </a:endParaRPr>
          </a:p>
        </p:txBody>
      </p:sp>
    </p:spTree>
    <p:extLst>
      <p:ext uri="{BB962C8B-B14F-4D97-AF65-F5344CB8AC3E}">
        <p14:creationId xmlns:p14="http://schemas.microsoft.com/office/powerpoint/2010/main" val="6756594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dirty="0" smtClean="0"/>
              <a:t>The </a:t>
            </a:r>
            <a:r>
              <a:rPr lang="en-US" dirty="0" err="1" smtClean="0"/>
              <a:t>datapath</a:t>
            </a:r>
            <a:r>
              <a:rPr lang="en-US" dirty="0" smtClean="0"/>
              <a:t> control unit</a:t>
            </a:r>
            <a:endParaRPr lang="en-US" dirty="0"/>
          </a:p>
        </p:txBody>
      </p:sp>
      <p:sp>
        <p:nvSpPr>
          <p:cNvPr id="32772" name="Rectangle 3"/>
          <p:cNvSpPr>
            <a:spLocks noGrp="1" noChangeArrowheads="1"/>
          </p:cNvSpPr>
          <p:nvPr>
            <p:ph type="body" idx="1"/>
          </p:nvPr>
        </p:nvSpPr>
        <p:spPr>
          <a:xfrm>
            <a:off x="250825" y="914400"/>
            <a:ext cx="9388475" cy="1600201"/>
          </a:xfrm>
        </p:spPr>
        <p:txBody>
          <a:bodyPr>
            <a:normAutofit fontScale="92500" lnSpcReduction="20000"/>
          </a:bodyPr>
          <a:lstStyle/>
          <a:p>
            <a:r>
              <a:rPr lang="en-US" dirty="0" smtClean="0"/>
              <a:t>To carry out each instruction, the control unit must:</a:t>
            </a:r>
          </a:p>
          <a:p>
            <a:pPr lvl="1"/>
            <a:r>
              <a:rPr lang="en-US" dirty="0" smtClean="0"/>
              <a:t>Fetch – </a:t>
            </a:r>
            <a:r>
              <a:rPr lang="en-US" b="0" dirty="0" smtClean="0"/>
              <a:t>Read instruction from instruction memory</a:t>
            </a:r>
          </a:p>
          <a:p>
            <a:pPr lvl="1"/>
            <a:r>
              <a:rPr lang="en-US" dirty="0" smtClean="0"/>
              <a:t>Decode – </a:t>
            </a:r>
            <a:r>
              <a:rPr lang="en-US" b="0" dirty="0" smtClean="0"/>
              <a:t>Determine the operation and operands of the instruction</a:t>
            </a:r>
          </a:p>
          <a:p>
            <a:pPr lvl="1"/>
            <a:r>
              <a:rPr lang="en-US" dirty="0" smtClean="0"/>
              <a:t>Execute – </a:t>
            </a:r>
            <a:r>
              <a:rPr lang="en-US" b="0" dirty="0" smtClean="0"/>
              <a:t>Carry out the instruction's operation using the </a:t>
            </a:r>
            <a:r>
              <a:rPr lang="en-US" b="0" dirty="0" err="1" smtClean="0"/>
              <a:t>datapath</a:t>
            </a:r>
            <a:endParaRPr lang="en-US" b="0" dirty="0"/>
          </a:p>
        </p:txBody>
      </p:sp>
      <p:sp>
        <p:nvSpPr>
          <p:cNvPr id="32770" name="Slide Number Placeholder 3"/>
          <p:cNvSpPr>
            <a:spLocks noGrp="1"/>
          </p:cNvSpPr>
          <p:nvPr>
            <p:ph type="sldNum" sz="quarter" idx="10"/>
          </p:nvPr>
        </p:nvSpPr>
        <p:spPr/>
        <p:txBody>
          <a:bodyPr/>
          <a:lstStyle/>
          <a:p>
            <a:fld id="{42DC6FFE-AEF4-4B4C-A7F3-889BC052E1AB}" type="slidenum">
              <a:rPr lang="en-US" smtClean="0"/>
              <a:pPr/>
              <a:t>6</a:t>
            </a:fld>
            <a:endParaRPr lang="en-US" smtClean="0"/>
          </a:p>
        </p:txBody>
      </p:sp>
      <p:sp>
        <p:nvSpPr>
          <p:cNvPr id="385220" name="Rectangle 196"/>
          <p:cNvSpPr>
            <a:spLocks noChangeArrowheads="1"/>
          </p:cNvSpPr>
          <p:nvPr/>
        </p:nvSpPr>
        <p:spPr bwMode="auto">
          <a:xfrm>
            <a:off x="2706687" y="4293341"/>
            <a:ext cx="685966" cy="169277"/>
          </a:xfrm>
          <a:prstGeom prst="rect">
            <a:avLst/>
          </a:prstGeom>
          <a:noFill/>
          <a:ln w="9525">
            <a:noFill/>
            <a:miter lim="800000"/>
            <a:headEnd/>
            <a:tailEnd/>
          </a:ln>
        </p:spPr>
        <p:txBody>
          <a:bodyPr wrap="none" lIns="0" tIns="0" rIns="0" bIns="0">
            <a:prstTxWarp prst="textNoShape">
              <a:avLst/>
            </a:prstTxWarp>
            <a:spAutoFit/>
          </a:bodyPr>
          <a:lstStyle/>
          <a:p>
            <a:r>
              <a:rPr lang="en-US" sz="1100" dirty="0">
                <a:solidFill>
                  <a:srgbClr val="FF0000"/>
                </a:solidFill>
                <a:latin typeface="Helvetica" pitchFamily="29" charset="0"/>
              </a:rPr>
              <a:t>RF[0]=D[0]</a:t>
            </a:r>
            <a:endParaRPr lang="en-US" dirty="0">
              <a:solidFill>
                <a:srgbClr val="FF0000"/>
              </a:solidFill>
              <a:latin typeface="Times New Roman" pitchFamily="29" charset="0"/>
            </a:endParaRPr>
          </a:p>
        </p:txBody>
      </p:sp>
      <p:grpSp>
        <p:nvGrpSpPr>
          <p:cNvPr id="2" name="Group 247"/>
          <p:cNvGrpSpPr>
            <a:grpSpLocks/>
          </p:cNvGrpSpPr>
          <p:nvPr/>
        </p:nvGrpSpPr>
        <p:grpSpPr bwMode="auto">
          <a:xfrm>
            <a:off x="2144393" y="4349125"/>
            <a:ext cx="295116" cy="174520"/>
            <a:chOff x="1228" y="2526"/>
            <a:chExt cx="169" cy="97"/>
          </a:xfrm>
        </p:grpSpPr>
        <p:sp>
          <p:nvSpPr>
            <p:cNvPr id="32933" name="Rectangle 204"/>
            <p:cNvSpPr>
              <a:spLocks noChangeArrowheads="1"/>
            </p:cNvSpPr>
            <p:nvPr/>
          </p:nvSpPr>
          <p:spPr bwMode="auto">
            <a:xfrm>
              <a:off x="1228" y="2529"/>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b="1" dirty="0">
                  <a:solidFill>
                    <a:srgbClr val="FF0000"/>
                  </a:solidFill>
                  <a:latin typeface="Helvetica" pitchFamily="29" charset="0"/>
                </a:rPr>
                <a:t>0</a:t>
              </a:r>
              <a:endParaRPr lang="en-US" dirty="0">
                <a:solidFill>
                  <a:srgbClr val="FF0000"/>
                </a:solidFill>
                <a:latin typeface="Times New Roman" pitchFamily="29" charset="0"/>
              </a:endParaRPr>
            </a:p>
          </p:txBody>
        </p:sp>
        <p:sp>
          <p:nvSpPr>
            <p:cNvPr id="32934" name="Rectangle 205"/>
            <p:cNvSpPr>
              <a:spLocks noChangeArrowheads="1"/>
            </p:cNvSpPr>
            <p:nvPr/>
          </p:nvSpPr>
          <p:spPr bwMode="auto">
            <a:xfrm>
              <a:off x="1273" y="2526"/>
              <a:ext cx="73" cy="94"/>
            </a:xfrm>
            <a:prstGeom prst="rect">
              <a:avLst/>
            </a:prstGeom>
            <a:noFill/>
            <a:ln w="9525">
              <a:noFill/>
              <a:miter lim="800000"/>
              <a:headEnd/>
              <a:tailEnd/>
            </a:ln>
          </p:spPr>
          <p:txBody>
            <a:bodyPr wrap="none" lIns="0" tIns="0" rIns="0" bIns="0">
              <a:prstTxWarp prst="textNoShape">
                <a:avLst/>
              </a:prstTxWarp>
              <a:spAutoFit/>
            </a:bodyPr>
            <a:lstStyle/>
            <a:p>
              <a:r>
                <a:rPr lang="en-US" sz="1100" dirty="0">
                  <a:solidFill>
                    <a:srgbClr val="FF0000"/>
                  </a:solidFill>
                  <a:latin typeface="Symbol" pitchFamily="29" charset="2"/>
                </a:rPr>
                <a:t>-&gt;</a:t>
              </a:r>
              <a:endParaRPr lang="en-US" dirty="0">
                <a:solidFill>
                  <a:srgbClr val="FF0000"/>
                </a:solidFill>
                <a:latin typeface="Times New Roman" pitchFamily="29" charset="0"/>
              </a:endParaRPr>
            </a:p>
          </p:txBody>
        </p:sp>
        <p:sp>
          <p:nvSpPr>
            <p:cNvPr id="32935" name="Rectangle 206"/>
            <p:cNvSpPr>
              <a:spLocks noChangeArrowheads="1"/>
            </p:cNvSpPr>
            <p:nvPr/>
          </p:nvSpPr>
          <p:spPr bwMode="auto">
            <a:xfrm>
              <a:off x="1352" y="2529"/>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b="1" dirty="0">
                  <a:solidFill>
                    <a:srgbClr val="FF0000"/>
                  </a:solidFill>
                  <a:latin typeface="Helvetica" pitchFamily="29" charset="0"/>
                </a:rPr>
                <a:t>1</a:t>
              </a:r>
              <a:endParaRPr lang="en-US" dirty="0">
                <a:solidFill>
                  <a:srgbClr val="FF0000"/>
                </a:solidFill>
                <a:latin typeface="Times New Roman" pitchFamily="29" charset="0"/>
              </a:endParaRPr>
            </a:p>
          </p:txBody>
        </p:sp>
      </p:grpSp>
      <p:grpSp>
        <p:nvGrpSpPr>
          <p:cNvPr id="3" name="Group 230"/>
          <p:cNvGrpSpPr>
            <a:grpSpLocks/>
          </p:cNvGrpSpPr>
          <p:nvPr/>
        </p:nvGrpSpPr>
        <p:grpSpPr bwMode="auto">
          <a:xfrm>
            <a:off x="2074545" y="2942167"/>
            <a:ext cx="1239838" cy="1412346"/>
            <a:chOff x="1188" y="1744"/>
            <a:chExt cx="710" cy="785"/>
          </a:xfrm>
        </p:grpSpPr>
        <p:sp>
          <p:nvSpPr>
            <p:cNvPr id="32931" name="Freeform 216"/>
            <p:cNvSpPr>
              <a:spLocks/>
            </p:cNvSpPr>
            <p:nvPr/>
          </p:nvSpPr>
          <p:spPr bwMode="auto">
            <a:xfrm>
              <a:off x="1188" y="1744"/>
              <a:ext cx="710" cy="785"/>
            </a:xfrm>
            <a:custGeom>
              <a:avLst/>
              <a:gdLst>
                <a:gd name="T0" fmla="*/ 579 w 282"/>
                <a:gd name="T1" fmla="*/ 692 h 312"/>
                <a:gd name="T2" fmla="*/ 594 w 282"/>
                <a:gd name="T3" fmla="*/ 506 h 312"/>
                <a:gd name="T4" fmla="*/ 405 w 282"/>
                <a:gd name="T5" fmla="*/ 0 h 312"/>
                <a:gd name="T6" fmla="*/ 305 w 282"/>
                <a:gd name="T7" fmla="*/ 0 h 312"/>
                <a:gd name="T8" fmla="*/ 116 w 282"/>
                <a:gd name="T9" fmla="*/ 506 h 312"/>
                <a:gd name="T10" fmla="*/ 126 w 282"/>
                <a:gd name="T11" fmla="*/ 785 h 312"/>
                <a:gd name="T12" fmla="*/ 0 60000 65536"/>
                <a:gd name="T13" fmla="*/ 0 60000 65536"/>
                <a:gd name="T14" fmla="*/ 0 60000 65536"/>
                <a:gd name="T15" fmla="*/ 0 60000 65536"/>
                <a:gd name="T16" fmla="*/ 0 60000 65536"/>
                <a:gd name="T17" fmla="*/ 0 60000 65536"/>
                <a:gd name="T18" fmla="*/ 0 w 282"/>
                <a:gd name="T19" fmla="*/ 0 h 312"/>
                <a:gd name="T20" fmla="*/ 282 w 282"/>
                <a:gd name="T21" fmla="*/ 312 h 312"/>
              </a:gdLst>
              <a:ahLst/>
              <a:cxnLst>
                <a:cxn ang="T12">
                  <a:pos x="T0" y="T1"/>
                </a:cxn>
                <a:cxn ang="T13">
                  <a:pos x="T2" y="T3"/>
                </a:cxn>
                <a:cxn ang="T14">
                  <a:pos x="T4" y="T5"/>
                </a:cxn>
                <a:cxn ang="T15">
                  <a:pos x="T6" y="T7"/>
                </a:cxn>
                <a:cxn ang="T16">
                  <a:pos x="T8" y="T9"/>
                </a:cxn>
                <a:cxn ang="T17">
                  <a:pos x="T10" y="T11"/>
                </a:cxn>
              </a:cxnLst>
              <a:rect l="T18" t="T19" r="T20" b="T21"/>
              <a:pathLst>
                <a:path w="282" h="312">
                  <a:moveTo>
                    <a:pt x="230" y="275"/>
                  </a:moveTo>
                  <a:cubicBezTo>
                    <a:pt x="229" y="253"/>
                    <a:pt x="228" y="226"/>
                    <a:pt x="236" y="201"/>
                  </a:cubicBezTo>
                  <a:cubicBezTo>
                    <a:pt x="236" y="201"/>
                    <a:pt x="282" y="0"/>
                    <a:pt x="161" y="0"/>
                  </a:cubicBezTo>
                  <a:cubicBezTo>
                    <a:pt x="121" y="0"/>
                    <a:pt x="121" y="0"/>
                    <a:pt x="121" y="0"/>
                  </a:cubicBezTo>
                  <a:cubicBezTo>
                    <a:pt x="0" y="0"/>
                    <a:pt x="46" y="201"/>
                    <a:pt x="46" y="201"/>
                  </a:cubicBezTo>
                  <a:cubicBezTo>
                    <a:pt x="62" y="250"/>
                    <a:pt x="50" y="312"/>
                    <a:pt x="50" y="312"/>
                  </a:cubicBezTo>
                </a:path>
              </a:pathLst>
            </a:custGeom>
            <a:noFill/>
            <a:ln w="23813">
              <a:solidFill>
                <a:srgbClr val="FF0000"/>
              </a:solidFill>
              <a:miter lim="800000"/>
              <a:headEnd/>
              <a:tailEnd/>
            </a:ln>
          </p:spPr>
          <p:txBody>
            <a:bodyPr>
              <a:prstTxWarp prst="textNoShape">
                <a:avLst/>
              </a:prstTxWarp>
            </a:bodyPr>
            <a:lstStyle/>
            <a:p>
              <a:endParaRPr lang="en-US"/>
            </a:p>
          </p:txBody>
        </p:sp>
        <p:sp>
          <p:nvSpPr>
            <p:cNvPr id="32932" name="Freeform 217"/>
            <p:cNvSpPr>
              <a:spLocks/>
            </p:cNvSpPr>
            <p:nvPr/>
          </p:nvSpPr>
          <p:spPr bwMode="auto">
            <a:xfrm>
              <a:off x="1747" y="2421"/>
              <a:ext cx="40" cy="81"/>
            </a:xfrm>
            <a:custGeom>
              <a:avLst/>
              <a:gdLst>
                <a:gd name="T0" fmla="*/ 25 w 40"/>
                <a:gd name="T1" fmla="*/ 81 h 81"/>
                <a:gd name="T2" fmla="*/ 0 w 40"/>
                <a:gd name="T3" fmla="*/ 3 h 81"/>
                <a:gd name="T4" fmla="*/ 40 w 40"/>
                <a:gd name="T5" fmla="*/ 0 h 81"/>
                <a:gd name="T6" fmla="*/ 25 w 40"/>
                <a:gd name="T7" fmla="*/ 81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5" y="81"/>
                  </a:moveTo>
                  <a:lnTo>
                    <a:pt x="0" y="3"/>
                  </a:lnTo>
                  <a:lnTo>
                    <a:pt x="40" y="0"/>
                  </a:lnTo>
                  <a:lnTo>
                    <a:pt x="25" y="81"/>
                  </a:lnTo>
                  <a:close/>
                </a:path>
              </a:pathLst>
            </a:custGeom>
            <a:solidFill>
              <a:srgbClr val="FF0000"/>
            </a:solidFill>
            <a:ln w="9525">
              <a:noFill/>
              <a:round/>
              <a:headEnd/>
              <a:tailEnd/>
            </a:ln>
          </p:spPr>
          <p:txBody>
            <a:bodyPr>
              <a:prstTxWarp prst="textNoShape">
                <a:avLst/>
              </a:prstTxWarp>
            </a:bodyPr>
            <a:lstStyle/>
            <a:p>
              <a:endParaRPr lang="en-US"/>
            </a:p>
          </p:txBody>
        </p:sp>
      </p:grpSp>
      <p:sp>
        <p:nvSpPr>
          <p:cNvPr id="385225" name="Rectangle 201"/>
          <p:cNvSpPr>
            <a:spLocks noChangeArrowheads="1"/>
          </p:cNvSpPr>
          <p:nvPr/>
        </p:nvSpPr>
        <p:spPr bwMode="auto">
          <a:xfrm>
            <a:off x="7776052" y="5514975"/>
            <a:ext cx="532779" cy="169277"/>
          </a:xfrm>
          <a:prstGeom prst="rect">
            <a:avLst/>
          </a:prstGeom>
          <a:noFill/>
          <a:ln w="9525">
            <a:noFill/>
            <a:miter lim="800000"/>
            <a:headEnd/>
            <a:tailEnd/>
          </a:ln>
        </p:spPr>
        <p:txBody>
          <a:bodyPr wrap="none" lIns="0" tIns="0" rIns="0" bIns="0">
            <a:prstTxWarp prst="textNoShape">
              <a:avLst/>
            </a:prstTxWarp>
            <a:spAutoFit/>
          </a:bodyPr>
          <a:lstStyle/>
          <a:p>
            <a:r>
              <a:rPr lang="en-US" sz="1100" b="1" dirty="0">
                <a:solidFill>
                  <a:srgbClr val="FF0000"/>
                </a:solidFill>
                <a:latin typeface="Helvetica" pitchFamily="29" charset="0"/>
              </a:rPr>
              <a:t>R[0]: ??</a:t>
            </a:r>
            <a:endParaRPr lang="en-US" dirty="0">
              <a:solidFill>
                <a:srgbClr val="FF0000"/>
              </a:solidFill>
              <a:latin typeface="Times New Roman" pitchFamily="29" charset="0"/>
            </a:endParaRPr>
          </a:p>
        </p:txBody>
      </p:sp>
      <p:sp>
        <p:nvSpPr>
          <p:cNvPr id="385227" name="Rectangle 203"/>
          <p:cNvSpPr>
            <a:spLocks noChangeArrowheads="1"/>
          </p:cNvSpPr>
          <p:nvPr/>
        </p:nvSpPr>
        <p:spPr bwMode="auto">
          <a:xfrm>
            <a:off x="8345330" y="5529368"/>
            <a:ext cx="331788" cy="172720"/>
          </a:xfrm>
          <a:prstGeom prst="rect">
            <a:avLst/>
          </a:prstGeom>
          <a:noFill/>
          <a:ln w="9525">
            <a:noFill/>
            <a:miter lim="800000"/>
            <a:headEnd/>
            <a:tailEnd/>
          </a:ln>
        </p:spPr>
        <p:txBody>
          <a:bodyPr wrap="none" lIns="0" tIns="0" rIns="0" bIns="0">
            <a:prstTxWarp prst="textNoShape">
              <a:avLst/>
            </a:prstTxWarp>
            <a:spAutoFit/>
          </a:bodyPr>
          <a:lstStyle/>
          <a:p>
            <a:r>
              <a:rPr lang="en-US" sz="1100" b="1" dirty="0">
                <a:solidFill>
                  <a:srgbClr val="6600CC"/>
                </a:solidFill>
                <a:latin typeface="Helvetica" pitchFamily="29" charset="0"/>
                <a:sym typeface="Wingdings" pitchFamily="29" charset="2"/>
              </a:rPr>
              <a:t> </a:t>
            </a:r>
            <a:r>
              <a:rPr lang="en-US" sz="1100" b="1" dirty="0">
                <a:solidFill>
                  <a:srgbClr val="6600CC"/>
                </a:solidFill>
                <a:latin typeface="Helvetica" pitchFamily="29" charset="0"/>
              </a:rPr>
              <a:t>99</a:t>
            </a:r>
            <a:endParaRPr lang="en-US" dirty="0">
              <a:solidFill>
                <a:srgbClr val="6600CC"/>
              </a:solidFill>
              <a:latin typeface="Times New Roman" pitchFamily="29" charset="0"/>
            </a:endParaRPr>
          </a:p>
        </p:txBody>
      </p:sp>
      <p:grpSp>
        <p:nvGrpSpPr>
          <p:cNvPr id="4" name="Group 234"/>
          <p:cNvGrpSpPr>
            <a:grpSpLocks/>
          </p:cNvGrpSpPr>
          <p:nvPr/>
        </p:nvGrpSpPr>
        <p:grpSpPr bwMode="auto">
          <a:xfrm>
            <a:off x="6962299" y="3521498"/>
            <a:ext cx="1173480" cy="2304733"/>
            <a:chOff x="3987" y="2066"/>
            <a:chExt cx="672" cy="1281"/>
          </a:xfrm>
        </p:grpSpPr>
        <p:sp>
          <p:nvSpPr>
            <p:cNvPr id="32929" name="Freeform 85"/>
            <p:cNvSpPr>
              <a:spLocks/>
            </p:cNvSpPr>
            <p:nvPr/>
          </p:nvSpPr>
          <p:spPr bwMode="auto">
            <a:xfrm>
              <a:off x="4611" y="2977"/>
              <a:ext cx="48" cy="83"/>
            </a:xfrm>
            <a:custGeom>
              <a:avLst/>
              <a:gdLst>
                <a:gd name="T0" fmla="*/ 0 w 48"/>
                <a:gd name="T1" fmla="*/ 83 h 83"/>
                <a:gd name="T2" fmla="*/ 48 w 48"/>
                <a:gd name="T3" fmla="*/ 15 h 83"/>
                <a:gd name="T4" fmla="*/ 10 w 48"/>
                <a:gd name="T5" fmla="*/ 0 h 83"/>
                <a:gd name="T6" fmla="*/ 0 w 48"/>
                <a:gd name="T7" fmla="*/ 83 h 83"/>
                <a:gd name="T8" fmla="*/ 0 60000 65536"/>
                <a:gd name="T9" fmla="*/ 0 60000 65536"/>
                <a:gd name="T10" fmla="*/ 0 60000 65536"/>
                <a:gd name="T11" fmla="*/ 0 60000 65536"/>
                <a:gd name="T12" fmla="*/ 0 w 48"/>
                <a:gd name="T13" fmla="*/ 0 h 83"/>
                <a:gd name="T14" fmla="*/ 48 w 48"/>
                <a:gd name="T15" fmla="*/ 83 h 83"/>
              </a:gdLst>
              <a:ahLst/>
              <a:cxnLst>
                <a:cxn ang="T8">
                  <a:pos x="T0" y="T1"/>
                </a:cxn>
                <a:cxn ang="T9">
                  <a:pos x="T2" y="T3"/>
                </a:cxn>
                <a:cxn ang="T10">
                  <a:pos x="T4" y="T5"/>
                </a:cxn>
                <a:cxn ang="T11">
                  <a:pos x="T6" y="T7"/>
                </a:cxn>
              </a:cxnLst>
              <a:rect l="T12" t="T13" r="T14" b="T15"/>
              <a:pathLst>
                <a:path w="48" h="83">
                  <a:moveTo>
                    <a:pt x="0" y="83"/>
                  </a:moveTo>
                  <a:lnTo>
                    <a:pt x="48" y="15"/>
                  </a:lnTo>
                  <a:lnTo>
                    <a:pt x="10" y="0"/>
                  </a:lnTo>
                  <a:lnTo>
                    <a:pt x="0" y="83"/>
                  </a:ln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32930" name="Freeform 225"/>
            <p:cNvSpPr>
              <a:spLocks/>
            </p:cNvSpPr>
            <p:nvPr/>
          </p:nvSpPr>
          <p:spPr bwMode="auto">
            <a:xfrm>
              <a:off x="3987" y="2066"/>
              <a:ext cx="669" cy="1281"/>
            </a:xfrm>
            <a:custGeom>
              <a:avLst/>
              <a:gdLst>
                <a:gd name="T0" fmla="*/ 0 w 266"/>
                <a:gd name="T1" fmla="*/ 1281 h 509"/>
                <a:gd name="T2" fmla="*/ 211 w 266"/>
                <a:gd name="T3" fmla="*/ 1052 h 509"/>
                <a:gd name="T4" fmla="*/ 211 w 266"/>
                <a:gd name="T5" fmla="*/ 166 h 509"/>
                <a:gd name="T6" fmla="*/ 372 w 266"/>
                <a:gd name="T7" fmla="*/ 0 h 509"/>
                <a:gd name="T8" fmla="*/ 498 w 266"/>
                <a:gd name="T9" fmla="*/ 0 h 509"/>
                <a:gd name="T10" fmla="*/ 659 w 266"/>
                <a:gd name="T11" fmla="*/ 166 h 509"/>
                <a:gd name="T12" fmla="*/ 659 w 266"/>
                <a:gd name="T13" fmla="*/ 863 h 509"/>
                <a:gd name="T14" fmla="*/ 634 w 266"/>
                <a:gd name="T15" fmla="*/ 964 h 509"/>
                <a:gd name="T16" fmla="*/ 0 60000 65536"/>
                <a:gd name="T17" fmla="*/ 0 60000 65536"/>
                <a:gd name="T18" fmla="*/ 0 60000 65536"/>
                <a:gd name="T19" fmla="*/ 0 60000 65536"/>
                <a:gd name="T20" fmla="*/ 0 60000 65536"/>
                <a:gd name="T21" fmla="*/ 0 60000 65536"/>
                <a:gd name="T22" fmla="*/ 0 60000 65536"/>
                <a:gd name="T23" fmla="*/ 0 60000 65536"/>
                <a:gd name="T24" fmla="*/ 0 w 266"/>
                <a:gd name="T25" fmla="*/ 0 h 509"/>
                <a:gd name="T26" fmla="*/ 266 w 266"/>
                <a:gd name="T27" fmla="*/ 509 h 5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6" h="509">
                  <a:moveTo>
                    <a:pt x="0" y="509"/>
                  </a:moveTo>
                  <a:cubicBezTo>
                    <a:pt x="0" y="509"/>
                    <a:pt x="84" y="508"/>
                    <a:pt x="84" y="418"/>
                  </a:cubicBezTo>
                  <a:cubicBezTo>
                    <a:pt x="84" y="66"/>
                    <a:pt x="84" y="66"/>
                    <a:pt x="84" y="66"/>
                  </a:cubicBezTo>
                  <a:cubicBezTo>
                    <a:pt x="84" y="66"/>
                    <a:pt x="80" y="0"/>
                    <a:pt x="148" y="0"/>
                  </a:cubicBezTo>
                  <a:cubicBezTo>
                    <a:pt x="198" y="0"/>
                    <a:pt x="198" y="0"/>
                    <a:pt x="198" y="0"/>
                  </a:cubicBezTo>
                  <a:cubicBezTo>
                    <a:pt x="266" y="0"/>
                    <a:pt x="262" y="66"/>
                    <a:pt x="262" y="66"/>
                  </a:cubicBezTo>
                  <a:cubicBezTo>
                    <a:pt x="262" y="343"/>
                    <a:pt x="262" y="343"/>
                    <a:pt x="262" y="343"/>
                  </a:cubicBezTo>
                  <a:cubicBezTo>
                    <a:pt x="262" y="343"/>
                    <a:pt x="264" y="362"/>
                    <a:pt x="252" y="383"/>
                  </a:cubicBezTo>
                </a:path>
              </a:pathLst>
            </a:custGeom>
            <a:noFill/>
            <a:ln w="23813">
              <a:solidFill>
                <a:srgbClr val="FF0000"/>
              </a:solidFill>
              <a:miter lim="800000"/>
              <a:headEnd/>
              <a:tailEnd/>
            </a:ln>
          </p:spPr>
          <p:txBody>
            <a:bodyPr>
              <a:prstTxWarp prst="textNoShape">
                <a:avLst/>
              </a:prstTxWarp>
            </a:bodyPr>
            <a:lstStyle/>
            <a:p>
              <a:endParaRPr lang="en-US"/>
            </a:p>
          </p:txBody>
        </p:sp>
      </p:grpSp>
      <p:sp>
        <p:nvSpPr>
          <p:cNvPr id="385247" name="Rectangle 223"/>
          <p:cNvSpPr>
            <a:spLocks noChangeArrowheads="1"/>
          </p:cNvSpPr>
          <p:nvPr/>
        </p:nvSpPr>
        <p:spPr bwMode="auto">
          <a:xfrm>
            <a:off x="4720114" y="5948575"/>
            <a:ext cx="423744" cy="169277"/>
          </a:xfrm>
          <a:prstGeom prst="rect">
            <a:avLst/>
          </a:prstGeom>
          <a:noFill/>
          <a:ln w="9525">
            <a:noFill/>
            <a:miter lim="800000"/>
            <a:headEnd/>
            <a:tailEnd/>
          </a:ln>
        </p:spPr>
        <p:txBody>
          <a:bodyPr wrap="none" lIns="0" tIns="0" rIns="0" bIns="0">
            <a:prstTxWarp prst="textNoShape">
              <a:avLst/>
            </a:prstTxWarp>
            <a:spAutoFit/>
          </a:bodyPr>
          <a:lstStyle/>
          <a:p>
            <a:r>
              <a:rPr lang="en-US" sz="1100" b="1" dirty="0">
                <a:solidFill>
                  <a:srgbClr val="FF0000"/>
                </a:solidFill>
                <a:latin typeface="Helvetica" pitchFamily="29" charset="0"/>
              </a:rPr>
              <a:t>"load"</a:t>
            </a:r>
            <a:endParaRPr lang="en-US" dirty="0">
              <a:solidFill>
                <a:srgbClr val="FF0000"/>
              </a:solidFill>
              <a:latin typeface="Times New Roman" pitchFamily="29" charset="0"/>
            </a:endParaRPr>
          </a:p>
        </p:txBody>
      </p:sp>
      <p:grpSp>
        <p:nvGrpSpPr>
          <p:cNvPr id="5" name="Group 232"/>
          <p:cNvGrpSpPr>
            <a:grpSpLocks/>
          </p:cNvGrpSpPr>
          <p:nvPr/>
        </p:nvGrpSpPr>
        <p:grpSpPr bwMode="auto">
          <a:xfrm>
            <a:off x="4149090" y="4762923"/>
            <a:ext cx="523875" cy="1268413"/>
            <a:chOff x="2376" y="2756"/>
            <a:chExt cx="300" cy="705"/>
          </a:xfrm>
        </p:grpSpPr>
        <p:sp>
          <p:nvSpPr>
            <p:cNvPr id="32927" name="Freeform 147"/>
            <p:cNvSpPr>
              <a:spLocks/>
            </p:cNvSpPr>
            <p:nvPr/>
          </p:nvSpPr>
          <p:spPr bwMode="auto">
            <a:xfrm>
              <a:off x="2593" y="3420"/>
              <a:ext cx="83" cy="41"/>
            </a:xfrm>
            <a:custGeom>
              <a:avLst/>
              <a:gdLst>
                <a:gd name="T0" fmla="*/ 83 w 83"/>
                <a:gd name="T1" fmla="*/ 41 h 41"/>
                <a:gd name="T2" fmla="*/ 12 w 83"/>
                <a:gd name="T3" fmla="*/ 0 h 41"/>
                <a:gd name="T4" fmla="*/ 0 w 83"/>
                <a:gd name="T5" fmla="*/ 38 h 41"/>
                <a:gd name="T6" fmla="*/ 83 w 83"/>
                <a:gd name="T7" fmla="*/ 41 h 41"/>
                <a:gd name="T8" fmla="*/ 0 60000 65536"/>
                <a:gd name="T9" fmla="*/ 0 60000 65536"/>
                <a:gd name="T10" fmla="*/ 0 60000 65536"/>
                <a:gd name="T11" fmla="*/ 0 60000 65536"/>
                <a:gd name="T12" fmla="*/ 0 w 83"/>
                <a:gd name="T13" fmla="*/ 0 h 41"/>
                <a:gd name="T14" fmla="*/ 83 w 83"/>
                <a:gd name="T15" fmla="*/ 41 h 41"/>
              </a:gdLst>
              <a:ahLst/>
              <a:cxnLst>
                <a:cxn ang="T8">
                  <a:pos x="T0" y="T1"/>
                </a:cxn>
                <a:cxn ang="T9">
                  <a:pos x="T2" y="T3"/>
                </a:cxn>
                <a:cxn ang="T10">
                  <a:pos x="T4" y="T5"/>
                </a:cxn>
                <a:cxn ang="T11">
                  <a:pos x="T6" y="T7"/>
                </a:cxn>
              </a:cxnLst>
              <a:rect l="T12" t="T13" r="T14" b="T15"/>
              <a:pathLst>
                <a:path w="83" h="41">
                  <a:moveTo>
                    <a:pt x="83" y="41"/>
                  </a:moveTo>
                  <a:lnTo>
                    <a:pt x="12" y="0"/>
                  </a:lnTo>
                  <a:lnTo>
                    <a:pt x="0" y="38"/>
                  </a:lnTo>
                  <a:lnTo>
                    <a:pt x="83" y="41"/>
                  </a:ln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32928" name="Freeform 224"/>
            <p:cNvSpPr>
              <a:spLocks/>
            </p:cNvSpPr>
            <p:nvPr/>
          </p:nvSpPr>
          <p:spPr bwMode="auto">
            <a:xfrm>
              <a:off x="2376" y="2756"/>
              <a:ext cx="259" cy="692"/>
            </a:xfrm>
            <a:custGeom>
              <a:avLst/>
              <a:gdLst>
                <a:gd name="T0" fmla="*/ 231 w 103"/>
                <a:gd name="T1" fmla="*/ 0 h 275"/>
                <a:gd name="T2" fmla="*/ 259 w 103"/>
                <a:gd name="T3" fmla="*/ 692 h 275"/>
                <a:gd name="T4" fmla="*/ 0 60000 65536"/>
                <a:gd name="T5" fmla="*/ 0 60000 65536"/>
                <a:gd name="T6" fmla="*/ 0 w 103"/>
                <a:gd name="T7" fmla="*/ 0 h 275"/>
                <a:gd name="T8" fmla="*/ 103 w 103"/>
                <a:gd name="T9" fmla="*/ 275 h 275"/>
              </a:gdLst>
              <a:ahLst/>
              <a:cxnLst>
                <a:cxn ang="T4">
                  <a:pos x="T0" y="T1"/>
                </a:cxn>
                <a:cxn ang="T5">
                  <a:pos x="T2" y="T3"/>
                </a:cxn>
              </a:cxnLst>
              <a:rect l="T6" t="T7" r="T8" b="T9"/>
              <a:pathLst>
                <a:path w="103" h="275">
                  <a:moveTo>
                    <a:pt x="92" y="0"/>
                  </a:moveTo>
                  <a:cubicBezTo>
                    <a:pt x="92" y="0"/>
                    <a:pt x="0" y="266"/>
                    <a:pt x="103" y="275"/>
                  </a:cubicBezTo>
                </a:path>
              </a:pathLst>
            </a:custGeom>
            <a:noFill/>
            <a:ln w="23813">
              <a:solidFill>
                <a:srgbClr val="FF0000"/>
              </a:solidFill>
              <a:miter lim="800000"/>
              <a:headEnd/>
              <a:tailEnd/>
            </a:ln>
          </p:spPr>
          <p:txBody>
            <a:bodyPr>
              <a:prstTxWarp prst="textNoShape">
                <a:avLst/>
              </a:prstTxWarp>
            </a:bodyPr>
            <a:lstStyle/>
            <a:p>
              <a:endParaRPr lang="en-US"/>
            </a:p>
          </p:txBody>
        </p:sp>
      </p:grpSp>
      <p:grpSp>
        <p:nvGrpSpPr>
          <p:cNvPr id="6" name="Group 243"/>
          <p:cNvGrpSpPr>
            <a:grpSpLocks/>
          </p:cNvGrpSpPr>
          <p:nvPr/>
        </p:nvGrpSpPr>
        <p:grpSpPr bwMode="auto">
          <a:xfrm>
            <a:off x="1845787" y="2575137"/>
            <a:ext cx="3455828" cy="4114694"/>
            <a:chOff x="1057" y="1540"/>
            <a:chExt cx="1979" cy="2287"/>
          </a:xfrm>
        </p:grpSpPr>
        <p:sp>
          <p:nvSpPr>
            <p:cNvPr id="32891" name="Freeform 165"/>
            <p:cNvSpPr>
              <a:spLocks/>
            </p:cNvSpPr>
            <p:nvPr/>
          </p:nvSpPr>
          <p:spPr bwMode="auto">
            <a:xfrm>
              <a:off x="1533" y="2580"/>
              <a:ext cx="50" cy="55"/>
            </a:xfrm>
            <a:custGeom>
              <a:avLst/>
              <a:gdLst>
                <a:gd name="T0" fmla="*/ 0 w 50"/>
                <a:gd name="T1" fmla="*/ 55 h 55"/>
                <a:gd name="T2" fmla="*/ 50 w 50"/>
                <a:gd name="T3" fmla="*/ 27 h 55"/>
                <a:gd name="T4" fmla="*/ 0 w 50"/>
                <a:gd name="T5" fmla="*/ 0 h 55"/>
                <a:gd name="T6" fmla="*/ 0 60000 65536"/>
                <a:gd name="T7" fmla="*/ 0 60000 65536"/>
                <a:gd name="T8" fmla="*/ 0 60000 65536"/>
                <a:gd name="T9" fmla="*/ 0 w 50"/>
                <a:gd name="T10" fmla="*/ 0 h 55"/>
                <a:gd name="T11" fmla="*/ 50 w 50"/>
                <a:gd name="T12" fmla="*/ 55 h 55"/>
              </a:gdLst>
              <a:ahLst/>
              <a:cxnLst>
                <a:cxn ang="T6">
                  <a:pos x="T0" y="T1"/>
                </a:cxn>
                <a:cxn ang="T7">
                  <a:pos x="T2" y="T3"/>
                </a:cxn>
                <a:cxn ang="T8">
                  <a:pos x="T4" y="T5"/>
                </a:cxn>
              </a:cxnLst>
              <a:rect l="T9" t="T10" r="T11" b="T12"/>
              <a:pathLst>
                <a:path w="50" h="55">
                  <a:moveTo>
                    <a:pt x="0" y="55"/>
                  </a:moveTo>
                  <a:lnTo>
                    <a:pt x="50" y="27"/>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92" name="Freeform 166"/>
            <p:cNvSpPr>
              <a:spLocks/>
            </p:cNvSpPr>
            <p:nvPr/>
          </p:nvSpPr>
          <p:spPr bwMode="auto">
            <a:xfrm>
              <a:off x="1135" y="2580"/>
              <a:ext cx="51" cy="55"/>
            </a:xfrm>
            <a:custGeom>
              <a:avLst/>
              <a:gdLst>
                <a:gd name="T0" fmla="*/ 0 w 51"/>
                <a:gd name="T1" fmla="*/ 55 h 55"/>
                <a:gd name="T2" fmla="*/ 51 w 51"/>
                <a:gd name="T3" fmla="*/ 27 h 55"/>
                <a:gd name="T4" fmla="*/ 0 w 51"/>
                <a:gd name="T5" fmla="*/ 0 h 55"/>
                <a:gd name="T6" fmla="*/ 0 60000 65536"/>
                <a:gd name="T7" fmla="*/ 0 60000 65536"/>
                <a:gd name="T8" fmla="*/ 0 60000 65536"/>
                <a:gd name="T9" fmla="*/ 0 w 51"/>
                <a:gd name="T10" fmla="*/ 0 h 55"/>
                <a:gd name="T11" fmla="*/ 51 w 51"/>
                <a:gd name="T12" fmla="*/ 55 h 55"/>
              </a:gdLst>
              <a:ahLst/>
              <a:cxnLst>
                <a:cxn ang="T6">
                  <a:pos x="T0" y="T1"/>
                </a:cxn>
                <a:cxn ang="T7">
                  <a:pos x="T2" y="T3"/>
                </a:cxn>
                <a:cxn ang="T8">
                  <a:pos x="T4" y="T5"/>
                </a:cxn>
              </a:cxnLst>
              <a:rect l="T9" t="T10" r="T11" b="T12"/>
              <a:pathLst>
                <a:path w="51" h="55">
                  <a:moveTo>
                    <a:pt x="0" y="55"/>
                  </a:moveTo>
                  <a:lnTo>
                    <a:pt x="51" y="27"/>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93" name="Freeform 167"/>
            <p:cNvSpPr>
              <a:spLocks/>
            </p:cNvSpPr>
            <p:nvPr/>
          </p:nvSpPr>
          <p:spPr bwMode="auto">
            <a:xfrm>
              <a:off x="1135" y="3254"/>
              <a:ext cx="51" cy="56"/>
            </a:xfrm>
            <a:custGeom>
              <a:avLst/>
              <a:gdLst>
                <a:gd name="T0" fmla="*/ 0 w 51"/>
                <a:gd name="T1" fmla="*/ 56 h 56"/>
                <a:gd name="T2" fmla="*/ 51 w 51"/>
                <a:gd name="T3" fmla="*/ 28 h 56"/>
                <a:gd name="T4" fmla="*/ 0 w 51"/>
                <a:gd name="T5" fmla="*/ 0 h 56"/>
                <a:gd name="T6" fmla="*/ 0 60000 65536"/>
                <a:gd name="T7" fmla="*/ 0 60000 65536"/>
                <a:gd name="T8" fmla="*/ 0 60000 65536"/>
                <a:gd name="T9" fmla="*/ 0 w 51"/>
                <a:gd name="T10" fmla="*/ 0 h 56"/>
                <a:gd name="T11" fmla="*/ 51 w 51"/>
                <a:gd name="T12" fmla="*/ 56 h 56"/>
              </a:gdLst>
              <a:ahLst/>
              <a:cxnLst>
                <a:cxn ang="T6">
                  <a:pos x="T0" y="T1"/>
                </a:cxn>
                <a:cxn ang="T7">
                  <a:pos x="T2" y="T3"/>
                </a:cxn>
                <a:cxn ang="T8">
                  <a:pos x="T4" y="T5"/>
                </a:cxn>
              </a:cxnLst>
              <a:rect l="T9" t="T10" r="T11" b="T12"/>
              <a:pathLst>
                <a:path w="51" h="56">
                  <a:moveTo>
                    <a:pt x="0" y="56"/>
                  </a:moveTo>
                  <a:lnTo>
                    <a:pt x="51" y="28"/>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94" name="Rectangle 168"/>
            <p:cNvSpPr>
              <a:spLocks noChangeArrowheads="1"/>
            </p:cNvSpPr>
            <p:nvPr/>
          </p:nvSpPr>
          <p:spPr bwMode="auto">
            <a:xfrm>
              <a:off x="1151" y="1581"/>
              <a:ext cx="698"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Instruction memory</a:t>
              </a:r>
              <a:endParaRPr lang="en-US" dirty="0">
                <a:latin typeface="Times New Roman" pitchFamily="29" charset="0"/>
              </a:endParaRPr>
            </a:p>
          </p:txBody>
        </p:sp>
        <p:sp>
          <p:nvSpPr>
            <p:cNvPr id="32895" name="Rectangle 169"/>
            <p:cNvSpPr>
              <a:spLocks noChangeArrowheads="1"/>
            </p:cNvSpPr>
            <p:nvPr/>
          </p:nvSpPr>
          <p:spPr bwMode="auto">
            <a:xfrm>
              <a:off x="1858" y="1583"/>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2896" name="Rectangle 170"/>
            <p:cNvSpPr>
              <a:spLocks noChangeArrowheads="1"/>
            </p:cNvSpPr>
            <p:nvPr/>
          </p:nvSpPr>
          <p:spPr bwMode="auto">
            <a:xfrm>
              <a:off x="1098" y="2235"/>
              <a:ext cx="845" cy="1253"/>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97" name="Rectangle 171"/>
            <p:cNvSpPr>
              <a:spLocks noChangeArrowheads="1"/>
            </p:cNvSpPr>
            <p:nvPr/>
          </p:nvSpPr>
          <p:spPr bwMode="auto">
            <a:xfrm>
              <a:off x="1138" y="3384"/>
              <a:ext cx="413"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Control unit</a:t>
              </a:r>
              <a:endParaRPr lang="en-US" dirty="0">
                <a:latin typeface="Times New Roman" pitchFamily="29" charset="0"/>
              </a:endParaRPr>
            </a:p>
          </p:txBody>
        </p:sp>
        <p:sp>
          <p:nvSpPr>
            <p:cNvPr id="32898" name="Rectangle 172"/>
            <p:cNvSpPr>
              <a:spLocks noChangeArrowheads="1"/>
            </p:cNvSpPr>
            <p:nvPr/>
          </p:nvSpPr>
          <p:spPr bwMode="auto">
            <a:xfrm>
              <a:off x="1343" y="3028"/>
              <a:ext cx="34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Controller</a:t>
              </a:r>
              <a:endParaRPr lang="en-US" dirty="0">
                <a:latin typeface="Times New Roman" pitchFamily="29" charset="0"/>
              </a:endParaRPr>
            </a:p>
          </p:txBody>
        </p:sp>
        <p:sp>
          <p:nvSpPr>
            <p:cNvPr id="32899" name="Rectangle 173"/>
            <p:cNvSpPr>
              <a:spLocks noChangeArrowheads="1"/>
            </p:cNvSpPr>
            <p:nvPr/>
          </p:nvSpPr>
          <p:spPr bwMode="auto">
            <a:xfrm>
              <a:off x="1257" y="2419"/>
              <a:ext cx="112"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PC</a:t>
              </a:r>
              <a:endParaRPr lang="en-US" dirty="0">
                <a:latin typeface="Times New Roman" pitchFamily="29" charset="0"/>
              </a:endParaRPr>
            </a:p>
          </p:txBody>
        </p:sp>
        <p:sp>
          <p:nvSpPr>
            <p:cNvPr id="32900" name="Rectangle 174"/>
            <p:cNvSpPr>
              <a:spLocks noChangeArrowheads="1"/>
            </p:cNvSpPr>
            <p:nvPr/>
          </p:nvSpPr>
          <p:spPr bwMode="auto">
            <a:xfrm>
              <a:off x="1670" y="2421"/>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2901" name="Rectangle 175"/>
            <p:cNvSpPr>
              <a:spLocks noChangeArrowheads="1"/>
            </p:cNvSpPr>
            <p:nvPr/>
          </p:nvSpPr>
          <p:spPr bwMode="auto">
            <a:xfrm>
              <a:off x="1697" y="2419"/>
              <a:ext cx="5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R</a:t>
              </a:r>
              <a:endParaRPr lang="en-US" dirty="0">
                <a:latin typeface="Times New Roman" pitchFamily="29" charset="0"/>
              </a:endParaRPr>
            </a:p>
          </p:txBody>
        </p:sp>
        <p:sp>
          <p:nvSpPr>
            <p:cNvPr id="32902" name="Rectangle 176"/>
            <p:cNvSpPr>
              <a:spLocks noChangeArrowheads="1"/>
            </p:cNvSpPr>
            <p:nvPr/>
          </p:nvSpPr>
          <p:spPr bwMode="auto">
            <a:xfrm>
              <a:off x="1098" y="1565"/>
              <a:ext cx="845" cy="554"/>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903" name="Line 178"/>
            <p:cNvSpPr>
              <a:spLocks noChangeShapeType="1"/>
            </p:cNvSpPr>
            <p:nvPr/>
          </p:nvSpPr>
          <p:spPr bwMode="auto">
            <a:xfrm flipV="1">
              <a:off x="1314" y="2187"/>
              <a:ext cx="1" cy="227"/>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904" name="Freeform 179"/>
            <p:cNvSpPr>
              <a:spLocks/>
            </p:cNvSpPr>
            <p:nvPr/>
          </p:nvSpPr>
          <p:spPr bwMode="auto">
            <a:xfrm>
              <a:off x="1291" y="2122"/>
              <a:ext cx="41" cy="80"/>
            </a:xfrm>
            <a:custGeom>
              <a:avLst/>
              <a:gdLst>
                <a:gd name="T0" fmla="*/ 21 w 41"/>
                <a:gd name="T1" fmla="*/ 0 h 80"/>
                <a:gd name="T2" fmla="*/ 0 w 41"/>
                <a:gd name="T3" fmla="*/ 80 h 80"/>
                <a:gd name="T4" fmla="*/ 41 w 41"/>
                <a:gd name="T5" fmla="*/ 80 h 80"/>
                <a:gd name="T6" fmla="*/ 21 w 41"/>
                <a:gd name="T7" fmla="*/ 0 h 80"/>
                <a:gd name="T8" fmla="*/ 0 60000 65536"/>
                <a:gd name="T9" fmla="*/ 0 60000 65536"/>
                <a:gd name="T10" fmla="*/ 0 60000 65536"/>
                <a:gd name="T11" fmla="*/ 0 60000 65536"/>
                <a:gd name="T12" fmla="*/ 0 w 41"/>
                <a:gd name="T13" fmla="*/ 0 h 80"/>
                <a:gd name="T14" fmla="*/ 41 w 41"/>
                <a:gd name="T15" fmla="*/ 80 h 80"/>
              </a:gdLst>
              <a:ahLst/>
              <a:cxnLst>
                <a:cxn ang="T8">
                  <a:pos x="T0" y="T1"/>
                </a:cxn>
                <a:cxn ang="T9">
                  <a:pos x="T2" y="T3"/>
                </a:cxn>
                <a:cxn ang="T10">
                  <a:pos x="T4" y="T5"/>
                </a:cxn>
                <a:cxn ang="T11">
                  <a:pos x="T6" y="T7"/>
                </a:cxn>
              </a:cxnLst>
              <a:rect l="T12" t="T13" r="T14" b="T15"/>
              <a:pathLst>
                <a:path w="41" h="80">
                  <a:moveTo>
                    <a:pt x="21" y="0"/>
                  </a:moveTo>
                  <a:lnTo>
                    <a:pt x="0" y="80"/>
                  </a:lnTo>
                  <a:lnTo>
                    <a:pt x="41" y="80"/>
                  </a:lnTo>
                  <a:lnTo>
                    <a:pt x="21" y="0"/>
                  </a:lnTo>
                  <a:close/>
                </a:path>
              </a:pathLst>
            </a:custGeom>
            <a:solidFill>
              <a:srgbClr val="000000"/>
            </a:solidFill>
            <a:ln w="9525">
              <a:noFill/>
              <a:round/>
              <a:headEnd/>
              <a:tailEnd/>
            </a:ln>
          </p:spPr>
          <p:txBody>
            <a:bodyPr>
              <a:prstTxWarp prst="textNoShape">
                <a:avLst/>
              </a:prstTxWarp>
            </a:bodyPr>
            <a:lstStyle/>
            <a:p>
              <a:endParaRPr lang="en-US"/>
            </a:p>
          </p:txBody>
        </p:sp>
        <p:sp>
          <p:nvSpPr>
            <p:cNvPr id="32905" name="Line 180"/>
            <p:cNvSpPr>
              <a:spLocks noChangeShapeType="1"/>
            </p:cNvSpPr>
            <p:nvPr/>
          </p:nvSpPr>
          <p:spPr bwMode="auto">
            <a:xfrm flipV="1">
              <a:off x="1314" y="2710"/>
              <a:ext cx="1" cy="126"/>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906" name="Freeform 181"/>
            <p:cNvSpPr>
              <a:spLocks/>
            </p:cNvSpPr>
            <p:nvPr/>
          </p:nvSpPr>
          <p:spPr bwMode="auto">
            <a:xfrm>
              <a:off x="1291" y="2648"/>
              <a:ext cx="41" cy="80"/>
            </a:xfrm>
            <a:custGeom>
              <a:avLst/>
              <a:gdLst>
                <a:gd name="T0" fmla="*/ 21 w 41"/>
                <a:gd name="T1" fmla="*/ 0 h 80"/>
                <a:gd name="T2" fmla="*/ 0 w 41"/>
                <a:gd name="T3" fmla="*/ 80 h 80"/>
                <a:gd name="T4" fmla="*/ 41 w 41"/>
                <a:gd name="T5" fmla="*/ 80 h 80"/>
                <a:gd name="T6" fmla="*/ 21 w 41"/>
                <a:gd name="T7" fmla="*/ 0 h 80"/>
                <a:gd name="T8" fmla="*/ 0 60000 65536"/>
                <a:gd name="T9" fmla="*/ 0 60000 65536"/>
                <a:gd name="T10" fmla="*/ 0 60000 65536"/>
                <a:gd name="T11" fmla="*/ 0 60000 65536"/>
                <a:gd name="T12" fmla="*/ 0 w 41"/>
                <a:gd name="T13" fmla="*/ 0 h 80"/>
                <a:gd name="T14" fmla="*/ 41 w 41"/>
                <a:gd name="T15" fmla="*/ 80 h 80"/>
              </a:gdLst>
              <a:ahLst/>
              <a:cxnLst>
                <a:cxn ang="T8">
                  <a:pos x="T0" y="T1"/>
                </a:cxn>
                <a:cxn ang="T9">
                  <a:pos x="T2" y="T3"/>
                </a:cxn>
                <a:cxn ang="T10">
                  <a:pos x="T4" y="T5"/>
                </a:cxn>
                <a:cxn ang="T11">
                  <a:pos x="T6" y="T7"/>
                </a:cxn>
              </a:cxnLst>
              <a:rect l="T12" t="T13" r="T14" b="T15"/>
              <a:pathLst>
                <a:path w="41" h="80">
                  <a:moveTo>
                    <a:pt x="21" y="0"/>
                  </a:moveTo>
                  <a:lnTo>
                    <a:pt x="0" y="80"/>
                  </a:lnTo>
                  <a:lnTo>
                    <a:pt x="41" y="80"/>
                  </a:lnTo>
                  <a:lnTo>
                    <a:pt x="21" y="0"/>
                  </a:lnTo>
                  <a:close/>
                </a:path>
              </a:pathLst>
            </a:custGeom>
            <a:solidFill>
              <a:srgbClr val="000000"/>
            </a:solidFill>
            <a:ln w="9525">
              <a:noFill/>
              <a:round/>
              <a:headEnd/>
              <a:tailEnd/>
            </a:ln>
          </p:spPr>
          <p:txBody>
            <a:bodyPr>
              <a:prstTxWarp prst="textNoShape">
                <a:avLst/>
              </a:prstTxWarp>
            </a:bodyPr>
            <a:lstStyle/>
            <a:p>
              <a:endParaRPr lang="en-US"/>
            </a:p>
          </p:txBody>
        </p:sp>
        <p:sp>
          <p:nvSpPr>
            <p:cNvPr id="32907" name="Line 182"/>
            <p:cNvSpPr>
              <a:spLocks noChangeShapeType="1"/>
            </p:cNvSpPr>
            <p:nvPr/>
          </p:nvSpPr>
          <p:spPr bwMode="auto">
            <a:xfrm>
              <a:off x="1717" y="2645"/>
              <a:ext cx="1" cy="12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908" name="Freeform 183"/>
            <p:cNvSpPr>
              <a:spLocks/>
            </p:cNvSpPr>
            <p:nvPr/>
          </p:nvSpPr>
          <p:spPr bwMode="auto">
            <a:xfrm>
              <a:off x="1694" y="2751"/>
              <a:ext cx="40" cy="80"/>
            </a:xfrm>
            <a:custGeom>
              <a:avLst/>
              <a:gdLst>
                <a:gd name="T0" fmla="*/ 20 w 40"/>
                <a:gd name="T1" fmla="*/ 80 h 80"/>
                <a:gd name="T2" fmla="*/ 0 w 40"/>
                <a:gd name="T3" fmla="*/ 0 h 80"/>
                <a:gd name="T4" fmla="*/ 40 w 40"/>
                <a:gd name="T5" fmla="*/ 0 h 80"/>
                <a:gd name="T6" fmla="*/ 20 w 40"/>
                <a:gd name="T7" fmla="*/ 80 h 80"/>
                <a:gd name="T8" fmla="*/ 0 60000 65536"/>
                <a:gd name="T9" fmla="*/ 0 60000 65536"/>
                <a:gd name="T10" fmla="*/ 0 60000 65536"/>
                <a:gd name="T11" fmla="*/ 0 60000 65536"/>
                <a:gd name="T12" fmla="*/ 0 w 40"/>
                <a:gd name="T13" fmla="*/ 0 h 80"/>
                <a:gd name="T14" fmla="*/ 40 w 40"/>
                <a:gd name="T15" fmla="*/ 80 h 80"/>
              </a:gdLst>
              <a:ahLst/>
              <a:cxnLst>
                <a:cxn ang="T8">
                  <a:pos x="T0" y="T1"/>
                </a:cxn>
                <a:cxn ang="T9">
                  <a:pos x="T2" y="T3"/>
                </a:cxn>
                <a:cxn ang="T10">
                  <a:pos x="T4" y="T5"/>
                </a:cxn>
                <a:cxn ang="T11">
                  <a:pos x="T6" y="T7"/>
                </a:cxn>
              </a:cxnLst>
              <a:rect l="T12" t="T13" r="T14" b="T15"/>
              <a:pathLst>
                <a:path w="40" h="80">
                  <a:moveTo>
                    <a:pt x="20" y="80"/>
                  </a:moveTo>
                  <a:lnTo>
                    <a:pt x="0" y="0"/>
                  </a:lnTo>
                  <a:lnTo>
                    <a:pt x="40" y="0"/>
                  </a:lnTo>
                  <a:lnTo>
                    <a:pt x="20" y="80"/>
                  </a:lnTo>
                  <a:close/>
                </a:path>
              </a:pathLst>
            </a:custGeom>
            <a:solidFill>
              <a:srgbClr val="000000"/>
            </a:solidFill>
            <a:ln w="9525">
              <a:noFill/>
              <a:round/>
              <a:headEnd/>
              <a:tailEnd/>
            </a:ln>
          </p:spPr>
          <p:txBody>
            <a:bodyPr>
              <a:prstTxWarp prst="textNoShape">
                <a:avLst/>
              </a:prstTxWarp>
            </a:bodyPr>
            <a:lstStyle/>
            <a:p>
              <a:endParaRPr lang="en-US"/>
            </a:p>
          </p:txBody>
        </p:sp>
        <p:sp>
          <p:nvSpPr>
            <p:cNvPr id="32909" name="Line 184"/>
            <p:cNvSpPr>
              <a:spLocks noChangeShapeType="1"/>
            </p:cNvSpPr>
            <p:nvPr/>
          </p:nvSpPr>
          <p:spPr bwMode="auto">
            <a:xfrm>
              <a:off x="1717" y="2119"/>
              <a:ext cx="1" cy="227"/>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910" name="Freeform 185"/>
            <p:cNvSpPr>
              <a:spLocks/>
            </p:cNvSpPr>
            <p:nvPr/>
          </p:nvSpPr>
          <p:spPr bwMode="auto">
            <a:xfrm>
              <a:off x="1694" y="2328"/>
              <a:ext cx="40" cy="80"/>
            </a:xfrm>
            <a:custGeom>
              <a:avLst/>
              <a:gdLst>
                <a:gd name="T0" fmla="*/ 20 w 40"/>
                <a:gd name="T1" fmla="*/ 80 h 80"/>
                <a:gd name="T2" fmla="*/ 0 w 40"/>
                <a:gd name="T3" fmla="*/ 0 h 80"/>
                <a:gd name="T4" fmla="*/ 40 w 40"/>
                <a:gd name="T5" fmla="*/ 0 h 80"/>
                <a:gd name="T6" fmla="*/ 20 w 40"/>
                <a:gd name="T7" fmla="*/ 80 h 80"/>
                <a:gd name="T8" fmla="*/ 0 60000 65536"/>
                <a:gd name="T9" fmla="*/ 0 60000 65536"/>
                <a:gd name="T10" fmla="*/ 0 60000 65536"/>
                <a:gd name="T11" fmla="*/ 0 60000 65536"/>
                <a:gd name="T12" fmla="*/ 0 w 40"/>
                <a:gd name="T13" fmla="*/ 0 h 80"/>
                <a:gd name="T14" fmla="*/ 40 w 40"/>
                <a:gd name="T15" fmla="*/ 80 h 80"/>
              </a:gdLst>
              <a:ahLst/>
              <a:cxnLst>
                <a:cxn ang="T8">
                  <a:pos x="T0" y="T1"/>
                </a:cxn>
                <a:cxn ang="T9">
                  <a:pos x="T2" y="T3"/>
                </a:cxn>
                <a:cxn ang="T10">
                  <a:pos x="T4" y="T5"/>
                </a:cxn>
                <a:cxn ang="T11">
                  <a:pos x="T6" y="T7"/>
                </a:cxn>
              </a:cxnLst>
              <a:rect l="T12" t="T13" r="T14" b="T15"/>
              <a:pathLst>
                <a:path w="40" h="80">
                  <a:moveTo>
                    <a:pt x="20" y="80"/>
                  </a:moveTo>
                  <a:lnTo>
                    <a:pt x="0" y="0"/>
                  </a:lnTo>
                  <a:lnTo>
                    <a:pt x="40" y="0"/>
                  </a:lnTo>
                  <a:lnTo>
                    <a:pt x="20" y="80"/>
                  </a:lnTo>
                  <a:close/>
                </a:path>
              </a:pathLst>
            </a:custGeom>
            <a:solidFill>
              <a:srgbClr val="000000"/>
            </a:solidFill>
            <a:ln w="9525">
              <a:noFill/>
              <a:round/>
              <a:headEnd/>
              <a:tailEnd/>
            </a:ln>
          </p:spPr>
          <p:txBody>
            <a:bodyPr>
              <a:prstTxWarp prst="textNoShape">
                <a:avLst/>
              </a:prstTxWarp>
            </a:bodyPr>
            <a:lstStyle/>
            <a:p>
              <a:endParaRPr lang="en-US"/>
            </a:p>
          </p:txBody>
        </p:sp>
        <p:sp>
          <p:nvSpPr>
            <p:cNvPr id="32911" name="Rectangle 186"/>
            <p:cNvSpPr>
              <a:spLocks noChangeArrowheads="1"/>
            </p:cNvSpPr>
            <p:nvPr/>
          </p:nvSpPr>
          <p:spPr bwMode="auto">
            <a:xfrm>
              <a:off x="1531" y="2414"/>
              <a:ext cx="359" cy="22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912" name="Rectangle 187"/>
            <p:cNvSpPr>
              <a:spLocks noChangeArrowheads="1"/>
            </p:cNvSpPr>
            <p:nvPr/>
          </p:nvSpPr>
          <p:spPr bwMode="auto">
            <a:xfrm>
              <a:off x="1131" y="1699"/>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solidFill>
                    <a:srgbClr val="FF0000"/>
                  </a:solidFill>
                  <a:latin typeface="Helvetica" pitchFamily="29" charset="0"/>
                </a:rPr>
                <a:t>0: RF[0]=D[0]</a:t>
              </a:r>
              <a:endParaRPr lang="en-US" dirty="0">
                <a:solidFill>
                  <a:srgbClr val="FF0000"/>
                </a:solidFill>
                <a:latin typeface="Times New Roman" pitchFamily="29" charset="0"/>
              </a:endParaRPr>
            </a:p>
          </p:txBody>
        </p:sp>
        <p:sp>
          <p:nvSpPr>
            <p:cNvPr id="32913" name="Rectangle 188"/>
            <p:cNvSpPr>
              <a:spLocks noChangeArrowheads="1"/>
            </p:cNvSpPr>
            <p:nvPr/>
          </p:nvSpPr>
          <p:spPr bwMode="auto">
            <a:xfrm>
              <a:off x="1131" y="1793"/>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1: RF[1]=D[1]</a:t>
              </a:r>
              <a:endParaRPr lang="en-US" dirty="0">
                <a:latin typeface="Times New Roman" pitchFamily="29" charset="0"/>
              </a:endParaRPr>
            </a:p>
          </p:txBody>
        </p:sp>
        <p:sp>
          <p:nvSpPr>
            <p:cNvPr id="32914" name="Rectangle 189"/>
            <p:cNvSpPr>
              <a:spLocks noChangeArrowheads="1"/>
            </p:cNvSpPr>
            <p:nvPr/>
          </p:nvSpPr>
          <p:spPr bwMode="auto">
            <a:xfrm>
              <a:off x="1131" y="1889"/>
              <a:ext cx="777"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2: RF[2]=RF[0]+RF[1]</a:t>
              </a:r>
              <a:endParaRPr lang="en-US" dirty="0">
                <a:latin typeface="Times New Roman" pitchFamily="29" charset="0"/>
              </a:endParaRPr>
            </a:p>
          </p:txBody>
        </p:sp>
        <p:sp>
          <p:nvSpPr>
            <p:cNvPr id="32915" name="Rectangle 190"/>
            <p:cNvSpPr>
              <a:spLocks noChangeArrowheads="1"/>
            </p:cNvSpPr>
            <p:nvPr/>
          </p:nvSpPr>
          <p:spPr bwMode="auto">
            <a:xfrm>
              <a:off x="1131" y="1986"/>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3: D[9]=RF[2]</a:t>
              </a:r>
              <a:endParaRPr lang="en-US" dirty="0">
                <a:latin typeface="Times New Roman" pitchFamily="29" charset="0"/>
              </a:endParaRPr>
            </a:p>
          </p:txBody>
        </p:sp>
        <p:sp>
          <p:nvSpPr>
            <p:cNvPr id="32916" name="Line 191"/>
            <p:cNvSpPr>
              <a:spLocks noChangeShapeType="1"/>
            </p:cNvSpPr>
            <p:nvPr/>
          </p:nvSpPr>
          <p:spPr bwMode="auto">
            <a:xfrm>
              <a:off x="1895" y="2917"/>
              <a:ext cx="149" cy="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917" name="Freeform 192"/>
            <p:cNvSpPr>
              <a:spLocks/>
            </p:cNvSpPr>
            <p:nvPr/>
          </p:nvSpPr>
          <p:spPr bwMode="auto">
            <a:xfrm>
              <a:off x="2026" y="2897"/>
              <a:ext cx="81" cy="40"/>
            </a:xfrm>
            <a:custGeom>
              <a:avLst/>
              <a:gdLst>
                <a:gd name="T0" fmla="*/ 81 w 81"/>
                <a:gd name="T1" fmla="*/ 20 h 40"/>
                <a:gd name="T2" fmla="*/ 0 w 81"/>
                <a:gd name="T3" fmla="*/ 0 h 40"/>
                <a:gd name="T4" fmla="*/ 0 w 81"/>
                <a:gd name="T5" fmla="*/ 40 h 40"/>
                <a:gd name="T6" fmla="*/ 81 w 81"/>
                <a:gd name="T7" fmla="*/ 20 h 40"/>
                <a:gd name="T8" fmla="*/ 0 60000 65536"/>
                <a:gd name="T9" fmla="*/ 0 60000 65536"/>
                <a:gd name="T10" fmla="*/ 0 60000 65536"/>
                <a:gd name="T11" fmla="*/ 0 60000 65536"/>
                <a:gd name="T12" fmla="*/ 0 w 81"/>
                <a:gd name="T13" fmla="*/ 0 h 40"/>
                <a:gd name="T14" fmla="*/ 81 w 81"/>
                <a:gd name="T15" fmla="*/ 40 h 40"/>
              </a:gdLst>
              <a:ahLst/>
              <a:cxnLst>
                <a:cxn ang="T8">
                  <a:pos x="T0" y="T1"/>
                </a:cxn>
                <a:cxn ang="T9">
                  <a:pos x="T2" y="T3"/>
                </a:cxn>
                <a:cxn ang="T10">
                  <a:pos x="T4" y="T5"/>
                </a:cxn>
                <a:cxn ang="T11">
                  <a:pos x="T6" y="T7"/>
                </a:cxn>
              </a:cxnLst>
              <a:rect l="T12" t="T13" r="T14" b="T15"/>
              <a:pathLst>
                <a:path w="81" h="40">
                  <a:moveTo>
                    <a:pt x="81" y="20"/>
                  </a:moveTo>
                  <a:lnTo>
                    <a:pt x="0" y="0"/>
                  </a:lnTo>
                  <a:lnTo>
                    <a:pt x="0" y="40"/>
                  </a:lnTo>
                  <a:lnTo>
                    <a:pt x="81" y="20"/>
                  </a:lnTo>
                  <a:close/>
                </a:path>
              </a:pathLst>
            </a:custGeom>
            <a:solidFill>
              <a:srgbClr val="000000"/>
            </a:solidFill>
            <a:ln w="9525">
              <a:noFill/>
              <a:round/>
              <a:headEnd/>
              <a:tailEnd/>
            </a:ln>
          </p:spPr>
          <p:txBody>
            <a:bodyPr>
              <a:prstTxWarp prst="textNoShape">
                <a:avLst/>
              </a:prstTxWarp>
            </a:bodyPr>
            <a:lstStyle/>
            <a:p>
              <a:endParaRPr lang="en-US"/>
            </a:p>
          </p:txBody>
        </p:sp>
        <p:sp>
          <p:nvSpPr>
            <p:cNvPr id="32918" name="Line 193"/>
            <p:cNvSpPr>
              <a:spLocks noChangeShapeType="1"/>
            </p:cNvSpPr>
            <p:nvPr/>
          </p:nvSpPr>
          <p:spPr bwMode="auto">
            <a:xfrm>
              <a:off x="1895" y="2990"/>
              <a:ext cx="149" cy="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919" name="Freeform 194"/>
            <p:cNvSpPr>
              <a:spLocks/>
            </p:cNvSpPr>
            <p:nvPr/>
          </p:nvSpPr>
          <p:spPr bwMode="auto">
            <a:xfrm>
              <a:off x="2026" y="2970"/>
              <a:ext cx="81" cy="40"/>
            </a:xfrm>
            <a:custGeom>
              <a:avLst/>
              <a:gdLst>
                <a:gd name="T0" fmla="*/ 81 w 81"/>
                <a:gd name="T1" fmla="*/ 20 h 40"/>
                <a:gd name="T2" fmla="*/ 0 w 81"/>
                <a:gd name="T3" fmla="*/ 0 h 40"/>
                <a:gd name="T4" fmla="*/ 0 w 81"/>
                <a:gd name="T5" fmla="*/ 40 h 40"/>
                <a:gd name="T6" fmla="*/ 81 w 81"/>
                <a:gd name="T7" fmla="*/ 20 h 40"/>
                <a:gd name="T8" fmla="*/ 0 60000 65536"/>
                <a:gd name="T9" fmla="*/ 0 60000 65536"/>
                <a:gd name="T10" fmla="*/ 0 60000 65536"/>
                <a:gd name="T11" fmla="*/ 0 60000 65536"/>
                <a:gd name="T12" fmla="*/ 0 w 81"/>
                <a:gd name="T13" fmla="*/ 0 h 40"/>
                <a:gd name="T14" fmla="*/ 81 w 81"/>
                <a:gd name="T15" fmla="*/ 40 h 40"/>
              </a:gdLst>
              <a:ahLst/>
              <a:cxnLst>
                <a:cxn ang="T8">
                  <a:pos x="T0" y="T1"/>
                </a:cxn>
                <a:cxn ang="T9">
                  <a:pos x="T2" y="T3"/>
                </a:cxn>
                <a:cxn ang="T10">
                  <a:pos x="T4" y="T5"/>
                </a:cxn>
                <a:cxn ang="T11">
                  <a:pos x="T6" y="T7"/>
                </a:cxn>
              </a:cxnLst>
              <a:rect l="T12" t="T13" r="T14" b="T15"/>
              <a:pathLst>
                <a:path w="81" h="40">
                  <a:moveTo>
                    <a:pt x="81" y="20"/>
                  </a:moveTo>
                  <a:lnTo>
                    <a:pt x="0" y="0"/>
                  </a:lnTo>
                  <a:lnTo>
                    <a:pt x="0" y="40"/>
                  </a:lnTo>
                  <a:lnTo>
                    <a:pt x="81" y="20"/>
                  </a:lnTo>
                  <a:close/>
                </a:path>
              </a:pathLst>
            </a:custGeom>
            <a:solidFill>
              <a:srgbClr val="000000"/>
            </a:solidFill>
            <a:ln w="9525">
              <a:noFill/>
              <a:round/>
              <a:headEnd/>
              <a:tailEnd/>
            </a:ln>
          </p:spPr>
          <p:txBody>
            <a:bodyPr>
              <a:prstTxWarp prst="textNoShape">
                <a:avLst/>
              </a:prstTxWarp>
            </a:bodyPr>
            <a:lstStyle/>
            <a:p>
              <a:endParaRPr lang="en-US"/>
            </a:p>
          </p:txBody>
        </p:sp>
        <p:sp>
          <p:nvSpPr>
            <p:cNvPr id="32920" name="Rectangle 195"/>
            <p:cNvSpPr>
              <a:spLocks noChangeArrowheads="1"/>
            </p:cNvSpPr>
            <p:nvPr/>
          </p:nvSpPr>
          <p:spPr bwMode="auto">
            <a:xfrm>
              <a:off x="1135" y="2836"/>
              <a:ext cx="760" cy="491"/>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921" name="Rectangle 197"/>
            <p:cNvSpPr>
              <a:spLocks noChangeArrowheads="1"/>
            </p:cNvSpPr>
            <p:nvPr/>
          </p:nvSpPr>
          <p:spPr bwMode="auto">
            <a:xfrm>
              <a:off x="1133" y="2414"/>
              <a:ext cx="360" cy="22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922" name="Freeform 200"/>
            <p:cNvSpPr>
              <a:spLocks/>
            </p:cNvSpPr>
            <p:nvPr/>
          </p:nvSpPr>
          <p:spPr bwMode="auto">
            <a:xfrm>
              <a:off x="1057" y="1540"/>
              <a:ext cx="1979" cy="1976"/>
            </a:xfrm>
            <a:custGeom>
              <a:avLst/>
              <a:gdLst>
                <a:gd name="T0" fmla="*/ 1070 w 1979"/>
                <a:gd name="T1" fmla="*/ 1976 h 1976"/>
                <a:gd name="T2" fmla="*/ 0 w 1979"/>
                <a:gd name="T3" fmla="*/ 1976 h 1976"/>
                <a:gd name="T4" fmla="*/ 0 w 1979"/>
                <a:gd name="T5" fmla="*/ 0 h 1976"/>
                <a:gd name="T6" fmla="*/ 1979 w 1979"/>
                <a:gd name="T7" fmla="*/ 0 h 1976"/>
                <a:gd name="T8" fmla="*/ 1979 w 1979"/>
                <a:gd name="T9" fmla="*/ 207 h 1976"/>
                <a:gd name="T10" fmla="*/ 0 60000 65536"/>
                <a:gd name="T11" fmla="*/ 0 60000 65536"/>
                <a:gd name="T12" fmla="*/ 0 60000 65536"/>
                <a:gd name="T13" fmla="*/ 0 60000 65536"/>
                <a:gd name="T14" fmla="*/ 0 60000 65536"/>
                <a:gd name="T15" fmla="*/ 0 w 1979"/>
                <a:gd name="T16" fmla="*/ 0 h 1976"/>
                <a:gd name="T17" fmla="*/ 1979 w 1979"/>
                <a:gd name="T18" fmla="*/ 1976 h 1976"/>
              </a:gdLst>
              <a:ahLst/>
              <a:cxnLst>
                <a:cxn ang="T10">
                  <a:pos x="T0" y="T1"/>
                </a:cxn>
                <a:cxn ang="T11">
                  <a:pos x="T2" y="T3"/>
                </a:cxn>
                <a:cxn ang="T12">
                  <a:pos x="T4" y="T5"/>
                </a:cxn>
                <a:cxn ang="T13">
                  <a:pos x="T6" y="T7"/>
                </a:cxn>
                <a:cxn ang="T14">
                  <a:pos x="T8" y="T9"/>
                </a:cxn>
              </a:cxnLst>
              <a:rect l="T15" t="T16" r="T17" b="T18"/>
              <a:pathLst>
                <a:path w="1979" h="1976">
                  <a:moveTo>
                    <a:pt x="1070" y="1976"/>
                  </a:moveTo>
                  <a:lnTo>
                    <a:pt x="0" y="1976"/>
                  </a:lnTo>
                  <a:lnTo>
                    <a:pt x="0" y="0"/>
                  </a:lnTo>
                  <a:lnTo>
                    <a:pt x="1979" y="0"/>
                  </a:lnTo>
                  <a:lnTo>
                    <a:pt x="1979" y="207"/>
                  </a:lnTo>
                </a:path>
              </a:pathLst>
            </a:custGeom>
            <a:noFill/>
            <a:ln w="7938">
              <a:solidFill>
                <a:srgbClr val="0078C1"/>
              </a:solidFill>
              <a:prstDash val="dash"/>
              <a:miter lim="800000"/>
              <a:headEnd/>
              <a:tailEnd/>
            </a:ln>
          </p:spPr>
          <p:txBody>
            <a:bodyPr>
              <a:prstTxWarp prst="textNoShape">
                <a:avLst/>
              </a:prstTxWarp>
            </a:bodyPr>
            <a:lstStyle/>
            <a:p>
              <a:endParaRPr lang="en-US"/>
            </a:p>
          </p:txBody>
        </p:sp>
        <p:sp>
          <p:nvSpPr>
            <p:cNvPr id="32923" name="Rectangle 207"/>
            <p:cNvSpPr>
              <a:spLocks noChangeArrowheads="1"/>
            </p:cNvSpPr>
            <p:nvPr/>
          </p:nvSpPr>
          <p:spPr bwMode="auto">
            <a:xfrm>
              <a:off x="1467" y="3525"/>
              <a:ext cx="29"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t>
              </a:r>
              <a:endParaRPr lang="en-US" dirty="0">
                <a:latin typeface="Times New Roman" pitchFamily="29" charset="0"/>
              </a:endParaRPr>
            </a:p>
          </p:txBody>
        </p:sp>
        <p:sp>
          <p:nvSpPr>
            <p:cNvPr id="32924" name="Rectangle 208"/>
            <p:cNvSpPr>
              <a:spLocks noChangeArrowheads="1"/>
            </p:cNvSpPr>
            <p:nvPr/>
          </p:nvSpPr>
          <p:spPr bwMode="auto">
            <a:xfrm>
              <a:off x="1494" y="3523"/>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b="1" dirty="0">
                  <a:latin typeface="Helvetica" pitchFamily="29" charset="0"/>
                </a:rPr>
                <a:t>a</a:t>
              </a:r>
              <a:endParaRPr lang="en-US" dirty="0">
                <a:latin typeface="Times New Roman" pitchFamily="29" charset="0"/>
              </a:endParaRPr>
            </a:p>
          </p:txBody>
        </p:sp>
        <p:sp>
          <p:nvSpPr>
            <p:cNvPr id="32925" name="Rectangle 209"/>
            <p:cNvSpPr>
              <a:spLocks noChangeArrowheads="1"/>
            </p:cNvSpPr>
            <p:nvPr/>
          </p:nvSpPr>
          <p:spPr bwMode="auto">
            <a:xfrm>
              <a:off x="1539" y="3525"/>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t>
              </a:r>
              <a:endParaRPr lang="en-US" dirty="0">
                <a:latin typeface="Times New Roman" pitchFamily="29" charset="0"/>
              </a:endParaRPr>
            </a:p>
          </p:txBody>
        </p:sp>
        <p:sp>
          <p:nvSpPr>
            <p:cNvPr id="32926" name="Text Box 235"/>
            <p:cNvSpPr txBox="1">
              <a:spLocks noChangeArrowheads="1"/>
            </p:cNvSpPr>
            <p:nvPr/>
          </p:nvSpPr>
          <p:spPr bwMode="auto">
            <a:xfrm>
              <a:off x="1070" y="3570"/>
              <a:ext cx="547" cy="257"/>
            </a:xfrm>
            <a:prstGeom prst="rect">
              <a:avLst/>
            </a:prstGeom>
            <a:noFill/>
            <a:ln w="9525">
              <a:noFill/>
              <a:miter lim="800000"/>
              <a:headEnd/>
              <a:tailEnd/>
            </a:ln>
          </p:spPr>
          <p:txBody>
            <a:bodyPr wrap="none">
              <a:prstTxWarp prst="textNoShape">
                <a:avLst/>
              </a:prstTxWarp>
              <a:spAutoFit/>
            </a:bodyPr>
            <a:lstStyle/>
            <a:p>
              <a:r>
                <a:rPr lang="en-US" dirty="0">
                  <a:latin typeface="Helvetica"/>
                  <a:cs typeface="Helvetica"/>
                </a:rPr>
                <a:t>Fetch</a:t>
              </a:r>
            </a:p>
          </p:txBody>
        </p:sp>
      </p:grpSp>
      <p:grpSp>
        <p:nvGrpSpPr>
          <p:cNvPr id="7" name="Group 248"/>
          <p:cNvGrpSpPr>
            <a:grpSpLocks/>
          </p:cNvGrpSpPr>
          <p:nvPr/>
        </p:nvGrpSpPr>
        <p:grpSpPr bwMode="auto">
          <a:xfrm>
            <a:off x="3558857" y="2951164"/>
            <a:ext cx="3606007" cy="4141681"/>
            <a:chOff x="2038" y="1749"/>
            <a:chExt cx="2065" cy="2302"/>
          </a:xfrm>
        </p:grpSpPr>
        <p:sp>
          <p:nvSpPr>
            <p:cNvPr id="32852" name="Rectangle 162"/>
            <p:cNvSpPr>
              <a:spLocks noChangeArrowheads="1"/>
            </p:cNvSpPr>
            <p:nvPr/>
          </p:nvSpPr>
          <p:spPr bwMode="auto">
            <a:xfrm>
              <a:off x="2613" y="2706"/>
              <a:ext cx="393" cy="94"/>
            </a:xfrm>
            <a:prstGeom prst="rect">
              <a:avLst/>
            </a:prstGeom>
            <a:noFill/>
            <a:ln w="9525">
              <a:noFill/>
              <a:miter lim="800000"/>
              <a:headEnd/>
              <a:tailEnd/>
            </a:ln>
          </p:spPr>
          <p:txBody>
            <a:bodyPr wrap="none" lIns="0" tIns="0" rIns="0" bIns="0">
              <a:prstTxWarp prst="textNoShape">
                <a:avLst/>
              </a:prstTxWarp>
              <a:spAutoFit/>
            </a:bodyPr>
            <a:lstStyle/>
            <a:p>
              <a:r>
                <a:rPr lang="en-US" sz="1100" dirty="0">
                  <a:solidFill>
                    <a:srgbClr val="FF0000"/>
                  </a:solidFill>
                  <a:latin typeface="Helvetica" pitchFamily="29" charset="0"/>
                </a:rPr>
                <a:t>RF[0]=D[0]</a:t>
              </a:r>
              <a:endParaRPr lang="en-US" dirty="0">
                <a:solidFill>
                  <a:srgbClr val="FF0000"/>
                </a:solidFill>
                <a:latin typeface="Times New Roman" pitchFamily="29" charset="0"/>
              </a:endParaRPr>
            </a:p>
          </p:txBody>
        </p:sp>
        <p:grpSp>
          <p:nvGrpSpPr>
            <p:cNvPr id="8" name="Group 244"/>
            <p:cNvGrpSpPr>
              <a:grpSpLocks/>
            </p:cNvGrpSpPr>
            <p:nvPr/>
          </p:nvGrpSpPr>
          <p:grpSpPr bwMode="auto">
            <a:xfrm>
              <a:off x="2038" y="1749"/>
              <a:ext cx="2065" cy="2302"/>
              <a:chOff x="2038" y="1749"/>
              <a:chExt cx="2065" cy="2302"/>
            </a:xfrm>
          </p:grpSpPr>
          <p:sp>
            <p:nvSpPr>
              <p:cNvPr id="32854" name="Freeform 131"/>
              <p:cNvSpPr>
                <a:spLocks/>
              </p:cNvSpPr>
              <p:nvPr/>
            </p:nvSpPr>
            <p:spPr bwMode="auto">
              <a:xfrm>
                <a:off x="2595" y="2791"/>
                <a:ext cx="51" cy="55"/>
              </a:xfrm>
              <a:custGeom>
                <a:avLst/>
                <a:gdLst>
                  <a:gd name="T0" fmla="*/ 0 w 51"/>
                  <a:gd name="T1" fmla="*/ 55 h 55"/>
                  <a:gd name="T2" fmla="*/ 51 w 51"/>
                  <a:gd name="T3" fmla="*/ 28 h 55"/>
                  <a:gd name="T4" fmla="*/ 0 w 51"/>
                  <a:gd name="T5" fmla="*/ 0 h 55"/>
                  <a:gd name="T6" fmla="*/ 0 60000 65536"/>
                  <a:gd name="T7" fmla="*/ 0 60000 65536"/>
                  <a:gd name="T8" fmla="*/ 0 60000 65536"/>
                  <a:gd name="T9" fmla="*/ 0 w 51"/>
                  <a:gd name="T10" fmla="*/ 0 h 55"/>
                  <a:gd name="T11" fmla="*/ 51 w 51"/>
                  <a:gd name="T12" fmla="*/ 55 h 55"/>
                </a:gdLst>
                <a:ahLst/>
                <a:cxnLst>
                  <a:cxn ang="T6">
                    <a:pos x="T0" y="T1"/>
                  </a:cxn>
                  <a:cxn ang="T7">
                    <a:pos x="T2" y="T3"/>
                  </a:cxn>
                  <a:cxn ang="T8">
                    <a:pos x="T4" y="T5"/>
                  </a:cxn>
                </a:cxnLst>
                <a:rect l="T9" t="T10" r="T11" b="T12"/>
                <a:pathLst>
                  <a:path w="51" h="55">
                    <a:moveTo>
                      <a:pt x="0" y="55"/>
                    </a:moveTo>
                    <a:lnTo>
                      <a:pt x="51" y="28"/>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55" name="Freeform 132"/>
              <p:cNvSpPr>
                <a:spLocks/>
              </p:cNvSpPr>
              <p:nvPr/>
            </p:nvSpPr>
            <p:spPr bwMode="auto">
              <a:xfrm>
                <a:off x="2200" y="2791"/>
                <a:ext cx="50" cy="55"/>
              </a:xfrm>
              <a:custGeom>
                <a:avLst/>
                <a:gdLst>
                  <a:gd name="T0" fmla="*/ 0 w 50"/>
                  <a:gd name="T1" fmla="*/ 55 h 55"/>
                  <a:gd name="T2" fmla="*/ 50 w 50"/>
                  <a:gd name="T3" fmla="*/ 28 h 55"/>
                  <a:gd name="T4" fmla="*/ 0 w 50"/>
                  <a:gd name="T5" fmla="*/ 0 h 55"/>
                  <a:gd name="T6" fmla="*/ 0 60000 65536"/>
                  <a:gd name="T7" fmla="*/ 0 60000 65536"/>
                  <a:gd name="T8" fmla="*/ 0 60000 65536"/>
                  <a:gd name="T9" fmla="*/ 0 w 50"/>
                  <a:gd name="T10" fmla="*/ 0 h 55"/>
                  <a:gd name="T11" fmla="*/ 50 w 50"/>
                  <a:gd name="T12" fmla="*/ 55 h 55"/>
                </a:gdLst>
                <a:ahLst/>
                <a:cxnLst>
                  <a:cxn ang="T6">
                    <a:pos x="T0" y="T1"/>
                  </a:cxn>
                  <a:cxn ang="T7">
                    <a:pos x="T2" y="T3"/>
                  </a:cxn>
                  <a:cxn ang="T8">
                    <a:pos x="T4" y="T5"/>
                  </a:cxn>
                </a:cxnLst>
                <a:rect l="T9" t="T10" r="T11" b="T12"/>
                <a:pathLst>
                  <a:path w="50" h="55">
                    <a:moveTo>
                      <a:pt x="0" y="55"/>
                    </a:moveTo>
                    <a:lnTo>
                      <a:pt x="50" y="28"/>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56" name="Freeform 133"/>
              <p:cNvSpPr>
                <a:spLocks/>
              </p:cNvSpPr>
              <p:nvPr/>
            </p:nvSpPr>
            <p:spPr bwMode="auto">
              <a:xfrm>
                <a:off x="2200" y="3466"/>
                <a:ext cx="50" cy="55"/>
              </a:xfrm>
              <a:custGeom>
                <a:avLst/>
                <a:gdLst>
                  <a:gd name="T0" fmla="*/ 0 w 50"/>
                  <a:gd name="T1" fmla="*/ 55 h 55"/>
                  <a:gd name="T2" fmla="*/ 50 w 50"/>
                  <a:gd name="T3" fmla="*/ 27 h 55"/>
                  <a:gd name="T4" fmla="*/ 0 w 50"/>
                  <a:gd name="T5" fmla="*/ 0 h 55"/>
                  <a:gd name="T6" fmla="*/ 0 60000 65536"/>
                  <a:gd name="T7" fmla="*/ 0 60000 65536"/>
                  <a:gd name="T8" fmla="*/ 0 60000 65536"/>
                  <a:gd name="T9" fmla="*/ 0 w 50"/>
                  <a:gd name="T10" fmla="*/ 0 h 55"/>
                  <a:gd name="T11" fmla="*/ 50 w 50"/>
                  <a:gd name="T12" fmla="*/ 55 h 55"/>
                </a:gdLst>
                <a:ahLst/>
                <a:cxnLst>
                  <a:cxn ang="T6">
                    <a:pos x="T0" y="T1"/>
                  </a:cxn>
                  <a:cxn ang="T7">
                    <a:pos x="T2" y="T3"/>
                  </a:cxn>
                  <a:cxn ang="T8">
                    <a:pos x="T4" y="T5"/>
                  </a:cxn>
                </a:cxnLst>
                <a:rect l="T9" t="T10" r="T11" b="T12"/>
                <a:pathLst>
                  <a:path w="50" h="55">
                    <a:moveTo>
                      <a:pt x="0" y="55"/>
                    </a:moveTo>
                    <a:lnTo>
                      <a:pt x="50" y="27"/>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57" name="Rectangle 134"/>
              <p:cNvSpPr>
                <a:spLocks noChangeArrowheads="1"/>
              </p:cNvSpPr>
              <p:nvPr/>
            </p:nvSpPr>
            <p:spPr bwMode="auto">
              <a:xfrm>
                <a:off x="2215" y="1791"/>
                <a:ext cx="698"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Instruction memory</a:t>
                </a:r>
                <a:endParaRPr lang="en-US" dirty="0">
                  <a:latin typeface="Times New Roman" pitchFamily="29" charset="0"/>
                </a:endParaRPr>
              </a:p>
            </p:txBody>
          </p:sp>
          <p:sp>
            <p:nvSpPr>
              <p:cNvPr id="32858" name="Rectangle 135"/>
              <p:cNvSpPr>
                <a:spLocks noChangeArrowheads="1"/>
              </p:cNvSpPr>
              <p:nvPr/>
            </p:nvSpPr>
            <p:spPr bwMode="auto">
              <a:xfrm>
                <a:off x="2922" y="1794"/>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2859" name="Rectangle 136"/>
              <p:cNvSpPr>
                <a:spLocks noChangeArrowheads="1"/>
              </p:cNvSpPr>
              <p:nvPr/>
            </p:nvSpPr>
            <p:spPr bwMode="auto">
              <a:xfrm>
                <a:off x="2162" y="2446"/>
                <a:ext cx="843" cy="1254"/>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60" name="Rectangle 137"/>
              <p:cNvSpPr>
                <a:spLocks noChangeArrowheads="1"/>
              </p:cNvSpPr>
              <p:nvPr/>
            </p:nvSpPr>
            <p:spPr bwMode="auto">
              <a:xfrm>
                <a:off x="2202" y="3597"/>
                <a:ext cx="413"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Control unit</a:t>
                </a:r>
                <a:endParaRPr lang="en-US" dirty="0">
                  <a:latin typeface="Times New Roman" pitchFamily="29" charset="0"/>
                </a:endParaRPr>
              </a:p>
            </p:txBody>
          </p:sp>
          <p:sp>
            <p:nvSpPr>
              <p:cNvPr id="32861" name="Rectangle 138"/>
              <p:cNvSpPr>
                <a:spLocks noChangeArrowheads="1"/>
              </p:cNvSpPr>
              <p:nvPr/>
            </p:nvSpPr>
            <p:spPr bwMode="auto">
              <a:xfrm>
                <a:off x="2321" y="2629"/>
                <a:ext cx="112"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PC</a:t>
                </a:r>
                <a:endParaRPr lang="en-US" dirty="0">
                  <a:latin typeface="Times New Roman" pitchFamily="29" charset="0"/>
                </a:endParaRPr>
              </a:p>
            </p:txBody>
          </p:sp>
          <p:sp>
            <p:nvSpPr>
              <p:cNvPr id="32862" name="Rectangle 139"/>
              <p:cNvSpPr>
                <a:spLocks noChangeArrowheads="1"/>
              </p:cNvSpPr>
              <p:nvPr/>
            </p:nvSpPr>
            <p:spPr bwMode="auto">
              <a:xfrm>
                <a:off x="2734" y="2632"/>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2863" name="Rectangle 140"/>
              <p:cNvSpPr>
                <a:spLocks noChangeArrowheads="1"/>
              </p:cNvSpPr>
              <p:nvPr/>
            </p:nvSpPr>
            <p:spPr bwMode="auto">
              <a:xfrm>
                <a:off x="2760" y="2629"/>
                <a:ext cx="5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R</a:t>
                </a:r>
                <a:endParaRPr lang="en-US" dirty="0">
                  <a:latin typeface="Times New Roman" pitchFamily="29" charset="0"/>
                </a:endParaRPr>
              </a:p>
            </p:txBody>
          </p:sp>
          <p:sp>
            <p:nvSpPr>
              <p:cNvPr id="32864" name="Rectangle 141"/>
              <p:cNvSpPr>
                <a:spLocks noChangeArrowheads="1"/>
              </p:cNvSpPr>
              <p:nvPr/>
            </p:nvSpPr>
            <p:spPr bwMode="auto">
              <a:xfrm>
                <a:off x="2162" y="1777"/>
                <a:ext cx="843" cy="553"/>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65" name="Line 143"/>
              <p:cNvSpPr>
                <a:spLocks noChangeShapeType="1"/>
              </p:cNvSpPr>
              <p:nvPr/>
            </p:nvSpPr>
            <p:spPr bwMode="auto">
              <a:xfrm flipV="1">
                <a:off x="2376" y="2398"/>
                <a:ext cx="1" cy="227"/>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66" name="Freeform 144"/>
              <p:cNvSpPr>
                <a:spLocks/>
              </p:cNvSpPr>
              <p:nvPr/>
            </p:nvSpPr>
            <p:spPr bwMode="auto">
              <a:xfrm>
                <a:off x="2356" y="2333"/>
                <a:ext cx="40" cy="81"/>
              </a:xfrm>
              <a:custGeom>
                <a:avLst/>
                <a:gdLst>
                  <a:gd name="T0" fmla="*/ 20 w 40"/>
                  <a:gd name="T1" fmla="*/ 0 h 81"/>
                  <a:gd name="T2" fmla="*/ 0 w 40"/>
                  <a:gd name="T3" fmla="*/ 81 h 81"/>
                  <a:gd name="T4" fmla="*/ 40 w 40"/>
                  <a:gd name="T5" fmla="*/ 81 h 81"/>
                  <a:gd name="T6" fmla="*/ 20 w 40"/>
                  <a:gd name="T7" fmla="*/ 0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0" y="0"/>
                    </a:moveTo>
                    <a:lnTo>
                      <a:pt x="0" y="81"/>
                    </a:lnTo>
                    <a:lnTo>
                      <a:pt x="40" y="81"/>
                    </a:lnTo>
                    <a:lnTo>
                      <a:pt x="20" y="0"/>
                    </a:lnTo>
                    <a:close/>
                  </a:path>
                </a:pathLst>
              </a:custGeom>
              <a:solidFill>
                <a:srgbClr val="000000"/>
              </a:solidFill>
              <a:ln w="9525">
                <a:noFill/>
                <a:round/>
                <a:headEnd/>
                <a:tailEnd/>
              </a:ln>
            </p:spPr>
            <p:txBody>
              <a:bodyPr>
                <a:prstTxWarp prst="textNoShape">
                  <a:avLst/>
                </a:prstTxWarp>
              </a:bodyPr>
              <a:lstStyle/>
              <a:p>
                <a:endParaRPr lang="en-US"/>
              </a:p>
            </p:txBody>
          </p:sp>
          <p:sp>
            <p:nvSpPr>
              <p:cNvPr id="32867" name="Line 145"/>
              <p:cNvSpPr>
                <a:spLocks noChangeShapeType="1"/>
              </p:cNvSpPr>
              <p:nvPr/>
            </p:nvSpPr>
            <p:spPr bwMode="auto">
              <a:xfrm flipV="1">
                <a:off x="2376" y="2922"/>
                <a:ext cx="1" cy="126"/>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68" name="Freeform 146"/>
              <p:cNvSpPr>
                <a:spLocks/>
              </p:cNvSpPr>
              <p:nvPr/>
            </p:nvSpPr>
            <p:spPr bwMode="auto">
              <a:xfrm>
                <a:off x="2356" y="2859"/>
                <a:ext cx="40" cy="81"/>
              </a:xfrm>
              <a:custGeom>
                <a:avLst/>
                <a:gdLst>
                  <a:gd name="T0" fmla="*/ 20 w 40"/>
                  <a:gd name="T1" fmla="*/ 0 h 81"/>
                  <a:gd name="T2" fmla="*/ 0 w 40"/>
                  <a:gd name="T3" fmla="*/ 81 h 81"/>
                  <a:gd name="T4" fmla="*/ 40 w 40"/>
                  <a:gd name="T5" fmla="*/ 81 h 81"/>
                  <a:gd name="T6" fmla="*/ 20 w 40"/>
                  <a:gd name="T7" fmla="*/ 0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0" y="0"/>
                    </a:moveTo>
                    <a:lnTo>
                      <a:pt x="0" y="81"/>
                    </a:lnTo>
                    <a:lnTo>
                      <a:pt x="40" y="81"/>
                    </a:lnTo>
                    <a:lnTo>
                      <a:pt x="20" y="0"/>
                    </a:lnTo>
                    <a:close/>
                  </a:path>
                </a:pathLst>
              </a:custGeom>
              <a:solidFill>
                <a:srgbClr val="000000"/>
              </a:solidFill>
              <a:ln w="9525">
                <a:noFill/>
                <a:round/>
                <a:headEnd/>
                <a:tailEnd/>
              </a:ln>
            </p:spPr>
            <p:txBody>
              <a:bodyPr>
                <a:prstTxWarp prst="textNoShape">
                  <a:avLst/>
                </a:prstTxWarp>
              </a:bodyPr>
              <a:lstStyle/>
              <a:p>
                <a:endParaRPr lang="en-US"/>
              </a:p>
            </p:txBody>
          </p:sp>
          <p:sp>
            <p:nvSpPr>
              <p:cNvPr id="32869" name="Line 148"/>
              <p:cNvSpPr>
                <a:spLocks noChangeShapeType="1"/>
              </p:cNvSpPr>
              <p:nvPr/>
            </p:nvSpPr>
            <p:spPr bwMode="auto">
              <a:xfrm>
                <a:off x="2779" y="2856"/>
                <a:ext cx="1" cy="12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70" name="Freeform 149"/>
              <p:cNvSpPr>
                <a:spLocks/>
              </p:cNvSpPr>
              <p:nvPr/>
            </p:nvSpPr>
            <p:spPr bwMode="auto">
              <a:xfrm>
                <a:off x="2759" y="2962"/>
                <a:ext cx="40" cy="81"/>
              </a:xfrm>
              <a:custGeom>
                <a:avLst/>
                <a:gdLst>
                  <a:gd name="T0" fmla="*/ 20 w 40"/>
                  <a:gd name="T1" fmla="*/ 81 h 81"/>
                  <a:gd name="T2" fmla="*/ 0 w 40"/>
                  <a:gd name="T3" fmla="*/ 0 h 81"/>
                  <a:gd name="T4" fmla="*/ 40 w 40"/>
                  <a:gd name="T5" fmla="*/ 0 h 81"/>
                  <a:gd name="T6" fmla="*/ 20 w 40"/>
                  <a:gd name="T7" fmla="*/ 81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0" y="81"/>
                    </a:moveTo>
                    <a:lnTo>
                      <a:pt x="0" y="0"/>
                    </a:lnTo>
                    <a:lnTo>
                      <a:pt x="40" y="0"/>
                    </a:lnTo>
                    <a:lnTo>
                      <a:pt x="20" y="81"/>
                    </a:lnTo>
                    <a:close/>
                  </a:path>
                </a:pathLst>
              </a:custGeom>
              <a:solidFill>
                <a:srgbClr val="000000"/>
              </a:solidFill>
              <a:ln w="9525">
                <a:noFill/>
                <a:round/>
                <a:headEnd/>
                <a:tailEnd/>
              </a:ln>
            </p:spPr>
            <p:txBody>
              <a:bodyPr>
                <a:prstTxWarp prst="textNoShape">
                  <a:avLst/>
                </a:prstTxWarp>
              </a:bodyPr>
              <a:lstStyle/>
              <a:p>
                <a:endParaRPr lang="en-US"/>
              </a:p>
            </p:txBody>
          </p:sp>
          <p:sp>
            <p:nvSpPr>
              <p:cNvPr id="32871" name="Line 150"/>
              <p:cNvSpPr>
                <a:spLocks noChangeShapeType="1"/>
              </p:cNvSpPr>
              <p:nvPr/>
            </p:nvSpPr>
            <p:spPr bwMode="auto">
              <a:xfrm>
                <a:off x="2779" y="2330"/>
                <a:ext cx="1" cy="227"/>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72" name="Freeform 151"/>
              <p:cNvSpPr>
                <a:spLocks/>
              </p:cNvSpPr>
              <p:nvPr/>
            </p:nvSpPr>
            <p:spPr bwMode="auto">
              <a:xfrm>
                <a:off x="2759" y="2539"/>
                <a:ext cx="40" cy="81"/>
              </a:xfrm>
              <a:custGeom>
                <a:avLst/>
                <a:gdLst>
                  <a:gd name="T0" fmla="*/ 20 w 40"/>
                  <a:gd name="T1" fmla="*/ 81 h 81"/>
                  <a:gd name="T2" fmla="*/ 0 w 40"/>
                  <a:gd name="T3" fmla="*/ 0 h 81"/>
                  <a:gd name="T4" fmla="*/ 40 w 40"/>
                  <a:gd name="T5" fmla="*/ 0 h 81"/>
                  <a:gd name="T6" fmla="*/ 20 w 40"/>
                  <a:gd name="T7" fmla="*/ 81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0" y="81"/>
                    </a:moveTo>
                    <a:lnTo>
                      <a:pt x="0" y="0"/>
                    </a:lnTo>
                    <a:lnTo>
                      <a:pt x="40" y="0"/>
                    </a:lnTo>
                    <a:lnTo>
                      <a:pt x="20" y="81"/>
                    </a:lnTo>
                    <a:close/>
                  </a:path>
                </a:pathLst>
              </a:custGeom>
              <a:solidFill>
                <a:srgbClr val="000000"/>
              </a:solidFill>
              <a:ln w="9525">
                <a:noFill/>
                <a:round/>
                <a:headEnd/>
                <a:tailEnd/>
              </a:ln>
            </p:spPr>
            <p:txBody>
              <a:bodyPr>
                <a:prstTxWarp prst="textNoShape">
                  <a:avLst/>
                </a:prstTxWarp>
              </a:bodyPr>
              <a:lstStyle/>
              <a:p>
                <a:endParaRPr lang="en-US"/>
              </a:p>
            </p:txBody>
          </p:sp>
          <p:sp>
            <p:nvSpPr>
              <p:cNvPr id="32873" name="Rectangle 152"/>
              <p:cNvSpPr>
                <a:spLocks noChangeArrowheads="1"/>
              </p:cNvSpPr>
              <p:nvPr/>
            </p:nvSpPr>
            <p:spPr bwMode="auto">
              <a:xfrm>
                <a:off x="2595" y="2625"/>
                <a:ext cx="360" cy="22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74" name="Rectangle 153"/>
              <p:cNvSpPr>
                <a:spLocks noChangeArrowheads="1"/>
              </p:cNvSpPr>
              <p:nvPr/>
            </p:nvSpPr>
            <p:spPr bwMode="auto">
              <a:xfrm>
                <a:off x="2195" y="1909"/>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0: RF[0]=D[0]</a:t>
                </a:r>
                <a:endParaRPr lang="en-US" dirty="0">
                  <a:latin typeface="Times New Roman" pitchFamily="29" charset="0"/>
                </a:endParaRPr>
              </a:p>
            </p:txBody>
          </p:sp>
          <p:sp>
            <p:nvSpPr>
              <p:cNvPr id="32875" name="Rectangle 154"/>
              <p:cNvSpPr>
                <a:spLocks noChangeArrowheads="1"/>
              </p:cNvSpPr>
              <p:nvPr/>
            </p:nvSpPr>
            <p:spPr bwMode="auto">
              <a:xfrm>
                <a:off x="2195" y="2006"/>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1: RF[1]=D[1]</a:t>
                </a:r>
                <a:endParaRPr lang="en-US" dirty="0">
                  <a:latin typeface="Times New Roman" pitchFamily="29" charset="0"/>
                </a:endParaRPr>
              </a:p>
            </p:txBody>
          </p:sp>
          <p:sp>
            <p:nvSpPr>
              <p:cNvPr id="32876" name="Rectangle 155"/>
              <p:cNvSpPr>
                <a:spLocks noChangeArrowheads="1"/>
              </p:cNvSpPr>
              <p:nvPr/>
            </p:nvSpPr>
            <p:spPr bwMode="auto">
              <a:xfrm>
                <a:off x="2195" y="2100"/>
                <a:ext cx="777"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2: RF[2]=RF[0]+RF[1]</a:t>
                </a:r>
                <a:endParaRPr lang="en-US" dirty="0">
                  <a:latin typeface="Times New Roman" pitchFamily="29" charset="0"/>
                </a:endParaRPr>
              </a:p>
            </p:txBody>
          </p:sp>
          <p:sp>
            <p:nvSpPr>
              <p:cNvPr id="32877" name="Rectangle 156"/>
              <p:cNvSpPr>
                <a:spLocks noChangeArrowheads="1"/>
              </p:cNvSpPr>
              <p:nvPr/>
            </p:nvSpPr>
            <p:spPr bwMode="auto">
              <a:xfrm>
                <a:off x="2195" y="2196"/>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3: D[9]=RF[2]</a:t>
                </a:r>
                <a:endParaRPr lang="en-US" dirty="0">
                  <a:latin typeface="Times New Roman" pitchFamily="29" charset="0"/>
                </a:endParaRPr>
              </a:p>
            </p:txBody>
          </p:sp>
          <p:sp>
            <p:nvSpPr>
              <p:cNvPr id="32878" name="Line 157"/>
              <p:cNvSpPr>
                <a:spLocks noChangeShapeType="1"/>
              </p:cNvSpPr>
              <p:nvPr/>
            </p:nvSpPr>
            <p:spPr bwMode="auto">
              <a:xfrm>
                <a:off x="2960" y="3128"/>
                <a:ext cx="146" cy="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79" name="Freeform 158"/>
              <p:cNvSpPr>
                <a:spLocks/>
              </p:cNvSpPr>
              <p:nvPr/>
            </p:nvSpPr>
            <p:spPr bwMode="auto">
              <a:xfrm>
                <a:off x="3088" y="3108"/>
                <a:ext cx="81" cy="40"/>
              </a:xfrm>
              <a:custGeom>
                <a:avLst/>
                <a:gdLst>
                  <a:gd name="T0" fmla="*/ 81 w 81"/>
                  <a:gd name="T1" fmla="*/ 20 h 40"/>
                  <a:gd name="T2" fmla="*/ 0 w 81"/>
                  <a:gd name="T3" fmla="*/ 0 h 40"/>
                  <a:gd name="T4" fmla="*/ 0 w 81"/>
                  <a:gd name="T5" fmla="*/ 40 h 40"/>
                  <a:gd name="T6" fmla="*/ 81 w 81"/>
                  <a:gd name="T7" fmla="*/ 20 h 40"/>
                  <a:gd name="T8" fmla="*/ 0 60000 65536"/>
                  <a:gd name="T9" fmla="*/ 0 60000 65536"/>
                  <a:gd name="T10" fmla="*/ 0 60000 65536"/>
                  <a:gd name="T11" fmla="*/ 0 60000 65536"/>
                  <a:gd name="T12" fmla="*/ 0 w 81"/>
                  <a:gd name="T13" fmla="*/ 0 h 40"/>
                  <a:gd name="T14" fmla="*/ 81 w 81"/>
                  <a:gd name="T15" fmla="*/ 40 h 40"/>
                </a:gdLst>
                <a:ahLst/>
                <a:cxnLst>
                  <a:cxn ang="T8">
                    <a:pos x="T0" y="T1"/>
                  </a:cxn>
                  <a:cxn ang="T9">
                    <a:pos x="T2" y="T3"/>
                  </a:cxn>
                  <a:cxn ang="T10">
                    <a:pos x="T4" y="T5"/>
                  </a:cxn>
                  <a:cxn ang="T11">
                    <a:pos x="T6" y="T7"/>
                  </a:cxn>
                </a:cxnLst>
                <a:rect l="T12" t="T13" r="T14" b="T15"/>
                <a:pathLst>
                  <a:path w="81" h="40">
                    <a:moveTo>
                      <a:pt x="81" y="20"/>
                    </a:moveTo>
                    <a:lnTo>
                      <a:pt x="0" y="0"/>
                    </a:lnTo>
                    <a:lnTo>
                      <a:pt x="0" y="40"/>
                    </a:lnTo>
                    <a:lnTo>
                      <a:pt x="81" y="20"/>
                    </a:lnTo>
                    <a:close/>
                  </a:path>
                </a:pathLst>
              </a:custGeom>
              <a:solidFill>
                <a:srgbClr val="000000"/>
              </a:solidFill>
              <a:ln w="9525">
                <a:noFill/>
                <a:round/>
                <a:headEnd/>
                <a:tailEnd/>
              </a:ln>
            </p:spPr>
            <p:txBody>
              <a:bodyPr>
                <a:prstTxWarp prst="textNoShape">
                  <a:avLst/>
                </a:prstTxWarp>
              </a:bodyPr>
              <a:lstStyle/>
              <a:p>
                <a:endParaRPr lang="en-US"/>
              </a:p>
            </p:txBody>
          </p:sp>
          <p:sp>
            <p:nvSpPr>
              <p:cNvPr id="32880" name="Line 159"/>
              <p:cNvSpPr>
                <a:spLocks noChangeShapeType="1"/>
              </p:cNvSpPr>
              <p:nvPr/>
            </p:nvSpPr>
            <p:spPr bwMode="auto">
              <a:xfrm>
                <a:off x="2960" y="3201"/>
                <a:ext cx="146" cy="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81" name="Freeform 160"/>
              <p:cNvSpPr>
                <a:spLocks/>
              </p:cNvSpPr>
              <p:nvPr/>
            </p:nvSpPr>
            <p:spPr bwMode="auto">
              <a:xfrm>
                <a:off x="3088" y="3181"/>
                <a:ext cx="81" cy="40"/>
              </a:xfrm>
              <a:custGeom>
                <a:avLst/>
                <a:gdLst>
                  <a:gd name="T0" fmla="*/ 81 w 81"/>
                  <a:gd name="T1" fmla="*/ 20 h 40"/>
                  <a:gd name="T2" fmla="*/ 0 w 81"/>
                  <a:gd name="T3" fmla="*/ 0 h 40"/>
                  <a:gd name="T4" fmla="*/ 0 w 81"/>
                  <a:gd name="T5" fmla="*/ 40 h 40"/>
                  <a:gd name="T6" fmla="*/ 81 w 81"/>
                  <a:gd name="T7" fmla="*/ 20 h 40"/>
                  <a:gd name="T8" fmla="*/ 0 60000 65536"/>
                  <a:gd name="T9" fmla="*/ 0 60000 65536"/>
                  <a:gd name="T10" fmla="*/ 0 60000 65536"/>
                  <a:gd name="T11" fmla="*/ 0 60000 65536"/>
                  <a:gd name="T12" fmla="*/ 0 w 81"/>
                  <a:gd name="T13" fmla="*/ 0 h 40"/>
                  <a:gd name="T14" fmla="*/ 81 w 81"/>
                  <a:gd name="T15" fmla="*/ 40 h 40"/>
                </a:gdLst>
                <a:ahLst/>
                <a:cxnLst>
                  <a:cxn ang="T8">
                    <a:pos x="T0" y="T1"/>
                  </a:cxn>
                  <a:cxn ang="T9">
                    <a:pos x="T2" y="T3"/>
                  </a:cxn>
                  <a:cxn ang="T10">
                    <a:pos x="T4" y="T5"/>
                  </a:cxn>
                  <a:cxn ang="T11">
                    <a:pos x="T6" y="T7"/>
                  </a:cxn>
                </a:cxnLst>
                <a:rect l="T12" t="T13" r="T14" b="T15"/>
                <a:pathLst>
                  <a:path w="81" h="40">
                    <a:moveTo>
                      <a:pt x="81" y="20"/>
                    </a:moveTo>
                    <a:lnTo>
                      <a:pt x="0" y="0"/>
                    </a:lnTo>
                    <a:lnTo>
                      <a:pt x="0" y="40"/>
                    </a:lnTo>
                    <a:lnTo>
                      <a:pt x="81" y="20"/>
                    </a:lnTo>
                    <a:close/>
                  </a:path>
                </a:pathLst>
              </a:custGeom>
              <a:solidFill>
                <a:srgbClr val="000000"/>
              </a:solidFill>
              <a:ln w="9525">
                <a:noFill/>
                <a:round/>
                <a:headEnd/>
                <a:tailEnd/>
              </a:ln>
            </p:spPr>
            <p:txBody>
              <a:bodyPr>
                <a:prstTxWarp prst="textNoShape">
                  <a:avLst/>
                </a:prstTxWarp>
              </a:bodyPr>
              <a:lstStyle/>
              <a:p>
                <a:endParaRPr lang="en-US"/>
              </a:p>
            </p:txBody>
          </p:sp>
          <p:sp>
            <p:nvSpPr>
              <p:cNvPr id="32882" name="Rectangle 161"/>
              <p:cNvSpPr>
                <a:spLocks noChangeArrowheads="1"/>
              </p:cNvSpPr>
              <p:nvPr/>
            </p:nvSpPr>
            <p:spPr bwMode="auto">
              <a:xfrm>
                <a:off x="2200" y="3048"/>
                <a:ext cx="760" cy="491"/>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83" name="Rectangle 163"/>
              <p:cNvSpPr>
                <a:spLocks noChangeArrowheads="1"/>
              </p:cNvSpPr>
              <p:nvPr/>
            </p:nvSpPr>
            <p:spPr bwMode="auto">
              <a:xfrm>
                <a:off x="2357" y="2754"/>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b="1" dirty="0">
                    <a:latin typeface="Helvetica" pitchFamily="29" charset="0"/>
                  </a:rPr>
                  <a:t>1</a:t>
                </a:r>
                <a:endParaRPr lang="en-US" dirty="0">
                  <a:latin typeface="Times New Roman" pitchFamily="29" charset="0"/>
                </a:endParaRPr>
              </a:p>
            </p:txBody>
          </p:sp>
          <p:sp>
            <p:nvSpPr>
              <p:cNvPr id="32884" name="Rectangle 164"/>
              <p:cNvSpPr>
                <a:spLocks noChangeArrowheads="1"/>
              </p:cNvSpPr>
              <p:nvPr/>
            </p:nvSpPr>
            <p:spPr bwMode="auto">
              <a:xfrm>
                <a:off x="2198" y="2625"/>
                <a:ext cx="359" cy="22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85" name="Freeform 199"/>
              <p:cNvSpPr>
                <a:spLocks/>
              </p:cNvSpPr>
              <p:nvPr/>
            </p:nvSpPr>
            <p:spPr bwMode="auto">
              <a:xfrm>
                <a:off x="2125" y="1749"/>
                <a:ext cx="1978" cy="1976"/>
              </a:xfrm>
              <a:custGeom>
                <a:avLst/>
                <a:gdLst>
                  <a:gd name="T0" fmla="*/ 1077 w 1978"/>
                  <a:gd name="T1" fmla="*/ 1976 h 1976"/>
                  <a:gd name="T2" fmla="*/ 0 w 1978"/>
                  <a:gd name="T3" fmla="*/ 1976 h 1976"/>
                  <a:gd name="T4" fmla="*/ 0 w 1978"/>
                  <a:gd name="T5" fmla="*/ 0 h 1976"/>
                  <a:gd name="T6" fmla="*/ 1978 w 1978"/>
                  <a:gd name="T7" fmla="*/ 0 h 1976"/>
                  <a:gd name="T8" fmla="*/ 1978 w 1978"/>
                  <a:gd name="T9" fmla="*/ 227 h 1976"/>
                  <a:gd name="T10" fmla="*/ 0 60000 65536"/>
                  <a:gd name="T11" fmla="*/ 0 60000 65536"/>
                  <a:gd name="T12" fmla="*/ 0 60000 65536"/>
                  <a:gd name="T13" fmla="*/ 0 60000 65536"/>
                  <a:gd name="T14" fmla="*/ 0 60000 65536"/>
                  <a:gd name="T15" fmla="*/ 0 w 1978"/>
                  <a:gd name="T16" fmla="*/ 0 h 1976"/>
                  <a:gd name="T17" fmla="*/ 1978 w 1978"/>
                  <a:gd name="T18" fmla="*/ 1976 h 1976"/>
                </a:gdLst>
                <a:ahLst/>
                <a:cxnLst>
                  <a:cxn ang="T10">
                    <a:pos x="T0" y="T1"/>
                  </a:cxn>
                  <a:cxn ang="T11">
                    <a:pos x="T2" y="T3"/>
                  </a:cxn>
                  <a:cxn ang="T12">
                    <a:pos x="T4" y="T5"/>
                  </a:cxn>
                  <a:cxn ang="T13">
                    <a:pos x="T6" y="T7"/>
                  </a:cxn>
                  <a:cxn ang="T14">
                    <a:pos x="T8" y="T9"/>
                  </a:cxn>
                </a:cxnLst>
                <a:rect l="T15" t="T16" r="T17" b="T18"/>
                <a:pathLst>
                  <a:path w="1978" h="1976">
                    <a:moveTo>
                      <a:pt x="1077" y="1976"/>
                    </a:moveTo>
                    <a:lnTo>
                      <a:pt x="0" y="1976"/>
                    </a:lnTo>
                    <a:lnTo>
                      <a:pt x="0" y="0"/>
                    </a:lnTo>
                    <a:lnTo>
                      <a:pt x="1978" y="0"/>
                    </a:lnTo>
                    <a:lnTo>
                      <a:pt x="1978" y="227"/>
                    </a:lnTo>
                  </a:path>
                </a:pathLst>
              </a:custGeom>
              <a:noFill/>
              <a:ln w="7938">
                <a:solidFill>
                  <a:srgbClr val="0078C1"/>
                </a:solidFill>
                <a:prstDash val="dash"/>
                <a:miter lim="800000"/>
                <a:headEnd/>
                <a:tailEnd/>
              </a:ln>
            </p:spPr>
            <p:txBody>
              <a:bodyPr>
                <a:prstTxWarp prst="textNoShape">
                  <a:avLst/>
                </a:prstTxWarp>
              </a:bodyPr>
              <a:lstStyle/>
              <a:p>
                <a:endParaRPr lang="en-US"/>
              </a:p>
            </p:txBody>
          </p:sp>
          <p:sp>
            <p:nvSpPr>
              <p:cNvPr id="32886" name="Rectangle 210"/>
              <p:cNvSpPr>
                <a:spLocks noChangeArrowheads="1"/>
              </p:cNvSpPr>
              <p:nvPr/>
            </p:nvSpPr>
            <p:spPr bwMode="auto">
              <a:xfrm>
                <a:off x="2525" y="3738"/>
                <a:ext cx="29"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t>
                </a:r>
                <a:endParaRPr lang="en-US" dirty="0">
                  <a:latin typeface="Times New Roman" pitchFamily="29" charset="0"/>
                </a:endParaRPr>
              </a:p>
            </p:txBody>
          </p:sp>
          <p:sp>
            <p:nvSpPr>
              <p:cNvPr id="32887" name="Rectangle 211"/>
              <p:cNvSpPr>
                <a:spLocks noChangeArrowheads="1"/>
              </p:cNvSpPr>
              <p:nvPr/>
            </p:nvSpPr>
            <p:spPr bwMode="auto">
              <a:xfrm>
                <a:off x="2552" y="3735"/>
                <a:ext cx="49" cy="96"/>
              </a:xfrm>
              <a:prstGeom prst="rect">
                <a:avLst/>
              </a:prstGeom>
              <a:noFill/>
              <a:ln w="9525">
                <a:noFill/>
                <a:miter lim="800000"/>
                <a:headEnd/>
                <a:tailEnd/>
              </a:ln>
            </p:spPr>
            <p:txBody>
              <a:bodyPr wrap="none" lIns="0" tIns="0" rIns="0" bIns="0">
                <a:prstTxWarp prst="textNoShape">
                  <a:avLst/>
                </a:prstTxWarp>
                <a:spAutoFit/>
              </a:bodyPr>
              <a:lstStyle/>
              <a:p>
                <a:r>
                  <a:rPr lang="en-US" sz="1100" b="1" dirty="0" err="1">
                    <a:latin typeface="Helvetica" pitchFamily="29" charset="0"/>
                  </a:rPr>
                  <a:t>b</a:t>
                </a:r>
                <a:endParaRPr lang="en-US" dirty="0">
                  <a:latin typeface="Times New Roman" pitchFamily="29" charset="0"/>
                </a:endParaRPr>
              </a:p>
            </p:txBody>
          </p:sp>
          <p:sp>
            <p:nvSpPr>
              <p:cNvPr id="32888" name="Rectangle 212"/>
              <p:cNvSpPr>
                <a:spLocks noChangeArrowheads="1"/>
              </p:cNvSpPr>
              <p:nvPr/>
            </p:nvSpPr>
            <p:spPr bwMode="auto">
              <a:xfrm>
                <a:off x="2601" y="3738"/>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t>
                </a:r>
                <a:endParaRPr lang="en-US" dirty="0">
                  <a:latin typeface="Times New Roman" pitchFamily="29" charset="0"/>
                </a:endParaRPr>
              </a:p>
            </p:txBody>
          </p:sp>
          <p:sp>
            <p:nvSpPr>
              <p:cNvPr id="32889" name="Rectangle 226"/>
              <p:cNvSpPr>
                <a:spLocks noChangeArrowheads="1"/>
              </p:cNvSpPr>
              <p:nvPr/>
            </p:nvSpPr>
            <p:spPr bwMode="auto">
              <a:xfrm>
                <a:off x="2407" y="3238"/>
                <a:ext cx="34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Controller</a:t>
                </a:r>
                <a:endParaRPr lang="en-US" dirty="0">
                  <a:latin typeface="Times New Roman" pitchFamily="29" charset="0"/>
                </a:endParaRPr>
              </a:p>
            </p:txBody>
          </p:sp>
          <p:sp>
            <p:nvSpPr>
              <p:cNvPr id="32890" name="Text Box 236"/>
              <p:cNvSpPr txBox="1">
                <a:spLocks noChangeArrowheads="1"/>
              </p:cNvSpPr>
              <p:nvPr/>
            </p:nvSpPr>
            <p:spPr bwMode="auto">
              <a:xfrm>
                <a:off x="2038" y="3794"/>
                <a:ext cx="713" cy="257"/>
              </a:xfrm>
              <a:prstGeom prst="rect">
                <a:avLst/>
              </a:prstGeom>
              <a:noFill/>
              <a:ln w="9525">
                <a:noFill/>
                <a:miter lim="800000"/>
                <a:headEnd/>
                <a:tailEnd/>
              </a:ln>
            </p:spPr>
            <p:txBody>
              <a:bodyPr wrap="none">
                <a:prstTxWarp prst="textNoShape">
                  <a:avLst/>
                </a:prstTxWarp>
                <a:spAutoFit/>
              </a:bodyPr>
              <a:lstStyle/>
              <a:p>
                <a:r>
                  <a:rPr lang="en-US" dirty="0">
                    <a:latin typeface="Helvetica"/>
                    <a:cs typeface="Helvetica"/>
                  </a:rPr>
                  <a:t>Decode</a:t>
                </a:r>
              </a:p>
            </p:txBody>
          </p:sp>
        </p:grpSp>
      </p:grpSp>
      <p:grpSp>
        <p:nvGrpSpPr>
          <p:cNvPr id="9" name="Group 249"/>
          <p:cNvGrpSpPr>
            <a:grpSpLocks/>
          </p:cNvGrpSpPr>
          <p:nvPr/>
        </p:nvGrpSpPr>
        <p:grpSpPr bwMode="auto">
          <a:xfrm>
            <a:off x="5577523" y="3363172"/>
            <a:ext cx="3468053" cy="4003146"/>
            <a:chOff x="3194" y="1978"/>
            <a:chExt cx="1986" cy="2225"/>
          </a:xfrm>
        </p:grpSpPr>
        <p:grpSp>
          <p:nvGrpSpPr>
            <p:cNvPr id="10" name="Group 246"/>
            <p:cNvGrpSpPr>
              <a:grpSpLocks/>
            </p:cNvGrpSpPr>
            <p:nvPr/>
          </p:nvGrpSpPr>
          <p:grpSpPr bwMode="auto">
            <a:xfrm>
              <a:off x="3194" y="1978"/>
              <a:ext cx="1986" cy="2093"/>
              <a:chOff x="3194" y="1978"/>
              <a:chExt cx="1986" cy="2093"/>
            </a:xfrm>
          </p:grpSpPr>
          <p:sp>
            <p:nvSpPr>
              <p:cNvPr id="32786" name="Rectangle 67"/>
              <p:cNvSpPr>
                <a:spLocks noChangeArrowheads="1"/>
              </p:cNvSpPr>
              <p:nvPr/>
            </p:nvSpPr>
            <p:spPr bwMode="auto">
              <a:xfrm>
                <a:off x="4269" y="2481"/>
                <a:ext cx="876" cy="1450"/>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787" name="Line 68"/>
              <p:cNvSpPr>
                <a:spLocks noChangeShapeType="1"/>
              </p:cNvSpPr>
              <p:nvPr/>
            </p:nvSpPr>
            <p:spPr bwMode="auto">
              <a:xfrm>
                <a:off x="4606" y="2361"/>
                <a:ext cx="1" cy="236"/>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788" name="Rectangle 69"/>
              <p:cNvSpPr>
                <a:spLocks noChangeArrowheads="1"/>
              </p:cNvSpPr>
              <p:nvPr/>
            </p:nvSpPr>
            <p:spPr bwMode="auto">
              <a:xfrm>
                <a:off x="4430" y="3082"/>
                <a:ext cx="557"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Register file RF</a:t>
                </a:r>
                <a:endParaRPr lang="en-US" dirty="0">
                  <a:latin typeface="Times New Roman" pitchFamily="29" charset="0"/>
                </a:endParaRPr>
              </a:p>
            </p:txBody>
          </p:sp>
          <p:sp>
            <p:nvSpPr>
              <p:cNvPr id="32789" name="Rectangle 70"/>
              <p:cNvSpPr>
                <a:spLocks noChangeArrowheads="1"/>
              </p:cNvSpPr>
              <p:nvPr/>
            </p:nvSpPr>
            <p:spPr bwMode="auto">
              <a:xfrm>
                <a:off x="4426" y="2132"/>
                <a:ext cx="566"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Data memory D</a:t>
                </a:r>
                <a:endParaRPr lang="en-US" dirty="0">
                  <a:latin typeface="Times New Roman" pitchFamily="29" charset="0"/>
                </a:endParaRPr>
              </a:p>
            </p:txBody>
          </p:sp>
          <p:sp>
            <p:nvSpPr>
              <p:cNvPr id="32790" name="Rectangle 71"/>
              <p:cNvSpPr>
                <a:spLocks noChangeArrowheads="1"/>
              </p:cNvSpPr>
              <p:nvPr/>
            </p:nvSpPr>
            <p:spPr bwMode="auto">
              <a:xfrm>
                <a:off x="4560" y="2219"/>
                <a:ext cx="296" cy="94"/>
              </a:xfrm>
              <a:prstGeom prst="rect">
                <a:avLst/>
              </a:prstGeom>
              <a:noFill/>
              <a:ln w="9525">
                <a:noFill/>
                <a:miter lim="800000"/>
                <a:headEnd/>
                <a:tailEnd/>
              </a:ln>
            </p:spPr>
            <p:txBody>
              <a:bodyPr wrap="none" lIns="0" tIns="0" rIns="0" bIns="0">
                <a:prstTxWarp prst="textNoShape">
                  <a:avLst/>
                </a:prstTxWarp>
                <a:spAutoFit/>
              </a:bodyPr>
              <a:lstStyle/>
              <a:p>
                <a:r>
                  <a:rPr lang="en-US" sz="1100" b="1" dirty="0">
                    <a:solidFill>
                      <a:srgbClr val="6600CC"/>
                    </a:solidFill>
                    <a:latin typeface="Helvetica" pitchFamily="29" charset="0"/>
                  </a:rPr>
                  <a:t>D[0]: 99</a:t>
                </a:r>
                <a:endParaRPr lang="en-US" dirty="0">
                  <a:solidFill>
                    <a:srgbClr val="6600CC"/>
                  </a:solidFill>
                  <a:latin typeface="Times New Roman" pitchFamily="29" charset="0"/>
                </a:endParaRPr>
              </a:p>
            </p:txBody>
          </p:sp>
          <p:sp>
            <p:nvSpPr>
              <p:cNvPr id="32791" name="Rectangle 72"/>
              <p:cNvSpPr>
                <a:spLocks noChangeArrowheads="1"/>
              </p:cNvSpPr>
              <p:nvPr/>
            </p:nvSpPr>
            <p:spPr bwMode="auto">
              <a:xfrm>
                <a:off x="4629" y="3600"/>
                <a:ext cx="156"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ALU</a:t>
                </a:r>
                <a:endParaRPr lang="en-US" dirty="0">
                  <a:latin typeface="Times New Roman" pitchFamily="29" charset="0"/>
                </a:endParaRPr>
              </a:p>
            </p:txBody>
          </p:sp>
          <p:sp>
            <p:nvSpPr>
              <p:cNvPr id="32792" name="Rectangle 73"/>
              <p:cNvSpPr>
                <a:spLocks noChangeArrowheads="1"/>
              </p:cNvSpPr>
              <p:nvPr/>
            </p:nvSpPr>
            <p:spPr bwMode="auto">
              <a:xfrm>
                <a:off x="4629" y="2690"/>
                <a:ext cx="156"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n</a:t>
                </a:r>
                <a:r>
                  <a:rPr lang="en-US" sz="1100" dirty="0">
                    <a:latin typeface="Helvetica" pitchFamily="29" charset="0"/>
                  </a:rPr>
                  <a:t>-bit</a:t>
                </a:r>
                <a:endParaRPr lang="en-US" dirty="0">
                  <a:latin typeface="Times New Roman" pitchFamily="29" charset="0"/>
                </a:endParaRPr>
              </a:p>
            </p:txBody>
          </p:sp>
          <p:sp>
            <p:nvSpPr>
              <p:cNvPr id="32793" name="Rectangle 74"/>
              <p:cNvSpPr>
                <a:spLocks noChangeArrowheads="1"/>
              </p:cNvSpPr>
              <p:nvPr/>
            </p:nvSpPr>
            <p:spPr bwMode="auto">
              <a:xfrm>
                <a:off x="4641" y="2782"/>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2</a:t>
                </a:r>
                <a:endParaRPr lang="en-US" dirty="0">
                  <a:latin typeface="Times New Roman" pitchFamily="29" charset="0"/>
                </a:endParaRPr>
              </a:p>
            </p:txBody>
          </p:sp>
          <p:sp>
            <p:nvSpPr>
              <p:cNvPr id="32794" name="Rectangle 75"/>
              <p:cNvSpPr>
                <a:spLocks noChangeArrowheads="1"/>
              </p:cNvSpPr>
              <p:nvPr/>
            </p:nvSpPr>
            <p:spPr bwMode="auto">
              <a:xfrm>
                <a:off x="4685" y="2777"/>
                <a:ext cx="40"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t>x</a:t>
                </a:r>
                <a:endParaRPr lang="en-US" dirty="0"/>
              </a:p>
            </p:txBody>
          </p:sp>
          <p:sp>
            <p:nvSpPr>
              <p:cNvPr id="32795" name="Rectangle 76"/>
              <p:cNvSpPr>
                <a:spLocks noChangeArrowheads="1"/>
              </p:cNvSpPr>
              <p:nvPr/>
            </p:nvSpPr>
            <p:spPr bwMode="auto">
              <a:xfrm>
                <a:off x="4730" y="2782"/>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1</a:t>
                </a:r>
                <a:endParaRPr lang="en-US" dirty="0">
                  <a:latin typeface="Times New Roman" pitchFamily="29" charset="0"/>
                </a:endParaRPr>
              </a:p>
            </p:txBody>
          </p:sp>
          <p:sp>
            <p:nvSpPr>
              <p:cNvPr id="32796" name="Freeform 77"/>
              <p:cNvSpPr>
                <a:spLocks/>
              </p:cNvSpPr>
              <p:nvPr/>
            </p:nvSpPr>
            <p:spPr bwMode="auto">
              <a:xfrm>
                <a:off x="4704" y="2524"/>
                <a:ext cx="385" cy="1301"/>
              </a:xfrm>
              <a:custGeom>
                <a:avLst/>
                <a:gdLst>
                  <a:gd name="T0" fmla="*/ 98 w 385"/>
                  <a:gd name="T1" fmla="*/ 83 h 1301"/>
                  <a:gd name="T2" fmla="*/ 98 w 385"/>
                  <a:gd name="T3" fmla="*/ 0 h 1301"/>
                  <a:gd name="T4" fmla="*/ 385 w 385"/>
                  <a:gd name="T5" fmla="*/ 0 h 1301"/>
                  <a:gd name="T6" fmla="*/ 385 w 385"/>
                  <a:gd name="T7" fmla="*/ 1301 h 1301"/>
                  <a:gd name="T8" fmla="*/ 0 w 385"/>
                  <a:gd name="T9" fmla="*/ 1301 h 1301"/>
                  <a:gd name="T10" fmla="*/ 0 w 385"/>
                  <a:gd name="T11" fmla="*/ 1206 h 1301"/>
                  <a:gd name="T12" fmla="*/ 0 60000 65536"/>
                  <a:gd name="T13" fmla="*/ 0 60000 65536"/>
                  <a:gd name="T14" fmla="*/ 0 60000 65536"/>
                  <a:gd name="T15" fmla="*/ 0 60000 65536"/>
                  <a:gd name="T16" fmla="*/ 0 60000 65536"/>
                  <a:gd name="T17" fmla="*/ 0 60000 65536"/>
                  <a:gd name="T18" fmla="*/ 0 w 385"/>
                  <a:gd name="T19" fmla="*/ 0 h 1301"/>
                  <a:gd name="T20" fmla="*/ 385 w 385"/>
                  <a:gd name="T21" fmla="*/ 1301 h 1301"/>
                </a:gdLst>
                <a:ahLst/>
                <a:cxnLst>
                  <a:cxn ang="T12">
                    <a:pos x="T0" y="T1"/>
                  </a:cxn>
                  <a:cxn ang="T13">
                    <a:pos x="T2" y="T3"/>
                  </a:cxn>
                  <a:cxn ang="T14">
                    <a:pos x="T4" y="T5"/>
                  </a:cxn>
                  <a:cxn ang="T15">
                    <a:pos x="T6" y="T7"/>
                  </a:cxn>
                  <a:cxn ang="T16">
                    <a:pos x="T8" y="T9"/>
                  </a:cxn>
                  <a:cxn ang="T17">
                    <a:pos x="T10" y="T11"/>
                  </a:cxn>
                </a:cxnLst>
                <a:rect l="T18" t="T19" r="T20" b="T21"/>
                <a:pathLst>
                  <a:path w="385" h="1301">
                    <a:moveTo>
                      <a:pt x="98" y="83"/>
                    </a:moveTo>
                    <a:lnTo>
                      <a:pt x="98" y="0"/>
                    </a:lnTo>
                    <a:lnTo>
                      <a:pt x="385" y="0"/>
                    </a:lnTo>
                    <a:lnTo>
                      <a:pt x="385" y="1301"/>
                    </a:lnTo>
                    <a:lnTo>
                      <a:pt x="0" y="1301"/>
                    </a:lnTo>
                    <a:lnTo>
                      <a:pt x="0" y="1206"/>
                    </a:lnTo>
                  </a:path>
                </a:pathLst>
              </a:custGeom>
              <a:noFill/>
              <a:ln w="15875">
                <a:solidFill>
                  <a:srgbClr val="000000"/>
                </a:solidFill>
                <a:miter lim="800000"/>
                <a:headEnd/>
                <a:tailEnd/>
              </a:ln>
            </p:spPr>
            <p:txBody>
              <a:bodyPr>
                <a:prstTxWarp prst="textNoShape">
                  <a:avLst/>
                </a:prstTxWarp>
              </a:bodyPr>
              <a:lstStyle/>
              <a:p>
                <a:endParaRPr lang="en-US"/>
              </a:p>
            </p:txBody>
          </p:sp>
          <p:sp>
            <p:nvSpPr>
              <p:cNvPr id="32797" name="Freeform 78"/>
              <p:cNvSpPr>
                <a:spLocks/>
              </p:cNvSpPr>
              <p:nvPr/>
            </p:nvSpPr>
            <p:spPr bwMode="auto">
              <a:xfrm>
                <a:off x="4324" y="2391"/>
                <a:ext cx="282" cy="964"/>
              </a:xfrm>
              <a:custGeom>
                <a:avLst/>
                <a:gdLst>
                  <a:gd name="T0" fmla="*/ 139 w 282"/>
                  <a:gd name="T1" fmla="*/ 0 h 964"/>
                  <a:gd name="T2" fmla="*/ 139 w 282"/>
                  <a:gd name="T3" fmla="*/ 241 h 964"/>
                  <a:gd name="T4" fmla="*/ 0 w 282"/>
                  <a:gd name="T5" fmla="*/ 241 h 964"/>
                  <a:gd name="T6" fmla="*/ 0 w 282"/>
                  <a:gd name="T7" fmla="*/ 964 h 964"/>
                  <a:gd name="T8" fmla="*/ 282 w 282"/>
                  <a:gd name="T9" fmla="*/ 964 h 964"/>
                  <a:gd name="T10" fmla="*/ 0 60000 65536"/>
                  <a:gd name="T11" fmla="*/ 0 60000 65536"/>
                  <a:gd name="T12" fmla="*/ 0 60000 65536"/>
                  <a:gd name="T13" fmla="*/ 0 60000 65536"/>
                  <a:gd name="T14" fmla="*/ 0 60000 65536"/>
                  <a:gd name="T15" fmla="*/ 0 w 282"/>
                  <a:gd name="T16" fmla="*/ 0 h 964"/>
                  <a:gd name="T17" fmla="*/ 282 w 282"/>
                  <a:gd name="T18" fmla="*/ 964 h 964"/>
                </a:gdLst>
                <a:ahLst/>
                <a:cxnLst>
                  <a:cxn ang="T10">
                    <a:pos x="T0" y="T1"/>
                  </a:cxn>
                  <a:cxn ang="T11">
                    <a:pos x="T2" y="T3"/>
                  </a:cxn>
                  <a:cxn ang="T12">
                    <a:pos x="T4" y="T5"/>
                  </a:cxn>
                  <a:cxn ang="T13">
                    <a:pos x="T6" y="T7"/>
                  </a:cxn>
                  <a:cxn ang="T14">
                    <a:pos x="T8" y="T9"/>
                  </a:cxn>
                </a:cxnLst>
                <a:rect l="T15" t="T16" r="T17" b="T18"/>
                <a:pathLst>
                  <a:path w="282" h="964">
                    <a:moveTo>
                      <a:pt x="139" y="0"/>
                    </a:moveTo>
                    <a:lnTo>
                      <a:pt x="139" y="241"/>
                    </a:lnTo>
                    <a:lnTo>
                      <a:pt x="0" y="241"/>
                    </a:lnTo>
                    <a:lnTo>
                      <a:pt x="0" y="964"/>
                    </a:lnTo>
                    <a:lnTo>
                      <a:pt x="282" y="964"/>
                    </a:lnTo>
                  </a:path>
                </a:pathLst>
              </a:custGeom>
              <a:noFill/>
              <a:ln w="15875">
                <a:solidFill>
                  <a:srgbClr val="000000"/>
                </a:solidFill>
                <a:miter lim="800000"/>
                <a:headEnd/>
                <a:tailEnd/>
              </a:ln>
            </p:spPr>
            <p:txBody>
              <a:bodyPr>
                <a:prstTxWarp prst="textNoShape">
                  <a:avLst/>
                </a:prstTxWarp>
              </a:bodyPr>
              <a:lstStyle/>
              <a:p>
                <a:endParaRPr lang="en-US"/>
              </a:p>
            </p:txBody>
          </p:sp>
          <p:sp>
            <p:nvSpPr>
              <p:cNvPr id="32798" name="Line 79"/>
              <p:cNvSpPr>
                <a:spLocks noChangeShapeType="1"/>
              </p:cNvSpPr>
              <p:nvPr/>
            </p:nvSpPr>
            <p:spPr bwMode="auto">
              <a:xfrm>
                <a:off x="4699" y="2912"/>
                <a:ext cx="1" cy="90"/>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799" name="Line 80"/>
              <p:cNvSpPr>
                <a:spLocks noChangeShapeType="1"/>
              </p:cNvSpPr>
              <p:nvPr/>
            </p:nvSpPr>
            <p:spPr bwMode="auto">
              <a:xfrm>
                <a:off x="4606" y="3304"/>
                <a:ext cx="1" cy="184"/>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00" name="Freeform 81"/>
              <p:cNvSpPr>
                <a:spLocks/>
              </p:cNvSpPr>
              <p:nvPr/>
            </p:nvSpPr>
            <p:spPr bwMode="auto">
              <a:xfrm>
                <a:off x="4586" y="3466"/>
                <a:ext cx="40" cy="80"/>
              </a:xfrm>
              <a:custGeom>
                <a:avLst/>
                <a:gdLst>
                  <a:gd name="T0" fmla="*/ 20 w 40"/>
                  <a:gd name="T1" fmla="*/ 80 h 80"/>
                  <a:gd name="T2" fmla="*/ 40 w 40"/>
                  <a:gd name="T3" fmla="*/ 0 h 80"/>
                  <a:gd name="T4" fmla="*/ 0 w 40"/>
                  <a:gd name="T5" fmla="*/ 0 h 80"/>
                  <a:gd name="T6" fmla="*/ 20 w 40"/>
                  <a:gd name="T7" fmla="*/ 80 h 80"/>
                  <a:gd name="T8" fmla="*/ 0 60000 65536"/>
                  <a:gd name="T9" fmla="*/ 0 60000 65536"/>
                  <a:gd name="T10" fmla="*/ 0 60000 65536"/>
                  <a:gd name="T11" fmla="*/ 0 60000 65536"/>
                  <a:gd name="T12" fmla="*/ 0 w 40"/>
                  <a:gd name="T13" fmla="*/ 0 h 80"/>
                  <a:gd name="T14" fmla="*/ 40 w 40"/>
                  <a:gd name="T15" fmla="*/ 80 h 80"/>
                </a:gdLst>
                <a:ahLst/>
                <a:cxnLst>
                  <a:cxn ang="T8">
                    <a:pos x="T0" y="T1"/>
                  </a:cxn>
                  <a:cxn ang="T9">
                    <a:pos x="T2" y="T3"/>
                  </a:cxn>
                  <a:cxn ang="T10">
                    <a:pos x="T4" y="T5"/>
                  </a:cxn>
                  <a:cxn ang="T11">
                    <a:pos x="T6" y="T7"/>
                  </a:cxn>
                </a:cxnLst>
                <a:rect l="T12" t="T13" r="T14" b="T15"/>
                <a:pathLst>
                  <a:path w="40" h="80">
                    <a:moveTo>
                      <a:pt x="20" y="80"/>
                    </a:moveTo>
                    <a:lnTo>
                      <a:pt x="40" y="0"/>
                    </a:lnTo>
                    <a:lnTo>
                      <a:pt x="0" y="0"/>
                    </a:lnTo>
                    <a:lnTo>
                      <a:pt x="20" y="80"/>
                    </a:lnTo>
                    <a:close/>
                  </a:path>
                </a:pathLst>
              </a:custGeom>
              <a:solidFill>
                <a:srgbClr val="000000"/>
              </a:solidFill>
              <a:ln w="9525">
                <a:noFill/>
                <a:round/>
                <a:headEnd/>
                <a:tailEnd/>
              </a:ln>
            </p:spPr>
            <p:txBody>
              <a:bodyPr>
                <a:prstTxWarp prst="textNoShape">
                  <a:avLst/>
                </a:prstTxWarp>
              </a:bodyPr>
              <a:lstStyle/>
              <a:p>
                <a:endParaRPr lang="en-US"/>
              </a:p>
            </p:txBody>
          </p:sp>
          <p:sp>
            <p:nvSpPr>
              <p:cNvPr id="32801" name="Freeform 82"/>
              <p:cNvSpPr>
                <a:spLocks/>
              </p:cNvSpPr>
              <p:nvPr/>
            </p:nvSpPr>
            <p:spPr bwMode="auto">
              <a:xfrm>
                <a:off x="4775" y="3468"/>
                <a:ext cx="40" cy="81"/>
              </a:xfrm>
              <a:custGeom>
                <a:avLst/>
                <a:gdLst>
                  <a:gd name="T0" fmla="*/ 20 w 40"/>
                  <a:gd name="T1" fmla="*/ 81 h 81"/>
                  <a:gd name="T2" fmla="*/ 40 w 40"/>
                  <a:gd name="T3" fmla="*/ 0 h 81"/>
                  <a:gd name="T4" fmla="*/ 0 w 40"/>
                  <a:gd name="T5" fmla="*/ 0 h 81"/>
                  <a:gd name="T6" fmla="*/ 20 w 40"/>
                  <a:gd name="T7" fmla="*/ 81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0" y="81"/>
                    </a:moveTo>
                    <a:lnTo>
                      <a:pt x="40" y="0"/>
                    </a:lnTo>
                    <a:lnTo>
                      <a:pt x="0" y="0"/>
                    </a:lnTo>
                    <a:lnTo>
                      <a:pt x="20" y="81"/>
                    </a:lnTo>
                    <a:close/>
                  </a:path>
                </a:pathLst>
              </a:custGeom>
              <a:solidFill>
                <a:srgbClr val="000000"/>
              </a:solidFill>
              <a:ln w="9525">
                <a:noFill/>
                <a:round/>
                <a:headEnd/>
                <a:tailEnd/>
              </a:ln>
            </p:spPr>
            <p:txBody>
              <a:bodyPr>
                <a:prstTxWarp prst="textNoShape">
                  <a:avLst/>
                </a:prstTxWarp>
              </a:bodyPr>
              <a:lstStyle/>
              <a:p>
                <a:endParaRPr lang="en-US"/>
              </a:p>
            </p:txBody>
          </p:sp>
          <p:sp>
            <p:nvSpPr>
              <p:cNvPr id="32802" name="Freeform 83"/>
              <p:cNvSpPr>
                <a:spLocks/>
              </p:cNvSpPr>
              <p:nvPr/>
            </p:nvSpPr>
            <p:spPr bwMode="auto">
              <a:xfrm>
                <a:off x="4782" y="2582"/>
                <a:ext cx="41" cy="81"/>
              </a:xfrm>
              <a:custGeom>
                <a:avLst/>
                <a:gdLst>
                  <a:gd name="T0" fmla="*/ 20 w 41"/>
                  <a:gd name="T1" fmla="*/ 81 h 81"/>
                  <a:gd name="T2" fmla="*/ 41 w 41"/>
                  <a:gd name="T3" fmla="*/ 0 h 81"/>
                  <a:gd name="T4" fmla="*/ 0 w 41"/>
                  <a:gd name="T5" fmla="*/ 0 h 81"/>
                  <a:gd name="T6" fmla="*/ 20 w 41"/>
                  <a:gd name="T7" fmla="*/ 81 h 81"/>
                  <a:gd name="T8" fmla="*/ 0 60000 65536"/>
                  <a:gd name="T9" fmla="*/ 0 60000 65536"/>
                  <a:gd name="T10" fmla="*/ 0 60000 65536"/>
                  <a:gd name="T11" fmla="*/ 0 60000 65536"/>
                  <a:gd name="T12" fmla="*/ 0 w 41"/>
                  <a:gd name="T13" fmla="*/ 0 h 81"/>
                  <a:gd name="T14" fmla="*/ 41 w 41"/>
                  <a:gd name="T15" fmla="*/ 81 h 81"/>
                </a:gdLst>
                <a:ahLst/>
                <a:cxnLst>
                  <a:cxn ang="T8">
                    <a:pos x="T0" y="T1"/>
                  </a:cxn>
                  <a:cxn ang="T9">
                    <a:pos x="T2" y="T3"/>
                  </a:cxn>
                  <a:cxn ang="T10">
                    <a:pos x="T4" y="T5"/>
                  </a:cxn>
                  <a:cxn ang="T11">
                    <a:pos x="T6" y="T7"/>
                  </a:cxn>
                </a:cxnLst>
                <a:rect l="T12" t="T13" r="T14" b="T15"/>
                <a:pathLst>
                  <a:path w="41" h="81">
                    <a:moveTo>
                      <a:pt x="20" y="81"/>
                    </a:moveTo>
                    <a:lnTo>
                      <a:pt x="41" y="0"/>
                    </a:lnTo>
                    <a:lnTo>
                      <a:pt x="0" y="0"/>
                    </a:lnTo>
                    <a:lnTo>
                      <a:pt x="20" y="81"/>
                    </a:lnTo>
                    <a:close/>
                  </a:path>
                </a:pathLst>
              </a:custGeom>
              <a:solidFill>
                <a:srgbClr val="000000"/>
              </a:solidFill>
              <a:ln w="9525">
                <a:noFill/>
                <a:round/>
                <a:headEnd/>
                <a:tailEnd/>
              </a:ln>
            </p:spPr>
            <p:txBody>
              <a:bodyPr>
                <a:prstTxWarp prst="textNoShape">
                  <a:avLst/>
                </a:prstTxWarp>
              </a:bodyPr>
              <a:lstStyle/>
              <a:p>
                <a:endParaRPr lang="en-US"/>
              </a:p>
            </p:txBody>
          </p:sp>
          <p:sp>
            <p:nvSpPr>
              <p:cNvPr id="32803" name="Freeform 84"/>
              <p:cNvSpPr>
                <a:spLocks/>
              </p:cNvSpPr>
              <p:nvPr/>
            </p:nvSpPr>
            <p:spPr bwMode="auto">
              <a:xfrm>
                <a:off x="4679" y="2985"/>
                <a:ext cx="40" cy="80"/>
              </a:xfrm>
              <a:custGeom>
                <a:avLst/>
                <a:gdLst>
                  <a:gd name="T0" fmla="*/ 20 w 40"/>
                  <a:gd name="T1" fmla="*/ 80 h 80"/>
                  <a:gd name="T2" fmla="*/ 40 w 40"/>
                  <a:gd name="T3" fmla="*/ 0 h 80"/>
                  <a:gd name="T4" fmla="*/ 0 w 40"/>
                  <a:gd name="T5" fmla="*/ 0 h 80"/>
                  <a:gd name="T6" fmla="*/ 20 w 40"/>
                  <a:gd name="T7" fmla="*/ 80 h 80"/>
                  <a:gd name="T8" fmla="*/ 0 60000 65536"/>
                  <a:gd name="T9" fmla="*/ 0 60000 65536"/>
                  <a:gd name="T10" fmla="*/ 0 60000 65536"/>
                  <a:gd name="T11" fmla="*/ 0 60000 65536"/>
                  <a:gd name="T12" fmla="*/ 0 w 40"/>
                  <a:gd name="T13" fmla="*/ 0 h 80"/>
                  <a:gd name="T14" fmla="*/ 40 w 40"/>
                  <a:gd name="T15" fmla="*/ 80 h 80"/>
                </a:gdLst>
                <a:ahLst/>
                <a:cxnLst>
                  <a:cxn ang="T8">
                    <a:pos x="T0" y="T1"/>
                  </a:cxn>
                  <a:cxn ang="T9">
                    <a:pos x="T2" y="T3"/>
                  </a:cxn>
                  <a:cxn ang="T10">
                    <a:pos x="T4" y="T5"/>
                  </a:cxn>
                  <a:cxn ang="T11">
                    <a:pos x="T6" y="T7"/>
                  </a:cxn>
                </a:cxnLst>
                <a:rect l="T12" t="T13" r="T14" b="T15"/>
                <a:pathLst>
                  <a:path w="40" h="80">
                    <a:moveTo>
                      <a:pt x="20" y="80"/>
                    </a:moveTo>
                    <a:lnTo>
                      <a:pt x="40" y="0"/>
                    </a:lnTo>
                    <a:lnTo>
                      <a:pt x="0" y="0"/>
                    </a:lnTo>
                    <a:lnTo>
                      <a:pt x="20" y="80"/>
                    </a:lnTo>
                    <a:close/>
                  </a:path>
                </a:pathLst>
              </a:custGeom>
              <a:solidFill>
                <a:srgbClr val="000000"/>
              </a:solidFill>
              <a:ln w="9525">
                <a:noFill/>
                <a:round/>
                <a:headEnd/>
                <a:tailEnd/>
              </a:ln>
            </p:spPr>
            <p:txBody>
              <a:bodyPr>
                <a:prstTxWarp prst="textNoShape">
                  <a:avLst/>
                </a:prstTxWarp>
              </a:bodyPr>
              <a:lstStyle/>
              <a:p>
                <a:endParaRPr lang="en-US"/>
              </a:p>
            </p:txBody>
          </p:sp>
          <p:sp>
            <p:nvSpPr>
              <p:cNvPr id="32804" name="Freeform 86"/>
              <p:cNvSpPr>
                <a:spLocks/>
              </p:cNvSpPr>
              <p:nvPr/>
            </p:nvSpPr>
            <p:spPr bwMode="auto">
              <a:xfrm>
                <a:off x="4586" y="2582"/>
                <a:ext cx="40" cy="81"/>
              </a:xfrm>
              <a:custGeom>
                <a:avLst/>
                <a:gdLst>
                  <a:gd name="T0" fmla="*/ 20 w 40"/>
                  <a:gd name="T1" fmla="*/ 81 h 81"/>
                  <a:gd name="T2" fmla="*/ 40 w 40"/>
                  <a:gd name="T3" fmla="*/ 0 h 81"/>
                  <a:gd name="T4" fmla="*/ 0 w 40"/>
                  <a:gd name="T5" fmla="*/ 0 h 81"/>
                  <a:gd name="T6" fmla="*/ 20 w 40"/>
                  <a:gd name="T7" fmla="*/ 81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0" y="81"/>
                    </a:moveTo>
                    <a:lnTo>
                      <a:pt x="40" y="0"/>
                    </a:lnTo>
                    <a:lnTo>
                      <a:pt x="0" y="0"/>
                    </a:lnTo>
                    <a:lnTo>
                      <a:pt x="20" y="81"/>
                    </a:lnTo>
                    <a:close/>
                  </a:path>
                </a:pathLst>
              </a:custGeom>
              <a:solidFill>
                <a:srgbClr val="000000"/>
              </a:solidFill>
              <a:ln w="9525">
                <a:noFill/>
                <a:round/>
                <a:headEnd/>
                <a:tailEnd/>
              </a:ln>
            </p:spPr>
            <p:txBody>
              <a:bodyPr>
                <a:prstTxWarp prst="textNoShape">
                  <a:avLst/>
                </a:prstTxWarp>
              </a:bodyPr>
              <a:lstStyle/>
              <a:p>
                <a:endParaRPr lang="en-US"/>
              </a:p>
            </p:txBody>
          </p:sp>
          <p:sp>
            <p:nvSpPr>
              <p:cNvPr id="32805" name="Freeform 87"/>
              <p:cNvSpPr>
                <a:spLocks/>
              </p:cNvSpPr>
              <p:nvPr/>
            </p:nvSpPr>
            <p:spPr bwMode="auto">
              <a:xfrm>
                <a:off x="4443" y="2361"/>
                <a:ext cx="40" cy="80"/>
              </a:xfrm>
              <a:custGeom>
                <a:avLst/>
                <a:gdLst>
                  <a:gd name="T0" fmla="*/ 20 w 40"/>
                  <a:gd name="T1" fmla="*/ 0 h 80"/>
                  <a:gd name="T2" fmla="*/ 40 w 40"/>
                  <a:gd name="T3" fmla="*/ 80 h 80"/>
                  <a:gd name="T4" fmla="*/ 0 w 40"/>
                  <a:gd name="T5" fmla="*/ 80 h 80"/>
                  <a:gd name="T6" fmla="*/ 20 w 40"/>
                  <a:gd name="T7" fmla="*/ 0 h 80"/>
                  <a:gd name="T8" fmla="*/ 0 60000 65536"/>
                  <a:gd name="T9" fmla="*/ 0 60000 65536"/>
                  <a:gd name="T10" fmla="*/ 0 60000 65536"/>
                  <a:gd name="T11" fmla="*/ 0 60000 65536"/>
                  <a:gd name="T12" fmla="*/ 0 w 40"/>
                  <a:gd name="T13" fmla="*/ 0 h 80"/>
                  <a:gd name="T14" fmla="*/ 40 w 40"/>
                  <a:gd name="T15" fmla="*/ 80 h 80"/>
                </a:gdLst>
                <a:ahLst/>
                <a:cxnLst>
                  <a:cxn ang="T8">
                    <a:pos x="T0" y="T1"/>
                  </a:cxn>
                  <a:cxn ang="T9">
                    <a:pos x="T2" y="T3"/>
                  </a:cxn>
                  <a:cxn ang="T10">
                    <a:pos x="T4" y="T5"/>
                  </a:cxn>
                  <a:cxn ang="T11">
                    <a:pos x="T6" y="T7"/>
                  </a:cxn>
                </a:cxnLst>
                <a:rect l="T12" t="T13" r="T14" b="T15"/>
                <a:pathLst>
                  <a:path w="40" h="80">
                    <a:moveTo>
                      <a:pt x="20" y="0"/>
                    </a:moveTo>
                    <a:lnTo>
                      <a:pt x="40" y="80"/>
                    </a:lnTo>
                    <a:lnTo>
                      <a:pt x="0" y="80"/>
                    </a:lnTo>
                    <a:lnTo>
                      <a:pt x="20" y="0"/>
                    </a:lnTo>
                    <a:close/>
                  </a:path>
                </a:pathLst>
              </a:custGeom>
              <a:solidFill>
                <a:srgbClr val="000000"/>
              </a:solidFill>
              <a:ln w="9525">
                <a:noFill/>
                <a:round/>
                <a:headEnd/>
                <a:tailEnd/>
              </a:ln>
            </p:spPr>
            <p:txBody>
              <a:bodyPr>
                <a:prstTxWarp prst="textNoShape">
                  <a:avLst/>
                </a:prstTxWarp>
              </a:bodyPr>
              <a:lstStyle/>
              <a:p>
                <a:endParaRPr lang="en-US"/>
              </a:p>
            </p:txBody>
          </p:sp>
          <p:sp>
            <p:nvSpPr>
              <p:cNvPr id="32806" name="Line 88"/>
              <p:cNvSpPr>
                <a:spLocks noChangeShapeType="1"/>
              </p:cNvSpPr>
              <p:nvPr/>
            </p:nvSpPr>
            <p:spPr bwMode="auto">
              <a:xfrm>
                <a:off x="4795" y="3304"/>
                <a:ext cx="1" cy="184"/>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07" name="Rectangle 89"/>
              <p:cNvSpPr>
                <a:spLocks noChangeArrowheads="1"/>
              </p:cNvSpPr>
              <p:nvPr/>
            </p:nvSpPr>
            <p:spPr bwMode="auto">
              <a:xfrm>
                <a:off x="4322" y="2111"/>
                <a:ext cx="767" cy="250"/>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08" name="Rectangle 90"/>
              <p:cNvSpPr>
                <a:spLocks noChangeArrowheads="1"/>
              </p:cNvSpPr>
              <p:nvPr/>
            </p:nvSpPr>
            <p:spPr bwMode="auto">
              <a:xfrm>
                <a:off x="4516" y="2665"/>
                <a:ext cx="380" cy="244"/>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09" name="Rectangle 91"/>
              <p:cNvSpPr>
                <a:spLocks noChangeArrowheads="1"/>
              </p:cNvSpPr>
              <p:nvPr/>
            </p:nvSpPr>
            <p:spPr bwMode="auto">
              <a:xfrm>
                <a:off x="4405" y="3070"/>
                <a:ext cx="606" cy="240"/>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10" name="Rectangle 92"/>
              <p:cNvSpPr>
                <a:spLocks noChangeArrowheads="1"/>
              </p:cNvSpPr>
              <p:nvPr/>
            </p:nvSpPr>
            <p:spPr bwMode="auto">
              <a:xfrm>
                <a:off x="4405" y="3551"/>
                <a:ext cx="606" cy="17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11" name="Oval 93"/>
              <p:cNvSpPr>
                <a:spLocks noChangeArrowheads="1"/>
              </p:cNvSpPr>
              <p:nvPr/>
            </p:nvSpPr>
            <p:spPr bwMode="auto">
              <a:xfrm>
                <a:off x="4586" y="3337"/>
                <a:ext cx="38" cy="38"/>
              </a:xfrm>
              <a:prstGeom prst="ellipse">
                <a:avLst/>
              </a:prstGeom>
              <a:solidFill>
                <a:srgbClr val="000000"/>
              </a:solidFill>
              <a:ln w="7938">
                <a:solidFill>
                  <a:srgbClr val="000000"/>
                </a:solidFill>
                <a:miter lim="800000"/>
                <a:headEnd/>
                <a:tailEnd/>
              </a:ln>
            </p:spPr>
            <p:txBody>
              <a:bodyPr>
                <a:prstTxWarp prst="textNoShape">
                  <a:avLst/>
                </a:prstTxWarp>
              </a:bodyPr>
              <a:lstStyle/>
              <a:p>
                <a:endParaRPr lang="en-US"/>
              </a:p>
            </p:txBody>
          </p:sp>
          <p:sp>
            <p:nvSpPr>
              <p:cNvPr id="32812" name="Rectangle 94"/>
              <p:cNvSpPr>
                <a:spLocks noChangeArrowheads="1"/>
              </p:cNvSpPr>
              <p:nvPr/>
            </p:nvSpPr>
            <p:spPr bwMode="auto">
              <a:xfrm>
                <a:off x="4323" y="3816"/>
                <a:ext cx="325"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Datapath</a:t>
                </a:r>
                <a:endParaRPr lang="en-US" dirty="0">
                  <a:latin typeface="Times New Roman" pitchFamily="29" charset="0"/>
                </a:endParaRPr>
              </a:p>
            </p:txBody>
          </p:sp>
          <p:sp>
            <p:nvSpPr>
              <p:cNvPr id="32813" name="Freeform 95"/>
              <p:cNvSpPr>
                <a:spLocks/>
              </p:cNvSpPr>
              <p:nvPr/>
            </p:nvSpPr>
            <p:spPr bwMode="auto">
              <a:xfrm>
                <a:off x="3657" y="3018"/>
                <a:ext cx="51" cy="55"/>
              </a:xfrm>
              <a:custGeom>
                <a:avLst/>
                <a:gdLst>
                  <a:gd name="T0" fmla="*/ 0 w 51"/>
                  <a:gd name="T1" fmla="*/ 55 h 55"/>
                  <a:gd name="T2" fmla="*/ 51 w 51"/>
                  <a:gd name="T3" fmla="*/ 27 h 55"/>
                  <a:gd name="T4" fmla="*/ 0 w 51"/>
                  <a:gd name="T5" fmla="*/ 0 h 55"/>
                  <a:gd name="T6" fmla="*/ 0 60000 65536"/>
                  <a:gd name="T7" fmla="*/ 0 60000 65536"/>
                  <a:gd name="T8" fmla="*/ 0 60000 65536"/>
                  <a:gd name="T9" fmla="*/ 0 w 51"/>
                  <a:gd name="T10" fmla="*/ 0 h 55"/>
                  <a:gd name="T11" fmla="*/ 51 w 51"/>
                  <a:gd name="T12" fmla="*/ 55 h 55"/>
                </a:gdLst>
                <a:ahLst/>
                <a:cxnLst>
                  <a:cxn ang="T6">
                    <a:pos x="T0" y="T1"/>
                  </a:cxn>
                  <a:cxn ang="T7">
                    <a:pos x="T2" y="T3"/>
                  </a:cxn>
                  <a:cxn ang="T8">
                    <a:pos x="T4" y="T5"/>
                  </a:cxn>
                </a:cxnLst>
                <a:rect l="T9" t="T10" r="T11" b="T12"/>
                <a:pathLst>
                  <a:path w="51" h="55">
                    <a:moveTo>
                      <a:pt x="0" y="55"/>
                    </a:moveTo>
                    <a:lnTo>
                      <a:pt x="51" y="27"/>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14" name="Freeform 96"/>
              <p:cNvSpPr>
                <a:spLocks/>
              </p:cNvSpPr>
              <p:nvPr/>
            </p:nvSpPr>
            <p:spPr bwMode="auto">
              <a:xfrm>
                <a:off x="4322" y="2288"/>
                <a:ext cx="50" cy="55"/>
              </a:xfrm>
              <a:custGeom>
                <a:avLst/>
                <a:gdLst>
                  <a:gd name="T0" fmla="*/ 0 w 50"/>
                  <a:gd name="T1" fmla="*/ 55 h 55"/>
                  <a:gd name="T2" fmla="*/ 50 w 50"/>
                  <a:gd name="T3" fmla="*/ 27 h 55"/>
                  <a:gd name="T4" fmla="*/ 0 w 50"/>
                  <a:gd name="T5" fmla="*/ 0 h 55"/>
                  <a:gd name="T6" fmla="*/ 0 60000 65536"/>
                  <a:gd name="T7" fmla="*/ 0 60000 65536"/>
                  <a:gd name="T8" fmla="*/ 0 60000 65536"/>
                  <a:gd name="T9" fmla="*/ 0 w 50"/>
                  <a:gd name="T10" fmla="*/ 0 h 55"/>
                  <a:gd name="T11" fmla="*/ 50 w 50"/>
                  <a:gd name="T12" fmla="*/ 55 h 55"/>
                </a:gdLst>
                <a:ahLst/>
                <a:cxnLst>
                  <a:cxn ang="T6">
                    <a:pos x="T0" y="T1"/>
                  </a:cxn>
                  <a:cxn ang="T7">
                    <a:pos x="T2" y="T3"/>
                  </a:cxn>
                  <a:cxn ang="T8">
                    <a:pos x="T4" y="T5"/>
                  </a:cxn>
                </a:cxnLst>
                <a:rect l="T9" t="T10" r="T11" b="T12"/>
                <a:pathLst>
                  <a:path w="50" h="55">
                    <a:moveTo>
                      <a:pt x="0" y="55"/>
                    </a:moveTo>
                    <a:lnTo>
                      <a:pt x="50" y="27"/>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15" name="Freeform 97"/>
              <p:cNvSpPr>
                <a:spLocks/>
              </p:cNvSpPr>
              <p:nvPr/>
            </p:nvSpPr>
            <p:spPr bwMode="auto">
              <a:xfrm>
                <a:off x="3260" y="3018"/>
                <a:ext cx="52" cy="55"/>
              </a:xfrm>
              <a:custGeom>
                <a:avLst/>
                <a:gdLst>
                  <a:gd name="T0" fmla="*/ 0 w 52"/>
                  <a:gd name="T1" fmla="*/ 55 h 55"/>
                  <a:gd name="T2" fmla="*/ 52 w 52"/>
                  <a:gd name="T3" fmla="*/ 27 h 55"/>
                  <a:gd name="T4" fmla="*/ 0 w 52"/>
                  <a:gd name="T5" fmla="*/ 0 h 55"/>
                  <a:gd name="T6" fmla="*/ 0 60000 65536"/>
                  <a:gd name="T7" fmla="*/ 0 60000 65536"/>
                  <a:gd name="T8" fmla="*/ 0 60000 65536"/>
                  <a:gd name="T9" fmla="*/ 0 w 52"/>
                  <a:gd name="T10" fmla="*/ 0 h 55"/>
                  <a:gd name="T11" fmla="*/ 52 w 52"/>
                  <a:gd name="T12" fmla="*/ 55 h 55"/>
                </a:gdLst>
                <a:ahLst/>
                <a:cxnLst>
                  <a:cxn ang="T6">
                    <a:pos x="T0" y="T1"/>
                  </a:cxn>
                  <a:cxn ang="T7">
                    <a:pos x="T2" y="T3"/>
                  </a:cxn>
                  <a:cxn ang="T8">
                    <a:pos x="T4" y="T5"/>
                  </a:cxn>
                </a:cxnLst>
                <a:rect l="T9" t="T10" r="T11" b="T12"/>
                <a:pathLst>
                  <a:path w="52" h="55">
                    <a:moveTo>
                      <a:pt x="0" y="55"/>
                    </a:moveTo>
                    <a:lnTo>
                      <a:pt x="52" y="27"/>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16" name="Freeform 98"/>
              <p:cNvSpPr>
                <a:spLocks/>
              </p:cNvSpPr>
              <p:nvPr/>
            </p:nvSpPr>
            <p:spPr bwMode="auto">
              <a:xfrm>
                <a:off x="3260" y="3692"/>
                <a:ext cx="52" cy="55"/>
              </a:xfrm>
              <a:custGeom>
                <a:avLst/>
                <a:gdLst>
                  <a:gd name="T0" fmla="*/ 0 w 52"/>
                  <a:gd name="T1" fmla="*/ 55 h 55"/>
                  <a:gd name="T2" fmla="*/ 52 w 52"/>
                  <a:gd name="T3" fmla="*/ 28 h 55"/>
                  <a:gd name="T4" fmla="*/ 0 w 52"/>
                  <a:gd name="T5" fmla="*/ 0 h 55"/>
                  <a:gd name="T6" fmla="*/ 0 60000 65536"/>
                  <a:gd name="T7" fmla="*/ 0 60000 65536"/>
                  <a:gd name="T8" fmla="*/ 0 60000 65536"/>
                  <a:gd name="T9" fmla="*/ 0 w 52"/>
                  <a:gd name="T10" fmla="*/ 0 h 55"/>
                  <a:gd name="T11" fmla="*/ 52 w 52"/>
                  <a:gd name="T12" fmla="*/ 55 h 55"/>
                </a:gdLst>
                <a:ahLst/>
                <a:cxnLst>
                  <a:cxn ang="T6">
                    <a:pos x="T0" y="T1"/>
                  </a:cxn>
                  <a:cxn ang="T7">
                    <a:pos x="T2" y="T3"/>
                  </a:cxn>
                  <a:cxn ang="T8">
                    <a:pos x="T4" y="T5"/>
                  </a:cxn>
                </a:cxnLst>
                <a:rect l="T9" t="T10" r="T11" b="T12"/>
                <a:pathLst>
                  <a:path w="52" h="55">
                    <a:moveTo>
                      <a:pt x="0" y="55"/>
                    </a:moveTo>
                    <a:lnTo>
                      <a:pt x="52" y="28"/>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17" name="Freeform 99"/>
              <p:cNvSpPr>
                <a:spLocks/>
              </p:cNvSpPr>
              <p:nvPr/>
            </p:nvSpPr>
            <p:spPr bwMode="auto">
              <a:xfrm>
                <a:off x="4405" y="3242"/>
                <a:ext cx="50" cy="55"/>
              </a:xfrm>
              <a:custGeom>
                <a:avLst/>
                <a:gdLst>
                  <a:gd name="T0" fmla="*/ 0 w 50"/>
                  <a:gd name="T1" fmla="*/ 55 h 55"/>
                  <a:gd name="T2" fmla="*/ 50 w 50"/>
                  <a:gd name="T3" fmla="*/ 27 h 55"/>
                  <a:gd name="T4" fmla="*/ 0 w 50"/>
                  <a:gd name="T5" fmla="*/ 0 h 55"/>
                  <a:gd name="T6" fmla="*/ 0 60000 65536"/>
                  <a:gd name="T7" fmla="*/ 0 60000 65536"/>
                  <a:gd name="T8" fmla="*/ 0 60000 65536"/>
                  <a:gd name="T9" fmla="*/ 0 w 50"/>
                  <a:gd name="T10" fmla="*/ 0 h 55"/>
                  <a:gd name="T11" fmla="*/ 50 w 50"/>
                  <a:gd name="T12" fmla="*/ 55 h 55"/>
                </a:gdLst>
                <a:ahLst/>
                <a:cxnLst>
                  <a:cxn ang="T6">
                    <a:pos x="T0" y="T1"/>
                  </a:cxn>
                  <a:cxn ang="T7">
                    <a:pos x="T2" y="T3"/>
                  </a:cxn>
                  <a:cxn ang="T8">
                    <a:pos x="T4" y="T5"/>
                  </a:cxn>
                </a:cxnLst>
                <a:rect l="T9" t="T10" r="T11" b="T12"/>
                <a:pathLst>
                  <a:path w="50" h="55">
                    <a:moveTo>
                      <a:pt x="0" y="55"/>
                    </a:moveTo>
                    <a:lnTo>
                      <a:pt x="50" y="27"/>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2818" name="Rectangle 100"/>
              <p:cNvSpPr>
                <a:spLocks noChangeArrowheads="1"/>
              </p:cNvSpPr>
              <p:nvPr/>
            </p:nvSpPr>
            <p:spPr bwMode="auto">
              <a:xfrm>
                <a:off x="3275" y="2017"/>
                <a:ext cx="698"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Instruction memory</a:t>
                </a:r>
                <a:endParaRPr lang="en-US" dirty="0">
                  <a:latin typeface="Times New Roman" pitchFamily="29" charset="0"/>
                </a:endParaRPr>
              </a:p>
            </p:txBody>
          </p:sp>
          <p:sp>
            <p:nvSpPr>
              <p:cNvPr id="32819" name="Rectangle 101"/>
              <p:cNvSpPr>
                <a:spLocks noChangeArrowheads="1"/>
              </p:cNvSpPr>
              <p:nvPr/>
            </p:nvSpPr>
            <p:spPr bwMode="auto">
              <a:xfrm>
                <a:off x="3982" y="2020"/>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2820" name="Rectangle 102"/>
              <p:cNvSpPr>
                <a:spLocks noChangeArrowheads="1"/>
              </p:cNvSpPr>
              <p:nvPr/>
            </p:nvSpPr>
            <p:spPr bwMode="auto">
              <a:xfrm>
                <a:off x="3222" y="2673"/>
                <a:ext cx="846" cy="1253"/>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21" name="Rectangle 103"/>
              <p:cNvSpPr>
                <a:spLocks noChangeArrowheads="1"/>
              </p:cNvSpPr>
              <p:nvPr/>
            </p:nvSpPr>
            <p:spPr bwMode="auto">
              <a:xfrm>
                <a:off x="3262" y="3823"/>
                <a:ext cx="413"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Control unit</a:t>
                </a:r>
                <a:endParaRPr lang="en-US" dirty="0">
                  <a:latin typeface="Times New Roman" pitchFamily="29" charset="0"/>
                </a:endParaRPr>
              </a:p>
            </p:txBody>
          </p:sp>
          <p:sp>
            <p:nvSpPr>
              <p:cNvPr id="32822" name="Rectangle 104"/>
              <p:cNvSpPr>
                <a:spLocks noChangeArrowheads="1"/>
              </p:cNvSpPr>
              <p:nvPr/>
            </p:nvSpPr>
            <p:spPr bwMode="auto">
              <a:xfrm>
                <a:off x="3468" y="3464"/>
                <a:ext cx="34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Controller</a:t>
                </a:r>
                <a:endParaRPr lang="en-US" dirty="0">
                  <a:latin typeface="Times New Roman" pitchFamily="29" charset="0"/>
                </a:endParaRPr>
              </a:p>
            </p:txBody>
          </p:sp>
          <p:sp>
            <p:nvSpPr>
              <p:cNvPr id="32823" name="Rectangle 105"/>
              <p:cNvSpPr>
                <a:spLocks noChangeArrowheads="1"/>
              </p:cNvSpPr>
              <p:nvPr/>
            </p:nvSpPr>
            <p:spPr bwMode="auto">
              <a:xfrm>
                <a:off x="3381" y="2855"/>
                <a:ext cx="112"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PC</a:t>
                </a:r>
                <a:endParaRPr lang="en-US" dirty="0">
                  <a:latin typeface="Times New Roman" pitchFamily="29" charset="0"/>
                </a:endParaRPr>
              </a:p>
            </p:txBody>
          </p:sp>
          <p:sp>
            <p:nvSpPr>
              <p:cNvPr id="32824" name="Rectangle 106"/>
              <p:cNvSpPr>
                <a:spLocks noChangeArrowheads="1"/>
              </p:cNvSpPr>
              <p:nvPr/>
            </p:nvSpPr>
            <p:spPr bwMode="auto">
              <a:xfrm>
                <a:off x="3794" y="2858"/>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2825" name="Rectangle 107"/>
              <p:cNvSpPr>
                <a:spLocks noChangeArrowheads="1"/>
              </p:cNvSpPr>
              <p:nvPr/>
            </p:nvSpPr>
            <p:spPr bwMode="auto">
              <a:xfrm>
                <a:off x="3821" y="2855"/>
                <a:ext cx="5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R</a:t>
                </a:r>
                <a:endParaRPr lang="en-US" dirty="0">
                  <a:latin typeface="Times New Roman" pitchFamily="29" charset="0"/>
                </a:endParaRPr>
              </a:p>
            </p:txBody>
          </p:sp>
          <p:sp>
            <p:nvSpPr>
              <p:cNvPr id="32826" name="Rectangle 108"/>
              <p:cNvSpPr>
                <a:spLocks noChangeArrowheads="1"/>
              </p:cNvSpPr>
              <p:nvPr/>
            </p:nvSpPr>
            <p:spPr bwMode="auto">
              <a:xfrm>
                <a:off x="3222" y="2001"/>
                <a:ext cx="846" cy="556"/>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27" name="Line 110"/>
              <p:cNvSpPr>
                <a:spLocks noChangeShapeType="1"/>
              </p:cNvSpPr>
              <p:nvPr/>
            </p:nvSpPr>
            <p:spPr bwMode="auto">
              <a:xfrm flipV="1">
                <a:off x="3438" y="2625"/>
                <a:ext cx="1" cy="226"/>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28" name="Freeform 111"/>
              <p:cNvSpPr>
                <a:spLocks/>
              </p:cNvSpPr>
              <p:nvPr/>
            </p:nvSpPr>
            <p:spPr bwMode="auto">
              <a:xfrm>
                <a:off x="3416" y="2559"/>
                <a:ext cx="40" cy="81"/>
              </a:xfrm>
              <a:custGeom>
                <a:avLst/>
                <a:gdLst>
                  <a:gd name="T0" fmla="*/ 20 w 40"/>
                  <a:gd name="T1" fmla="*/ 0 h 81"/>
                  <a:gd name="T2" fmla="*/ 0 w 40"/>
                  <a:gd name="T3" fmla="*/ 81 h 81"/>
                  <a:gd name="T4" fmla="*/ 40 w 40"/>
                  <a:gd name="T5" fmla="*/ 81 h 81"/>
                  <a:gd name="T6" fmla="*/ 20 w 40"/>
                  <a:gd name="T7" fmla="*/ 0 h 81"/>
                  <a:gd name="T8" fmla="*/ 0 60000 65536"/>
                  <a:gd name="T9" fmla="*/ 0 60000 65536"/>
                  <a:gd name="T10" fmla="*/ 0 60000 65536"/>
                  <a:gd name="T11" fmla="*/ 0 60000 65536"/>
                  <a:gd name="T12" fmla="*/ 0 w 40"/>
                  <a:gd name="T13" fmla="*/ 0 h 81"/>
                  <a:gd name="T14" fmla="*/ 40 w 40"/>
                  <a:gd name="T15" fmla="*/ 81 h 81"/>
                </a:gdLst>
                <a:ahLst/>
                <a:cxnLst>
                  <a:cxn ang="T8">
                    <a:pos x="T0" y="T1"/>
                  </a:cxn>
                  <a:cxn ang="T9">
                    <a:pos x="T2" y="T3"/>
                  </a:cxn>
                  <a:cxn ang="T10">
                    <a:pos x="T4" y="T5"/>
                  </a:cxn>
                  <a:cxn ang="T11">
                    <a:pos x="T6" y="T7"/>
                  </a:cxn>
                </a:cxnLst>
                <a:rect l="T12" t="T13" r="T14" b="T15"/>
                <a:pathLst>
                  <a:path w="40" h="81">
                    <a:moveTo>
                      <a:pt x="20" y="0"/>
                    </a:moveTo>
                    <a:lnTo>
                      <a:pt x="0" y="81"/>
                    </a:lnTo>
                    <a:lnTo>
                      <a:pt x="40" y="81"/>
                    </a:lnTo>
                    <a:lnTo>
                      <a:pt x="20" y="0"/>
                    </a:lnTo>
                    <a:close/>
                  </a:path>
                </a:pathLst>
              </a:custGeom>
              <a:solidFill>
                <a:srgbClr val="000000"/>
              </a:solidFill>
              <a:ln w="9525">
                <a:noFill/>
                <a:round/>
                <a:headEnd/>
                <a:tailEnd/>
              </a:ln>
            </p:spPr>
            <p:txBody>
              <a:bodyPr>
                <a:prstTxWarp prst="textNoShape">
                  <a:avLst/>
                </a:prstTxWarp>
              </a:bodyPr>
              <a:lstStyle/>
              <a:p>
                <a:endParaRPr lang="en-US"/>
              </a:p>
            </p:txBody>
          </p:sp>
          <p:sp>
            <p:nvSpPr>
              <p:cNvPr id="32829" name="Line 112"/>
              <p:cNvSpPr>
                <a:spLocks noChangeShapeType="1"/>
              </p:cNvSpPr>
              <p:nvPr/>
            </p:nvSpPr>
            <p:spPr bwMode="auto">
              <a:xfrm flipV="1">
                <a:off x="3438" y="3148"/>
                <a:ext cx="1" cy="126"/>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30" name="Freeform 113"/>
              <p:cNvSpPr>
                <a:spLocks/>
              </p:cNvSpPr>
              <p:nvPr/>
            </p:nvSpPr>
            <p:spPr bwMode="auto">
              <a:xfrm>
                <a:off x="3416" y="3086"/>
                <a:ext cx="40" cy="80"/>
              </a:xfrm>
              <a:custGeom>
                <a:avLst/>
                <a:gdLst>
                  <a:gd name="T0" fmla="*/ 20 w 40"/>
                  <a:gd name="T1" fmla="*/ 0 h 80"/>
                  <a:gd name="T2" fmla="*/ 0 w 40"/>
                  <a:gd name="T3" fmla="*/ 80 h 80"/>
                  <a:gd name="T4" fmla="*/ 40 w 40"/>
                  <a:gd name="T5" fmla="*/ 80 h 80"/>
                  <a:gd name="T6" fmla="*/ 20 w 40"/>
                  <a:gd name="T7" fmla="*/ 0 h 80"/>
                  <a:gd name="T8" fmla="*/ 0 60000 65536"/>
                  <a:gd name="T9" fmla="*/ 0 60000 65536"/>
                  <a:gd name="T10" fmla="*/ 0 60000 65536"/>
                  <a:gd name="T11" fmla="*/ 0 60000 65536"/>
                  <a:gd name="T12" fmla="*/ 0 w 40"/>
                  <a:gd name="T13" fmla="*/ 0 h 80"/>
                  <a:gd name="T14" fmla="*/ 40 w 40"/>
                  <a:gd name="T15" fmla="*/ 80 h 80"/>
                </a:gdLst>
                <a:ahLst/>
                <a:cxnLst>
                  <a:cxn ang="T8">
                    <a:pos x="T0" y="T1"/>
                  </a:cxn>
                  <a:cxn ang="T9">
                    <a:pos x="T2" y="T3"/>
                  </a:cxn>
                  <a:cxn ang="T10">
                    <a:pos x="T4" y="T5"/>
                  </a:cxn>
                  <a:cxn ang="T11">
                    <a:pos x="T6" y="T7"/>
                  </a:cxn>
                </a:cxnLst>
                <a:rect l="T12" t="T13" r="T14" b="T15"/>
                <a:pathLst>
                  <a:path w="40" h="80">
                    <a:moveTo>
                      <a:pt x="20" y="0"/>
                    </a:moveTo>
                    <a:lnTo>
                      <a:pt x="0" y="80"/>
                    </a:lnTo>
                    <a:lnTo>
                      <a:pt x="40" y="80"/>
                    </a:lnTo>
                    <a:lnTo>
                      <a:pt x="20" y="0"/>
                    </a:lnTo>
                    <a:close/>
                  </a:path>
                </a:pathLst>
              </a:custGeom>
              <a:solidFill>
                <a:srgbClr val="000000"/>
              </a:solidFill>
              <a:ln w="9525">
                <a:noFill/>
                <a:round/>
                <a:headEnd/>
                <a:tailEnd/>
              </a:ln>
            </p:spPr>
            <p:txBody>
              <a:bodyPr>
                <a:prstTxWarp prst="textNoShape">
                  <a:avLst/>
                </a:prstTxWarp>
              </a:bodyPr>
              <a:lstStyle/>
              <a:p>
                <a:endParaRPr lang="en-US"/>
              </a:p>
            </p:txBody>
          </p:sp>
          <p:sp>
            <p:nvSpPr>
              <p:cNvPr id="32831" name="Line 114"/>
              <p:cNvSpPr>
                <a:spLocks noChangeShapeType="1"/>
              </p:cNvSpPr>
              <p:nvPr/>
            </p:nvSpPr>
            <p:spPr bwMode="auto">
              <a:xfrm>
                <a:off x="3841" y="3083"/>
                <a:ext cx="1" cy="12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32" name="Freeform 115"/>
              <p:cNvSpPr>
                <a:spLocks/>
              </p:cNvSpPr>
              <p:nvPr/>
            </p:nvSpPr>
            <p:spPr bwMode="auto">
              <a:xfrm>
                <a:off x="3818" y="3189"/>
                <a:ext cx="41" cy="80"/>
              </a:xfrm>
              <a:custGeom>
                <a:avLst/>
                <a:gdLst>
                  <a:gd name="T0" fmla="*/ 21 w 41"/>
                  <a:gd name="T1" fmla="*/ 80 h 80"/>
                  <a:gd name="T2" fmla="*/ 0 w 41"/>
                  <a:gd name="T3" fmla="*/ 0 h 80"/>
                  <a:gd name="T4" fmla="*/ 41 w 41"/>
                  <a:gd name="T5" fmla="*/ 0 h 80"/>
                  <a:gd name="T6" fmla="*/ 21 w 41"/>
                  <a:gd name="T7" fmla="*/ 80 h 80"/>
                  <a:gd name="T8" fmla="*/ 0 60000 65536"/>
                  <a:gd name="T9" fmla="*/ 0 60000 65536"/>
                  <a:gd name="T10" fmla="*/ 0 60000 65536"/>
                  <a:gd name="T11" fmla="*/ 0 60000 65536"/>
                  <a:gd name="T12" fmla="*/ 0 w 41"/>
                  <a:gd name="T13" fmla="*/ 0 h 80"/>
                  <a:gd name="T14" fmla="*/ 41 w 41"/>
                  <a:gd name="T15" fmla="*/ 80 h 80"/>
                </a:gdLst>
                <a:ahLst/>
                <a:cxnLst>
                  <a:cxn ang="T8">
                    <a:pos x="T0" y="T1"/>
                  </a:cxn>
                  <a:cxn ang="T9">
                    <a:pos x="T2" y="T3"/>
                  </a:cxn>
                  <a:cxn ang="T10">
                    <a:pos x="T4" y="T5"/>
                  </a:cxn>
                  <a:cxn ang="T11">
                    <a:pos x="T6" y="T7"/>
                  </a:cxn>
                </a:cxnLst>
                <a:rect l="T12" t="T13" r="T14" b="T15"/>
                <a:pathLst>
                  <a:path w="41" h="80">
                    <a:moveTo>
                      <a:pt x="21" y="80"/>
                    </a:moveTo>
                    <a:lnTo>
                      <a:pt x="0" y="0"/>
                    </a:lnTo>
                    <a:lnTo>
                      <a:pt x="41" y="0"/>
                    </a:lnTo>
                    <a:lnTo>
                      <a:pt x="21" y="80"/>
                    </a:lnTo>
                    <a:close/>
                  </a:path>
                </a:pathLst>
              </a:custGeom>
              <a:solidFill>
                <a:srgbClr val="000000"/>
              </a:solidFill>
              <a:ln w="9525">
                <a:noFill/>
                <a:round/>
                <a:headEnd/>
                <a:tailEnd/>
              </a:ln>
            </p:spPr>
            <p:txBody>
              <a:bodyPr>
                <a:prstTxWarp prst="textNoShape">
                  <a:avLst/>
                </a:prstTxWarp>
              </a:bodyPr>
              <a:lstStyle/>
              <a:p>
                <a:endParaRPr lang="en-US"/>
              </a:p>
            </p:txBody>
          </p:sp>
          <p:sp>
            <p:nvSpPr>
              <p:cNvPr id="32833" name="Line 116"/>
              <p:cNvSpPr>
                <a:spLocks noChangeShapeType="1"/>
              </p:cNvSpPr>
              <p:nvPr/>
            </p:nvSpPr>
            <p:spPr bwMode="auto">
              <a:xfrm>
                <a:off x="3841" y="2557"/>
                <a:ext cx="1" cy="226"/>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34" name="Freeform 117"/>
              <p:cNvSpPr>
                <a:spLocks/>
              </p:cNvSpPr>
              <p:nvPr/>
            </p:nvSpPr>
            <p:spPr bwMode="auto">
              <a:xfrm>
                <a:off x="3818" y="2766"/>
                <a:ext cx="41" cy="80"/>
              </a:xfrm>
              <a:custGeom>
                <a:avLst/>
                <a:gdLst>
                  <a:gd name="T0" fmla="*/ 21 w 41"/>
                  <a:gd name="T1" fmla="*/ 80 h 80"/>
                  <a:gd name="T2" fmla="*/ 0 w 41"/>
                  <a:gd name="T3" fmla="*/ 0 h 80"/>
                  <a:gd name="T4" fmla="*/ 41 w 41"/>
                  <a:gd name="T5" fmla="*/ 0 h 80"/>
                  <a:gd name="T6" fmla="*/ 21 w 41"/>
                  <a:gd name="T7" fmla="*/ 80 h 80"/>
                  <a:gd name="T8" fmla="*/ 0 60000 65536"/>
                  <a:gd name="T9" fmla="*/ 0 60000 65536"/>
                  <a:gd name="T10" fmla="*/ 0 60000 65536"/>
                  <a:gd name="T11" fmla="*/ 0 60000 65536"/>
                  <a:gd name="T12" fmla="*/ 0 w 41"/>
                  <a:gd name="T13" fmla="*/ 0 h 80"/>
                  <a:gd name="T14" fmla="*/ 41 w 41"/>
                  <a:gd name="T15" fmla="*/ 80 h 80"/>
                </a:gdLst>
                <a:ahLst/>
                <a:cxnLst>
                  <a:cxn ang="T8">
                    <a:pos x="T0" y="T1"/>
                  </a:cxn>
                  <a:cxn ang="T9">
                    <a:pos x="T2" y="T3"/>
                  </a:cxn>
                  <a:cxn ang="T10">
                    <a:pos x="T4" y="T5"/>
                  </a:cxn>
                  <a:cxn ang="T11">
                    <a:pos x="T6" y="T7"/>
                  </a:cxn>
                </a:cxnLst>
                <a:rect l="T12" t="T13" r="T14" b="T15"/>
                <a:pathLst>
                  <a:path w="41" h="80">
                    <a:moveTo>
                      <a:pt x="21" y="80"/>
                    </a:moveTo>
                    <a:lnTo>
                      <a:pt x="0" y="0"/>
                    </a:lnTo>
                    <a:lnTo>
                      <a:pt x="41" y="0"/>
                    </a:lnTo>
                    <a:lnTo>
                      <a:pt x="21" y="80"/>
                    </a:lnTo>
                    <a:close/>
                  </a:path>
                </a:pathLst>
              </a:custGeom>
              <a:solidFill>
                <a:srgbClr val="000000"/>
              </a:solidFill>
              <a:ln w="9525">
                <a:noFill/>
                <a:round/>
                <a:headEnd/>
                <a:tailEnd/>
              </a:ln>
            </p:spPr>
            <p:txBody>
              <a:bodyPr>
                <a:prstTxWarp prst="textNoShape">
                  <a:avLst/>
                </a:prstTxWarp>
              </a:bodyPr>
              <a:lstStyle/>
              <a:p>
                <a:endParaRPr lang="en-US"/>
              </a:p>
            </p:txBody>
          </p:sp>
          <p:sp>
            <p:nvSpPr>
              <p:cNvPr id="32835" name="Rectangle 118"/>
              <p:cNvSpPr>
                <a:spLocks noChangeArrowheads="1"/>
              </p:cNvSpPr>
              <p:nvPr/>
            </p:nvSpPr>
            <p:spPr bwMode="auto">
              <a:xfrm>
                <a:off x="3655" y="2851"/>
                <a:ext cx="360" cy="22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36" name="Rectangle 119"/>
              <p:cNvSpPr>
                <a:spLocks noChangeArrowheads="1"/>
              </p:cNvSpPr>
              <p:nvPr/>
            </p:nvSpPr>
            <p:spPr bwMode="auto">
              <a:xfrm>
                <a:off x="3256" y="2135"/>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0: RF[0]=D[0]</a:t>
                </a:r>
                <a:endParaRPr lang="en-US" dirty="0">
                  <a:latin typeface="Times New Roman" pitchFamily="29" charset="0"/>
                </a:endParaRPr>
              </a:p>
            </p:txBody>
          </p:sp>
          <p:sp>
            <p:nvSpPr>
              <p:cNvPr id="32837" name="Rectangle 120"/>
              <p:cNvSpPr>
                <a:spLocks noChangeArrowheads="1"/>
              </p:cNvSpPr>
              <p:nvPr/>
            </p:nvSpPr>
            <p:spPr bwMode="auto">
              <a:xfrm>
                <a:off x="3256" y="2232"/>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1: RF[1]=D[1]</a:t>
                </a:r>
                <a:endParaRPr lang="en-US" dirty="0">
                  <a:latin typeface="Times New Roman" pitchFamily="29" charset="0"/>
                </a:endParaRPr>
              </a:p>
            </p:txBody>
          </p:sp>
          <p:sp>
            <p:nvSpPr>
              <p:cNvPr id="32838" name="Rectangle 121"/>
              <p:cNvSpPr>
                <a:spLocks noChangeArrowheads="1"/>
              </p:cNvSpPr>
              <p:nvPr/>
            </p:nvSpPr>
            <p:spPr bwMode="auto">
              <a:xfrm>
                <a:off x="3256" y="2328"/>
                <a:ext cx="777"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2: RF[2]=RF[0]+RF[1]</a:t>
                </a:r>
                <a:endParaRPr lang="en-US" dirty="0">
                  <a:latin typeface="Times New Roman" pitchFamily="29" charset="0"/>
                </a:endParaRPr>
              </a:p>
            </p:txBody>
          </p:sp>
          <p:sp>
            <p:nvSpPr>
              <p:cNvPr id="32839" name="Rectangle 122"/>
              <p:cNvSpPr>
                <a:spLocks noChangeArrowheads="1"/>
              </p:cNvSpPr>
              <p:nvPr/>
            </p:nvSpPr>
            <p:spPr bwMode="auto">
              <a:xfrm>
                <a:off x="3256" y="2422"/>
                <a:ext cx="478"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3: D[9]=RF[2]</a:t>
                </a:r>
                <a:endParaRPr lang="en-US" dirty="0">
                  <a:latin typeface="Times New Roman" pitchFamily="29" charset="0"/>
                </a:endParaRPr>
              </a:p>
            </p:txBody>
          </p:sp>
          <p:sp>
            <p:nvSpPr>
              <p:cNvPr id="32840" name="Line 123"/>
              <p:cNvSpPr>
                <a:spLocks noChangeShapeType="1"/>
              </p:cNvSpPr>
              <p:nvPr/>
            </p:nvSpPr>
            <p:spPr bwMode="auto">
              <a:xfrm>
                <a:off x="4020" y="3355"/>
                <a:ext cx="163" cy="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41" name="Freeform 124"/>
              <p:cNvSpPr>
                <a:spLocks/>
              </p:cNvSpPr>
              <p:nvPr/>
            </p:nvSpPr>
            <p:spPr bwMode="auto">
              <a:xfrm>
                <a:off x="4166" y="3332"/>
                <a:ext cx="80" cy="40"/>
              </a:xfrm>
              <a:custGeom>
                <a:avLst/>
                <a:gdLst>
                  <a:gd name="T0" fmla="*/ 80 w 80"/>
                  <a:gd name="T1" fmla="*/ 20 h 40"/>
                  <a:gd name="T2" fmla="*/ 0 w 80"/>
                  <a:gd name="T3" fmla="*/ 0 h 40"/>
                  <a:gd name="T4" fmla="*/ 0 w 80"/>
                  <a:gd name="T5" fmla="*/ 40 h 40"/>
                  <a:gd name="T6" fmla="*/ 80 w 80"/>
                  <a:gd name="T7" fmla="*/ 20 h 40"/>
                  <a:gd name="T8" fmla="*/ 0 60000 65536"/>
                  <a:gd name="T9" fmla="*/ 0 60000 65536"/>
                  <a:gd name="T10" fmla="*/ 0 60000 65536"/>
                  <a:gd name="T11" fmla="*/ 0 60000 65536"/>
                  <a:gd name="T12" fmla="*/ 0 w 80"/>
                  <a:gd name="T13" fmla="*/ 0 h 40"/>
                  <a:gd name="T14" fmla="*/ 80 w 80"/>
                  <a:gd name="T15" fmla="*/ 40 h 40"/>
                </a:gdLst>
                <a:ahLst/>
                <a:cxnLst>
                  <a:cxn ang="T8">
                    <a:pos x="T0" y="T1"/>
                  </a:cxn>
                  <a:cxn ang="T9">
                    <a:pos x="T2" y="T3"/>
                  </a:cxn>
                  <a:cxn ang="T10">
                    <a:pos x="T4" y="T5"/>
                  </a:cxn>
                  <a:cxn ang="T11">
                    <a:pos x="T6" y="T7"/>
                  </a:cxn>
                </a:cxnLst>
                <a:rect l="T12" t="T13" r="T14" b="T15"/>
                <a:pathLst>
                  <a:path w="80" h="40">
                    <a:moveTo>
                      <a:pt x="80" y="20"/>
                    </a:moveTo>
                    <a:lnTo>
                      <a:pt x="0" y="0"/>
                    </a:lnTo>
                    <a:lnTo>
                      <a:pt x="0" y="40"/>
                    </a:lnTo>
                    <a:lnTo>
                      <a:pt x="80" y="20"/>
                    </a:lnTo>
                    <a:close/>
                  </a:path>
                </a:pathLst>
              </a:custGeom>
              <a:solidFill>
                <a:srgbClr val="000000"/>
              </a:solidFill>
              <a:ln w="9525">
                <a:noFill/>
                <a:round/>
                <a:headEnd/>
                <a:tailEnd/>
              </a:ln>
            </p:spPr>
            <p:txBody>
              <a:bodyPr>
                <a:prstTxWarp prst="textNoShape">
                  <a:avLst/>
                </a:prstTxWarp>
              </a:bodyPr>
              <a:lstStyle/>
              <a:p>
                <a:endParaRPr lang="en-US"/>
              </a:p>
            </p:txBody>
          </p:sp>
          <p:sp>
            <p:nvSpPr>
              <p:cNvPr id="32842" name="Line 125"/>
              <p:cNvSpPr>
                <a:spLocks noChangeShapeType="1"/>
              </p:cNvSpPr>
              <p:nvPr/>
            </p:nvSpPr>
            <p:spPr bwMode="auto">
              <a:xfrm>
                <a:off x="4020" y="3428"/>
                <a:ext cx="163" cy="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2843" name="Freeform 126"/>
              <p:cNvSpPr>
                <a:spLocks/>
              </p:cNvSpPr>
              <p:nvPr/>
            </p:nvSpPr>
            <p:spPr bwMode="auto">
              <a:xfrm>
                <a:off x="4166" y="3408"/>
                <a:ext cx="80" cy="40"/>
              </a:xfrm>
              <a:custGeom>
                <a:avLst/>
                <a:gdLst>
                  <a:gd name="T0" fmla="*/ 80 w 80"/>
                  <a:gd name="T1" fmla="*/ 20 h 40"/>
                  <a:gd name="T2" fmla="*/ 0 w 80"/>
                  <a:gd name="T3" fmla="*/ 0 h 40"/>
                  <a:gd name="T4" fmla="*/ 0 w 80"/>
                  <a:gd name="T5" fmla="*/ 40 h 40"/>
                  <a:gd name="T6" fmla="*/ 80 w 80"/>
                  <a:gd name="T7" fmla="*/ 20 h 40"/>
                  <a:gd name="T8" fmla="*/ 0 60000 65536"/>
                  <a:gd name="T9" fmla="*/ 0 60000 65536"/>
                  <a:gd name="T10" fmla="*/ 0 60000 65536"/>
                  <a:gd name="T11" fmla="*/ 0 60000 65536"/>
                  <a:gd name="T12" fmla="*/ 0 w 80"/>
                  <a:gd name="T13" fmla="*/ 0 h 40"/>
                  <a:gd name="T14" fmla="*/ 80 w 80"/>
                  <a:gd name="T15" fmla="*/ 40 h 40"/>
                </a:gdLst>
                <a:ahLst/>
                <a:cxnLst>
                  <a:cxn ang="T8">
                    <a:pos x="T0" y="T1"/>
                  </a:cxn>
                  <a:cxn ang="T9">
                    <a:pos x="T2" y="T3"/>
                  </a:cxn>
                  <a:cxn ang="T10">
                    <a:pos x="T4" y="T5"/>
                  </a:cxn>
                  <a:cxn ang="T11">
                    <a:pos x="T6" y="T7"/>
                  </a:cxn>
                </a:cxnLst>
                <a:rect l="T12" t="T13" r="T14" b="T15"/>
                <a:pathLst>
                  <a:path w="80" h="40">
                    <a:moveTo>
                      <a:pt x="80" y="20"/>
                    </a:moveTo>
                    <a:lnTo>
                      <a:pt x="0" y="0"/>
                    </a:lnTo>
                    <a:lnTo>
                      <a:pt x="0" y="40"/>
                    </a:lnTo>
                    <a:lnTo>
                      <a:pt x="80" y="20"/>
                    </a:lnTo>
                    <a:close/>
                  </a:path>
                </a:pathLst>
              </a:custGeom>
              <a:solidFill>
                <a:srgbClr val="000000"/>
              </a:solidFill>
              <a:ln w="9525">
                <a:noFill/>
                <a:round/>
                <a:headEnd/>
                <a:tailEnd/>
              </a:ln>
            </p:spPr>
            <p:txBody>
              <a:bodyPr>
                <a:prstTxWarp prst="textNoShape">
                  <a:avLst/>
                </a:prstTxWarp>
              </a:bodyPr>
              <a:lstStyle/>
              <a:p>
                <a:endParaRPr lang="en-US"/>
              </a:p>
            </p:txBody>
          </p:sp>
          <p:sp>
            <p:nvSpPr>
              <p:cNvPr id="32844" name="Rectangle 127"/>
              <p:cNvSpPr>
                <a:spLocks noChangeArrowheads="1"/>
              </p:cNvSpPr>
              <p:nvPr/>
            </p:nvSpPr>
            <p:spPr bwMode="auto">
              <a:xfrm>
                <a:off x="3260" y="3274"/>
                <a:ext cx="760" cy="48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45" name="Rectangle 128"/>
              <p:cNvSpPr>
                <a:spLocks noChangeArrowheads="1"/>
              </p:cNvSpPr>
              <p:nvPr/>
            </p:nvSpPr>
            <p:spPr bwMode="auto">
              <a:xfrm>
                <a:off x="3674" y="2933"/>
                <a:ext cx="393" cy="94"/>
              </a:xfrm>
              <a:prstGeom prst="rect">
                <a:avLst/>
              </a:prstGeom>
              <a:noFill/>
              <a:ln w="9525">
                <a:noFill/>
                <a:miter lim="800000"/>
                <a:headEnd/>
                <a:tailEnd/>
              </a:ln>
            </p:spPr>
            <p:txBody>
              <a:bodyPr wrap="none" lIns="0" tIns="0" rIns="0" bIns="0">
                <a:prstTxWarp prst="textNoShape">
                  <a:avLst/>
                </a:prstTxWarp>
                <a:spAutoFit/>
              </a:bodyPr>
              <a:lstStyle/>
              <a:p>
                <a:r>
                  <a:rPr lang="en-US" sz="1100" dirty="0">
                    <a:solidFill>
                      <a:srgbClr val="FF0000"/>
                    </a:solidFill>
                    <a:latin typeface="Helvetica" pitchFamily="29" charset="0"/>
                  </a:rPr>
                  <a:t>RF[0]=D[0]</a:t>
                </a:r>
                <a:endParaRPr lang="en-US" dirty="0">
                  <a:solidFill>
                    <a:srgbClr val="FF0000"/>
                  </a:solidFill>
                  <a:latin typeface="Times New Roman" pitchFamily="29" charset="0"/>
                </a:endParaRPr>
              </a:p>
            </p:txBody>
          </p:sp>
          <p:sp>
            <p:nvSpPr>
              <p:cNvPr id="32846" name="Rectangle 129"/>
              <p:cNvSpPr>
                <a:spLocks noChangeArrowheads="1"/>
              </p:cNvSpPr>
              <p:nvPr/>
            </p:nvSpPr>
            <p:spPr bwMode="auto">
              <a:xfrm>
                <a:off x="3417" y="2980"/>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b="1" dirty="0">
                    <a:latin typeface="Helvetica" pitchFamily="29" charset="0"/>
                  </a:rPr>
                  <a:t>1</a:t>
                </a:r>
                <a:endParaRPr lang="en-US" dirty="0">
                  <a:latin typeface="Times New Roman" pitchFamily="29" charset="0"/>
                </a:endParaRPr>
              </a:p>
            </p:txBody>
          </p:sp>
          <p:sp>
            <p:nvSpPr>
              <p:cNvPr id="32847" name="Rectangle 130"/>
              <p:cNvSpPr>
                <a:spLocks noChangeArrowheads="1"/>
              </p:cNvSpPr>
              <p:nvPr/>
            </p:nvSpPr>
            <p:spPr bwMode="auto">
              <a:xfrm>
                <a:off x="3257" y="2851"/>
                <a:ext cx="360" cy="229"/>
              </a:xfrm>
              <a:prstGeom prst="rect">
                <a:avLst/>
              </a:prstGeom>
              <a:noFill/>
              <a:ln w="11113">
                <a:solidFill>
                  <a:srgbClr val="0078C1"/>
                </a:solidFill>
                <a:miter lim="800000"/>
                <a:headEnd/>
                <a:tailEnd/>
              </a:ln>
            </p:spPr>
            <p:txBody>
              <a:bodyPr>
                <a:prstTxWarp prst="textNoShape">
                  <a:avLst/>
                </a:prstTxWarp>
              </a:bodyPr>
              <a:lstStyle/>
              <a:p>
                <a:endParaRPr lang="en-US"/>
              </a:p>
            </p:txBody>
          </p:sp>
          <p:sp>
            <p:nvSpPr>
              <p:cNvPr id="32848" name="Rectangle 198"/>
              <p:cNvSpPr>
                <a:spLocks noChangeArrowheads="1"/>
              </p:cNvSpPr>
              <p:nvPr/>
            </p:nvSpPr>
            <p:spPr bwMode="auto">
              <a:xfrm>
                <a:off x="3194" y="1978"/>
                <a:ext cx="1986" cy="1983"/>
              </a:xfrm>
              <a:prstGeom prst="rect">
                <a:avLst/>
              </a:prstGeom>
              <a:noFill/>
              <a:ln w="7938">
                <a:solidFill>
                  <a:srgbClr val="0078C1"/>
                </a:solidFill>
                <a:prstDash val="dash"/>
                <a:miter lim="800000"/>
                <a:headEnd/>
                <a:tailEnd/>
              </a:ln>
            </p:spPr>
            <p:txBody>
              <a:bodyPr>
                <a:prstTxWarp prst="textNoShape">
                  <a:avLst/>
                </a:prstTxWarp>
              </a:bodyPr>
              <a:lstStyle/>
              <a:p>
                <a:endParaRPr lang="en-US"/>
              </a:p>
            </p:txBody>
          </p:sp>
          <p:sp>
            <p:nvSpPr>
              <p:cNvPr id="32849" name="Rectangle 213"/>
              <p:cNvSpPr>
                <a:spLocks noChangeArrowheads="1"/>
              </p:cNvSpPr>
              <p:nvPr/>
            </p:nvSpPr>
            <p:spPr bwMode="auto">
              <a:xfrm>
                <a:off x="4125" y="3975"/>
                <a:ext cx="29"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t>
                </a:r>
                <a:endParaRPr lang="en-US" dirty="0">
                  <a:latin typeface="Times New Roman" pitchFamily="29" charset="0"/>
                </a:endParaRPr>
              </a:p>
            </p:txBody>
          </p:sp>
          <p:sp>
            <p:nvSpPr>
              <p:cNvPr id="32850" name="Rectangle 214"/>
              <p:cNvSpPr>
                <a:spLocks noChangeArrowheads="1"/>
              </p:cNvSpPr>
              <p:nvPr/>
            </p:nvSpPr>
            <p:spPr bwMode="auto">
              <a:xfrm>
                <a:off x="4152" y="3973"/>
                <a:ext cx="45" cy="94"/>
              </a:xfrm>
              <a:prstGeom prst="rect">
                <a:avLst/>
              </a:prstGeom>
              <a:noFill/>
              <a:ln w="9525">
                <a:noFill/>
                <a:miter lim="800000"/>
                <a:headEnd/>
                <a:tailEnd/>
              </a:ln>
            </p:spPr>
            <p:txBody>
              <a:bodyPr wrap="none" lIns="0" tIns="0" rIns="0" bIns="0">
                <a:prstTxWarp prst="textNoShape">
                  <a:avLst/>
                </a:prstTxWarp>
                <a:spAutoFit/>
              </a:bodyPr>
              <a:lstStyle/>
              <a:p>
                <a:r>
                  <a:rPr lang="en-US" sz="1100" b="1" dirty="0" err="1">
                    <a:latin typeface="Helvetica" pitchFamily="29" charset="0"/>
                  </a:rPr>
                  <a:t>c</a:t>
                </a:r>
                <a:endParaRPr lang="en-US" dirty="0">
                  <a:latin typeface="Times New Roman" pitchFamily="29" charset="0"/>
                </a:endParaRPr>
              </a:p>
            </p:txBody>
          </p:sp>
          <p:sp>
            <p:nvSpPr>
              <p:cNvPr id="32851" name="Rectangle 215"/>
              <p:cNvSpPr>
                <a:spLocks noChangeArrowheads="1"/>
              </p:cNvSpPr>
              <p:nvPr/>
            </p:nvSpPr>
            <p:spPr bwMode="auto">
              <a:xfrm>
                <a:off x="4197" y="3975"/>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t>
                </a:r>
                <a:endParaRPr lang="en-US" dirty="0">
                  <a:latin typeface="Times New Roman" pitchFamily="29" charset="0"/>
                </a:endParaRPr>
              </a:p>
            </p:txBody>
          </p:sp>
        </p:grpSp>
        <p:sp>
          <p:nvSpPr>
            <p:cNvPr id="32785" name="Text Box 237"/>
            <p:cNvSpPr txBox="1">
              <a:spLocks noChangeArrowheads="1"/>
            </p:cNvSpPr>
            <p:nvPr/>
          </p:nvSpPr>
          <p:spPr bwMode="auto">
            <a:xfrm>
              <a:off x="3382" y="3946"/>
              <a:ext cx="743" cy="257"/>
            </a:xfrm>
            <a:prstGeom prst="rect">
              <a:avLst/>
            </a:prstGeom>
            <a:noFill/>
            <a:ln w="9525">
              <a:noFill/>
              <a:miter lim="800000"/>
              <a:headEnd/>
              <a:tailEnd/>
            </a:ln>
          </p:spPr>
          <p:txBody>
            <a:bodyPr wrap="none">
              <a:prstTxWarp prst="textNoShape">
                <a:avLst/>
              </a:prstTxWarp>
              <a:spAutoFit/>
            </a:bodyPr>
            <a:lstStyle/>
            <a:p>
              <a:r>
                <a:rPr lang="en-US" dirty="0">
                  <a:latin typeface="Helvetica"/>
                  <a:cs typeface="Helvetica"/>
                </a:rPr>
                <a:t>Execute</a:t>
              </a:r>
            </a:p>
          </p:txBody>
        </p:sp>
      </p:grpSp>
    </p:spTree>
    <p:extLst>
      <p:ext uri="{BB962C8B-B14F-4D97-AF65-F5344CB8AC3E}">
        <p14:creationId xmlns:p14="http://schemas.microsoft.com/office/powerpoint/2010/main" val="42586449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
                                        <p:tgtEl>
                                          <p:spTgt spid="2"/>
                                        </p:tgtEl>
                                      </p:cBhvr>
                                    </p:animEffect>
                                  </p:childTnLst>
                                </p:cTn>
                              </p:par>
                            </p:childTnLst>
                          </p:cTn>
                        </p:par>
                        <p:par>
                          <p:cTn id="8" fill="hold">
                            <p:stCondLst>
                              <p:cond delay="2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200"/>
                                        <p:tgtEl>
                                          <p:spTgt spid="3"/>
                                        </p:tgtEl>
                                      </p:cBhvr>
                                    </p:animEffect>
                                  </p:childTnLst>
                                </p:cTn>
                              </p:par>
                            </p:childTnLst>
                          </p:cTn>
                        </p:par>
                        <p:par>
                          <p:cTn id="12" fill="hold">
                            <p:stCondLst>
                              <p:cond delay="400"/>
                            </p:stCondLst>
                            <p:childTnLst>
                              <p:par>
                                <p:cTn id="13" presetID="9" presetClass="entr" presetSubtype="0" fill="hold" grpId="0" nodeType="afterEffect">
                                  <p:stCondLst>
                                    <p:cond delay="0"/>
                                  </p:stCondLst>
                                  <p:childTnLst>
                                    <p:set>
                                      <p:cBhvr>
                                        <p:cTn id="14" dur="1" fill="hold">
                                          <p:stCondLst>
                                            <p:cond delay="0"/>
                                          </p:stCondLst>
                                        </p:cTn>
                                        <p:tgtEl>
                                          <p:spTgt spid="385220"/>
                                        </p:tgtEl>
                                        <p:attrNameLst>
                                          <p:attrName>style.visibility</p:attrName>
                                        </p:attrNameLst>
                                      </p:cBhvr>
                                      <p:to>
                                        <p:strVal val="visible"/>
                                      </p:to>
                                    </p:set>
                                    <p:animEffect transition="in" filter="dissolve">
                                      <p:cBhvr>
                                        <p:cTn id="15" dur="200"/>
                                        <p:tgtEl>
                                          <p:spTgt spid="38522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199"/>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200"/>
                                        <p:tgtEl>
                                          <p:spTgt spid="5"/>
                                        </p:tgtEl>
                                      </p:cBhvr>
                                    </p:animEffect>
                                  </p:childTnLst>
                                </p:cTn>
                              </p:par>
                            </p:childTnLst>
                          </p:cTn>
                        </p:par>
                        <p:par>
                          <p:cTn id="25" fill="hold">
                            <p:stCondLst>
                              <p:cond delay="200"/>
                            </p:stCondLst>
                            <p:childTnLst>
                              <p:par>
                                <p:cTn id="26" presetID="9" presetClass="entr" presetSubtype="0" fill="hold" grpId="0" nodeType="afterEffect">
                                  <p:stCondLst>
                                    <p:cond delay="0"/>
                                  </p:stCondLst>
                                  <p:childTnLst>
                                    <p:set>
                                      <p:cBhvr>
                                        <p:cTn id="27" dur="1" fill="hold">
                                          <p:stCondLst>
                                            <p:cond delay="0"/>
                                          </p:stCondLst>
                                        </p:cTn>
                                        <p:tgtEl>
                                          <p:spTgt spid="385247"/>
                                        </p:tgtEl>
                                        <p:attrNameLst>
                                          <p:attrName>style.visibility</p:attrName>
                                        </p:attrNameLst>
                                      </p:cBhvr>
                                      <p:to>
                                        <p:strVal val="visible"/>
                                      </p:to>
                                    </p:set>
                                    <p:animEffect transition="in" filter="dissolve">
                                      <p:cBhvr>
                                        <p:cTn id="28" dur="200"/>
                                        <p:tgtEl>
                                          <p:spTgt spid="38524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199"/>
                                          </p:stCondLst>
                                        </p:cTn>
                                        <p:tgtEl>
                                          <p:spTgt spid="9"/>
                                        </p:tgtEl>
                                        <p:attrNameLst>
                                          <p:attrName>style.visibility</p:attrName>
                                        </p:attrNameLst>
                                      </p:cBhvr>
                                      <p:to>
                                        <p:strVal val="visible"/>
                                      </p:to>
                                    </p:set>
                                  </p:childTnLst>
                                </p:cTn>
                              </p:par>
                            </p:childTnLst>
                          </p:cTn>
                        </p:par>
                        <p:par>
                          <p:cTn id="33" fill="hold">
                            <p:stCondLst>
                              <p:cond delay="200"/>
                            </p:stCondLst>
                            <p:childTnLst>
                              <p:par>
                                <p:cTn id="34" presetID="1" presetClass="entr" presetSubtype="0" fill="hold" grpId="0" nodeType="afterEffect">
                                  <p:stCondLst>
                                    <p:cond delay="0"/>
                                  </p:stCondLst>
                                  <p:childTnLst>
                                    <p:set>
                                      <p:cBhvr>
                                        <p:cTn id="35" dur="1" fill="hold">
                                          <p:stCondLst>
                                            <p:cond delay="199"/>
                                          </p:stCondLst>
                                        </p:cTn>
                                        <p:tgtEl>
                                          <p:spTgt spid="38522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dissolve">
                                      <p:cBhvr>
                                        <p:cTn id="40" dur="200"/>
                                        <p:tgtEl>
                                          <p:spTgt spid="4"/>
                                        </p:tgtEl>
                                      </p:cBhvr>
                                    </p:animEffect>
                                  </p:childTnLst>
                                </p:cTn>
                              </p:par>
                            </p:childTnLst>
                          </p:cTn>
                        </p:par>
                        <p:par>
                          <p:cTn id="41" fill="hold">
                            <p:stCondLst>
                              <p:cond delay="200"/>
                            </p:stCondLst>
                            <p:childTnLst>
                              <p:par>
                                <p:cTn id="42" presetID="9" presetClass="entr" presetSubtype="0" fill="hold" grpId="0" nodeType="afterEffect">
                                  <p:stCondLst>
                                    <p:cond delay="0"/>
                                  </p:stCondLst>
                                  <p:childTnLst>
                                    <p:set>
                                      <p:cBhvr>
                                        <p:cTn id="43" dur="1" fill="hold">
                                          <p:stCondLst>
                                            <p:cond delay="0"/>
                                          </p:stCondLst>
                                        </p:cTn>
                                        <p:tgtEl>
                                          <p:spTgt spid="385227"/>
                                        </p:tgtEl>
                                        <p:attrNameLst>
                                          <p:attrName>style.visibility</p:attrName>
                                        </p:attrNameLst>
                                      </p:cBhvr>
                                      <p:to>
                                        <p:strVal val="visible"/>
                                      </p:to>
                                    </p:set>
                                    <p:animEffect transition="in" filter="dissolve">
                                      <p:cBhvr>
                                        <p:cTn id="44" dur="200"/>
                                        <p:tgtEl>
                                          <p:spTgt spid="385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220" grpId="0" autoUpdateAnimBg="0"/>
      <p:bldP spid="385225" grpId="0" autoUpdateAnimBg="0"/>
      <p:bldP spid="385227" grpId="0" autoUpdateAnimBg="0"/>
      <p:bldP spid="385247"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Option B:</a:t>
            </a:r>
            <a:br>
              <a:rPr lang="en-US" dirty="0" smtClean="0"/>
            </a:br>
            <a:r>
              <a:rPr lang="en-US" dirty="0" smtClean="0"/>
              <a:t>Write back MDR and </a:t>
            </a:r>
            <a:r>
              <a:rPr lang="en-US" dirty="0" err="1" smtClean="0"/>
              <a:t>ALUOut</a:t>
            </a:r>
            <a:r>
              <a:rPr lang="en-US" dirty="0" smtClean="0"/>
              <a:t> in the </a:t>
            </a:r>
            <a:r>
              <a:rPr lang="en-US" i="1" dirty="0" smtClean="0"/>
              <a:t>different </a:t>
            </a:r>
            <a:r>
              <a:rPr lang="en-US" dirty="0" smtClean="0"/>
              <a:t>CCs… </a:t>
            </a:r>
            <a:endParaRPr lang="en-US" dirty="0"/>
          </a:p>
        </p:txBody>
      </p:sp>
      <p:sp>
        <p:nvSpPr>
          <p:cNvPr id="4" name="Slide Number Placeholder 3"/>
          <p:cNvSpPr>
            <a:spLocks noGrp="1"/>
          </p:cNvSpPr>
          <p:nvPr>
            <p:ph type="sldNum" sz="quarter" idx="10"/>
          </p:nvPr>
        </p:nvSpPr>
        <p:spPr/>
        <p:txBody>
          <a:bodyPr/>
          <a:lstStyle/>
          <a:p>
            <a:fld id="{90A8EBD2-5031-F040-9582-28F057A255C9}" type="slidenum">
              <a:rPr lang="en-US" smtClean="0"/>
              <a:pPr/>
              <a:t>60</a:t>
            </a:fld>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45190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bwMode="auto">
          <a:xfrm>
            <a:off x="4223289"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pic>
        <p:nvPicPr>
          <p:cNvPr id="44040" name="Picture 688" descr="13 - Lecture Notes (Min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850"/>
            <a:ext cx="3869488" cy="39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61</a:t>
            </a:fld>
            <a:endParaRPr lang="en-US"/>
          </a:p>
        </p:txBody>
      </p:sp>
      <p:pic>
        <p:nvPicPr>
          <p:cNvPr id="2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148260548"/>
              </p:ext>
            </p:extLst>
          </p:nvPr>
        </p:nvGraphicFramePr>
        <p:xfrm>
          <a:off x="228600" y="4440768"/>
          <a:ext cx="2127250" cy="114871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Register file</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solidFill>
                            <a:srgbClr val="FF0000"/>
                          </a:solidFill>
                        </a:rPr>
                        <a:t>6 (00110)</a:t>
                      </a:r>
                      <a:endParaRPr lang="en-US" sz="1400" baseline="-25000" dirty="0">
                        <a:solidFill>
                          <a:srgbClr val="FF0000"/>
                        </a:solidFill>
                      </a:endParaRPr>
                    </a:p>
                  </a:txBody>
                  <a:tcPr marL="66199" marR="66199" marT="33100" marB="33100"/>
                </a:tc>
                <a:tc>
                  <a:txBody>
                    <a:bodyPr/>
                    <a:lstStyle/>
                    <a:p>
                      <a:r>
                        <a:rPr lang="en-US" sz="1400" dirty="0" smtClean="0">
                          <a:solidFill>
                            <a:srgbClr val="FF0000"/>
                          </a:solidFill>
                        </a:rPr>
                        <a:t>9</a:t>
                      </a:r>
                      <a:r>
                        <a:rPr lang="en-US" sz="1400" baseline="-25000" dirty="0" smtClean="0">
                          <a:solidFill>
                            <a:srgbClr val="FF0000"/>
                          </a:solidFill>
                        </a:rPr>
                        <a:t>10</a:t>
                      </a:r>
                      <a:r>
                        <a:rPr lang="en-US" sz="1400" baseline="0" dirty="0" smtClean="0">
                          <a:solidFill>
                            <a:srgbClr val="FF0000"/>
                          </a:solidFill>
                        </a:rPr>
                        <a:t> </a:t>
                      </a:r>
                      <a:r>
                        <a:rPr lang="en-US" sz="1400" baseline="0" dirty="0" smtClean="0">
                          <a:solidFill>
                            <a:srgbClr val="FF0000"/>
                          </a:solidFill>
                          <a:sym typeface="Wingdings"/>
                        </a:rPr>
                        <a:t> 70</a:t>
                      </a:r>
                      <a:r>
                        <a:rPr lang="en-US" sz="1400" baseline="-25000" dirty="0" smtClean="0">
                          <a:solidFill>
                            <a:srgbClr val="FF0000"/>
                          </a:solidFill>
                          <a:sym typeface="Wingdings"/>
                        </a:rPr>
                        <a:t>10</a:t>
                      </a:r>
                      <a:endParaRPr lang="en-US" sz="1400" baseline="-25000" dirty="0">
                        <a:solidFill>
                          <a:srgbClr val="FF0000"/>
                        </a:solidFill>
                      </a:endParaRPr>
                    </a:p>
                  </a:txBody>
                  <a:tcPr marL="66199" marR="66199" marT="33100" marB="33100"/>
                </a:tc>
              </a:tr>
              <a:tr h="268475">
                <a:tc>
                  <a:txBody>
                    <a:bodyPr/>
                    <a:lstStyle/>
                    <a:p>
                      <a:r>
                        <a:rPr lang="en-US" sz="1400" dirty="0" smtClean="0"/>
                        <a:t>7 (00111)</a:t>
                      </a:r>
                      <a:endParaRPr lang="en-US" sz="1400" dirty="0"/>
                    </a:p>
                  </a:txBody>
                  <a:tcPr marL="66199" marR="66199" marT="33100" marB="33100"/>
                </a:tc>
                <a:tc>
                  <a:txBody>
                    <a:bodyPr/>
                    <a:lstStyle/>
                    <a:p>
                      <a:r>
                        <a:rPr lang="en-US" sz="1400" dirty="0" smtClean="0"/>
                        <a:t>10000</a:t>
                      </a:r>
                      <a:r>
                        <a:rPr lang="en-US" sz="1400" baseline="-25000" dirty="0" smtClean="0"/>
                        <a:t>10</a:t>
                      </a:r>
                      <a:endParaRPr lang="en-US" sz="1400" baseline="-25000" dirty="0"/>
                    </a:p>
                  </a:txBody>
                  <a:tcPr marL="66199" marR="66199" marT="33100" marB="33100"/>
                </a:tc>
              </a:tr>
            </a:tbl>
          </a:graphicData>
        </a:graphic>
      </p:graphicFrame>
      <p:sp>
        <p:nvSpPr>
          <p:cNvPr id="4" name="TextBox 3"/>
          <p:cNvSpPr txBox="1"/>
          <p:nvPr/>
        </p:nvSpPr>
        <p:spPr>
          <a:xfrm>
            <a:off x="162984" y="4049184"/>
            <a:ext cx="1796852" cy="338554"/>
          </a:xfrm>
          <a:prstGeom prst="rect">
            <a:avLst/>
          </a:prstGeom>
          <a:noFill/>
        </p:spPr>
        <p:txBody>
          <a:bodyPr wrap="none" rtlCol="0">
            <a:spAutoFit/>
          </a:bodyPr>
          <a:lstStyle/>
          <a:p>
            <a:r>
              <a:rPr lang="en-US" sz="1600" dirty="0" smtClean="0">
                <a:solidFill>
                  <a:schemeClr val="tx1"/>
                </a:solidFill>
                <a:latin typeface="Helvetica"/>
                <a:cs typeface="Helvetica"/>
              </a:rPr>
              <a:t>PC value:  1004</a:t>
            </a:r>
            <a:r>
              <a:rPr lang="en-US" sz="1600" baseline="-25000" dirty="0" smtClean="0">
                <a:solidFill>
                  <a:schemeClr val="tx1"/>
                </a:solidFill>
                <a:latin typeface="Helvetica"/>
                <a:cs typeface="Helvetica"/>
              </a:rPr>
              <a:t>10</a:t>
            </a:r>
            <a:endParaRPr lang="en-US" sz="1600" baseline="-25000" dirty="0">
              <a:solidFill>
                <a:schemeClr val="tx1"/>
              </a:solidFill>
              <a:latin typeface="Helvetica"/>
              <a:cs typeface="Helvetica"/>
            </a:endParaRPr>
          </a:p>
        </p:txBody>
      </p:sp>
      <p:graphicFrame>
        <p:nvGraphicFramePr>
          <p:cNvPr id="14" name="Table 13"/>
          <p:cNvGraphicFramePr>
            <a:graphicFrameLocks noGrp="1"/>
          </p:cNvGraphicFramePr>
          <p:nvPr>
            <p:extLst>
              <p:ext uri="{D42A27DB-BD31-4B8C-83A1-F6EECF244321}">
                <p14:modId xmlns:p14="http://schemas.microsoft.com/office/powerpoint/2010/main" val="3173883210"/>
              </p:ext>
            </p:extLst>
          </p:nvPr>
        </p:nvGraphicFramePr>
        <p:xfrm>
          <a:off x="228600" y="5715000"/>
          <a:ext cx="2127250" cy="1987399"/>
        </p:xfrm>
        <a:graphic>
          <a:graphicData uri="http://schemas.openxmlformats.org/drawingml/2006/table">
            <a:tbl>
              <a:tblPr firstRow="1" bandRow="1">
                <a:tableStyleId>{5DA37D80-6434-44D0-A028-1B22A696006F}</a:tableStyleId>
              </a:tblPr>
              <a:tblGrid>
                <a:gridCol w="990600"/>
                <a:gridCol w="1136650"/>
              </a:tblGrid>
              <a:tr h="268475">
                <a:tc gridSpan="2">
                  <a:txBody>
                    <a:bodyPr/>
                    <a:lstStyle/>
                    <a:p>
                      <a:r>
                        <a:rPr lang="en-US" sz="1600" dirty="0" smtClean="0"/>
                        <a:t>Memory</a:t>
                      </a:r>
                      <a:endParaRPr lang="en-US" sz="1600" dirty="0"/>
                    </a:p>
                  </a:txBody>
                  <a:tcPr marL="66199" marR="66199" marT="33100" marB="33100"/>
                </a:tc>
                <a:tc hMerge="1">
                  <a:txBody>
                    <a:bodyPr/>
                    <a:lstStyle/>
                    <a:p>
                      <a:endParaRPr lang="en-US" sz="1000" dirty="0"/>
                    </a:p>
                  </a:txBody>
                  <a:tcPr marL="66199" marR="66199" marT="33100" marB="33100"/>
                </a:tc>
              </a:tr>
              <a:tr h="268475">
                <a:tc>
                  <a:txBody>
                    <a:bodyPr/>
                    <a:lstStyle/>
                    <a:p>
                      <a:r>
                        <a:rPr lang="en-US" sz="1400" baseline="0" dirty="0" smtClean="0"/>
                        <a:t>address</a:t>
                      </a:r>
                      <a:endParaRPr lang="en-US" sz="1400" baseline="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content</a:t>
                      </a:r>
                    </a:p>
                  </a:txBody>
                  <a:tcPr marL="66199" marR="66199" marT="33100" marB="33100"/>
                </a:tc>
              </a:tr>
              <a:tr h="268475">
                <a:tc>
                  <a:txBody>
                    <a:bodyPr/>
                    <a:lstStyle/>
                    <a:p>
                      <a:r>
                        <a:rPr lang="en-US" sz="1400" dirty="0" smtClean="0"/>
                        <a:t>1000</a:t>
                      </a:r>
                      <a:r>
                        <a:rPr lang="en-US" sz="1400" baseline="-25000" dirty="0" smtClean="0"/>
                        <a:t>10</a:t>
                      </a:r>
                      <a:endParaRPr lang="en-US" sz="1400" baseline="-25000" dirty="0"/>
                    </a:p>
                  </a:txBody>
                  <a:tcPr marL="66199" marR="66199" marT="33100" marB="33100"/>
                </a:tc>
                <a:tc>
                  <a:txBody>
                    <a:bodyPr/>
                    <a:lstStyle/>
                    <a:p>
                      <a:r>
                        <a:rPr lang="en-US" sz="1400" dirty="0" err="1" smtClean="0"/>
                        <a:t>lw</a:t>
                      </a:r>
                      <a:r>
                        <a:rPr lang="en-US" sz="1400" dirty="0" smtClean="0"/>
                        <a:t> encoding</a:t>
                      </a:r>
                      <a:endParaRPr lang="en-US" sz="1400" baseline="-25000" dirty="0"/>
                    </a:p>
                  </a:txBody>
                  <a:tcPr marL="66199" marR="66199" marT="33100" marB="33100"/>
                </a:tc>
              </a:tr>
              <a:tr h="268475">
                <a:tc>
                  <a:txBody>
                    <a:bodyPr/>
                    <a:lstStyle/>
                    <a:p>
                      <a:r>
                        <a:rPr lang="en-US" sz="1400" dirty="0" smtClean="0"/>
                        <a:t>…</a:t>
                      </a:r>
                      <a:endParaRPr lang="en-US" sz="1400" dirty="0"/>
                    </a:p>
                  </a:txBody>
                  <a:tcPr marL="66199" marR="66199" marT="33100" marB="33100"/>
                </a:tc>
                <a:tc>
                  <a:txBody>
                    <a:bodyPr/>
                    <a:lstStyle/>
                    <a:p>
                      <a:r>
                        <a:rPr lang="en-US" sz="1400" baseline="-25000" dirty="0" smtClean="0"/>
                        <a:t>…</a:t>
                      </a:r>
                      <a:endParaRPr lang="en-US" sz="1400" baseline="-25000" dirty="0"/>
                    </a:p>
                  </a:txBody>
                  <a:tcPr marL="66199" marR="66199" marT="33100" marB="33100"/>
                </a:tc>
              </a:tr>
              <a:tr h="268475">
                <a:tc>
                  <a:txBody>
                    <a:bodyPr/>
                    <a:lstStyle/>
                    <a:p>
                      <a:r>
                        <a:rPr lang="en-US" sz="1400" dirty="0" smtClean="0"/>
                        <a:t>10000</a:t>
                      </a:r>
                      <a:r>
                        <a:rPr lang="en-US" sz="1400" baseline="-25000" dirty="0" smtClean="0"/>
                        <a:t>10</a:t>
                      </a:r>
                      <a:endParaRPr lang="en-US" sz="1400" baseline="-25000" dirty="0"/>
                    </a:p>
                  </a:txBody>
                  <a:tcPr marL="66199" marR="66199" marT="33100" marB="33100"/>
                </a:tc>
                <a:tc>
                  <a:txBody>
                    <a:bodyPr/>
                    <a:lstStyle/>
                    <a:p>
                      <a:r>
                        <a:rPr lang="en-US" sz="1400" baseline="0" dirty="0" smtClean="0"/>
                        <a:t>50</a:t>
                      </a:r>
                      <a:r>
                        <a:rPr lang="en-US" sz="1400" baseline="-25000" dirty="0" smtClean="0"/>
                        <a:t>10</a:t>
                      </a:r>
                      <a:endParaRPr lang="en-US" sz="1400" baseline="-25000" dirty="0"/>
                    </a:p>
                  </a:txBody>
                  <a:tcPr marL="66199" marR="66199" marT="33100" marB="33100"/>
                </a:tc>
              </a:tr>
              <a:tr h="268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10004</a:t>
                      </a:r>
                      <a:r>
                        <a:rPr lang="en-US" sz="1400" baseline="-25000" dirty="0" smtClean="0"/>
                        <a:t>10</a:t>
                      </a:r>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60</a:t>
                      </a:r>
                      <a:r>
                        <a:rPr lang="en-US" sz="1400" baseline="-25000" dirty="0" smtClean="0"/>
                        <a:t>10</a:t>
                      </a:r>
                    </a:p>
                  </a:txBody>
                  <a:tcPr marL="66199" marR="66199" marT="33100" marB="33100"/>
                </a:tc>
              </a:tr>
              <a:tr h="268475">
                <a:tc>
                  <a:txBody>
                    <a:bodyPr/>
                    <a:lstStyle/>
                    <a:p>
                      <a:r>
                        <a:rPr lang="en-US" sz="1400" dirty="0" smtClean="0"/>
                        <a:t>10008</a:t>
                      </a:r>
                      <a:r>
                        <a:rPr lang="en-US" sz="1400" baseline="-25000" dirty="0" smtClean="0"/>
                        <a:t>10</a:t>
                      </a:r>
                      <a:endParaRPr lang="en-US" sz="1400" baseline="-25000" dirty="0"/>
                    </a:p>
                  </a:txBody>
                  <a:tcPr marL="66199" marR="66199" marT="33100" marB="3310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70</a:t>
                      </a:r>
                      <a:r>
                        <a:rPr lang="en-US" sz="1400" baseline="-25000" dirty="0" smtClean="0"/>
                        <a:t>10</a:t>
                      </a:r>
                    </a:p>
                  </a:txBody>
                  <a:tcPr marL="66199" marR="66199" marT="33100" marB="33100"/>
                </a:tc>
              </a:tr>
            </a:tbl>
          </a:graphicData>
        </a:graphic>
      </p:graphicFrame>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1523210453"/>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5865708" cy="648896"/>
          </a:xfrm>
          <a:prstGeom prst="rect">
            <a:avLst/>
          </a:prstGeom>
        </p:spPr>
        <p:txBody>
          <a:bodyPr wrap="none">
            <a:spAutoFit/>
          </a:bodyPr>
          <a:lstStyle/>
          <a:p>
            <a:pPr>
              <a:spcBef>
                <a:spcPts val="500"/>
              </a:spcBef>
            </a:pPr>
            <a:r>
              <a:rPr lang="en-US" sz="1600" dirty="0">
                <a:solidFill>
                  <a:schemeClr val="accent6">
                    <a:lumMod val="50000"/>
                  </a:schemeClr>
                </a:solidFill>
                <a:latin typeface="Helvetica"/>
                <a:cs typeface="Helvetica"/>
              </a:rPr>
              <a:t>Cycle </a:t>
            </a:r>
            <a:r>
              <a:rPr lang="en-US" sz="1600" dirty="0" smtClean="0">
                <a:solidFill>
                  <a:schemeClr val="accent6">
                    <a:lumMod val="50000"/>
                  </a:schemeClr>
                </a:solidFill>
                <a:latin typeface="Helvetica"/>
                <a:cs typeface="Helvetica"/>
              </a:rPr>
              <a:t>5,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4: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Write data from memory to the register file</a:t>
            </a:r>
          </a:p>
          <a:p>
            <a:pPr>
              <a:spcBef>
                <a:spcPts val="500"/>
              </a:spcBef>
            </a:pP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RF[IR(20:16)] </a:t>
            </a:r>
            <a:r>
              <a:rPr lang="en-US" sz="1600" dirty="0" smtClean="0">
                <a:solidFill>
                  <a:schemeClr val="accent6">
                    <a:lumMod val="50000"/>
                  </a:schemeClr>
                </a:solidFill>
                <a:latin typeface="Helvetica"/>
                <a:cs typeface="Helvetica"/>
                <a:sym typeface="Wingdings"/>
              </a:rPr>
              <a:t> MDR</a:t>
            </a:r>
            <a:endParaRPr lang="en-US" sz="1600" dirty="0" smtClean="0">
              <a:solidFill>
                <a:schemeClr val="accent6">
                  <a:lumMod val="50000"/>
                </a:schemeClr>
              </a:solidFill>
              <a:latin typeface="Helvetica"/>
              <a:cs typeface="Helvetica"/>
            </a:endParaRPr>
          </a:p>
        </p:txBody>
      </p:sp>
      <p:sp>
        <p:nvSpPr>
          <p:cNvPr id="8" name="Oval 7"/>
          <p:cNvSpPr/>
          <p:nvPr/>
        </p:nvSpPr>
        <p:spPr bwMode="auto">
          <a:xfrm>
            <a:off x="10763" y="3289189"/>
            <a:ext cx="836195" cy="836195"/>
          </a:xfrm>
          <a:prstGeom prst="ellipse">
            <a:avLst/>
          </a:prstGeom>
          <a:solidFill>
            <a:srgbClr val="FFFF00">
              <a:alpha val="11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nvGrpSpPr>
          <p:cNvPr id="9" name="Group 8"/>
          <p:cNvGrpSpPr/>
          <p:nvPr/>
        </p:nvGrpSpPr>
        <p:grpSpPr>
          <a:xfrm>
            <a:off x="5494867" y="3972744"/>
            <a:ext cx="800820" cy="1361255"/>
            <a:chOff x="5494867" y="3972744"/>
            <a:chExt cx="800820" cy="1361255"/>
          </a:xfrm>
        </p:grpSpPr>
        <p:sp>
          <p:nvSpPr>
            <p:cNvPr id="28" name="Rounded Rectangle 27"/>
            <p:cNvSpPr/>
            <p:nvPr/>
          </p:nvSpPr>
          <p:spPr bwMode="auto">
            <a:xfrm>
              <a:off x="5679442" y="3985187"/>
              <a:ext cx="614556" cy="1449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29" name="Rounded Rectangle 28"/>
            <p:cNvSpPr/>
            <p:nvPr/>
          </p:nvSpPr>
          <p:spPr bwMode="auto">
            <a:xfrm rot="16200000">
              <a:off x="5914263" y="4207565"/>
              <a:ext cx="614556" cy="144913"/>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1" name="Rounded Rectangle 30"/>
            <p:cNvSpPr/>
            <p:nvPr/>
          </p:nvSpPr>
          <p:spPr bwMode="auto">
            <a:xfrm>
              <a:off x="5757332" y="4512734"/>
              <a:ext cx="538355" cy="14491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2" name="Rounded Rectangle 31"/>
            <p:cNvSpPr/>
            <p:nvPr/>
          </p:nvSpPr>
          <p:spPr bwMode="auto">
            <a:xfrm rot="16200000">
              <a:off x="5439344" y="4838209"/>
              <a:ext cx="821265" cy="17031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3" name="TextBox 32"/>
            <p:cNvSpPr txBox="1"/>
            <p:nvPr/>
          </p:nvSpPr>
          <p:spPr>
            <a:xfrm>
              <a:off x="5494867" y="4639733"/>
              <a:ext cx="298780" cy="338554"/>
            </a:xfrm>
            <a:prstGeom prst="rect">
              <a:avLst/>
            </a:prstGeom>
            <a:noFill/>
          </p:spPr>
          <p:txBody>
            <a:bodyPr wrap="none" rtlCol="0">
              <a:spAutoFit/>
            </a:bodyPr>
            <a:lstStyle/>
            <a:p>
              <a:r>
                <a:rPr lang="en-US" sz="1600" b="1" dirty="0" smtClean="0">
                  <a:solidFill>
                    <a:srgbClr val="FF0000"/>
                  </a:solidFill>
                  <a:latin typeface="Helvetica"/>
                  <a:cs typeface="Helvetica"/>
                </a:rPr>
                <a:t>0</a:t>
              </a:r>
              <a:endParaRPr lang="en-US" sz="1600" b="1" baseline="-25000" dirty="0">
                <a:solidFill>
                  <a:srgbClr val="FF0000"/>
                </a:solidFill>
                <a:latin typeface="Helvetica"/>
                <a:cs typeface="Helvetica"/>
              </a:endParaRPr>
            </a:p>
          </p:txBody>
        </p:sp>
      </p:grpSp>
      <p:grpSp>
        <p:nvGrpSpPr>
          <p:cNvPr id="10" name="Group 9"/>
          <p:cNvGrpSpPr/>
          <p:nvPr/>
        </p:nvGrpSpPr>
        <p:grpSpPr>
          <a:xfrm>
            <a:off x="5867397" y="3759198"/>
            <a:ext cx="762005" cy="1041401"/>
            <a:chOff x="5867397" y="3759198"/>
            <a:chExt cx="762005" cy="1041401"/>
          </a:xfrm>
        </p:grpSpPr>
        <p:sp>
          <p:nvSpPr>
            <p:cNvPr id="34" name="Rounded Rectangle 33"/>
            <p:cNvSpPr/>
            <p:nvPr/>
          </p:nvSpPr>
          <p:spPr bwMode="auto">
            <a:xfrm>
              <a:off x="5867397" y="3759198"/>
              <a:ext cx="762003" cy="169334"/>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5" name="Rounded Rectangle 34"/>
            <p:cNvSpPr/>
            <p:nvPr/>
          </p:nvSpPr>
          <p:spPr bwMode="auto">
            <a:xfrm rot="16200000">
              <a:off x="6036244" y="4207441"/>
              <a:ext cx="1041401" cy="144915"/>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6" name="Group 5"/>
          <p:cNvGrpSpPr/>
          <p:nvPr/>
        </p:nvGrpSpPr>
        <p:grpSpPr>
          <a:xfrm>
            <a:off x="4190020" y="3759197"/>
            <a:ext cx="1677381" cy="3479803"/>
            <a:chOff x="4190020" y="3759197"/>
            <a:chExt cx="1677381" cy="3479803"/>
          </a:xfrm>
        </p:grpSpPr>
        <p:grpSp>
          <p:nvGrpSpPr>
            <p:cNvPr id="5" name="Group 4"/>
            <p:cNvGrpSpPr/>
            <p:nvPr/>
          </p:nvGrpSpPr>
          <p:grpSpPr>
            <a:xfrm>
              <a:off x="4190020" y="3759197"/>
              <a:ext cx="1677381" cy="3479803"/>
              <a:chOff x="4190020" y="3759197"/>
              <a:chExt cx="1677381" cy="3479803"/>
            </a:xfrm>
          </p:grpSpPr>
          <p:sp>
            <p:nvSpPr>
              <p:cNvPr id="36" name="Rounded Rectangle 35"/>
              <p:cNvSpPr/>
              <p:nvPr/>
            </p:nvSpPr>
            <p:spPr bwMode="auto">
              <a:xfrm>
                <a:off x="4191000" y="3759201"/>
                <a:ext cx="1295403" cy="126999"/>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8" name="Rounded Rectangle 37"/>
              <p:cNvSpPr/>
              <p:nvPr/>
            </p:nvSpPr>
            <p:spPr bwMode="auto">
              <a:xfrm rot="16200000">
                <a:off x="2564909" y="5384308"/>
                <a:ext cx="3403602" cy="15338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39" name="Rounded Rectangle 38"/>
              <p:cNvSpPr/>
              <p:nvPr/>
            </p:nvSpPr>
            <p:spPr bwMode="auto">
              <a:xfrm>
                <a:off x="4191000" y="7086600"/>
                <a:ext cx="1676400" cy="152400"/>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1" name="Rounded Rectangle 40"/>
              <p:cNvSpPr/>
              <p:nvPr/>
            </p:nvSpPr>
            <p:spPr bwMode="auto">
              <a:xfrm rot="16200000">
                <a:off x="5460512" y="6823642"/>
                <a:ext cx="677332" cy="136446"/>
              </a:xfrm>
              <a:prstGeom prst="roundRect">
                <a:avLst/>
              </a:prstGeom>
              <a:solidFill>
                <a:srgbClr val="FF0000">
                  <a:alpha val="37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
          <p:nvSpPr>
            <p:cNvPr id="43" name="TextBox 42"/>
            <p:cNvSpPr txBox="1"/>
            <p:nvPr/>
          </p:nvSpPr>
          <p:spPr>
            <a:xfrm>
              <a:off x="5486400" y="6477000"/>
              <a:ext cx="298780" cy="338554"/>
            </a:xfrm>
            <a:prstGeom prst="rect">
              <a:avLst/>
            </a:prstGeom>
            <a:noFill/>
          </p:spPr>
          <p:txBody>
            <a:bodyPr wrap="none" rtlCol="0">
              <a:spAutoFit/>
            </a:bodyPr>
            <a:lstStyle/>
            <a:p>
              <a:r>
                <a:rPr lang="en-US" sz="1600" b="1" dirty="0" smtClean="0">
                  <a:solidFill>
                    <a:srgbClr val="FF0000"/>
                  </a:solidFill>
                  <a:latin typeface="Helvetica"/>
                  <a:cs typeface="Helvetica"/>
                </a:rPr>
                <a:t>1</a:t>
              </a:r>
              <a:endParaRPr lang="en-US" sz="1600" b="1" baseline="-25000" dirty="0">
                <a:solidFill>
                  <a:srgbClr val="FF0000"/>
                </a:solidFill>
                <a:latin typeface="Helvetica"/>
                <a:cs typeface="Helvetica"/>
              </a:endParaRPr>
            </a:p>
          </p:txBody>
        </p:sp>
      </p:grpSp>
      <p:grpSp>
        <p:nvGrpSpPr>
          <p:cNvPr id="18" name="Group 17"/>
          <p:cNvGrpSpPr/>
          <p:nvPr/>
        </p:nvGrpSpPr>
        <p:grpSpPr>
          <a:xfrm>
            <a:off x="5359398" y="4961467"/>
            <a:ext cx="1405468" cy="838200"/>
            <a:chOff x="5359398" y="4961467"/>
            <a:chExt cx="1405468" cy="838200"/>
          </a:xfrm>
        </p:grpSpPr>
        <p:grpSp>
          <p:nvGrpSpPr>
            <p:cNvPr id="11" name="Group 10"/>
            <p:cNvGrpSpPr/>
            <p:nvPr/>
          </p:nvGrpSpPr>
          <p:grpSpPr>
            <a:xfrm>
              <a:off x="5359398" y="4961467"/>
              <a:ext cx="1405468" cy="838200"/>
              <a:chOff x="5359398" y="4961467"/>
              <a:chExt cx="1405468" cy="838200"/>
            </a:xfrm>
          </p:grpSpPr>
          <p:sp>
            <p:nvSpPr>
              <p:cNvPr id="47" name="TextBox 46"/>
              <p:cNvSpPr txBox="1"/>
              <p:nvPr/>
            </p:nvSpPr>
            <p:spPr>
              <a:xfrm>
                <a:off x="6313935" y="5461113"/>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6</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8" name="TextBox 47"/>
              <p:cNvSpPr txBox="1"/>
              <p:nvPr/>
            </p:nvSpPr>
            <p:spPr>
              <a:xfrm>
                <a:off x="5359398" y="4961467"/>
                <a:ext cx="450931" cy="338554"/>
              </a:xfrm>
              <a:prstGeom prst="rect">
                <a:avLst/>
              </a:prstGeom>
              <a:noFill/>
            </p:spPr>
            <p:txBody>
              <a:bodyPr wrap="none" rtlCol="0">
                <a:spAutoFit/>
              </a:bodyPr>
              <a:lstStyle/>
              <a:p>
                <a:r>
                  <a:rPr lang="en-US" sz="1600" b="1" dirty="0" smtClean="0">
                    <a:solidFill>
                      <a:srgbClr val="FF0000"/>
                    </a:solidFill>
                    <a:latin typeface="Helvetica"/>
                    <a:cs typeface="Helvetica"/>
                  </a:rPr>
                  <a:t>6</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cxnSp>
          <p:nvCxnSpPr>
            <p:cNvPr id="52" name="Straight Arrow Connector 51"/>
            <p:cNvCxnSpPr/>
            <p:nvPr/>
          </p:nvCxnSpPr>
          <p:spPr bwMode="auto">
            <a:xfrm>
              <a:off x="5791200" y="5257800"/>
              <a:ext cx="609600" cy="304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grpSp>
        <p:nvGrpSpPr>
          <p:cNvPr id="17" name="Group 16"/>
          <p:cNvGrpSpPr/>
          <p:nvPr/>
        </p:nvGrpSpPr>
        <p:grpSpPr>
          <a:xfrm>
            <a:off x="4495800" y="5833646"/>
            <a:ext cx="2385378" cy="795754"/>
            <a:chOff x="4495800" y="5833646"/>
            <a:chExt cx="2385378" cy="795754"/>
          </a:xfrm>
        </p:grpSpPr>
        <p:grpSp>
          <p:nvGrpSpPr>
            <p:cNvPr id="12" name="Group 11"/>
            <p:cNvGrpSpPr/>
            <p:nvPr/>
          </p:nvGrpSpPr>
          <p:grpSpPr>
            <a:xfrm>
              <a:off x="4495800" y="5833646"/>
              <a:ext cx="2385378" cy="795754"/>
              <a:chOff x="4495800" y="5833646"/>
              <a:chExt cx="2385378" cy="795754"/>
            </a:xfrm>
          </p:grpSpPr>
          <p:sp>
            <p:nvSpPr>
              <p:cNvPr id="44" name="TextBox 43"/>
              <p:cNvSpPr txBox="1"/>
              <p:nvPr/>
            </p:nvSpPr>
            <p:spPr>
              <a:xfrm>
                <a:off x="4495800" y="6290846"/>
                <a:ext cx="565045" cy="338554"/>
              </a:xfrm>
              <a:prstGeom prst="rect">
                <a:avLst/>
              </a:prstGeom>
              <a:noFill/>
            </p:spPr>
            <p:txBody>
              <a:bodyPr wrap="none" rtlCol="0">
                <a:spAutoFit/>
              </a:bodyPr>
              <a:lstStyle/>
              <a:p>
                <a:r>
                  <a:rPr lang="en-US" sz="1600" b="1" dirty="0" smtClean="0">
                    <a:solidFill>
                      <a:srgbClr val="FF0000"/>
                    </a:solidFill>
                    <a:latin typeface="Helvetica"/>
                    <a:cs typeface="Helvetica"/>
                  </a:rPr>
                  <a:t>70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sp>
            <p:nvSpPr>
              <p:cNvPr id="46" name="TextBox 45"/>
              <p:cNvSpPr txBox="1"/>
              <p:nvPr/>
            </p:nvSpPr>
            <p:spPr>
              <a:xfrm>
                <a:off x="6316133" y="5833646"/>
                <a:ext cx="565045" cy="338554"/>
              </a:xfrm>
              <a:prstGeom prst="rect">
                <a:avLst/>
              </a:prstGeom>
              <a:noFill/>
            </p:spPr>
            <p:txBody>
              <a:bodyPr wrap="none" rtlCol="0">
                <a:spAutoFit/>
              </a:bodyPr>
              <a:lstStyle/>
              <a:p>
                <a:r>
                  <a:rPr lang="en-US" sz="1600" b="1" dirty="0" smtClean="0">
                    <a:solidFill>
                      <a:srgbClr val="FF0000"/>
                    </a:solidFill>
                    <a:latin typeface="Helvetica"/>
                    <a:cs typeface="Helvetica"/>
                  </a:rPr>
                  <a:t>70</a:t>
                </a:r>
                <a:r>
                  <a:rPr lang="en-US" sz="1600" b="1" baseline="-25000"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grpSp>
        <p:cxnSp>
          <p:nvCxnSpPr>
            <p:cNvPr id="55" name="Straight Arrow Connector 54"/>
            <p:cNvCxnSpPr/>
            <p:nvPr/>
          </p:nvCxnSpPr>
          <p:spPr bwMode="auto">
            <a:xfrm flipV="1">
              <a:off x="5029200" y="6163733"/>
              <a:ext cx="1397000" cy="313267"/>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sp>
        <p:nvSpPr>
          <p:cNvPr id="45" name="TextBox 44"/>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sp>
        <p:nvSpPr>
          <p:cNvPr id="50" name="TextBox 49"/>
          <p:cNvSpPr txBox="1"/>
          <p:nvPr/>
        </p:nvSpPr>
        <p:spPr>
          <a:xfrm>
            <a:off x="7656473" y="796243"/>
            <a:ext cx="2286000" cy="369332"/>
          </a:xfrm>
          <a:prstGeom prst="rect">
            <a:avLst/>
          </a:prstGeom>
          <a:solidFill>
            <a:srgbClr val="FFFF00"/>
          </a:solidFill>
          <a:ln>
            <a:solidFill>
              <a:srgbClr val="FF0000"/>
            </a:solidFill>
          </a:ln>
        </p:spPr>
        <p:txBody>
          <a:bodyPr wrap="square" rtlCol="0">
            <a:spAutoFit/>
          </a:bodyPr>
          <a:lstStyle/>
          <a:p>
            <a:r>
              <a:rPr lang="en-US" sz="1800" b="1" dirty="0" smtClean="0">
                <a:solidFill>
                  <a:srgbClr val="FF0000"/>
                </a:solidFill>
                <a:latin typeface="Helvetica"/>
                <a:cs typeface="Helvetica"/>
              </a:rPr>
              <a:t>Same as normal </a:t>
            </a:r>
            <a:r>
              <a:rPr lang="en-US" sz="1800" b="1" dirty="0" err="1" smtClean="0">
                <a:solidFill>
                  <a:srgbClr val="FF0000"/>
                </a:solidFill>
                <a:latin typeface="Helvetica"/>
                <a:cs typeface="Helvetica"/>
              </a:rPr>
              <a:t>lw</a:t>
            </a:r>
            <a:endParaRPr lang="en-US" sz="1800" b="1" dirty="0" smtClean="0">
              <a:solidFill>
                <a:srgbClr val="FF0000"/>
              </a:solidFill>
              <a:latin typeface="Helvetica"/>
              <a:cs typeface="Helvetica"/>
            </a:endParaRPr>
          </a:p>
        </p:txBody>
      </p:sp>
    </p:spTree>
    <p:extLst>
      <p:ext uri="{BB962C8B-B14F-4D97-AF65-F5344CB8AC3E}">
        <p14:creationId xmlns:p14="http://schemas.microsoft.com/office/powerpoint/2010/main" val="21121446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bwMode="auto">
          <a:xfrm>
            <a:off x="4264704" y="533400"/>
            <a:ext cx="1621238" cy="263079"/>
          </a:xfrm>
          <a:prstGeom prst="rect">
            <a:avLst/>
          </a:prstGeom>
          <a:solidFill>
            <a:srgbClr val="FFFF00"/>
          </a:solid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44037"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8"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44039"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4" name="Slide Number Placeholder 3"/>
          <p:cNvSpPr>
            <a:spLocks noGrp="1"/>
          </p:cNvSpPr>
          <p:nvPr>
            <p:ph type="sldNum" sz="quarter" idx="10"/>
          </p:nvPr>
        </p:nvSpPr>
        <p:spPr>
          <a:xfrm>
            <a:off x="9652000" y="7429499"/>
            <a:ext cx="341313" cy="342901"/>
          </a:xfrm>
        </p:spPr>
        <p:txBody>
          <a:bodyPr/>
          <a:lstStyle/>
          <a:p>
            <a:pPr>
              <a:defRPr/>
            </a:pPr>
            <a:fld id="{0F8B4F7E-174C-194F-9065-BE6B75A72F24}" type="slidenum">
              <a:rPr lang="en-US" smtClean="0"/>
              <a:pPr>
                <a:defRPr/>
              </a:pPr>
              <a:t>62</a:t>
            </a:fld>
            <a:endParaRPr lang="en-US"/>
          </a:p>
        </p:txBody>
      </p:sp>
      <p:pic>
        <p:nvPicPr>
          <p:cNvPr id="2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394689"/>
            <a:ext cx="7239000" cy="530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7"/>
          <p:cNvSpPr>
            <a:spLocks noChangeArrowheads="1"/>
          </p:cNvSpPr>
          <p:nvPr/>
        </p:nvSpPr>
        <p:spPr bwMode="auto">
          <a:xfrm>
            <a:off x="6415088" y="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2" name="Rectangle 28"/>
          <p:cNvSpPr>
            <a:spLocks noChangeArrowheads="1"/>
          </p:cNvSpPr>
          <p:nvPr/>
        </p:nvSpPr>
        <p:spPr bwMode="auto">
          <a:xfrm>
            <a:off x="6415088" y="165100"/>
            <a:ext cx="555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sp>
        <p:nvSpPr>
          <p:cNvPr id="23" name="Rectangle 29"/>
          <p:cNvSpPr>
            <a:spLocks noChangeArrowheads="1"/>
          </p:cNvSpPr>
          <p:nvPr/>
        </p:nvSpPr>
        <p:spPr bwMode="auto">
          <a:xfrm>
            <a:off x="6613525" y="325438"/>
            <a:ext cx="571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378" tIns="48189" rIns="96378" bIns="48189" anchor="ctr"/>
          <a:lstStyle/>
          <a:p>
            <a:endParaRPr lang="en-US"/>
          </a:p>
        </p:txBody>
      </p:sp>
      <p:graphicFrame>
        <p:nvGraphicFramePr>
          <p:cNvPr id="26" name="Table 25"/>
          <p:cNvGraphicFramePr>
            <a:graphicFrameLocks noGrp="1"/>
          </p:cNvGraphicFramePr>
          <p:nvPr>
            <p:extLst>
              <p:ext uri="{D42A27DB-BD31-4B8C-83A1-F6EECF244321}">
                <p14:modId xmlns:p14="http://schemas.microsoft.com/office/powerpoint/2010/main" val="2643049532"/>
              </p:ext>
            </p:extLst>
          </p:nvPr>
        </p:nvGraphicFramePr>
        <p:xfrm>
          <a:off x="4191000" y="1257300"/>
          <a:ext cx="5562599" cy="1028700"/>
        </p:xfrm>
        <a:graphic>
          <a:graphicData uri="http://schemas.openxmlformats.org/drawingml/2006/table">
            <a:tbl>
              <a:tblPr firstRow="1" bandRow="1">
                <a:tableStyleId>{5DA37D80-6434-44D0-A028-1B22A696006F}</a:tableStyleId>
              </a:tblPr>
              <a:tblGrid>
                <a:gridCol w="1117600"/>
                <a:gridCol w="1117600"/>
                <a:gridCol w="1117600"/>
                <a:gridCol w="2209799"/>
              </a:tblGrid>
              <a:tr h="342900">
                <a:tc>
                  <a:txBody>
                    <a:bodyPr/>
                    <a:lstStyle/>
                    <a:p>
                      <a:r>
                        <a:rPr lang="en-US" sz="1400" dirty="0" err="1" smtClean="0"/>
                        <a:t>Opcode</a:t>
                      </a:r>
                      <a:endParaRPr lang="en-US" sz="1400" dirty="0"/>
                    </a:p>
                  </a:txBody>
                  <a:tcPr marL="66199" marR="66199" marT="33100" marB="33100"/>
                </a:tc>
                <a:tc>
                  <a:txBody>
                    <a:bodyPr/>
                    <a:lstStyle/>
                    <a:p>
                      <a:r>
                        <a:rPr lang="en-US" sz="1400" dirty="0" smtClean="0"/>
                        <a:t>Source</a:t>
                      </a:r>
                      <a:endParaRPr lang="en-US" sz="1400" dirty="0"/>
                    </a:p>
                  </a:txBody>
                  <a:tcPr marL="66199" marR="66199" marT="33100" marB="33100"/>
                </a:tc>
                <a:tc>
                  <a:txBody>
                    <a:bodyPr/>
                    <a:lstStyle/>
                    <a:p>
                      <a:r>
                        <a:rPr lang="en-US" sz="1400" dirty="0" smtClean="0"/>
                        <a:t>Destination</a:t>
                      </a:r>
                      <a:endParaRPr lang="en-US" sz="1400" dirty="0"/>
                    </a:p>
                  </a:txBody>
                  <a:tcPr marL="66199" marR="66199" marT="33100" marB="33100"/>
                </a:tc>
                <a:tc>
                  <a:txBody>
                    <a:bodyPr/>
                    <a:lstStyle/>
                    <a:p>
                      <a:r>
                        <a:rPr lang="en-US" sz="1400" dirty="0" smtClean="0"/>
                        <a:t>Immediate value</a:t>
                      </a:r>
                      <a:endParaRPr lang="en-US" sz="1400" dirty="0"/>
                    </a:p>
                  </a:txBody>
                  <a:tcPr marL="66199" marR="66199" marT="33100" marB="33100"/>
                </a:tc>
              </a:tr>
              <a:tr h="342900">
                <a:tc>
                  <a:txBody>
                    <a:bodyPr/>
                    <a:lstStyle/>
                    <a:p>
                      <a:r>
                        <a:rPr lang="en-US" sz="1400" dirty="0" smtClean="0"/>
                        <a:t>Bits 31-26</a:t>
                      </a:r>
                      <a:endParaRPr lang="en-US" sz="1400" dirty="0"/>
                    </a:p>
                  </a:txBody>
                  <a:tcPr marL="66199" marR="66199" marT="33100" marB="33100"/>
                </a:tc>
                <a:tc>
                  <a:txBody>
                    <a:bodyPr/>
                    <a:lstStyle/>
                    <a:p>
                      <a:r>
                        <a:rPr lang="en-US" sz="1400" dirty="0" smtClean="0"/>
                        <a:t>Bits 25-21</a:t>
                      </a:r>
                      <a:endParaRPr lang="en-US" sz="1400" dirty="0"/>
                    </a:p>
                  </a:txBody>
                  <a:tcPr marL="66199" marR="66199" marT="33100" marB="33100"/>
                </a:tc>
                <a:tc>
                  <a:txBody>
                    <a:bodyPr/>
                    <a:lstStyle/>
                    <a:p>
                      <a:r>
                        <a:rPr lang="en-US" sz="1400" dirty="0" smtClean="0"/>
                        <a:t>Bits 20-16</a:t>
                      </a:r>
                      <a:endParaRPr lang="en-US" sz="1400" dirty="0"/>
                    </a:p>
                  </a:txBody>
                  <a:tcPr marL="66199" marR="66199" marT="33100" marB="33100"/>
                </a:tc>
                <a:tc>
                  <a:txBody>
                    <a:bodyPr/>
                    <a:lstStyle/>
                    <a:p>
                      <a:r>
                        <a:rPr lang="en-US" sz="1400" dirty="0" smtClean="0"/>
                        <a:t>Bits 15-</a:t>
                      </a:r>
                      <a:r>
                        <a:rPr lang="en-US" sz="1400" baseline="0" dirty="0" smtClean="0"/>
                        <a:t>0</a:t>
                      </a:r>
                      <a:endParaRPr lang="en-US" sz="1400" dirty="0"/>
                    </a:p>
                  </a:txBody>
                  <a:tcPr marL="66199" marR="66199" marT="33100" marB="33100"/>
                </a:tc>
              </a:tr>
              <a:tr h="342900">
                <a:tc>
                  <a:txBody>
                    <a:bodyPr/>
                    <a:lstStyle/>
                    <a:p>
                      <a:r>
                        <a:rPr lang="en-US" sz="1400" dirty="0" smtClean="0"/>
                        <a:t>100011</a:t>
                      </a:r>
                      <a:endParaRPr lang="en-US" sz="1400" dirty="0"/>
                    </a:p>
                  </a:txBody>
                  <a:tcPr marL="66199" marR="66199" marT="33100" marB="33100"/>
                </a:tc>
                <a:tc>
                  <a:txBody>
                    <a:bodyPr/>
                    <a:lstStyle/>
                    <a:p>
                      <a:r>
                        <a:rPr lang="en-US" sz="1400" dirty="0" smtClean="0"/>
                        <a:t>00111</a:t>
                      </a:r>
                      <a:endParaRPr lang="en-US" sz="1400" dirty="0"/>
                    </a:p>
                  </a:txBody>
                  <a:tcPr marL="66199" marR="66199" marT="33100" marB="33100"/>
                </a:tc>
                <a:tc>
                  <a:txBody>
                    <a:bodyPr/>
                    <a:lstStyle/>
                    <a:p>
                      <a:r>
                        <a:rPr lang="en-US" sz="1400" dirty="0" smtClean="0"/>
                        <a:t>00110</a:t>
                      </a:r>
                      <a:endParaRPr lang="en-US" sz="1400" dirty="0"/>
                    </a:p>
                  </a:txBody>
                  <a:tcPr marL="66199" marR="66199" marT="33100" marB="33100"/>
                </a:tc>
                <a:tc>
                  <a:txBody>
                    <a:bodyPr/>
                    <a:lstStyle/>
                    <a:p>
                      <a:r>
                        <a:rPr lang="en-US" sz="1400" dirty="0" smtClean="0"/>
                        <a:t>0000</a:t>
                      </a:r>
                      <a:r>
                        <a:rPr lang="en-US" sz="1400" baseline="0" dirty="0" smtClean="0"/>
                        <a:t> 0000 0000</a:t>
                      </a:r>
                      <a:r>
                        <a:rPr lang="en-US" sz="1400" dirty="0" smtClean="0"/>
                        <a:t> 1000</a:t>
                      </a:r>
                      <a:endParaRPr lang="en-US" sz="1400" dirty="0"/>
                    </a:p>
                  </a:txBody>
                  <a:tcPr marL="66199" marR="66199" marT="33100" marB="33100"/>
                </a:tc>
              </a:tr>
            </a:tbl>
          </a:graphicData>
        </a:graphic>
      </p:graphicFrame>
      <p:sp>
        <p:nvSpPr>
          <p:cNvPr id="2" name="Rectangle 1"/>
          <p:cNvSpPr/>
          <p:nvPr/>
        </p:nvSpPr>
        <p:spPr>
          <a:xfrm>
            <a:off x="4191000" y="478726"/>
            <a:ext cx="5840060" cy="648896"/>
          </a:xfrm>
          <a:prstGeom prst="rect">
            <a:avLst/>
          </a:prstGeom>
        </p:spPr>
        <p:txBody>
          <a:bodyPr wrap="none">
            <a:spAutoFit/>
          </a:bodyPr>
          <a:lstStyle/>
          <a:p>
            <a:pPr>
              <a:spcBef>
                <a:spcPts val="500"/>
              </a:spcBef>
            </a:pPr>
            <a:r>
              <a:rPr lang="en-US" sz="1600">
                <a:solidFill>
                  <a:schemeClr val="accent6">
                    <a:lumMod val="50000"/>
                  </a:schemeClr>
                </a:solidFill>
                <a:latin typeface="Helvetica"/>
                <a:cs typeface="Helvetica"/>
              </a:rPr>
              <a:t>Cycle </a:t>
            </a:r>
            <a:r>
              <a:rPr lang="en-US" sz="1600" dirty="0">
                <a:solidFill>
                  <a:schemeClr val="accent6">
                    <a:lumMod val="50000"/>
                  </a:schemeClr>
                </a:solidFill>
                <a:latin typeface="Helvetica"/>
                <a:cs typeface="Helvetica"/>
              </a:rPr>
              <a:t>6</a:t>
            </a:r>
            <a:r>
              <a:rPr lang="en-US" sz="1600" smtClean="0">
                <a:solidFill>
                  <a:schemeClr val="accent6">
                    <a:lumMod val="50000"/>
                  </a:schemeClr>
                </a:solidFill>
                <a:latin typeface="Helvetica"/>
                <a:cs typeface="Helvetica"/>
              </a:rPr>
              <a:t>, </a:t>
            </a:r>
            <a:r>
              <a:rPr lang="en-US" sz="1600" dirty="0">
                <a:solidFill>
                  <a:schemeClr val="accent6">
                    <a:lumMod val="50000"/>
                  </a:schemeClr>
                </a:solidFill>
                <a:latin typeface="Helvetica"/>
                <a:cs typeface="Helvetica"/>
              </a:rPr>
              <a:t>State </a:t>
            </a:r>
            <a:r>
              <a:rPr lang="en-US" sz="1600" dirty="0" smtClean="0">
                <a:solidFill>
                  <a:schemeClr val="accent6">
                    <a:lumMod val="50000"/>
                  </a:schemeClr>
                </a:solidFill>
                <a:latin typeface="Helvetica"/>
                <a:cs typeface="Helvetica"/>
              </a:rPr>
              <a:t>13: </a:t>
            </a: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Write data from </a:t>
            </a:r>
            <a:r>
              <a:rPr lang="en-US" sz="1600" dirty="0" err="1" smtClean="0">
                <a:solidFill>
                  <a:schemeClr val="accent6">
                    <a:lumMod val="50000"/>
                  </a:schemeClr>
                </a:solidFill>
                <a:latin typeface="Helvetica"/>
                <a:cs typeface="Helvetica"/>
              </a:rPr>
              <a:t>ALUOut</a:t>
            </a:r>
            <a:r>
              <a:rPr lang="en-US" sz="1600" dirty="0" smtClean="0">
                <a:solidFill>
                  <a:schemeClr val="accent6">
                    <a:lumMod val="50000"/>
                  </a:schemeClr>
                </a:solidFill>
                <a:latin typeface="Helvetica"/>
                <a:cs typeface="Helvetica"/>
              </a:rPr>
              <a:t> to the register file</a:t>
            </a:r>
          </a:p>
          <a:p>
            <a:pPr>
              <a:spcBef>
                <a:spcPts val="500"/>
              </a:spcBef>
            </a:pPr>
            <a:r>
              <a:rPr lang="en-US" sz="1600" dirty="0">
                <a:solidFill>
                  <a:schemeClr val="accent6">
                    <a:lumMod val="50000"/>
                  </a:schemeClr>
                </a:solidFill>
                <a:latin typeface="Helvetica"/>
                <a:cs typeface="Helvetica"/>
              </a:rPr>
              <a:t>	</a:t>
            </a:r>
            <a:r>
              <a:rPr lang="en-US" sz="1600" dirty="0" smtClean="0">
                <a:solidFill>
                  <a:schemeClr val="accent6">
                    <a:lumMod val="50000"/>
                  </a:schemeClr>
                </a:solidFill>
                <a:latin typeface="Helvetica"/>
                <a:cs typeface="Helvetica"/>
              </a:rPr>
              <a:t>RF[IR(25:21)] </a:t>
            </a:r>
            <a:r>
              <a:rPr lang="en-US" sz="1600" dirty="0" smtClean="0">
                <a:solidFill>
                  <a:schemeClr val="accent6">
                    <a:lumMod val="50000"/>
                  </a:schemeClr>
                </a:solidFill>
                <a:latin typeface="Helvetica"/>
                <a:cs typeface="Helvetica"/>
                <a:sym typeface="Wingdings"/>
              </a:rPr>
              <a:t> </a:t>
            </a:r>
            <a:r>
              <a:rPr lang="en-US" sz="1600" dirty="0" err="1" smtClean="0">
                <a:solidFill>
                  <a:schemeClr val="accent6">
                    <a:lumMod val="50000"/>
                  </a:schemeClr>
                </a:solidFill>
                <a:latin typeface="Helvetica"/>
                <a:cs typeface="Helvetica"/>
                <a:sym typeface="Wingdings"/>
              </a:rPr>
              <a:t>ALUOut</a:t>
            </a:r>
            <a:endParaRPr lang="en-US" sz="1600" dirty="0" smtClean="0">
              <a:solidFill>
                <a:schemeClr val="accent6">
                  <a:lumMod val="50000"/>
                </a:schemeClr>
              </a:solidFill>
              <a:latin typeface="Helvetica"/>
              <a:cs typeface="Helvetica"/>
            </a:endParaRPr>
          </a:p>
        </p:txBody>
      </p:sp>
      <p:sp>
        <p:nvSpPr>
          <p:cNvPr id="45" name="TextBox 44"/>
          <p:cNvSpPr txBox="1"/>
          <p:nvPr/>
        </p:nvSpPr>
        <p:spPr>
          <a:xfrm>
            <a:off x="4114800" y="0"/>
            <a:ext cx="4416544" cy="461665"/>
          </a:xfrm>
          <a:prstGeom prst="rect">
            <a:avLst/>
          </a:prstGeom>
          <a:noFill/>
        </p:spPr>
        <p:txBody>
          <a:bodyPr wrap="none" rtlCol="0">
            <a:spAutoFit/>
          </a:bodyPr>
          <a:lstStyle/>
          <a:p>
            <a:r>
              <a:rPr lang="en-US" dirty="0">
                <a:solidFill>
                  <a:schemeClr val="accent6">
                    <a:lumMod val="50000"/>
                  </a:schemeClr>
                </a:solidFill>
                <a:latin typeface="Helvetica"/>
                <a:cs typeface="Helvetica"/>
              </a:rPr>
              <a:t>address 1000</a:t>
            </a:r>
            <a:r>
              <a:rPr lang="en-US" baseline="-25000" dirty="0">
                <a:solidFill>
                  <a:schemeClr val="accent6">
                    <a:lumMod val="50000"/>
                  </a:schemeClr>
                </a:solidFill>
                <a:latin typeface="Helvetica"/>
                <a:cs typeface="Helvetica"/>
              </a:rPr>
              <a:t>10</a:t>
            </a:r>
            <a:r>
              <a:rPr lang="en-US" dirty="0">
                <a:solidFill>
                  <a:schemeClr val="accent6">
                    <a:lumMod val="50000"/>
                  </a:schemeClr>
                </a:solidFill>
                <a:latin typeface="Helvetica"/>
                <a:cs typeface="Helvetica"/>
              </a:rPr>
              <a:t>:  </a:t>
            </a:r>
            <a:r>
              <a:rPr lang="en-US" dirty="0" err="1">
                <a:solidFill>
                  <a:schemeClr val="accent6">
                    <a:lumMod val="50000"/>
                  </a:schemeClr>
                </a:solidFill>
                <a:latin typeface="Helvetica"/>
                <a:cs typeface="Helvetica"/>
              </a:rPr>
              <a:t>lw</a:t>
            </a:r>
            <a:r>
              <a:rPr lang="en-US" dirty="0">
                <a:solidFill>
                  <a:schemeClr val="accent6">
                    <a:lumMod val="50000"/>
                  </a:schemeClr>
                </a:solidFill>
                <a:latin typeface="Helvetica"/>
                <a:cs typeface="Helvetica"/>
              </a:rPr>
              <a:t>++ $6,8($7)</a:t>
            </a:r>
          </a:p>
        </p:txBody>
      </p:sp>
      <p:grpSp>
        <p:nvGrpSpPr>
          <p:cNvPr id="51" name="Group 50"/>
          <p:cNvGrpSpPr/>
          <p:nvPr/>
        </p:nvGrpSpPr>
        <p:grpSpPr>
          <a:xfrm>
            <a:off x="228600" y="152400"/>
            <a:ext cx="2286000" cy="3979333"/>
            <a:chOff x="457200" y="304800"/>
            <a:chExt cx="2057400" cy="3581400"/>
          </a:xfrm>
        </p:grpSpPr>
        <p:pic>
          <p:nvPicPr>
            <p:cNvPr id="53" name="Picture 8"/>
            <p:cNvPicPr>
              <a:picLocks noChangeAspect="1" noChangeArrowheads="1"/>
            </p:cNvPicPr>
            <p:nvPr/>
          </p:nvPicPr>
          <p:blipFill rotWithShape="1">
            <a:blip r:embed="rId3">
              <a:extLst>
                <a:ext uri="{28A0092B-C50C-407E-A947-70E740481C1C}">
                  <a14:useLocalDpi xmlns:a14="http://schemas.microsoft.com/office/drawing/2010/main" val="0"/>
                </a:ext>
              </a:extLst>
            </a:blip>
            <a:srcRect l="23678" t="1147" r="40090" b="11618"/>
            <a:stretch/>
          </p:blipFill>
          <p:spPr bwMode="auto">
            <a:xfrm>
              <a:off x="457200" y="304800"/>
              <a:ext cx="1968657" cy="347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ectangle 53"/>
            <p:cNvSpPr/>
            <p:nvPr/>
          </p:nvSpPr>
          <p:spPr bwMode="auto">
            <a:xfrm>
              <a:off x="1602341" y="3157330"/>
              <a:ext cx="912259" cy="718114"/>
            </a:xfrm>
            <a:prstGeom prst="rect">
              <a:avLst/>
            </a:prstGeom>
            <a:solidFill>
              <a:srgbClr val="FFFFFF"/>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6" name="Rectangle 55"/>
            <p:cNvSpPr/>
            <p:nvPr/>
          </p:nvSpPr>
          <p:spPr bwMode="auto">
            <a:xfrm>
              <a:off x="960925" y="3505200"/>
              <a:ext cx="912259" cy="381000"/>
            </a:xfrm>
            <a:prstGeom prst="rect">
              <a:avLst/>
            </a:prstGeom>
            <a:solidFill>
              <a:srgbClr val="FFFFFF"/>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57" name="Rectangle 56"/>
            <p:cNvSpPr/>
            <p:nvPr/>
          </p:nvSpPr>
          <p:spPr bwMode="auto">
            <a:xfrm>
              <a:off x="1457534" y="3426142"/>
              <a:ext cx="912259" cy="381000"/>
            </a:xfrm>
            <a:prstGeom prst="rect">
              <a:avLst/>
            </a:prstGeom>
            <a:solidFill>
              <a:srgbClr val="FFFFFF"/>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grpSp>
        <p:nvGrpSpPr>
          <p:cNvPr id="7" name="Group 6"/>
          <p:cNvGrpSpPr/>
          <p:nvPr/>
        </p:nvGrpSpPr>
        <p:grpSpPr>
          <a:xfrm>
            <a:off x="5105400" y="2133600"/>
            <a:ext cx="2362200" cy="3124200"/>
            <a:chOff x="5105400" y="2133600"/>
            <a:chExt cx="2362200" cy="3124200"/>
          </a:xfrm>
        </p:grpSpPr>
        <p:cxnSp>
          <p:nvCxnSpPr>
            <p:cNvPr id="58" name="Straight Arrow Connector 57"/>
            <p:cNvCxnSpPr/>
            <p:nvPr/>
          </p:nvCxnSpPr>
          <p:spPr bwMode="auto">
            <a:xfrm flipH="1">
              <a:off x="5867400" y="2133600"/>
              <a:ext cx="152400" cy="31242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59" name="TextBox 58"/>
            <p:cNvSpPr txBox="1"/>
            <p:nvPr/>
          </p:nvSpPr>
          <p:spPr>
            <a:xfrm>
              <a:off x="5105400" y="3048000"/>
              <a:ext cx="2362200" cy="1077218"/>
            </a:xfrm>
            <a:prstGeom prst="rect">
              <a:avLst/>
            </a:prstGeom>
            <a:solidFill>
              <a:srgbClr val="FFFFFF"/>
            </a:solidFill>
            <a:ln>
              <a:solidFill>
                <a:srgbClr val="FF0000"/>
              </a:solidFill>
            </a:ln>
          </p:spPr>
          <p:txBody>
            <a:bodyPr wrap="square" rtlCol="0">
              <a:spAutoFit/>
            </a:bodyPr>
            <a:lstStyle/>
            <a:p>
              <a:r>
                <a:rPr lang="en-US" sz="1600" dirty="0" smtClean="0">
                  <a:solidFill>
                    <a:srgbClr val="FF0000"/>
                  </a:solidFill>
                  <a:latin typeface="Helvetica"/>
                  <a:cs typeface="Helvetica"/>
                </a:rPr>
                <a:t>Aw, </a:t>
              </a:r>
              <a:r>
                <a:rPr lang="en-US" sz="1600" dirty="0">
                  <a:solidFill>
                    <a:srgbClr val="FF0000"/>
                  </a:solidFill>
                  <a:latin typeface="Helvetica"/>
                  <a:cs typeface="Helvetica"/>
                </a:rPr>
                <a:t>s</a:t>
              </a:r>
              <a:r>
                <a:rPr lang="en-US" sz="1600" dirty="0" smtClean="0">
                  <a:solidFill>
                    <a:srgbClr val="FF0000"/>
                  </a:solidFill>
                  <a:latin typeface="Helvetica"/>
                  <a:cs typeface="Helvetica"/>
                </a:rPr>
                <a:t>nap!</a:t>
              </a:r>
            </a:p>
            <a:p>
              <a:r>
                <a:rPr lang="en-US" sz="1600" dirty="0" smtClean="0">
                  <a:solidFill>
                    <a:srgbClr val="FF0000"/>
                  </a:solidFill>
                  <a:latin typeface="Helvetica"/>
                  <a:cs typeface="Helvetica"/>
                </a:rPr>
                <a:t>No path for bits 25:21 of IR to use as write address…</a:t>
              </a:r>
            </a:p>
          </p:txBody>
        </p:sp>
      </p:grpSp>
      <p:grpSp>
        <p:nvGrpSpPr>
          <p:cNvPr id="27" name="Group 26"/>
          <p:cNvGrpSpPr/>
          <p:nvPr/>
        </p:nvGrpSpPr>
        <p:grpSpPr>
          <a:xfrm>
            <a:off x="47404" y="2984238"/>
            <a:ext cx="2945377" cy="4272354"/>
            <a:chOff x="47404" y="2984238"/>
            <a:chExt cx="2945377" cy="4272354"/>
          </a:xfrm>
        </p:grpSpPr>
        <p:grpSp>
          <p:nvGrpSpPr>
            <p:cNvPr id="19" name="Group 18"/>
            <p:cNvGrpSpPr/>
            <p:nvPr/>
          </p:nvGrpSpPr>
          <p:grpSpPr>
            <a:xfrm>
              <a:off x="47404" y="4191000"/>
              <a:ext cx="2945377" cy="3065592"/>
              <a:chOff x="47404" y="4191000"/>
              <a:chExt cx="2945377" cy="3065592"/>
            </a:xfrm>
          </p:grpSpPr>
          <p:sp>
            <p:nvSpPr>
              <p:cNvPr id="60" name="TextBox 59"/>
              <p:cNvSpPr txBox="1"/>
              <p:nvPr/>
            </p:nvSpPr>
            <p:spPr>
              <a:xfrm>
                <a:off x="173381" y="6179374"/>
                <a:ext cx="2819400" cy="1077218"/>
              </a:xfrm>
              <a:prstGeom prst="rect">
                <a:avLst/>
              </a:prstGeom>
              <a:solidFill>
                <a:srgbClr val="FFFFFF"/>
              </a:solidFill>
              <a:ln>
                <a:solidFill>
                  <a:srgbClr val="FF0000"/>
                </a:solidFill>
              </a:ln>
            </p:spPr>
            <p:txBody>
              <a:bodyPr wrap="square" rtlCol="0">
                <a:spAutoFit/>
              </a:bodyPr>
              <a:lstStyle/>
              <a:p>
                <a:r>
                  <a:rPr lang="en-US" sz="1600" dirty="0" smtClean="0">
                    <a:solidFill>
                      <a:srgbClr val="FF0000"/>
                    </a:solidFill>
                    <a:latin typeface="Helvetica"/>
                    <a:cs typeface="Helvetica"/>
                  </a:rPr>
                  <a:t>To fix:</a:t>
                </a:r>
              </a:p>
              <a:p>
                <a:pPr marL="285750" indent="-285750">
                  <a:buFont typeface="Arial"/>
                  <a:buChar char="•"/>
                </a:pPr>
                <a:r>
                  <a:rPr lang="en-US" sz="1600" dirty="0" smtClean="0">
                    <a:solidFill>
                      <a:srgbClr val="FF0000"/>
                    </a:solidFill>
                    <a:latin typeface="Helvetica"/>
                    <a:cs typeface="Helvetica"/>
                  </a:rPr>
                  <a:t>Add another input to mux</a:t>
                </a:r>
              </a:p>
              <a:p>
                <a:pPr marL="285750" indent="-285750">
                  <a:buFont typeface="Arial"/>
                  <a:buChar char="•"/>
                </a:pPr>
                <a:r>
                  <a:rPr lang="en-US" sz="1600" dirty="0" smtClean="0">
                    <a:solidFill>
                      <a:srgbClr val="FF0000"/>
                    </a:solidFill>
                    <a:latin typeface="Helvetica"/>
                    <a:cs typeface="Helvetica"/>
                  </a:rPr>
                  <a:t>Now need 2 control signals instead of 1</a:t>
                </a:r>
              </a:p>
            </p:txBody>
          </p:sp>
          <p:sp>
            <p:nvSpPr>
              <p:cNvPr id="15" name="Rounded Rectangle 14"/>
              <p:cNvSpPr/>
              <p:nvPr/>
            </p:nvSpPr>
            <p:spPr bwMode="auto">
              <a:xfrm>
                <a:off x="1676400" y="4191000"/>
                <a:ext cx="838200" cy="1828800"/>
              </a:xfrm>
              <a:prstGeom prst="roundRect">
                <a:avLst/>
              </a:prstGeom>
              <a:solidFill>
                <a:srgbClr val="FFFFFF"/>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sp>
            <p:nvSpPr>
              <p:cNvPr id="61" name="TextBox 60"/>
              <p:cNvSpPr txBox="1"/>
              <p:nvPr/>
            </p:nvSpPr>
            <p:spPr>
              <a:xfrm>
                <a:off x="1752600" y="4260025"/>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00</a:t>
                </a:r>
                <a:endParaRPr lang="en-US" sz="1600" b="1" baseline="-25000" dirty="0">
                  <a:solidFill>
                    <a:srgbClr val="FF0000"/>
                  </a:solidFill>
                  <a:latin typeface="Helvetica"/>
                  <a:cs typeface="Helvetica"/>
                </a:endParaRPr>
              </a:p>
            </p:txBody>
          </p:sp>
          <p:sp>
            <p:nvSpPr>
              <p:cNvPr id="62" name="TextBox 61"/>
              <p:cNvSpPr txBox="1"/>
              <p:nvPr/>
            </p:nvSpPr>
            <p:spPr>
              <a:xfrm>
                <a:off x="1752600" y="4925876"/>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01</a:t>
                </a:r>
                <a:endParaRPr lang="en-US" sz="1600" b="1" baseline="-25000" dirty="0">
                  <a:solidFill>
                    <a:srgbClr val="FF0000"/>
                  </a:solidFill>
                  <a:latin typeface="Helvetica"/>
                  <a:cs typeface="Helvetica"/>
                </a:endParaRPr>
              </a:p>
            </p:txBody>
          </p:sp>
          <p:sp>
            <p:nvSpPr>
              <p:cNvPr id="63" name="TextBox 62"/>
              <p:cNvSpPr txBox="1"/>
              <p:nvPr/>
            </p:nvSpPr>
            <p:spPr>
              <a:xfrm>
                <a:off x="1752600" y="5597871"/>
                <a:ext cx="412893" cy="338554"/>
              </a:xfrm>
              <a:prstGeom prst="rect">
                <a:avLst/>
              </a:prstGeom>
              <a:noFill/>
            </p:spPr>
            <p:txBody>
              <a:bodyPr wrap="none" rtlCol="0">
                <a:spAutoFit/>
              </a:bodyPr>
              <a:lstStyle/>
              <a:p>
                <a:r>
                  <a:rPr lang="en-US" sz="1600" b="1" dirty="0" smtClean="0">
                    <a:solidFill>
                      <a:srgbClr val="FF0000"/>
                    </a:solidFill>
                    <a:latin typeface="Helvetica"/>
                    <a:cs typeface="Helvetica"/>
                  </a:rPr>
                  <a:t>10</a:t>
                </a:r>
                <a:endParaRPr lang="en-US" sz="1600" b="1" baseline="-25000" dirty="0">
                  <a:solidFill>
                    <a:srgbClr val="FF0000"/>
                  </a:solidFill>
                  <a:latin typeface="Helvetica"/>
                  <a:cs typeface="Helvetica"/>
                </a:endParaRPr>
              </a:p>
            </p:txBody>
          </p:sp>
          <p:cxnSp>
            <p:nvCxnSpPr>
              <p:cNvPr id="64" name="Straight Arrow Connector 63"/>
              <p:cNvCxnSpPr/>
              <p:nvPr/>
            </p:nvCxnSpPr>
            <p:spPr bwMode="auto">
              <a:xfrm>
                <a:off x="1215239" y="4437195"/>
                <a:ext cx="457200" cy="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65" name="Straight Arrow Connector 64"/>
              <p:cNvCxnSpPr/>
              <p:nvPr/>
            </p:nvCxnSpPr>
            <p:spPr bwMode="auto">
              <a:xfrm>
                <a:off x="1219200" y="5105400"/>
                <a:ext cx="457200" cy="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66" name="Straight Arrow Connector 65"/>
              <p:cNvCxnSpPr/>
              <p:nvPr/>
            </p:nvCxnSpPr>
            <p:spPr bwMode="auto">
              <a:xfrm>
                <a:off x="1219200" y="5791200"/>
                <a:ext cx="457200" cy="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67" name="TextBox 66"/>
              <p:cNvSpPr txBox="1"/>
              <p:nvPr/>
            </p:nvSpPr>
            <p:spPr>
              <a:xfrm>
                <a:off x="47404" y="4267200"/>
                <a:ext cx="1051289" cy="338554"/>
              </a:xfrm>
              <a:prstGeom prst="rect">
                <a:avLst/>
              </a:prstGeom>
              <a:noFill/>
            </p:spPr>
            <p:txBody>
              <a:bodyPr wrap="none" rtlCol="0">
                <a:spAutoFit/>
              </a:bodyPr>
              <a:lstStyle/>
              <a:p>
                <a:pPr algn="r"/>
                <a:r>
                  <a:rPr lang="en-US" sz="1600" b="1" dirty="0" smtClean="0">
                    <a:solidFill>
                      <a:srgbClr val="FF0000"/>
                    </a:solidFill>
                    <a:latin typeface="Helvetica"/>
                    <a:cs typeface="Helvetica"/>
                  </a:rPr>
                  <a:t>IR(20:16)</a:t>
                </a:r>
                <a:endParaRPr lang="en-US" sz="1600" b="1" baseline="-25000" dirty="0">
                  <a:solidFill>
                    <a:srgbClr val="FF0000"/>
                  </a:solidFill>
                  <a:latin typeface="Helvetica"/>
                  <a:cs typeface="Helvetica"/>
                </a:endParaRPr>
              </a:p>
            </p:txBody>
          </p:sp>
          <p:sp>
            <p:nvSpPr>
              <p:cNvPr id="68" name="TextBox 67"/>
              <p:cNvSpPr txBox="1"/>
              <p:nvPr/>
            </p:nvSpPr>
            <p:spPr>
              <a:xfrm>
                <a:off x="58625" y="4919246"/>
                <a:ext cx="1040068" cy="338554"/>
              </a:xfrm>
              <a:prstGeom prst="rect">
                <a:avLst/>
              </a:prstGeom>
              <a:noFill/>
            </p:spPr>
            <p:txBody>
              <a:bodyPr wrap="none" rtlCol="0">
                <a:spAutoFit/>
              </a:bodyPr>
              <a:lstStyle/>
              <a:p>
                <a:pPr algn="r"/>
                <a:r>
                  <a:rPr lang="en-US" sz="1600" b="1" dirty="0" smtClean="0">
                    <a:solidFill>
                      <a:srgbClr val="FF0000"/>
                    </a:solidFill>
                    <a:latin typeface="Helvetica"/>
                    <a:cs typeface="Helvetica"/>
                  </a:rPr>
                  <a:t>IR(15:11)</a:t>
                </a:r>
                <a:endParaRPr lang="en-US" sz="1600" b="1" baseline="-25000" dirty="0">
                  <a:solidFill>
                    <a:srgbClr val="FF0000"/>
                  </a:solidFill>
                  <a:latin typeface="Helvetica"/>
                  <a:cs typeface="Helvetica"/>
                </a:endParaRPr>
              </a:p>
            </p:txBody>
          </p:sp>
          <p:sp>
            <p:nvSpPr>
              <p:cNvPr id="69" name="TextBox 68"/>
              <p:cNvSpPr txBox="1"/>
              <p:nvPr/>
            </p:nvSpPr>
            <p:spPr>
              <a:xfrm>
                <a:off x="47404" y="5605046"/>
                <a:ext cx="1051289" cy="338554"/>
              </a:xfrm>
              <a:prstGeom prst="rect">
                <a:avLst/>
              </a:prstGeom>
              <a:noFill/>
            </p:spPr>
            <p:txBody>
              <a:bodyPr wrap="none" rtlCol="0">
                <a:spAutoFit/>
              </a:bodyPr>
              <a:lstStyle/>
              <a:p>
                <a:pPr algn="r"/>
                <a:r>
                  <a:rPr lang="en-US" sz="1600" b="1" dirty="0" smtClean="0">
                    <a:solidFill>
                      <a:srgbClr val="FF0000"/>
                    </a:solidFill>
                    <a:latin typeface="Helvetica"/>
                    <a:cs typeface="Helvetica"/>
                  </a:rPr>
                  <a:t>IR(25:21)</a:t>
                </a:r>
                <a:endParaRPr lang="en-US" sz="1600" b="1" baseline="-25000" dirty="0">
                  <a:solidFill>
                    <a:srgbClr val="FF0000"/>
                  </a:solidFill>
                  <a:latin typeface="Helvetica"/>
                  <a:cs typeface="Helvetica"/>
                </a:endParaRPr>
              </a:p>
            </p:txBody>
          </p:sp>
        </p:grpSp>
        <p:sp>
          <p:nvSpPr>
            <p:cNvPr id="20" name="Up Arrow 19"/>
            <p:cNvSpPr/>
            <p:nvPr/>
          </p:nvSpPr>
          <p:spPr bwMode="auto">
            <a:xfrm rot="20700000">
              <a:off x="1438020" y="2984238"/>
              <a:ext cx="304443" cy="1248840"/>
            </a:xfrm>
            <a:prstGeom prst="upArrow">
              <a:avLst/>
            </a:prstGeom>
            <a:solidFill>
              <a:srgbClr val="FF0000">
                <a:alpha val="33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endParaRPr>
            </a:p>
          </p:txBody>
        </p:sp>
      </p:grpSp>
    </p:spTree>
    <p:extLst>
      <p:ext uri="{BB962C8B-B14F-4D97-AF65-F5344CB8AC3E}">
        <p14:creationId xmlns:p14="http://schemas.microsoft.com/office/powerpoint/2010/main" val="7912659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88" descr="13 - Lecture Notes (Min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619074"/>
            <a:ext cx="5747125" cy="593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New FSM diagram is thus:</a:t>
            </a:r>
            <a:endParaRPr lang="en-US" dirty="0"/>
          </a:p>
        </p:txBody>
      </p:sp>
      <p:sp>
        <p:nvSpPr>
          <p:cNvPr id="4" name="Slide Number Placeholder 3"/>
          <p:cNvSpPr>
            <a:spLocks noGrp="1"/>
          </p:cNvSpPr>
          <p:nvPr>
            <p:ph type="sldNum" sz="quarter" idx="10"/>
          </p:nvPr>
        </p:nvSpPr>
        <p:spPr/>
        <p:txBody>
          <a:bodyPr/>
          <a:lstStyle/>
          <a:p>
            <a:fld id="{6E594958-0AB3-6140-9AA4-450DA40E09FB}" type="slidenum">
              <a:rPr lang="en-US" smtClean="0"/>
              <a:pPr/>
              <a:t>63</a:t>
            </a:fld>
            <a:endParaRPr lang="en-US"/>
          </a:p>
        </p:txBody>
      </p:sp>
      <p:sp>
        <p:nvSpPr>
          <p:cNvPr id="6" name="Oval 5"/>
          <p:cNvSpPr/>
          <p:nvPr/>
        </p:nvSpPr>
        <p:spPr bwMode="auto">
          <a:xfrm>
            <a:off x="609600" y="5194932"/>
            <a:ext cx="2286000" cy="2286000"/>
          </a:xfrm>
          <a:prstGeom prst="ellipse">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Helvetica"/>
                <a:cs typeface="Helvetica"/>
                <a:sym typeface="Times New Roman" pitchFamily="34" charset="0"/>
              </a:rPr>
              <a:t>RegDst</a:t>
            </a:r>
            <a:r>
              <a:rPr kumimoji="0" lang="en-US" sz="1600" b="0" i="0" u="none" strike="noStrike" cap="none" normalizeH="0" baseline="0" dirty="0" smtClean="0">
                <a:ln>
                  <a:noFill/>
                </a:ln>
                <a:solidFill>
                  <a:srgbClr val="000000"/>
                </a:solidFill>
                <a:effectLst/>
                <a:latin typeface="Helvetica"/>
                <a:cs typeface="Helvetica"/>
                <a:sym typeface="Times New Roman" pitchFamily="34" charset="0"/>
              </a:rPr>
              <a:t> = 10</a:t>
            </a:r>
          </a:p>
          <a:p>
            <a:pPr marL="0" marR="0" indent="0" algn="ctr" defTabSz="914400" rtl="0" eaLnBrk="1" fontAlgn="base" latinLnBrk="0" hangingPunct="1">
              <a:lnSpc>
                <a:spcPct val="100000"/>
              </a:lnSpc>
              <a:spcBef>
                <a:spcPct val="0"/>
              </a:spcBef>
              <a:spcAft>
                <a:spcPct val="0"/>
              </a:spcAft>
              <a:buClrTx/>
              <a:buSzTx/>
              <a:buFontTx/>
              <a:buNone/>
              <a:tabLst/>
            </a:pPr>
            <a:r>
              <a:rPr lang="en-US" sz="1600" dirty="0" err="1" smtClean="0">
                <a:latin typeface="Helvetica"/>
                <a:cs typeface="Helvetica"/>
              </a:rPr>
              <a:t>RegWrite</a:t>
            </a:r>
            <a:endParaRPr lang="en-US" sz="1600" dirty="0" smtClean="0">
              <a:latin typeface="Helvetica"/>
              <a:cs typeface="Helvetica"/>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Helvetica"/>
                <a:cs typeface="Helvetica"/>
                <a:sym typeface="Times New Roman" pitchFamily="34" charset="0"/>
              </a:rPr>
              <a:t>MemtoReg</a:t>
            </a:r>
            <a:r>
              <a:rPr kumimoji="0" lang="en-US" sz="1600" b="0" i="0" u="none" strike="noStrike" cap="none" normalizeH="0" dirty="0" smtClean="0">
                <a:ln>
                  <a:noFill/>
                </a:ln>
                <a:solidFill>
                  <a:srgbClr val="000000"/>
                </a:solidFill>
                <a:effectLst/>
                <a:latin typeface="Helvetica"/>
                <a:cs typeface="Helvetica"/>
                <a:sym typeface="Times New Roman" pitchFamily="34" charset="0"/>
              </a:rPr>
              <a:t> = 0</a:t>
            </a:r>
            <a:endParaRPr kumimoji="0" lang="en-US" sz="1600" b="0" i="0" u="none" strike="noStrike" cap="none" normalizeH="0" baseline="0" dirty="0">
              <a:ln>
                <a:noFill/>
              </a:ln>
              <a:solidFill>
                <a:srgbClr val="000000"/>
              </a:solidFill>
              <a:effectLst/>
              <a:latin typeface="Helvetica"/>
              <a:cs typeface="Helvetica"/>
              <a:sym typeface="Times New Roman" pitchFamily="34" charset="0"/>
            </a:endParaRPr>
          </a:p>
        </p:txBody>
      </p:sp>
      <p:sp>
        <p:nvSpPr>
          <p:cNvPr id="7" name="TextBox 6"/>
          <p:cNvSpPr txBox="1"/>
          <p:nvPr/>
        </p:nvSpPr>
        <p:spPr>
          <a:xfrm>
            <a:off x="457200" y="5194932"/>
            <a:ext cx="412893" cy="338554"/>
          </a:xfrm>
          <a:prstGeom prst="rect">
            <a:avLst/>
          </a:prstGeom>
          <a:noFill/>
        </p:spPr>
        <p:txBody>
          <a:bodyPr wrap="none" rtlCol="0">
            <a:spAutoFit/>
          </a:bodyPr>
          <a:lstStyle/>
          <a:p>
            <a:r>
              <a:rPr lang="en-US" sz="1600" b="1" dirty="0" smtClean="0">
                <a:solidFill>
                  <a:srgbClr val="0D0D29"/>
                </a:solidFill>
                <a:latin typeface="Helvetica"/>
                <a:cs typeface="Helvetica"/>
              </a:rPr>
              <a:t>13</a:t>
            </a:r>
            <a:endParaRPr lang="en-US" sz="1600" b="1" baseline="-25000" dirty="0">
              <a:solidFill>
                <a:srgbClr val="0D0D29"/>
              </a:solidFill>
              <a:latin typeface="Helvetica"/>
              <a:cs typeface="Helvetica"/>
            </a:endParaRPr>
          </a:p>
        </p:txBody>
      </p:sp>
      <p:cxnSp>
        <p:nvCxnSpPr>
          <p:cNvPr id="9" name="Straight Arrow Connector 8"/>
          <p:cNvCxnSpPr/>
          <p:nvPr/>
        </p:nvCxnSpPr>
        <p:spPr bwMode="auto">
          <a:xfrm flipH="1">
            <a:off x="2895600" y="5943600"/>
            <a:ext cx="1143000" cy="165732"/>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10" name="TextBox 9"/>
          <p:cNvSpPr txBox="1"/>
          <p:nvPr/>
        </p:nvSpPr>
        <p:spPr>
          <a:xfrm>
            <a:off x="3276600" y="6076051"/>
            <a:ext cx="762000" cy="338554"/>
          </a:xfrm>
          <a:prstGeom prst="rect">
            <a:avLst/>
          </a:prstGeom>
          <a:noFill/>
          <a:ln>
            <a:noFill/>
          </a:ln>
        </p:spPr>
        <p:txBody>
          <a:bodyPr wrap="square" rtlCol="0">
            <a:spAutoFit/>
          </a:bodyPr>
          <a:lstStyle/>
          <a:p>
            <a:r>
              <a:rPr lang="en-US" sz="1600" dirty="0" err="1">
                <a:solidFill>
                  <a:schemeClr val="tx1"/>
                </a:solidFill>
                <a:latin typeface="Helvetica"/>
                <a:cs typeface="Helvetica"/>
              </a:rPr>
              <a:t>l</a:t>
            </a:r>
            <a:r>
              <a:rPr lang="en-US" sz="1600" dirty="0" err="1" smtClean="0">
                <a:solidFill>
                  <a:schemeClr val="tx1"/>
                </a:solidFill>
                <a:latin typeface="Helvetica"/>
                <a:cs typeface="Helvetica"/>
              </a:rPr>
              <a:t>w</a:t>
            </a:r>
            <a:r>
              <a:rPr lang="en-US" sz="1600" dirty="0" smtClean="0">
                <a:solidFill>
                  <a:schemeClr val="tx1"/>
                </a:solidFill>
                <a:latin typeface="Helvetica"/>
                <a:cs typeface="Helvetica"/>
              </a:rPr>
              <a:t>++</a:t>
            </a:r>
            <a:endParaRPr lang="en-US" sz="1600" baseline="-25000" dirty="0" smtClean="0">
              <a:solidFill>
                <a:schemeClr val="tx1"/>
              </a:solidFill>
              <a:latin typeface="Helvetica"/>
              <a:cs typeface="Helvetica"/>
            </a:endParaRPr>
          </a:p>
        </p:txBody>
      </p:sp>
      <p:sp>
        <p:nvSpPr>
          <p:cNvPr id="12" name="TextBox 11"/>
          <p:cNvSpPr txBox="1"/>
          <p:nvPr/>
        </p:nvSpPr>
        <p:spPr>
          <a:xfrm>
            <a:off x="160914" y="2286000"/>
            <a:ext cx="3124200" cy="2369880"/>
          </a:xfrm>
          <a:prstGeom prst="rect">
            <a:avLst/>
          </a:prstGeom>
          <a:noFill/>
          <a:ln>
            <a:noFill/>
          </a:ln>
        </p:spPr>
        <p:txBody>
          <a:bodyPr wrap="square" rtlCol="0">
            <a:spAutoFit/>
          </a:bodyPr>
          <a:lstStyle/>
          <a:p>
            <a:r>
              <a:rPr lang="en-US" sz="2000" b="1" dirty="0" smtClean="0">
                <a:solidFill>
                  <a:schemeClr val="tx1"/>
                </a:solidFill>
                <a:latin typeface="Helvetica"/>
                <a:cs typeface="Helvetica"/>
              </a:rPr>
              <a:t>Notes:</a:t>
            </a:r>
          </a:p>
          <a:p>
            <a:pPr marL="285750" indent="-285750">
              <a:buFont typeface="Arial"/>
              <a:buChar char="•"/>
            </a:pPr>
            <a:r>
              <a:rPr lang="en-US" sz="1600" dirty="0" err="1" smtClean="0">
                <a:solidFill>
                  <a:schemeClr val="tx1"/>
                </a:solidFill>
                <a:latin typeface="Helvetica"/>
                <a:cs typeface="Helvetica"/>
              </a:rPr>
              <a:t>RegDst</a:t>
            </a:r>
            <a:r>
              <a:rPr lang="en-US" sz="1600" dirty="0" smtClean="0">
                <a:solidFill>
                  <a:schemeClr val="tx1"/>
                </a:solidFill>
                <a:latin typeface="Helvetica"/>
                <a:cs typeface="Helvetica"/>
              </a:rPr>
              <a:t> = 10</a:t>
            </a:r>
          </a:p>
          <a:p>
            <a:pPr marL="742950" lvl="1" indent="-285750">
              <a:buFont typeface="Arial"/>
              <a:buChar char="•"/>
            </a:pPr>
            <a:r>
              <a:rPr lang="en-US" sz="1600" dirty="0" smtClean="0">
                <a:solidFill>
                  <a:schemeClr val="tx1"/>
                </a:solidFill>
                <a:latin typeface="Helvetica"/>
                <a:cs typeface="Helvetica"/>
              </a:rPr>
              <a:t>Selects IR(25:21)</a:t>
            </a:r>
          </a:p>
          <a:p>
            <a:pPr marL="285750" indent="-285750">
              <a:buFont typeface="Arial"/>
              <a:buChar char="•"/>
            </a:pPr>
            <a:r>
              <a:rPr lang="en-US" sz="1600" dirty="0" err="1" smtClean="0">
                <a:solidFill>
                  <a:schemeClr val="tx1"/>
                </a:solidFill>
                <a:latin typeface="Helvetica"/>
                <a:cs typeface="Helvetica"/>
              </a:rPr>
              <a:t>RegWrite</a:t>
            </a:r>
            <a:endParaRPr lang="en-US" sz="1600" dirty="0" smtClean="0">
              <a:solidFill>
                <a:schemeClr val="tx1"/>
              </a:solidFill>
              <a:latin typeface="Helvetica"/>
              <a:cs typeface="Helvetica"/>
            </a:endParaRPr>
          </a:p>
          <a:p>
            <a:pPr marL="742950" lvl="1" indent="-285750">
              <a:buFont typeface="Arial"/>
              <a:buChar char="•"/>
            </a:pPr>
            <a:r>
              <a:rPr lang="en-US" sz="1600" dirty="0" smtClean="0">
                <a:solidFill>
                  <a:schemeClr val="tx1"/>
                </a:solidFill>
                <a:latin typeface="Helvetica"/>
                <a:cs typeface="Helvetica"/>
              </a:rPr>
              <a:t>Enables register file to be written</a:t>
            </a:r>
          </a:p>
          <a:p>
            <a:pPr marL="285750" indent="-285750">
              <a:buFont typeface="Arial"/>
              <a:buChar char="•"/>
            </a:pPr>
            <a:r>
              <a:rPr lang="en-US" sz="1600" dirty="0" err="1" smtClean="0">
                <a:solidFill>
                  <a:schemeClr val="tx1"/>
                </a:solidFill>
                <a:latin typeface="Helvetica"/>
                <a:cs typeface="Helvetica"/>
              </a:rPr>
              <a:t>MemtoReg</a:t>
            </a:r>
            <a:r>
              <a:rPr lang="en-US" sz="1600" dirty="0" smtClean="0">
                <a:solidFill>
                  <a:schemeClr val="tx1"/>
                </a:solidFill>
                <a:latin typeface="Helvetica"/>
                <a:cs typeface="Helvetica"/>
              </a:rPr>
              <a:t> = 0</a:t>
            </a:r>
          </a:p>
          <a:p>
            <a:pPr marL="742950" lvl="1" indent="-285750">
              <a:buFont typeface="Arial"/>
              <a:buChar char="•"/>
            </a:pPr>
            <a:r>
              <a:rPr lang="en-US" sz="1600" dirty="0" smtClean="0">
                <a:solidFill>
                  <a:schemeClr val="tx1"/>
                </a:solidFill>
                <a:latin typeface="Helvetica"/>
                <a:cs typeface="Helvetica"/>
              </a:rPr>
              <a:t>Selects </a:t>
            </a:r>
            <a:r>
              <a:rPr lang="en-US" sz="1600" dirty="0" err="1" smtClean="0">
                <a:solidFill>
                  <a:schemeClr val="tx1"/>
                </a:solidFill>
                <a:latin typeface="Helvetica"/>
                <a:cs typeface="Helvetica"/>
              </a:rPr>
              <a:t>ALUOut</a:t>
            </a:r>
            <a:r>
              <a:rPr lang="en-US" sz="1600" dirty="0" smtClean="0">
                <a:solidFill>
                  <a:schemeClr val="tx1"/>
                </a:solidFill>
                <a:latin typeface="Helvetica"/>
                <a:cs typeface="Helvetica"/>
              </a:rPr>
              <a:t> as input to the register file</a:t>
            </a:r>
          </a:p>
        </p:txBody>
      </p:sp>
    </p:spTree>
    <p:extLst>
      <p:ext uri="{BB962C8B-B14F-4D97-AF65-F5344CB8AC3E}">
        <p14:creationId xmlns:p14="http://schemas.microsoft.com/office/powerpoint/2010/main" val="11269882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76200" y="76200"/>
            <a:ext cx="9982200" cy="838200"/>
          </a:xfrm>
        </p:spPr>
        <p:txBody>
          <a:bodyPr/>
          <a:lstStyle/>
          <a:p>
            <a:r>
              <a:rPr lang="en-US" sz="3600" dirty="0" smtClean="0"/>
              <a:t>Control signals must arrive at right time</a:t>
            </a:r>
            <a:endParaRPr lang="en-US" sz="3600" dirty="0"/>
          </a:p>
        </p:txBody>
      </p:sp>
      <p:sp>
        <p:nvSpPr>
          <p:cNvPr id="31748" name="Rectangle 3"/>
          <p:cNvSpPr>
            <a:spLocks noGrp="1" noChangeArrowheads="1"/>
          </p:cNvSpPr>
          <p:nvPr>
            <p:ph type="body" idx="1"/>
          </p:nvPr>
        </p:nvSpPr>
        <p:spPr>
          <a:xfrm>
            <a:off x="250825" y="914400"/>
            <a:ext cx="9388475" cy="1109662"/>
          </a:xfrm>
        </p:spPr>
        <p:txBody>
          <a:bodyPr/>
          <a:lstStyle/>
          <a:p>
            <a:r>
              <a:rPr lang="en-US" dirty="0" smtClean="0"/>
              <a:t>To design the processor, we can begin with a high-level state machine description of the processor's behavior</a:t>
            </a:r>
          </a:p>
          <a:p>
            <a:pPr lvl="1"/>
            <a:r>
              <a:rPr lang="en-US" dirty="0" smtClean="0"/>
              <a:t>Control unit manages instruction fetch, flow through </a:t>
            </a:r>
            <a:r>
              <a:rPr lang="en-US" dirty="0" err="1" smtClean="0"/>
              <a:t>datapath</a:t>
            </a:r>
            <a:r>
              <a:rPr lang="en-US" dirty="0" smtClean="0"/>
              <a:t> HW</a:t>
            </a:r>
            <a:endParaRPr lang="en-US" dirty="0"/>
          </a:p>
        </p:txBody>
      </p:sp>
      <p:sp>
        <p:nvSpPr>
          <p:cNvPr id="31746" name="Slide Number Placeholder 3"/>
          <p:cNvSpPr>
            <a:spLocks noGrp="1"/>
          </p:cNvSpPr>
          <p:nvPr>
            <p:ph type="sldNum" sz="quarter" idx="10"/>
          </p:nvPr>
        </p:nvSpPr>
        <p:spPr/>
        <p:txBody>
          <a:bodyPr/>
          <a:lstStyle/>
          <a:p>
            <a:fld id="{C4B49991-9EE9-E647-9C98-7E5A4AAD05E4}" type="slidenum">
              <a:rPr lang="en-US" smtClean="0"/>
              <a:pPr/>
              <a:t>7</a:t>
            </a:fld>
            <a:endParaRPr lang="en-US" smtClean="0"/>
          </a:p>
        </p:txBody>
      </p:sp>
      <p:grpSp>
        <p:nvGrpSpPr>
          <p:cNvPr id="2" name="Group 59"/>
          <p:cNvGrpSpPr>
            <a:grpSpLocks/>
          </p:cNvGrpSpPr>
          <p:nvPr/>
        </p:nvGrpSpPr>
        <p:grpSpPr bwMode="auto">
          <a:xfrm>
            <a:off x="4395312" y="3639502"/>
            <a:ext cx="1461611" cy="1099291"/>
            <a:chOff x="2709" y="1654"/>
            <a:chExt cx="837" cy="611"/>
          </a:xfrm>
        </p:grpSpPr>
        <p:sp>
          <p:nvSpPr>
            <p:cNvPr id="31800" name="Line 6"/>
            <p:cNvSpPr>
              <a:spLocks noChangeShapeType="1"/>
            </p:cNvSpPr>
            <p:nvPr/>
          </p:nvSpPr>
          <p:spPr bwMode="auto">
            <a:xfrm>
              <a:off x="3125" y="1654"/>
              <a:ext cx="1" cy="241"/>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801" name="Freeform 7"/>
            <p:cNvSpPr>
              <a:spLocks/>
            </p:cNvSpPr>
            <p:nvPr/>
          </p:nvSpPr>
          <p:spPr bwMode="auto">
            <a:xfrm>
              <a:off x="3092" y="1845"/>
              <a:ext cx="66" cy="133"/>
            </a:xfrm>
            <a:custGeom>
              <a:avLst/>
              <a:gdLst>
                <a:gd name="T0" fmla="*/ 33 w 66"/>
                <a:gd name="T1" fmla="*/ 133 h 133"/>
                <a:gd name="T2" fmla="*/ 66 w 66"/>
                <a:gd name="T3" fmla="*/ 0 h 133"/>
                <a:gd name="T4" fmla="*/ 0 w 66"/>
                <a:gd name="T5" fmla="*/ 0 h 133"/>
                <a:gd name="T6" fmla="*/ 33 w 66"/>
                <a:gd name="T7" fmla="*/ 133 h 133"/>
                <a:gd name="T8" fmla="*/ 0 60000 65536"/>
                <a:gd name="T9" fmla="*/ 0 60000 65536"/>
                <a:gd name="T10" fmla="*/ 0 60000 65536"/>
                <a:gd name="T11" fmla="*/ 0 60000 65536"/>
                <a:gd name="T12" fmla="*/ 0 w 66"/>
                <a:gd name="T13" fmla="*/ 0 h 133"/>
                <a:gd name="T14" fmla="*/ 66 w 66"/>
                <a:gd name="T15" fmla="*/ 133 h 133"/>
              </a:gdLst>
              <a:ahLst/>
              <a:cxnLst>
                <a:cxn ang="T8">
                  <a:pos x="T0" y="T1"/>
                </a:cxn>
                <a:cxn ang="T9">
                  <a:pos x="T2" y="T3"/>
                </a:cxn>
                <a:cxn ang="T10">
                  <a:pos x="T4" y="T5"/>
                </a:cxn>
                <a:cxn ang="T11">
                  <a:pos x="T6" y="T7"/>
                </a:cxn>
              </a:cxnLst>
              <a:rect l="T12" t="T13" r="T14" b="T15"/>
              <a:pathLst>
                <a:path w="66" h="133">
                  <a:moveTo>
                    <a:pt x="33" y="133"/>
                  </a:moveTo>
                  <a:lnTo>
                    <a:pt x="66" y="0"/>
                  </a:lnTo>
                  <a:lnTo>
                    <a:pt x="0" y="0"/>
                  </a:lnTo>
                  <a:lnTo>
                    <a:pt x="33" y="133"/>
                  </a:lnTo>
                  <a:close/>
                </a:path>
              </a:pathLst>
            </a:custGeom>
            <a:solidFill>
              <a:srgbClr val="000000"/>
            </a:solidFill>
            <a:ln w="9525">
              <a:noFill/>
              <a:round/>
              <a:headEnd/>
              <a:tailEnd/>
            </a:ln>
          </p:spPr>
          <p:txBody>
            <a:bodyPr>
              <a:prstTxWarp prst="textNoShape">
                <a:avLst/>
              </a:prstTxWarp>
            </a:bodyPr>
            <a:lstStyle/>
            <a:p>
              <a:endParaRPr lang="en-US"/>
            </a:p>
          </p:txBody>
        </p:sp>
        <p:sp>
          <p:nvSpPr>
            <p:cNvPr id="31802" name="Rectangle 24"/>
            <p:cNvSpPr>
              <a:spLocks noChangeArrowheads="1"/>
            </p:cNvSpPr>
            <p:nvPr/>
          </p:nvSpPr>
          <p:spPr bwMode="auto">
            <a:xfrm>
              <a:off x="2901" y="2046"/>
              <a:ext cx="481"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Decode</a:t>
              </a:r>
              <a:endParaRPr lang="en-US" dirty="0">
                <a:latin typeface="Times New Roman" pitchFamily="29" charset="0"/>
              </a:endParaRPr>
            </a:p>
          </p:txBody>
        </p:sp>
        <p:sp>
          <p:nvSpPr>
            <p:cNvPr id="31803" name="Freeform 44"/>
            <p:cNvSpPr>
              <a:spLocks/>
            </p:cNvSpPr>
            <p:nvPr/>
          </p:nvSpPr>
          <p:spPr bwMode="auto">
            <a:xfrm>
              <a:off x="2709" y="1982"/>
              <a:ext cx="837" cy="283"/>
            </a:xfrm>
            <a:custGeom>
              <a:avLst/>
              <a:gdLst>
                <a:gd name="T0" fmla="*/ 870193 w 201"/>
                <a:gd name="T1" fmla="*/ 353421 h 68"/>
                <a:gd name="T2" fmla="*/ 177706 w 201"/>
                <a:gd name="T3" fmla="*/ 353421 h 68"/>
                <a:gd name="T4" fmla="*/ 0 w 201"/>
                <a:gd name="T5" fmla="*/ 177324 h 68"/>
                <a:gd name="T6" fmla="*/ 177706 w 201"/>
                <a:gd name="T7" fmla="*/ 0 h 68"/>
                <a:gd name="T8" fmla="*/ 870193 w 201"/>
                <a:gd name="T9" fmla="*/ 0 h 68"/>
                <a:gd name="T10" fmla="*/ 1047899 w 201"/>
                <a:gd name="T11" fmla="*/ 177324 h 68"/>
                <a:gd name="T12" fmla="*/ 870193 w 201"/>
                <a:gd name="T13" fmla="*/ 353421 h 68"/>
                <a:gd name="T14" fmla="*/ 0 60000 65536"/>
                <a:gd name="T15" fmla="*/ 0 60000 65536"/>
                <a:gd name="T16" fmla="*/ 0 60000 65536"/>
                <a:gd name="T17" fmla="*/ 0 60000 65536"/>
                <a:gd name="T18" fmla="*/ 0 60000 65536"/>
                <a:gd name="T19" fmla="*/ 0 60000 65536"/>
                <a:gd name="T20" fmla="*/ 0 60000 65536"/>
                <a:gd name="T21" fmla="*/ 0 w 201"/>
                <a:gd name="T22" fmla="*/ 0 h 68"/>
                <a:gd name="T23" fmla="*/ 201 w 2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68">
                  <a:moveTo>
                    <a:pt x="167" y="68"/>
                  </a:moveTo>
                  <a:cubicBezTo>
                    <a:pt x="34" y="68"/>
                    <a:pt x="34" y="68"/>
                    <a:pt x="34" y="68"/>
                  </a:cubicBezTo>
                  <a:cubicBezTo>
                    <a:pt x="15" y="68"/>
                    <a:pt x="0" y="52"/>
                    <a:pt x="0" y="34"/>
                  </a:cubicBezTo>
                  <a:cubicBezTo>
                    <a:pt x="0" y="15"/>
                    <a:pt x="15" y="0"/>
                    <a:pt x="34" y="0"/>
                  </a:cubicBezTo>
                  <a:cubicBezTo>
                    <a:pt x="167" y="0"/>
                    <a:pt x="167" y="0"/>
                    <a:pt x="167" y="0"/>
                  </a:cubicBezTo>
                  <a:cubicBezTo>
                    <a:pt x="186" y="0"/>
                    <a:pt x="201" y="15"/>
                    <a:pt x="201" y="34"/>
                  </a:cubicBezTo>
                  <a:cubicBezTo>
                    <a:pt x="201" y="52"/>
                    <a:pt x="186" y="68"/>
                    <a:pt x="167" y="68"/>
                  </a:cubicBezTo>
                  <a:close/>
                </a:path>
              </a:pathLst>
            </a:custGeom>
            <a:noFill/>
            <a:ln w="20638">
              <a:solidFill>
                <a:srgbClr val="0078C1"/>
              </a:solidFill>
              <a:miter lim="800000"/>
              <a:headEnd/>
              <a:tailEnd/>
            </a:ln>
          </p:spPr>
          <p:txBody>
            <a:bodyPr>
              <a:prstTxWarp prst="textNoShape">
                <a:avLst/>
              </a:prstTxWarp>
            </a:bodyPr>
            <a:lstStyle/>
            <a:p>
              <a:endParaRPr lang="en-US"/>
            </a:p>
          </p:txBody>
        </p:sp>
      </p:grpSp>
      <p:grpSp>
        <p:nvGrpSpPr>
          <p:cNvPr id="3" name="Group 52"/>
          <p:cNvGrpSpPr>
            <a:grpSpLocks/>
          </p:cNvGrpSpPr>
          <p:nvPr/>
        </p:nvGrpSpPr>
        <p:grpSpPr bwMode="auto">
          <a:xfrm>
            <a:off x="2883059" y="2846070"/>
            <a:ext cx="4147343" cy="847407"/>
            <a:chOff x="1843" y="1213"/>
            <a:chExt cx="2375" cy="471"/>
          </a:xfrm>
        </p:grpSpPr>
        <p:sp>
          <p:nvSpPr>
            <p:cNvPr id="31789" name="Line 9"/>
            <p:cNvSpPr>
              <a:spLocks noChangeShapeType="1"/>
            </p:cNvSpPr>
            <p:nvPr/>
          </p:nvSpPr>
          <p:spPr bwMode="auto">
            <a:xfrm>
              <a:off x="1843" y="1350"/>
              <a:ext cx="133" cy="1"/>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90" name="Freeform 10"/>
            <p:cNvSpPr>
              <a:spLocks/>
            </p:cNvSpPr>
            <p:nvPr/>
          </p:nvSpPr>
          <p:spPr bwMode="auto">
            <a:xfrm>
              <a:off x="1931" y="1317"/>
              <a:ext cx="133" cy="66"/>
            </a:xfrm>
            <a:custGeom>
              <a:avLst/>
              <a:gdLst>
                <a:gd name="T0" fmla="*/ 133 w 133"/>
                <a:gd name="T1" fmla="*/ 33 h 66"/>
                <a:gd name="T2" fmla="*/ 0 w 133"/>
                <a:gd name="T3" fmla="*/ 0 h 66"/>
                <a:gd name="T4" fmla="*/ 0 w 133"/>
                <a:gd name="T5" fmla="*/ 66 h 66"/>
                <a:gd name="T6" fmla="*/ 133 w 133"/>
                <a:gd name="T7" fmla="*/ 33 h 66"/>
                <a:gd name="T8" fmla="*/ 0 60000 65536"/>
                <a:gd name="T9" fmla="*/ 0 60000 65536"/>
                <a:gd name="T10" fmla="*/ 0 60000 65536"/>
                <a:gd name="T11" fmla="*/ 0 60000 65536"/>
                <a:gd name="T12" fmla="*/ 0 w 133"/>
                <a:gd name="T13" fmla="*/ 0 h 66"/>
                <a:gd name="T14" fmla="*/ 133 w 133"/>
                <a:gd name="T15" fmla="*/ 66 h 66"/>
              </a:gdLst>
              <a:ahLst/>
              <a:cxnLst>
                <a:cxn ang="T8">
                  <a:pos x="T0" y="T1"/>
                </a:cxn>
                <a:cxn ang="T9">
                  <a:pos x="T2" y="T3"/>
                </a:cxn>
                <a:cxn ang="T10">
                  <a:pos x="T4" y="T5"/>
                </a:cxn>
                <a:cxn ang="T11">
                  <a:pos x="T6" y="T7"/>
                </a:cxn>
              </a:cxnLst>
              <a:rect l="T12" t="T13" r="T14" b="T15"/>
              <a:pathLst>
                <a:path w="133" h="66">
                  <a:moveTo>
                    <a:pt x="133" y="33"/>
                  </a:moveTo>
                  <a:lnTo>
                    <a:pt x="0" y="0"/>
                  </a:lnTo>
                  <a:lnTo>
                    <a:pt x="0" y="66"/>
                  </a:lnTo>
                  <a:lnTo>
                    <a:pt x="133" y="33"/>
                  </a:lnTo>
                  <a:close/>
                </a:path>
              </a:pathLst>
            </a:custGeom>
            <a:solidFill>
              <a:srgbClr val="000000"/>
            </a:solidFill>
            <a:ln w="9525">
              <a:noFill/>
              <a:round/>
              <a:headEnd/>
              <a:tailEnd/>
            </a:ln>
          </p:spPr>
          <p:txBody>
            <a:bodyPr>
              <a:prstTxWarp prst="textNoShape">
                <a:avLst/>
              </a:prstTxWarp>
            </a:bodyPr>
            <a:lstStyle/>
            <a:p>
              <a:endParaRPr lang="en-US"/>
            </a:p>
          </p:txBody>
        </p:sp>
        <p:sp>
          <p:nvSpPr>
            <p:cNvPr id="31791" name="Line 11"/>
            <p:cNvSpPr>
              <a:spLocks noChangeShapeType="1"/>
            </p:cNvSpPr>
            <p:nvPr/>
          </p:nvSpPr>
          <p:spPr bwMode="auto">
            <a:xfrm>
              <a:off x="2530" y="1396"/>
              <a:ext cx="100" cy="33"/>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92" name="Freeform 12"/>
            <p:cNvSpPr>
              <a:spLocks/>
            </p:cNvSpPr>
            <p:nvPr/>
          </p:nvSpPr>
          <p:spPr bwMode="auto">
            <a:xfrm>
              <a:off x="2576" y="1383"/>
              <a:ext cx="133" cy="75"/>
            </a:xfrm>
            <a:custGeom>
              <a:avLst/>
              <a:gdLst>
                <a:gd name="T0" fmla="*/ 133 w 133"/>
                <a:gd name="T1" fmla="*/ 75 h 75"/>
                <a:gd name="T2" fmla="*/ 21 w 133"/>
                <a:gd name="T3" fmla="*/ 0 h 75"/>
                <a:gd name="T4" fmla="*/ 0 w 133"/>
                <a:gd name="T5" fmla="*/ 63 h 75"/>
                <a:gd name="T6" fmla="*/ 133 w 133"/>
                <a:gd name="T7" fmla="*/ 75 h 75"/>
                <a:gd name="T8" fmla="*/ 0 60000 65536"/>
                <a:gd name="T9" fmla="*/ 0 60000 65536"/>
                <a:gd name="T10" fmla="*/ 0 60000 65536"/>
                <a:gd name="T11" fmla="*/ 0 60000 65536"/>
                <a:gd name="T12" fmla="*/ 0 w 133"/>
                <a:gd name="T13" fmla="*/ 0 h 75"/>
                <a:gd name="T14" fmla="*/ 133 w 133"/>
                <a:gd name="T15" fmla="*/ 75 h 75"/>
              </a:gdLst>
              <a:ahLst/>
              <a:cxnLst>
                <a:cxn ang="T8">
                  <a:pos x="T0" y="T1"/>
                </a:cxn>
                <a:cxn ang="T9">
                  <a:pos x="T2" y="T3"/>
                </a:cxn>
                <a:cxn ang="T10">
                  <a:pos x="T4" y="T5"/>
                </a:cxn>
                <a:cxn ang="T11">
                  <a:pos x="T6" y="T7"/>
                </a:cxn>
              </a:cxnLst>
              <a:rect l="T12" t="T13" r="T14" b="T15"/>
              <a:pathLst>
                <a:path w="133" h="75">
                  <a:moveTo>
                    <a:pt x="133" y="75"/>
                  </a:moveTo>
                  <a:lnTo>
                    <a:pt x="21" y="0"/>
                  </a:lnTo>
                  <a:lnTo>
                    <a:pt x="0" y="63"/>
                  </a:lnTo>
                  <a:lnTo>
                    <a:pt x="133" y="75"/>
                  </a:lnTo>
                  <a:close/>
                </a:path>
              </a:pathLst>
            </a:custGeom>
            <a:solidFill>
              <a:srgbClr val="000000"/>
            </a:solidFill>
            <a:ln w="9525">
              <a:noFill/>
              <a:round/>
              <a:headEnd/>
              <a:tailEnd/>
            </a:ln>
          </p:spPr>
          <p:txBody>
            <a:bodyPr>
              <a:prstTxWarp prst="textNoShape">
                <a:avLst/>
              </a:prstTxWarp>
            </a:bodyPr>
            <a:lstStyle/>
            <a:p>
              <a:endParaRPr lang="en-US"/>
            </a:p>
          </p:txBody>
        </p:sp>
        <p:sp>
          <p:nvSpPr>
            <p:cNvPr id="31793" name="Rectangle 23"/>
            <p:cNvSpPr>
              <a:spLocks noChangeArrowheads="1"/>
            </p:cNvSpPr>
            <p:nvPr/>
          </p:nvSpPr>
          <p:spPr bwMode="auto">
            <a:xfrm>
              <a:off x="2960" y="1439"/>
              <a:ext cx="349"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Fetch</a:t>
              </a:r>
              <a:endParaRPr lang="en-US" dirty="0">
                <a:latin typeface="Times New Roman" pitchFamily="29" charset="0"/>
              </a:endParaRPr>
            </a:p>
          </p:txBody>
        </p:sp>
        <p:sp>
          <p:nvSpPr>
            <p:cNvPr id="31794" name="Rectangle 25"/>
            <p:cNvSpPr>
              <a:spLocks noChangeArrowheads="1"/>
            </p:cNvSpPr>
            <p:nvPr/>
          </p:nvSpPr>
          <p:spPr bwMode="auto">
            <a:xfrm>
              <a:off x="2208" y="1271"/>
              <a:ext cx="186"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Init</a:t>
              </a:r>
              <a:endParaRPr lang="en-US" dirty="0">
                <a:latin typeface="Times New Roman" pitchFamily="29" charset="0"/>
              </a:endParaRPr>
            </a:p>
          </p:txBody>
        </p:sp>
        <p:sp>
          <p:nvSpPr>
            <p:cNvPr id="31795" name="Rectangle 26"/>
            <p:cNvSpPr>
              <a:spLocks noChangeArrowheads="1"/>
            </p:cNvSpPr>
            <p:nvPr/>
          </p:nvSpPr>
          <p:spPr bwMode="auto">
            <a:xfrm>
              <a:off x="2129" y="1512"/>
              <a:ext cx="353"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PC=0</a:t>
              </a:r>
              <a:endParaRPr lang="en-US" dirty="0">
                <a:latin typeface="Times New Roman" pitchFamily="29" charset="0"/>
              </a:endParaRPr>
            </a:p>
          </p:txBody>
        </p:sp>
        <p:sp>
          <p:nvSpPr>
            <p:cNvPr id="31796" name="Rectangle 28"/>
            <p:cNvSpPr>
              <a:spLocks noChangeArrowheads="1"/>
            </p:cNvSpPr>
            <p:nvPr/>
          </p:nvSpPr>
          <p:spPr bwMode="auto">
            <a:xfrm>
              <a:off x="3590" y="1360"/>
              <a:ext cx="531"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IR=I[PC]</a:t>
              </a:r>
              <a:endParaRPr lang="en-US" dirty="0">
                <a:latin typeface="Times New Roman" pitchFamily="29" charset="0"/>
              </a:endParaRPr>
            </a:p>
          </p:txBody>
        </p:sp>
        <p:sp>
          <p:nvSpPr>
            <p:cNvPr id="31797" name="Rectangle 29"/>
            <p:cNvSpPr>
              <a:spLocks noChangeArrowheads="1"/>
            </p:cNvSpPr>
            <p:nvPr/>
          </p:nvSpPr>
          <p:spPr bwMode="auto">
            <a:xfrm>
              <a:off x="3590" y="1521"/>
              <a:ext cx="628"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PC=PC+1</a:t>
              </a:r>
              <a:endParaRPr lang="en-US" dirty="0">
                <a:latin typeface="Times New Roman" pitchFamily="29" charset="0"/>
              </a:endParaRPr>
            </a:p>
          </p:txBody>
        </p:sp>
        <p:sp>
          <p:nvSpPr>
            <p:cNvPr id="31798" name="Freeform 45"/>
            <p:cNvSpPr>
              <a:spLocks/>
            </p:cNvSpPr>
            <p:nvPr/>
          </p:nvSpPr>
          <p:spPr bwMode="auto">
            <a:xfrm>
              <a:off x="2709" y="1366"/>
              <a:ext cx="837" cy="284"/>
            </a:xfrm>
            <a:custGeom>
              <a:avLst/>
              <a:gdLst>
                <a:gd name="T0" fmla="*/ 177706 w 201"/>
                <a:gd name="T1" fmla="*/ 360822 h 68"/>
                <a:gd name="T2" fmla="*/ 0 w 201"/>
                <a:gd name="T3" fmla="*/ 180449 h 68"/>
                <a:gd name="T4" fmla="*/ 177706 w 201"/>
                <a:gd name="T5" fmla="*/ 0 h 68"/>
                <a:gd name="T6" fmla="*/ 870193 w 201"/>
                <a:gd name="T7" fmla="*/ 0 h 68"/>
                <a:gd name="T8" fmla="*/ 1047899 w 201"/>
                <a:gd name="T9" fmla="*/ 180449 h 68"/>
                <a:gd name="T10" fmla="*/ 870193 w 201"/>
                <a:gd name="T11" fmla="*/ 360822 h 68"/>
                <a:gd name="T12" fmla="*/ 177706 w 201"/>
                <a:gd name="T13" fmla="*/ 360822 h 68"/>
                <a:gd name="T14" fmla="*/ 0 60000 65536"/>
                <a:gd name="T15" fmla="*/ 0 60000 65536"/>
                <a:gd name="T16" fmla="*/ 0 60000 65536"/>
                <a:gd name="T17" fmla="*/ 0 60000 65536"/>
                <a:gd name="T18" fmla="*/ 0 60000 65536"/>
                <a:gd name="T19" fmla="*/ 0 60000 65536"/>
                <a:gd name="T20" fmla="*/ 0 60000 65536"/>
                <a:gd name="T21" fmla="*/ 0 w 201"/>
                <a:gd name="T22" fmla="*/ 0 h 68"/>
                <a:gd name="T23" fmla="*/ 201 w 2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68">
                  <a:moveTo>
                    <a:pt x="34" y="68"/>
                  </a:moveTo>
                  <a:cubicBezTo>
                    <a:pt x="15" y="68"/>
                    <a:pt x="0" y="53"/>
                    <a:pt x="0" y="34"/>
                  </a:cubicBezTo>
                  <a:cubicBezTo>
                    <a:pt x="0" y="16"/>
                    <a:pt x="15" y="0"/>
                    <a:pt x="34" y="0"/>
                  </a:cubicBezTo>
                  <a:cubicBezTo>
                    <a:pt x="167" y="0"/>
                    <a:pt x="167" y="0"/>
                    <a:pt x="167" y="0"/>
                  </a:cubicBezTo>
                  <a:cubicBezTo>
                    <a:pt x="186" y="0"/>
                    <a:pt x="201" y="16"/>
                    <a:pt x="201" y="34"/>
                  </a:cubicBezTo>
                  <a:cubicBezTo>
                    <a:pt x="201" y="53"/>
                    <a:pt x="186" y="68"/>
                    <a:pt x="167" y="68"/>
                  </a:cubicBezTo>
                  <a:lnTo>
                    <a:pt x="34" y="68"/>
                  </a:lnTo>
                  <a:close/>
                </a:path>
              </a:pathLst>
            </a:custGeom>
            <a:noFill/>
            <a:ln w="20638">
              <a:solidFill>
                <a:srgbClr val="0078C1"/>
              </a:solidFill>
              <a:miter lim="800000"/>
              <a:headEnd/>
              <a:tailEnd/>
            </a:ln>
          </p:spPr>
          <p:txBody>
            <a:bodyPr>
              <a:prstTxWarp prst="textNoShape">
                <a:avLst/>
              </a:prstTxWarp>
            </a:bodyPr>
            <a:lstStyle/>
            <a:p>
              <a:endParaRPr lang="en-US"/>
            </a:p>
          </p:txBody>
        </p:sp>
        <p:sp>
          <p:nvSpPr>
            <p:cNvPr id="31799" name="Freeform 46"/>
            <p:cNvSpPr>
              <a:spLocks/>
            </p:cNvSpPr>
            <p:nvPr/>
          </p:nvSpPr>
          <p:spPr bwMode="auto">
            <a:xfrm>
              <a:off x="2068" y="1213"/>
              <a:ext cx="466" cy="283"/>
            </a:xfrm>
            <a:custGeom>
              <a:avLst/>
              <a:gdLst>
                <a:gd name="T0" fmla="*/ 175886 w 112"/>
                <a:gd name="T1" fmla="*/ 353421 h 68"/>
                <a:gd name="T2" fmla="*/ 0 w 112"/>
                <a:gd name="T3" fmla="*/ 177324 h 68"/>
                <a:gd name="T4" fmla="*/ 175886 w 112"/>
                <a:gd name="T5" fmla="*/ 0 h 68"/>
                <a:gd name="T6" fmla="*/ 405158 w 112"/>
                <a:gd name="T7" fmla="*/ 0 h 68"/>
                <a:gd name="T8" fmla="*/ 581131 w 112"/>
                <a:gd name="T9" fmla="*/ 177324 h 68"/>
                <a:gd name="T10" fmla="*/ 405158 w 112"/>
                <a:gd name="T11" fmla="*/ 353421 h 68"/>
                <a:gd name="T12" fmla="*/ 175886 w 112"/>
                <a:gd name="T13" fmla="*/ 353421 h 68"/>
                <a:gd name="T14" fmla="*/ 0 60000 65536"/>
                <a:gd name="T15" fmla="*/ 0 60000 65536"/>
                <a:gd name="T16" fmla="*/ 0 60000 65536"/>
                <a:gd name="T17" fmla="*/ 0 60000 65536"/>
                <a:gd name="T18" fmla="*/ 0 60000 65536"/>
                <a:gd name="T19" fmla="*/ 0 60000 65536"/>
                <a:gd name="T20" fmla="*/ 0 60000 65536"/>
                <a:gd name="T21" fmla="*/ 0 w 112"/>
                <a:gd name="T22" fmla="*/ 0 h 68"/>
                <a:gd name="T23" fmla="*/ 112 w 11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68">
                  <a:moveTo>
                    <a:pt x="34" y="68"/>
                  </a:moveTo>
                  <a:cubicBezTo>
                    <a:pt x="16" y="68"/>
                    <a:pt x="0" y="53"/>
                    <a:pt x="0" y="34"/>
                  </a:cubicBezTo>
                  <a:cubicBezTo>
                    <a:pt x="0" y="15"/>
                    <a:pt x="16" y="0"/>
                    <a:pt x="34" y="0"/>
                  </a:cubicBezTo>
                  <a:cubicBezTo>
                    <a:pt x="78" y="0"/>
                    <a:pt x="78" y="0"/>
                    <a:pt x="78" y="0"/>
                  </a:cubicBezTo>
                  <a:cubicBezTo>
                    <a:pt x="97" y="0"/>
                    <a:pt x="112" y="15"/>
                    <a:pt x="112" y="34"/>
                  </a:cubicBezTo>
                  <a:cubicBezTo>
                    <a:pt x="112" y="53"/>
                    <a:pt x="97" y="68"/>
                    <a:pt x="78" y="68"/>
                  </a:cubicBezTo>
                  <a:lnTo>
                    <a:pt x="34" y="68"/>
                  </a:lnTo>
                  <a:close/>
                </a:path>
              </a:pathLst>
            </a:custGeom>
            <a:noFill/>
            <a:ln w="20638">
              <a:solidFill>
                <a:srgbClr val="0078C1"/>
              </a:solidFill>
              <a:miter lim="800000"/>
              <a:headEnd/>
              <a:tailEnd/>
            </a:ln>
          </p:spPr>
          <p:txBody>
            <a:bodyPr>
              <a:prstTxWarp prst="textNoShape">
                <a:avLst/>
              </a:prstTxWarp>
            </a:bodyPr>
            <a:lstStyle/>
            <a:p>
              <a:endParaRPr lang="en-US"/>
            </a:p>
          </p:txBody>
        </p:sp>
      </p:grpSp>
      <p:grpSp>
        <p:nvGrpSpPr>
          <p:cNvPr id="4" name="Group 60"/>
          <p:cNvGrpSpPr>
            <a:grpSpLocks/>
          </p:cNvGrpSpPr>
          <p:nvPr/>
        </p:nvGrpSpPr>
        <p:grpSpPr bwMode="auto">
          <a:xfrm>
            <a:off x="2374900" y="4738793"/>
            <a:ext cx="2397602" cy="2112222"/>
            <a:chOff x="1552" y="2265"/>
            <a:chExt cx="1373" cy="1174"/>
          </a:xfrm>
        </p:grpSpPr>
        <p:sp>
          <p:nvSpPr>
            <p:cNvPr id="31781" name="Line 19"/>
            <p:cNvSpPr>
              <a:spLocks noChangeShapeType="1"/>
            </p:cNvSpPr>
            <p:nvPr/>
          </p:nvSpPr>
          <p:spPr bwMode="auto">
            <a:xfrm flipH="1">
              <a:off x="2047" y="2594"/>
              <a:ext cx="387" cy="258"/>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82" name="Line 20"/>
            <p:cNvSpPr>
              <a:spLocks noChangeShapeType="1"/>
            </p:cNvSpPr>
            <p:nvPr/>
          </p:nvSpPr>
          <p:spPr bwMode="auto">
            <a:xfrm flipH="1">
              <a:off x="2613" y="2265"/>
              <a:ext cx="312" cy="209"/>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83" name="Freeform 21"/>
            <p:cNvSpPr>
              <a:spLocks/>
            </p:cNvSpPr>
            <p:nvPr/>
          </p:nvSpPr>
          <p:spPr bwMode="auto">
            <a:xfrm>
              <a:off x="1976" y="2798"/>
              <a:ext cx="134" cy="104"/>
            </a:xfrm>
            <a:custGeom>
              <a:avLst/>
              <a:gdLst>
                <a:gd name="T0" fmla="*/ 0 w 134"/>
                <a:gd name="T1" fmla="*/ 104 h 104"/>
                <a:gd name="T2" fmla="*/ 96 w 134"/>
                <a:gd name="T3" fmla="*/ 0 h 104"/>
                <a:gd name="T4" fmla="*/ 134 w 134"/>
                <a:gd name="T5" fmla="*/ 58 h 104"/>
                <a:gd name="T6" fmla="*/ 0 w 134"/>
                <a:gd name="T7" fmla="*/ 104 h 104"/>
                <a:gd name="T8" fmla="*/ 0 60000 65536"/>
                <a:gd name="T9" fmla="*/ 0 60000 65536"/>
                <a:gd name="T10" fmla="*/ 0 60000 65536"/>
                <a:gd name="T11" fmla="*/ 0 60000 65536"/>
                <a:gd name="T12" fmla="*/ 0 w 134"/>
                <a:gd name="T13" fmla="*/ 0 h 104"/>
                <a:gd name="T14" fmla="*/ 134 w 134"/>
                <a:gd name="T15" fmla="*/ 104 h 104"/>
              </a:gdLst>
              <a:ahLst/>
              <a:cxnLst>
                <a:cxn ang="T8">
                  <a:pos x="T0" y="T1"/>
                </a:cxn>
                <a:cxn ang="T9">
                  <a:pos x="T2" y="T3"/>
                </a:cxn>
                <a:cxn ang="T10">
                  <a:pos x="T4" y="T5"/>
                </a:cxn>
                <a:cxn ang="T11">
                  <a:pos x="T6" y="T7"/>
                </a:cxn>
              </a:cxnLst>
              <a:rect l="T12" t="T13" r="T14" b="T15"/>
              <a:pathLst>
                <a:path w="134" h="104">
                  <a:moveTo>
                    <a:pt x="0" y="104"/>
                  </a:moveTo>
                  <a:lnTo>
                    <a:pt x="96" y="0"/>
                  </a:lnTo>
                  <a:lnTo>
                    <a:pt x="134" y="58"/>
                  </a:lnTo>
                  <a:lnTo>
                    <a:pt x="0" y="104"/>
                  </a:lnTo>
                  <a:close/>
                </a:path>
              </a:pathLst>
            </a:custGeom>
            <a:solidFill>
              <a:srgbClr val="000000"/>
            </a:solidFill>
            <a:ln w="9525">
              <a:noFill/>
              <a:round/>
              <a:headEnd/>
              <a:tailEnd/>
            </a:ln>
          </p:spPr>
          <p:txBody>
            <a:bodyPr>
              <a:prstTxWarp prst="textNoShape">
                <a:avLst/>
              </a:prstTxWarp>
            </a:bodyPr>
            <a:lstStyle/>
            <a:p>
              <a:endParaRPr lang="en-US"/>
            </a:p>
          </p:txBody>
        </p:sp>
        <p:sp>
          <p:nvSpPr>
            <p:cNvPr id="31784" name="Rectangle 30"/>
            <p:cNvSpPr>
              <a:spLocks noChangeArrowheads="1"/>
            </p:cNvSpPr>
            <p:nvPr/>
          </p:nvSpPr>
          <p:spPr bwMode="auto">
            <a:xfrm>
              <a:off x="1824" y="2969"/>
              <a:ext cx="310"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Load</a:t>
              </a:r>
              <a:endParaRPr lang="en-US" dirty="0">
                <a:latin typeface="Times New Roman" pitchFamily="29" charset="0"/>
              </a:endParaRPr>
            </a:p>
          </p:txBody>
        </p:sp>
        <p:sp>
          <p:nvSpPr>
            <p:cNvPr id="31785" name="Rectangle 36"/>
            <p:cNvSpPr>
              <a:spLocks noChangeArrowheads="1"/>
            </p:cNvSpPr>
            <p:nvPr/>
          </p:nvSpPr>
          <p:spPr bwMode="auto">
            <a:xfrm>
              <a:off x="1943" y="3264"/>
              <a:ext cx="63" cy="17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1786" name="Rectangle 38"/>
            <p:cNvSpPr>
              <a:spLocks noChangeArrowheads="1"/>
            </p:cNvSpPr>
            <p:nvPr/>
          </p:nvSpPr>
          <p:spPr bwMode="auto">
            <a:xfrm>
              <a:off x="1668" y="3231"/>
              <a:ext cx="725" cy="163"/>
            </a:xfrm>
            <a:prstGeom prst="rect">
              <a:avLst/>
            </a:prstGeom>
            <a:noFill/>
            <a:ln w="9525">
              <a:noFill/>
              <a:miter lim="800000"/>
              <a:headEnd/>
              <a:tailEnd/>
            </a:ln>
          </p:spPr>
          <p:txBody>
            <a:bodyPr wrap="none" lIns="0" tIns="0" rIns="0" bIns="0">
              <a:prstTxWarp prst="textNoShape">
                <a:avLst/>
              </a:prstTxWarp>
              <a:spAutoFit/>
            </a:bodyPr>
            <a:lstStyle/>
            <a:p>
              <a:r>
                <a:rPr lang="en-US" sz="1900" dirty="0" err="1">
                  <a:latin typeface="Helvetica" pitchFamily="29" charset="0"/>
                </a:rPr>
                <a:t>RF[ra</a:t>
              </a:r>
              <a:r>
                <a:rPr lang="en-US" sz="1900" dirty="0">
                  <a:latin typeface="Helvetica" pitchFamily="29" charset="0"/>
                </a:rPr>
                <a:t>]=</a:t>
              </a:r>
              <a:r>
                <a:rPr lang="en-US" sz="1900" dirty="0" err="1">
                  <a:latin typeface="Helvetica" pitchFamily="29" charset="0"/>
                </a:rPr>
                <a:t>D[d</a:t>
              </a:r>
              <a:r>
                <a:rPr lang="en-US" sz="1900" dirty="0">
                  <a:latin typeface="Helvetica" pitchFamily="29" charset="0"/>
                </a:rPr>
                <a:t>]</a:t>
              </a:r>
              <a:endParaRPr lang="en-US" dirty="0">
                <a:latin typeface="Times New Roman" pitchFamily="29" charset="0"/>
              </a:endParaRPr>
            </a:p>
          </p:txBody>
        </p:sp>
        <p:sp>
          <p:nvSpPr>
            <p:cNvPr id="31787" name="Rectangle 39"/>
            <p:cNvSpPr>
              <a:spLocks noChangeArrowheads="1"/>
            </p:cNvSpPr>
            <p:nvPr/>
          </p:nvSpPr>
          <p:spPr bwMode="auto">
            <a:xfrm>
              <a:off x="2194" y="2457"/>
              <a:ext cx="547"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op=0000</a:t>
              </a:r>
              <a:endParaRPr lang="en-US" dirty="0">
                <a:latin typeface="Times New Roman" pitchFamily="29" charset="0"/>
              </a:endParaRPr>
            </a:p>
          </p:txBody>
        </p:sp>
        <p:sp>
          <p:nvSpPr>
            <p:cNvPr id="31788" name="Freeform 43"/>
            <p:cNvSpPr>
              <a:spLocks/>
            </p:cNvSpPr>
            <p:nvPr/>
          </p:nvSpPr>
          <p:spPr bwMode="auto">
            <a:xfrm>
              <a:off x="1552" y="2911"/>
              <a:ext cx="841" cy="283"/>
            </a:xfrm>
            <a:custGeom>
              <a:avLst/>
              <a:gdLst>
                <a:gd name="T0" fmla="*/ 177601 w 202"/>
                <a:gd name="T1" fmla="*/ 353421 h 68"/>
                <a:gd name="T2" fmla="*/ 0 w 202"/>
                <a:gd name="T3" fmla="*/ 177324 h 68"/>
                <a:gd name="T4" fmla="*/ 177601 w 202"/>
                <a:gd name="T5" fmla="*/ 0 h 68"/>
                <a:gd name="T6" fmla="*/ 874290 w 202"/>
                <a:gd name="T7" fmla="*/ 0 h 68"/>
                <a:gd name="T8" fmla="*/ 1051891 w 202"/>
                <a:gd name="T9" fmla="*/ 177324 h 68"/>
                <a:gd name="T10" fmla="*/ 874290 w 202"/>
                <a:gd name="T11" fmla="*/ 353421 h 68"/>
                <a:gd name="T12" fmla="*/ 177601 w 202"/>
                <a:gd name="T13" fmla="*/ 353421 h 68"/>
                <a:gd name="T14" fmla="*/ 0 60000 65536"/>
                <a:gd name="T15" fmla="*/ 0 60000 65536"/>
                <a:gd name="T16" fmla="*/ 0 60000 65536"/>
                <a:gd name="T17" fmla="*/ 0 60000 65536"/>
                <a:gd name="T18" fmla="*/ 0 60000 65536"/>
                <a:gd name="T19" fmla="*/ 0 60000 65536"/>
                <a:gd name="T20" fmla="*/ 0 60000 65536"/>
                <a:gd name="T21" fmla="*/ 0 w 202"/>
                <a:gd name="T22" fmla="*/ 0 h 68"/>
                <a:gd name="T23" fmla="*/ 202 w 20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68">
                  <a:moveTo>
                    <a:pt x="34" y="68"/>
                  </a:moveTo>
                  <a:cubicBezTo>
                    <a:pt x="16" y="68"/>
                    <a:pt x="0" y="53"/>
                    <a:pt x="0" y="34"/>
                  </a:cubicBezTo>
                  <a:cubicBezTo>
                    <a:pt x="0" y="15"/>
                    <a:pt x="16" y="0"/>
                    <a:pt x="34" y="0"/>
                  </a:cubicBezTo>
                  <a:cubicBezTo>
                    <a:pt x="168" y="0"/>
                    <a:pt x="168" y="0"/>
                    <a:pt x="168" y="0"/>
                  </a:cubicBezTo>
                  <a:cubicBezTo>
                    <a:pt x="186" y="0"/>
                    <a:pt x="202" y="15"/>
                    <a:pt x="202" y="34"/>
                  </a:cubicBezTo>
                  <a:cubicBezTo>
                    <a:pt x="202" y="53"/>
                    <a:pt x="186" y="68"/>
                    <a:pt x="168" y="68"/>
                  </a:cubicBezTo>
                  <a:lnTo>
                    <a:pt x="34" y="68"/>
                  </a:lnTo>
                  <a:close/>
                </a:path>
              </a:pathLst>
            </a:custGeom>
            <a:noFill/>
            <a:ln w="20638">
              <a:solidFill>
                <a:srgbClr val="0078C1"/>
              </a:solidFill>
              <a:miter lim="800000"/>
              <a:headEnd/>
              <a:tailEnd/>
            </a:ln>
          </p:spPr>
          <p:txBody>
            <a:bodyPr>
              <a:prstTxWarp prst="textNoShape">
                <a:avLst/>
              </a:prstTxWarp>
            </a:bodyPr>
            <a:lstStyle/>
            <a:p>
              <a:endParaRPr lang="en-US"/>
            </a:p>
          </p:txBody>
        </p:sp>
      </p:grpSp>
      <p:grpSp>
        <p:nvGrpSpPr>
          <p:cNvPr id="5" name="Group 62"/>
          <p:cNvGrpSpPr>
            <a:grpSpLocks/>
          </p:cNvGrpSpPr>
          <p:nvPr/>
        </p:nvGrpSpPr>
        <p:grpSpPr bwMode="auto">
          <a:xfrm>
            <a:off x="1676400" y="3639502"/>
            <a:ext cx="4847590" cy="3675698"/>
            <a:chOff x="1152" y="1654"/>
            <a:chExt cx="2776" cy="2043"/>
          </a:xfrm>
        </p:grpSpPr>
        <p:grpSp>
          <p:nvGrpSpPr>
            <p:cNvPr id="6" name="Group 56"/>
            <p:cNvGrpSpPr>
              <a:grpSpLocks/>
            </p:cNvGrpSpPr>
            <p:nvPr/>
          </p:nvGrpSpPr>
          <p:grpSpPr bwMode="auto">
            <a:xfrm>
              <a:off x="1444" y="3173"/>
              <a:ext cx="175" cy="512"/>
              <a:chOff x="1444" y="3173"/>
              <a:chExt cx="175" cy="512"/>
            </a:xfrm>
          </p:grpSpPr>
          <p:sp>
            <p:nvSpPr>
              <p:cNvPr id="31779" name="Freeform 48"/>
              <p:cNvSpPr>
                <a:spLocks/>
              </p:cNvSpPr>
              <p:nvPr/>
            </p:nvSpPr>
            <p:spPr bwMode="auto">
              <a:xfrm>
                <a:off x="1444" y="3551"/>
                <a:ext cx="66" cy="134"/>
              </a:xfrm>
              <a:custGeom>
                <a:avLst/>
                <a:gdLst>
                  <a:gd name="T0" fmla="*/ 33 w 66"/>
                  <a:gd name="T1" fmla="*/ 134 h 134"/>
                  <a:gd name="T2" fmla="*/ 66 w 66"/>
                  <a:gd name="T3" fmla="*/ 0 h 134"/>
                  <a:gd name="T4" fmla="*/ 0 w 66"/>
                  <a:gd name="T5" fmla="*/ 0 h 134"/>
                  <a:gd name="T6" fmla="*/ 33 w 66"/>
                  <a:gd name="T7" fmla="*/ 134 h 134"/>
                  <a:gd name="T8" fmla="*/ 0 60000 65536"/>
                  <a:gd name="T9" fmla="*/ 0 60000 65536"/>
                  <a:gd name="T10" fmla="*/ 0 60000 65536"/>
                  <a:gd name="T11" fmla="*/ 0 60000 65536"/>
                  <a:gd name="T12" fmla="*/ 0 w 66"/>
                  <a:gd name="T13" fmla="*/ 0 h 134"/>
                  <a:gd name="T14" fmla="*/ 66 w 66"/>
                  <a:gd name="T15" fmla="*/ 134 h 134"/>
                </a:gdLst>
                <a:ahLst/>
                <a:cxnLst>
                  <a:cxn ang="T8">
                    <a:pos x="T0" y="T1"/>
                  </a:cxn>
                  <a:cxn ang="T9">
                    <a:pos x="T2" y="T3"/>
                  </a:cxn>
                  <a:cxn ang="T10">
                    <a:pos x="T4" y="T5"/>
                  </a:cxn>
                  <a:cxn ang="T11">
                    <a:pos x="T6" y="T7"/>
                  </a:cxn>
                </a:cxnLst>
                <a:rect l="T12" t="T13" r="T14" b="T15"/>
                <a:pathLst>
                  <a:path w="66" h="134">
                    <a:moveTo>
                      <a:pt x="33" y="134"/>
                    </a:moveTo>
                    <a:lnTo>
                      <a:pt x="66" y="0"/>
                    </a:lnTo>
                    <a:lnTo>
                      <a:pt x="0" y="0"/>
                    </a:lnTo>
                    <a:lnTo>
                      <a:pt x="33" y="134"/>
                    </a:lnTo>
                    <a:close/>
                  </a:path>
                </a:pathLst>
              </a:custGeom>
              <a:solidFill>
                <a:srgbClr val="000000"/>
              </a:solidFill>
              <a:ln w="9525">
                <a:noFill/>
                <a:round/>
                <a:headEnd/>
                <a:tailEnd/>
              </a:ln>
            </p:spPr>
            <p:txBody>
              <a:bodyPr>
                <a:prstTxWarp prst="textNoShape">
                  <a:avLst/>
                </a:prstTxWarp>
              </a:bodyPr>
              <a:lstStyle/>
              <a:p>
                <a:endParaRPr lang="en-US"/>
              </a:p>
            </p:txBody>
          </p:sp>
          <p:sp>
            <p:nvSpPr>
              <p:cNvPr id="31780" name="Freeform 49"/>
              <p:cNvSpPr>
                <a:spLocks/>
              </p:cNvSpPr>
              <p:nvPr/>
            </p:nvSpPr>
            <p:spPr bwMode="auto">
              <a:xfrm>
                <a:off x="1473" y="3173"/>
                <a:ext cx="146" cy="416"/>
              </a:xfrm>
              <a:custGeom>
                <a:avLst/>
                <a:gdLst>
                  <a:gd name="T0" fmla="*/ 184360 w 35"/>
                  <a:gd name="T1" fmla="*/ 0 h 100"/>
                  <a:gd name="T2" fmla="*/ 5152 w 35"/>
                  <a:gd name="T3" fmla="*/ 518407 h 100"/>
                  <a:gd name="T4" fmla="*/ 0 60000 65536"/>
                  <a:gd name="T5" fmla="*/ 0 60000 65536"/>
                  <a:gd name="T6" fmla="*/ 0 w 35"/>
                  <a:gd name="T7" fmla="*/ 0 h 100"/>
                  <a:gd name="T8" fmla="*/ 35 w 35"/>
                  <a:gd name="T9" fmla="*/ 100 h 100"/>
                </a:gdLst>
                <a:ahLst/>
                <a:cxnLst>
                  <a:cxn ang="T4">
                    <a:pos x="T0" y="T1"/>
                  </a:cxn>
                  <a:cxn ang="T5">
                    <a:pos x="T2" y="T3"/>
                  </a:cxn>
                </a:cxnLst>
                <a:rect l="T6" t="T7" r="T8" b="T9"/>
                <a:pathLst>
                  <a:path w="35" h="100">
                    <a:moveTo>
                      <a:pt x="35" y="0"/>
                    </a:moveTo>
                    <a:cubicBezTo>
                      <a:pt x="35" y="0"/>
                      <a:pt x="0" y="25"/>
                      <a:pt x="1" y="100"/>
                    </a:cubicBezTo>
                  </a:path>
                </a:pathLst>
              </a:custGeom>
              <a:noFill/>
              <a:ln w="26988">
                <a:solidFill>
                  <a:srgbClr val="000000"/>
                </a:solidFill>
                <a:miter lim="800000"/>
                <a:headEnd/>
                <a:tailEnd/>
              </a:ln>
            </p:spPr>
            <p:txBody>
              <a:bodyPr>
                <a:prstTxWarp prst="textNoShape">
                  <a:avLst/>
                </a:prstTxWarp>
              </a:bodyPr>
              <a:lstStyle/>
              <a:p>
                <a:endParaRPr lang="en-US"/>
              </a:p>
            </p:txBody>
          </p:sp>
        </p:grpSp>
        <p:grpSp>
          <p:nvGrpSpPr>
            <p:cNvPr id="7" name="Group 58"/>
            <p:cNvGrpSpPr>
              <a:grpSpLocks/>
            </p:cNvGrpSpPr>
            <p:nvPr/>
          </p:nvGrpSpPr>
          <p:grpSpPr bwMode="auto">
            <a:xfrm>
              <a:off x="1152" y="1654"/>
              <a:ext cx="2776" cy="2043"/>
              <a:chOff x="1152" y="1654"/>
              <a:chExt cx="2776" cy="2043"/>
            </a:xfrm>
          </p:grpSpPr>
          <p:sp>
            <p:nvSpPr>
              <p:cNvPr id="31777" name="Freeform 8"/>
              <p:cNvSpPr>
                <a:spLocks/>
              </p:cNvSpPr>
              <p:nvPr/>
            </p:nvSpPr>
            <p:spPr bwMode="auto">
              <a:xfrm>
                <a:off x="2821" y="1654"/>
                <a:ext cx="84" cy="137"/>
              </a:xfrm>
              <a:custGeom>
                <a:avLst/>
                <a:gdLst>
                  <a:gd name="T0" fmla="*/ 84 w 84"/>
                  <a:gd name="T1" fmla="*/ 0 h 137"/>
                  <a:gd name="T2" fmla="*/ 63 w 84"/>
                  <a:gd name="T3" fmla="*/ 137 h 137"/>
                  <a:gd name="T4" fmla="*/ 0 w 84"/>
                  <a:gd name="T5" fmla="*/ 108 h 137"/>
                  <a:gd name="T6" fmla="*/ 84 w 84"/>
                  <a:gd name="T7" fmla="*/ 0 h 137"/>
                  <a:gd name="T8" fmla="*/ 0 60000 65536"/>
                  <a:gd name="T9" fmla="*/ 0 60000 65536"/>
                  <a:gd name="T10" fmla="*/ 0 60000 65536"/>
                  <a:gd name="T11" fmla="*/ 0 60000 65536"/>
                  <a:gd name="T12" fmla="*/ 0 w 84"/>
                  <a:gd name="T13" fmla="*/ 0 h 137"/>
                  <a:gd name="T14" fmla="*/ 84 w 84"/>
                  <a:gd name="T15" fmla="*/ 137 h 137"/>
                </a:gdLst>
                <a:ahLst/>
                <a:cxnLst>
                  <a:cxn ang="T8">
                    <a:pos x="T0" y="T1"/>
                  </a:cxn>
                  <a:cxn ang="T9">
                    <a:pos x="T2" y="T3"/>
                  </a:cxn>
                  <a:cxn ang="T10">
                    <a:pos x="T4" y="T5"/>
                  </a:cxn>
                  <a:cxn ang="T11">
                    <a:pos x="T6" y="T7"/>
                  </a:cxn>
                </a:cxnLst>
                <a:rect l="T12" t="T13" r="T14" b="T15"/>
                <a:pathLst>
                  <a:path w="84" h="137">
                    <a:moveTo>
                      <a:pt x="84" y="0"/>
                    </a:moveTo>
                    <a:lnTo>
                      <a:pt x="63" y="137"/>
                    </a:lnTo>
                    <a:lnTo>
                      <a:pt x="0" y="108"/>
                    </a:lnTo>
                    <a:lnTo>
                      <a:pt x="84" y="0"/>
                    </a:lnTo>
                    <a:close/>
                  </a:path>
                </a:pathLst>
              </a:custGeom>
              <a:solidFill>
                <a:srgbClr val="000000"/>
              </a:solidFill>
              <a:ln w="9525">
                <a:noFill/>
                <a:round/>
                <a:headEnd/>
                <a:tailEnd/>
              </a:ln>
            </p:spPr>
            <p:txBody>
              <a:bodyPr>
                <a:prstTxWarp prst="textNoShape">
                  <a:avLst/>
                </a:prstTxWarp>
              </a:bodyPr>
              <a:lstStyle/>
              <a:p>
                <a:endParaRPr lang="en-US"/>
              </a:p>
            </p:txBody>
          </p:sp>
          <p:sp>
            <p:nvSpPr>
              <p:cNvPr id="31778" name="Freeform 50"/>
              <p:cNvSpPr>
                <a:spLocks/>
              </p:cNvSpPr>
              <p:nvPr/>
            </p:nvSpPr>
            <p:spPr bwMode="auto">
              <a:xfrm>
                <a:off x="1152" y="1737"/>
                <a:ext cx="2776" cy="1960"/>
              </a:xfrm>
              <a:custGeom>
                <a:avLst/>
                <a:gdLst>
                  <a:gd name="T0" fmla="*/ 2146439 w 667"/>
                  <a:gd name="T1" fmla="*/ 0 h 471"/>
                  <a:gd name="T2" fmla="*/ 1891742 w 667"/>
                  <a:gd name="T3" fmla="*/ 182313 h 471"/>
                  <a:gd name="T4" fmla="*/ 264640 w 667"/>
                  <a:gd name="T5" fmla="*/ 182313 h 471"/>
                  <a:gd name="T6" fmla="*/ 0 w 667"/>
                  <a:gd name="T7" fmla="*/ 446776 h 471"/>
                  <a:gd name="T8" fmla="*/ 0 w 667"/>
                  <a:gd name="T9" fmla="*/ 2176199 h 471"/>
                  <a:gd name="T10" fmla="*/ 264640 w 667"/>
                  <a:gd name="T11" fmla="*/ 2440957 h 471"/>
                  <a:gd name="T12" fmla="*/ 2967045 w 667"/>
                  <a:gd name="T13" fmla="*/ 2440957 h 471"/>
                  <a:gd name="T14" fmla="*/ 3118006 w 667"/>
                  <a:gd name="T15" fmla="*/ 2435901 h 471"/>
                  <a:gd name="T16" fmla="*/ 3305508 w 667"/>
                  <a:gd name="T17" fmla="*/ 2124024 h 471"/>
                  <a:gd name="T18" fmla="*/ 3466358 w 667"/>
                  <a:gd name="T19" fmla="*/ 1792039 h 4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7"/>
                  <a:gd name="T31" fmla="*/ 0 h 471"/>
                  <a:gd name="T32" fmla="*/ 667 w 667"/>
                  <a:gd name="T33" fmla="*/ 471 h 4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7" h="471">
                    <a:moveTo>
                      <a:pt x="413" y="0"/>
                    </a:moveTo>
                    <a:cubicBezTo>
                      <a:pt x="406" y="20"/>
                      <a:pt x="387" y="35"/>
                      <a:pt x="364" y="35"/>
                    </a:cubicBezTo>
                    <a:cubicBezTo>
                      <a:pt x="51" y="35"/>
                      <a:pt x="51" y="35"/>
                      <a:pt x="51" y="35"/>
                    </a:cubicBezTo>
                    <a:cubicBezTo>
                      <a:pt x="23" y="35"/>
                      <a:pt x="0" y="58"/>
                      <a:pt x="0" y="86"/>
                    </a:cubicBezTo>
                    <a:cubicBezTo>
                      <a:pt x="0" y="419"/>
                      <a:pt x="0" y="419"/>
                      <a:pt x="0" y="419"/>
                    </a:cubicBezTo>
                    <a:cubicBezTo>
                      <a:pt x="0" y="447"/>
                      <a:pt x="23" y="470"/>
                      <a:pt x="51" y="470"/>
                    </a:cubicBezTo>
                    <a:cubicBezTo>
                      <a:pt x="571" y="470"/>
                      <a:pt x="571" y="470"/>
                      <a:pt x="571" y="470"/>
                    </a:cubicBezTo>
                    <a:cubicBezTo>
                      <a:pt x="600" y="469"/>
                      <a:pt x="600" y="469"/>
                      <a:pt x="600" y="469"/>
                    </a:cubicBezTo>
                    <a:cubicBezTo>
                      <a:pt x="631" y="471"/>
                      <a:pt x="636" y="409"/>
                      <a:pt x="636" y="409"/>
                    </a:cubicBezTo>
                    <a:cubicBezTo>
                      <a:pt x="644" y="362"/>
                      <a:pt x="667" y="345"/>
                      <a:pt x="667" y="345"/>
                    </a:cubicBezTo>
                  </a:path>
                </a:pathLst>
              </a:custGeom>
              <a:noFill/>
              <a:ln w="26988">
                <a:solidFill>
                  <a:srgbClr val="000000"/>
                </a:solidFill>
                <a:miter lim="800000"/>
                <a:headEnd/>
                <a:tailEnd/>
              </a:ln>
            </p:spPr>
            <p:txBody>
              <a:bodyPr>
                <a:prstTxWarp prst="textNoShape">
                  <a:avLst/>
                </a:prstTxWarp>
              </a:bodyPr>
              <a:lstStyle/>
              <a:p>
                <a:endParaRPr lang="en-US"/>
              </a:p>
            </p:txBody>
          </p:sp>
        </p:grpSp>
        <p:grpSp>
          <p:nvGrpSpPr>
            <p:cNvPr id="8" name="Group 57"/>
            <p:cNvGrpSpPr>
              <a:grpSpLocks/>
            </p:cNvGrpSpPr>
            <p:nvPr/>
          </p:nvGrpSpPr>
          <p:grpSpPr bwMode="auto">
            <a:xfrm>
              <a:off x="2601" y="3173"/>
              <a:ext cx="175" cy="512"/>
              <a:chOff x="2601" y="3173"/>
              <a:chExt cx="175" cy="512"/>
            </a:xfrm>
          </p:grpSpPr>
          <p:sp>
            <p:nvSpPr>
              <p:cNvPr id="31775" name="Freeform 22"/>
              <p:cNvSpPr>
                <a:spLocks/>
              </p:cNvSpPr>
              <p:nvPr/>
            </p:nvSpPr>
            <p:spPr bwMode="auto">
              <a:xfrm>
                <a:off x="2601" y="3551"/>
                <a:ext cx="66" cy="134"/>
              </a:xfrm>
              <a:custGeom>
                <a:avLst/>
                <a:gdLst>
                  <a:gd name="T0" fmla="*/ 33 w 66"/>
                  <a:gd name="T1" fmla="*/ 134 h 134"/>
                  <a:gd name="T2" fmla="*/ 66 w 66"/>
                  <a:gd name="T3" fmla="*/ 0 h 134"/>
                  <a:gd name="T4" fmla="*/ 0 w 66"/>
                  <a:gd name="T5" fmla="*/ 0 h 134"/>
                  <a:gd name="T6" fmla="*/ 33 w 66"/>
                  <a:gd name="T7" fmla="*/ 134 h 134"/>
                  <a:gd name="T8" fmla="*/ 0 60000 65536"/>
                  <a:gd name="T9" fmla="*/ 0 60000 65536"/>
                  <a:gd name="T10" fmla="*/ 0 60000 65536"/>
                  <a:gd name="T11" fmla="*/ 0 60000 65536"/>
                  <a:gd name="T12" fmla="*/ 0 w 66"/>
                  <a:gd name="T13" fmla="*/ 0 h 134"/>
                  <a:gd name="T14" fmla="*/ 66 w 66"/>
                  <a:gd name="T15" fmla="*/ 134 h 134"/>
                </a:gdLst>
                <a:ahLst/>
                <a:cxnLst>
                  <a:cxn ang="T8">
                    <a:pos x="T0" y="T1"/>
                  </a:cxn>
                  <a:cxn ang="T9">
                    <a:pos x="T2" y="T3"/>
                  </a:cxn>
                  <a:cxn ang="T10">
                    <a:pos x="T4" y="T5"/>
                  </a:cxn>
                  <a:cxn ang="T11">
                    <a:pos x="T6" y="T7"/>
                  </a:cxn>
                </a:cxnLst>
                <a:rect l="T12" t="T13" r="T14" b="T15"/>
                <a:pathLst>
                  <a:path w="66" h="134">
                    <a:moveTo>
                      <a:pt x="33" y="134"/>
                    </a:moveTo>
                    <a:lnTo>
                      <a:pt x="66" y="0"/>
                    </a:lnTo>
                    <a:lnTo>
                      <a:pt x="0" y="0"/>
                    </a:lnTo>
                    <a:lnTo>
                      <a:pt x="33" y="134"/>
                    </a:lnTo>
                    <a:close/>
                  </a:path>
                </a:pathLst>
              </a:custGeom>
              <a:solidFill>
                <a:srgbClr val="000000"/>
              </a:solidFill>
              <a:ln w="9525">
                <a:noFill/>
                <a:round/>
                <a:headEnd/>
                <a:tailEnd/>
              </a:ln>
            </p:spPr>
            <p:txBody>
              <a:bodyPr>
                <a:prstTxWarp prst="textNoShape">
                  <a:avLst/>
                </a:prstTxWarp>
              </a:bodyPr>
              <a:lstStyle/>
              <a:p>
                <a:endParaRPr lang="en-US"/>
              </a:p>
            </p:txBody>
          </p:sp>
          <p:sp>
            <p:nvSpPr>
              <p:cNvPr id="31776" name="Freeform 47"/>
              <p:cNvSpPr>
                <a:spLocks/>
              </p:cNvSpPr>
              <p:nvPr/>
            </p:nvSpPr>
            <p:spPr bwMode="auto">
              <a:xfrm>
                <a:off x="2630" y="3173"/>
                <a:ext cx="146" cy="416"/>
              </a:xfrm>
              <a:custGeom>
                <a:avLst/>
                <a:gdLst>
                  <a:gd name="T0" fmla="*/ 184360 w 35"/>
                  <a:gd name="T1" fmla="*/ 0 h 100"/>
                  <a:gd name="T2" fmla="*/ 5152 w 35"/>
                  <a:gd name="T3" fmla="*/ 518407 h 100"/>
                  <a:gd name="T4" fmla="*/ 0 60000 65536"/>
                  <a:gd name="T5" fmla="*/ 0 60000 65536"/>
                  <a:gd name="T6" fmla="*/ 0 w 35"/>
                  <a:gd name="T7" fmla="*/ 0 h 100"/>
                  <a:gd name="T8" fmla="*/ 35 w 35"/>
                  <a:gd name="T9" fmla="*/ 100 h 100"/>
                </a:gdLst>
                <a:ahLst/>
                <a:cxnLst>
                  <a:cxn ang="T4">
                    <a:pos x="T0" y="T1"/>
                  </a:cxn>
                  <a:cxn ang="T5">
                    <a:pos x="T2" y="T3"/>
                  </a:cxn>
                </a:cxnLst>
                <a:rect l="T6" t="T7" r="T8" b="T9"/>
                <a:pathLst>
                  <a:path w="35" h="100">
                    <a:moveTo>
                      <a:pt x="35" y="0"/>
                    </a:moveTo>
                    <a:cubicBezTo>
                      <a:pt x="35" y="0"/>
                      <a:pt x="0" y="25"/>
                      <a:pt x="1" y="100"/>
                    </a:cubicBezTo>
                  </a:path>
                </a:pathLst>
              </a:custGeom>
              <a:noFill/>
              <a:ln w="26988">
                <a:solidFill>
                  <a:srgbClr val="000000"/>
                </a:solidFill>
                <a:miter lim="800000"/>
                <a:headEnd/>
                <a:tailEnd/>
              </a:ln>
            </p:spPr>
            <p:txBody>
              <a:bodyPr>
                <a:prstTxWarp prst="textNoShape">
                  <a:avLst/>
                </a:prstTxWarp>
              </a:bodyPr>
              <a:lstStyle/>
              <a:p>
                <a:endParaRPr lang="en-US"/>
              </a:p>
            </p:txBody>
          </p:sp>
        </p:grpSp>
      </p:grpSp>
      <p:grpSp>
        <p:nvGrpSpPr>
          <p:cNvPr id="9" name="Group 61"/>
          <p:cNvGrpSpPr>
            <a:grpSpLocks/>
          </p:cNvGrpSpPr>
          <p:nvPr/>
        </p:nvGrpSpPr>
        <p:grpSpPr bwMode="auto">
          <a:xfrm>
            <a:off x="4395312" y="4738793"/>
            <a:ext cx="4086225" cy="2392892"/>
            <a:chOff x="2709" y="2265"/>
            <a:chExt cx="2340" cy="1330"/>
          </a:xfrm>
        </p:grpSpPr>
        <p:sp>
          <p:nvSpPr>
            <p:cNvPr id="31755" name="Line 13"/>
            <p:cNvSpPr>
              <a:spLocks noChangeShapeType="1"/>
            </p:cNvSpPr>
            <p:nvPr/>
          </p:nvSpPr>
          <p:spPr bwMode="auto">
            <a:xfrm>
              <a:off x="3125" y="2607"/>
              <a:ext cx="1" cy="216"/>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56" name="Line 14"/>
            <p:cNvSpPr>
              <a:spLocks noChangeShapeType="1"/>
            </p:cNvSpPr>
            <p:nvPr/>
          </p:nvSpPr>
          <p:spPr bwMode="auto">
            <a:xfrm>
              <a:off x="3125" y="2270"/>
              <a:ext cx="1" cy="208"/>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57" name="Freeform 15"/>
            <p:cNvSpPr>
              <a:spLocks/>
            </p:cNvSpPr>
            <p:nvPr/>
          </p:nvSpPr>
          <p:spPr bwMode="auto">
            <a:xfrm>
              <a:off x="3092" y="2773"/>
              <a:ext cx="66" cy="133"/>
            </a:xfrm>
            <a:custGeom>
              <a:avLst/>
              <a:gdLst>
                <a:gd name="T0" fmla="*/ 33 w 66"/>
                <a:gd name="T1" fmla="*/ 133 h 133"/>
                <a:gd name="T2" fmla="*/ 66 w 66"/>
                <a:gd name="T3" fmla="*/ 0 h 133"/>
                <a:gd name="T4" fmla="*/ 0 w 66"/>
                <a:gd name="T5" fmla="*/ 0 h 133"/>
                <a:gd name="T6" fmla="*/ 33 w 66"/>
                <a:gd name="T7" fmla="*/ 133 h 133"/>
                <a:gd name="T8" fmla="*/ 0 60000 65536"/>
                <a:gd name="T9" fmla="*/ 0 60000 65536"/>
                <a:gd name="T10" fmla="*/ 0 60000 65536"/>
                <a:gd name="T11" fmla="*/ 0 60000 65536"/>
                <a:gd name="T12" fmla="*/ 0 w 66"/>
                <a:gd name="T13" fmla="*/ 0 h 133"/>
                <a:gd name="T14" fmla="*/ 66 w 66"/>
                <a:gd name="T15" fmla="*/ 133 h 133"/>
              </a:gdLst>
              <a:ahLst/>
              <a:cxnLst>
                <a:cxn ang="T8">
                  <a:pos x="T0" y="T1"/>
                </a:cxn>
                <a:cxn ang="T9">
                  <a:pos x="T2" y="T3"/>
                </a:cxn>
                <a:cxn ang="T10">
                  <a:pos x="T4" y="T5"/>
                </a:cxn>
                <a:cxn ang="T11">
                  <a:pos x="T6" y="T7"/>
                </a:cxn>
              </a:cxnLst>
              <a:rect l="T12" t="T13" r="T14" b="T15"/>
              <a:pathLst>
                <a:path w="66" h="133">
                  <a:moveTo>
                    <a:pt x="33" y="133"/>
                  </a:moveTo>
                  <a:lnTo>
                    <a:pt x="66" y="0"/>
                  </a:lnTo>
                  <a:lnTo>
                    <a:pt x="0" y="0"/>
                  </a:lnTo>
                  <a:lnTo>
                    <a:pt x="33" y="133"/>
                  </a:lnTo>
                  <a:close/>
                </a:path>
              </a:pathLst>
            </a:custGeom>
            <a:solidFill>
              <a:srgbClr val="000000"/>
            </a:solidFill>
            <a:ln w="9525">
              <a:noFill/>
              <a:round/>
              <a:headEnd/>
              <a:tailEnd/>
            </a:ln>
          </p:spPr>
          <p:txBody>
            <a:bodyPr>
              <a:prstTxWarp prst="textNoShape">
                <a:avLst/>
              </a:prstTxWarp>
            </a:bodyPr>
            <a:lstStyle/>
            <a:p>
              <a:endParaRPr lang="en-US"/>
            </a:p>
          </p:txBody>
        </p:sp>
        <p:sp>
          <p:nvSpPr>
            <p:cNvPr id="31758" name="Line 16"/>
            <p:cNvSpPr>
              <a:spLocks noChangeShapeType="1"/>
            </p:cNvSpPr>
            <p:nvPr/>
          </p:nvSpPr>
          <p:spPr bwMode="auto">
            <a:xfrm>
              <a:off x="3816" y="2598"/>
              <a:ext cx="383" cy="254"/>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59" name="Line 17"/>
            <p:cNvSpPr>
              <a:spLocks noChangeShapeType="1"/>
            </p:cNvSpPr>
            <p:nvPr/>
          </p:nvSpPr>
          <p:spPr bwMode="auto">
            <a:xfrm>
              <a:off x="3321" y="2265"/>
              <a:ext cx="358" cy="242"/>
            </a:xfrm>
            <a:prstGeom prst="line">
              <a:avLst/>
            </a:prstGeom>
            <a:noFill/>
            <a:ln w="26988">
              <a:solidFill>
                <a:srgbClr val="000000"/>
              </a:solidFill>
              <a:miter lim="800000"/>
              <a:headEnd/>
              <a:tailEnd/>
            </a:ln>
          </p:spPr>
          <p:txBody>
            <a:bodyPr>
              <a:prstTxWarp prst="textNoShape">
                <a:avLst/>
              </a:prstTxWarp>
            </a:bodyPr>
            <a:lstStyle/>
            <a:p>
              <a:endParaRPr lang="en-US"/>
            </a:p>
          </p:txBody>
        </p:sp>
        <p:sp>
          <p:nvSpPr>
            <p:cNvPr id="31760" name="Freeform 18"/>
            <p:cNvSpPr>
              <a:spLocks/>
            </p:cNvSpPr>
            <p:nvPr/>
          </p:nvSpPr>
          <p:spPr bwMode="auto">
            <a:xfrm>
              <a:off x="4141" y="2798"/>
              <a:ext cx="129" cy="104"/>
            </a:xfrm>
            <a:custGeom>
              <a:avLst/>
              <a:gdLst>
                <a:gd name="T0" fmla="*/ 129 w 129"/>
                <a:gd name="T1" fmla="*/ 104 h 104"/>
                <a:gd name="T2" fmla="*/ 37 w 129"/>
                <a:gd name="T3" fmla="*/ 0 h 104"/>
                <a:gd name="T4" fmla="*/ 0 w 129"/>
                <a:gd name="T5" fmla="*/ 58 h 104"/>
                <a:gd name="T6" fmla="*/ 129 w 129"/>
                <a:gd name="T7" fmla="*/ 104 h 104"/>
                <a:gd name="T8" fmla="*/ 0 60000 65536"/>
                <a:gd name="T9" fmla="*/ 0 60000 65536"/>
                <a:gd name="T10" fmla="*/ 0 60000 65536"/>
                <a:gd name="T11" fmla="*/ 0 60000 65536"/>
                <a:gd name="T12" fmla="*/ 0 w 129"/>
                <a:gd name="T13" fmla="*/ 0 h 104"/>
                <a:gd name="T14" fmla="*/ 129 w 129"/>
                <a:gd name="T15" fmla="*/ 104 h 104"/>
              </a:gdLst>
              <a:ahLst/>
              <a:cxnLst>
                <a:cxn ang="T8">
                  <a:pos x="T0" y="T1"/>
                </a:cxn>
                <a:cxn ang="T9">
                  <a:pos x="T2" y="T3"/>
                </a:cxn>
                <a:cxn ang="T10">
                  <a:pos x="T4" y="T5"/>
                </a:cxn>
                <a:cxn ang="T11">
                  <a:pos x="T6" y="T7"/>
                </a:cxn>
              </a:cxnLst>
              <a:rect l="T12" t="T13" r="T14" b="T15"/>
              <a:pathLst>
                <a:path w="129" h="104">
                  <a:moveTo>
                    <a:pt x="129" y="104"/>
                  </a:moveTo>
                  <a:lnTo>
                    <a:pt x="37" y="0"/>
                  </a:lnTo>
                  <a:lnTo>
                    <a:pt x="0" y="58"/>
                  </a:lnTo>
                  <a:lnTo>
                    <a:pt x="129" y="104"/>
                  </a:lnTo>
                  <a:close/>
                </a:path>
              </a:pathLst>
            </a:custGeom>
            <a:solidFill>
              <a:srgbClr val="000000"/>
            </a:solidFill>
            <a:ln w="9525">
              <a:noFill/>
              <a:round/>
              <a:headEnd/>
              <a:tailEnd/>
            </a:ln>
          </p:spPr>
          <p:txBody>
            <a:bodyPr>
              <a:prstTxWarp prst="textNoShape">
                <a:avLst/>
              </a:prstTxWarp>
            </a:bodyPr>
            <a:lstStyle/>
            <a:p>
              <a:endParaRPr lang="en-US"/>
            </a:p>
          </p:txBody>
        </p:sp>
        <p:sp>
          <p:nvSpPr>
            <p:cNvPr id="31761" name="Rectangle 27"/>
            <p:cNvSpPr>
              <a:spLocks noChangeArrowheads="1"/>
            </p:cNvSpPr>
            <p:nvPr/>
          </p:nvSpPr>
          <p:spPr bwMode="auto">
            <a:xfrm>
              <a:off x="2967" y="2976"/>
              <a:ext cx="333"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Store</a:t>
              </a:r>
              <a:endParaRPr lang="en-US" dirty="0">
                <a:latin typeface="Times New Roman" pitchFamily="29" charset="0"/>
              </a:endParaRPr>
            </a:p>
          </p:txBody>
        </p:sp>
        <p:sp>
          <p:nvSpPr>
            <p:cNvPr id="31762" name="Rectangle 31"/>
            <p:cNvSpPr>
              <a:spLocks noChangeArrowheads="1"/>
            </p:cNvSpPr>
            <p:nvPr/>
          </p:nvSpPr>
          <p:spPr bwMode="auto">
            <a:xfrm>
              <a:off x="4168" y="2983"/>
              <a:ext cx="248"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Add</a:t>
              </a:r>
              <a:endParaRPr lang="en-US" dirty="0">
                <a:latin typeface="Times New Roman" pitchFamily="29" charset="0"/>
              </a:endParaRPr>
            </a:p>
          </p:txBody>
        </p:sp>
        <p:sp>
          <p:nvSpPr>
            <p:cNvPr id="31763" name="Rectangle 32"/>
            <p:cNvSpPr>
              <a:spLocks noChangeArrowheads="1"/>
            </p:cNvSpPr>
            <p:nvPr/>
          </p:nvSpPr>
          <p:spPr bwMode="auto">
            <a:xfrm>
              <a:off x="4080" y="3231"/>
              <a:ext cx="508" cy="163"/>
            </a:xfrm>
            <a:prstGeom prst="rect">
              <a:avLst/>
            </a:prstGeom>
            <a:noFill/>
            <a:ln w="9525">
              <a:noFill/>
              <a:miter lim="800000"/>
              <a:headEnd/>
              <a:tailEnd/>
            </a:ln>
          </p:spPr>
          <p:txBody>
            <a:bodyPr wrap="none" lIns="0" tIns="0" rIns="0" bIns="0">
              <a:prstTxWarp prst="textNoShape">
                <a:avLst/>
              </a:prstTxWarp>
              <a:spAutoFit/>
            </a:bodyPr>
            <a:lstStyle/>
            <a:p>
              <a:r>
                <a:rPr lang="en-US" sz="1900" dirty="0" err="1">
                  <a:latin typeface="Helvetica" pitchFamily="29" charset="0"/>
                </a:rPr>
                <a:t>RF[ra</a:t>
              </a:r>
              <a:r>
                <a:rPr lang="en-US" sz="1900" dirty="0">
                  <a:latin typeface="Helvetica" pitchFamily="29" charset="0"/>
                </a:rPr>
                <a:t>] =</a:t>
              </a:r>
              <a:endParaRPr lang="en-US" dirty="0">
                <a:latin typeface="Times New Roman" pitchFamily="29" charset="0"/>
              </a:endParaRPr>
            </a:p>
          </p:txBody>
        </p:sp>
        <p:sp>
          <p:nvSpPr>
            <p:cNvPr id="31764" name="Rectangle 33"/>
            <p:cNvSpPr>
              <a:spLocks noChangeArrowheads="1"/>
            </p:cNvSpPr>
            <p:nvPr/>
          </p:nvSpPr>
          <p:spPr bwMode="auto">
            <a:xfrm>
              <a:off x="4080" y="3432"/>
              <a:ext cx="585"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   </a:t>
              </a:r>
              <a:r>
                <a:rPr lang="en-US" sz="1900" dirty="0" err="1">
                  <a:latin typeface="Helvetica" pitchFamily="29" charset="0"/>
                </a:rPr>
                <a:t>RF[rb</a:t>
              </a:r>
              <a:r>
                <a:rPr lang="en-US" sz="1900" dirty="0">
                  <a:latin typeface="Helvetica" pitchFamily="29" charset="0"/>
                </a:rPr>
                <a:t>]+</a:t>
              </a:r>
              <a:endParaRPr lang="en-US" dirty="0">
                <a:latin typeface="Times New Roman" pitchFamily="29" charset="0"/>
              </a:endParaRPr>
            </a:p>
          </p:txBody>
        </p:sp>
        <p:sp>
          <p:nvSpPr>
            <p:cNvPr id="31765" name="Rectangle 34"/>
            <p:cNvSpPr>
              <a:spLocks noChangeArrowheads="1"/>
            </p:cNvSpPr>
            <p:nvPr/>
          </p:nvSpPr>
          <p:spPr bwMode="auto">
            <a:xfrm>
              <a:off x="4553" y="3430"/>
              <a:ext cx="496"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   </a:t>
              </a:r>
              <a:r>
                <a:rPr lang="en-US" sz="1900" dirty="0" err="1">
                  <a:latin typeface="Helvetica" pitchFamily="29" charset="0"/>
                </a:rPr>
                <a:t>RF[rc</a:t>
              </a:r>
              <a:r>
                <a:rPr lang="en-US" sz="1900" dirty="0">
                  <a:latin typeface="Helvetica" pitchFamily="29" charset="0"/>
                </a:rPr>
                <a:t>]</a:t>
              </a:r>
              <a:endParaRPr lang="en-US" dirty="0">
                <a:latin typeface="Times New Roman" pitchFamily="29" charset="0"/>
              </a:endParaRPr>
            </a:p>
          </p:txBody>
        </p:sp>
        <p:sp>
          <p:nvSpPr>
            <p:cNvPr id="31766" name="Rectangle 35"/>
            <p:cNvSpPr>
              <a:spLocks noChangeArrowheads="1"/>
            </p:cNvSpPr>
            <p:nvPr/>
          </p:nvSpPr>
          <p:spPr bwMode="auto">
            <a:xfrm>
              <a:off x="3092" y="3264"/>
              <a:ext cx="62" cy="15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1767" name="Rectangle 37"/>
            <p:cNvSpPr>
              <a:spLocks noChangeArrowheads="1"/>
            </p:cNvSpPr>
            <p:nvPr/>
          </p:nvSpPr>
          <p:spPr bwMode="auto">
            <a:xfrm>
              <a:off x="2824" y="3227"/>
              <a:ext cx="725" cy="163"/>
            </a:xfrm>
            <a:prstGeom prst="rect">
              <a:avLst/>
            </a:prstGeom>
            <a:noFill/>
            <a:ln w="9525">
              <a:noFill/>
              <a:miter lim="800000"/>
              <a:headEnd/>
              <a:tailEnd/>
            </a:ln>
          </p:spPr>
          <p:txBody>
            <a:bodyPr wrap="none" lIns="0" tIns="0" rIns="0" bIns="0">
              <a:prstTxWarp prst="textNoShape">
                <a:avLst/>
              </a:prstTxWarp>
              <a:spAutoFit/>
            </a:bodyPr>
            <a:lstStyle/>
            <a:p>
              <a:r>
                <a:rPr lang="en-US" sz="1900" dirty="0" err="1">
                  <a:latin typeface="Helvetica" pitchFamily="29" charset="0"/>
                </a:rPr>
                <a:t>D[d</a:t>
              </a:r>
              <a:r>
                <a:rPr lang="en-US" sz="1900" dirty="0">
                  <a:latin typeface="Helvetica" pitchFamily="29" charset="0"/>
                </a:rPr>
                <a:t>]=</a:t>
              </a:r>
              <a:r>
                <a:rPr lang="en-US" sz="1900" dirty="0" err="1">
                  <a:latin typeface="Helvetica" pitchFamily="29" charset="0"/>
                </a:rPr>
                <a:t>RF[ra</a:t>
              </a:r>
              <a:r>
                <a:rPr lang="en-US" sz="1900" dirty="0">
                  <a:latin typeface="Helvetica" pitchFamily="29" charset="0"/>
                </a:rPr>
                <a:t>]</a:t>
              </a:r>
              <a:endParaRPr lang="en-US" dirty="0">
                <a:latin typeface="Times New Roman" pitchFamily="29" charset="0"/>
              </a:endParaRPr>
            </a:p>
          </p:txBody>
        </p:sp>
        <p:sp>
          <p:nvSpPr>
            <p:cNvPr id="31768" name="Rectangle 40"/>
            <p:cNvSpPr>
              <a:spLocks noChangeArrowheads="1"/>
            </p:cNvSpPr>
            <p:nvPr/>
          </p:nvSpPr>
          <p:spPr bwMode="auto">
            <a:xfrm>
              <a:off x="2868" y="2457"/>
              <a:ext cx="547"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op=0001</a:t>
              </a:r>
              <a:endParaRPr lang="en-US" dirty="0">
                <a:latin typeface="Times New Roman" pitchFamily="29" charset="0"/>
              </a:endParaRPr>
            </a:p>
          </p:txBody>
        </p:sp>
        <p:sp>
          <p:nvSpPr>
            <p:cNvPr id="31769" name="Rectangle 41"/>
            <p:cNvSpPr>
              <a:spLocks noChangeArrowheads="1"/>
            </p:cNvSpPr>
            <p:nvPr/>
          </p:nvSpPr>
          <p:spPr bwMode="auto">
            <a:xfrm>
              <a:off x="3538" y="2457"/>
              <a:ext cx="547" cy="163"/>
            </a:xfrm>
            <a:prstGeom prst="rect">
              <a:avLst/>
            </a:prstGeom>
            <a:noFill/>
            <a:ln w="9525">
              <a:noFill/>
              <a:miter lim="800000"/>
              <a:headEnd/>
              <a:tailEnd/>
            </a:ln>
          </p:spPr>
          <p:txBody>
            <a:bodyPr wrap="none" lIns="0" tIns="0" rIns="0" bIns="0">
              <a:prstTxWarp prst="textNoShape">
                <a:avLst/>
              </a:prstTxWarp>
              <a:spAutoFit/>
            </a:bodyPr>
            <a:lstStyle/>
            <a:p>
              <a:r>
                <a:rPr lang="en-US" sz="1900" dirty="0">
                  <a:latin typeface="Helvetica" pitchFamily="29" charset="0"/>
                </a:rPr>
                <a:t>op=0010</a:t>
              </a:r>
              <a:endParaRPr lang="en-US" dirty="0">
                <a:latin typeface="Times New Roman" pitchFamily="29" charset="0"/>
              </a:endParaRPr>
            </a:p>
          </p:txBody>
        </p:sp>
        <p:sp>
          <p:nvSpPr>
            <p:cNvPr id="31770" name="Freeform 42"/>
            <p:cNvSpPr>
              <a:spLocks/>
            </p:cNvSpPr>
            <p:nvPr/>
          </p:nvSpPr>
          <p:spPr bwMode="auto">
            <a:xfrm>
              <a:off x="2709" y="2911"/>
              <a:ext cx="837" cy="283"/>
            </a:xfrm>
            <a:custGeom>
              <a:avLst/>
              <a:gdLst>
                <a:gd name="T0" fmla="*/ 177706 w 201"/>
                <a:gd name="T1" fmla="*/ 353421 h 68"/>
                <a:gd name="T2" fmla="*/ 0 w 201"/>
                <a:gd name="T3" fmla="*/ 177324 h 68"/>
                <a:gd name="T4" fmla="*/ 177706 w 201"/>
                <a:gd name="T5" fmla="*/ 0 h 68"/>
                <a:gd name="T6" fmla="*/ 870193 w 201"/>
                <a:gd name="T7" fmla="*/ 0 h 68"/>
                <a:gd name="T8" fmla="*/ 1047899 w 201"/>
                <a:gd name="T9" fmla="*/ 177324 h 68"/>
                <a:gd name="T10" fmla="*/ 870193 w 201"/>
                <a:gd name="T11" fmla="*/ 353421 h 68"/>
                <a:gd name="T12" fmla="*/ 177706 w 201"/>
                <a:gd name="T13" fmla="*/ 353421 h 68"/>
                <a:gd name="T14" fmla="*/ 0 60000 65536"/>
                <a:gd name="T15" fmla="*/ 0 60000 65536"/>
                <a:gd name="T16" fmla="*/ 0 60000 65536"/>
                <a:gd name="T17" fmla="*/ 0 60000 65536"/>
                <a:gd name="T18" fmla="*/ 0 60000 65536"/>
                <a:gd name="T19" fmla="*/ 0 60000 65536"/>
                <a:gd name="T20" fmla="*/ 0 60000 65536"/>
                <a:gd name="T21" fmla="*/ 0 w 201"/>
                <a:gd name="T22" fmla="*/ 0 h 68"/>
                <a:gd name="T23" fmla="*/ 201 w 2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68">
                  <a:moveTo>
                    <a:pt x="34" y="68"/>
                  </a:moveTo>
                  <a:cubicBezTo>
                    <a:pt x="15" y="68"/>
                    <a:pt x="0" y="53"/>
                    <a:pt x="0" y="34"/>
                  </a:cubicBezTo>
                  <a:cubicBezTo>
                    <a:pt x="0" y="15"/>
                    <a:pt x="15" y="0"/>
                    <a:pt x="34" y="0"/>
                  </a:cubicBezTo>
                  <a:cubicBezTo>
                    <a:pt x="167" y="0"/>
                    <a:pt x="167" y="0"/>
                    <a:pt x="167" y="0"/>
                  </a:cubicBezTo>
                  <a:cubicBezTo>
                    <a:pt x="186" y="0"/>
                    <a:pt x="201" y="15"/>
                    <a:pt x="201" y="34"/>
                  </a:cubicBezTo>
                  <a:cubicBezTo>
                    <a:pt x="201" y="53"/>
                    <a:pt x="186" y="68"/>
                    <a:pt x="167" y="68"/>
                  </a:cubicBezTo>
                  <a:lnTo>
                    <a:pt x="34" y="68"/>
                  </a:lnTo>
                  <a:close/>
                </a:path>
              </a:pathLst>
            </a:custGeom>
            <a:noFill/>
            <a:ln w="20638">
              <a:solidFill>
                <a:srgbClr val="0078C1"/>
              </a:solidFill>
              <a:miter lim="800000"/>
              <a:headEnd/>
              <a:tailEnd/>
            </a:ln>
          </p:spPr>
          <p:txBody>
            <a:bodyPr>
              <a:prstTxWarp prst="textNoShape">
                <a:avLst/>
              </a:prstTxWarp>
            </a:bodyPr>
            <a:lstStyle/>
            <a:p>
              <a:endParaRPr lang="en-US"/>
            </a:p>
          </p:txBody>
        </p:sp>
        <p:sp>
          <p:nvSpPr>
            <p:cNvPr id="31771" name="Freeform 51"/>
            <p:cNvSpPr>
              <a:spLocks/>
            </p:cNvSpPr>
            <p:nvPr/>
          </p:nvSpPr>
          <p:spPr bwMode="auto">
            <a:xfrm>
              <a:off x="3845" y="2903"/>
              <a:ext cx="837" cy="283"/>
            </a:xfrm>
            <a:custGeom>
              <a:avLst/>
              <a:gdLst>
                <a:gd name="T0" fmla="*/ 177706 w 201"/>
                <a:gd name="T1" fmla="*/ 353421 h 68"/>
                <a:gd name="T2" fmla="*/ 0 w 201"/>
                <a:gd name="T3" fmla="*/ 177324 h 68"/>
                <a:gd name="T4" fmla="*/ 177706 w 201"/>
                <a:gd name="T5" fmla="*/ 0 h 68"/>
                <a:gd name="T6" fmla="*/ 870193 w 201"/>
                <a:gd name="T7" fmla="*/ 0 h 68"/>
                <a:gd name="T8" fmla="*/ 1047899 w 201"/>
                <a:gd name="T9" fmla="*/ 177324 h 68"/>
                <a:gd name="T10" fmla="*/ 870193 w 201"/>
                <a:gd name="T11" fmla="*/ 353421 h 68"/>
                <a:gd name="T12" fmla="*/ 177706 w 201"/>
                <a:gd name="T13" fmla="*/ 353421 h 68"/>
                <a:gd name="T14" fmla="*/ 0 60000 65536"/>
                <a:gd name="T15" fmla="*/ 0 60000 65536"/>
                <a:gd name="T16" fmla="*/ 0 60000 65536"/>
                <a:gd name="T17" fmla="*/ 0 60000 65536"/>
                <a:gd name="T18" fmla="*/ 0 60000 65536"/>
                <a:gd name="T19" fmla="*/ 0 60000 65536"/>
                <a:gd name="T20" fmla="*/ 0 60000 65536"/>
                <a:gd name="T21" fmla="*/ 0 w 201"/>
                <a:gd name="T22" fmla="*/ 0 h 68"/>
                <a:gd name="T23" fmla="*/ 201 w 2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68">
                  <a:moveTo>
                    <a:pt x="34" y="68"/>
                  </a:moveTo>
                  <a:cubicBezTo>
                    <a:pt x="15" y="68"/>
                    <a:pt x="0" y="53"/>
                    <a:pt x="0" y="34"/>
                  </a:cubicBezTo>
                  <a:cubicBezTo>
                    <a:pt x="0" y="15"/>
                    <a:pt x="15" y="0"/>
                    <a:pt x="34" y="0"/>
                  </a:cubicBezTo>
                  <a:cubicBezTo>
                    <a:pt x="167" y="0"/>
                    <a:pt x="167" y="0"/>
                    <a:pt x="167" y="0"/>
                  </a:cubicBezTo>
                  <a:cubicBezTo>
                    <a:pt x="186" y="0"/>
                    <a:pt x="201" y="15"/>
                    <a:pt x="201" y="34"/>
                  </a:cubicBezTo>
                  <a:cubicBezTo>
                    <a:pt x="201" y="53"/>
                    <a:pt x="186" y="68"/>
                    <a:pt x="167" y="68"/>
                  </a:cubicBezTo>
                  <a:lnTo>
                    <a:pt x="34" y="68"/>
                  </a:lnTo>
                  <a:close/>
                </a:path>
              </a:pathLst>
            </a:custGeom>
            <a:noFill/>
            <a:ln w="20638">
              <a:solidFill>
                <a:srgbClr val="0078C1"/>
              </a:solidFill>
              <a:miter lim="800000"/>
              <a:headEnd/>
              <a:tailEnd/>
            </a:ln>
          </p:spPr>
          <p:txBody>
            <a:bodyPr>
              <a:prstTxWarp prst="textNoShape">
                <a:avLst/>
              </a:prstTxWarp>
            </a:bodyPr>
            <a:lstStyle/>
            <a:p>
              <a:endParaRPr lang="en-US"/>
            </a:p>
          </p:txBody>
        </p:sp>
      </p:grpSp>
    </p:spTree>
    <p:extLst>
      <p:ext uri="{BB962C8B-B14F-4D97-AF65-F5344CB8AC3E}">
        <p14:creationId xmlns:p14="http://schemas.microsoft.com/office/powerpoint/2010/main" val="14838310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76200" y="76200"/>
            <a:ext cx="9982200" cy="838200"/>
          </a:xfrm>
        </p:spPr>
        <p:txBody>
          <a:bodyPr/>
          <a:lstStyle/>
          <a:p>
            <a:r>
              <a:rPr lang="en-US" sz="3600" dirty="0"/>
              <a:t>Control signals must arrive at right time</a:t>
            </a:r>
            <a:endParaRPr lang="en-US" sz="3600" dirty="0"/>
          </a:p>
        </p:txBody>
      </p:sp>
      <p:sp>
        <p:nvSpPr>
          <p:cNvPr id="35844" name="Rectangle 3"/>
          <p:cNvSpPr>
            <a:spLocks noGrp="1" noChangeArrowheads="1"/>
          </p:cNvSpPr>
          <p:nvPr>
            <p:ph type="body" idx="1"/>
          </p:nvPr>
        </p:nvSpPr>
        <p:spPr>
          <a:xfrm>
            <a:off x="228600" y="914400"/>
            <a:ext cx="9388475" cy="1109662"/>
          </a:xfrm>
        </p:spPr>
        <p:txBody>
          <a:bodyPr/>
          <a:lstStyle/>
          <a:p>
            <a:r>
              <a:rPr lang="en-US" dirty="0" smtClean="0"/>
              <a:t>Convert high-level state machine description of entire processor to FSM description of controller</a:t>
            </a:r>
          </a:p>
          <a:p>
            <a:pPr lvl="1"/>
            <a:r>
              <a:rPr lang="en-US" dirty="0" smtClean="0"/>
              <a:t>Use </a:t>
            </a:r>
            <a:r>
              <a:rPr lang="en-US" dirty="0" err="1"/>
              <a:t>d</a:t>
            </a:r>
            <a:r>
              <a:rPr lang="en-US" dirty="0" err="1" smtClean="0"/>
              <a:t>atapath</a:t>
            </a:r>
            <a:r>
              <a:rPr lang="en-US" dirty="0" smtClean="0"/>
              <a:t> and other components to achieve same behavior</a:t>
            </a:r>
            <a:endParaRPr lang="en-US" dirty="0"/>
          </a:p>
        </p:txBody>
      </p:sp>
      <p:sp>
        <p:nvSpPr>
          <p:cNvPr id="35842" name="Slide Number Placeholder 3"/>
          <p:cNvSpPr>
            <a:spLocks noGrp="1"/>
          </p:cNvSpPr>
          <p:nvPr>
            <p:ph type="sldNum" sz="quarter" idx="10"/>
          </p:nvPr>
        </p:nvSpPr>
        <p:spPr/>
        <p:txBody>
          <a:bodyPr/>
          <a:lstStyle/>
          <a:p>
            <a:fld id="{C3797053-E3EC-EC43-86CF-7D8543001550}" type="slidenum">
              <a:rPr lang="en-US" smtClean="0"/>
              <a:pPr/>
              <a:t>8</a:t>
            </a:fld>
            <a:endParaRPr lang="en-US" smtClean="0"/>
          </a:p>
        </p:txBody>
      </p:sp>
      <p:pic>
        <p:nvPicPr>
          <p:cNvPr id="35845" name="Picture 4"/>
          <p:cNvPicPr>
            <a:picLocks noChangeAspect="1" noChangeArrowheads="1"/>
          </p:cNvPicPr>
          <p:nvPr/>
        </p:nvPicPr>
        <p:blipFill>
          <a:blip r:embed="rId3"/>
          <a:srcRect/>
          <a:stretch>
            <a:fillRect/>
          </a:stretch>
        </p:blipFill>
        <p:spPr bwMode="auto">
          <a:xfrm>
            <a:off x="502920" y="3597698"/>
            <a:ext cx="3925570" cy="3004608"/>
          </a:xfrm>
          <a:prstGeom prst="rect">
            <a:avLst/>
          </a:prstGeom>
          <a:noFill/>
          <a:ln w="9525">
            <a:noFill/>
            <a:miter lim="800000"/>
            <a:headEnd/>
            <a:tailEnd/>
          </a:ln>
        </p:spPr>
      </p:pic>
      <p:grpSp>
        <p:nvGrpSpPr>
          <p:cNvPr id="2" name="Group 172"/>
          <p:cNvGrpSpPr>
            <a:grpSpLocks/>
          </p:cNvGrpSpPr>
          <p:nvPr/>
        </p:nvGrpSpPr>
        <p:grpSpPr bwMode="auto">
          <a:xfrm>
            <a:off x="4791710" y="2410247"/>
            <a:ext cx="4945380" cy="4836160"/>
            <a:chOff x="2256" y="1040"/>
            <a:chExt cx="3320" cy="2936"/>
          </a:xfrm>
        </p:grpSpPr>
        <p:sp>
          <p:nvSpPr>
            <p:cNvPr id="35927" name="Freeform 5"/>
            <p:cNvSpPr>
              <a:spLocks/>
            </p:cNvSpPr>
            <p:nvPr/>
          </p:nvSpPr>
          <p:spPr bwMode="auto">
            <a:xfrm>
              <a:off x="4144" y="1723"/>
              <a:ext cx="1379" cy="2218"/>
            </a:xfrm>
            <a:custGeom>
              <a:avLst/>
              <a:gdLst>
                <a:gd name="T0" fmla="*/ 467 w 1379"/>
                <a:gd name="T1" fmla="*/ 0 h 2218"/>
                <a:gd name="T2" fmla="*/ 1379 w 1379"/>
                <a:gd name="T3" fmla="*/ 0 h 2218"/>
                <a:gd name="T4" fmla="*/ 1379 w 1379"/>
                <a:gd name="T5" fmla="*/ 2218 h 2218"/>
                <a:gd name="T6" fmla="*/ 0 w 1379"/>
                <a:gd name="T7" fmla="*/ 2218 h 2218"/>
                <a:gd name="T8" fmla="*/ 0 w 1379"/>
                <a:gd name="T9" fmla="*/ 0 h 2218"/>
                <a:gd name="T10" fmla="*/ 395 w 1379"/>
                <a:gd name="T11" fmla="*/ 0 h 2218"/>
                <a:gd name="T12" fmla="*/ 467 w 1379"/>
                <a:gd name="T13" fmla="*/ 0 h 2218"/>
                <a:gd name="T14" fmla="*/ 0 60000 65536"/>
                <a:gd name="T15" fmla="*/ 0 60000 65536"/>
                <a:gd name="T16" fmla="*/ 0 60000 65536"/>
                <a:gd name="T17" fmla="*/ 0 60000 65536"/>
                <a:gd name="T18" fmla="*/ 0 60000 65536"/>
                <a:gd name="T19" fmla="*/ 0 60000 65536"/>
                <a:gd name="T20" fmla="*/ 0 60000 65536"/>
                <a:gd name="T21" fmla="*/ 0 w 1379"/>
                <a:gd name="T22" fmla="*/ 0 h 2218"/>
                <a:gd name="T23" fmla="*/ 1379 w 1379"/>
                <a:gd name="T24" fmla="*/ 2218 h 22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9" h="2218">
                  <a:moveTo>
                    <a:pt x="467" y="0"/>
                  </a:moveTo>
                  <a:lnTo>
                    <a:pt x="1379" y="0"/>
                  </a:lnTo>
                  <a:lnTo>
                    <a:pt x="1379" y="2218"/>
                  </a:lnTo>
                  <a:lnTo>
                    <a:pt x="0" y="2218"/>
                  </a:lnTo>
                  <a:lnTo>
                    <a:pt x="0" y="0"/>
                  </a:lnTo>
                  <a:lnTo>
                    <a:pt x="395" y="0"/>
                  </a:lnTo>
                  <a:lnTo>
                    <a:pt x="467" y="0"/>
                  </a:lnTo>
                  <a:close/>
                </a:path>
              </a:pathLst>
            </a:custGeom>
            <a:noFill/>
            <a:ln w="12700">
              <a:solidFill>
                <a:srgbClr val="0078C1"/>
              </a:solidFill>
              <a:miter lim="800000"/>
              <a:headEnd/>
              <a:tailEnd/>
            </a:ln>
          </p:spPr>
          <p:txBody>
            <a:bodyPr>
              <a:prstTxWarp prst="textNoShape">
                <a:avLst/>
              </a:prstTxWarp>
            </a:bodyPr>
            <a:lstStyle/>
            <a:p>
              <a:endParaRPr lang="en-US"/>
            </a:p>
          </p:txBody>
        </p:sp>
        <p:sp>
          <p:nvSpPr>
            <p:cNvPr id="35928" name="Rectangle 6"/>
            <p:cNvSpPr>
              <a:spLocks noChangeArrowheads="1"/>
            </p:cNvSpPr>
            <p:nvPr/>
          </p:nvSpPr>
          <p:spPr bwMode="auto">
            <a:xfrm>
              <a:off x="2395" y="1437"/>
              <a:ext cx="1194" cy="2499"/>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5929" name="Oval 7"/>
            <p:cNvSpPr>
              <a:spLocks noChangeArrowheads="1"/>
            </p:cNvSpPr>
            <p:nvPr/>
          </p:nvSpPr>
          <p:spPr bwMode="auto">
            <a:xfrm>
              <a:off x="4816" y="3323"/>
              <a:ext cx="40" cy="42"/>
            </a:xfrm>
            <a:prstGeom prst="ellipse">
              <a:avLst/>
            </a:prstGeom>
            <a:solidFill>
              <a:srgbClr val="000000"/>
            </a:solidFill>
            <a:ln w="7938">
              <a:solidFill>
                <a:srgbClr val="000000"/>
              </a:solidFill>
              <a:miter lim="800000"/>
              <a:headEnd/>
              <a:tailEnd/>
            </a:ln>
          </p:spPr>
          <p:txBody>
            <a:bodyPr>
              <a:prstTxWarp prst="textNoShape">
                <a:avLst/>
              </a:prstTxWarp>
            </a:bodyPr>
            <a:lstStyle/>
            <a:p>
              <a:endParaRPr lang="en-US"/>
            </a:p>
          </p:txBody>
        </p:sp>
        <p:sp>
          <p:nvSpPr>
            <p:cNvPr id="35930" name="Line 8"/>
            <p:cNvSpPr>
              <a:spLocks noChangeShapeType="1"/>
            </p:cNvSpPr>
            <p:nvPr/>
          </p:nvSpPr>
          <p:spPr bwMode="auto">
            <a:xfrm flipV="1">
              <a:off x="2627" y="1379"/>
              <a:ext cx="1" cy="168"/>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31" name="Freeform 9"/>
            <p:cNvSpPr>
              <a:spLocks/>
            </p:cNvSpPr>
            <p:nvPr/>
          </p:nvSpPr>
          <p:spPr bwMode="auto">
            <a:xfrm>
              <a:off x="2605" y="1307"/>
              <a:ext cx="43" cy="85"/>
            </a:xfrm>
            <a:custGeom>
              <a:avLst/>
              <a:gdLst>
                <a:gd name="T0" fmla="*/ 22 w 43"/>
                <a:gd name="T1" fmla="*/ 0 h 85"/>
                <a:gd name="T2" fmla="*/ 0 w 43"/>
                <a:gd name="T3" fmla="*/ 85 h 85"/>
                <a:gd name="T4" fmla="*/ 43 w 43"/>
                <a:gd name="T5" fmla="*/ 85 h 85"/>
                <a:gd name="T6" fmla="*/ 22 w 43"/>
                <a:gd name="T7" fmla="*/ 0 h 85"/>
                <a:gd name="T8" fmla="*/ 0 60000 65536"/>
                <a:gd name="T9" fmla="*/ 0 60000 65536"/>
                <a:gd name="T10" fmla="*/ 0 60000 65536"/>
                <a:gd name="T11" fmla="*/ 0 60000 65536"/>
                <a:gd name="T12" fmla="*/ 0 w 43"/>
                <a:gd name="T13" fmla="*/ 0 h 85"/>
                <a:gd name="T14" fmla="*/ 43 w 43"/>
                <a:gd name="T15" fmla="*/ 85 h 85"/>
              </a:gdLst>
              <a:ahLst/>
              <a:cxnLst>
                <a:cxn ang="T8">
                  <a:pos x="T0" y="T1"/>
                </a:cxn>
                <a:cxn ang="T9">
                  <a:pos x="T2" y="T3"/>
                </a:cxn>
                <a:cxn ang="T10">
                  <a:pos x="T4" y="T5"/>
                </a:cxn>
                <a:cxn ang="T11">
                  <a:pos x="T6" y="T7"/>
                </a:cxn>
              </a:cxnLst>
              <a:rect l="T12" t="T13" r="T14" b="T15"/>
              <a:pathLst>
                <a:path w="43" h="85">
                  <a:moveTo>
                    <a:pt x="22" y="0"/>
                  </a:moveTo>
                  <a:lnTo>
                    <a:pt x="0" y="85"/>
                  </a:lnTo>
                  <a:lnTo>
                    <a:pt x="43" y="85"/>
                  </a:lnTo>
                  <a:lnTo>
                    <a:pt x="22" y="0"/>
                  </a:lnTo>
                  <a:close/>
                </a:path>
              </a:pathLst>
            </a:custGeom>
            <a:solidFill>
              <a:srgbClr val="000000"/>
            </a:solidFill>
            <a:ln w="9525">
              <a:noFill/>
              <a:round/>
              <a:headEnd/>
              <a:tailEnd/>
            </a:ln>
          </p:spPr>
          <p:txBody>
            <a:bodyPr>
              <a:prstTxWarp prst="textNoShape">
                <a:avLst/>
              </a:prstTxWarp>
            </a:bodyPr>
            <a:lstStyle/>
            <a:p>
              <a:endParaRPr lang="en-US"/>
            </a:p>
          </p:txBody>
        </p:sp>
        <p:sp>
          <p:nvSpPr>
            <p:cNvPr id="35932" name="Line 10"/>
            <p:cNvSpPr>
              <a:spLocks noChangeShapeType="1"/>
            </p:cNvSpPr>
            <p:nvPr/>
          </p:nvSpPr>
          <p:spPr bwMode="auto">
            <a:xfrm flipV="1">
              <a:off x="2563" y="1851"/>
              <a:ext cx="1" cy="210"/>
            </a:xfrm>
            <a:prstGeom prst="line">
              <a:avLst/>
            </a:prstGeom>
            <a:noFill/>
            <a:ln w="17463">
              <a:solidFill>
                <a:srgbClr val="000000"/>
              </a:solidFill>
              <a:miter lim="800000"/>
              <a:headEnd/>
              <a:tailEnd/>
            </a:ln>
          </p:spPr>
          <p:txBody>
            <a:bodyPr>
              <a:prstTxWarp prst="textNoShape">
                <a:avLst/>
              </a:prstTxWarp>
            </a:bodyPr>
            <a:lstStyle/>
            <a:p>
              <a:endParaRPr lang="en-US"/>
            </a:p>
          </p:txBody>
        </p:sp>
        <p:sp>
          <p:nvSpPr>
            <p:cNvPr id="35933" name="Freeform 11"/>
            <p:cNvSpPr>
              <a:spLocks/>
            </p:cNvSpPr>
            <p:nvPr/>
          </p:nvSpPr>
          <p:spPr bwMode="auto">
            <a:xfrm>
              <a:off x="2541" y="1779"/>
              <a:ext cx="43" cy="85"/>
            </a:xfrm>
            <a:custGeom>
              <a:avLst/>
              <a:gdLst>
                <a:gd name="T0" fmla="*/ 22 w 43"/>
                <a:gd name="T1" fmla="*/ 0 h 85"/>
                <a:gd name="T2" fmla="*/ 0 w 43"/>
                <a:gd name="T3" fmla="*/ 85 h 85"/>
                <a:gd name="T4" fmla="*/ 43 w 43"/>
                <a:gd name="T5" fmla="*/ 85 h 85"/>
                <a:gd name="T6" fmla="*/ 22 w 43"/>
                <a:gd name="T7" fmla="*/ 0 h 85"/>
                <a:gd name="T8" fmla="*/ 0 60000 65536"/>
                <a:gd name="T9" fmla="*/ 0 60000 65536"/>
                <a:gd name="T10" fmla="*/ 0 60000 65536"/>
                <a:gd name="T11" fmla="*/ 0 60000 65536"/>
                <a:gd name="T12" fmla="*/ 0 w 43"/>
                <a:gd name="T13" fmla="*/ 0 h 85"/>
                <a:gd name="T14" fmla="*/ 43 w 43"/>
                <a:gd name="T15" fmla="*/ 85 h 85"/>
              </a:gdLst>
              <a:ahLst/>
              <a:cxnLst>
                <a:cxn ang="T8">
                  <a:pos x="T0" y="T1"/>
                </a:cxn>
                <a:cxn ang="T9">
                  <a:pos x="T2" y="T3"/>
                </a:cxn>
                <a:cxn ang="T10">
                  <a:pos x="T4" y="T5"/>
                </a:cxn>
                <a:cxn ang="T11">
                  <a:pos x="T6" y="T7"/>
                </a:cxn>
              </a:cxnLst>
              <a:rect l="T12" t="T13" r="T14" b="T15"/>
              <a:pathLst>
                <a:path w="43" h="85">
                  <a:moveTo>
                    <a:pt x="22" y="0"/>
                  </a:moveTo>
                  <a:lnTo>
                    <a:pt x="0" y="85"/>
                  </a:lnTo>
                  <a:lnTo>
                    <a:pt x="43" y="85"/>
                  </a:lnTo>
                  <a:lnTo>
                    <a:pt x="22" y="0"/>
                  </a:lnTo>
                  <a:close/>
                </a:path>
              </a:pathLst>
            </a:custGeom>
            <a:solidFill>
              <a:srgbClr val="000000"/>
            </a:solidFill>
            <a:ln w="9525">
              <a:noFill/>
              <a:round/>
              <a:headEnd/>
              <a:tailEnd/>
            </a:ln>
          </p:spPr>
          <p:txBody>
            <a:bodyPr>
              <a:prstTxWarp prst="textNoShape">
                <a:avLst/>
              </a:prstTxWarp>
            </a:bodyPr>
            <a:lstStyle/>
            <a:p>
              <a:endParaRPr lang="en-US"/>
            </a:p>
          </p:txBody>
        </p:sp>
        <p:sp>
          <p:nvSpPr>
            <p:cNvPr id="35934" name="Freeform 12"/>
            <p:cNvSpPr>
              <a:spLocks/>
            </p:cNvSpPr>
            <p:nvPr/>
          </p:nvSpPr>
          <p:spPr bwMode="auto">
            <a:xfrm>
              <a:off x="2893" y="1720"/>
              <a:ext cx="48" cy="341"/>
            </a:xfrm>
            <a:custGeom>
              <a:avLst/>
              <a:gdLst>
                <a:gd name="T0" fmla="*/ 0 w 48"/>
                <a:gd name="T1" fmla="*/ 0 h 341"/>
                <a:gd name="T2" fmla="*/ 48 w 48"/>
                <a:gd name="T3" fmla="*/ 0 h 341"/>
                <a:gd name="T4" fmla="*/ 48 w 48"/>
                <a:gd name="T5" fmla="*/ 341 h 341"/>
                <a:gd name="T6" fmla="*/ 0 60000 65536"/>
                <a:gd name="T7" fmla="*/ 0 60000 65536"/>
                <a:gd name="T8" fmla="*/ 0 60000 65536"/>
                <a:gd name="T9" fmla="*/ 0 w 48"/>
                <a:gd name="T10" fmla="*/ 0 h 341"/>
                <a:gd name="T11" fmla="*/ 48 w 48"/>
                <a:gd name="T12" fmla="*/ 341 h 341"/>
              </a:gdLst>
              <a:ahLst/>
              <a:cxnLst>
                <a:cxn ang="T6">
                  <a:pos x="T0" y="T1"/>
                </a:cxn>
                <a:cxn ang="T7">
                  <a:pos x="T2" y="T3"/>
                </a:cxn>
                <a:cxn ang="T8">
                  <a:pos x="T4" y="T5"/>
                </a:cxn>
              </a:cxnLst>
              <a:rect l="T9" t="T10" r="T11" b="T12"/>
              <a:pathLst>
                <a:path w="48" h="341">
                  <a:moveTo>
                    <a:pt x="0" y="0"/>
                  </a:moveTo>
                  <a:lnTo>
                    <a:pt x="48" y="0"/>
                  </a:lnTo>
                  <a:lnTo>
                    <a:pt x="48" y="341"/>
                  </a:lnTo>
                </a:path>
              </a:pathLst>
            </a:custGeom>
            <a:noFill/>
            <a:ln w="17463">
              <a:solidFill>
                <a:srgbClr val="000000"/>
              </a:solidFill>
              <a:miter lim="800000"/>
              <a:headEnd/>
              <a:tailEnd/>
            </a:ln>
          </p:spPr>
          <p:txBody>
            <a:bodyPr>
              <a:prstTxWarp prst="textNoShape">
                <a:avLst/>
              </a:prstTxWarp>
            </a:bodyPr>
            <a:lstStyle/>
            <a:p>
              <a:endParaRPr lang="en-US"/>
            </a:p>
          </p:txBody>
        </p:sp>
        <p:sp>
          <p:nvSpPr>
            <p:cNvPr id="35935" name="Freeform 13"/>
            <p:cNvSpPr>
              <a:spLocks/>
            </p:cNvSpPr>
            <p:nvPr/>
          </p:nvSpPr>
          <p:spPr bwMode="auto">
            <a:xfrm>
              <a:off x="2821" y="1699"/>
              <a:ext cx="86" cy="42"/>
            </a:xfrm>
            <a:custGeom>
              <a:avLst/>
              <a:gdLst>
                <a:gd name="T0" fmla="*/ 0 w 86"/>
                <a:gd name="T1" fmla="*/ 21 h 42"/>
                <a:gd name="T2" fmla="*/ 86 w 86"/>
                <a:gd name="T3" fmla="*/ 42 h 42"/>
                <a:gd name="T4" fmla="*/ 86 w 86"/>
                <a:gd name="T5" fmla="*/ 0 h 42"/>
                <a:gd name="T6" fmla="*/ 0 w 86"/>
                <a:gd name="T7" fmla="*/ 21 h 42"/>
                <a:gd name="T8" fmla="*/ 0 60000 65536"/>
                <a:gd name="T9" fmla="*/ 0 60000 65536"/>
                <a:gd name="T10" fmla="*/ 0 60000 65536"/>
                <a:gd name="T11" fmla="*/ 0 60000 65536"/>
                <a:gd name="T12" fmla="*/ 0 w 86"/>
                <a:gd name="T13" fmla="*/ 0 h 42"/>
                <a:gd name="T14" fmla="*/ 86 w 86"/>
                <a:gd name="T15" fmla="*/ 42 h 42"/>
              </a:gdLst>
              <a:ahLst/>
              <a:cxnLst>
                <a:cxn ang="T8">
                  <a:pos x="T0" y="T1"/>
                </a:cxn>
                <a:cxn ang="T9">
                  <a:pos x="T2" y="T3"/>
                </a:cxn>
                <a:cxn ang="T10">
                  <a:pos x="T4" y="T5"/>
                </a:cxn>
                <a:cxn ang="T11">
                  <a:pos x="T6" y="T7"/>
                </a:cxn>
              </a:cxnLst>
              <a:rect l="T12" t="T13" r="T14" b="T15"/>
              <a:pathLst>
                <a:path w="86" h="42">
                  <a:moveTo>
                    <a:pt x="0" y="21"/>
                  </a:moveTo>
                  <a:lnTo>
                    <a:pt x="86" y="42"/>
                  </a:lnTo>
                  <a:lnTo>
                    <a:pt x="86" y="0"/>
                  </a:lnTo>
                  <a:lnTo>
                    <a:pt x="0"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36" name="Freeform 14"/>
            <p:cNvSpPr>
              <a:spLocks/>
            </p:cNvSpPr>
            <p:nvPr/>
          </p:nvSpPr>
          <p:spPr bwMode="auto">
            <a:xfrm>
              <a:off x="2440" y="1701"/>
              <a:ext cx="56" cy="59"/>
            </a:xfrm>
            <a:custGeom>
              <a:avLst/>
              <a:gdLst>
                <a:gd name="T0" fmla="*/ 0 w 56"/>
                <a:gd name="T1" fmla="*/ 59 h 59"/>
                <a:gd name="T2" fmla="*/ 56 w 56"/>
                <a:gd name="T3" fmla="*/ 30 h 59"/>
                <a:gd name="T4" fmla="*/ 0 w 56"/>
                <a:gd name="T5" fmla="*/ 0 h 59"/>
                <a:gd name="T6" fmla="*/ 0 60000 65536"/>
                <a:gd name="T7" fmla="*/ 0 60000 65536"/>
                <a:gd name="T8" fmla="*/ 0 60000 65536"/>
                <a:gd name="T9" fmla="*/ 0 w 56"/>
                <a:gd name="T10" fmla="*/ 0 h 59"/>
                <a:gd name="T11" fmla="*/ 56 w 56"/>
                <a:gd name="T12" fmla="*/ 59 h 59"/>
              </a:gdLst>
              <a:ahLst/>
              <a:cxnLst>
                <a:cxn ang="T6">
                  <a:pos x="T0" y="T1"/>
                </a:cxn>
                <a:cxn ang="T7">
                  <a:pos x="T2" y="T3"/>
                </a:cxn>
                <a:cxn ang="T8">
                  <a:pos x="T4" y="T5"/>
                </a:cxn>
              </a:cxnLst>
              <a:rect l="T9" t="T10" r="T11" b="T12"/>
              <a:pathLst>
                <a:path w="56" h="59">
                  <a:moveTo>
                    <a:pt x="0" y="59"/>
                  </a:moveTo>
                  <a:lnTo>
                    <a:pt x="56" y="30"/>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5937" name="Freeform 15"/>
            <p:cNvSpPr>
              <a:spLocks/>
            </p:cNvSpPr>
            <p:nvPr/>
          </p:nvSpPr>
          <p:spPr bwMode="auto">
            <a:xfrm>
              <a:off x="2440" y="3379"/>
              <a:ext cx="56" cy="58"/>
            </a:xfrm>
            <a:custGeom>
              <a:avLst/>
              <a:gdLst>
                <a:gd name="T0" fmla="*/ 0 w 56"/>
                <a:gd name="T1" fmla="*/ 58 h 58"/>
                <a:gd name="T2" fmla="*/ 56 w 56"/>
                <a:gd name="T3" fmla="*/ 29 h 58"/>
                <a:gd name="T4" fmla="*/ 0 w 56"/>
                <a:gd name="T5" fmla="*/ 0 h 58"/>
                <a:gd name="T6" fmla="*/ 0 60000 65536"/>
                <a:gd name="T7" fmla="*/ 0 60000 65536"/>
                <a:gd name="T8" fmla="*/ 0 60000 65536"/>
                <a:gd name="T9" fmla="*/ 0 w 56"/>
                <a:gd name="T10" fmla="*/ 0 h 58"/>
                <a:gd name="T11" fmla="*/ 56 w 56"/>
                <a:gd name="T12" fmla="*/ 58 h 58"/>
              </a:gdLst>
              <a:ahLst/>
              <a:cxnLst>
                <a:cxn ang="T6">
                  <a:pos x="T0" y="T1"/>
                </a:cxn>
                <a:cxn ang="T7">
                  <a:pos x="T2" y="T3"/>
                </a:cxn>
                <a:cxn ang="T8">
                  <a:pos x="T4" y="T5"/>
                </a:cxn>
              </a:cxnLst>
              <a:rect l="T9" t="T10" r="T11" b="T12"/>
              <a:pathLst>
                <a:path w="56" h="58">
                  <a:moveTo>
                    <a:pt x="0" y="58"/>
                  </a:moveTo>
                  <a:lnTo>
                    <a:pt x="56" y="29"/>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5938" name="Freeform 16"/>
            <p:cNvSpPr>
              <a:spLocks/>
            </p:cNvSpPr>
            <p:nvPr/>
          </p:nvSpPr>
          <p:spPr bwMode="auto">
            <a:xfrm>
              <a:off x="2597" y="1453"/>
              <a:ext cx="62" cy="59"/>
            </a:xfrm>
            <a:custGeom>
              <a:avLst/>
              <a:gdLst>
                <a:gd name="T0" fmla="*/ 62 w 62"/>
                <a:gd name="T1" fmla="*/ 0 h 59"/>
                <a:gd name="T2" fmla="*/ 0 w 62"/>
                <a:gd name="T3" fmla="*/ 59 h 59"/>
                <a:gd name="T4" fmla="*/ 62 w 62"/>
                <a:gd name="T5" fmla="*/ 0 h 59"/>
                <a:gd name="T6" fmla="*/ 0 60000 65536"/>
                <a:gd name="T7" fmla="*/ 0 60000 65536"/>
                <a:gd name="T8" fmla="*/ 0 60000 65536"/>
                <a:gd name="T9" fmla="*/ 0 w 62"/>
                <a:gd name="T10" fmla="*/ 0 h 59"/>
                <a:gd name="T11" fmla="*/ 62 w 62"/>
                <a:gd name="T12" fmla="*/ 59 h 59"/>
              </a:gdLst>
              <a:ahLst/>
              <a:cxnLst>
                <a:cxn ang="T6">
                  <a:pos x="T0" y="T1"/>
                </a:cxn>
                <a:cxn ang="T7">
                  <a:pos x="T2" y="T3"/>
                </a:cxn>
                <a:cxn ang="T8">
                  <a:pos x="T4" y="T5"/>
                </a:cxn>
              </a:cxnLst>
              <a:rect l="T9" t="T10" r="T11" b="T12"/>
              <a:pathLst>
                <a:path w="62" h="59">
                  <a:moveTo>
                    <a:pt x="62" y="0"/>
                  </a:moveTo>
                  <a:lnTo>
                    <a:pt x="0" y="59"/>
                  </a:lnTo>
                  <a:lnTo>
                    <a:pt x="62"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39" name="Line 17"/>
            <p:cNvSpPr>
              <a:spLocks noChangeShapeType="1"/>
            </p:cNvSpPr>
            <p:nvPr/>
          </p:nvSpPr>
          <p:spPr bwMode="auto">
            <a:xfrm flipH="1">
              <a:off x="2597" y="1453"/>
              <a:ext cx="62" cy="59"/>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40" name="Freeform 18"/>
            <p:cNvSpPr>
              <a:spLocks/>
            </p:cNvSpPr>
            <p:nvPr/>
          </p:nvSpPr>
          <p:spPr bwMode="auto">
            <a:xfrm>
              <a:off x="3187" y="1829"/>
              <a:ext cx="61" cy="59"/>
            </a:xfrm>
            <a:custGeom>
              <a:avLst/>
              <a:gdLst>
                <a:gd name="T0" fmla="*/ 61 w 61"/>
                <a:gd name="T1" fmla="*/ 0 h 59"/>
                <a:gd name="T2" fmla="*/ 0 w 61"/>
                <a:gd name="T3" fmla="*/ 59 h 59"/>
                <a:gd name="T4" fmla="*/ 61 w 61"/>
                <a:gd name="T5" fmla="*/ 0 h 59"/>
                <a:gd name="T6" fmla="*/ 0 60000 65536"/>
                <a:gd name="T7" fmla="*/ 0 60000 65536"/>
                <a:gd name="T8" fmla="*/ 0 60000 65536"/>
                <a:gd name="T9" fmla="*/ 0 w 61"/>
                <a:gd name="T10" fmla="*/ 0 h 59"/>
                <a:gd name="T11" fmla="*/ 61 w 61"/>
                <a:gd name="T12" fmla="*/ 59 h 59"/>
              </a:gdLst>
              <a:ahLst/>
              <a:cxnLst>
                <a:cxn ang="T6">
                  <a:pos x="T0" y="T1"/>
                </a:cxn>
                <a:cxn ang="T7">
                  <a:pos x="T2" y="T3"/>
                </a:cxn>
                <a:cxn ang="T8">
                  <a:pos x="T4" y="T5"/>
                </a:cxn>
              </a:cxnLst>
              <a:rect l="T9" t="T10" r="T11" b="T12"/>
              <a:pathLst>
                <a:path w="61" h="59">
                  <a:moveTo>
                    <a:pt x="61" y="0"/>
                  </a:moveTo>
                  <a:lnTo>
                    <a:pt x="0" y="59"/>
                  </a:lnTo>
                  <a:lnTo>
                    <a:pt x="61"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41" name="Line 19"/>
            <p:cNvSpPr>
              <a:spLocks noChangeShapeType="1"/>
            </p:cNvSpPr>
            <p:nvPr/>
          </p:nvSpPr>
          <p:spPr bwMode="auto">
            <a:xfrm flipH="1">
              <a:off x="3187" y="1829"/>
              <a:ext cx="61" cy="59"/>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42" name="Freeform 20"/>
            <p:cNvSpPr>
              <a:spLocks/>
            </p:cNvSpPr>
            <p:nvPr/>
          </p:nvSpPr>
          <p:spPr bwMode="auto">
            <a:xfrm>
              <a:off x="4208" y="2443"/>
              <a:ext cx="61" cy="58"/>
            </a:xfrm>
            <a:custGeom>
              <a:avLst/>
              <a:gdLst>
                <a:gd name="T0" fmla="*/ 61 w 61"/>
                <a:gd name="T1" fmla="*/ 0 h 58"/>
                <a:gd name="T2" fmla="*/ 0 w 61"/>
                <a:gd name="T3" fmla="*/ 58 h 58"/>
                <a:gd name="T4" fmla="*/ 61 w 61"/>
                <a:gd name="T5" fmla="*/ 0 h 58"/>
                <a:gd name="T6" fmla="*/ 0 60000 65536"/>
                <a:gd name="T7" fmla="*/ 0 60000 65536"/>
                <a:gd name="T8" fmla="*/ 0 60000 65536"/>
                <a:gd name="T9" fmla="*/ 0 w 61"/>
                <a:gd name="T10" fmla="*/ 0 h 58"/>
                <a:gd name="T11" fmla="*/ 61 w 61"/>
                <a:gd name="T12" fmla="*/ 58 h 58"/>
              </a:gdLst>
              <a:ahLst/>
              <a:cxnLst>
                <a:cxn ang="T6">
                  <a:pos x="T0" y="T1"/>
                </a:cxn>
                <a:cxn ang="T7">
                  <a:pos x="T2" y="T3"/>
                </a:cxn>
                <a:cxn ang="T8">
                  <a:pos x="T4" y="T5"/>
                </a:cxn>
              </a:cxnLst>
              <a:rect l="T9" t="T10" r="T11" b="T12"/>
              <a:pathLst>
                <a:path w="61" h="58">
                  <a:moveTo>
                    <a:pt x="61" y="0"/>
                  </a:moveTo>
                  <a:lnTo>
                    <a:pt x="0" y="58"/>
                  </a:lnTo>
                  <a:lnTo>
                    <a:pt x="61"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43" name="Line 21"/>
            <p:cNvSpPr>
              <a:spLocks noChangeShapeType="1"/>
            </p:cNvSpPr>
            <p:nvPr/>
          </p:nvSpPr>
          <p:spPr bwMode="auto">
            <a:xfrm flipH="1">
              <a:off x="4208" y="2443"/>
              <a:ext cx="61" cy="58"/>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44" name="Freeform 22"/>
            <p:cNvSpPr>
              <a:spLocks/>
            </p:cNvSpPr>
            <p:nvPr/>
          </p:nvSpPr>
          <p:spPr bwMode="auto">
            <a:xfrm>
              <a:off x="4184" y="1197"/>
              <a:ext cx="59" cy="62"/>
            </a:xfrm>
            <a:custGeom>
              <a:avLst/>
              <a:gdLst>
                <a:gd name="T0" fmla="*/ 59 w 59"/>
                <a:gd name="T1" fmla="*/ 0 h 62"/>
                <a:gd name="T2" fmla="*/ 0 w 59"/>
                <a:gd name="T3" fmla="*/ 62 h 62"/>
                <a:gd name="T4" fmla="*/ 59 w 59"/>
                <a:gd name="T5" fmla="*/ 0 h 62"/>
                <a:gd name="T6" fmla="*/ 0 60000 65536"/>
                <a:gd name="T7" fmla="*/ 0 60000 65536"/>
                <a:gd name="T8" fmla="*/ 0 60000 65536"/>
                <a:gd name="T9" fmla="*/ 0 w 59"/>
                <a:gd name="T10" fmla="*/ 0 h 62"/>
                <a:gd name="T11" fmla="*/ 59 w 59"/>
                <a:gd name="T12" fmla="*/ 62 h 62"/>
              </a:gdLst>
              <a:ahLst/>
              <a:cxnLst>
                <a:cxn ang="T6">
                  <a:pos x="T0" y="T1"/>
                </a:cxn>
                <a:cxn ang="T7">
                  <a:pos x="T2" y="T3"/>
                </a:cxn>
                <a:cxn ang="T8">
                  <a:pos x="T4" y="T5"/>
                </a:cxn>
              </a:cxnLst>
              <a:rect l="T9" t="T10" r="T11" b="T12"/>
              <a:pathLst>
                <a:path w="59" h="62">
                  <a:moveTo>
                    <a:pt x="59" y="0"/>
                  </a:moveTo>
                  <a:lnTo>
                    <a:pt x="0" y="62"/>
                  </a:lnTo>
                  <a:lnTo>
                    <a:pt x="59"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45" name="Line 23"/>
            <p:cNvSpPr>
              <a:spLocks noChangeShapeType="1"/>
            </p:cNvSpPr>
            <p:nvPr/>
          </p:nvSpPr>
          <p:spPr bwMode="auto">
            <a:xfrm flipH="1">
              <a:off x="4184" y="1197"/>
              <a:ext cx="59" cy="62"/>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46" name="Freeform 24"/>
            <p:cNvSpPr>
              <a:spLocks/>
            </p:cNvSpPr>
            <p:nvPr/>
          </p:nvSpPr>
          <p:spPr bwMode="auto">
            <a:xfrm>
              <a:off x="4845" y="1741"/>
              <a:ext cx="59" cy="62"/>
            </a:xfrm>
            <a:custGeom>
              <a:avLst/>
              <a:gdLst>
                <a:gd name="T0" fmla="*/ 59 w 59"/>
                <a:gd name="T1" fmla="*/ 0 h 62"/>
                <a:gd name="T2" fmla="*/ 0 w 59"/>
                <a:gd name="T3" fmla="*/ 62 h 62"/>
                <a:gd name="T4" fmla="*/ 59 w 59"/>
                <a:gd name="T5" fmla="*/ 0 h 62"/>
                <a:gd name="T6" fmla="*/ 0 60000 65536"/>
                <a:gd name="T7" fmla="*/ 0 60000 65536"/>
                <a:gd name="T8" fmla="*/ 0 60000 65536"/>
                <a:gd name="T9" fmla="*/ 0 w 59"/>
                <a:gd name="T10" fmla="*/ 0 h 62"/>
                <a:gd name="T11" fmla="*/ 59 w 59"/>
                <a:gd name="T12" fmla="*/ 62 h 62"/>
              </a:gdLst>
              <a:ahLst/>
              <a:cxnLst>
                <a:cxn ang="T6">
                  <a:pos x="T0" y="T1"/>
                </a:cxn>
                <a:cxn ang="T7">
                  <a:pos x="T2" y="T3"/>
                </a:cxn>
                <a:cxn ang="T8">
                  <a:pos x="T4" y="T5"/>
                </a:cxn>
              </a:cxnLst>
              <a:rect l="T9" t="T10" r="T11" b="T12"/>
              <a:pathLst>
                <a:path w="59" h="62">
                  <a:moveTo>
                    <a:pt x="59" y="0"/>
                  </a:moveTo>
                  <a:lnTo>
                    <a:pt x="0" y="62"/>
                  </a:lnTo>
                  <a:lnTo>
                    <a:pt x="59"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47" name="Line 25"/>
            <p:cNvSpPr>
              <a:spLocks noChangeShapeType="1"/>
            </p:cNvSpPr>
            <p:nvPr/>
          </p:nvSpPr>
          <p:spPr bwMode="auto">
            <a:xfrm flipH="1">
              <a:off x="4845" y="1741"/>
              <a:ext cx="59" cy="62"/>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48" name="Freeform 26"/>
            <p:cNvSpPr>
              <a:spLocks/>
            </p:cNvSpPr>
            <p:nvPr/>
          </p:nvSpPr>
          <p:spPr bwMode="auto">
            <a:xfrm>
              <a:off x="4208" y="2685"/>
              <a:ext cx="61" cy="59"/>
            </a:xfrm>
            <a:custGeom>
              <a:avLst/>
              <a:gdLst>
                <a:gd name="T0" fmla="*/ 61 w 61"/>
                <a:gd name="T1" fmla="*/ 0 h 59"/>
                <a:gd name="T2" fmla="*/ 0 w 61"/>
                <a:gd name="T3" fmla="*/ 59 h 59"/>
                <a:gd name="T4" fmla="*/ 61 w 61"/>
                <a:gd name="T5" fmla="*/ 0 h 59"/>
                <a:gd name="T6" fmla="*/ 0 60000 65536"/>
                <a:gd name="T7" fmla="*/ 0 60000 65536"/>
                <a:gd name="T8" fmla="*/ 0 60000 65536"/>
                <a:gd name="T9" fmla="*/ 0 w 61"/>
                <a:gd name="T10" fmla="*/ 0 h 59"/>
                <a:gd name="T11" fmla="*/ 61 w 61"/>
                <a:gd name="T12" fmla="*/ 59 h 59"/>
              </a:gdLst>
              <a:ahLst/>
              <a:cxnLst>
                <a:cxn ang="T6">
                  <a:pos x="T0" y="T1"/>
                </a:cxn>
                <a:cxn ang="T7">
                  <a:pos x="T2" y="T3"/>
                </a:cxn>
                <a:cxn ang="T8">
                  <a:pos x="T4" y="T5"/>
                </a:cxn>
              </a:cxnLst>
              <a:rect l="T9" t="T10" r="T11" b="T12"/>
              <a:pathLst>
                <a:path w="61" h="59">
                  <a:moveTo>
                    <a:pt x="61" y="0"/>
                  </a:moveTo>
                  <a:lnTo>
                    <a:pt x="0" y="59"/>
                  </a:lnTo>
                  <a:lnTo>
                    <a:pt x="61"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49" name="Line 27"/>
            <p:cNvSpPr>
              <a:spLocks noChangeShapeType="1"/>
            </p:cNvSpPr>
            <p:nvPr/>
          </p:nvSpPr>
          <p:spPr bwMode="auto">
            <a:xfrm flipH="1">
              <a:off x="4208" y="2685"/>
              <a:ext cx="61" cy="59"/>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50" name="Freeform 28"/>
            <p:cNvSpPr>
              <a:spLocks/>
            </p:cNvSpPr>
            <p:nvPr/>
          </p:nvSpPr>
          <p:spPr bwMode="auto">
            <a:xfrm>
              <a:off x="4208" y="2923"/>
              <a:ext cx="61" cy="58"/>
            </a:xfrm>
            <a:custGeom>
              <a:avLst/>
              <a:gdLst>
                <a:gd name="T0" fmla="*/ 61 w 61"/>
                <a:gd name="T1" fmla="*/ 0 h 58"/>
                <a:gd name="T2" fmla="*/ 0 w 61"/>
                <a:gd name="T3" fmla="*/ 58 h 58"/>
                <a:gd name="T4" fmla="*/ 61 w 61"/>
                <a:gd name="T5" fmla="*/ 0 h 58"/>
                <a:gd name="T6" fmla="*/ 0 60000 65536"/>
                <a:gd name="T7" fmla="*/ 0 60000 65536"/>
                <a:gd name="T8" fmla="*/ 0 60000 65536"/>
                <a:gd name="T9" fmla="*/ 0 w 61"/>
                <a:gd name="T10" fmla="*/ 0 h 58"/>
                <a:gd name="T11" fmla="*/ 61 w 61"/>
                <a:gd name="T12" fmla="*/ 58 h 58"/>
              </a:gdLst>
              <a:ahLst/>
              <a:cxnLst>
                <a:cxn ang="T6">
                  <a:pos x="T0" y="T1"/>
                </a:cxn>
                <a:cxn ang="T7">
                  <a:pos x="T2" y="T3"/>
                </a:cxn>
                <a:cxn ang="T8">
                  <a:pos x="T4" y="T5"/>
                </a:cxn>
              </a:cxnLst>
              <a:rect l="T9" t="T10" r="T11" b="T12"/>
              <a:pathLst>
                <a:path w="61" h="58">
                  <a:moveTo>
                    <a:pt x="61" y="0"/>
                  </a:moveTo>
                  <a:lnTo>
                    <a:pt x="0" y="58"/>
                  </a:lnTo>
                  <a:lnTo>
                    <a:pt x="61"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51" name="Line 29"/>
            <p:cNvSpPr>
              <a:spLocks noChangeShapeType="1"/>
            </p:cNvSpPr>
            <p:nvPr/>
          </p:nvSpPr>
          <p:spPr bwMode="auto">
            <a:xfrm flipH="1">
              <a:off x="4208" y="2923"/>
              <a:ext cx="61" cy="58"/>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52" name="Freeform 30"/>
            <p:cNvSpPr>
              <a:spLocks/>
            </p:cNvSpPr>
            <p:nvPr/>
          </p:nvSpPr>
          <p:spPr bwMode="auto">
            <a:xfrm>
              <a:off x="4395" y="3205"/>
              <a:ext cx="58" cy="59"/>
            </a:xfrm>
            <a:custGeom>
              <a:avLst/>
              <a:gdLst>
                <a:gd name="T0" fmla="*/ 58 w 58"/>
                <a:gd name="T1" fmla="*/ 0 h 59"/>
                <a:gd name="T2" fmla="*/ 0 w 58"/>
                <a:gd name="T3" fmla="*/ 59 h 59"/>
                <a:gd name="T4" fmla="*/ 58 w 58"/>
                <a:gd name="T5" fmla="*/ 0 h 59"/>
                <a:gd name="T6" fmla="*/ 0 60000 65536"/>
                <a:gd name="T7" fmla="*/ 0 60000 65536"/>
                <a:gd name="T8" fmla="*/ 0 60000 65536"/>
                <a:gd name="T9" fmla="*/ 0 w 58"/>
                <a:gd name="T10" fmla="*/ 0 h 59"/>
                <a:gd name="T11" fmla="*/ 58 w 58"/>
                <a:gd name="T12" fmla="*/ 59 h 59"/>
              </a:gdLst>
              <a:ahLst/>
              <a:cxnLst>
                <a:cxn ang="T6">
                  <a:pos x="T0" y="T1"/>
                </a:cxn>
                <a:cxn ang="T7">
                  <a:pos x="T2" y="T3"/>
                </a:cxn>
                <a:cxn ang="T8">
                  <a:pos x="T4" y="T5"/>
                </a:cxn>
              </a:cxnLst>
              <a:rect l="T9" t="T10" r="T11" b="T12"/>
              <a:pathLst>
                <a:path w="58" h="59">
                  <a:moveTo>
                    <a:pt x="58" y="0"/>
                  </a:moveTo>
                  <a:lnTo>
                    <a:pt x="0" y="59"/>
                  </a:lnTo>
                  <a:lnTo>
                    <a:pt x="58"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53" name="Line 31"/>
            <p:cNvSpPr>
              <a:spLocks noChangeShapeType="1"/>
            </p:cNvSpPr>
            <p:nvPr/>
          </p:nvSpPr>
          <p:spPr bwMode="auto">
            <a:xfrm flipH="1">
              <a:off x="4395" y="3205"/>
              <a:ext cx="58" cy="59"/>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54" name="Freeform 32"/>
            <p:cNvSpPr>
              <a:spLocks/>
            </p:cNvSpPr>
            <p:nvPr/>
          </p:nvSpPr>
          <p:spPr bwMode="auto">
            <a:xfrm>
              <a:off x="5091" y="3384"/>
              <a:ext cx="58" cy="61"/>
            </a:xfrm>
            <a:custGeom>
              <a:avLst/>
              <a:gdLst>
                <a:gd name="T0" fmla="*/ 58 w 58"/>
                <a:gd name="T1" fmla="*/ 0 h 61"/>
                <a:gd name="T2" fmla="*/ 0 w 58"/>
                <a:gd name="T3" fmla="*/ 61 h 61"/>
                <a:gd name="T4" fmla="*/ 58 w 58"/>
                <a:gd name="T5" fmla="*/ 0 h 61"/>
                <a:gd name="T6" fmla="*/ 0 60000 65536"/>
                <a:gd name="T7" fmla="*/ 0 60000 65536"/>
                <a:gd name="T8" fmla="*/ 0 60000 65536"/>
                <a:gd name="T9" fmla="*/ 0 w 58"/>
                <a:gd name="T10" fmla="*/ 0 h 61"/>
                <a:gd name="T11" fmla="*/ 58 w 58"/>
                <a:gd name="T12" fmla="*/ 61 h 61"/>
              </a:gdLst>
              <a:ahLst/>
              <a:cxnLst>
                <a:cxn ang="T6">
                  <a:pos x="T0" y="T1"/>
                </a:cxn>
                <a:cxn ang="T7">
                  <a:pos x="T2" y="T3"/>
                </a:cxn>
                <a:cxn ang="T8">
                  <a:pos x="T4" y="T5"/>
                </a:cxn>
              </a:cxnLst>
              <a:rect l="T9" t="T10" r="T11" b="T12"/>
              <a:pathLst>
                <a:path w="58" h="61">
                  <a:moveTo>
                    <a:pt x="58" y="0"/>
                  </a:moveTo>
                  <a:lnTo>
                    <a:pt x="0" y="61"/>
                  </a:lnTo>
                  <a:lnTo>
                    <a:pt x="58"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55" name="Line 33"/>
            <p:cNvSpPr>
              <a:spLocks noChangeShapeType="1"/>
            </p:cNvSpPr>
            <p:nvPr/>
          </p:nvSpPr>
          <p:spPr bwMode="auto">
            <a:xfrm flipH="1">
              <a:off x="5091" y="3384"/>
              <a:ext cx="58" cy="6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56" name="Freeform 34"/>
            <p:cNvSpPr>
              <a:spLocks/>
            </p:cNvSpPr>
            <p:nvPr/>
          </p:nvSpPr>
          <p:spPr bwMode="auto">
            <a:xfrm>
              <a:off x="5203" y="3859"/>
              <a:ext cx="58" cy="58"/>
            </a:xfrm>
            <a:custGeom>
              <a:avLst/>
              <a:gdLst>
                <a:gd name="T0" fmla="*/ 58 w 58"/>
                <a:gd name="T1" fmla="*/ 0 h 58"/>
                <a:gd name="T2" fmla="*/ 0 w 58"/>
                <a:gd name="T3" fmla="*/ 58 h 58"/>
                <a:gd name="T4" fmla="*/ 58 w 58"/>
                <a:gd name="T5" fmla="*/ 0 h 58"/>
                <a:gd name="T6" fmla="*/ 0 60000 65536"/>
                <a:gd name="T7" fmla="*/ 0 60000 65536"/>
                <a:gd name="T8" fmla="*/ 0 60000 65536"/>
                <a:gd name="T9" fmla="*/ 0 w 58"/>
                <a:gd name="T10" fmla="*/ 0 h 58"/>
                <a:gd name="T11" fmla="*/ 58 w 58"/>
                <a:gd name="T12" fmla="*/ 58 h 58"/>
              </a:gdLst>
              <a:ahLst/>
              <a:cxnLst>
                <a:cxn ang="T6">
                  <a:pos x="T0" y="T1"/>
                </a:cxn>
                <a:cxn ang="T7">
                  <a:pos x="T2" y="T3"/>
                </a:cxn>
                <a:cxn ang="T8">
                  <a:pos x="T4" y="T5"/>
                </a:cxn>
              </a:cxnLst>
              <a:rect l="T9" t="T10" r="T11" b="T12"/>
              <a:pathLst>
                <a:path w="58" h="58">
                  <a:moveTo>
                    <a:pt x="58" y="0"/>
                  </a:moveTo>
                  <a:lnTo>
                    <a:pt x="0" y="58"/>
                  </a:lnTo>
                  <a:lnTo>
                    <a:pt x="58"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57" name="Line 35"/>
            <p:cNvSpPr>
              <a:spLocks noChangeShapeType="1"/>
            </p:cNvSpPr>
            <p:nvPr/>
          </p:nvSpPr>
          <p:spPr bwMode="auto">
            <a:xfrm flipH="1">
              <a:off x="5203" y="3859"/>
              <a:ext cx="58" cy="58"/>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58" name="Freeform 36"/>
            <p:cNvSpPr>
              <a:spLocks/>
            </p:cNvSpPr>
            <p:nvPr/>
          </p:nvSpPr>
          <p:spPr bwMode="auto">
            <a:xfrm>
              <a:off x="3184" y="1347"/>
              <a:ext cx="61" cy="61"/>
            </a:xfrm>
            <a:custGeom>
              <a:avLst/>
              <a:gdLst>
                <a:gd name="T0" fmla="*/ 61 w 61"/>
                <a:gd name="T1" fmla="*/ 0 h 61"/>
                <a:gd name="T2" fmla="*/ 0 w 61"/>
                <a:gd name="T3" fmla="*/ 61 h 61"/>
                <a:gd name="T4" fmla="*/ 61 w 61"/>
                <a:gd name="T5" fmla="*/ 0 h 61"/>
                <a:gd name="T6" fmla="*/ 0 60000 65536"/>
                <a:gd name="T7" fmla="*/ 0 60000 65536"/>
                <a:gd name="T8" fmla="*/ 0 60000 65536"/>
                <a:gd name="T9" fmla="*/ 0 w 61"/>
                <a:gd name="T10" fmla="*/ 0 h 61"/>
                <a:gd name="T11" fmla="*/ 61 w 61"/>
                <a:gd name="T12" fmla="*/ 61 h 61"/>
              </a:gdLst>
              <a:ahLst/>
              <a:cxnLst>
                <a:cxn ang="T6">
                  <a:pos x="T0" y="T1"/>
                </a:cxn>
                <a:cxn ang="T7">
                  <a:pos x="T2" y="T3"/>
                </a:cxn>
                <a:cxn ang="T8">
                  <a:pos x="T4" y="T5"/>
                </a:cxn>
              </a:cxnLst>
              <a:rect l="T9" t="T10" r="T11" b="T12"/>
              <a:pathLst>
                <a:path w="61" h="61">
                  <a:moveTo>
                    <a:pt x="61" y="0"/>
                  </a:moveTo>
                  <a:lnTo>
                    <a:pt x="0" y="61"/>
                  </a:lnTo>
                  <a:lnTo>
                    <a:pt x="61" y="0"/>
                  </a:lnTo>
                  <a:close/>
                </a:path>
              </a:pathLst>
            </a:custGeom>
            <a:solidFill>
              <a:srgbClr val="FFFFFF"/>
            </a:solidFill>
            <a:ln w="9525">
              <a:noFill/>
              <a:round/>
              <a:headEnd/>
              <a:tailEnd/>
            </a:ln>
          </p:spPr>
          <p:txBody>
            <a:bodyPr>
              <a:prstTxWarp prst="textNoShape">
                <a:avLst/>
              </a:prstTxWarp>
            </a:bodyPr>
            <a:lstStyle/>
            <a:p>
              <a:endParaRPr lang="en-US"/>
            </a:p>
          </p:txBody>
        </p:sp>
        <p:sp>
          <p:nvSpPr>
            <p:cNvPr id="35959" name="Line 37"/>
            <p:cNvSpPr>
              <a:spLocks noChangeShapeType="1"/>
            </p:cNvSpPr>
            <p:nvPr/>
          </p:nvSpPr>
          <p:spPr bwMode="auto">
            <a:xfrm flipH="1">
              <a:off x="3184" y="1347"/>
              <a:ext cx="61" cy="6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60" name="Rectangle 38"/>
            <p:cNvSpPr>
              <a:spLocks noChangeArrowheads="1"/>
            </p:cNvSpPr>
            <p:nvPr/>
          </p:nvSpPr>
          <p:spPr bwMode="auto">
            <a:xfrm>
              <a:off x="2567" y="1552"/>
              <a:ext cx="146" cy="1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PC</a:t>
              </a:r>
              <a:endParaRPr lang="en-US" dirty="0">
                <a:latin typeface="Times New Roman" pitchFamily="29" charset="0"/>
              </a:endParaRPr>
            </a:p>
          </p:txBody>
        </p:sp>
        <p:sp>
          <p:nvSpPr>
            <p:cNvPr id="35961" name="Rectangle 39"/>
            <p:cNvSpPr>
              <a:spLocks noChangeArrowheads="1"/>
            </p:cNvSpPr>
            <p:nvPr/>
          </p:nvSpPr>
          <p:spPr bwMode="auto">
            <a:xfrm>
              <a:off x="2519" y="1664"/>
              <a:ext cx="109"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clr</a:t>
              </a:r>
              <a:endParaRPr lang="en-US" dirty="0">
                <a:latin typeface="Times New Roman" pitchFamily="29" charset="0"/>
              </a:endParaRPr>
            </a:p>
          </p:txBody>
        </p:sp>
        <p:sp>
          <p:nvSpPr>
            <p:cNvPr id="35962" name="Rectangle 40"/>
            <p:cNvSpPr>
              <a:spLocks noChangeArrowheads="1"/>
            </p:cNvSpPr>
            <p:nvPr/>
          </p:nvSpPr>
          <p:spPr bwMode="auto">
            <a:xfrm>
              <a:off x="2697" y="1664"/>
              <a:ext cx="121" cy="1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up</a:t>
              </a:r>
              <a:endParaRPr lang="en-US" dirty="0">
                <a:latin typeface="Times New Roman" pitchFamily="29" charset="0"/>
              </a:endParaRPr>
            </a:p>
          </p:txBody>
        </p:sp>
        <p:sp>
          <p:nvSpPr>
            <p:cNvPr id="35963" name="Rectangle 41"/>
            <p:cNvSpPr>
              <a:spLocks noChangeArrowheads="1"/>
            </p:cNvSpPr>
            <p:nvPr/>
          </p:nvSpPr>
          <p:spPr bwMode="auto">
            <a:xfrm>
              <a:off x="2492" y="1442"/>
              <a:ext cx="11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5964" name="Line 43"/>
            <p:cNvSpPr>
              <a:spLocks noChangeShapeType="1"/>
            </p:cNvSpPr>
            <p:nvPr/>
          </p:nvSpPr>
          <p:spPr bwMode="auto">
            <a:xfrm flipV="1">
              <a:off x="2989" y="1381"/>
              <a:ext cx="1" cy="680"/>
            </a:xfrm>
            <a:prstGeom prst="line">
              <a:avLst/>
            </a:prstGeom>
            <a:noFill/>
            <a:ln w="17463">
              <a:solidFill>
                <a:srgbClr val="000000"/>
              </a:solidFill>
              <a:miter lim="800000"/>
              <a:headEnd/>
              <a:tailEnd/>
            </a:ln>
          </p:spPr>
          <p:txBody>
            <a:bodyPr>
              <a:prstTxWarp prst="textNoShape">
                <a:avLst/>
              </a:prstTxWarp>
            </a:bodyPr>
            <a:lstStyle/>
            <a:p>
              <a:endParaRPr lang="en-US"/>
            </a:p>
          </p:txBody>
        </p:sp>
        <p:sp>
          <p:nvSpPr>
            <p:cNvPr id="35965" name="Freeform 44"/>
            <p:cNvSpPr>
              <a:spLocks/>
            </p:cNvSpPr>
            <p:nvPr/>
          </p:nvSpPr>
          <p:spPr bwMode="auto">
            <a:xfrm>
              <a:off x="2968" y="1309"/>
              <a:ext cx="43" cy="86"/>
            </a:xfrm>
            <a:custGeom>
              <a:avLst/>
              <a:gdLst>
                <a:gd name="T0" fmla="*/ 21 w 43"/>
                <a:gd name="T1" fmla="*/ 0 h 86"/>
                <a:gd name="T2" fmla="*/ 0 w 43"/>
                <a:gd name="T3" fmla="*/ 86 h 86"/>
                <a:gd name="T4" fmla="*/ 43 w 43"/>
                <a:gd name="T5" fmla="*/ 86 h 86"/>
                <a:gd name="T6" fmla="*/ 21 w 43"/>
                <a:gd name="T7" fmla="*/ 0 h 86"/>
                <a:gd name="T8" fmla="*/ 0 60000 65536"/>
                <a:gd name="T9" fmla="*/ 0 60000 65536"/>
                <a:gd name="T10" fmla="*/ 0 60000 65536"/>
                <a:gd name="T11" fmla="*/ 0 60000 65536"/>
                <a:gd name="T12" fmla="*/ 0 w 43"/>
                <a:gd name="T13" fmla="*/ 0 h 86"/>
                <a:gd name="T14" fmla="*/ 43 w 43"/>
                <a:gd name="T15" fmla="*/ 86 h 86"/>
              </a:gdLst>
              <a:ahLst/>
              <a:cxnLst>
                <a:cxn ang="T8">
                  <a:pos x="T0" y="T1"/>
                </a:cxn>
                <a:cxn ang="T9">
                  <a:pos x="T2" y="T3"/>
                </a:cxn>
                <a:cxn ang="T10">
                  <a:pos x="T4" y="T5"/>
                </a:cxn>
                <a:cxn ang="T11">
                  <a:pos x="T6" y="T7"/>
                </a:cxn>
              </a:cxnLst>
              <a:rect l="T12" t="T13" r="T14" b="T15"/>
              <a:pathLst>
                <a:path w="43" h="86">
                  <a:moveTo>
                    <a:pt x="21" y="0"/>
                  </a:moveTo>
                  <a:lnTo>
                    <a:pt x="0" y="86"/>
                  </a:lnTo>
                  <a:lnTo>
                    <a:pt x="43" y="86"/>
                  </a:lnTo>
                  <a:lnTo>
                    <a:pt x="21" y="0"/>
                  </a:lnTo>
                  <a:close/>
                </a:path>
              </a:pathLst>
            </a:custGeom>
            <a:solidFill>
              <a:srgbClr val="000000"/>
            </a:solidFill>
            <a:ln w="9525">
              <a:noFill/>
              <a:round/>
              <a:headEnd/>
              <a:tailEnd/>
            </a:ln>
          </p:spPr>
          <p:txBody>
            <a:bodyPr>
              <a:prstTxWarp prst="textNoShape">
                <a:avLst/>
              </a:prstTxWarp>
            </a:bodyPr>
            <a:lstStyle/>
            <a:p>
              <a:endParaRPr lang="en-US"/>
            </a:p>
          </p:txBody>
        </p:sp>
        <p:sp>
          <p:nvSpPr>
            <p:cNvPr id="35966" name="Line 48"/>
            <p:cNvSpPr>
              <a:spLocks noChangeShapeType="1"/>
            </p:cNvSpPr>
            <p:nvPr/>
          </p:nvSpPr>
          <p:spPr bwMode="auto">
            <a:xfrm>
              <a:off x="3216" y="1773"/>
              <a:ext cx="1" cy="211"/>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67" name="Freeform 49"/>
            <p:cNvSpPr>
              <a:spLocks/>
            </p:cNvSpPr>
            <p:nvPr/>
          </p:nvSpPr>
          <p:spPr bwMode="auto">
            <a:xfrm>
              <a:off x="3195" y="1971"/>
              <a:ext cx="42" cy="85"/>
            </a:xfrm>
            <a:custGeom>
              <a:avLst/>
              <a:gdLst>
                <a:gd name="T0" fmla="*/ 21 w 42"/>
                <a:gd name="T1" fmla="*/ 85 h 85"/>
                <a:gd name="T2" fmla="*/ 0 w 42"/>
                <a:gd name="T3" fmla="*/ 0 h 85"/>
                <a:gd name="T4" fmla="*/ 42 w 42"/>
                <a:gd name="T5" fmla="*/ 0 h 85"/>
                <a:gd name="T6" fmla="*/ 21 w 42"/>
                <a:gd name="T7" fmla="*/ 85 h 85"/>
                <a:gd name="T8" fmla="*/ 0 60000 65536"/>
                <a:gd name="T9" fmla="*/ 0 60000 65536"/>
                <a:gd name="T10" fmla="*/ 0 60000 65536"/>
                <a:gd name="T11" fmla="*/ 0 60000 65536"/>
                <a:gd name="T12" fmla="*/ 0 w 42"/>
                <a:gd name="T13" fmla="*/ 0 h 85"/>
                <a:gd name="T14" fmla="*/ 42 w 42"/>
                <a:gd name="T15" fmla="*/ 85 h 85"/>
              </a:gdLst>
              <a:ahLst/>
              <a:cxnLst>
                <a:cxn ang="T8">
                  <a:pos x="T0" y="T1"/>
                </a:cxn>
                <a:cxn ang="T9">
                  <a:pos x="T2" y="T3"/>
                </a:cxn>
                <a:cxn ang="T10">
                  <a:pos x="T4" y="T5"/>
                </a:cxn>
                <a:cxn ang="T11">
                  <a:pos x="T6" y="T7"/>
                </a:cxn>
              </a:cxnLst>
              <a:rect l="T12" t="T13" r="T14" b="T15"/>
              <a:pathLst>
                <a:path w="42" h="85">
                  <a:moveTo>
                    <a:pt x="21" y="85"/>
                  </a:moveTo>
                  <a:lnTo>
                    <a:pt x="0" y="0"/>
                  </a:lnTo>
                  <a:lnTo>
                    <a:pt x="42" y="0"/>
                  </a:lnTo>
                  <a:lnTo>
                    <a:pt x="21" y="85"/>
                  </a:lnTo>
                  <a:close/>
                </a:path>
              </a:pathLst>
            </a:custGeom>
            <a:solidFill>
              <a:srgbClr val="000000"/>
            </a:solidFill>
            <a:ln w="9525">
              <a:noFill/>
              <a:round/>
              <a:headEnd/>
              <a:tailEnd/>
            </a:ln>
          </p:spPr>
          <p:txBody>
            <a:bodyPr>
              <a:prstTxWarp prst="textNoShape">
                <a:avLst/>
              </a:prstTxWarp>
            </a:bodyPr>
            <a:lstStyle/>
            <a:p>
              <a:endParaRPr lang="en-US"/>
            </a:p>
          </p:txBody>
        </p:sp>
        <p:sp>
          <p:nvSpPr>
            <p:cNvPr id="35968" name="Line 50"/>
            <p:cNvSpPr>
              <a:spLocks noChangeShapeType="1"/>
            </p:cNvSpPr>
            <p:nvPr/>
          </p:nvSpPr>
          <p:spPr bwMode="auto">
            <a:xfrm>
              <a:off x="3549" y="2472"/>
              <a:ext cx="926" cy="1"/>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69" name="Freeform 51"/>
            <p:cNvSpPr>
              <a:spLocks/>
            </p:cNvSpPr>
            <p:nvPr/>
          </p:nvSpPr>
          <p:spPr bwMode="auto">
            <a:xfrm>
              <a:off x="4461" y="2451"/>
              <a:ext cx="86" cy="42"/>
            </a:xfrm>
            <a:custGeom>
              <a:avLst/>
              <a:gdLst>
                <a:gd name="T0" fmla="*/ 86 w 86"/>
                <a:gd name="T1" fmla="*/ 21 h 42"/>
                <a:gd name="T2" fmla="*/ 0 w 86"/>
                <a:gd name="T3" fmla="*/ 42 h 42"/>
                <a:gd name="T4" fmla="*/ 0 w 86"/>
                <a:gd name="T5" fmla="*/ 0 h 42"/>
                <a:gd name="T6" fmla="*/ 86 w 86"/>
                <a:gd name="T7" fmla="*/ 21 h 42"/>
                <a:gd name="T8" fmla="*/ 0 60000 65536"/>
                <a:gd name="T9" fmla="*/ 0 60000 65536"/>
                <a:gd name="T10" fmla="*/ 0 60000 65536"/>
                <a:gd name="T11" fmla="*/ 0 60000 65536"/>
                <a:gd name="T12" fmla="*/ 0 w 86"/>
                <a:gd name="T13" fmla="*/ 0 h 42"/>
                <a:gd name="T14" fmla="*/ 86 w 86"/>
                <a:gd name="T15" fmla="*/ 42 h 42"/>
              </a:gdLst>
              <a:ahLst/>
              <a:cxnLst>
                <a:cxn ang="T8">
                  <a:pos x="T0" y="T1"/>
                </a:cxn>
                <a:cxn ang="T9">
                  <a:pos x="T2" y="T3"/>
                </a:cxn>
                <a:cxn ang="T10">
                  <a:pos x="T4" y="T5"/>
                </a:cxn>
                <a:cxn ang="T11">
                  <a:pos x="T6" y="T7"/>
                </a:cxn>
              </a:cxnLst>
              <a:rect l="T12" t="T13" r="T14" b="T15"/>
              <a:pathLst>
                <a:path w="86" h="42">
                  <a:moveTo>
                    <a:pt x="86" y="21"/>
                  </a:moveTo>
                  <a:lnTo>
                    <a:pt x="0" y="42"/>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70" name="Line 52"/>
            <p:cNvSpPr>
              <a:spLocks noChangeShapeType="1"/>
            </p:cNvSpPr>
            <p:nvPr/>
          </p:nvSpPr>
          <p:spPr bwMode="auto">
            <a:xfrm>
              <a:off x="4875" y="1624"/>
              <a:ext cx="1" cy="216"/>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71" name="Freeform 53"/>
            <p:cNvSpPr>
              <a:spLocks/>
            </p:cNvSpPr>
            <p:nvPr/>
          </p:nvSpPr>
          <p:spPr bwMode="auto">
            <a:xfrm>
              <a:off x="4853" y="1829"/>
              <a:ext cx="43" cy="86"/>
            </a:xfrm>
            <a:custGeom>
              <a:avLst/>
              <a:gdLst>
                <a:gd name="T0" fmla="*/ 22 w 43"/>
                <a:gd name="T1" fmla="*/ 86 h 86"/>
                <a:gd name="T2" fmla="*/ 0 w 43"/>
                <a:gd name="T3" fmla="*/ 0 h 86"/>
                <a:gd name="T4" fmla="*/ 43 w 43"/>
                <a:gd name="T5" fmla="*/ 0 h 86"/>
                <a:gd name="T6" fmla="*/ 22 w 43"/>
                <a:gd name="T7" fmla="*/ 86 h 86"/>
                <a:gd name="T8" fmla="*/ 0 60000 65536"/>
                <a:gd name="T9" fmla="*/ 0 60000 65536"/>
                <a:gd name="T10" fmla="*/ 0 60000 65536"/>
                <a:gd name="T11" fmla="*/ 0 60000 65536"/>
                <a:gd name="T12" fmla="*/ 0 w 43"/>
                <a:gd name="T13" fmla="*/ 0 h 86"/>
                <a:gd name="T14" fmla="*/ 43 w 43"/>
                <a:gd name="T15" fmla="*/ 86 h 86"/>
              </a:gdLst>
              <a:ahLst/>
              <a:cxnLst>
                <a:cxn ang="T8">
                  <a:pos x="T0" y="T1"/>
                </a:cxn>
                <a:cxn ang="T9">
                  <a:pos x="T2" y="T3"/>
                </a:cxn>
                <a:cxn ang="T10">
                  <a:pos x="T4" y="T5"/>
                </a:cxn>
                <a:cxn ang="T11">
                  <a:pos x="T6" y="T7"/>
                </a:cxn>
              </a:cxnLst>
              <a:rect l="T12" t="T13" r="T14" b="T15"/>
              <a:pathLst>
                <a:path w="43" h="86">
                  <a:moveTo>
                    <a:pt x="22" y="86"/>
                  </a:moveTo>
                  <a:lnTo>
                    <a:pt x="0" y="0"/>
                  </a:lnTo>
                  <a:lnTo>
                    <a:pt x="43" y="0"/>
                  </a:lnTo>
                  <a:lnTo>
                    <a:pt x="22" y="86"/>
                  </a:lnTo>
                  <a:close/>
                </a:path>
              </a:pathLst>
            </a:custGeom>
            <a:solidFill>
              <a:srgbClr val="000000"/>
            </a:solidFill>
            <a:ln w="9525">
              <a:noFill/>
              <a:round/>
              <a:headEnd/>
              <a:tailEnd/>
            </a:ln>
          </p:spPr>
          <p:txBody>
            <a:bodyPr>
              <a:prstTxWarp prst="textNoShape">
                <a:avLst/>
              </a:prstTxWarp>
            </a:bodyPr>
            <a:lstStyle/>
            <a:p>
              <a:endParaRPr lang="en-US"/>
            </a:p>
          </p:txBody>
        </p:sp>
        <p:sp>
          <p:nvSpPr>
            <p:cNvPr id="35972" name="Line 54"/>
            <p:cNvSpPr>
              <a:spLocks noChangeShapeType="1"/>
            </p:cNvSpPr>
            <p:nvPr/>
          </p:nvSpPr>
          <p:spPr bwMode="auto">
            <a:xfrm>
              <a:off x="4875" y="2173"/>
              <a:ext cx="1" cy="102"/>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73" name="Freeform 55"/>
            <p:cNvSpPr>
              <a:spLocks/>
            </p:cNvSpPr>
            <p:nvPr/>
          </p:nvSpPr>
          <p:spPr bwMode="auto">
            <a:xfrm>
              <a:off x="4853" y="2261"/>
              <a:ext cx="43" cy="86"/>
            </a:xfrm>
            <a:custGeom>
              <a:avLst/>
              <a:gdLst>
                <a:gd name="T0" fmla="*/ 22 w 43"/>
                <a:gd name="T1" fmla="*/ 86 h 86"/>
                <a:gd name="T2" fmla="*/ 0 w 43"/>
                <a:gd name="T3" fmla="*/ 0 h 86"/>
                <a:gd name="T4" fmla="*/ 43 w 43"/>
                <a:gd name="T5" fmla="*/ 0 h 86"/>
                <a:gd name="T6" fmla="*/ 22 w 43"/>
                <a:gd name="T7" fmla="*/ 86 h 86"/>
                <a:gd name="T8" fmla="*/ 0 60000 65536"/>
                <a:gd name="T9" fmla="*/ 0 60000 65536"/>
                <a:gd name="T10" fmla="*/ 0 60000 65536"/>
                <a:gd name="T11" fmla="*/ 0 60000 65536"/>
                <a:gd name="T12" fmla="*/ 0 w 43"/>
                <a:gd name="T13" fmla="*/ 0 h 86"/>
                <a:gd name="T14" fmla="*/ 43 w 43"/>
                <a:gd name="T15" fmla="*/ 86 h 86"/>
              </a:gdLst>
              <a:ahLst/>
              <a:cxnLst>
                <a:cxn ang="T8">
                  <a:pos x="T0" y="T1"/>
                </a:cxn>
                <a:cxn ang="T9">
                  <a:pos x="T2" y="T3"/>
                </a:cxn>
                <a:cxn ang="T10">
                  <a:pos x="T4" y="T5"/>
                </a:cxn>
                <a:cxn ang="T11">
                  <a:pos x="T6" y="T7"/>
                </a:cxn>
              </a:cxnLst>
              <a:rect l="T12" t="T13" r="T14" b="T15"/>
              <a:pathLst>
                <a:path w="43" h="86">
                  <a:moveTo>
                    <a:pt x="22" y="86"/>
                  </a:moveTo>
                  <a:lnTo>
                    <a:pt x="0" y="0"/>
                  </a:lnTo>
                  <a:lnTo>
                    <a:pt x="43" y="0"/>
                  </a:lnTo>
                  <a:lnTo>
                    <a:pt x="22" y="86"/>
                  </a:lnTo>
                  <a:close/>
                </a:path>
              </a:pathLst>
            </a:custGeom>
            <a:solidFill>
              <a:srgbClr val="000000"/>
            </a:solidFill>
            <a:ln w="9525">
              <a:noFill/>
              <a:round/>
              <a:headEnd/>
              <a:tailEnd/>
            </a:ln>
          </p:spPr>
          <p:txBody>
            <a:bodyPr>
              <a:prstTxWarp prst="textNoShape">
                <a:avLst/>
              </a:prstTxWarp>
            </a:bodyPr>
            <a:lstStyle/>
            <a:p>
              <a:endParaRPr lang="en-US"/>
            </a:p>
          </p:txBody>
        </p:sp>
        <p:sp>
          <p:nvSpPr>
            <p:cNvPr id="35974" name="Line 56"/>
            <p:cNvSpPr>
              <a:spLocks noChangeShapeType="1"/>
            </p:cNvSpPr>
            <p:nvPr/>
          </p:nvSpPr>
          <p:spPr bwMode="auto">
            <a:xfrm>
              <a:off x="4837" y="3296"/>
              <a:ext cx="1" cy="184"/>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75" name="Freeform 57"/>
            <p:cNvSpPr>
              <a:spLocks/>
            </p:cNvSpPr>
            <p:nvPr/>
          </p:nvSpPr>
          <p:spPr bwMode="auto">
            <a:xfrm>
              <a:off x="4816" y="3467"/>
              <a:ext cx="43" cy="85"/>
            </a:xfrm>
            <a:custGeom>
              <a:avLst/>
              <a:gdLst>
                <a:gd name="T0" fmla="*/ 21 w 43"/>
                <a:gd name="T1" fmla="*/ 85 h 85"/>
                <a:gd name="T2" fmla="*/ 0 w 43"/>
                <a:gd name="T3" fmla="*/ 0 h 85"/>
                <a:gd name="T4" fmla="*/ 43 w 43"/>
                <a:gd name="T5" fmla="*/ 0 h 85"/>
                <a:gd name="T6" fmla="*/ 21 w 43"/>
                <a:gd name="T7" fmla="*/ 85 h 85"/>
                <a:gd name="T8" fmla="*/ 0 60000 65536"/>
                <a:gd name="T9" fmla="*/ 0 60000 65536"/>
                <a:gd name="T10" fmla="*/ 0 60000 65536"/>
                <a:gd name="T11" fmla="*/ 0 60000 65536"/>
                <a:gd name="T12" fmla="*/ 0 w 43"/>
                <a:gd name="T13" fmla="*/ 0 h 85"/>
                <a:gd name="T14" fmla="*/ 43 w 43"/>
                <a:gd name="T15" fmla="*/ 85 h 85"/>
              </a:gdLst>
              <a:ahLst/>
              <a:cxnLst>
                <a:cxn ang="T8">
                  <a:pos x="T0" y="T1"/>
                </a:cxn>
                <a:cxn ang="T9">
                  <a:pos x="T2" y="T3"/>
                </a:cxn>
                <a:cxn ang="T10">
                  <a:pos x="T4" y="T5"/>
                </a:cxn>
                <a:cxn ang="T11">
                  <a:pos x="T6" y="T7"/>
                </a:cxn>
              </a:cxnLst>
              <a:rect l="T12" t="T13" r="T14" b="T15"/>
              <a:pathLst>
                <a:path w="43" h="85">
                  <a:moveTo>
                    <a:pt x="21" y="85"/>
                  </a:moveTo>
                  <a:lnTo>
                    <a:pt x="0" y="0"/>
                  </a:lnTo>
                  <a:lnTo>
                    <a:pt x="43" y="0"/>
                  </a:lnTo>
                  <a:lnTo>
                    <a:pt x="21" y="85"/>
                  </a:lnTo>
                  <a:close/>
                </a:path>
              </a:pathLst>
            </a:custGeom>
            <a:solidFill>
              <a:srgbClr val="000000"/>
            </a:solidFill>
            <a:ln w="9525">
              <a:noFill/>
              <a:round/>
              <a:headEnd/>
              <a:tailEnd/>
            </a:ln>
          </p:spPr>
          <p:txBody>
            <a:bodyPr>
              <a:prstTxWarp prst="textNoShape">
                <a:avLst/>
              </a:prstTxWarp>
            </a:bodyPr>
            <a:lstStyle/>
            <a:p>
              <a:endParaRPr lang="en-US"/>
            </a:p>
          </p:txBody>
        </p:sp>
        <p:sp>
          <p:nvSpPr>
            <p:cNvPr id="35976" name="Line 58"/>
            <p:cNvSpPr>
              <a:spLocks noChangeShapeType="1"/>
            </p:cNvSpPr>
            <p:nvPr/>
          </p:nvSpPr>
          <p:spPr bwMode="auto">
            <a:xfrm>
              <a:off x="5120" y="3293"/>
              <a:ext cx="1" cy="187"/>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77" name="Freeform 59"/>
            <p:cNvSpPr>
              <a:spLocks/>
            </p:cNvSpPr>
            <p:nvPr/>
          </p:nvSpPr>
          <p:spPr bwMode="auto">
            <a:xfrm>
              <a:off x="5099" y="3467"/>
              <a:ext cx="42" cy="85"/>
            </a:xfrm>
            <a:custGeom>
              <a:avLst/>
              <a:gdLst>
                <a:gd name="T0" fmla="*/ 21 w 42"/>
                <a:gd name="T1" fmla="*/ 85 h 85"/>
                <a:gd name="T2" fmla="*/ 0 w 42"/>
                <a:gd name="T3" fmla="*/ 0 h 85"/>
                <a:gd name="T4" fmla="*/ 42 w 42"/>
                <a:gd name="T5" fmla="*/ 0 h 85"/>
                <a:gd name="T6" fmla="*/ 21 w 42"/>
                <a:gd name="T7" fmla="*/ 85 h 85"/>
                <a:gd name="T8" fmla="*/ 0 60000 65536"/>
                <a:gd name="T9" fmla="*/ 0 60000 65536"/>
                <a:gd name="T10" fmla="*/ 0 60000 65536"/>
                <a:gd name="T11" fmla="*/ 0 60000 65536"/>
                <a:gd name="T12" fmla="*/ 0 w 42"/>
                <a:gd name="T13" fmla="*/ 0 h 85"/>
                <a:gd name="T14" fmla="*/ 42 w 42"/>
                <a:gd name="T15" fmla="*/ 85 h 85"/>
              </a:gdLst>
              <a:ahLst/>
              <a:cxnLst>
                <a:cxn ang="T8">
                  <a:pos x="T0" y="T1"/>
                </a:cxn>
                <a:cxn ang="T9">
                  <a:pos x="T2" y="T3"/>
                </a:cxn>
                <a:cxn ang="T10">
                  <a:pos x="T4" y="T5"/>
                </a:cxn>
                <a:cxn ang="T11">
                  <a:pos x="T6" y="T7"/>
                </a:cxn>
              </a:cxnLst>
              <a:rect l="T12" t="T13" r="T14" b="T15"/>
              <a:pathLst>
                <a:path w="42" h="85">
                  <a:moveTo>
                    <a:pt x="21" y="85"/>
                  </a:moveTo>
                  <a:lnTo>
                    <a:pt x="0" y="0"/>
                  </a:lnTo>
                  <a:lnTo>
                    <a:pt x="42" y="0"/>
                  </a:lnTo>
                  <a:lnTo>
                    <a:pt x="21" y="85"/>
                  </a:lnTo>
                  <a:close/>
                </a:path>
              </a:pathLst>
            </a:custGeom>
            <a:solidFill>
              <a:srgbClr val="000000"/>
            </a:solidFill>
            <a:ln w="9525">
              <a:noFill/>
              <a:round/>
              <a:headEnd/>
              <a:tailEnd/>
            </a:ln>
          </p:spPr>
          <p:txBody>
            <a:bodyPr>
              <a:prstTxWarp prst="textNoShape">
                <a:avLst/>
              </a:prstTxWarp>
            </a:bodyPr>
            <a:lstStyle/>
            <a:p>
              <a:endParaRPr lang="en-US"/>
            </a:p>
          </p:txBody>
        </p:sp>
        <p:sp>
          <p:nvSpPr>
            <p:cNvPr id="35978" name="Freeform 60"/>
            <p:cNvSpPr>
              <a:spLocks/>
            </p:cNvSpPr>
            <p:nvPr/>
          </p:nvSpPr>
          <p:spPr bwMode="auto">
            <a:xfrm>
              <a:off x="4424" y="1696"/>
              <a:ext cx="411" cy="1648"/>
            </a:xfrm>
            <a:custGeom>
              <a:avLst/>
              <a:gdLst>
                <a:gd name="T0" fmla="*/ 149 w 411"/>
                <a:gd name="T1" fmla="*/ 0 h 1648"/>
                <a:gd name="T2" fmla="*/ 149 w 411"/>
                <a:gd name="T3" fmla="*/ 109 h 1648"/>
                <a:gd name="T4" fmla="*/ 0 w 411"/>
                <a:gd name="T5" fmla="*/ 109 h 1648"/>
                <a:gd name="T6" fmla="*/ 0 w 411"/>
                <a:gd name="T7" fmla="*/ 1648 h 1648"/>
                <a:gd name="T8" fmla="*/ 411 w 411"/>
                <a:gd name="T9" fmla="*/ 1648 h 1648"/>
                <a:gd name="T10" fmla="*/ 0 60000 65536"/>
                <a:gd name="T11" fmla="*/ 0 60000 65536"/>
                <a:gd name="T12" fmla="*/ 0 60000 65536"/>
                <a:gd name="T13" fmla="*/ 0 60000 65536"/>
                <a:gd name="T14" fmla="*/ 0 60000 65536"/>
                <a:gd name="T15" fmla="*/ 0 w 411"/>
                <a:gd name="T16" fmla="*/ 0 h 1648"/>
                <a:gd name="T17" fmla="*/ 411 w 411"/>
                <a:gd name="T18" fmla="*/ 1648 h 1648"/>
              </a:gdLst>
              <a:ahLst/>
              <a:cxnLst>
                <a:cxn ang="T10">
                  <a:pos x="T0" y="T1"/>
                </a:cxn>
                <a:cxn ang="T11">
                  <a:pos x="T2" y="T3"/>
                </a:cxn>
                <a:cxn ang="T12">
                  <a:pos x="T4" y="T5"/>
                </a:cxn>
                <a:cxn ang="T13">
                  <a:pos x="T6" y="T7"/>
                </a:cxn>
                <a:cxn ang="T14">
                  <a:pos x="T8" y="T9"/>
                </a:cxn>
              </a:cxnLst>
              <a:rect l="T15" t="T16" r="T17" b="T18"/>
              <a:pathLst>
                <a:path w="411" h="1648">
                  <a:moveTo>
                    <a:pt x="149" y="0"/>
                  </a:moveTo>
                  <a:lnTo>
                    <a:pt x="149" y="109"/>
                  </a:lnTo>
                  <a:lnTo>
                    <a:pt x="0" y="109"/>
                  </a:lnTo>
                  <a:lnTo>
                    <a:pt x="0" y="1648"/>
                  </a:lnTo>
                  <a:lnTo>
                    <a:pt x="411" y="1648"/>
                  </a:lnTo>
                </a:path>
              </a:pathLst>
            </a:custGeom>
            <a:noFill/>
            <a:ln w="25400">
              <a:solidFill>
                <a:srgbClr val="000000"/>
              </a:solidFill>
              <a:miter lim="800000"/>
              <a:headEnd/>
              <a:tailEnd/>
            </a:ln>
          </p:spPr>
          <p:txBody>
            <a:bodyPr>
              <a:prstTxWarp prst="textNoShape">
                <a:avLst/>
              </a:prstTxWarp>
            </a:bodyPr>
            <a:lstStyle/>
            <a:p>
              <a:endParaRPr lang="en-US"/>
            </a:p>
          </p:txBody>
        </p:sp>
        <p:sp>
          <p:nvSpPr>
            <p:cNvPr id="35979" name="Freeform 61"/>
            <p:cNvSpPr>
              <a:spLocks/>
            </p:cNvSpPr>
            <p:nvPr/>
          </p:nvSpPr>
          <p:spPr bwMode="auto">
            <a:xfrm>
              <a:off x="4552" y="1624"/>
              <a:ext cx="43" cy="85"/>
            </a:xfrm>
            <a:custGeom>
              <a:avLst/>
              <a:gdLst>
                <a:gd name="T0" fmla="*/ 21 w 43"/>
                <a:gd name="T1" fmla="*/ 0 h 85"/>
                <a:gd name="T2" fmla="*/ 0 w 43"/>
                <a:gd name="T3" fmla="*/ 85 h 85"/>
                <a:gd name="T4" fmla="*/ 43 w 43"/>
                <a:gd name="T5" fmla="*/ 85 h 85"/>
                <a:gd name="T6" fmla="*/ 21 w 43"/>
                <a:gd name="T7" fmla="*/ 0 h 85"/>
                <a:gd name="T8" fmla="*/ 0 60000 65536"/>
                <a:gd name="T9" fmla="*/ 0 60000 65536"/>
                <a:gd name="T10" fmla="*/ 0 60000 65536"/>
                <a:gd name="T11" fmla="*/ 0 60000 65536"/>
                <a:gd name="T12" fmla="*/ 0 w 43"/>
                <a:gd name="T13" fmla="*/ 0 h 85"/>
                <a:gd name="T14" fmla="*/ 43 w 43"/>
                <a:gd name="T15" fmla="*/ 85 h 85"/>
              </a:gdLst>
              <a:ahLst/>
              <a:cxnLst>
                <a:cxn ang="T8">
                  <a:pos x="T0" y="T1"/>
                </a:cxn>
                <a:cxn ang="T9">
                  <a:pos x="T2" y="T3"/>
                </a:cxn>
                <a:cxn ang="T10">
                  <a:pos x="T4" y="T5"/>
                </a:cxn>
                <a:cxn ang="T11">
                  <a:pos x="T6" y="T7"/>
                </a:cxn>
              </a:cxnLst>
              <a:rect l="T12" t="T13" r="T14" b="T15"/>
              <a:pathLst>
                <a:path w="43" h="85">
                  <a:moveTo>
                    <a:pt x="21" y="0"/>
                  </a:moveTo>
                  <a:lnTo>
                    <a:pt x="0" y="85"/>
                  </a:lnTo>
                  <a:lnTo>
                    <a:pt x="43" y="85"/>
                  </a:lnTo>
                  <a:lnTo>
                    <a:pt x="21" y="0"/>
                  </a:lnTo>
                  <a:close/>
                </a:path>
              </a:pathLst>
            </a:custGeom>
            <a:solidFill>
              <a:srgbClr val="000000"/>
            </a:solidFill>
            <a:ln w="9525">
              <a:noFill/>
              <a:round/>
              <a:headEnd/>
              <a:tailEnd/>
            </a:ln>
          </p:spPr>
          <p:txBody>
            <a:bodyPr>
              <a:prstTxWarp prst="textNoShape">
                <a:avLst/>
              </a:prstTxWarp>
            </a:bodyPr>
            <a:lstStyle/>
            <a:p>
              <a:endParaRPr lang="en-US"/>
            </a:p>
          </p:txBody>
        </p:sp>
        <p:sp>
          <p:nvSpPr>
            <p:cNvPr id="35980" name="Freeform 62"/>
            <p:cNvSpPr>
              <a:spLocks/>
            </p:cNvSpPr>
            <p:nvPr/>
          </p:nvSpPr>
          <p:spPr bwMode="auto">
            <a:xfrm>
              <a:off x="4971" y="1776"/>
              <a:ext cx="504" cy="2115"/>
            </a:xfrm>
            <a:custGeom>
              <a:avLst/>
              <a:gdLst>
                <a:gd name="T0" fmla="*/ 122 w 504"/>
                <a:gd name="T1" fmla="*/ 64 h 2115"/>
                <a:gd name="T2" fmla="*/ 122 w 504"/>
                <a:gd name="T3" fmla="*/ 0 h 2115"/>
                <a:gd name="T4" fmla="*/ 504 w 504"/>
                <a:gd name="T5" fmla="*/ 0 h 2115"/>
                <a:gd name="T6" fmla="*/ 504 w 504"/>
                <a:gd name="T7" fmla="*/ 2115 h 2115"/>
                <a:gd name="T8" fmla="*/ 0 w 504"/>
                <a:gd name="T9" fmla="*/ 2115 h 2115"/>
                <a:gd name="T10" fmla="*/ 0 w 504"/>
                <a:gd name="T11" fmla="*/ 2016 h 2115"/>
                <a:gd name="T12" fmla="*/ 0 60000 65536"/>
                <a:gd name="T13" fmla="*/ 0 60000 65536"/>
                <a:gd name="T14" fmla="*/ 0 60000 65536"/>
                <a:gd name="T15" fmla="*/ 0 60000 65536"/>
                <a:gd name="T16" fmla="*/ 0 60000 65536"/>
                <a:gd name="T17" fmla="*/ 0 60000 65536"/>
                <a:gd name="T18" fmla="*/ 0 w 504"/>
                <a:gd name="T19" fmla="*/ 0 h 2115"/>
                <a:gd name="T20" fmla="*/ 504 w 504"/>
                <a:gd name="T21" fmla="*/ 2115 h 2115"/>
              </a:gdLst>
              <a:ahLst/>
              <a:cxnLst>
                <a:cxn ang="T12">
                  <a:pos x="T0" y="T1"/>
                </a:cxn>
                <a:cxn ang="T13">
                  <a:pos x="T2" y="T3"/>
                </a:cxn>
                <a:cxn ang="T14">
                  <a:pos x="T4" y="T5"/>
                </a:cxn>
                <a:cxn ang="T15">
                  <a:pos x="T6" y="T7"/>
                </a:cxn>
                <a:cxn ang="T16">
                  <a:pos x="T8" y="T9"/>
                </a:cxn>
                <a:cxn ang="T17">
                  <a:pos x="T10" y="T11"/>
                </a:cxn>
              </a:cxnLst>
              <a:rect l="T18" t="T19" r="T20" b="T21"/>
              <a:pathLst>
                <a:path w="504" h="2115">
                  <a:moveTo>
                    <a:pt x="122" y="64"/>
                  </a:moveTo>
                  <a:lnTo>
                    <a:pt x="122" y="0"/>
                  </a:lnTo>
                  <a:lnTo>
                    <a:pt x="504" y="0"/>
                  </a:lnTo>
                  <a:lnTo>
                    <a:pt x="504" y="2115"/>
                  </a:lnTo>
                  <a:lnTo>
                    <a:pt x="0" y="2115"/>
                  </a:lnTo>
                  <a:lnTo>
                    <a:pt x="0" y="2016"/>
                  </a:lnTo>
                </a:path>
              </a:pathLst>
            </a:custGeom>
            <a:noFill/>
            <a:ln w="25400">
              <a:solidFill>
                <a:srgbClr val="000000"/>
              </a:solidFill>
              <a:miter lim="800000"/>
              <a:headEnd/>
              <a:tailEnd/>
            </a:ln>
          </p:spPr>
          <p:txBody>
            <a:bodyPr>
              <a:prstTxWarp prst="textNoShape">
                <a:avLst/>
              </a:prstTxWarp>
            </a:bodyPr>
            <a:lstStyle/>
            <a:p>
              <a:endParaRPr lang="en-US"/>
            </a:p>
          </p:txBody>
        </p:sp>
        <p:sp>
          <p:nvSpPr>
            <p:cNvPr id="35981" name="Freeform 63"/>
            <p:cNvSpPr>
              <a:spLocks/>
            </p:cNvSpPr>
            <p:nvPr/>
          </p:nvSpPr>
          <p:spPr bwMode="auto">
            <a:xfrm>
              <a:off x="5072" y="1829"/>
              <a:ext cx="43" cy="86"/>
            </a:xfrm>
            <a:custGeom>
              <a:avLst/>
              <a:gdLst>
                <a:gd name="T0" fmla="*/ 21 w 43"/>
                <a:gd name="T1" fmla="*/ 86 h 86"/>
                <a:gd name="T2" fmla="*/ 0 w 43"/>
                <a:gd name="T3" fmla="*/ 0 h 86"/>
                <a:gd name="T4" fmla="*/ 43 w 43"/>
                <a:gd name="T5" fmla="*/ 0 h 86"/>
                <a:gd name="T6" fmla="*/ 21 w 43"/>
                <a:gd name="T7" fmla="*/ 86 h 86"/>
                <a:gd name="T8" fmla="*/ 0 60000 65536"/>
                <a:gd name="T9" fmla="*/ 0 60000 65536"/>
                <a:gd name="T10" fmla="*/ 0 60000 65536"/>
                <a:gd name="T11" fmla="*/ 0 60000 65536"/>
                <a:gd name="T12" fmla="*/ 0 w 43"/>
                <a:gd name="T13" fmla="*/ 0 h 86"/>
                <a:gd name="T14" fmla="*/ 43 w 43"/>
                <a:gd name="T15" fmla="*/ 86 h 86"/>
              </a:gdLst>
              <a:ahLst/>
              <a:cxnLst>
                <a:cxn ang="T8">
                  <a:pos x="T0" y="T1"/>
                </a:cxn>
                <a:cxn ang="T9">
                  <a:pos x="T2" y="T3"/>
                </a:cxn>
                <a:cxn ang="T10">
                  <a:pos x="T4" y="T5"/>
                </a:cxn>
                <a:cxn ang="T11">
                  <a:pos x="T6" y="T7"/>
                </a:cxn>
              </a:cxnLst>
              <a:rect l="T12" t="T13" r="T14" b="T15"/>
              <a:pathLst>
                <a:path w="43" h="86">
                  <a:moveTo>
                    <a:pt x="21" y="86"/>
                  </a:moveTo>
                  <a:lnTo>
                    <a:pt x="0" y="0"/>
                  </a:lnTo>
                  <a:lnTo>
                    <a:pt x="43" y="0"/>
                  </a:lnTo>
                  <a:lnTo>
                    <a:pt x="21" y="86"/>
                  </a:lnTo>
                  <a:close/>
                </a:path>
              </a:pathLst>
            </a:custGeom>
            <a:solidFill>
              <a:srgbClr val="000000"/>
            </a:solidFill>
            <a:ln w="9525">
              <a:noFill/>
              <a:round/>
              <a:headEnd/>
              <a:tailEnd/>
            </a:ln>
          </p:spPr>
          <p:txBody>
            <a:bodyPr>
              <a:prstTxWarp prst="textNoShape">
                <a:avLst/>
              </a:prstTxWarp>
            </a:bodyPr>
            <a:lstStyle/>
            <a:p>
              <a:endParaRPr lang="en-US"/>
            </a:p>
          </p:txBody>
        </p:sp>
        <p:sp>
          <p:nvSpPr>
            <p:cNvPr id="35982" name="Line 64"/>
            <p:cNvSpPr>
              <a:spLocks noChangeShapeType="1"/>
            </p:cNvSpPr>
            <p:nvPr/>
          </p:nvSpPr>
          <p:spPr bwMode="auto">
            <a:xfrm>
              <a:off x="3549" y="2592"/>
              <a:ext cx="926" cy="1"/>
            </a:xfrm>
            <a:prstGeom prst="line">
              <a:avLst/>
            </a:prstGeom>
            <a:noFill/>
            <a:ln w="17463">
              <a:solidFill>
                <a:srgbClr val="000000"/>
              </a:solidFill>
              <a:miter lim="800000"/>
              <a:headEnd/>
              <a:tailEnd/>
            </a:ln>
          </p:spPr>
          <p:txBody>
            <a:bodyPr>
              <a:prstTxWarp prst="textNoShape">
                <a:avLst/>
              </a:prstTxWarp>
            </a:bodyPr>
            <a:lstStyle/>
            <a:p>
              <a:endParaRPr lang="en-US"/>
            </a:p>
          </p:txBody>
        </p:sp>
        <p:sp>
          <p:nvSpPr>
            <p:cNvPr id="35983" name="Freeform 65"/>
            <p:cNvSpPr>
              <a:spLocks/>
            </p:cNvSpPr>
            <p:nvPr/>
          </p:nvSpPr>
          <p:spPr bwMode="auto">
            <a:xfrm>
              <a:off x="4461" y="2571"/>
              <a:ext cx="86" cy="42"/>
            </a:xfrm>
            <a:custGeom>
              <a:avLst/>
              <a:gdLst>
                <a:gd name="T0" fmla="*/ 86 w 86"/>
                <a:gd name="T1" fmla="*/ 21 h 42"/>
                <a:gd name="T2" fmla="*/ 0 w 86"/>
                <a:gd name="T3" fmla="*/ 42 h 42"/>
                <a:gd name="T4" fmla="*/ 0 w 86"/>
                <a:gd name="T5" fmla="*/ 0 h 42"/>
                <a:gd name="T6" fmla="*/ 86 w 86"/>
                <a:gd name="T7" fmla="*/ 21 h 42"/>
                <a:gd name="T8" fmla="*/ 0 60000 65536"/>
                <a:gd name="T9" fmla="*/ 0 60000 65536"/>
                <a:gd name="T10" fmla="*/ 0 60000 65536"/>
                <a:gd name="T11" fmla="*/ 0 60000 65536"/>
                <a:gd name="T12" fmla="*/ 0 w 86"/>
                <a:gd name="T13" fmla="*/ 0 h 42"/>
                <a:gd name="T14" fmla="*/ 86 w 86"/>
                <a:gd name="T15" fmla="*/ 42 h 42"/>
              </a:gdLst>
              <a:ahLst/>
              <a:cxnLst>
                <a:cxn ang="T8">
                  <a:pos x="T0" y="T1"/>
                </a:cxn>
                <a:cxn ang="T9">
                  <a:pos x="T2" y="T3"/>
                </a:cxn>
                <a:cxn ang="T10">
                  <a:pos x="T4" y="T5"/>
                </a:cxn>
                <a:cxn ang="T11">
                  <a:pos x="T6" y="T7"/>
                </a:cxn>
              </a:cxnLst>
              <a:rect l="T12" t="T13" r="T14" b="T15"/>
              <a:pathLst>
                <a:path w="86" h="42">
                  <a:moveTo>
                    <a:pt x="86" y="21"/>
                  </a:moveTo>
                  <a:lnTo>
                    <a:pt x="0" y="42"/>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84" name="Line 66"/>
            <p:cNvSpPr>
              <a:spLocks noChangeShapeType="1"/>
            </p:cNvSpPr>
            <p:nvPr/>
          </p:nvSpPr>
          <p:spPr bwMode="auto">
            <a:xfrm>
              <a:off x="3549" y="2712"/>
              <a:ext cx="926" cy="1"/>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85" name="Freeform 67"/>
            <p:cNvSpPr>
              <a:spLocks/>
            </p:cNvSpPr>
            <p:nvPr/>
          </p:nvSpPr>
          <p:spPr bwMode="auto">
            <a:xfrm>
              <a:off x="4461" y="2691"/>
              <a:ext cx="86" cy="42"/>
            </a:xfrm>
            <a:custGeom>
              <a:avLst/>
              <a:gdLst>
                <a:gd name="T0" fmla="*/ 86 w 86"/>
                <a:gd name="T1" fmla="*/ 21 h 42"/>
                <a:gd name="T2" fmla="*/ 0 w 86"/>
                <a:gd name="T3" fmla="*/ 42 h 42"/>
                <a:gd name="T4" fmla="*/ 0 w 86"/>
                <a:gd name="T5" fmla="*/ 0 h 42"/>
                <a:gd name="T6" fmla="*/ 86 w 86"/>
                <a:gd name="T7" fmla="*/ 21 h 42"/>
                <a:gd name="T8" fmla="*/ 0 60000 65536"/>
                <a:gd name="T9" fmla="*/ 0 60000 65536"/>
                <a:gd name="T10" fmla="*/ 0 60000 65536"/>
                <a:gd name="T11" fmla="*/ 0 60000 65536"/>
                <a:gd name="T12" fmla="*/ 0 w 86"/>
                <a:gd name="T13" fmla="*/ 0 h 42"/>
                <a:gd name="T14" fmla="*/ 86 w 86"/>
                <a:gd name="T15" fmla="*/ 42 h 42"/>
              </a:gdLst>
              <a:ahLst/>
              <a:cxnLst>
                <a:cxn ang="T8">
                  <a:pos x="T0" y="T1"/>
                </a:cxn>
                <a:cxn ang="T9">
                  <a:pos x="T2" y="T3"/>
                </a:cxn>
                <a:cxn ang="T10">
                  <a:pos x="T4" y="T5"/>
                </a:cxn>
                <a:cxn ang="T11">
                  <a:pos x="T6" y="T7"/>
                </a:cxn>
              </a:cxnLst>
              <a:rect l="T12" t="T13" r="T14" b="T15"/>
              <a:pathLst>
                <a:path w="86" h="42">
                  <a:moveTo>
                    <a:pt x="86" y="21"/>
                  </a:moveTo>
                  <a:lnTo>
                    <a:pt x="0" y="42"/>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86" name="Freeform 68"/>
            <p:cNvSpPr>
              <a:spLocks/>
            </p:cNvSpPr>
            <p:nvPr/>
          </p:nvSpPr>
          <p:spPr bwMode="auto">
            <a:xfrm>
              <a:off x="3549" y="1229"/>
              <a:ext cx="739" cy="832"/>
            </a:xfrm>
            <a:custGeom>
              <a:avLst/>
              <a:gdLst>
                <a:gd name="T0" fmla="*/ 739 w 739"/>
                <a:gd name="T1" fmla="*/ 0 h 832"/>
                <a:gd name="T2" fmla="*/ 403 w 739"/>
                <a:gd name="T3" fmla="*/ 0 h 832"/>
                <a:gd name="T4" fmla="*/ 0 w 739"/>
                <a:gd name="T5" fmla="*/ 832 h 832"/>
                <a:gd name="T6" fmla="*/ 0 60000 65536"/>
                <a:gd name="T7" fmla="*/ 0 60000 65536"/>
                <a:gd name="T8" fmla="*/ 0 60000 65536"/>
                <a:gd name="T9" fmla="*/ 0 w 739"/>
                <a:gd name="T10" fmla="*/ 0 h 832"/>
                <a:gd name="T11" fmla="*/ 739 w 739"/>
                <a:gd name="T12" fmla="*/ 832 h 832"/>
              </a:gdLst>
              <a:ahLst/>
              <a:cxnLst>
                <a:cxn ang="T6">
                  <a:pos x="T0" y="T1"/>
                </a:cxn>
                <a:cxn ang="T7">
                  <a:pos x="T2" y="T3"/>
                </a:cxn>
                <a:cxn ang="T8">
                  <a:pos x="T4" y="T5"/>
                </a:cxn>
              </a:cxnLst>
              <a:rect l="T9" t="T10" r="T11" b="T12"/>
              <a:pathLst>
                <a:path w="739" h="832">
                  <a:moveTo>
                    <a:pt x="739" y="0"/>
                  </a:moveTo>
                  <a:lnTo>
                    <a:pt x="403" y="0"/>
                  </a:lnTo>
                  <a:lnTo>
                    <a:pt x="0" y="832"/>
                  </a:lnTo>
                </a:path>
              </a:pathLst>
            </a:custGeom>
            <a:noFill/>
            <a:ln w="25400">
              <a:solidFill>
                <a:srgbClr val="000000"/>
              </a:solidFill>
              <a:miter lim="800000"/>
              <a:headEnd/>
              <a:tailEnd/>
            </a:ln>
          </p:spPr>
          <p:txBody>
            <a:bodyPr>
              <a:prstTxWarp prst="textNoShape">
                <a:avLst/>
              </a:prstTxWarp>
            </a:bodyPr>
            <a:lstStyle/>
            <a:p>
              <a:endParaRPr lang="en-US"/>
            </a:p>
          </p:txBody>
        </p:sp>
        <p:sp>
          <p:nvSpPr>
            <p:cNvPr id="35987" name="Freeform 69"/>
            <p:cNvSpPr>
              <a:spLocks/>
            </p:cNvSpPr>
            <p:nvPr/>
          </p:nvSpPr>
          <p:spPr bwMode="auto">
            <a:xfrm>
              <a:off x="4277" y="1208"/>
              <a:ext cx="86" cy="43"/>
            </a:xfrm>
            <a:custGeom>
              <a:avLst/>
              <a:gdLst>
                <a:gd name="T0" fmla="*/ 86 w 86"/>
                <a:gd name="T1" fmla="*/ 21 h 43"/>
                <a:gd name="T2" fmla="*/ 0 w 86"/>
                <a:gd name="T3" fmla="*/ 43 h 43"/>
                <a:gd name="T4" fmla="*/ 0 w 86"/>
                <a:gd name="T5" fmla="*/ 0 h 43"/>
                <a:gd name="T6" fmla="*/ 86 w 86"/>
                <a:gd name="T7" fmla="*/ 21 h 43"/>
                <a:gd name="T8" fmla="*/ 0 60000 65536"/>
                <a:gd name="T9" fmla="*/ 0 60000 65536"/>
                <a:gd name="T10" fmla="*/ 0 60000 65536"/>
                <a:gd name="T11" fmla="*/ 0 60000 65536"/>
                <a:gd name="T12" fmla="*/ 0 w 86"/>
                <a:gd name="T13" fmla="*/ 0 h 43"/>
                <a:gd name="T14" fmla="*/ 86 w 86"/>
                <a:gd name="T15" fmla="*/ 43 h 43"/>
              </a:gdLst>
              <a:ahLst/>
              <a:cxnLst>
                <a:cxn ang="T8">
                  <a:pos x="T0" y="T1"/>
                </a:cxn>
                <a:cxn ang="T9">
                  <a:pos x="T2" y="T3"/>
                </a:cxn>
                <a:cxn ang="T10">
                  <a:pos x="T4" y="T5"/>
                </a:cxn>
                <a:cxn ang="T11">
                  <a:pos x="T6" y="T7"/>
                </a:cxn>
              </a:cxnLst>
              <a:rect l="T12" t="T13" r="T14" b="T15"/>
              <a:pathLst>
                <a:path w="86" h="43">
                  <a:moveTo>
                    <a:pt x="86" y="21"/>
                  </a:moveTo>
                  <a:lnTo>
                    <a:pt x="0" y="43"/>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88" name="Freeform 70"/>
            <p:cNvSpPr>
              <a:spLocks/>
            </p:cNvSpPr>
            <p:nvPr/>
          </p:nvSpPr>
          <p:spPr bwMode="auto">
            <a:xfrm>
              <a:off x="3549" y="1349"/>
              <a:ext cx="739" cy="808"/>
            </a:xfrm>
            <a:custGeom>
              <a:avLst/>
              <a:gdLst>
                <a:gd name="T0" fmla="*/ 739 w 739"/>
                <a:gd name="T1" fmla="*/ 0 h 808"/>
                <a:gd name="T2" fmla="*/ 403 w 739"/>
                <a:gd name="T3" fmla="*/ 0 h 808"/>
                <a:gd name="T4" fmla="*/ 0 w 739"/>
                <a:gd name="T5" fmla="*/ 808 h 808"/>
                <a:gd name="T6" fmla="*/ 0 60000 65536"/>
                <a:gd name="T7" fmla="*/ 0 60000 65536"/>
                <a:gd name="T8" fmla="*/ 0 60000 65536"/>
                <a:gd name="T9" fmla="*/ 0 w 739"/>
                <a:gd name="T10" fmla="*/ 0 h 808"/>
                <a:gd name="T11" fmla="*/ 739 w 739"/>
                <a:gd name="T12" fmla="*/ 808 h 808"/>
              </a:gdLst>
              <a:ahLst/>
              <a:cxnLst>
                <a:cxn ang="T6">
                  <a:pos x="T0" y="T1"/>
                </a:cxn>
                <a:cxn ang="T7">
                  <a:pos x="T2" y="T3"/>
                </a:cxn>
                <a:cxn ang="T8">
                  <a:pos x="T4" y="T5"/>
                </a:cxn>
              </a:cxnLst>
              <a:rect l="T9" t="T10" r="T11" b="T12"/>
              <a:pathLst>
                <a:path w="739" h="808">
                  <a:moveTo>
                    <a:pt x="739" y="0"/>
                  </a:moveTo>
                  <a:lnTo>
                    <a:pt x="403" y="0"/>
                  </a:lnTo>
                  <a:lnTo>
                    <a:pt x="0" y="808"/>
                  </a:lnTo>
                </a:path>
              </a:pathLst>
            </a:custGeom>
            <a:noFill/>
            <a:ln w="17463">
              <a:solidFill>
                <a:srgbClr val="000000"/>
              </a:solidFill>
              <a:miter lim="800000"/>
              <a:headEnd/>
              <a:tailEnd/>
            </a:ln>
          </p:spPr>
          <p:txBody>
            <a:bodyPr>
              <a:prstTxWarp prst="textNoShape">
                <a:avLst/>
              </a:prstTxWarp>
            </a:bodyPr>
            <a:lstStyle/>
            <a:p>
              <a:endParaRPr lang="en-US"/>
            </a:p>
          </p:txBody>
        </p:sp>
        <p:sp>
          <p:nvSpPr>
            <p:cNvPr id="35989" name="Freeform 71"/>
            <p:cNvSpPr>
              <a:spLocks/>
            </p:cNvSpPr>
            <p:nvPr/>
          </p:nvSpPr>
          <p:spPr bwMode="auto">
            <a:xfrm>
              <a:off x="4277" y="1328"/>
              <a:ext cx="86" cy="43"/>
            </a:xfrm>
            <a:custGeom>
              <a:avLst/>
              <a:gdLst>
                <a:gd name="T0" fmla="*/ 86 w 86"/>
                <a:gd name="T1" fmla="*/ 21 h 43"/>
                <a:gd name="T2" fmla="*/ 0 w 86"/>
                <a:gd name="T3" fmla="*/ 43 h 43"/>
                <a:gd name="T4" fmla="*/ 0 w 86"/>
                <a:gd name="T5" fmla="*/ 0 h 43"/>
                <a:gd name="T6" fmla="*/ 86 w 86"/>
                <a:gd name="T7" fmla="*/ 21 h 43"/>
                <a:gd name="T8" fmla="*/ 0 60000 65536"/>
                <a:gd name="T9" fmla="*/ 0 60000 65536"/>
                <a:gd name="T10" fmla="*/ 0 60000 65536"/>
                <a:gd name="T11" fmla="*/ 0 60000 65536"/>
                <a:gd name="T12" fmla="*/ 0 w 86"/>
                <a:gd name="T13" fmla="*/ 0 h 43"/>
                <a:gd name="T14" fmla="*/ 86 w 86"/>
                <a:gd name="T15" fmla="*/ 43 h 43"/>
              </a:gdLst>
              <a:ahLst/>
              <a:cxnLst>
                <a:cxn ang="T8">
                  <a:pos x="T0" y="T1"/>
                </a:cxn>
                <a:cxn ang="T9">
                  <a:pos x="T2" y="T3"/>
                </a:cxn>
                <a:cxn ang="T10">
                  <a:pos x="T4" y="T5"/>
                </a:cxn>
                <a:cxn ang="T11">
                  <a:pos x="T6" y="T7"/>
                </a:cxn>
              </a:cxnLst>
              <a:rect l="T12" t="T13" r="T14" b="T15"/>
              <a:pathLst>
                <a:path w="86" h="43">
                  <a:moveTo>
                    <a:pt x="86" y="21"/>
                  </a:moveTo>
                  <a:lnTo>
                    <a:pt x="0" y="43"/>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90" name="Freeform 72"/>
            <p:cNvSpPr>
              <a:spLocks/>
            </p:cNvSpPr>
            <p:nvPr/>
          </p:nvSpPr>
          <p:spPr bwMode="auto">
            <a:xfrm>
              <a:off x="3549" y="1469"/>
              <a:ext cx="739" cy="784"/>
            </a:xfrm>
            <a:custGeom>
              <a:avLst/>
              <a:gdLst>
                <a:gd name="T0" fmla="*/ 739 w 739"/>
                <a:gd name="T1" fmla="*/ 0 h 784"/>
                <a:gd name="T2" fmla="*/ 403 w 739"/>
                <a:gd name="T3" fmla="*/ 0 h 784"/>
                <a:gd name="T4" fmla="*/ 0 w 739"/>
                <a:gd name="T5" fmla="*/ 784 h 784"/>
                <a:gd name="T6" fmla="*/ 0 60000 65536"/>
                <a:gd name="T7" fmla="*/ 0 60000 65536"/>
                <a:gd name="T8" fmla="*/ 0 60000 65536"/>
                <a:gd name="T9" fmla="*/ 0 w 739"/>
                <a:gd name="T10" fmla="*/ 0 h 784"/>
                <a:gd name="T11" fmla="*/ 739 w 739"/>
                <a:gd name="T12" fmla="*/ 784 h 784"/>
              </a:gdLst>
              <a:ahLst/>
              <a:cxnLst>
                <a:cxn ang="T6">
                  <a:pos x="T0" y="T1"/>
                </a:cxn>
                <a:cxn ang="T7">
                  <a:pos x="T2" y="T3"/>
                </a:cxn>
                <a:cxn ang="T8">
                  <a:pos x="T4" y="T5"/>
                </a:cxn>
              </a:cxnLst>
              <a:rect l="T9" t="T10" r="T11" b="T12"/>
              <a:pathLst>
                <a:path w="739" h="784">
                  <a:moveTo>
                    <a:pt x="739" y="0"/>
                  </a:moveTo>
                  <a:lnTo>
                    <a:pt x="403" y="0"/>
                  </a:lnTo>
                  <a:lnTo>
                    <a:pt x="0" y="784"/>
                  </a:lnTo>
                </a:path>
              </a:pathLst>
            </a:custGeom>
            <a:noFill/>
            <a:ln w="17463">
              <a:solidFill>
                <a:srgbClr val="000000"/>
              </a:solidFill>
              <a:miter lim="800000"/>
              <a:headEnd/>
              <a:tailEnd/>
            </a:ln>
          </p:spPr>
          <p:txBody>
            <a:bodyPr>
              <a:prstTxWarp prst="textNoShape">
                <a:avLst/>
              </a:prstTxWarp>
            </a:bodyPr>
            <a:lstStyle/>
            <a:p>
              <a:endParaRPr lang="en-US"/>
            </a:p>
          </p:txBody>
        </p:sp>
        <p:sp>
          <p:nvSpPr>
            <p:cNvPr id="35991" name="Freeform 73"/>
            <p:cNvSpPr>
              <a:spLocks/>
            </p:cNvSpPr>
            <p:nvPr/>
          </p:nvSpPr>
          <p:spPr bwMode="auto">
            <a:xfrm>
              <a:off x="4277" y="1448"/>
              <a:ext cx="86" cy="43"/>
            </a:xfrm>
            <a:custGeom>
              <a:avLst/>
              <a:gdLst>
                <a:gd name="T0" fmla="*/ 86 w 86"/>
                <a:gd name="T1" fmla="*/ 21 h 43"/>
                <a:gd name="T2" fmla="*/ 0 w 86"/>
                <a:gd name="T3" fmla="*/ 43 h 43"/>
                <a:gd name="T4" fmla="*/ 0 w 86"/>
                <a:gd name="T5" fmla="*/ 0 h 43"/>
                <a:gd name="T6" fmla="*/ 86 w 86"/>
                <a:gd name="T7" fmla="*/ 21 h 43"/>
                <a:gd name="T8" fmla="*/ 0 60000 65536"/>
                <a:gd name="T9" fmla="*/ 0 60000 65536"/>
                <a:gd name="T10" fmla="*/ 0 60000 65536"/>
                <a:gd name="T11" fmla="*/ 0 60000 65536"/>
                <a:gd name="T12" fmla="*/ 0 w 86"/>
                <a:gd name="T13" fmla="*/ 0 h 43"/>
                <a:gd name="T14" fmla="*/ 86 w 86"/>
                <a:gd name="T15" fmla="*/ 43 h 43"/>
              </a:gdLst>
              <a:ahLst/>
              <a:cxnLst>
                <a:cxn ang="T8">
                  <a:pos x="T0" y="T1"/>
                </a:cxn>
                <a:cxn ang="T9">
                  <a:pos x="T2" y="T3"/>
                </a:cxn>
                <a:cxn ang="T10">
                  <a:pos x="T4" y="T5"/>
                </a:cxn>
                <a:cxn ang="T11">
                  <a:pos x="T6" y="T7"/>
                </a:cxn>
              </a:cxnLst>
              <a:rect l="T12" t="T13" r="T14" b="T15"/>
              <a:pathLst>
                <a:path w="86" h="43">
                  <a:moveTo>
                    <a:pt x="86" y="21"/>
                  </a:moveTo>
                  <a:lnTo>
                    <a:pt x="0" y="43"/>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92" name="Freeform 74"/>
            <p:cNvSpPr>
              <a:spLocks/>
            </p:cNvSpPr>
            <p:nvPr/>
          </p:nvSpPr>
          <p:spPr bwMode="auto">
            <a:xfrm>
              <a:off x="3549" y="2072"/>
              <a:ext cx="928" cy="256"/>
            </a:xfrm>
            <a:custGeom>
              <a:avLst/>
              <a:gdLst>
                <a:gd name="T0" fmla="*/ 928 w 928"/>
                <a:gd name="T1" fmla="*/ 0 h 256"/>
                <a:gd name="T2" fmla="*/ 328 w 928"/>
                <a:gd name="T3" fmla="*/ 0 h 256"/>
                <a:gd name="T4" fmla="*/ 0 w 928"/>
                <a:gd name="T5" fmla="*/ 256 h 256"/>
                <a:gd name="T6" fmla="*/ 0 60000 65536"/>
                <a:gd name="T7" fmla="*/ 0 60000 65536"/>
                <a:gd name="T8" fmla="*/ 0 60000 65536"/>
                <a:gd name="T9" fmla="*/ 0 w 928"/>
                <a:gd name="T10" fmla="*/ 0 h 256"/>
                <a:gd name="T11" fmla="*/ 928 w 928"/>
                <a:gd name="T12" fmla="*/ 256 h 256"/>
              </a:gdLst>
              <a:ahLst/>
              <a:cxnLst>
                <a:cxn ang="T6">
                  <a:pos x="T0" y="T1"/>
                </a:cxn>
                <a:cxn ang="T7">
                  <a:pos x="T2" y="T3"/>
                </a:cxn>
                <a:cxn ang="T8">
                  <a:pos x="T4" y="T5"/>
                </a:cxn>
              </a:cxnLst>
              <a:rect l="T9" t="T10" r="T11" b="T12"/>
              <a:pathLst>
                <a:path w="928" h="256">
                  <a:moveTo>
                    <a:pt x="928" y="0"/>
                  </a:moveTo>
                  <a:lnTo>
                    <a:pt x="328" y="0"/>
                  </a:lnTo>
                  <a:lnTo>
                    <a:pt x="0" y="256"/>
                  </a:lnTo>
                </a:path>
              </a:pathLst>
            </a:custGeom>
            <a:noFill/>
            <a:ln w="17463">
              <a:solidFill>
                <a:srgbClr val="000000"/>
              </a:solidFill>
              <a:miter lim="800000"/>
              <a:headEnd/>
              <a:tailEnd/>
            </a:ln>
          </p:spPr>
          <p:txBody>
            <a:bodyPr>
              <a:prstTxWarp prst="textNoShape">
                <a:avLst/>
              </a:prstTxWarp>
            </a:bodyPr>
            <a:lstStyle/>
            <a:p>
              <a:endParaRPr lang="en-US"/>
            </a:p>
          </p:txBody>
        </p:sp>
        <p:sp>
          <p:nvSpPr>
            <p:cNvPr id="35993" name="Freeform 75"/>
            <p:cNvSpPr>
              <a:spLocks/>
            </p:cNvSpPr>
            <p:nvPr/>
          </p:nvSpPr>
          <p:spPr bwMode="auto">
            <a:xfrm>
              <a:off x="4467" y="2051"/>
              <a:ext cx="85" cy="42"/>
            </a:xfrm>
            <a:custGeom>
              <a:avLst/>
              <a:gdLst>
                <a:gd name="T0" fmla="*/ 85 w 85"/>
                <a:gd name="T1" fmla="*/ 21 h 42"/>
                <a:gd name="T2" fmla="*/ 0 w 85"/>
                <a:gd name="T3" fmla="*/ 42 h 42"/>
                <a:gd name="T4" fmla="*/ 0 w 85"/>
                <a:gd name="T5" fmla="*/ 0 h 42"/>
                <a:gd name="T6" fmla="*/ 85 w 85"/>
                <a:gd name="T7" fmla="*/ 21 h 42"/>
                <a:gd name="T8" fmla="*/ 0 60000 65536"/>
                <a:gd name="T9" fmla="*/ 0 60000 65536"/>
                <a:gd name="T10" fmla="*/ 0 60000 65536"/>
                <a:gd name="T11" fmla="*/ 0 60000 65536"/>
                <a:gd name="T12" fmla="*/ 0 w 85"/>
                <a:gd name="T13" fmla="*/ 0 h 42"/>
                <a:gd name="T14" fmla="*/ 85 w 85"/>
                <a:gd name="T15" fmla="*/ 42 h 42"/>
              </a:gdLst>
              <a:ahLst/>
              <a:cxnLst>
                <a:cxn ang="T8">
                  <a:pos x="T0" y="T1"/>
                </a:cxn>
                <a:cxn ang="T9">
                  <a:pos x="T2" y="T3"/>
                </a:cxn>
                <a:cxn ang="T10">
                  <a:pos x="T4" y="T5"/>
                </a:cxn>
                <a:cxn ang="T11">
                  <a:pos x="T6" y="T7"/>
                </a:cxn>
              </a:cxnLst>
              <a:rect l="T12" t="T13" r="T14" b="T15"/>
              <a:pathLst>
                <a:path w="85" h="42">
                  <a:moveTo>
                    <a:pt x="85" y="21"/>
                  </a:moveTo>
                  <a:lnTo>
                    <a:pt x="0" y="42"/>
                  </a:lnTo>
                  <a:lnTo>
                    <a:pt x="0" y="0"/>
                  </a:lnTo>
                  <a:lnTo>
                    <a:pt x="85"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94" name="Freeform 76"/>
            <p:cNvSpPr>
              <a:spLocks/>
            </p:cNvSpPr>
            <p:nvPr/>
          </p:nvSpPr>
          <p:spPr bwMode="auto">
            <a:xfrm>
              <a:off x="3549" y="3363"/>
              <a:ext cx="928" cy="301"/>
            </a:xfrm>
            <a:custGeom>
              <a:avLst/>
              <a:gdLst>
                <a:gd name="T0" fmla="*/ 928 w 928"/>
                <a:gd name="T1" fmla="*/ 301 h 301"/>
                <a:gd name="T2" fmla="*/ 328 w 928"/>
                <a:gd name="T3" fmla="*/ 301 h 301"/>
                <a:gd name="T4" fmla="*/ 0 w 928"/>
                <a:gd name="T5" fmla="*/ 0 h 301"/>
                <a:gd name="T6" fmla="*/ 0 60000 65536"/>
                <a:gd name="T7" fmla="*/ 0 60000 65536"/>
                <a:gd name="T8" fmla="*/ 0 60000 65536"/>
                <a:gd name="T9" fmla="*/ 0 w 928"/>
                <a:gd name="T10" fmla="*/ 0 h 301"/>
                <a:gd name="T11" fmla="*/ 928 w 928"/>
                <a:gd name="T12" fmla="*/ 301 h 301"/>
              </a:gdLst>
              <a:ahLst/>
              <a:cxnLst>
                <a:cxn ang="T6">
                  <a:pos x="T0" y="T1"/>
                </a:cxn>
                <a:cxn ang="T7">
                  <a:pos x="T2" y="T3"/>
                </a:cxn>
                <a:cxn ang="T8">
                  <a:pos x="T4" y="T5"/>
                </a:cxn>
              </a:cxnLst>
              <a:rect l="T9" t="T10" r="T11" b="T12"/>
              <a:pathLst>
                <a:path w="928" h="301">
                  <a:moveTo>
                    <a:pt x="928" y="301"/>
                  </a:moveTo>
                  <a:lnTo>
                    <a:pt x="328" y="301"/>
                  </a:lnTo>
                  <a:lnTo>
                    <a:pt x="0" y="0"/>
                  </a:lnTo>
                </a:path>
              </a:pathLst>
            </a:custGeom>
            <a:noFill/>
            <a:ln w="17463">
              <a:solidFill>
                <a:srgbClr val="000000"/>
              </a:solidFill>
              <a:miter lim="800000"/>
              <a:headEnd/>
              <a:tailEnd/>
            </a:ln>
          </p:spPr>
          <p:txBody>
            <a:bodyPr>
              <a:prstTxWarp prst="textNoShape">
                <a:avLst/>
              </a:prstTxWarp>
            </a:bodyPr>
            <a:lstStyle/>
            <a:p>
              <a:endParaRPr lang="en-US"/>
            </a:p>
          </p:txBody>
        </p:sp>
        <p:sp>
          <p:nvSpPr>
            <p:cNvPr id="35995" name="Freeform 77"/>
            <p:cNvSpPr>
              <a:spLocks/>
            </p:cNvSpPr>
            <p:nvPr/>
          </p:nvSpPr>
          <p:spPr bwMode="auto">
            <a:xfrm>
              <a:off x="4467" y="3645"/>
              <a:ext cx="85" cy="43"/>
            </a:xfrm>
            <a:custGeom>
              <a:avLst/>
              <a:gdLst>
                <a:gd name="T0" fmla="*/ 85 w 85"/>
                <a:gd name="T1" fmla="*/ 22 h 43"/>
                <a:gd name="T2" fmla="*/ 0 w 85"/>
                <a:gd name="T3" fmla="*/ 0 h 43"/>
                <a:gd name="T4" fmla="*/ 0 w 85"/>
                <a:gd name="T5" fmla="*/ 43 h 43"/>
                <a:gd name="T6" fmla="*/ 85 w 85"/>
                <a:gd name="T7" fmla="*/ 22 h 43"/>
                <a:gd name="T8" fmla="*/ 0 60000 65536"/>
                <a:gd name="T9" fmla="*/ 0 60000 65536"/>
                <a:gd name="T10" fmla="*/ 0 60000 65536"/>
                <a:gd name="T11" fmla="*/ 0 60000 65536"/>
                <a:gd name="T12" fmla="*/ 0 w 85"/>
                <a:gd name="T13" fmla="*/ 0 h 43"/>
                <a:gd name="T14" fmla="*/ 85 w 85"/>
                <a:gd name="T15" fmla="*/ 43 h 43"/>
              </a:gdLst>
              <a:ahLst/>
              <a:cxnLst>
                <a:cxn ang="T8">
                  <a:pos x="T0" y="T1"/>
                </a:cxn>
                <a:cxn ang="T9">
                  <a:pos x="T2" y="T3"/>
                </a:cxn>
                <a:cxn ang="T10">
                  <a:pos x="T4" y="T5"/>
                </a:cxn>
                <a:cxn ang="T11">
                  <a:pos x="T6" y="T7"/>
                </a:cxn>
              </a:cxnLst>
              <a:rect l="T12" t="T13" r="T14" b="T15"/>
              <a:pathLst>
                <a:path w="85" h="43">
                  <a:moveTo>
                    <a:pt x="85" y="22"/>
                  </a:moveTo>
                  <a:lnTo>
                    <a:pt x="0" y="0"/>
                  </a:lnTo>
                  <a:lnTo>
                    <a:pt x="0" y="43"/>
                  </a:lnTo>
                  <a:lnTo>
                    <a:pt x="85" y="22"/>
                  </a:lnTo>
                  <a:close/>
                </a:path>
              </a:pathLst>
            </a:custGeom>
            <a:solidFill>
              <a:srgbClr val="000000"/>
            </a:solidFill>
            <a:ln w="9525">
              <a:noFill/>
              <a:round/>
              <a:headEnd/>
              <a:tailEnd/>
            </a:ln>
          </p:spPr>
          <p:txBody>
            <a:bodyPr>
              <a:prstTxWarp prst="textNoShape">
                <a:avLst/>
              </a:prstTxWarp>
            </a:bodyPr>
            <a:lstStyle/>
            <a:p>
              <a:endParaRPr lang="en-US"/>
            </a:p>
          </p:txBody>
        </p:sp>
        <p:sp>
          <p:nvSpPr>
            <p:cNvPr id="35996" name="Line 78"/>
            <p:cNvSpPr>
              <a:spLocks noChangeShapeType="1"/>
            </p:cNvSpPr>
            <p:nvPr/>
          </p:nvSpPr>
          <p:spPr bwMode="auto">
            <a:xfrm>
              <a:off x="3549" y="2832"/>
              <a:ext cx="926" cy="1"/>
            </a:xfrm>
            <a:prstGeom prst="line">
              <a:avLst/>
            </a:prstGeom>
            <a:noFill/>
            <a:ln w="17463">
              <a:solidFill>
                <a:srgbClr val="000000"/>
              </a:solidFill>
              <a:miter lim="800000"/>
              <a:headEnd/>
              <a:tailEnd/>
            </a:ln>
          </p:spPr>
          <p:txBody>
            <a:bodyPr>
              <a:prstTxWarp prst="textNoShape">
                <a:avLst/>
              </a:prstTxWarp>
            </a:bodyPr>
            <a:lstStyle/>
            <a:p>
              <a:endParaRPr lang="en-US"/>
            </a:p>
          </p:txBody>
        </p:sp>
        <p:sp>
          <p:nvSpPr>
            <p:cNvPr id="35997" name="Freeform 79"/>
            <p:cNvSpPr>
              <a:spLocks/>
            </p:cNvSpPr>
            <p:nvPr/>
          </p:nvSpPr>
          <p:spPr bwMode="auto">
            <a:xfrm>
              <a:off x="4461" y="2811"/>
              <a:ext cx="86" cy="42"/>
            </a:xfrm>
            <a:custGeom>
              <a:avLst/>
              <a:gdLst>
                <a:gd name="T0" fmla="*/ 86 w 86"/>
                <a:gd name="T1" fmla="*/ 21 h 42"/>
                <a:gd name="T2" fmla="*/ 0 w 86"/>
                <a:gd name="T3" fmla="*/ 42 h 42"/>
                <a:gd name="T4" fmla="*/ 0 w 86"/>
                <a:gd name="T5" fmla="*/ 0 h 42"/>
                <a:gd name="T6" fmla="*/ 86 w 86"/>
                <a:gd name="T7" fmla="*/ 21 h 42"/>
                <a:gd name="T8" fmla="*/ 0 60000 65536"/>
                <a:gd name="T9" fmla="*/ 0 60000 65536"/>
                <a:gd name="T10" fmla="*/ 0 60000 65536"/>
                <a:gd name="T11" fmla="*/ 0 60000 65536"/>
                <a:gd name="T12" fmla="*/ 0 w 86"/>
                <a:gd name="T13" fmla="*/ 0 h 42"/>
                <a:gd name="T14" fmla="*/ 86 w 86"/>
                <a:gd name="T15" fmla="*/ 42 h 42"/>
              </a:gdLst>
              <a:ahLst/>
              <a:cxnLst>
                <a:cxn ang="T8">
                  <a:pos x="T0" y="T1"/>
                </a:cxn>
                <a:cxn ang="T9">
                  <a:pos x="T2" y="T3"/>
                </a:cxn>
                <a:cxn ang="T10">
                  <a:pos x="T4" y="T5"/>
                </a:cxn>
                <a:cxn ang="T11">
                  <a:pos x="T6" y="T7"/>
                </a:cxn>
              </a:cxnLst>
              <a:rect l="T12" t="T13" r="T14" b="T15"/>
              <a:pathLst>
                <a:path w="86" h="42">
                  <a:moveTo>
                    <a:pt x="86" y="21"/>
                  </a:moveTo>
                  <a:lnTo>
                    <a:pt x="0" y="42"/>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5998" name="Line 80"/>
            <p:cNvSpPr>
              <a:spLocks noChangeShapeType="1"/>
            </p:cNvSpPr>
            <p:nvPr/>
          </p:nvSpPr>
          <p:spPr bwMode="auto">
            <a:xfrm>
              <a:off x="3549" y="2952"/>
              <a:ext cx="926" cy="1"/>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5999" name="Freeform 81"/>
            <p:cNvSpPr>
              <a:spLocks/>
            </p:cNvSpPr>
            <p:nvPr/>
          </p:nvSpPr>
          <p:spPr bwMode="auto">
            <a:xfrm>
              <a:off x="4461" y="2931"/>
              <a:ext cx="86" cy="42"/>
            </a:xfrm>
            <a:custGeom>
              <a:avLst/>
              <a:gdLst>
                <a:gd name="T0" fmla="*/ 86 w 86"/>
                <a:gd name="T1" fmla="*/ 21 h 42"/>
                <a:gd name="T2" fmla="*/ 0 w 86"/>
                <a:gd name="T3" fmla="*/ 42 h 42"/>
                <a:gd name="T4" fmla="*/ 0 w 86"/>
                <a:gd name="T5" fmla="*/ 0 h 42"/>
                <a:gd name="T6" fmla="*/ 86 w 86"/>
                <a:gd name="T7" fmla="*/ 21 h 42"/>
                <a:gd name="T8" fmla="*/ 0 60000 65536"/>
                <a:gd name="T9" fmla="*/ 0 60000 65536"/>
                <a:gd name="T10" fmla="*/ 0 60000 65536"/>
                <a:gd name="T11" fmla="*/ 0 60000 65536"/>
                <a:gd name="T12" fmla="*/ 0 w 86"/>
                <a:gd name="T13" fmla="*/ 0 h 42"/>
                <a:gd name="T14" fmla="*/ 86 w 86"/>
                <a:gd name="T15" fmla="*/ 42 h 42"/>
              </a:gdLst>
              <a:ahLst/>
              <a:cxnLst>
                <a:cxn ang="T8">
                  <a:pos x="T0" y="T1"/>
                </a:cxn>
                <a:cxn ang="T9">
                  <a:pos x="T2" y="T3"/>
                </a:cxn>
                <a:cxn ang="T10">
                  <a:pos x="T4" y="T5"/>
                </a:cxn>
                <a:cxn ang="T11">
                  <a:pos x="T6" y="T7"/>
                </a:cxn>
              </a:cxnLst>
              <a:rect l="T12" t="T13" r="T14" b="T15"/>
              <a:pathLst>
                <a:path w="86" h="42">
                  <a:moveTo>
                    <a:pt x="86" y="21"/>
                  </a:moveTo>
                  <a:lnTo>
                    <a:pt x="0" y="42"/>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6000" name="Line 82"/>
            <p:cNvSpPr>
              <a:spLocks noChangeShapeType="1"/>
            </p:cNvSpPr>
            <p:nvPr/>
          </p:nvSpPr>
          <p:spPr bwMode="auto">
            <a:xfrm>
              <a:off x="3549" y="3072"/>
              <a:ext cx="926" cy="1"/>
            </a:xfrm>
            <a:prstGeom prst="line">
              <a:avLst/>
            </a:prstGeom>
            <a:noFill/>
            <a:ln w="17463">
              <a:solidFill>
                <a:srgbClr val="000000"/>
              </a:solidFill>
              <a:miter lim="800000"/>
              <a:headEnd/>
              <a:tailEnd/>
            </a:ln>
          </p:spPr>
          <p:txBody>
            <a:bodyPr>
              <a:prstTxWarp prst="textNoShape">
                <a:avLst/>
              </a:prstTxWarp>
            </a:bodyPr>
            <a:lstStyle/>
            <a:p>
              <a:endParaRPr lang="en-US"/>
            </a:p>
          </p:txBody>
        </p:sp>
        <p:sp>
          <p:nvSpPr>
            <p:cNvPr id="36001" name="Freeform 83"/>
            <p:cNvSpPr>
              <a:spLocks/>
            </p:cNvSpPr>
            <p:nvPr/>
          </p:nvSpPr>
          <p:spPr bwMode="auto">
            <a:xfrm>
              <a:off x="4461" y="3051"/>
              <a:ext cx="86" cy="42"/>
            </a:xfrm>
            <a:custGeom>
              <a:avLst/>
              <a:gdLst>
                <a:gd name="T0" fmla="*/ 86 w 86"/>
                <a:gd name="T1" fmla="*/ 21 h 42"/>
                <a:gd name="T2" fmla="*/ 0 w 86"/>
                <a:gd name="T3" fmla="*/ 42 h 42"/>
                <a:gd name="T4" fmla="*/ 0 w 86"/>
                <a:gd name="T5" fmla="*/ 0 h 42"/>
                <a:gd name="T6" fmla="*/ 86 w 86"/>
                <a:gd name="T7" fmla="*/ 21 h 42"/>
                <a:gd name="T8" fmla="*/ 0 60000 65536"/>
                <a:gd name="T9" fmla="*/ 0 60000 65536"/>
                <a:gd name="T10" fmla="*/ 0 60000 65536"/>
                <a:gd name="T11" fmla="*/ 0 60000 65536"/>
                <a:gd name="T12" fmla="*/ 0 w 86"/>
                <a:gd name="T13" fmla="*/ 0 h 42"/>
                <a:gd name="T14" fmla="*/ 86 w 86"/>
                <a:gd name="T15" fmla="*/ 42 h 42"/>
              </a:gdLst>
              <a:ahLst/>
              <a:cxnLst>
                <a:cxn ang="T8">
                  <a:pos x="T0" y="T1"/>
                </a:cxn>
                <a:cxn ang="T9">
                  <a:pos x="T2" y="T3"/>
                </a:cxn>
                <a:cxn ang="T10">
                  <a:pos x="T4" y="T5"/>
                </a:cxn>
                <a:cxn ang="T11">
                  <a:pos x="T6" y="T7"/>
                </a:cxn>
              </a:cxnLst>
              <a:rect l="T12" t="T13" r="T14" b="T15"/>
              <a:pathLst>
                <a:path w="86" h="42">
                  <a:moveTo>
                    <a:pt x="86" y="21"/>
                  </a:moveTo>
                  <a:lnTo>
                    <a:pt x="0" y="42"/>
                  </a:lnTo>
                  <a:lnTo>
                    <a:pt x="0" y="0"/>
                  </a:lnTo>
                  <a:lnTo>
                    <a:pt x="86" y="21"/>
                  </a:lnTo>
                  <a:close/>
                </a:path>
              </a:pathLst>
            </a:custGeom>
            <a:solidFill>
              <a:srgbClr val="000000"/>
            </a:solidFill>
            <a:ln w="9525">
              <a:noFill/>
              <a:round/>
              <a:headEnd/>
              <a:tailEnd/>
            </a:ln>
          </p:spPr>
          <p:txBody>
            <a:bodyPr>
              <a:prstTxWarp prst="textNoShape">
                <a:avLst/>
              </a:prstTxWarp>
            </a:bodyPr>
            <a:lstStyle/>
            <a:p>
              <a:endParaRPr lang="en-US"/>
            </a:p>
          </p:txBody>
        </p:sp>
        <p:sp>
          <p:nvSpPr>
            <p:cNvPr id="36002" name="Freeform 84"/>
            <p:cNvSpPr>
              <a:spLocks/>
            </p:cNvSpPr>
            <p:nvPr/>
          </p:nvSpPr>
          <p:spPr bwMode="auto">
            <a:xfrm>
              <a:off x="3480" y="1720"/>
              <a:ext cx="48" cy="339"/>
            </a:xfrm>
            <a:custGeom>
              <a:avLst/>
              <a:gdLst>
                <a:gd name="T0" fmla="*/ 0 w 48"/>
                <a:gd name="T1" fmla="*/ 0 h 339"/>
                <a:gd name="T2" fmla="*/ 48 w 48"/>
                <a:gd name="T3" fmla="*/ 0 h 339"/>
                <a:gd name="T4" fmla="*/ 48 w 48"/>
                <a:gd name="T5" fmla="*/ 339 h 339"/>
                <a:gd name="T6" fmla="*/ 0 60000 65536"/>
                <a:gd name="T7" fmla="*/ 0 60000 65536"/>
                <a:gd name="T8" fmla="*/ 0 60000 65536"/>
                <a:gd name="T9" fmla="*/ 0 w 48"/>
                <a:gd name="T10" fmla="*/ 0 h 339"/>
                <a:gd name="T11" fmla="*/ 48 w 48"/>
                <a:gd name="T12" fmla="*/ 339 h 339"/>
              </a:gdLst>
              <a:ahLst/>
              <a:cxnLst>
                <a:cxn ang="T6">
                  <a:pos x="T0" y="T1"/>
                </a:cxn>
                <a:cxn ang="T7">
                  <a:pos x="T2" y="T3"/>
                </a:cxn>
                <a:cxn ang="T8">
                  <a:pos x="T4" y="T5"/>
                </a:cxn>
              </a:cxnLst>
              <a:rect l="T9" t="T10" r="T11" b="T12"/>
              <a:pathLst>
                <a:path w="48" h="339">
                  <a:moveTo>
                    <a:pt x="0" y="0"/>
                  </a:moveTo>
                  <a:lnTo>
                    <a:pt x="48" y="0"/>
                  </a:lnTo>
                  <a:lnTo>
                    <a:pt x="48" y="339"/>
                  </a:lnTo>
                </a:path>
              </a:pathLst>
            </a:custGeom>
            <a:noFill/>
            <a:ln w="17463">
              <a:solidFill>
                <a:srgbClr val="000000"/>
              </a:solidFill>
              <a:miter lim="800000"/>
              <a:headEnd/>
              <a:tailEnd/>
            </a:ln>
          </p:spPr>
          <p:txBody>
            <a:bodyPr>
              <a:prstTxWarp prst="textNoShape">
                <a:avLst/>
              </a:prstTxWarp>
            </a:bodyPr>
            <a:lstStyle/>
            <a:p>
              <a:endParaRPr lang="en-US"/>
            </a:p>
          </p:txBody>
        </p:sp>
        <p:sp>
          <p:nvSpPr>
            <p:cNvPr id="36003" name="Freeform 85"/>
            <p:cNvSpPr>
              <a:spLocks/>
            </p:cNvSpPr>
            <p:nvPr/>
          </p:nvSpPr>
          <p:spPr bwMode="auto">
            <a:xfrm>
              <a:off x="3408" y="1699"/>
              <a:ext cx="85" cy="42"/>
            </a:xfrm>
            <a:custGeom>
              <a:avLst/>
              <a:gdLst>
                <a:gd name="T0" fmla="*/ 0 w 85"/>
                <a:gd name="T1" fmla="*/ 21 h 42"/>
                <a:gd name="T2" fmla="*/ 85 w 85"/>
                <a:gd name="T3" fmla="*/ 42 h 42"/>
                <a:gd name="T4" fmla="*/ 85 w 85"/>
                <a:gd name="T5" fmla="*/ 0 h 42"/>
                <a:gd name="T6" fmla="*/ 0 w 85"/>
                <a:gd name="T7" fmla="*/ 21 h 42"/>
                <a:gd name="T8" fmla="*/ 0 60000 65536"/>
                <a:gd name="T9" fmla="*/ 0 60000 65536"/>
                <a:gd name="T10" fmla="*/ 0 60000 65536"/>
                <a:gd name="T11" fmla="*/ 0 60000 65536"/>
                <a:gd name="T12" fmla="*/ 0 w 85"/>
                <a:gd name="T13" fmla="*/ 0 h 42"/>
                <a:gd name="T14" fmla="*/ 85 w 85"/>
                <a:gd name="T15" fmla="*/ 42 h 42"/>
              </a:gdLst>
              <a:ahLst/>
              <a:cxnLst>
                <a:cxn ang="T8">
                  <a:pos x="T0" y="T1"/>
                </a:cxn>
                <a:cxn ang="T9">
                  <a:pos x="T2" y="T3"/>
                </a:cxn>
                <a:cxn ang="T10">
                  <a:pos x="T4" y="T5"/>
                </a:cxn>
                <a:cxn ang="T11">
                  <a:pos x="T6" y="T7"/>
                </a:cxn>
              </a:cxnLst>
              <a:rect l="T12" t="T13" r="T14" b="T15"/>
              <a:pathLst>
                <a:path w="85" h="42">
                  <a:moveTo>
                    <a:pt x="0" y="21"/>
                  </a:moveTo>
                  <a:lnTo>
                    <a:pt x="85" y="42"/>
                  </a:lnTo>
                  <a:lnTo>
                    <a:pt x="85" y="0"/>
                  </a:lnTo>
                  <a:lnTo>
                    <a:pt x="0" y="21"/>
                  </a:lnTo>
                  <a:close/>
                </a:path>
              </a:pathLst>
            </a:custGeom>
            <a:solidFill>
              <a:srgbClr val="000000"/>
            </a:solidFill>
            <a:ln w="9525">
              <a:noFill/>
              <a:round/>
              <a:headEnd/>
              <a:tailEnd/>
            </a:ln>
          </p:spPr>
          <p:txBody>
            <a:bodyPr>
              <a:prstTxWarp prst="textNoShape">
                <a:avLst/>
              </a:prstTxWarp>
            </a:bodyPr>
            <a:lstStyle/>
            <a:p>
              <a:endParaRPr lang="en-US"/>
            </a:p>
          </p:txBody>
        </p:sp>
        <p:sp>
          <p:nvSpPr>
            <p:cNvPr id="36004" name="Freeform 86"/>
            <p:cNvSpPr>
              <a:spLocks/>
            </p:cNvSpPr>
            <p:nvPr/>
          </p:nvSpPr>
          <p:spPr bwMode="auto">
            <a:xfrm>
              <a:off x="3027" y="1701"/>
              <a:ext cx="56" cy="59"/>
            </a:xfrm>
            <a:custGeom>
              <a:avLst/>
              <a:gdLst>
                <a:gd name="T0" fmla="*/ 0 w 56"/>
                <a:gd name="T1" fmla="*/ 59 h 59"/>
                <a:gd name="T2" fmla="*/ 56 w 56"/>
                <a:gd name="T3" fmla="*/ 30 h 59"/>
                <a:gd name="T4" fmla="*/ 0 w 56"/>
                <a:gd name="T5" fmla="*/ 0 h 59"/>
                <a:gd name="T6" fmla="*/ 0 60000 65536"/>
                <a:gd name="T7" fmla="*/ 0 60000 65536"/>
                <a:gd name="T8" fmla="*/ 0 60000 65536"/>
                <a:gd name="T9" fmla="*/ 0 w 56"/>
                <a:gd name="T10" fmla="*/ 0 h 59"/>
                <a:gd name="T11" fmla="*/ 56 w 56"/>
                <a:gd name="T12" fmla="*/ 59 h 59"/>
              </a:gdLst>
              <a:ahLst/>
              <a:cxnLst>
                <a:cxn ang="T6">
                  <a:pos x="T0" y="T1"/>
                </a:cxn>
                <a:cxn ang="T7">
                  <a:pos x="T2" y="T3"/>
                </a:cxn>
                <a:cxn ang="T8">
                  <a:pos x="T4" y="T5"/>
                </a:cxn>
              </a:cxnLst>
              <a:rect l="T9" t="T10" r="T11" b="T12"/>
              <a:pathLst>
                <a:path w="56" h="59">
                  <a:moveTo>
                    <a:pt x="0" y="59"/>
                  </a:moveTo>
                  <a:lnTo>
                    <a:pt x="56" y="30"/>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6005" name="Freeform 87"/>
            <p:cNvSpPr>
              <a:spLocks/>
            </p:cNvSpPr>
            <p:nvPr/>
          </p:nvSpPr>
          <p:spPr bwMode="auto">
            <a:xfrm>
              <a:off x="4357" y="1533"/>
              <a:ext cx="56" cy="59"/>
            </a:xfrm>
            <a:custGeom>
              <a:avLst/>
              <a:gdLst>
                <a:gd name="T0" fmla="*/ 0 w 56"/>
                <a:gd name="T1" fmla="*/ 59 h 59"/>
                <a:gd name="T2" fmla="*/ 56 w 56"/>
                <a:gd name="T3" fmla="*/ 30 h 59"/>
                <a:gd name="T4" fmla="*/ 0 w 56"/>
                <a:gd name="T5" fmla="*/ 0 h 59"/>
                <a:gd name="T6" fmla="*/ 0 60000 65536"/>
                <a:gd name="T7" fmla="*/ 0 60000 65536"/>
                <a:gd name="T8" fmla="*/ 0 60000 65536"/>
                <a:gd name="T9" fmla="*/ 0 w 56"/>
                <a:gd name="T10" fmla="*/ 0 h 59"/>
                <a:gd name="T11" fmla="*/ 56 w 56"/>
                <a:gd name="T12" fmla="*/ 59 h 59"/>
              </a:gdLst>
              <a:ahLst/>
              <a:cxnLst>
                <a:cxn ang="T6">
                  <a:pos x="T0" y="T1"/>
                </a:cxn>
                <a:cxn ang="T7">
                  <a:pos x="T2" y="T3"/>
                </a:cxn>
                <a:cxn ang="T8">
                  <a:pos x="T4" y="T5"/>
                </a:cxn>
              </a:cxnLst>
              <a:rect l="T9" t="T10" r="T11" b="T12"/>
              <a:pathLst>
                <a:path w="56" h="59">
                  <a:moveTo>
                    <a:pt x="0" y="59"/>
                  </a:moveTo>
                  <a:lnTo>
                    <a:pt x="56" y="30"/>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6006" name="Freeform 88"/>
            <p:cNvSpPr>
              <a:spLocks/>
            </p:cNvSpPr>
            <p:nvPr/>
          </p:nvSpPr>
          <p:spPr bwMode="auto">
            <a:xfrm>
              <a:off x="4557" y="3109"/>
              <a:ext cx="56" cy="56"/>
            </a:xfrm>
            <a:custGeom>
              <a:avLst/>
              <a:gdLst>
                <a:gd name="T0" fmla="*/ 0 w 56"/>
                <a:gd name="T1" fmla="*/ 56 h 56"/>
                <a:gd name="T2" fmla="*/ 56 w 56"/>
                <a:gd name="T3" fmla="*/ 30 h 56"/>
                <a:gd name="T4" fmla="*/ 0 w 56"/>
                <a:gd name="T5" fmla="*/ 0 h 56"/>
                <a:gd name="T6" fmla="*/ 0 60000 65536"/>
                <a:gd name="T7" fmla="*/ 0 60000 65536"/>
                <a:gd name="T8" fmla="*/ 0 60000 65536"/>
                <a:gd name="T9" fmla="*/ 0 w 56"/>
                <a:gd name="T10" fmla="*/ 0 h 56"/>
                <a:gd name="T11" fmla="*/ 56 w 56"/>
                <a:gd name="T12" fmla="*/ 56 h 56"/>
              </a:gdLst>
              <a:ahLst/>
              <a:cxnLst>
                <a:cxn ang="T6">
                  <a:pos x="T0" y="T1"/>
                </a:cxn>
                <a:cxn ang="T7">
                  <a:pos x="T2" y="T3"/>
                </a:cxn>
                <a:cxn ang="T8">
                  <a:pos x="T4" y="T5"/>
                </a:cxn>
              </a:cxnLst>
              <a:rect l="T9" t="T10" r="T11" b="T12"/>
              <a:pathLst>
                <a:path w="56" h="56">
                  <a:moveTo>
                    <a:pt x="0" y="56"/>
                  </a:moveTo>
                  <a:lnTo>
                    <a:pt x="56" y="30"/>
                  </a:lnTo>
                  <a:lnTo>
                    <a:pt x="0" y="0"/>
                  </a:lnTo>
                </a:path>
              </a:pathLst>
            </a:custGeom>
            <a:noFill/>
            <a:ln w="7938">
              <a:solidFill>
                <a:srgbClr val="0078C1"/>
              </a:solidFill>
              <a:miter lim="800000"/>
              <a:headEnd/>
              <a:tailEnd/>
            </a:ln>
          </p:spPr>
          <p:txBody>
            <a:bodyPr>
              <a:prstTxWarp prst="textNoShape">
                <a:avLst/>
              </a:prstTxWarp>
            </a:bodyPr>
            <a:lstStyle/>
            <a:p>
              <a:endParaRPr lang="en-US"/>
            </a:p>
          </p:txBody>
        </p:sp>
        <p:sp>
          <p:nvSpPr>
            <p:cNvPr id="36007" name="Line 89"/>
            <p:cNvSpPr>
              <a:spLocks noChangeShapeType="1"/>
            </p:cNvSpPr>
            <p:nvPr/>
          </p:nvSpPr>
          <p:spPr bwMode="auto">
            <a:xfrm>
              <a:off x="3213" y="1307"/>
              <a:ext cx="1" cy="157"/>
            </a:xfrm>
            <a:prstGeom prst="line">
              <a:avLst/>
            </a:prstGeom>
            <a:noFill/>
            <a:ln w="25400">
              <a:solidFill>
                <a:srgbClr val="000000"/>
              </a:solidFill>
              <a:miter lim="800000"/>
              <a:headEnd/>
              <a:tailEnd/>
            </a:ln>
          </p:spPr>
          <p:txBody>
            <a:bodyPr>
              <a:prstTxWarp prst="textNoShape">
                <a:avLst/>
              </a:prstTxWarp>
            </a:bodyPr>
            <a:lstStyle/>
            <a:p>
              <a:endParaRPr lang="en-US"/>
            </a:p>
          </p:txBody>
        </p:sp>
        <p:sp>
          <p:nvSpPr>
            <p:cNvPr id="36008" name="Freeform 90"/>
            <p:cNvSpPr>
              <a:spLocks/>
            </p:cNvSpPr>
            <p:nvPr/>
          </p:nvSpPr>
          <p:spPr bwMode="auto">
            <a:xfrm>
              <a:off x="3192" y="1451"/>
              <a:ext cx="43" cy="85"/>
            </a:xfrm>
            <a:custGeom>
              <a:avLst/>
              <a:gdLst>
                <a:gd name="T0" fmla="*/ 21 w 43"/>
                <a:gd name="T1" fmla="*/ 85 h 85"/>
                <a:gd name="T2" fmla="*/ 0 w 43"/>
                <a:gd name="T3" fmla="*/ 0 h 85"/>
                <a:gd name="T4" fmla="*/ 43 w 43"/>
                <a:gd name="T5" fmla="*/ 0 h 85"/>
                <a:gd name="T6" fmla="*/ 21 w 43"/>
                <a:gd name="T7" fmla="*/ 85 h 85"/>
                <a:gd name="T8" fmla="*/ 0 60000 65536"/>
                <a:gd name="T9" fmla="*/ 0 60000 65536"/>
                <a:gd name="T10" fmla="*/ 0 60000 65536"/>
                <a:gd name="T11" fmla="*/ 0 60000 65536"/>
                <a:gd name="T12" fmla="*/ 0 w 43"/>
                <a:gd name="T13" fmla="*/ 0 h 85"/>
                <a:gd name="T14" fmla="*/ 43 w 43"/>
                <a:gd name="T15" fmla="*/ 85 h 85"/>
              </a:gdLst>
              <a:ahLst/>
              <a:cxnLst>
                <a:cxn ang="T8">
                  <a:pos x="T0" y="T1"/>
                </a:cxn>
                <a:cxn ang="T9">
                  <a:pos x="T2" y="T3"/>
                </a:cxn>
                <a:cxn ang="T10">
                  <a:pos x="T4" y="T5"/>
                </a:cxn>
                <a:cxn ang="T11">
                  <a:pos x="T6" y="T7"/>
                </a:cxn>
              </a:cxnLst>
              <a:rect l="T12" t="T13" r="T14" b="T15"/>
              <a:pathLst>
                <a:path w="43" h="85">
                  <a:moveTo>
                    <a:pt x="21" y="85"/>
                  </a:moveTo>
                  <a:lnTo>
                    <a:pt x="0" y="0"/>
                  </a:lnTo>
                  <a:lnTo>
                    <a:pt x="43" y="0"/>
                  </a:lnTo>
                  <a:lnTo>
                    <a:pt x="21" y="85"/>
                  </a:lnTo>
                  <a:close/>
                </a:path>
              </a:pathLst>
            </a:custGeom>
            <a:solidFill>
              <a:srgbClr val="000000"/>
            </a:solidFill>
            <a:ln w="9525">
              <a:noFill/>
              <a:round/>
              <a:headEnd/>
              <a:tailEnd/>
            </a:ln>
          </p:spPr>
          <p:txBody>
            <a:bodyPr>
              <a:prstTxWarp prst="textNoShape">
                <a:avLst/>
              </a:prstTxWarp>
            </a:bodyPr>
            <a:lstStyle/>
            <a:p>
              <a:endParaRPr lang="en-US"/>
            </a:p>
          </p:txBody>
        </p:sp>
        <p:sp>
          <p:nvSpPr>
            <p:cNvPr id="36009" name="Rectangle 91"/>
            <p:cNvSpPr>
              <a:spLocks noChangeArrowheads="1"/>
            </p:cNvSpPr>
            <p:nvPr/>
          </p:nvSpPr>
          <p:spPr bwMode="auto">
            <a:xfrm>
              <a:off x="3168" y="1554"/>
              <a:ext cx="34" cy="1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Times" pitchFamily="29" charset="0"/>
                </a:rPr>
                <a:t>I</a:t>
              </a:r>
              <a:endParaRPr lang="en-US" dirty="0">
                <a:latin typeface="Times New Roman" pitchFamily="29" charset="0"/>
              </a:endParaRPr>
            </a:p>
          </p:txBody>
        </p:sp>
        <p:sp>
          <p:nvSpPr>
            <p:cNvPr id="36010" name="Rectangle 92"/>
            <p:cNvSpPr>
              <a:spLocks noChangeArrowheads="1"/>
            </p:cNvSpPr>
            <p:nvPr/>
          </p:nvSpPr>
          <p:spPr bwMode="auto">
            <a:xfrm>
              <a:off x="3197" y="1552"/>
              <a:ext cx="7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R</a:t>
              </a:r>
              <a:endParaRPr lang="en-US" dirty="0">
                <a:latin typeface="Times New Roman" pitchFamily="29" charset="0"/>
              </a:endParaRPr>
            </a:p>
          </p:txBody>
        </p:sp>
        <p:sp>
          <p:nvSpPr>
            <p:cNvPr id="36011" name="Rectangle 93"/>
            <p:cNvSpPr>
              <a:spLocks noChangeArrowheads="1"/>
            </p:cNvSpPr>
            <p:nvPr/>
          </p:nvSpPr>
          <p:spPr bwMode="auto">
            <a:xfrm>
              <a:off x="3295" y="1664"/>
              <a:ext cx="86" cy="1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Id</a:t>
              </a:r>
              <a:endParaRPr lang="en-US" dirty="0">
                <a:latin typeface="Times New Roman" pitchFamily="29" charset="0"/>
              </a:endParaRPr>
            </a:p>
          </p:txBody>
        </p:sp>
        <p:sp>
          <p:nvSpPr>
            <p:cNvPr id="36012" name="Rectangle 94"/>
            <p:cNvSpPr>
              <a:spLocks noChangeArrowheads="1"/>
            </p:cNvSpPr>
            <p:nvPr/>
          </p:nvSpPr>
          <p:spPr bwMode="auto">
            <a:xfrm>
              <a:off x="3245" y="1332"/>
              <a:ext cx="115"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13" name="Rectangle 95"/>
            <p:cNvSpPr>
              <a:spLocks noChangeArrowheads="1"/>
            </p:cNvSpPr>
            <p:nvPr/>
          </p:nvSpPr>
          <p:spPr bwMode="auto">
            <a:xfrm>
              <a:off x="3249" y="1803"/>
              <a:ext cx="11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14" name="Rectangle 98"/>
            <p:cNvSpPr>
              <a:spLocks noChangeArrowheads="1"/>
            </p:cNvSpPr>
            <p:nvPr/>
          </p:nvSpPr>
          <p:spPr bwMode="auto">
            <a:xfrm>
              <a:off x="3501" y="1199"/>
              <a:ext cx="34" cy="1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Times" pitchFamily="29" charset="0"/>
                </a:rPr>
                <a:t>I</a:t>
              </a:r>
              <a:endParaRPr lang="en-US" dirty="0">
                <a:latin typeface="Times New Roman" pitchFamily="29" charset="0"/>
              </a:endParaRPr>
            </a:p>
          </p:txBody>
        </p:sp>
        <p:sp>
          <p:nvSpPr>
            <p:cNvPr id="36015" name="Rectangle 99"/>
            <p:cNvSpPr>
              <a:spLocks noChangeArrowheads="1"/>
            </p:cNvSpPr>
            <p:nvPr/>
          </p:nvSpPr>
          <p:spPr bwMode="auto">
            <a:xfrm>
              <a:off x="3131" y="1193"/>
              <a:ext cx="200"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data</a:t>
              </a:r>
              <a:endParaRPr lang="en-US" dirty="0">
                <a:latin typeface="Times New Roman" pitchFamily="29" charset="0"/>
              </a:endParaRPr>
            </a:p>
          </p:txBody>
        </p:sp>
        <p:sp>
          <p:nvSpPr>
            <p:cNvPr id="36016" name="Rectangle 100"/>
            <p:cNvSpPr>
              <a:spLocks noChangeArrowheads="1"/>
            </p:cNvSpPr>
            <p:nvPr/>
          </p:nvSpPr>
          <p:spPr bwMode="auto">
            <a:xfrm>
              <a:off x="2951" y="1193"/>
              <a:ext cx="92"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rd</a:t>
              </a:r>
              <a:endParaRPr lang="en-US" dirty="0">
                <a:latin typeface="Times New Roman" pitchFamily="29" charset="0"/>
              </a:endParaRPr>
            </a:p>
          </p:txBody>
        </p:sp>
        <p:sp>
          <p:nvSpPr>
            <p:cNvPr id="36017" name="Rectangle 101"/>
            <p:cNvSpPr>
              <a:spLocks noChangeArrowheads="1"/>
            </p:cNvSpPr>
            <p:nvPr/>
          </p:nvSpPr>
          <p:spPr bwMode="auto">
            <a:xfrm>
              <a:off x="2541" y="1193"/>
              <a:ext cx="206"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addr</a:t>
              </a:r>
              <a:endParaRPr lang="en-US" dirty="0">
                <a:latin typeface="Times New Roman" pitchFamily="29" charset="0"/>
              </a:endParaRPr>
            </a:p>
          </p:txBody>
        </p:sp>
        <p:sp>
          <p:nvSpPr>
            <p:cNvPr id="36018" name="Rectangle 102"/>
            <p:cNvSpPr>
              <a:spLocks noChangeArrowheads="1"/>
            </p:cNvSpPr>
            <p:nvPr/>
          </p:nvSpPr>
          <p:spPr bwMode="auto">
            <a:xfrm>
              <a:off x="2807" y="2728"/>
              <a:ext cx="447"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Controller</a:t>
              </a:r>
              <a:endParaRPr lang="en-US" dirty="0">
                <a:latin typeface="Times New Roman" pitchFamily="29" charset="0"/>
              </a:endParaRPr>
            </a:p>
          </p:txBody>
        </p:sp>
        <p:sp>
          <p:nvSpPr>
            <p:cNvPr id="36019" name="Rectangle 103"/>
            <p:cNvSpPr>
              <a:spLocks noChangeArrowheads="1"/>
            </p:cNvSpPr>
            <p:nvPr/>
          </p:nvSpPr>
          <p:spPr bwMode="auto">
            <a:xfrm>
              <a:off x="2774" y="3813"/>
              <a:ext cx="528"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Control unit</a:t>
              </a:r>
              <a:endParaRPr lang="en-US" dirty="0">
                <a:latin typeface="Times New Roman" pitchFamily="29" charset="0"/>
              </a:endParaRPr>
            </a:p>
          </p:txBody>
        </p:sp>
        <p:sp>
          <p:nvSpPr>
            <p:cNvPr id="36020" name="Rectangle 104"/>
            <p:cNvSpPr>
              <a:spLocks noChangeArrowheads="1"/>
            </p:cNvSpPr>
            <p:nvPr/>
          </p:nvSpPr>
          <p:spPr bwMode="auto">
            <a:xfrm>
              <a:off x="4184" y="3819"/>
              <a:ext cx="419"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Datapath</a:t>
              </a:r>
              <a:endParaRPr lang="en-US" dirty="0">
                <a:latin typeface="Times New Roman" pitchFamily="29" charset="0"/>
              </a:endParaRPr>
            </a:p>
          </p:txBody>
        </p:sp>
        <p:sp>
          <p:nvSpPr>
            <p:cNvPr id="36021" name="Rectangle 105"/>
            <p:cNvSpPr>
              <a:spLocks noChangeArrowheads="1"/>
            </p:cNvSpPr>
            <p:nvPr/>
          </p:nvSpPr>
          <p:spPr bwMode="auto">
            <a:xfrm>
              <a:off x="3604" y="2485"/>
              <a:ext cx="459"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RF_W_wr</a:t>
              </a:r>
              <a:endParaRPr lang="en-US" dirty="0">
                <a:latin typeface="Times New Roman" pitchFamily="29" charset="0"/>
              </a:endParaRPr>
            </a:p>
          </p:txBody>
        </p:sp>
        <p:sp>
          <p:nvSpPr>
            <p:cNvPr id="36022" name="Rectangle 106"/>
            <p:cNvSpPr>
              <a:spLocks noChangeArrowheads="1"/>
            </p:cNvSpPr>
            <p:nvPr/>
          </p:nvSpPr>
          <p:spPr bwMode="auto">
            <a:xfrm>
              <a:off x="3604" y="2596"/>
              <a:ext cx="591"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RF_Rp_addr</a:t>
              </a:r>
              <a:endParaRPr lang="en-US" dirty="0">
                <a:latin typeface="Times New Roman" pitchFamily="29" charset="0"/>
              </a:endParaRPr>
            </a:p>
          </p:txBody>
        </p:sp>
        <p:sp>
          <p:nvSpPr>
            <p:cNvPr id="36023" name="Rectangle 107"/>
            <p:cNvSpPr>
              <a:spLocks noChangeArrowheads="1"/>
            </p:cNvSpPr>
            <p:nvPr/>
          </p:nvSpPr>
          <p:spPr bwMode="auto">
            <a:xfrm>
              <a:off x="3604" y="2836"/>
              <a:ext cx="591"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RF_Rq_addr</a:t>
              </a:r>
              <a:endParaRPr lang="en-US" dirty="0">
                <a:latin typeface="Times New Roman" pitchFamily="29" charset="0"/>
              </a:endParaRPr>
            </a:p>
          </p:txBody>
        </p:sp>
        <p:sp>
          <p:nvSpPr>
            <p:cNvPr id="36024" name="Rectangle 108"/>
            <p:cNvSpPr>
              <a:spLocks noChangeArrowheads="1"/>
            </p:cNvSpPr>
            <p:nvPr/>
          </p:nvSpPr>
          <p:spPr bwMode="auto">
            <a:xfrm>
              <a:off x="3604" y="2963"/>
              <a:ext cx="476"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RF_Rq_rd</a:t>
              </a:r>
              <a:endParaRPr lang="en-US" dirty="0">
                <a:latin typeface="Times New Roman" pitchFamily="29" charset="0"/>
              </a:endParaRPr>
            </a:p>
          </p:txBody>
        </p:sp>
        <p:sp>
          <p:nvSpPr>
            <p:cNvPr id="36025" name="Rectangle 109"/>
            <p:cNvSpPr>
              <a:spLocks noChangeArrowheads="1"/>
            </p:cNvSpPr>
            <p:nvPr/>
          </p:nvSpPr>
          <p:spPr bwMode="auto">
            <a:xfrm>
              <a:off x="3604" y="2723"/>
              <a:ext cx="476"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RF_Rp_rd</a:t>
              </a:r>
              <a:endParaRPr lang="en-US" dirty="0">
                <a:latin typeface="Times New Roman" pitchFamily="29" charset="0"/>
              </a:endParaRPr>
            </a:p>
          </p:txBody>
        </p:sp>
        <p:sp>
          <p:nvSpPr>
            <p:cNvPr id="36026" name="Rectangle 110"/>
            <p:cNvSpPr>
              <a:spLocks noChangeArrowheads="1"/>
            </p:cNvSpPr>
            <p:nvPr/>
          </p:nvSpPr>
          <p:spPr bwMode="auto">
            <a:xfrm>
              <a:off x="3604" y="2359"/>
              <a:ext cx="556"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RF_W_addr</a:t>
              </a:r>
              <a:endParaRPr lang="en-US" dirty="0">
                <a:latin typeface="Times New Roman" pitchFamily="29" charset="0"/>
              </a:endParaRPr>
            </a:p>
          </p:txBody>
        </p:sp>
        <p:sp>
          <p:nvSpPr>
            <p:cNvPr id="36027" name="Rectangle 111"/>
            <p:cNvSpPr>
              <a:spLocks noChangeArrowheads="1"/>
            </p:cNvSpPr>
            <p:nvPr/>
          </p:nvSpPr>
          <p:spPr bwMode="auto">
            <a:xfrm>
              <a:off x="3977" y="1094"/>
              <a:ext cx="424"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D_addr</a:t>
              </a:r>
              <a:r>
                <a:rPr lang="en-US" sz="1200" dirty="0">
                  <a:latin typeface="Helvetica" pitchFamily="29" charset="0"/>
                </a:rPr>
                <a:t> 8</a:t>
              </a:r>
              <a:endParaRPr lang="en-US" dirty="0">
                <a:latin typeface="Times New Roman" pitchFamily="29" charset="0"/>
              </a:endParaRPr>
            </a:p>
          </p:txBody>
        </p:sp>
        <p:sp>
          <p:nvSpPr>
            <p:cNvPr id="36028" name="Rectangle 112"/>
            <p:cNvSpPr>
              <a:spLocks noChangeArrowheads="1"/>
            </p:cNvSpPr>
            <p:nvPr/>
          </p:nvSpPr>
          <p:spPr bwMode="auto">
            <a:xfrm>
              <a:off x="3977" y="1239"/>
              <a:ext cx="224"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D_rd</a:t>
              </a:r>
              <a:endParaRPr lang="en-US" dirty="0">
                <a:latin typeface="Times New Roman" pitchFamily="29" charset="0"/>
              </a:endParaRPr>
            </a:p>
          </p:txBody>
        </p:sp>
        <p:sp>
          <p:nvSpPr>
            <p:cNvPr id="36029" name="Rectangle 113"/>
            <p:cNvSpPr>
              <a:spLocks noChangeArrowheads="1"/>
            </p:cNvSpPr>
            <p:nvPr/>
          </p:nvSpPr>
          <p:spPr bwMode="auto">
            <a:xfrm>
              <a:off x="3977" y="1363"/>
              <a:ext cx="240"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D_wr</a:t>
              </a:r>
              <a:endParaRPr lang="en-US" dirty="0">
                <a:latin typeface="Times New Roman" pitchFamily="29" charset="0"/>
              </a:endParaRPr>
            </a:p>
          </p:txBody>
        </p:sp>
        <p:sp>
          <p:nvSpPr>
            <p:cNvPr id="36030" name="Rectangle 114"/>
            <p:cNvSpPr>
              <a:spLocks noChangeArrowheads="1"/>
            </p:cNvSpPr>
            <p:nvPr/>
          </p:nvSpPr>
          <p:spPr bwMode="auto">
            <a:xfrm>
              <a:off x="3887" y="1960"/>
              <a:ext cx="246"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RF_s</a:t>
              </a:r>
              <a:endParaRPr lang="en-US" dirty="0">
                <a:latin typeface="Times New Roman" pitchFamily="29" charset="0"/>
              </a:endParaRPr>
            </a:p>
          </p:txBody>
        </p:sp>
        <p:sp>
          <p:nvSpPr>
            <p:cNvPr id="36031" name="Rectangle 115"/>
            <p:cNvSpPr>
              <a:spLocks noChangeArrowheads="1"/>
            </p:cNvSpPr>
            <p:nvPr/>
          </p:nvSpPr>
          <p:spPr bwMode="auto">
            <a:xfrm>
              <a:off x="3660" y="3353"/>
              <a:ext cx="304"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alu_s0</a:t>
              </a:r>
              <a:endParaRPr lang="en-US" dirty="0">
                <a:latin typeface="Times New Roman" pitchFamily="29" charset="0"/>
              </a:endParaRPr>
            </a:p>
          </p:txBody>
        </p:sp>
        <p:sp>
          <p:nvSpPr>
            <p:cNvPr id="36032" name="Rectangle 116"/>
            <p:cNvSpPr>
              <a:spLocks noChangeArrowheads="1"/>
            </p:cNvSpPr>
            <p:nvPr/>
          </p:nvSpPr>
          <p:spPr bwMode="auto">
            <a:xfrm>
              <a:off x="4386" y="1170"/>
              <a:ext cx="206"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addr</a:t>
              </a:r>
              <a:endParaRPr lang="en-US" dirty="0">
                <a:latin typeface="Times New Roman" pitchFamily="29" charset="0"/>
              </a:endParaRPr>
            </a:p>
          </p:txBody>
        </p:sp>
        <p:sp>
          <p:nvSpPr>
            <p:cNvPr id="36033" name="Rectangle 117"/>
            <p:cNvSpPr>
              <a:spLocks noChangeArrowheads="1"/>
            </p:cNvSpPr>
            <p:nvPr/>
          </p:nvSpPr>
          <p:spPr bwMode="auto">
            <a:xfrm>
              <a:off x="5309" y="1170"/>
              <a:ext cx="7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D</a:t>
              </a:r>
              <a:endParaRPr lang="en-US" dirty="0">
                <a:latin typeface="Times New Roman" pitchFamily="29" charset="0"/>
              </a:endParaRPr>
            </a:p>
          </p:txBody>
        </p:sp>
        <p:sp>
          <p:nvSpPr>
            <p:cNvPr id="36034" name="Rectangle 118"/>
            <p:cNvSpPr>
              <a:spLocks noChangeArrowheads="1"/>
            </p:cNvSpPr>
            <p:nvPr/>
          </p:nvSpPr>
          <p:spPr bwMode="auto">
            <a:xfrm>
              <a:off x="4386" y="1294"/>
              <a:ext cx="92"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rd</a:t>
              </a:r>
              <a:endParaRPr lang="en-US" dirty="0">
                <a:latin typeface="Times New Roman" pitchFamily="29" charset="0"/>
              </a:endParaRPr>
            </a:p>
          </p:txBody>
        </p:sp>
        <p:sp>
          <p:nvSpPr>
            <p:cNvPr id="36035" name="Rectangle 119"/>
            <p:cNvSpPr>
              <a:spLocks noChangeArrowheads="1"/>
            </p:cNvSpPr>
            <p:nvPr/>
          </p:nvSpPr>
          <p:spPr bwMode="auto">
            <a:xfrm>
              <a:off x="4386" y="1415"/>
              <a:ext cx="109"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wr</a:t>
              </a:r>
              <a:endParaRPr lang="en-US" dirty="0">
                <a:latin typeface="Times New Roman" pitchFamily="29" charset="0"/>
              </a:endParaRPr>
            </a:p>
          </p:txBody>
        </p:sp>
        <p:sp>
          <p:nvSpPr>
            <p:cNvPr id="36036" name="Rectangle 120"/>
            <p:cNvSpPr>
              <a:spLocks noChangeArrowheads="1"/>
            </p:cNvSpPr>
            <p:nvPr/>
          </p:nvSpPr>
          <p:spPr bwMode="auto">
            <a:xfrm>
              <a:off x="4738" y="1333"/>
              <a:ext cx="172"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256</a:t>
              </a:r>
              <a:endParaRPr lang="en-US" dirty="0">
                <a:latin typeface="Times New Roman" pitchFamily="29" charset="0"/>
              </a:endParaRPr>
            </a:p>
          </p:txBody>
        </p:sp>
        <p:sp>
          <p:nvSpPr>
            <p:cNvPr id="36037" name="Rectangle 121"/>
            <p:cNvSpPr>
              <a:spLocks noChangeArrowheads="1"/>
            </p:cNvSpPr>
            <p:nvPr/>
          </p:nvSpPr>
          <p:spPr bwMode="auto">
            <a:xfrm>
              <a:off x="4880" y="1327"/>
              <a:ext cx="52" cy="112"/>
            </a:xfrm>
            <a:prstGeom prst="rect">
              <a:avLst/>
            </a:prstGeom>
            <a:noFill/>
            <a:ln w="9525">
              <a:noFill/>
              <a:miter lim="800000"/>
              <a:headEnd/>
              <a:tailEnd/>
            </a:ln>
          </p:spPr>
          <p:txBody>
            <a:bodyPr wrap="none" lIns="0" tIns="0" rIns="0" bIns="0">
              <a:prstTxWarp prst="textNoShape">
                <a:avLst/>
              </a:prstTxWarp>
              <a:spAutoFit/>
            </a:bodyPr>
            <a:lstStyle/>
            <a:p>
              <a:r>
                <a:rPr lang="en-US" sz="1200" dirty="0" err="1"/>
                <a:t>x</a:t>
              </a:r>
              <a:endParaRPr lang="en-US" dirty="0"/>
            </a:p>
          </p:txBody>
        </p:sp>
        <p:sp>
          <p:nvSpPr>
            <p:cNvPr id="36038" name="Rectangle 122"/>
            <p:cNvSpPr>
              <a:spLocks noChangeArrowheads="1"/>
            </p:cNvSpPr>
            <p:nvPr/>
          </p:nvSpPr>
          <p:spPr bwMode="auto">
            <a:xfrm>
              <a:off x="4927" y="1333"/>
              <a:ext cx="114"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39" name="Rectangle 123"/>
            <p:cNvSpPr>
              <a:spLocks noChangeArrowheads="1"/>
            </p:cNvSpPr>
            <p:nvPr/>
          </p:nvSpPr>
          <p:spPr bwMode="auto">
            <a:xfrm>
              <a:off x="5104" y="2738"/>
              <a:ext cx="114"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40" name="Rectangle 124"/>
            <p:cNvSpPr>
              <a:spLocks noChangeArrowheads="1"/>
            </p:cNvSpPr>
            <p:nvPr/>
          </p:nvSpPr>
          <p:spPr bwMode="auto">
            <a:xfrm>
              <a:off x="5199" y="2734"/>
              <a:ext cx="52" cy="112"/>
            </a:xfrm>
            <a:prstGeom prst="rect">
              <a:avLst/>
            </a:prstGeom>
            <a:noFill/>
            <a:ln w="9525">
              <a:noFill/>
              <a:miter lim="800000"/>
              <a:headEnd/>
              <a:tailEnd/>
            </a:ln>
          </p:spPr>
          <p:txBody>
            <a:bodyPr wrap="none" lIns="0" tIns="0" rIns="0" bIns="0">
              <a:prstTxWarp prst="textNoShape">
                <a:avLst/>
              </a:prstTxWarp>
              <a:spAutoFit/>
            </a:bodyPr>
            <a:lstStyle/>
            <a:p>
              <a:r>
                <a:rPr lang="en-US" sz="1200" dirty="0" err="1"/>
                <a:t>x</a:t>
              </a:r>
              <a:endParaRPr lang="en-US" dirty="0"/>
            </a:p>
          </p:txBody>
        </p:sp>
        <p:sp>
          <p:nvSpPr>
            <p:cNvPr id="36041" name="Rectangle 125"/>
            <p:cNvSpPr>
              <a:spLocks noChangeArrowheads="1"/>
            </p:cNvSpPr>
            <p:nvPr/>
          </p:nvSpPr>
          <p:spPr bwMode="auto">
            <a:xfrm>
              <a:off x="5245" y="2738"/>
              <a:ext cx="11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42" name="Rectangle 126"/>
            <p:cNvSpPr>
              <a:spLocks noChangeArrowheads="1"/>
            </p:cNvSpPr>
            <p:nvPr/>
          </p:nvSpPr>
          <p:spPr bwMode="auto">
            <a:xfrm>
              <a:off x="5165" y="2835"/>
              <a:ext cx="137"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RF</a:t>
              </a:r>
              <a:endParaRPr lang="en-US" dirty="0">
                <a:latin typeface="Times New Roman" pitchFamily="29" charset="0"/>
              </a:endParaRPr>
            </a:p>
          </p:txBody>
        </p:sp>
        <p:sp>
          <p:nvSpPr>
            <p:cNvPr id="36043" name="Rectangle 127"/>
            <p:cNvSpPr>
              <a:spLocks noChangeArrowheads="1"/>
            </p:cNvSpPr>
            <p:nvPr/>
          </p:nvSpPr>
          <p:spPr bwMode="auto">
            <a:xfrm>
              <a:off x="4766" y="1986"/>
              <a:ext cx="258"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16-bit</a:t>
              </a:r>
              <a:endParaRPr lang="en-US" dirty="0">
                <a:latin typeface="Times New Roman" pitchFamily="29" charset="0"/>
              </a:endParaRPr>
            </a:p>
          </p:txBody>
        </p:sp>
        <p:sp>
          <p:nvSpPr>
            <p:cNvPr id="36044" name="Rectangle 128"/>
            <p:cNvSpPr>
              <a:spLocks noChangeArrowheads="1"/>
            </p:cNvSpPr>
            <p:nvPr/>
          </p:nvSpPr>
          <p:spPr bwMode="auto">
            <a:xfrm>
              <a:off x="4802" y="2071"/>
              <a:ext cx="58"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2</a:t>
              </a:r>
              <a:endParaRPr lang="en-US" dirty="0">
                <a:latin typeface="Times New Roman" pitchFamily="29" charset="0"/>
              </a:endParaRPr>
            </a:p>
          </p:txBody>
        </p:sp>
        <p:sp>
          <p:nvSpPr>
            <p:cNvPr id="36045" name="Rectangle 129"/>
            <p:cNvSpPr>
              <a:spLocks noChangeArrowheads="1"/>
            </p:cNvSpPr>
            <p:nvPr/>
          </p:nvSpPr>
          <p:spPr bwMode="auto">
            <a:xfrm>
              <a:off x="4850" y="2066"/>
              <a:ext cx="52"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t>x</a:t>
              </a:r>
              <a:endParaRPr lang="en-US" dirty="0"/>
            </a:p>
          </p:txBody>
        </p:sp>
        <p:sp>
          <p:nvSpPr>
            <p:cNvPr id="36046" name="Rectangle 130"/>
            <p:cNvSpPr>
              <a:spLocks noChangeArrowheads="1"/>
            </p:cNvSpPr>
            <p:nvPr/>
          </p:nvSpPr>
          <p:spPr bwMode="auto">
            <a:xfrm>
              <a:off x="4896" y="2071"/>
              <a:ext cx="58"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a:t>
              </a:r>
              <a:endParaRPr lang="en-US" dirty="0">
                <a:latin typeface="Times New Roman" pitchFamily="29" charset="0"/>
              </a:endParaRPr>
            </a:p>
          </p:txBody>
        </p:sp>
        <p:sp>
          <p:nvSpPr>
            <p:cNvPr id="36047" name="Rectangle 131"/>
            <p:cNvSpPr>
              <a:spLocks noChangeArrowheads="1"/>
            </p:cNvSpPr>
            <p:nvPr/>
          </p:nvSpPr>
          <p:spPr bwMode="auto">
            <a:xfrm>
              <a:off x="4431" y="1511"/>
              <a:ext cx="35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W_data</a:t>
              </a:r>
              <a:endParaRPr lang="en-US" dirty="0">
                <a:latin typeface="Times New Roman" pitchFamily="29" charset="0"/>
              </a:endParaRPr>
            </a:p>
          </p:txBody>
        </p:sp>
        <p:sp>
          <p:nvSpPr>
            <p:cNvPr id="36048" name="Rectangle 132"/>
            <p:cNvSpPr>
              <a:spLocks noChangeArrowheads="1"/>
            </p:cNvSpPr>
            <p:nvPr/>
          </p:nvSpPr>
          <p:spPr bwMode="auto">
            <a:xfrm>
              <a:off x="4766" y="1511"/>
              <a:ext cx="333"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R_data</a:t>
              </a:r>
              <a:endParaRPr lang="en-US" dirty="0">
                <a:latin typeface="Times New Roman" pitchFamily="29" charset="0"/>
              </a:endParaRPr>
            </a:p>
          </p:txBody>
        </p:sp>
        <p:sp>
          <p:nvSpPr>
            <p:cNvPr id="36049" name="Rectangle 133"/>
            <p:cNvSpPr>
              <a:spLocks noChangeArrowheads="1"/>
            </p:cNvSpPr>
            <p:nvPr/>
          </p:nvSpPr>
          <p:spPr bwMode="auto">
            <a:xfrm>
              <a:off x="4587" y="3178"/>
              <a:ext cx="390"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Rp_data</a:t>
              </a:r>
              <a:endParaRPr lang="en-US" dirty="0">
                <a:latin typeface="Times New Roman" pitchFamily="29" charset="0"/>
              </a:endParaRPr>
            </a:p>
          </p:txBody>
        </p:sp>
        <p:sp>
          <p:nvSpPr>
            <p:cNvPr id="36050" name="Rectangle 134"/>
            <p:cNvSpPr>
              <a:spLocks noChangeArrowheads="1"/>
            </p:cNvSpPr>
            <p:nvPr/>
          </p:nvSpPr>
          <p:spPr bwMode="auto">
            <a:xfrm>
              <a:off x="5041" y="3178"/>
              <a:ext cx="391"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Rq_data</a:t>
              </a:r>
              <a:endParaRPr lang="en-US" dirty="0">
                <a:latin typeface="Times New Roman" pitchFamily="29" charset="0"/>
              </a:endParaRPr>
            </a:p>
          </p:txBody>
        </p:sp>
        <p:sp>
          <p:nvSpPr>
            <p:cNvPr id="36051" name="Rectangle 135"/>
            <p:cNvSpPr>
              <a:spLocks noChangeArrowheads="1"/>
            </p:cNvSpPr>
            <p:nvPr/>
          </p:nvSpPr>
          <p:spPr bwMode="auto">
            <a:xfrm>
              <a:off x="4834" y="2355"/>
              <a:ext cx="35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W_data</a:t>
              </a:r>
              <a:endParaRPr lang="en-US" dirty="0">
                <a:latin typeface="Times New Roman" pitchFamily="29" charset="0"/>
              </a:endParaRPr>
            </a:p>
          </p:txBody>
        </p:sp>
        <p:sp>
          <p:nvSpPr>
            <p:cNvPr id="36052" name="Rectangle 136"/>
            <p:cNvSpPr>
              <a:spLocks noChangeArrowheads="1"/>
            </p:cNvSpPr>
            <p:nvPr/>
          </p:nvSpPr>
          <p:spPr bwMode="auto">
            <a:xfrm>
              <a:off x="4576" y="2429"/>
              <a:ext cx="361"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W_addr</a:t>
              </a:r>
              <a:endParaRPr lang="en-US" dirty="0">
                <a:latin typeface="Times New Roman" pitchFamily="29" charset="0"/>
              </a:endParaRPr>
            </a:p>
          </p:txBody>
        </p:sp>
        <p:sp>
          <p:nvSpPr>
            <p:cNvPr id="36053" name="Rectangle 137"/>
            <p:cNvSpPr>
              <a:spLocks noChangeArrowheads="1"/>
            </p:cNvSpPr>
            <p:nvPr/>
          </p:nvSpPr>
          <p:spPr bwMode="auto">
            <a:xfrm>
              <a:off x="4576" y="2552"/>
              <a:ext cx="264" cy="115"/>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W_wr</a:t>
              </a:r>
              <a:endParaRPr lang="en-US" dirty="0">
                <a:latin typeface="Times New Roman" pitchFamily="29" charset="0"/>
              </a:endParaRPr>
            </a:p>
          </p:txBody>
        </p:sp>
        <p:sp>
          <p:nvSpPr>
            <p:cNvPr id="36054" name="Rectangle 138"/>
            <p:cNvSpPr>
              <a:spLocks noChangeArrowheads="1"/>
            </p:cNvSpPr>
            <p:nvPr/>
          </p:nvSpPr>
          <p:spPr bwMode="auto">
            <a:xfrm>
              <a:off x="4576" y="2664"/>
              <a:ext cx="396"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Rp_addr</a:t>
              </a:r>
              <a:endParaRPr lang="en-US" dirty="0">
                <a:latin typeface="Times New Roman" pitchFamily="29" charset="0"/>
              </a:endParaRPr>
            </a:p>
          </p:txBody>
        </p:sp>
        <p:sp>
          <p:nvSpPr>
            <p:cNvPr id="36055" name="Rectangle 139"/>
            <p:cNvSpPr>
              <a:spLocks noChangeArrowheads="1"/>
            </p:cNvSpPr>
            <p:nvPr/>
          </p:nvSpPr>
          <p:spPr bwMode="auto">
            <a:xfrm>
              <a:off x="4576" y="2784"/>
              <a:ext cx="281"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Rp_rd</a:t>
              </a:r>
              <a:endParaRPr lang="en-US" dirty="0">
                <a:latin typeface="Times New Roman" pitchFamily="29" charset="0"/>
              </a:endParaRPr>
            </a:p>
          </p:txBody>
        </p:sp>
        <p:sp>
          <p:nvSpPr>
            <p:cNvPr id="36056" name="Rectangle 140"/>
            <p:cNvSpPr>
              <a:spLocks noChangeArrowheads="1"/>
            </p:cNvSpPr>
            <p:nvPr/>
          </p:nvSpPr>
          <p:spPr bwMode="auto">
            <a:xfrm>
              <a:off x="4576" y="2896"/>
              <a:ext cx="396"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Rq_addr</a:t>
              </a:r>
              <a:endParaRPr lang="en-US" dirty="0">
                <a:latin typeface="Times New Roman" pitchFamily="29" charset="0"/>
              </a:endParaRPr>
            </a:p>
          </p:txBody>
        </p:sp>
        <p:sp>
          <p:nvSpPr>
            <p:cNvPr id="36057" name="Rectangle 141"/>
            <p:cNvSpPr>
              <a:spLocks noChangeArrowheads="1"/>
            </p:cNvSpPr>
            <p:nvPr/>
          </p:nvSpPr>
          <p:spPr bwMode="auto">
            <a:xfrm>
              <a:off x="4576" y="3016"/>
              <a:ext cx="281"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Rq_rd</a:t>
              </a:r>
              <a:endParaRPr lang="en-US" dirty="0">
                <a:latin typeface="Times New Roman" pitchFamily="29" charset="0"/>
              </a:endParaRPr>
            </a:p>
          </p:txBody>
        </p:sp>
        <p:sp>
          <p:nvSpPr>
            <p:cNvPr id="36058" name="Rectangle 142"/>
            <p:cNvSpPr>
              <a:spLocks noChangeArrowheads="1"/>
            </p:cNvSpPr>
            <p:nvPr/>
          </p:nvSpPr>
          <p:spPr bwMode="auto">
            <a:xfrm>
              <a:off x="5070" y="1915"/>
              <a:ext cx="57"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0</a:t>
              </a:r>
              <a:endParaRPr lang="en-US" dirty="0">
                <a:latin typeface="Times New Roman" pitchFamily="29" charset="0"/>
              </a:endParaRPr>
            </a:p>
          </p:txBody>
        </p:sp>
        <p:sp>
          <p:nvSpPr>
            <p:cNvPr id="36059" name="Rectangle 143"/>
            <p:cNvSpPr>
              <a:spLocks noChangeArrowheads="1"/>
            </p:cNvSpPr>
            <p:nvPr/>
          </p:nvSpPr>
          <p:spPr bwMode="auto">
            <a:xfrm>
              <a:off x="4902" y="1731"/>
              <a:ext cx="11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60" name="Freeform 144"/>
            <p:cNvSpPr>
              <a:spLocks/>
            </p:cNvSpPr>
            <p:nvPr/>
          </p:nvSpPr>
          <p:spPr bwMode="auto">
            <a:xfrm>
              <a:off x="4845" y="2187"/>
              <a:ext cx="59" cy="61"/>
            </a:xfrm>
            <a:custGeom>
              <a:avLst/>
              <a:gdLst>
                <a:gd name="T0" fmla="*/ 59 w 59"/>
                <a:gd name="T1" fmla="*/ 0 h 61"/>
                <a:gd name="T2" fmla="*/ 0 w 59"/>
                <a:gd name="T3" fmla="*/ 61 h 61"/>
                <a:gd name="T4" fmla="*/ 59 w 59"/>
                <a:gd name="T5" fmla="*/ 0 h 61"/>
                <a:gd name="T6" fmla="*/ 0 60000 65536"/>
                <a:gd name="T7" fmla="*/ 0 60000 65536"/>
                <a:gd name="T8" fmla="*/ 0 60000 65536"/>
                <a:gd name="T9" fmla="*/ 0 w 59"/>
                <a:gd name="T10" fmla="*/ 0 h 61"/>
                <a:gd name="T11" fmla="*/ 59 w 59"/>
                <a:gd name="T12" fmla="*/ 61 h 61"/>
              </a:gdLst>
              <a:ahLst/>
              <a:cxnLst>
                <a:cxn ang="T6">
                  <a:pos x="T0" y="T1"/>
                </a:cxn>
                <a:cxn ang="T7">
                  <a:pos x="T2" y="T3"/>
                </a:cxn>
                <a:cxn ang="T8">
                  <a:pos x="T4" y="T5"/>
                </a:cxn>
              </a:cxnLst>
              <a:rect l="T9" t="T10" r="T11" b="T12"/>
              <a:pathLst>
                <a:path w="59" h="61">
                  <a:moveTo>
                    <a:pt x="59" y="0"/>
                  </a:moveTo>
                  <a:lnTo>
                    <a:pt x="0" y="61"/>
                  </a:lnTo>
                  <a:lnTo>
                    <a:pt x="59" y="0"/>
                  </a:lnTo>
                  <a:close/>
                </a:path>
              </a:pathLst>
            </a:custGeom>
            <a:solidFill>
              <a:srgbClr val="FFFFFF"/>
            </a:solidFill>
            <a:ln w="9525">
              <a:noFill/>
              <a:round/>
              <a:headEnd/>
              <a:tailEnd/>
            </a:ln>
          </p:spPr>
          <p:txBody>
            <a:bodyPr>
              <a:prstTxWarp prst="textNoShape">
                <a:avLst/>
              </a:prstTxWarp>
            </a:bodyPr>
            <a:lstStyle/>
            <a:p>
              <a:endParaRPr lang="en-US"/>
            </a:p>
          </p:txBody>
        </p:sp>
        <p:sp>
          <p:nvSpPr>
            <p:cNvPr id="36061" name="Line 145"/>
            <p:cNvSpPr>
              <a:spLocks noChangeShapeType="1"/>
            </p:cNvSpPr>
            <p:nvPr/>
          </p:nvSpPr>
          <p:spPr bwMode="auto">
            <a:xfrm flipH="1">
              <a:off x="4845" y="2187"/>
              <a:ext cx="59" cy="6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6062" name="Rectangle 146"/>
            <p:cNvSpPr>
              <a:spLocks noChangeArrowheads="1"/>
            </p:cNvSpPr>
            <p:nvPr/>
          </p:nvSpPr>
          <p:spPr bwMode="auto">
            <a:xfrm>
              <a:off x="4902" y="2170"/>
              <a:ext cx="11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63" name="Rectangle 147"/>
            <p:cNvSpPr>
              <a:spLocks noChangeArrowheads="1"/>
            </p:cNvSpPr>
            <p:nvPr/>
          </p:nvSpPr>
          <p:spPr bwMode="auto">
            <a:xfrm>
              <a:off x="4446" y="3192"/>
              <a:ext cx="115"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64" name="Rectangle 148"/>
            <p:cNvSpPr>
              <a:spLocks noChangeArrowheads="1"/>
            </p:cNvSpPr>
            <p:nvPr/>
          </p:nvSpPr>
          <p:spPr bwMode="auto">
            <a:xfrm>
              <a:off x="5157" y="3368"/>
              <a:ext cx="115"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65" name="Freeform 149"/>
            <p:cNvSpPr>
              <a:spLocks/>
            </p:cNvSpPr>
            <p:nvPr/>
          </p:nvSpPr>
          <p:spPr bwMode="auto">
            <a:xfrm>
              <a:off x="4808" y="3384"/>
              <a:ext cx="59" cy="61"/>
            </a:xfrm>
            <a:custGeom>
              <a:avLst/>
              <a:gdLst>
                <a:gd name="T0" fmla="*/ 59 w 59"/>
                <a:gd name="T1" fmla="*/ 0 h 61"/>
                <a:gd name="T2" fmla="*/ 0 w 59"/>
                <a:gd name="T3" fmla="*/ 61 h 61"/>
                <a:gd name="T4" fmla="*/ 59 w 59"/>
                <a:gd name="T5" fmla="*/ 0 h 61"/>
                <a:gd name="T6" fmla="*/ 0 60000 65536"/>
                <a:gd name="T7" fmla="*/ 0 60000 65536"/>
                <a:gd name="T8" fmla="*/ 0 60000 65536"/>
                <a:gd name="T9" fmla="*/ 0 w 59"/>
                <a:gd name="T10" fmla="*/ 0 h 61"/>
                <a:gd name="T11" fmla="*/ 59 w 59"/>
                <a:gd name="T12" fmla="*/ 61 h 61"/>
              </a:gdLst>
              <a:ahLst/>
              <a:cxnLst>
                <a:cxn ang="T6">
                  <a:pos x="T0" y="T1"/>
                </a:cxn>
                <a:cxn ang="T7">
                  <a:pos x="T2" y="T3"/>
                </a:cxn>
                <a:cxn ang="T8">
                  <a:pos x="T4" y="T5"/>
                </a:cxn>
              </a:cxnLst>
              <a:rect l="T9" t="T10" r="T11" b="T12"/>
              <a:pathLst>
                <a:path w="59" h="61">
                  <a:moveTo>
                    <a:pt x="59" y="0"/>
                  </a:moveTo>
                  <a:lnTo>
                    <a:pt x="0" y="61"/>
                  </a:lnTo>
                  <a:lnTo>
                    <a:pt x="59" y="0"/>
                  </a:lnTo>
                  <a:close/>
                </a:path>
              </a:pathLst>
            </a:custGeom>
            <a:solidFill>
              <a:srgbClr val="FFFFFF"/>
            </a:solidFill>
            <a:ln w="9525">
              <a:noFill/>
              <a:round/>
              <a:headEnd/>
              <a:tailEnd/>
            </a:ln>
          </p:spPr>
          <p:txBody>
            <a:bodyPr>
              <a:prstTxWarp prst="textNoShape">
                <a:avLst/>
              </a:prstTxWarp>
            </a:bodyPr>
            <a:lstStyle/>
            <a:p>
              <a:endParaRPr lang="en-US"/>
            </a:p>
          </p:txBody>
        </p:sp>
        <p:sp>
          <p:nvSpPr>
            <p:cNvPr id="36066" name="Line 150"/>
            <p:cNvSpPr>
              <a:spLocks noChangeShapeType="1"/>
            </p:cNvSpPr>
            <p:nvPr/>
          </p:nvSpPr>
          <p:spPr bwMode="auto">
            <a:xfrm flipH="1">
              <a:off x="4808" y="3384"/>
              <a:ext cx="59" cy="6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6067" name="Rectangle 151"/>
            <p:cNvSpPr>
              <a:spLocks noChangeArrowheads="1"/>
            </p:cNvSpPr>
            <p:nvPr/>
          </p:nvSpPr>
          <p:spPr bwMode="auto">
            <a:xfrm>
              <a:off x="4875" y="3368"/>
              <a:ext cx="115"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68" name="Rectangle 152"/>
            <p:cNvSpPr>
              <a:spLocks noChangeArrowheads="1"/>
            </p:cNvSpPr>
            <p:nvPr/>
          </p:nvSpPr>
          <p:spPr bwMode="auto">
            <a:xfrm>
              <a:off x="5282" y="3793"/>
              <a:ext cx="115"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16</a:t>
              </a:r>
              <a:endParaRPr lang="en-US" dirty="0">
                <a:latin typeface="Times New Roman" pitchFamily="29" charset="0"/>
              </a:endParaRPr>
            </a:p>
          </p:txBody>
        </p:sp>
        <p:sp>
          <p:nvSpPr>
            <p:cNvPr id="36069" name="Rectangle 153"/>
            <p:cNvSpPr>
              <a:spLocks noChangeArrowheads="1"/>
            </p:cNvSpPr>
            <p:nvPr/>
          </p:nvSpPr>
          <p:spPr bwMode="auto">
            <a:xfrm>
              <a:off x="4572" y="2011"/>
              <a:ext cx="52" cy="11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s</a:t>
              </a:r>
              <a:endParaRPr lang="en-US" dirty="0">
                <a:latin typeface="Times New Roman" pitchFamily="29" charset="0"/>
              </a:endParaRPr>
            </a:p>
          </p:txBody>
        </p:sp>
        <p:sp>
          <p:nvSpPr>
            <p:cNvPr id="36070" name="Rectangle 154"/>
            <p:cNvSpPr>
              <a:spLocks noChangeArrowheads="1"/>
            </p:cNvSpPr>
            <p:nvPr/>
          </p:nvSpPr>
          <p:spPr bwMode="auto">
            <a:xfrm>
              <a:off x="4852" y="1907"/>
              <a:ext cx="57"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1</a:t>
              </a:r>
              <a:endParaRPr lang="en-US" dirty="0">
                <a:latin typeface="Times New Roman" pitchFamily="29" charset="0"/>
              </a:endParaRPr>
            </a:p>
          </p:txBody>
        </p:sp>
        <p:sp>
          <p:nvSpPr>
            <p:cNvPr id="36071" name="Rectangle 155"/>
            <p:cNvSpPr>
              <a:spLocks noChangeArrowheads="1"/>
            </p:cNvSpPr>
            <p:nvPr/>
          </p:nvSpPr>
          <p:spPr bwMode="auto">
            <a:xfrm>
              <a:off x="4810" y="3557"/>
              <a:ext cx="77" cy="1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A</a:t>
              </a:r>
              <a:endParaRPr lang="en-US" dirty="0">
                <a:latin typeface="Times New Roman" pitchFamily="29" charset="0"/>
              </a:endParaRPr>
            </a:p>
          </p:txBody>
        </p:sp>
        <p:sp>
          <p:nvSpPr>
            <p:cNvPr id="36072" name="Rectangle 156"/>
            <p:cNvSpPr>
              <a:spLocks noChangeArrowheads="1"/>
            </p:cNvSpPr>
            <p:nvPr/>
          </p:nvSpPr>
          <p:spPr bwMode="auto">
            <a:xfrm>
              <a:off x="5093" y="3557"/>
              <a:ext cx="69"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B</a:t>
              </a:r>
              <a:endParaRPr lang="en-US" dirty="0">
                <a:latin typeface="Times New Roman" pitchFamily="29" charset="0"/>
              </a:endParaRPr>
            </a:p>
          </p:txBody>
        </p:sp>
        <p:sp>
          <p:nvSpPr>
            <p:cNvPr id="36073" name="Rectangle 157"/>
            <p:cNvSpPr>
              <a:spLocks noChangeArrowheads="1"/>
            </p:cNvSpPr>
            <p:nvPr/>
          </p:nvSpPr>
          <p:spPr bwMode="auto">
            <a:xfrm>
              <a:off x="4574" y="3609"/>
              <a:ext cx="109"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s0</a:t>
              </a:r>
              <a:endParaRPr lang="en-US" dirty="0">
                <a:latin typeface="Times New Roman" pitchFamily="29" charset="0"/>
              </a:endParaRPr>
            </a:p>
          </p:txBody>
        </p:sp>
        <p:sp>
          <p:nvSpPr>
            <p:cNvPr id="36074" name="Rectangle 158"/>
            <p:cNvSpPr>
              <a:spLocks noChangeArrowheads="1"/>
            </p:cNvSpPr>
            <p:nvPr/>
          </p:nvSpPr>
          <p:spPr bwMode="auto">
            <a:xfrm>
              <a:off x="4898" y="3629"/>
              <a:ext cx="201"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ALU</a:t>
              </a:r>
              <a:endParaRPr lang="en-US" dirty="0">
                <a:latin typeface="Times New Roman" pitchFamily="29" charset="0"/>
              </a:endParaRPr>
            </a:p>
          </p:txBody>
        </p:sp>
        <p:sp>
          <p:nvSpPr>
            <p:cNvPr id="36075" name="Rectangle 159"/>
            <p:cNvSpPr>
              <a:spLocks noChangeArrowheads="1"/>
            </p:cNvSpPr>
            <p:nvPr/>
          </p:nvSpPr>
          <p:spPr bwMode="auto">
            <a:xfrm>
              <a:off x="4291" y="2359"/>
              <a:ext cx="58"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4</a:t>
              </a:r>
              <a:endParaRPr lang="en-US" dirty="0">
                <a:latin typeface="Times New Roman" pitchFamily="29" charset="0"/>
              </a:endParaRPr>
            </a:p>
          </p:txBody>
        </p:sp>
        <p:sp>
          <p:nvSpPr>
            <p:cNvPr id="36076" name="Rectangle 160"/>
            <p:cNvSpPr>
              <a:spLocks noChangeArrowheads="1"/>
            </p:cNvSpPr>
            <p:nvPr/>
          </p:nvSpPr>
          <p:spPr bwMode="auto">
            <a:xfrm>
              <a:off x="4291" y="2596"/>
              <a:ext cx="58" cy="11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4</a:t>
              </a:r>
              <a:endParaRPr lang="en-US" dirty="0">
                <a:latin typeface="Times New Roman" pitchFamily="29" charset="0"/>
              </a:endParaRPr>
            </a:p>
          </p:txBody>
        </p:sp>
        <p:sp>
          <p:nvSpPr>
            <p:cNvPr id="36077" name="Rectangle 161"/>
            <p:cNvSpPr>
              <a:spLocks noChangeArrowheads="1"/>
            </p:cNvSpPr>
            <p:nvPr/>
          </p:nvSpPr>
          <p:spPr bwMode="auto">
            <a:xfrm>
              <a:off x="4291" y="2836"/>
              <a:ext cx="58" cy="115"/>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4</a:t>
              </a:r>
              <a:endParaRPr lang="en-US" dirty="0">
                <a:latin typeface="Times New Roman" pitchFamily="29" charset="0"/>
              </a:endParaRPr>
            </a:p>
          </p:txBody>
        </p:sp>
        <p:sp>
          <p:nvSpPr>
            <p:cNvPr id="36078" name="Rectangle 162"/>
            <p:cNvSpPr>
              <a:spLocks noChangeArrowheads="1"/>
            </p:cNvSpPr>
            <p:nvPr/>
          </p:nvSpPr>
          <p:spPr bwMode="auto">
            <a:xfrm>
              <a:off x="2437" y="1544"/>
              <a:ext cx="379" cy="232"/>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79" name="Rectangle 163"/>
            <p:cNvSpPr>
              <a:spLocks noChangeArrowheads="1"/>
            </p:cNvSpPr>
            <p:nvPr/>
          </p:nvSpPr>
          <p:spPr bwMode="auto">
            <a:xfrm>
              <a:off x="2437" y="2061"/>
              <a:ext cx="1112" cy="1446"/>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80" name="Rectangle 164"/>
            <p:cNvSpPr>
              <a:spLocks noChangeArrowheads="1"/>
            </p:cNvSpPr>
            <p:nvPr/>
          </p:nvSpPr>
          <p:spPr bwMode="auto">
            <a:xfrm>
              <a:off x="3024" y="1544"/>
              <a:ext cx="379" cy="232"/>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81" name="Rectangle 165"/>
            <p:cNvSpPr>
              <a:spLocks noChangeArrowheads="1"/>
            </p:cNvSpPr>
            <p:nvPr/>
          </p:nvSpPr>
          <p:spPr bwMode="auto">
            <a:xfrm>
              <a:off x="2395" y="1179"/>
              <a:ext cx="1194" cy="128"/>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82" name="Rectangle 166"/>
            <p:cNvSpPr>
              <a:spLocks noChangeArrowheads="1"/>
            </p:cNvSpPr>
            <p:nvPr/>
          </p:nvSpPr>
          <p:spPr bwMode="auto">
            <a:xfrm>
              <a:off x="4357" y="1165"/>
              <a:ext cx="1043" cy="459"/>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83" name="Rectangle 167"/>
            <p:cNvSpPr>
              <a:spLocks noChangeArrowheads="1"/>
            </p:cNvSpPr>
            <p:nvPr/>
          </p:nvSpPr>
          <p:spPr bwMode="auto">
            <a:xfrm>
              <a:off x="4557" y="1917"/>
              <a:ext cx="646" cy="256"/>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84" name="Rectangle 168"/>
            <p:cNvSpPr>
              <a:spLocks noChangeArrowheads="1"/>
            </p:cNvSpPr>
            <p:nvPr/>
          </p:nvSpPr>
          <p:spPr bwMode="auto">
            <a:xfrm>
              <a:off x="4557" y="2352"/>
              <a:ext cx="848" cy="941"/>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85" name="Rectangle 169"/>
            <p:cNvSpPr>
              <a:spLocks noChangeArrowheads="1"/>
            </p:cNvSpPr>
            <p:nvPr/>
          </p:nvSpPr>
          <p:spPr bwMode="auto">
            <a:xfrm>
              <a:off x="4557" y="3557"/>
              <a:ext cx="848" cy="232"/>
            </a:xfrm>
            <a:prstGeom prst="rect">
              <a:avLst/>
            </a:prstGeom>
            <a:noFill/>
            <a:ln w="12700">
              <a:solidFill>
                <a:srgbClr val="0078C1"/>
              </a:solidFill>
              <a:miter lim="800000"/>
              <a:headEnd/>
              <a:tailEnd/>
            </a:ln>
          </p:spPr>
          <p:txBody>
            <a:bodyPr>
              <a:prstTxWarp prst="textNoShape">
                <a:avLst/>
              </a:prstTxWarp>
            </a:bodyPr>
            <a:lstStyle/>
            <a:p>
              <a:endParaRPr lang="en-US"/>
            </a:p>
          </p:txBody>
        </p:sp>
        <p:sp>
          <p:nvSpPr>
            <p:cNvPr id="36086" name="Rectangle 170"/>
            <p:cNvSpPr>
              <a:spLocks noChangeArrowheads="1"/>
            </p:cNvSpPr>
            <p:nvPr/>
          </p:nvSpPr>
          <p:spPr bwMode="auto">
            <a:xfrm>
              <a:off x="2256" y="1040"/>
              <a:ext cx="3320" cy="2936"/>
            </a:xfrm>
            <a:prstGeom prst="rect">
              <a:avLst/>
            </a:prstGeom>
            <a:noFill/>
            <a:ln w="9525">
              <a:solidFill>
                <a:schemeClr val="tx1"/>
              </a:solidFill>
              <a:prstDash val="dash"/>
              <a:miter lim="800000"/>
              <a:headEnd/>
              <a:tailEnd/>
            </a:ln>
          </p:spPr>
          <p:txBody>
            <a:bodyPr wrap="none" anchor="ctr">
              <a:prstTxWarp prst="textNoShape">
                <a:avLst/>
              </a:prstTxWarp>
            </a:bodyPr>
            <a:lstStyle/>
            <a:p>
              <a:endParaRPr lang="en-US"/>
            </a:p>
          </p:txBody>
        </p:sp>
      </p:grpSp>
      <p:sp>
        <p:nvSpPr>
          <p:cNvPr id="399534" name="Rectangle 174"/>
          <p:cNvSpPr>
            <a:spLocks noChangeArrowheads="1"/>
          </p:cNvSpPr>
          <p:nvPr/>
        </p:nvSpPr>
        <p:spPr bwMode="auto">
          <a:xfrm>
            <a:off x="335280" y="3561714"/>
            <a:ext cx="4204970" cy="3598333"/>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grpSp>
        <p:nvGrpSpPr>
          <p:cNvPr id="3" name="Group 331"/>
          <p:cNvGrpSpPr>
            <a:grpSpLocks/>
          </p:cNvGrpSpPr>
          <p:nvPr/>
        </p:nvGrpSpPr>
        <p:grpSpPr bwMode="auto">
          <a:xfrm>
            <a:off x="223520" y="3635481"/>
            <a:ext cx="4348163" cy="4060719"/>
            <a:chOff x="128" y="1721"/>
            <a:chExt cx="2490" cy="2257"/>
          </a:xfrm>
        </p:grpSpPr>
        <p:sp>
          <p:nvSpPr>
            <p:cNvPr id="35852" name="Line 254"/>
            <p:cNvSpPr>
              <a:spLocks noChangeShapeType="1"/>
            </p:cNvSpPr>
            <p:nvPr/>
          </p:nvSpPr>
          <p:spPr bwMode="auto">
            <a:xfrm>
              <a:off x="1534" y="1998"/>
              <a:ext cx="1" cy="15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53" name="Freeform 255"/>
            <p:cNvSpPr>
              <a:spLocks/>
            </p:cNvSpPr>
            <p:nvPr/>
          </p:nvSpPr>
          <p:spPr bwMode="auto">
            <a:xfrm>
              <a:off x="1514" y="2118"/>
              <a:ext cx="41" cy="83"/>
            </a:xfrm>
            <a:custGeom>
              <a:avLst/>
              <a:gdLst>
                <a:gd name="T0" fmla="*/ 20 w 41"/>
                <a:gd name="T1" fmla="*/ 83 h 83"/>
                <a:gd name="T2" fmla="*/ 41 w 41"/>
                <a:gd name="T3" fmla="*/ 0 h 83"/>
                <a:gd name="T4" fmla="*/ 0 w 41"/>
                <a:gd name="T5" fmla="*/ 0 h 83"/>
                <a:gd name="T6" fmla="*/ 20 w 41"/>
                <a:gd name="T7" fmla="*/ 83 h 83"/>
                <a:gd name="T8" fmla="*/ 0 60000 65536"/>
                <a:gd name="T9" fmla="*/ 0 60000 65536"/>
                <a:gd name="T10" fmla="*/ 0 60000 65536"/>
                <a:gd name="T11" fmla="*/ 0 60000 65536"/>
                <a:gd name="T12" fmla="*/ 0 w 41"/>
                <a:gd name="T13" fmla="*/ 0 h 83"/>
                <a:gd name="T14" fmla="*/ 41 w 41"/>
                <a:gd name="T15" fmla="*/ 83 h 83"/>
              </a:gdLst>
              <a:ahLst/>
              <a:cxnLst>
                <a:cxn ang="T8">
                  <a:pos x="T0" y="T1"/>
                </a:cxn>
                <a:cxn ang="T9">
                  <a:pos x="T2" y="T3"/>
                </a:cxn>
                <a:cxn ang="T10">
                  <a:pos x="T4" y="T5"/>
                </a:cxn>
                <a:cxn ang="T11">
                  <a:pos x="T6" y="T7"/>
                </a:cxn>
              </a:cxnLst>
              <a:rect l="T12" t="T13" r="T14" b="T15"/>
              <a:pathLst>
                <a:path w="41" h="83">
                  <a:moveTo>
                    <a:pt x="20" y="83"/>
                  </a:moveTo>
                  <a:lnTo>
                    <a:pt x="41" y="0"/>
                  </a:lnTo>
                  <a:lnTo>
                    <a:pt x="0" y="0"/>
                  </a:lnTo>
                  <a:lnTo>
                    <a:pt x="20" y="83"/>
                  </a:lnTo>
                  <a:close/>
                </a:path>
              </a:pathLst>
            </a:custGeom>
            <a:solidFill>
              <a:srgbClr val="000000"/>
            </a:solidFill>
            <a:ln w="9525">
              <a:noFill/>
              <a:round/>
              <a:headEnd/>
              <a:tailEnd/>
            </a:ln>
          </p:spPr>
          <p:txBody>
            <a:bodyPr>
              <a:prstTxWarp prst="textNoShape">
                <a:avLst/>
              </a:prstTxWarp>
            </a:bodyPr>
            <a:lstStyle/>
            <a:p>
              <a:endParaRPr lang="en-US"/>
            </a:p>
          </p:txBody>
        </p:sp>
        <p:sp>
          <p:nvSpPr>
            <p:cNvPr id="35854" name="Freeform 256"/>
            <p:cNvSpPr>
              <a:spLocks/>
            </p:cNvSpPr>
            <p:nvPr/>
          </p:nvSpPr>
          <p:spPr bwMode="auto">
            <a:xfrm>
              <a:off x="1370" y="2000"/>
              <a:ext cx="41" cy="84"/>
            </a:xfrm>
            <a:custGeom>
              <a:avLst/>
              <a:gdLst>
                <a:gd name="T0" fmla="*/ 21 w 41"/>
                <a:gd name="T1" fmla="*/ 0 h 84"/>
                <a:gd name="T2" fmla="*/ 41 w 41"/>
                <a:gd name="T3" fmla="*/ 84 h 84"/>
                <a:gd name="T4" fmla="*/ 0 w 41"/>
                <a:gd name="T5" fmla="*/ 84 h 84"/>
                <a:gd name="T6" fmla="*/ 21 w 41"/>
                <a:gd name="T7" fmla="*/ 0 h 84"/>
                <a:gd name="T8" fmla="*/ 0 60000 65536"/>
                <a:gd name="T9" fmla="*/ 0 60000 65536"/>
                <a:gd name="T10" fmla="*/ 0 60000 65536"/>
                <a:gd name="T11" fmla="*/ 0 60000 65536"/>
                <a:gd name="T12" fmla="*/ 0 w 41"/>
                <a:gd name="T13" fmla="*/ 0 h 84"/>
                <a:gd name="T14" fmla="*/ 41 w 41"/>
                <a:gd name="T15" fmla="*/ 84 h 84"/>
              </a:gdLst>
              <a:ahLst/>
              <a:cxnLst>
                <a:cxn ang="T8">
                  <a:pos x="T0" y="T1"/>
                </a:cxn>
                <a:cxn ang="T9">
                  <a:pos x="T2" y="T3"/>
                </a:cxn>
                <a:cxn ang="T10">
                  <a:pos x="T4" y="T5"/>
                </a:cxn>
                <a:cxn ang="T11">
                  <a:pos x="T6" y="T7"/>
                </a:cxn>
              </a:cxnLst>
              <a:rect l="T12" t="T13" r="T14" b="T15"/>
              <a:pathLst>
                <a:path w="41" h="84">
                  <a:moveTo>
                    <a:pt x="21" y="0"/>
                  </a:moveTo>
                  <a:lnTo>
                    <a:pt x="41" y="84"/>
                  </a:lnTo>
                  <a:lnTo>
                    <a:pt x="0" y="84"/>
                  </a:lnTo>
                  <a:lnTo>
                    <a:pt x="21" y="0"/>
                  </a:lnTo>
                  <a:close/>
                </a:path>
              </a:pathLst>
            </a:custGeom>
            <a:solidFill>
              <a:srgbClr val="000000"/>
            </a:solidFill>
            <a:ln w="9525">
              <a:noFill/>
              <a:round/>
              <a:headEnd/>
              <a:tailEnd/>
            </a:ln>
          </p:spPr>
          <p:txBody>
            <a:bodyPr>
              <a:prstTxWarp prst="textNoShape">
                <a:avLst/>
              </a:prstTxWarp>
            </a:bodyPr>
            <a:lstStyle/>
            <a:p>
              <a:endParaRPr lang="en-US"/>
            </a:p>
          </p:txBody>
        </p:sp>
        <p:sp>
          <p:nvSpPr>
            <p:cNvPr id="35855" name="Line 257"/>
            <p:cNvSpPr>
              <a:spLocks noChangeShapeType="1"/>
            </p:cNvSpPr>
            <p:nvPr/>
          </p:nvSpPr>
          <p:spPr bwMode="auto">
            <a:xfrm>
              <a:off x="744" y="1807"/>
              <a:ext cx="82" cy="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56" name="Freeform 258"/>
            <p:cNvSpPr>
              <a:spLocks/>
            </p:cNvSpPr>
            <p:nvPr/>
          </p:nvSpPr>
          <p:spPr bwMode="auto">
            <a:xfrm>
              <a:off x="798" y="1787"/>
              <a:ext cx="82" cy="41"/>
            </a:xfrm>
            <a:custGeom>
              <a:avLst/>
              <a:gdLst>
                <a:gd name="T0" fmla="*/ 82 w 82"/>
                <a:gd name="T1" fmla="*/ 20 h 41"/>
                <a:gd name="T2" fmla="*/ 0 w 82"/>
                <a:gd name="T3" fmla="*/ 0 h 41"/>
                <a:gd name="T4" fmla="*/ 0 w 82"/>
                <a:gd name="T5" fmla="*/ 41 h 41"/>
                <a:gd name="T6" fmla="*/ 82 w 82"/>
                <a:gd name="T7" fmla="*/ 20 h 41"/>
                <a:gd name="T8" fmla="*/ 0 60000 65536"/>
                <a:gd name="T9" fmla="*/ 0 60000 65536"/>
                <a:gd name="T10" fmla="*/ 0 60000 65536"/>
                <a:gd name="T11" fmla="*/ 0 60000 65536"/>
                <a:gd name="T12" fmla="*/ 0 w 82"/>
                <a:gd name="T13" fmla="*/ 0 h 41"/>
                <a:gd name="T14" fmla="*/ 82 w 82"/>
                <a:gd name="T15" fmla="*/ 41 h 41"/>
              </a:gdLst>
              <a:ahLst/>
              <a:cxnLst>
                <a:cxn ang="T8">
                  <a:pos x="T0" y="T1"/>
                </a:cxn>
                <a:cxn ang="T9">
                  <a:pos x="T2" y="T3"/>
                </a:cxn>
                <a:cxn ang="T10">
                  <a:pos x="T4" y="T5"/>
                </a:cxn>
                <a:cxn ang="T11">
                  <a:pos x="T6" y="T7"/>
                </a:cxn>
              </a:cxnLst>
              <a:rect l="T12" t="T13" r="T14" b="T15"/>
              <a:pathLst>
                <a:path w="82" h="41">
                  <a:moveTo>
                    <a:pt x="82" y="20"/>
                  </a:moveTo>
                  <a:lnTo>
                    <a:pt x="0" y="0"/>
                  </a:lnTo>
                  <a:lnTo>
                    <a:pt x="0" y="41"/>
                  </a:lnTo>
                  <a:lnTo>
                    <a:pt x="82" y="20"/>
                  </a:lnTo>
                  <a:close/>
                </a:path>
              </a:pathLst>
            </a:custGeom>
            <a:solidFill>
              <a:srgbClr val="000000"/>
            </a:solidFill>
            <a:ln w="9525">
              <a:noFill/>
              <a:round/>
              <a:headEnd/>
              <a:tailEnd/>
            </a:ln>
          </p:spPr>
          <p:txBody>
            <a:bodyPr>
              <a:prstTxWarp prst="textNoShape">
                <a:avLst/>
              </a:prstTxWarp>
            </a:bodyPr>
            <a:lstStyle/>
            <a:p>
              <a:endParaRPr lang="en-US"/>
            </a:p>
          </p:txBody>
        </p:sp>
        <p:sp>
          <p:nvSpPr>
            <p:cNvPr id="35857" name="Line 259"/>
            <p:cNvSpPr>
              <a:spLocks noChangeShapeType="1"/>
            </p:cNvSpPr>
            <p:nvPr/>
          </p:nvSpPr>
          <p:spPr bwMode="auto">
            <a:xfrm>
              <a:off x="1167" y="1836"/>
              <a:ext cx="62" cy="2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58" name="Freeform 260"/>
            <p:cNvSpPr>
              <a:spLocks/>
            </p:cNvSpPr>
            <p:nvPr/>
          </p:nvSpPr>
          <p:spPr bwMode="auto">
            <a:xfrm>
              <a:off x="1196" y="1828"/>
              <a:ext cx="82" cy="47"/>
            </a:xfrm>
            <a:custGeom>
              <a:avLst/>
              <a:gdLst>
                <a:gd name="T0" fmla="*/ 82 w 82"/>
                <a:gd name="T1" fmla="*/ 47 h 47"/>
                <a:gd name="T2" fmla="*/ 12 w 82"/>
                <a:gd name="T3" fmla="*/ 0 h 47"/>
                <a:gd name="T4" fmla="*/ 0 w 82"/>
                <a:gd name="T5" fmla="*/ 39 h 47"/>
                <a:gd name="T6" fmla="*/ 82 w 82"/>
                <a:gd name="T7" fmla="*/ 47 h 47"/>
                <a:gd name="T8" fmla="*/ 0 60000 65536"/>
                <a:gd name="T9" fmla="*/ 0 60000 65536"/>
                <a:gd name="T10" fmla="*/ 0 60000 65536"/>
                <a:gd name="T11" fmla="*/ 0 60000 65536"/>
                <a:gd name="T12" fmla="*/ 0 w 82"/>
                <a:gd name="T13" fmla="*/ 0 h 47"/>
                <a:gd name="T14" fmla="*/ 82 w 82"/>
                <a:gd name="T15" fmla="*/ 47 h 47"/>
              </a:gdLst>
              <a:ahLst/>
              <a:cxnLst>
                <a:cxn ang="T8">
                  <a:pos x="T0" y="T1"/>
                </a:cxn>
                <a:cxn ang="T9">
                  <a:pos x="T2" y="T3"/>
                </a:cxn>
                <a:cxn ang="T10">
                  <a:pos x="T4" y="T5"/>
                </a:cxn>
                <a:cxn ang="T11">
                  <a:pos x="T6" y="T7"/>
                </a:cxn>
              </a:cxnLst>
              <a:rect l="T12" t="T13" r="T14" b="T15"/>
              <a:pathLst>
                <a:path w="82" h="47">
                  <a:moveTo>
                    <a:pt x="82" y="47"/>
                  </a:moveTo>
                  <a:lnTo>
                    <a:pt x="12" y="0"/>
                  </a:lnTo>
                  <a:lnTo>
                    <a:pt x="0" y="39"/>
                  </a:lnTo>
                  <a:lnTo>
                    <a:pt x="82" y="47"/>
                  </a:lnTo>
                  <a:close/>
                </a:path>
              </a:pathLst>
            </a:custGeom>
            <a:solidFill>
              <a:srgbClr val="000000"/>
            </a:solidFill>
            <a:ln w="9525">
              <a:noFill/>
              <a:round/>
              <a:headEnd/>
              <a:tailEnd/>
            </a:ln>
          </p:spPr>
          <p:txBody>
            <a:bodyPr>
              <a:prstTxWarp prst="textNoShape">
                <a:avLst/>
              </a:prstTxWarp>
            </a:bodyPr>
            <a:lstStyle/>
            <a:p>
              <a:endParaRPr lang="en-US"/>
            </a:p>
          </p:txBody>
        </p:sp>
        <p:sp>
          <p:nvSpPr>
            <p:cNvPr id="35859" name="Line 261"/>
            <p:cNvSpPr>
              <a:spLocks noChangeShapeType="1"/>
            </p:cNvSpPr>
            <p:nvPr/>
          </p:nvSpPr>
          <p:spPr bwMode="auto">
            <a:xfrm>
              <a:off x="1534" y="2595"/>
              <a:ext cx="1" cy="135"/>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60" name="Line 262"/>
            <p:cNvSpPr>
              <a:spLocks noChangeShapeType="1"/>
            </p:cNvSpPr>
            <p:nvPr/>
          </p:nvSpPr>
          <p:spPr bwMode="auto">
            <a:xfrm>
              <a:off x="1534" y="2383"/>
              <a:ext cx="1" cy="13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61" name="Freeform 263"/>
            <p:cNvSpPr>
              <a:spLocks/>
            </p:cNvSpPr>
            <p:nvPr/>
          </p:nvSpPr>
          <p:spPr bwMode="auto">
            <a:xfrm>
              <a:off x="1514" y="2699"/>
              <a:ext cx="41" cy="83"/>
            </a:xfrm>
            <a:custGeom>
              <a:avLst/>
              <a:gdLst>
                <a:gd name="T0" fmla="*/ 20 w 41"/>
                <a:gd name="T1" fmla="*/ 83 h 83"/>
                <a:gd name="T2" fmla="*/ 41 w 41"/>
                <a:gd name="T3" fmla="*/ 0 h 83"/>
                <a:gd name="T4" fmla="*/ 0 w 41"/>
                <a:gd name="T5" fmla="*/ 0 h 83"/>
                <a:gd name="T6" fmla="*/ 20 w 41"/>
                <a:gd name="T7" fmla="*/ 83 h 83"/>
                <a:gd name="T8" fmla="*/ 0 60000 65536"/>
                <a:gd name="T9" fmla="*/ 0 60000 65536"/>
                <a:gd name="T10" fmla="*/ 0 60000 65536"/>
                <a:gd name="T11" fmla="*/ 0 60000 65536"/>
                <a:gd name="T12" fmla="*/ 0 w 41"/>
                <a:gd name="T13" fmla="*/ 0 h 83"/>
                <a:gd name="T14" fmla="*/ 41 w 41"/>
                <a:gd name="T15" fmla="*/ 83 h 83"/>
              </a:gdLst>
              <a:ahLst/>
              <a:cxnLst>
                <a:cxn ang="T8">
                  <a:pos x="T0" y="T1"/>
                </a:cxn>
                <a:cxn ang="T9">
                  <a:pos x="T2" y="T3"/>
                </a:cxn>
                <a:cxn ang="T10">
                  <a:pos x="T4" y="T5"/>
                </a:cxn>
                <a:cxn ang="T11">
                  <a:pos x="T6" y="T7"/>
                </a:cxn>
              </a:cxnLst>
              <a:rect l="T12" t="T13" r="T14" b="T15"/>
              <a:pathLst>
                <a:path w="41" h="83">
                  <a:moveTo>
                    <a:pt x="20" y="83"/>
                  </a:moveTo>
                  <a:lnTo>
                    <a:pt x="41" y="0"/>
                  </a:lnTo>
                  <a:lnTo>
                    <a:pt x="0" y="0"/>
                  </a:lnTo>
                  <a:lnTo>
                    <a:pt x="20" y="83"/>
                  </a:lnTo>
                  <a:close/>
                </a:path>
              </a:pathLst>
            </a:custGeom>
            <a:solidFill>
              <a:srgbClr val="000000"/>
            </a:solidFill>
            <a:ln w="9525">
              <a:noFill/>
              <a:round/>
              <a:headEnd/>
              <a:tailEnd/>
            </a:ln>
          </p:spPr>
          <p:txBody>
            <a:bodyPr>
              <a:prstTxWarp prst="textNoShape">
                <a:avLst/>
              </a:prstTxWarp>
            </a:bodyPr>
            <a:lstStyle/>
            <a:p>
              <a:endParaRPr lang="en-US"/>
            </a:p>
          </p:txBody>
        </p:sp>
        <p:sp>
          <p:nvSpPr>
            <p:cNvPr id="35862" name="Line 264"/>
            <p:cNvSpPr>
              <a:spLocks noChangeShapeType="1"/>
            </p:cNvSpPr>
            <p:nvPr/>
          </p:nvSpPr>
          <p:spPr bwMode="auto">
            <a:xfrm>
              <a:off x="1960" y="2589"/>
              <a:ext cx="237" cy="159"/>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63" name="Line 265"/>
            <p:cNvSpPr>
              <a:spLocks noChangeShapeType="1"/>
            </p:cNvSpPr>
            <p:nvPr/>
          </p:nvSpPr>
          <p:spPr bwMode="auto">
            <a:xfrm>
              <a:off x="1655" y="2381"/>
              <a:ext cx="221" cy="15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64" name="Freeform 266"/>
            <p:cNvSpPr>
              <a:spLocks/>
            </p:cNvSpPr>
            <p:nvPr/>
          </p:nvSpPr>
          <p:spPr bwMode="auto">
            <a:xfrm>
              <a:off x="2161" y="2715"/>
              <a:ext cx="79" cy="65"/>
            </a:xfrm>
            <a:custGeom>
              <a:avLst/>
              <a:gdLst>
                <a:gd name="T0" fmla="*/ 79 w 79"/>
                <a:gd name="T1" fmla="*/ 65 h 65"/>
                <a:gd name="T2" fmla="*/ 23 w 79"/>
                <a:gd name="T3" fmla="*/ 0 h 65"/>
                <a:gd name="T4" fmla="*/ 0 w 79"/>
                <a:gd name="T5" fmla="*/ 36 h 65"/>
                <a:gd name="T6" fmla="*/ 79 w 79"/>
                <a:gd name="T7" fmla="*/ 65 h 65"/>
                <a:gd name="T8" fmla="*/ 0 60000 65536"/>
                <a:gd name="T9" fmla="*/ 0 60000 65536"/>
                <a:gd name="T10" fmla="*/ 0 60000 65536"/>
                <a:gd name="T11" fmla="*/ 0 60000 65536"/>
                <a:gd name="T12" fmla="*/ 0 w 79"/>
                <a:gd name="T13" fmla="*/ 0 h 65"/>
                <a:gd name="T14" fmla="*/ 79 w 79"/>
                <a:gd name="T15" fmla="*/ 65 h 65"/>
              </a:gdLst>
              <a:ahLst/>
              <a:cxnLst>
                <a:cxn ang="T8">
                  <a:pos x="T0" y="T1"/>
                </a:cxn>
                <a:cxn ang="T9">
                  <a:pos x="T2" y="T3"/>
                </a:cxn>
                <a:cxn ang="T10">
                  <a:pos x="T4" y="T5"/>
                </a:cxn>
                <a:cxn ang="T11">
                  <a:pos x="T6" y="T7"/>
                </a:cxn>
              </a:cxnLst>
              <a:rect l="T12" t="T13" r="T14" b="T15"/>
              <a:pathLst>
                <a:path w="79" h="65">
                  <a:moveTo>
                    <a:pt x="79" y="65"/>
                  </a:moveTo>
                  <a:lnTo>
                    <a:pt x="23" y="0"/>
                  </a:lnTo>
                  <a:lnTo>
                    <a:pt x="0" y="36"/>
                  </a:lnTo>
                  <a:lnTo>
                    <a:pt x="79" y="65"/>
                  </a:lnTo>
                  <a:close/>
                </a:path>
              </a:pathLst>
            </a:custGeom>
            <a:solidFill>
              <a:srgbClr val="000000"/>
            </a:solidFill>
            <a:ln w="9525">
              <a:noFill/>
              <a:round/>
              <a:headEnd/>
              <a:tailEnd/>
            </a:ln>
          </p:spPr>
          <p:txBody>
            <a:bodyPr>
              <a:prstTxWarp prst="textNoShape">
                <a:avLst/>
              </a:prstTxWarp>
            </a:bodyPr>
            <a:lstStyle/>
            <a:p>
              <a:endParaRPr lang="en-US"/>
            </a:p>
          </p:txBody>
        </p:sp>
        <p:sp>
          <p:nvSpPr>
            <p:cNvPr id="35865" name="Line 267"/>
            <p:cNvSpPr>
              <a:spLocks noChangeShapeType="1"/>
            </p:cNvSpPr>
            <p:nvPr/>
          </p:nvSpPr>
          <p:spPr bwMode="auto">
            <a:xfrm flipH="1">
              <a:off x="870" y="2587"/>
              <a:ext cx="238" cy="161"/>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66" name="Line 268"/>
            <p:cNvSpPr>
              <a:spLocks noChangeShapeType="1"/>
            </p:cNvSpPr>
            <p:nvPr/>
          </p:nvSpPr>
          <p:spPr bwMode="auto">
            <a:xfrm flipH="1">
              <a:off x="1219" y="2381"/>
              <a:ext cx="192" cy="130"/>
            </a:xfrm>
            <a:prstGeom prst="line">
              <a:avLst/>
            </a:prstGeom>
            <a:noFill/>
            <a:ln w="15875">
              <a:solidFill>
                <a:srgbClr val="000000"/>
              </a:solidFill>
              <a:miter lim="800000"/>
              <a:headEnd/>
              <a:tailEnd/>
            </a:ln>
          </p:spPr>
          <p:txBody>
            <a:bodyPr>
              <a:prstTxWarp prst="textNoShape">
                <a:avLst/>
              </a:prstTxWarp>
            </a:bodyPr>
            <a:lstStyle/>
            <a:p>
              <a:endParaRPr lang="en-US"/>
            </a:p>
          </p:txBody>
        </p:sp>
        <p:sp>
          <p:nvSpPr>
            <p:cNvPr id="35867" name="Freeform 269"/>
            <p:cNvSpPr>
              <a:spLocks/>
            </p:cNvSpPr>
            <p:nvPr/>
          </p:nvSpPr>
          <p:spPr bwMode="auto">
            <a:xfrm>
              <a:off x="826" y="2715"/>
              <a:ext cx="82" cy="65"/>
            </a:xfrm>
            <a:custGeom>
              <a:avLst/>
              <a:gdLst>
                <a:gd name="T0" fmla="*/ 0 w 82"/>
                <a:gd name="T1" fmla="*/ 65 h 65"/>
                <a:gd name="T2" fmla="*/ 59 w 82"/>
                <a:gd name="T3" fmla="*/ 0 h 65"/>
                <a:gd name="T4" fmla="*/ 82 w 82"/>
                <a:gd name="T5" fmla="*/ 36 h 65"/>
                <a:gd name="T6" fmla="*/ 0 w 82"/>
                <a:gd name="T7" fmla="*/ 65 h 65"/>
                <a:gd name="T8" fmla="*/ 0 60000 65536"/>
                <a:gd name="T9" fmla="*/ 0 60000 65536"/>
                <a:gd name="T10" fmla="*/ 0 60000 65536"/>
                <a:gd name="T11" fmla="*/ 0 60000 65536"/>
                <a:gd name="T12" fmla="*/ 0 w 82"/>
                <a:gd name="T13" fmla="*/ 0 h 65"/>
                <a:gd name="T14" fmla="*/ 82 w 82"/>
                <a:gd name="T15" fmla="*/ 65 h 65"/>
              </a:gdLst>
              <a:ahLst/>
              <a:cxnLst>
                <a:cxn ang="T8">
                  <a:pos x="T0" y="T1"/>
                </a:cxn>
                <a:cxn ang="T9">
                  <a:pos x="T2" y="T3"/>
                </a:cxn>
                <a:cxn ang="T10">
                  <a:pos x="T4" y="T5"/>
                </a:cxn>
                <a:cxn ang="T11">
                  <a:pos x="T6" y="T7"/>
                </a:cxn>
              </a:cxnLst>
              <a:rect l="T12" t="T13" r="T14" b="T15"/>
              <a:pathLst>
                <a:path w="82" h="65">
                  <a:moveTo>
                    <a:pt x="0" y="65"/>
                  </a:moveTo>
                  <a:lnTo>
                    <a:pt x="59" y="0"/>
                  </a:lnTo>
                  <a:lnTo>
                    <a:pt x="82" y="36"/>
                  </a:lnTo>
                  <a:lnTo>
                    <a:pt x="0" y="65"/>
                  </a:lnTo>
                  <a:close/>
                </a:path>
              </a:pathLst>
            </a:custGeom>
            <a:solidFill>
              <a:srgbClr val="000000"/>
            </a:solidFill>
            <a:ln w="9525">
              <a:noFill/>
              <a:round/>
              <a:headEnd/>
              <a:tailEnd/>
            </a:ln>
          </p:spPr>
          <p:txBody>
            <a:bodyPr>
              <a:prstTxWarp prst="textNoShape">
                <a:avLst/>
              </a:prstTxWarp>
            </a:bodyPr>
            <a:lstStyle/>
            <a:p>
              <a:endParaRPr lang="en-US"/>
            </a:p>
          </p:txBody>
        </p:sp>
        <p:sp>
          <p:nvSpPr>
            <p:cNvPr id="35868" name="Rectangle 270"/>
            <p:cNvSpPr>
              <a:spLocks noChangeArrowheads="1"/>
            </p:cNvSpPr>
            <p:nvPr/>
          </p:nvSpPr>
          <p:spPr bwMode="auto">
            <a:xfrm>
              <a:off x="1433" y="1862"/>
              <a:ext cx="220"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Fetch</a:t>
              </a:r>
              <a:endParaRPr lang="en-US" dirty="0">
                <a:latin typeface="Times New Roman" pitchFamily="29" charset="0"/>
              </a:endParaRPr>
            </a:p>
          </p:txBody>
        </p:sp>
        <p:sp>
          <p:nvSpPr>
            <p:cNvPr id="35869" name="Rectangle 271"/>
            <p:cNvSpPr>
              <a:spLocks noChangeArrowheads="1"/>
            </p:cNvSpPr>
            <p:nvPr/>
          </p:nvSpPr>
          <p:spPr bwMode="auto">
            <a:xfrm>
              <a:off x="1391" y="2239"/>
              <a:ext cx="303"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Decode</a:t>
              </a:r>
              <a:endParaRPr lang="en-US" dirty="0">
                <a:latin typeface="Times New Roman" pitchFamily="29" charset="0"/>
              </a:endParaRPr>
            </a:p>
          </p:txBody>
        </p:sp>
        <p:sp>
          <p:nvSpPr>
            <p:cNvPr id="35870" name="Rectangle 272"/>
            <p:cNvSpPr>
              <a:spLocks noChangeArrowheads="1"/>
            </p:cNvSpPr>
            <p:nvPr/>
          </p:nvSpPr>
          <p:spPr bwMode="auto">
            <a:xfrm>
              <a:off x="969" y="1758"/>
              <a:ext cx="117"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Init</a:t>
              </a:r>
              <a:endParaRPr lang="en-US" dirty="0">
                <a:latin typeface="Times New Roman" pitchFamily="29" charset="0"/>
              </a:endParaRPr>
            </a:p>
          </p:txBody>
        </p:sp>
        <p:sp>
          <p:nvSpPr>
            <p:cNvPr id="35871" name="Rectangle 273"/>
            <p:cNvSpPr>
              <a:spLocks noChangeArrowheads="1"/>
            </p:cNvSpPr>
            <p:nvPr/>
          </p:nvSpPr>
          <p:spPr bwMode="auto">
            <a:xfrm>
              <a:off x="920" y="1908"/>
              <a:ext cx="223"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PC=0</a:t>
              </a:r>
              <a:endParaRPr lang="en-US" dirty="0">
                <a:latin typeface="Times New Roman" pitchFamily="29" charset="0"/>
              </a:endParaRPr>
            </a:p>
          </p:txBody>
        </p:sp>
        <p:sp>
          <p:nvSpPr>
            <p:cNvPr id="35872" name="Rectangle 274"/>
            <p:cNvSpPr>
              <a:spLocks noChangeArrowheads="1"/>
            </p:cNvSpPr>
            <p:nvPr/>
          </p:nvSpPr>
          <p:spPr bwMode="auto">
            <a:xfrm>
              <a:off x="842" y="2017"/>
              <a:ext cx="389"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PC_ </a:t>
              </a:r>
              <a:r>
                <a:rPr lang="en-US" sz="1200" dirty="0" err="1">
                  <a:latin typeface="Helvetica" pitchFamily="29" charset="0"/>
                </a:rPr>
                <a:t>clr</a:t>
              </a:r>
              <a:r>
                <a:rPr lang="en-US" sz="1200" dirty="0">
                  <a:latin typeface="Helvetica" pitchFamily="29" charset="0"/>
                </a:rPr>
                <a:t>=1</a:t>
              </a:r>
              <a:endParaRPr lang="en-US" dirty="0">
                <a:latin typeface="Times New Roman" pitchFamily="29" charset="0"/>
              </a:endParaRPr>
            </a:p>
          </p:txBody>
        </p:sp>
        <p:sp>
          <p:nvSpPr>
            <p:cNvPr id="35873" name="Rectangle 275"/>
            <p:cNvSpPr>
              <a:spLocks noChangeArrowheads="1"/>
            </p:cNvSpPr>
            <p:nvPr/>
          </p:nvSpPr>
          <p:spPr bwMode="auto">
            <a:xfrm>
              <a:off x="1437" y="2821"/>
              <a:ext cx="210"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Store</a:t>
              </a:r>
              <a:endParaRPr lang="en-US" dirty="0">
                <a:latin typeface="Times New Roman" pitchFamily="29" charset="0"/>
              </a:endParaRPr>
            </a:p>
          </p:txBody>
        </p:sp>
        <p:sp>
          <p:nvSpPr>
            <p:cNvPr id="35874" name="Rectangle 276"/>
            <p:cNvSpPr>
              <a:spLocks noChangeArrowheads="1"/>
            </p:cNvSpPr>
            <p:nvPr/>
          </p:nvSpPr>
          <p:spPr bwMode="auto">
            <a:xfrm>
              <a:off x="1821" y="1817"/>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5875" name="Rectangle 277"/>
            <p:cNvSpPr>
              <a:spLocks noChangeArrowheads="1"/>
            </p:cNvSpPr>
            <p:nvPr/>
          </p:nvSpPr>
          <p:spPr bwMode="auto">
            <a:xfrm>
              <a:off x="1848" y="1814"/>
              <a:ext cx="106"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R=</a:t>
              </a:r>
              <a:endParaRPr lang="en-US" dirty="0">
                <a:latin typeface="Times New Roman" pitchFamily="29" charset="0"/>
              </a:endParaRPr>
            </a:p>
          </p:txBody>
        </p:sp>
        <p:sp>
          <p:nvSpPr>
            <p:cNvPr id="35876" name="Rectangle 278"/>
            <p:cNvSpPr>
              <a:spLocks noChangeArrowheads="1"/>
            </p:cNvSpPr>
            <p:nvPr/>
          </p:nvSpPr>
          <p:spPr bwMode="auto">
            <a:xfrm>
              <a:off x="1956" y="1817"/>
              <a:ext cx="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Times" pitchFamily="29" charset="0"/>
                </a:rPr>
                <a:t>I</a:t>
              </a:r>
              <a:endParaRPr lang="en-US" dirty="0">
                <a:latin typeface="Times New Roman" pitchFamily="29" charset="0"/>
              </a:endParaRPr>
            </a:p>
          </p:txBody>
        </p:sp>
        <p:sp>
          <p:nvSpPr>
            <p:cNvPr id="35877" name="Rectangle 279"/>
            <p:cNvSpPr>
              <a:spLocks noChangeArrowheads="1"/>
            </p:cNvSpPr>
            <p:nvPr/>
          </p:nvSpPr>
          <p:spPr bwMode="auto">
            <a:xfrm>
              <a:off x="1983" y="1814"/>
              <a:ext cx="566" cy="94"/>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[PC]  PC=PC+1</a:t>
              </a:r>
              <a:endParaRPr lang="en-US" dirty="0">
                <a:latin typeface="Times New Roman" pitchFamily="29" charset="0"/>
              </a:endParaRPr>
            </a:p>
          </p:txBody>
        </p:sp>
        <p:sp>
          <p:nvSpPr>
            <p:cNvPr id="35878" name="Rectangle 280"/>
            <p:cNvSpPr>
              <a:spLocks noChangeArrowheads="1"/>
            </p:cNvSpPr>
            <p:nvPr/>
          </p:nvSpPr>
          <p:spPr bwMode="auto">
            <a:xfrm>
              <a:off x="1821" y="1913"/>
              <a:ext cx="29" cy="103"/>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Times" pitchFamily="29" charset="0"/>
                </a:rPr>
                <a:t>I</a:t>
              </a:r>
              <a:endParaRPr lang="en-US" dirty="0">
                <a:latin typeface="Times New Roman" pitchFamily="29" charset="0"/>
              </a:endParaRPr>
            </a:p>
          </p:txBody>
        </p:sp>
        <p:sp>
          <p:nvSpPr>
            <p:cNvPr id="35879" name="Rectangle 281"/>
            <p:cNvSpPr>
              <a:spLocks noChangeArrowheads="1"/>
            </p:cNvSpPr>
            <p:nvPr/>
          </p:nvSpPr>
          <p:spPr bwMode="auto">
            <a:xfrm>
              <a:off x="1848" y="1911"/>
              <a:ext cx="636"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_rd=1 </a:t>
              </a:r>
              <a:r>
                <a:rPr lang="en-US" sz="1200" dirty="0" err="1">
                  <a:latin typeface="Helvetica" pitchFamily="29" charset="0"/>
                </a:rPr>
                <a:t>PC_inc</a:t>
              </a:r>
              <a:r>
                <a:rPr lang="en-US" sz="1200" dirty="0">
                  <a:latin typeface="Helvetica" pitchFamily="29" charset="0"/>
                </a:rPr>
                <a:t>=1</a:t>
              </a:r>
              <a:endParaRPr lang="en-US" dirty="0">
                <a:latin typeface="Times New Roman" pitchFamily="29" charset="0"/>
              </a:endParaRPr>
            </a:p>
          </p:txBody>
        </p:sp>
        <p:sp>
          <p:nvSpPr>
            <p:cNvPr id="35880" name="Rectangle 282"/>
            <p:cNvSpPr>
              <a:spLocks noChangeArrowheads="1"/>
            </p:cNvSpPr>
            <p:nvPr/>
          </p:nvSpPr>
          <p:spPr bwMode="auto">
            <a:xfrm>
              <a:off x="1821" y="2013"/>
              <a:ext cx="29" cy="103"/>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Times" pitchFamily="29" charset="0"/>
                </a:rPr>
                <a:t>I</a:t>
              </a:r>
              <a:endParaRPr lang="en-US" dirty="0">
                <a:latin typeface="Times New Roman" pitchFamily="29" charset="0"/>
              </a:endParaRPr>
            </a:p>
          </p:txBody>
        </p:sp>
        <p:sp>
          <p:nvSpPr>
            <p:cNvPr id="35881" name="Rectangle 283"/>
            <p:cNvSpPr>
              <a:spLocks noChangeArrowheads="1"/>
            </p:cNvSpPr>
            <p:nvPr/>
          </p:nvSpPr>
          <p:spPr bwMode="auto">
            <a:xfrm>
              <a:off x="1848" y="2011"/>
              <a:ext cx="281"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R_ld</a:t>
              </a:r>
              <a:r>
                <a:rPr lang="en-US" sz="1200" dirty="0">
                  <a:latin typeface="Helvetica" pitchFamily="29" charset="0"/>
                </a:rPr>
                <a:t>=1</a:t>
              </a:r>
              <a:endParaRPr lang="en-US" dirty="0">
                <a:latin typeface="Times New Roman" pitchFamily="29" charset="0"/>
              </a:endParaRPr>
            </a:p>
          </p:txBody>
        </p:sp>
        <p:sp>
          <p:nvSpPr>
            <p:cNvPr id="35882" name="Rectangle 284"/>
            <p:cNvSpPr>
              <a:spLocks noChangeArrowheads="1"/>
            </p:cNvSpPr>
            <p:nvPr/>
          </p:nvSpPr>
          <p:spPr bwMode="auto">
            <a:xfrm>
              <a:off x="732" y="2821"/>
              <a:ext cx="196"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Load</a:t>
              </a:r>
              <a:endParaRPr lang="en-US" dirty="0">
                <a:latin typeface="Times New Roman" pitchFamily="29" charset="0"/>
              </a:endParaRPr>
            </a:p>
          </p:txBody>
        </p:sp>
        <p:sp>
          <p:nvSpPr>
            <p:cNvPr id="35883" name="Rectangle 285"/>
            <p:cNvSpPr>
              <a:spLocks noChangeArrowheads="1"/>
            </p:cNvSpPr>
            <p:nvPr/>
          </p:nvSpPr>
          <p:spPr bwMode="auto">
            <a:xfrm>
              <a:off x="2177" y="2821"/>
              <a:ext cx="157" cy="106"/>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Add</a:t>
              </a:r>
              <a:endParaRPr lang="en-US" dirty="0">
                <a:latin typeface="Times New Roman" pitchFamily="29" charset="0"/>
              </a:endParaRPr>
            </a:p>
          </p:txBody>
        </p:sp>
        <p:sp>
          <p:nvSpPr>
            <p:cNvPr id="35884" name="Rectangle 288"/>
            <p:cNvSpPr>
              <a:spLocks noChangeArrowheads="1"/>
            </p:cNvSpPr>
            <p:nvPr/>
          </p:nvSpPr>
          <p:spPr bwMode="auto">
            <a:xfrm>
              <a:off x="1972" y="3007"/>
              <a:ext cx="588" cy="94"/>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RF[ra</a:t>
              </a:r>
              <a:r>
                <a:rPr lang="en-US" sz="1100" dirty="0">
                  <a:latin typeface="Helvetica" pitchFamily="29" charset="0"/>
                </a:rPr>
                <a:t>] = </a:t>
              </a:r>
              <a:r>
                <a:rPr lang="en-US" sz="1100" dirty="0" err="1">
                  <a:latin typeface="Helvetica" pitchFamily="29" charset="0"/>
                </a:rPr>
                <a:t>RF[rb</a:t>
              </a:r>
              <a:r>
                <a:rPr lang="en-US" sz="1100" dirty="0">
                  <a:latin typeface="Helvetica" pitchFamily="29" charset="0"/>
                </a:rPr>
                <a:t>]+</a:t>
              </a:r>
              <a:endParaRPr lang="en-US" dirty="0">
                <a:latin typeface="Times New Roman" pitchFamily="29" charset="0"/>
              </a:endParaRPr>
            </a:p>
          </p:txBody>
        </p:sp>
        <p:sp>
          <p:nvSpPr>
            <p:cNvPr id="35885" name="Rectangle 289"/>
            <p:cNvSpPr>
              <a:spLocks noChangeArrowheads="1"/>
            </p:cNvSpPr>
            <p:nvPr/>
          </p:nvSpPr>
          <p:spPr bwMode="auto">
            <a:xfrm>
              <a:off x="1972" y="3132"/>
              <a:ext cx="529"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              </a:t>
              </a:r>
              <a:r>
                <a:rPr lang="en-US" sz="1100" dirty="0" err="1">
                  <a:latin typeface="Helvetica" pitchFamily="29" charset="0"/>
                </a:rPr>
                <a:t>RF[rc</a:t>
              </a:r>
              <a:r>
                <a:rPr lang="en-US" sz="1100" dirty="0">
                  <a:latin typeface="Helvetica" pitchFamily="29" charset="0"/>
                </a:rPr>
                <a:t>]</a:t>
              </a:r>
              <a:endParaRPr lang="en-US" dirty="0">
                <a:latin typeface="Times New Roman" pitchFamily="29" charset="0"/>
              </a:endParaRPr>
            </a:p>
          </p:txBody>
        </p:sp>
        <p:sp>
          <p:nvSpPr>
            <p:cNvPr id="35886" name="Rectangle 290"/>
            <p:cNvSpPr>
              <a:spLocks noChangeArrowheads="1"/>
            </p:cNvSpPr>
            <p:nvPr/>
          </p:nvSpPr>
          <p:spPr bwMode="auto">
            <a:xfrm>
              <a:off x="1323" y="3004"/>
              <a:ext cx="416"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D[d</a:t>
              </a:r>
              <a:r>
                <a:rPr lang="en-US" sz="1100" dirty="0">
                  <a:latin typeface="Helvetica" pitchFamily="29" charset="0"/>
                </a:rPr>
                <a:t>]=</a:t>
              </a:r>
              <a:r>
                <a:rPr lang="en-US" sz="1100" dirty="0" err="1">
                  <a:latin typeface="Helvetica" pitchFamily="29" charset="0"/>
                </a:rPr>
                <a:t>RF[ra</a:t>
              </a:r>
              <a:r>
                <a:rPr lang="en-US" sz="1100" dirty="0">
                  <a:latin typeface="Helvetica" pitchFamily="29" charset="0"/>
                </a:rPr>
                <a:t>]</a:t>
              </a:r>
              <a:endParaRPr lang="en-US" dirty="0">
                <a:latin typeface="Times New Roman" pitchFamily="29" charset="0"/>
              </a:endParaRPr>
            </a:p>
          </p:txBody>
        </p:sp>
        <p:sp>
          <p:nvSpPr>
            <p:cNvPr id="35887" name="Rectangle 291"/>
            <p:cNvSpPr>
              <a:spLocks noChangeArrowheads="1"/>
            </p:cNvSpPr>
            <p:nvPr/>
          </p:nvSpPr>
          <p:spPr bwMode="auto">
            <a:xfrm>
              <a:off x="610" y="3007"/>
              <a:ext cx="416"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RF[ra</a:t>
              </a:r>
              <a:r>
                <a:rPr lang="en-US" sz="1100" dirty="0">
                  <a:latin typeface="Helvetica" pitchFamily="29" charset="0"/>
                </a:rPr>
                <a:t>]=</a:t>
              </a:r>
              <a:r>
                <a:rPr lang="en-US" sz="1100" dirty="0" err="1">
                  <a:latin typeface="Helvetica" pitchFamily="29" charset="0"/>
                </a:rPr>
                <a:t>D[d</a:t>
              </a:r>
              <a:r>
                <a:rPr lang="en-US" sz="1100" dirty="0">
                  <a:latin typeface="Helvetica" pitchFamily="29" charset="0"/>
                </a:rPr>
                <a:t>]</a:t>
              </a:r>
              <a:endParaRPr lang="en-US" dirty="0">
                <a:latin typeface="Times New Roman" pitchFamily="29" charset="0"/>
              </a:endParaRPr>
            </a:p>
          </p:txBody>
        </p:sp>
        <p:sp>
          <p:nvSpPr>
            <p:cNvPr id="35888" name="Rectangle 292"/>
            <p:cNvSpPr>
              <a:spLocks noChangeArrowheads="1"/>
            </p:cNvSpPr>
            <p:nvPr/>
          </p:nvSpPr>
          <p:spPr bwMode="auto">
            <a:xfrm>
              <a:off x="960" y="2501"/>
              <a:ext cx="314"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op=0000</a:t>
              </a:r>
              <a:endParaRPr lang="en-US" dirty="0">
                <a:latin typeface="Times New Roman" pitchFamily="29" charset="0"/>
              </a:endParaRPr>
            </a:p>
          </p:txBody>
        </p:sp>
        <p:sp>
          <p:nvSpPr>
            <p:cNvPr id="35889" name="Rectangle 293"/>
            <p:cNvSpPr>
              <a:spLocks noChangeArrowheads="1"/>
            </p:cNvSpPr>
            <p:nvPr/>
          </p:nvSpPr>
          <p:spPr bwMode="auto">
            <a:xfrm>
              <a:off x="1376" y="2501"/>
              <a:ext cx="314"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op=0001</a:t>
              </a:r>
              <a:endParaRPr lang="en-US" dirty="0">
                <a:latin typeface="Times New Roman" pitchFamily="29" charset="0"/>
              </a:endParaRPr>
            </a:p>
          </p:txBody>
        </p:sp>
        <p:sp>
          <p:nvSpPr>
            <p:cNvPr id="35890" name="Rectangle 294"/>
            <p:cNvSpPr>
              <a:spLocks noChangeArrowheads="1"/>
            </p:cNvSpPr>
            <p:nvPr/>
          </p:nvSpPr>
          <p:spPr bwMode="auto">
            <a:xfrm>
              <a:off x="1789" y="2501"/>
              <a:ext cx="314"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op=0010</a:t>
              </a:r>
              <a:endParaRPr lang="en-US" dirty="0">
                <a:latin typeface="Times New Roman" pitchFamily="29" charset="0"/>
              </a:endParaRPr>
            </a:p>
          </p:txBody>
        </p:sp>
        <p:sp>
          <p:nvSpPr>
            <p:cNvPr id="35891" name="Rectangle 295"/>
            <p:cNvSpPr>
              <a:spLocks noChangeArrowheads="1"/>
            </p:cNvSpPr>
            <p:nvPr/>
          </p:nvSpPr>
          <p:spPr bwMode="auto">
            <a:xfrm>
              <a:off x="1239" y="3114"/>
              <a:ext cx="354"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D_addr</a:t>
              </a:r>
              <a:r>
                <a:rPr lang="en-US" sz="1100" dirty="0">
                  <a:latin typeface="Helvetica" pitchFamily="29" charset="0"/>
                </a:rPr>
                <a:t>=</a:t>
              </a:r>
              <a:r>
                <a:rPr lang="en-US" sz="1100" dirty="0" err="1">
                  <a:latin typeface="Helvetica" pitchFamily="29" charset="0"/>
                </a:rPr>
                <a:t>d</a:t>
              </a:r>
              <a:endParaRPr lang="en-US" dirty="0">
                <a:latin typeface="Times New Roman" pitchFamily="29" charset="0"/>
              </a:endParaRPr>
            </a:p>
          </p:txBody>
        </p:sp>
        <p:sp>
          <p:nvSpPr>
            <p:cNvPr id="35892" name="Rectangle 296"/>
            <p:cNvSpPr>
              <a:spLocks noChangeArrowheads="1"/>
            </p:cNvSpPr>
            <p:nvPr/>
          </p:nvSpPr>
          <p:spPr bwMode="auto">
            <a:xfrm>
              <a:off x="1239" y="3206"/>
              <a:ext cx="306"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D_wr</a:t>
              </a:r>
              <a:r>
                <a:rPr lang="en-US" sz="1200" dirty="0">
                  <a:latin typeface="Helvetica" pitchFamily="29" charset="0"/>
                </a:rPr>
                <a:t>=1</a:t>
              </a:r>
              <a:endParaRPr lang="en-US" dirty="0">
                <a:latin typeface="Times New Roman" pitchFamily="29" charset="0"/>
              </a:endParaRPr>
            </a:p>
          </p:txBody>
        </p:sp>
        <p:sp>
          <p:nvSpPr>
            <p:cNvPr id="35893" name="Rectangle 297"/>
            <p:cNvSpPr>
              <a:spLocks noChangeArrowheads="1"/>
            </p:cNvSpPr>
            <p:nvPr/>
          </p:nvSpPr>
          <p:spPr bwMode="auto">
            <a:xfrm>
              <a:off x="1239" y="3301"/>
              <a:ext cx="320"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RF_s</a:t>
              </a:r>
              <a:r>
                <a:rPr lang="en-US" sz="1200" dirty="0">
                  <a:latin typeface="Helvetica" pitchFamily="29" charset="0"/>
                </a:rPr>
                <a:t>=X</a:t>
              </a:r>
              <a:endParaRPr lang="en-US" dirty="0">
                <a:latin typeface="Times New Roman" pitchFamily="29" charset="0"/>
              </a:endParaRPr>
            </a:p>
          </p:txBody>
        </p:sp>
        <p:sp>
          <p:nvSpPr>
            <p:cNvPr id="35894" name="Rectangle 298"/>
            <p:cNvSpPr>
              <a:spLocks noChangeArrowheads="1"/>
            </p:cNvSpPr>
            <p:nvPr/>
          </p:nvSpPr>
          <p:spPr bwMode="auto">
            <a:xfrm>
              <a:off x="1239" y="3395"/>
              <a:ext cx="576"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RF_Rp_addr</a:t>
              </a:r>
              <a:r>
                <a:rPr lang="en-US" sz="1100" dirty="0">
                  <a:latin typeface="Helvetica" pitchFamily="29" charset="0"/>
                </a:rPr>
                <a:t>=</a:t>
              </a:r>
              <a:r>
                <a:rPr lang="en-US" sz="1100" dirty="0" err="1">
                  <a:latin typeface="Helvetica" pitchFamily="29" charset="0"/>
                </a:rPr>
                <a:t>ra</a:t>
              </a:r>
              <a:endParaRPr lang="en-US" dirty="0">
                <a:latin typeface="Times New Roman" pitchFamily="29" charset="0"/>
              </a:endParaRPr>
            </a:p>
          </p:txBody>
        </p:sp>
        <p:sp>
          <p:nvSpPr>
            <p:cNvPr id="35895" name="Rectangle 299"/>
            <p:cNvSpPr>
              <a:spLocks noChangeArrowheads="1"/>
            </p:cNvSpPr>
            <p:nvPr/>
          </p:nvSpPr>
          <p:spPr bwMode="auto">
            <a:xfrm>
              <a:off x="1239" y="3489"/>
              <a:ext cx="465" cy="94"/>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RF_Rp_rd</a:t>
              </a:r>
              <a:r>
                <a:rPr lang="en-US" sz="1100" dirty="0">
                  <a:latin typeface="Helvetica" pitchFamily="29" charset="0"/>
                </a:rPr>
                <a:t>=1</a:t>
              </a:r>
              <a:endParaRPr lang="en-US" dirty="0">
                <a:latin typeface="Times New Roman" pitchFamily="29" charset="0"/>
              </a:endParaRPr>
            </a:p>
          </p:txBody>
        </p:sp>
        <p:sp>
          <p:nvSpPr>
            <p:cNvPr id="35896" name="Rectangle 300"/>
            <p:cNvSpPr>
              <a:spLocks noChangeArrowheads="1"/>
            </p:cNvSpPr>
            <p:nvPr/>
          </p:nvSpPr>
          <p:spPr bwMode="auto">
            <a:xfrm>
              <a:off x="1975" y="3225"/>
              <a:ext cx="576"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RF_Rp_addr</a:t>
              </a:r>
              <a:r>
                <a:rPr lang="en-US" sz="1100" dirty="0">
                  <a:latin typeface="Helvetica" pitchFamily="29" charset="0"/>
                </a:rPr>
                <a:t>=</a:t>
              </a:r>
              <a:r>
                <a:rPr lang="en-US" sz="1100" dirty="0" err="1">
                  <a:latin typeface="Helvetica" pitchFamily="29" charset="0"/>
                </a:rPr>
                <a:t>rb</a:t>
              </a:r>
              <a:endParaRPr lang="en-US" dirty="0">
                <a:latin typeface="Times New Roman" pitchFamily="29" charset="0"/>
              </a:endParaRPr>
            </a:p>
          </p:txBody>
        </p:sp>
        <p:sp>
          <p:nvSpPr>
            <p:cNvPr id="35897" name="Rectangle 301"/>
            <p:cNvSpPr>
              <a:spLocks noChangeArrowheads="1"/>
            </p:cNvSpPr>
            <p:nvPr/>
          </p:nvSpPr>
          <p:spPr bwMode="auto">
            <a:xfrm>
              <a:off x="1975" y="3319"/>
              <a:ext cx="465" cy="94"/>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RF_Rp_rd</a:t>
              </a:r>
              <a:r>
                <a:rPr lang="en-US" sz="1100" dirty="0">
                  <a:latin typeface="Helvetica" pitchFamily="29" charset="0"/>
                </a:rPr>
                <a:t>=1</a:t>
              </a:r>
              <a:endParaRPr lang="en-US" dirty="0">
                <a:latin typeface="Times New Roman" pitchFamily="29" charset="0"/>
              </a:endParaRPr>
            </a:p>
          </p:txBody>
        </p:sp>
        <p:sp>
          <p:nvSpPr>
            <p:cNvPr id="35898" name="Rectangle 302"/>
            <p:cNvSpPr>
              <a:spLocks noChangeArrowheads="1"/>
            </p:cNvSpPr>
            <p:nvPr/>
          </p:nvSpPr>
          <p:spPr bwMode="auto">
            <a:xfrm>
              <a:off x="1975" y="3411"/>
              <a:ext cx="311"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RF_s</a:t>
              </a:r>
              <a:r>
                <a:rPr lang="en-US" sz="1200" dirty="0">
                  <a:latin typeface="Helvetica" pitchFamily="29" charset="0"/>
                </a:rPr>
                <a:t>=0</a:t>
              </a:r>
              <a:endParaRPr lang="en-US" dirty="0">
                <a:latin typeface="Times New Roman" pitchFamily="29" charset="0"/>
              </a:endParaRPr>
            </a:p>
          </p:txBody>
        </p:sp>
        <p:sp>
          <p:nvSpPr>
            <p:cNvPr id="35899" name="Rectangle 303"/>
            <p:cNvSpPr>
              <a:spLocks noChangeArrowheads="1"/>
            </p:cNvSpPr>
            <p:nvPr/>
          </p:nvSpPr>
          <p:spPr bwMode="auto">
            <a:xfrm>
              <a:off x="1975" y="3506"/>
              <a:ext cx="629"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RF_Rq_addr</a:t>
              </a:r>
              <a:r>
                <a:rPr lang="en-US" sz="1200" dirty="0">
                  <a:latin typeface="Helvetica" pitchFamily="29" charset="0"/>
                </a:rPr>
                <a:t>=</a:t>
              </a:r>
              <a:r>
                <a:rPr lang="en-US" sz="1200" dirty="0" err="1">
                  <a:latin typeface="Helvetica" pitchFamily="29" charset="0"/>
                </a:rPr>
                <a:t>rc</a:t>
              </a:r>
              <a:endParaRPr lang="en-US" dirty="0">
                <a:latin typeface="Times New Roman" pitchFamily="29" charset="0"/>
              </a:endParaRPr>
            </a:p>
          </p:txBody>
        </p:sp>
        <p:sp>
          <p:nvSpPr>
            <p:cNvPr id="35900" name="Rectangle 304"/>
            <p:cNvSpPr>
              <a:spLocks noChangeArrowheads="1"/>
            </p:cNvSpPr>
            <p:nvPr/>
          </p:nvSpPr>
          <p:spPr bwMode="auto">
            <a:xfrm>
              <a:off x="1975" y="3600"/>
              <a:ext cx="531"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RF_Rq</a:t>
              </a:r>
              <a:r>
                <a:rPr lang="en-US" sz="1200" dirty="0">
                  <a:latin typeface="Helvetica" pitchFamily="29" charset="0"/>
                </a:rPr>
                <a:t> _rd=1</a:t>
              </a:r>
              <a:endParaRPr lang="en-US" dirty="0">
                <a:latin typeface="Times New Roman" pitchFamily="29" charset="0"/>
              </a:endParaRPr>
            </a:p>
          </p:txBody>
        </p:sp>
        <p:sp>
          <p:nvSpPr>
            <p:cNvPr id="35901" name="Rectangle 305"/>
            <p:cNvSpPr>
              <a:spLocks noChangeArrowheads="1"/>
            </p:cNvSpPr>
            <p:nvPr/>
          </p:nvSpPr>
          <p:spPr bwMode="auto">
            <a:xfrm>
              <a:off x="1975" y="3694"/>
              <a:ext cx="554" cy="94"/>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RF_W_addr</a:t>
              </a:r>
              <a:r>
                <a:rPr lang="en-US" sz="1100" dirty="0">
                  <a:latin typeface="Helvetica" pitchFamily="29" charset="0"/>
                </a:rPr>
                <a:t>=</a:t>
              </a:r>
              <a:r>
                <a:rPr lang="en-US" sz="1100" dirty="0" err="1">
                  <a:latin typeface="Helvetica" pitchFamily="29" charset="0"/>
                </a:rPr>
                <a:t>ra</a:t>
              </a:r>
              <a:endParaRPr lang="en-US" dirty="0">
                <a:latin typeface="Times New Roman" pitchFamily="29" charset="0"/>
              </a:endParaRPr>
            </a:p>
          </p:txBody>
        </p:sp>
        <p:sp>
          <p:nvSpPr>
            <p:cNvPr id="35902" name="Rectangle 306"/>
            <p:cNvSpPr>
              <a:spLocks noChangeArrowheads="1"/>
            </p:cNvSpPr>
            <p:nvPr/>
          </p:nvSpPr>
          <p:spPr bwMode="auto">
            <a:xfrm>
              <a:off x="1975" y="3788"/>
              <a:ext cx="447"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RF_W_wr</a:t>
              </a:r>
              <a:r>
                <a:rPr lang="en-US" sz="1100" dirty="0">
                  <a:latin typeface="Helvetica" pitchFamily="29" charset="0"/>
                </a:rPr>
                <a:t>=1</a:t>
              </a:r>
              <a:endParaRPr lang="en-US" dirty="0">
                <a:latin typeface="Times New Roman" pitchFamily="29" charset="0"/>
              </a:endParaRPr>
            </a:p>
          </p:txBody>
        </p:sp>
        <p:sp>
          <p:nvSpPr>
            <p:cNvPr id="35903" name="Rectangle 307"/>
            <p:cNvSpPr>
              <a:spLocks noChangeArrowheads="1"/>
            </p:cNvSpPr>
            <p:nvPr/>
          </p:nvSpPr>
          <p:spPr bwMode="auto">
            <a:xfrm>
              <a:off x="1975" y="3882"/>
              <a:ext cx="327" cy="96"/>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alu_s0=1</a:t>
              </a:r>
              <a:endParaRPr lang="en-US" dirty="0">
                <a:latin typeface="Times New Roman" pitchFamily="29" charset="0"/>
              </a:endParaRPr>
            </a:p>
          </p:txBody>
        </p:sp>
        <p:sp>
          <p:nvSpPr>
            <p:cNvPr id="35904" name="Rectangle 308"/>
            <p:cNvSpPr>
              <a:spLocks noChangeArrowheads="1"/>
            </p:cNvSpPr>
            <p:nvPr/>
          </p:nvSpPr>
          <p:spPr bwMode="auto">
            <a:xfrm>
              <a:off x="520" y="3114"/>
              <a:ext cx="354"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D_addr</a:t>
              </a:r>
              <a:r>
                <a:rPr lang="en-US" sz="1100" dirty="0">
                  <a:latin typeface="Helvetica" pitchFamily="29" charset="0"/>
                </a:rPr>
                <a:t>=</a:t>
              </a:r>
              <a:r>
                <a:rPr lang="en-US" sz="1100" dirty="0" err="1">
                  <a:latin typeface="Helvetica" pitchFamily="29" charset="0"/>
                </a:rPr>
                <a:t>d</a:t>
              </a:r>
              <a:endParaRPr lang="en-US" dirty="0">
                <a:latin typeface="Times New Roman" pitchFamily="29" charset="0"/>
              </a:endParaRPr>
            </a:p>
          </p:txBody>
        </p:sp>
        <p:sp>
          <p:nvSpPr>
            <p:cNvPr id="35905" name="Rectangle 309"/>
            <p:cNvSpPr>
              <a:spLocks noChangeArrowheads="1"/>
            </p:cNvSpPr>
            <p:nvPr/>
          </p:nvSpPr>
          <p:spPr bwMode="auto">
            <a:xfrm>
              <a:off x="520" y="3206"/>
              <a:ext cx="291"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D_rd</a:t>
              </a:r>
              <a:r>
                <a:rPr lang="en-US" sz="1200" dirty="0">
                  <a:latin typeface="Helvetica" pitchFamily="29" charset="0"/>
                </a:rPr>
                <a:t>=1</a:t>
              </a:r>
              <a:endParaRPr lang="en-US" dirty="0">
                <a:latin typeface="Times New Roman" pitchFamily="29" charset="0"/>
              </a:endParaRPr>
            </a:p>
          </p:txBody>
        </p:sp>
        <p:sp>
          <p:nvSpPr>
            <p:cNvPr id="35906" name="Rectangle 310"/>
            <p:cNvSpPr>
              <a:spLocks noChangeArrowheads="1"/>
            </p:cNvSpPr>
            <p:nvPr/>
          </p:nvSpPr>
          <p:spPr bwMode="auto">
            <a:xfrm>
              <a:off x="520" y="3301"/>
              <a:ext cx="311" cy="106"/>
            </a:xfrm>
            <a:prstGeom prst="rect">
              <a:avLst/>
            </a:prstGeom>
            <a:noFill/>
            <a:ln w="9525">
              <a:noFill/>
              <a:miter lim="800000"/>
              <a:headEnd/>
              <a:tailEnd/>
            </a:ln>
          </p:spPr>
          <p:txBody>
            <a:bodyPr wrap="none" lIns="0" tIns="0" rIns="0" bIns="0">
              <a:prstTxWarp prst="textNoShape">
                <a:avLst/>
              </a:prstTxWarp>
              <a:spAutoFit/>
            </a:bodyPr>
            <a:lstStyle/>
            <a:p>
              <a:r>
                <a:rPr lang="en-US" sz="1200" dirty="0" err="1">
                  <a:latin typeface="Helvetica" pitchFamily="29" charset="0"/>
                </a:rPr>
                <a:t>RF_s</a:t>
              </a:r>
              <a:r>
                <a:rPr lang="en-US" sz="1200" dirty="0">
                  <a:latin typeface="Helvetica" pitchFamily="29" charset="0"/>
                </a:rPr>
                <a:t>=1</a:t>
              </a:r>
              <a:endParaRPr lang="en-US" dirty="0">
                <a:latin typeface="Times New Roman" pitchFamily="29" charset="0"/>
              </a:endParaRPr>
            </a:p>
          </p:txBody>
        </p:sp>
        <p:sp>
          <p:nvSpPr>
            <p:cNvPr id="35907" name="Rectangle 311"/>
            <p:cNvSpPr>
              <a:spLocks noChangeArrowheads="1"/>
            </p:cNvSpPr>
            <p:nvPr/>
          </p:nvSpPr>
          <p:spPr bwMode="auto">
            <a:xfrm>
              <a:off x="520" y="3395"/>
              <a:ext cx="554" cy="94"/>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RF_W_addr</a:t>
              </a:r>
              <a:r>
                <a:rPr lang="en-US" sz="1100" dirty="0">
                  <a:latin typeface="Helvetica" pitchFamily="29" charset="0"/>
                </a:rPr>
                <a:t>=</a:t>
              </a:r>
              <a:r>
                <a:rPr lang="en-US" sz="1100" dirty="0" err="1">
                  <a:latin typeface="Helvetica" pitchFamily="29" charset="0"/>
                </a:rPr>
                <a:t>ra</a:t>
              </a:r>
              <a:endParaRPr lang="en-US" dirty="0">
                <a:latin typeface="Times New Roman" pitchFamily="29" charset="0"/>
              </a:endParaRPr>
            </a:p>
          </p:txBody>
        </p:sp>
        <p:sp>
          <p:nvSpPr>
            <p:cNvPr id="35908" name="Rectangle 312"/>
            <p:cNvSpPr>
              <a:spLocks noChangeArrowheads="1"/>
            </p:cNvSpPr>
            <p:nvPr/>
          </p:nvSpPr>
          <p:spPr bwMode="auto">
            <a:xfrm>
              <a:off x="520" y="3489"/>
              <a:ext cx="447" cy="96"/>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RF_W_wr</a:t>
              </a:r>
              <a:r>
                <a:rPr lang="en-US" sz="1100" dirty="0">
                  <a:latin typeface="Helvetica" pitchFamily="29" charset="0"/>
                </a:rPr>
                <a:t>=1</a:t>
              </a:r>
              <a:endParaRPr lang="en-US" dirty="0">
                <a:latin typeface="Times New Roman" pitchFamily="29" charset="0"/>
              </a:endParaRPr>
            </a:p>
          </p:txBody>
        </p:sp>
        <p:sp>
          <p:nvSpPr>
            <p:cNvPr id="35909" name="Line 313"/>
            <p:cNvSpPr>
              <a:spLocks noChangeShapeType="1"/>
            </p:cNvSpPr>
            <p:nvPr/>
          </p:nvSpPr>
          <p:spPr bwMode="auto">
            <a:xfrm>
              <a:off x="1288" y="3053"/>
              <a:ext cx="513" cy="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10" name="Line 314"/>
            <p:cNvSpPr>
              <a:spLocks noChangeShapeType="1"/>
            </p:cNvSpPr>
            <p:nvPr/>
          </p:nvSpPr>
          <p:spPr bwMode="auto">
            <a:xfrm>
              <a:off x="574" y="3053"/>
              <a:ext cx="514" cy="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11" name="Line 315"/>
            <p:cNvSpPr>
              <a:spLocks noChangeShapeType="1"/>
            </p:cNvSpPr>
            <p:nvPr/>
          </p:nvSpPr>
          <p:spPr bwMode="auto">
            <a:xfrm>
              <a:off x="859" y="1959"/>
              <a:ext cx="321" cy="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12" name="Line 316"/>
            <p:cNvSpPr>
              <a:spLocks noChangeShapeType="1"/>
            </p:cNvSpPr>
            <p:nvPr/>
          </p:nvSpPr>
          <p:spPr bwMode="auto">
            <a:xfrm>
              <a:off x="1927" y="3053"/>
              <a:ext cx="691" cy="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13" name="Line 317"/>
            <p:cNvSpPr>
              <a:spLocks noChangeShapeType="1"/>
            </p:cNvSpPr>
            <p:nvPr/>
          </p:nvSpPr>
          <p:spPr bwMode="auto">
            <a:xfrm>
              <a:off x="1814" y="1862"/>
              <a:ext cx="331" cy="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14" name="Line 318"/>
            <p:cNvSpPr>
              <a:spLocks noChangeShapeType="1"/>
            </p:cNvSpPr>
            <p:nvPr/>
          </p:nvSpPr>
          <p:spPr bwMode="auto">
            <a:xfrm>
              <a:off x="2168" y="1862"/>
              <a:ext cx="388" cy="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15" name="Line 319"/>
            <p:cNvSpPr>
              <a:spLocks noChangeShapeType="1"/>
            </p:cNvSpPr>
            <p:nvPr/>
          </p:nvSpPr>
          <p:spPr bwMode="auto">
            <a:xfrm>
              <a:off x="2245" y="3179"/>
              <a:ext cx="316" cy="1"/>
            </a:xfrm>
            <a:prstGeom prst="line">
              <a:avLst/>
            </a:prstGeom>
            <a:noFill/>
            <a:ln w="7938">
              <a:solidFill>
                <a:srgbClr val="000000"/>
              </a:solidFill>
              <a:miter lim="800000"/>
              <a:headEnd/>
              <a:tailEnd/>
            </a:ln>
          </p:spPr>
          <p:txBody>
            <a:bodyPr>
              <a:prstTxWarp prst="textNoShape">
                <a:avLst/>
              </a:prstTxWarp>
            </a:bodyPr>
            <a:lstStyle/>
            <a:p>
              <a:endParaRPr lang="en-US"/>
            </a:p>
          </p:txBody>
        </p:sp>
        <p:sp>
          <p:nvSpPr>
            <p:cNvPr id="35916" name="Freeform 320"/>
            <p:cNvSpPr>
              <a:spLocks/>
            </p:cNvSpPr>
            <p:nvPr/>
          </p:nvSpPr>
          <p:spPr bwMode="auto">
            <a:xfrm>
              <a:off x="564" y="2785"/>
              <a:ext cx="519" cy="177"/>
            </a:xfrm>
            <a:custGeom>
              <a:avLst/>
              <a:gdLst>
                <a:gd name="T0" fmla="*/ 9771 w 202"/>
                <a:gd name="T1" fmla="*/ 21167 h 68"/>
                <a:gd name="T2" fmla="*/ 0 w 202"/>
                <a:gd name="T3" fmla="*/ 10651 h 68"/>
                <a:gd name="T4" fmla="*/ 9771 w 202"/>
                <a:gd name="T5" fmla="*/ 0 h 68"/>
                <a:gd name="T6" fmla="*/ 48375 w 202"/>
                <a:gd name="T7" fmla="*/ 0 h 68"/>
                <a:gd name="T8" fmla="*/ 58092 w 202"/>
                <a:gd name="T9" fmla="*/ 10651 h 68"/>
                <a:gd name="T10" fmla="*/ 48375 w 202"/>
                <a:gd name="T11" fmla="*/ 21167 h 68"/>
                <a:gd name="T12" fmla="*/ 9771 w 202"/>
                <a:gd name="T13" fmla="*/ 21167 h 68"/>
                <a:gd name="T14" fmla="*/ 0 60000 65536"/>
                <a:gd name="T15" fmla="*/ 0 60000 65536"/>
                <a:gd name="T16" fmla="*/ 0 60000 65536"/>
                <a:gd name="T17" fmla="*/ 0 60000 65536"/>
                <a:gd name="T18" fmla="*/ 0 60000 65536"/>
                <a:gd name="T19" fmla="*/ 0 60000 65536"/>
                <a:gd name="T20" fmla="*/ 0 60000 65536"/>
                <a:gd name="T21" fmla="*/ 0 w 202"/>
                <a:gd name="T22" fmla="*/ 0 h 68"/>
                <a:gd name="T23" fmla="*/ 202 w 20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68">
                  <a:moveTo>
                    <a:pt x="34" y="68"/>
                  </a:moveTo>
                  <a:cubicBezTo>
                    <a:pt x="16" y="68"/>
                    <a:pt x="0" y="53"/>
                    <a:pt x="0" y="34"/>
                  </a:cubicBezTo>
                  <a:cubicBezTo>
                    <a:pt x="0" y="15"/>
                    <a:pt x="16" y="0"/>
                    <a:pt x="34" y="0"/>
                  </a:cubicBezTo>
                  <a:cubicBezTo>
                    <a:pt x="168" y="0"/>
                    <a:pt x="168" y="0"/>
                    <a:pt x="168" y="0"/>
                  </a:cubicBezTo>
                  <a:cubicBezTo>
                    <a:pt x="186" y="0"/>
                    <a:pt x="202" y="15"/>
                    <a:pt x="202" y="34"/>
                  </a:cubicBezTo>
                  <a:cubicBezTo>
                    <a:pt x="202" y="53"/>
                    <a:pt x="186" y="68"/>
                    <a:pt x="168" y="68"/>
                  </a:cubicBezTo>
                  <a:lnTo>
                    <a:pt x="34" y="68"/>
                  </a:lnTo>
                  <a:close/>
                </a:path>
              </a:pathLst>
            </a:custGeom>
            <a:noFill/>
            <a:ln w="12700">
              <a:solidFill>
                <a:srgbClr val="0078C1"/>
              </a:solidFill>
              <a:miter lim="800000"/>
              <a:headEnd/>
              <a:tailEnd/>
            </a:ln>
          </p:spPr>
          <p:txBody>
            <a:bodyPr>
              <a:prstTxWarp prst="textNoShape">
                <a:avLst/>
              </a:prstTxWarp>
            </a:bodyPr>
            <a:lstStyle/>
            <a:p>
              <a:endParaRPr lang="en-US"/>
            </a:p>
          </p:txBody>
        </p:sp>
        <p:sp>
          <p:nvSpPr>
            <p:cNvPr id="35917" name="Freeform 321"/>
            <p:cNvSpPr>
              <a:spLocks/>
            </p:cNvSpPr>
            <p:nvPr/>
          </p:nvSpPr>
          <p:spPr bwMode="auto">
            <a:xfrm>
              <a:off x="1991" y="2785"/>
              <a:ext cx="519" cy="177"/>
            </a:xfrm>
            <a:custGeom>
              <a:avLst/>
              <a:gdLst>
                <a:gd name="T0" fmla="*/ 9771 w 202"/>
                <a:gd name="T1" fmla="*/ 21167 h 68"/>
                <a:gd name="T2" fmla="*/ 0 w 202"/>
                <a:gd name="T3" fmla="*/ 10651 h 68"/>
                <a:gd name="T4" fmla="*/ 9771 w 202"/>
                <a:gd name="T5" fmla="*/ 0 h 68"/>
                <a:gd name="T6" fmla="*/ 48375 w 202"/>
                <a:gd name="T7" fmla="*/ 0 h 68"/>
                <a:gd name="T8" fmla="*/ 58092 w 202"/>
                <a:gd name="T9" fmla="*/ 10651 h 68"/>
                <a:gd name="T10" fmla="*/ 48375 w 202"/>
                <a:gd name="T11" fmla="*/ 21167 h 68"/>
                <a:gd name="T12" fmla="*/ 9771 w 202"/>
                <a:gd name="T13" fmla="*/ 21167 h 68"/>
                <a:gd name="T14" fmla="*/ 0 60000 65536"/>
                <a:gd name="T15" fmla="*/ 0 60000 65536"/>
                <a:gd name="T16" fmla="*/ 0 60000 65536"/>
                <a:gd name="T17" fmla="*/ 0 60000 65536"/>
                <a:gd name="T18" fmla="*/ 0 60000 65536"/>
                <a:gd name="T19" fmla="*/ 0 60000 65536"/>
                <a:gd name="T20" fmla="*/ 0 60000 65536"/>
                <a:gd name="T21" fmla="*/ 0 w 202"/>
                <a:gd name="T22" fmla="*/ 0 h 68"/>
                <a:gd name="T23" fmla="*/ 202 w 20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68">
                  <a:moveTo>
                    <a:pt x="34" y="68"/>
                  </a:moveTo>
                  <a:cubicBezTo>
                    <a:pt x="16" y="68"/>
                    <a:pt x="0" y="53"/>
                    <a:pt x="0" y="34"/>
                  </a:cubicBezTo>
                  <a:cubicBezTo>
                    <a:pt x="0" y="15"/>
                    <a:pt x="16" y="0"/>
                    <a:pt x="34" y="0"/>
                  </a:cubicBezTo>
                  <a:cubicBezTo>
                    <a:pt x="168" y="0"/>
                    <a:pt x="168" y="0"/>
                    <a:pt x="168" y="0"/>
                  </a:cubicBezTo>
                  <a:cubicBezTo>
                    <a:pt x="186" y="0"/>
                    <a:pt x="202" y="15"/>
                    <a:pt x="202" y="34"/>
                  </a:cubicBezTo>
                  <a:cubicBezTo>
                    <a:pt x="202" y="53"/>
                    <a:pt x="186" y="68"/>
                    <a:pt x="168" y="68"/>
                  </a:cubicBezTo>
                  <a:lnTo>
                    <a:pt x="34" y="68"/>
                  </a:lnTo>
                  <a:close/>
                </a:path>
              </a:pathLst>
            </a:custGeom>
            <a:noFill/>
            <a:ln w="12700">
              <a:solidFill>
                <a:srgbClr val="0078C1"/>
              </a:solidFill>
              <a:miter lim="800000"/>
              <a:headEnd/>
              <a:tailEnd/>
            </a:ln>
          </p:spPr>
          <p:txBody>
            <a:bodyPr>
              <a:prstTxWarp prst="textNoShape">
                <a:avLst/>
              </a:prstTxWarp>
            </a:bodyPr>
            <a:lstStyle/>
            <a:p>
              <a:endParaRPr lang="en-US"/>
            </a:p>
          </p:txBody>
        </p:sp>
        <p:sp>
          <p:nvSpPr>
            <p:cNvPr id="35918" name="Freeform 322"/>
            <p:cNvSpPr>
              <a:spLocks/>
            </p:cNvSpPr>
            <p:nvPr/>
          </p:nvSpPr>
          <p:spPr bwMode="auto">
            <a:xfrm>
              <a:off x="1278" y="2204"/>
              <a:ext cx="516" cy="177"/>
            </a:xfrm>
            <a:custGeom>
              <a:avLst/>
              <a:gdLst>
                <a:gd name="T0" fmla="*/ 47813 w 201"/>
                <a:gd name="T1" fmla="*/ 21167 h 68"/>
                <a:gd name="T2" fmla="*/ 9676 w 201"/>
                <a:gd name="T3" fmla="*/ 21167 h 68"/>
                <a:gd name="T4" fmla="*/ 0 w 201"/>
                <a:gd name="T5" fmla="*/ 10651 h 68"/>
                <a:gd name="T6" fmla="*/ 9676 w 201"/>
                <a:gd name="T7" fmla="*/ 0 h 68"/>
                <a:gd name="T8" fmla="*/ 47813 w 201"/>
                <a:gd name="T9" fmla="*/ 0 h 68"/>
                <a:gd name="T10" fmla="*/ 57540 w 201"/>
                <a:gd name="T11" fmla="*/ 10651 h 68"/>
                <a:gd name="T12" fmla="*/ 47813 w 201"/>
                <a:gd name="T13" fmla="*/ 21167 h 68"/>
                <a:gd name="T14" fmla="*/ 0 60000 65536"/>
                <a:gd name="T15" fmla="*/ 0 60000 65536"/>
                <a:gd name="T16" fmla="*/ 0 60000 65536"/>
                <a:gd name="T17" fmla="*/ 0 60000 65536"/>
                <a:gd name="T18" fmla="*/ 0 60000 65536"/>
                <a:gd name="T19" fmla="*/ 0 60000 65536"/>
                <a:gd name="T20" fmla="*/ 0 60000 65536"/>
                <a:gd name="T21" fmla="*/ 0 w 201"/>
                <a:gd name="T22" fmla="*/ 0 h 68"/>
                <a:gd name="T23" fmla="*/ 201 w 2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68">
                  <a:moveTo>
                    <a:pt x="167" y="68"/>
                  </a:moveTo>
                  <a:cubicBezTo>
                    <a:pt x="34" y="68"/>
                    <a:pt x="34" y="68"/>
                    <a:pt x="34" y="68"/>
                  </a:cubicBezTo>
                  <a:cubicBezTo>
                    <a:pt x="15" y="68"/>
                    <a:pt x="0" y="52"/>
                    <a:pt x="0" y="34"/>
                  </a:cubicBezTo>
                  <a:cubicBezTo>
                    <a:pt x="0" y="15"/>
                    <a:pt x="15" y="0"/>
                    <a:pt x="34" y="0"/>
                  </a:cubicBezTo>
                  <a:cubicBezTo>
                    <a:pt x="167" y="0"/>
                    <a:pt x="167" y="0"/>
                    <a:pt x="167" y="0"/>
                  </a:cubicBezTo>
                  <a:cubicBezTo>
                    <a:pt x="186" y="0"/>
                    <a:pt x="201" y="15"/>
                    <a:pt x="201" y="34"/>
                  </a:cubicBezTo>
                  <a:cubicBezTo>
                    <a:pt x="201" y="52"/>
                    <a:pt x="186" y="68"/>
                    <a:pt x="167" y="68"/>
                  </a:cubicBezTo>
                  <a:close/>
                </a:path>
              </a:pathLst>
            </a:custGeom>
            <a:noFill/>
            <a:ln w="12700">
              <a:solidFill>
                <a:srgbClr val="0078C1"/>
              </a:solidFill>
              <a:miter lim="800000"/>
              <a:headEnd/>
              <a:tailEnd/>
            </a:ln>
          </p:spPr>
          <p:txBody>
            <a:bodyPr>
              <a:prstTxWarp prst="textNoShape">
                <a:avLst/>
              </a:prstTxWarp>
            </a:bodyPr>
            <a:lstStyle/>
            <a:p>
              <a:endParaRPr lang="en-US"/>
            </a:p>
          </p:txBody>
        </p:sp>
        <p:sp>
          <p:nvSpPr>
            <p:cNvPr id="35919" name="Freeform 323"/>
            <p:cNvSpPr>
              <a:spLocks/>
            </p:cNvSpPr>
            <p:nvPr/>
          </p:nvSpPr>
          <p:spPr bwMode="auto">
            <a:xfrm>
              <a:off x="1278" y="1818"/>
              <a:ext cx="516" cy="177"/>
            </a:xfrm>
            <a:custGeom>
              <a:avLst/>
              <a:gdLst>
                <a:gd name="T0" fmla="*/ 9676 w 201"/>
                <a:gd name="T1" fmla="*/ 21167 h 68"/>
                <a:gd name="T2" fmla="*/ 0 w 201"/>
                <a:gd name="T3" fmla="*/ 10651 h 68"/>
                <a:gd name="T4" fmla="*/ 9676 w 201"/>
                <a:gd name="T5" fmla="*/ 0 h 68"/>
                <a:gd name="T6" fmla="*/ 47813 w 201"/>
                <a:gd name="T7" fmla="*/ 0 h 68"/>
                <a:gd name="T8" fmla="*/ 57540 w 201"/>
                <a:gd name="T9" fmla="*/ 10651 h 68"/>
                <a:gd name="T10" fmla="*/ 47813 w 201"/>
                <a:gd name="T11" fmla="*/ 21167 h 68"/>
                <a:gd name="T12" fmla="*/ 9676 w 201"/>
                <a:gd name="T13" fmla="*/ 21167 h 68"/>
                <a:gd name="T14" fmla="*/ 0 60000 65536"/>
                <a:gd name="T15" fmla="*/ 0 60000 65536"/>
                <a:gd name="T16" fmla="*/ 0 60000 65536"/>
                <a:gd name="T17" fmla="*/ 0 60000 65536"/>
                <a:gd name="T18" fmla="*/ 0 60000 65536"/>
                <a:gd name="T19" fmla="*/ 0 60000 65536"/>
                <a:gd name="T20" fmla="*/ 0 60000 65536"/>
                <a:gd name="T21" fmla="*/ 0 w 201"/>
                <a:gd name="T22" fmla="*/ 0 h 68"/>
                <a:gd name="T23" fmla="*/ 201 w 2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68">
                  <a:moveTo>
                    <a:pt x="34" y="68"/>
                  </a:moveTo>
                  <a:cubicBezTo>
                    <a:pt x="15" y="68"/>
                    <a:pt x="0" y="53"/>
                    <a:pt x="0" y="34"/>
                  </a:cubicBezTo>
                  <a:cubicBezTo>
                    <a:pt x="0" y="16"/>
                    <a:pt x="15" y="0"/>
                    <a:pt x="34" y="0"/>
                  </a:cubicBezTo>
                  <a:cubicBezTo>
                    <a:pt x="167" y="0"/>
                    <a:pt x="167" y="0"/>
                    <a:pt x="167" y="0"/>
                  </a:cubicBezTo>
                  <a:cubicBezTo>
                    <a:pt x="186" y="0"/>
                    <a:pt x="201" y="16"/>
                    <a:pt x="201" y="34"/>
                  </a:cubicBezTo>
                  <a:cubicBezTo>
                    <a:pt x="201" y="53"/>
                    <a:pt x="186" y="68"/>
                    <a:pt x="167" y="68"/>
                  </a:cubicBezTo>
                  <a:lnTo>
                    <a:pt x="34" y="68"/>
                  </a:lnTo>
                  <a:close/>
                </a:path>
              </a:pathLst>
            </a:custGeom>
            <a:noFill/>
            <a:ln w="12700">
              <a:solidFill>
                <a:srgbClr val="0078C1"/>
              </a:solidFill>
              <a:miter lim="800000"/>
              <a:headEnd/>
              <a:tailEnd/>
            </a:ln>
          </p:spPr>
          <p:txBody>
            <a:bodyPr>
              <a:prstTxWarp prst="textNoShape">
                <a:avLst/>
              </a:prstTxWarp>
            </a:bodyPr>
            <a:lstStyle/>
            <a:p>
              <a:endParaRPr lang="en-US"/>
            </a:p>
          </p:txBody>
        </p:sp>
        <p:sp>
          <p:nvSpPr>
            <p:cNvPr id="35920" name="Freeform 324"/>
            <p:cNvSpPr>
              <a:spLocks/>
            </p:cNvSpPr>
            <p:nvPr/>
          </p:nvSpPr>
          <p:spPr bwMode="auto">
            <a:xfrm>
              <a:off x="882" y="1721"/>
              <a:ext cx="288" cy="178"/>
            </a:xfrm>
            <a:custGeom>
              <a:avLst/>
              <a:gdLst>
                <a:gd name="T0" fmla="*/ 9792 w 112"/>
                <a:gd name="T1" fmla="*/ 21886 h 68"/>
                <a:gd name="T2" fmla="*/ 0 w 112"/>
                <a:gd name="T3" fmla="*/ 10942 h 68"/>
                <a:gd name="T4" fmla="*/ 9792 w 112"/>
                <a:gd name="T5" fmla="*/ 0 h 68"/>
                <a:gd name="T6" fmla="*/ 22595 w 112"/>
                <a:gd name="T7" fmla="*/ 0 h 68"/>
                <a:gd name="T8" fmla="*/ 32392 w 112"/>
                <a:gd name="T9" fmla="*/ 10942 h 68"/>
                <a:gd name="T10" fmla="*/ 22595 w 112"/>
                <a:gd name="T11" fmla="*/ 21886 h 68"/>
                <a:gd name="T12" fmla="*/ 9792 w 112"/>
                <a:gd name="T13" fmla="*/ 21886 h 68"/>
                <a:gd name="T14" fmla="*/ 0 60000 65536"/>
                <a:gd name="T15" fmla="*/ 0 60000 65536"/>
                <a:gd name="T16" fmla="*/ 0 60000 65536"/>
                <a:gd name="T17" fmla="*/ 0 60000 65536"/>
                <a:gd name="T18" fmla="*/ 0 60000 65536"/>
                <a:gd name="T19" fmla="*/ 0 60000 65536"/>
                <a:gd name="T20" fmla="*/ 0 60000 65536"/>
                <a:gd name="T21" fmla="*/ 0 w 112"/>
                <a:gd name="T22" fmla="*/ 0 h 68"/>
                <a:gd name="T23" fmla="*/ 112 w 11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68">
                  <a:moveTo>
                    <a:pt x="34" y="68"/>
                  </a:moveTo>
                  <a:cubicBezTo>
                    <a:pt x="16" y="68"/>
                    <a:pt x="0" y="53"/>
                    <a:pt x="0" y="34"/>
                  </a:cubicBezTo>
                  <a:cubicBezTo>
                    <a:pt x="0" y="15"/>
                    <a:pt x="16" y="0"/>
                    <a:pt x="34" y="0"/>
                  </a:cubicBezTo>
                  <a:cubicBezTo>
                    <a:pt x="78" y="0"/>
                    <a:pt x="78" y="0"/>
                    <a:pt x="78" y="0"/>
                  </a:cubicBezTo>
                  <a:cubicBezTo>
                    <a:pt x="97" y="0"/>
                    <a:pt x="112" y="15"/>
                    <a:pt x="112" y="34"/>
                  </a:cubicBezTo>
                  <a:cubicBezTo>
                    <a:pt x="112" y="53"/>
                    <a:pt x="97" y="68"/>
                    <a:pt x="78" y="68"/>
                  </a:cubicBezTo>
                  <a:lnTo>
                    <a:pt x="34" y="68"/>
                  </a:lnTo>
                  <a:close/>
                </a:path>
              </a:pathLst>
            </a:custGeom>
            <a:noFill/>
            <a:ln w="12700">
              <a:solidFill>
                <a:srgbClr val="0078C1"/>
              </a:solidFill>
              <a:miter lim="800000"/>
              <a:headEnd/>
              <a:tailEnd/>
            </a:ln>
          </p:spPr>
          <p:txBody>
            <a:bodyPr>
              <a:prstTxWarp prst="textNoShape">
                <a:avLst/>
              </a:prstTxWarp>
            </a:bodyPr>
            <a:lstStyle/>
            <a:p>
              <a:endParaRPr lang="en-US"/>
            </a:p>
          </p:txBody>
        </p:sp>
        <p:sp>
          <p:nvSpPr>
            <p:cNvPr id="35921" name="Freeform 325"/>
            <p:cNvSpPr>
              <a:spLocks/>
            </p:cNvSpPr>
            <p:nvPr/>
          </p:nvSpPr>
          <p:spPr bwMode="auto">
            <a:xfrm>
              <a:off x="128" y="2055"/>
              <a:ext cx="1863" cy="1642"/>
            </a:xfrm>
            <a:custGeom>
              <a:avLst/>
              <a:gdLst>
                <a:gd name="T0" fmla="*/ 207322 w 726"/>
                <a:gd name="T1" fmla="*/ 99946 h 630"/>
                <a:gd name="T2" fmla="*/ 204968 w 726"/>
                <a:gd name="T3" fmla="*/ 99946 h 630"/>
                <a:gd name="T4" fmla="*/ 198161 w 726"/>
                <a:gd name="T5" fmla="*/ 106318 h 630"/>
                <a:gd name="T6" fmla="*/ 198161 w 726"/>
                <a:gd name="T7" fmla="*/ 182095 h 630"/>
                <a:gd name="T8" fmla="*/ 183036 w 726"/>
                <a:gd name="T9" fmla="*/ 197501 h 630"/>
                <a:gd name="T10" fmla="*/ 14006 w 726"/>
                <a:gd name="T11" fmla="*/ 197501 h 630"/>
                <a:gd name="T12" fmla="*/ 0 w 726"/>
                <a:gd name="T13" fmla="*/ 182095 h 630"/>
                <a:gd name="T14" fmla="*/ 0 w 726"/>
                <a:gd name="T15" fmla="*/ 27919 h 630"/>
                <a:gd name="T16" fmla="*/ 14006 w 726"/>
                <a:gd name="T17" fmla="*/ 12873 h 630"/>
                <a:gd name="T18" fmla="*/ 134200 w 726"/>
                <a:gd name="T19" fmla="*/ 12873 h 630"/>
                <a:gd name="T20" fmla="*/ 140179 w 726"/>
                <a:gd name="T21" fmla="*/ 6271 h 630"/>
                <a:gd name="T22" fmla="*/ 140179 w 726"/>
                <a:gd name="T23" fmla="*/ 0 h 6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6"/>
                <a:gd name="T37" fmla="*/ 0 h 630"/>
                <a:gd name="T38" fmla="*/ 726 w 726"/>
                <a:gd name="T39" fmla="*/ 630 h 6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6" h="630">
                  <a:moveTo>
                    <a:pt x="726" y="319"/>
                  </a:moveTo>
                  <a:cubicBezTo>
                    <a:pt x="718" y="319"/>
                    <a:pt x="718" y="319"/>
                    <a:pt x="718" y="319"/>
                  </a:cubicBezTo>
                  <a:cubicBezTo>
                    <a:pt x="707" y="319"/>
                    <a:pt x="694" y="328"/>
                    <a:pt x="694" y="339"/>
                  </a:cubicBezTo>
                  <a:cubicBezTo>
                    <a:pt x="694" y="581"/>
                    <a:pt x="694" y="581"/>
                    <a:pt x="694" y="581"/>
                  </a:cubicBezTo>
                  <a:cubicBezTo>
                    <a:pt x="694" y="608"/>
                    <a:pt x="668" y="630"/>
                    <a:pt x="641" y="630"/>
                  </a:cubicBezTo>
                  <a:cubicBezTo>
                    <a:pt x="49" y="630"/>
                    <a:pt x="49" y="630"/>
                    <a:pt x="49" y="630"/>
                  </a:cubicBezTo>
                  <a:cubicBezTo>
                    <a:pt x="22" y="630"/>
                    <a:pt x="0" y="608"/>
                    <a:pt x="0" y="581"/>
                  </a:cubicBezTo>
                  <a:cubicBezTo>
                    <a:pt x="0" y="89"/>
                    <a:pt x="0" y="89"/>
                    <a:pt x="0" y="89"/>
                  </a:cubicBezTo>
                  <a:cubicBezTo>
                    <a:pt x="0" y="62"/>
                    <a:pt x="22" y="41"/>
                    <a:pt x="49" y="41"/>
                  </a:cubicBezTo>
                  <a:cubicBezTo>
                    <a:pt x="470" y="41"/>
                    <a:pt x="470" y="41"/>
                    <a:pt x="470" y="41"/>
                  </a:cubicBezTo>
                  <a:cubicBezTo>
                    <a:pt x="482" y="41"/>
                    <a:pt x="491" y="31"/>
                    <a:pt x="491" y="20"/>
                  </a:cubicBezTo>
                  <a:cubicBezTo>
                    <a:pt x="491" y="0"/>
                    <a:pt x="491" y="0"/>
                    <a:pt x="491" y="0"/>
                  </a:cubicBezTo>
                </a:path>
              </a:pathLst>
            </a:custGeom>
            <a:noFill/>
            <a:ln w="15875">
              <a:solidFill>
                <a:srgbClr val="000000"/>
              </a:solidFill>
              <a:miter lim="800000"/>
              <a:headEnd/>
              <a:tailEnd/>
            </a:ln>
          </p:spPr>
          <p:txBody>
            <a:bodyPr>
              <a:prstTxWarp prst="textNoShape">
                <a:avLst/>
              </a:prstTxWarp>
            </a:bodyPr>
            <a:lstStyle/>
            <a:p>
              <a:endParaRPr lang="en-US"/>
            </a:p>
          </p:txBody>
        </p:sp>
        <p:sp>
          <p:nvSpPr>
            <p:cNvPr id="35922" name="Freeform 326"/>
            <p:cNvSpPr>
              <a:spLocks/>
            </p:cNvSpPr>
            <p:nvPr/>
          </p:nvSpPr>
          <p:spPr bwMode="auto">
            <a:xfrm>
              <a:off x="1085" y="3635"/>
              <a:ext cx="80" cy="62"/>
            </a:xfrm>
            <a:custGeom>
              <a:avLst/>
              <a:gdLst>
                <a:gd name="T0" fmla="*/ 0 w 80"/>
                <a:gd name="T1" fmla="*/ 62 h 62"/>
                <a:gd name="T2" fmla="*/ 80 w 80"/>
                <a:gd name="T3" fmla="*/ 36 h 62"/>
                <a:gd name="T4" fmla="*/ 59 w 80"/>
                <a:gd name="T5" fmla="*/ 0 h 62"/>
                <a:gd name="T6" fmla="*/ 0 w 80"/>
                <a:gd name="T7" fmla="*/ 62 h 62"/>
                <a:gd name="T8" fmla="*/ 0 60000 65536"/>
                <a:gd name="T9" fmla="*/ 0 60000 65536"/>
                <a:gd name="T10" fmla="*/ 0 60000 65536"/>
                <a:gd name="T11" fmla="*/ 0 60000 65536"/>
                <a:gd name="T12" fmla="*/ 0 w 80"/>
                <a:gd name="T13" fmla="*/ 0 h 62"/>
                <a:gd name="T14" fmla="*/ 80 w 80"/>
                <a:gd name="T15" fmla="*/ 62 h 62"/>
              </a:gdLst>
              <a:ahLst/>
              <a:cxnLst>
                <a:cxn ang="T8">
                  <a:pos x="T0" y="T1"/>
                </a:cxn>
                <a:cxn ang="T9">
                  <a:pos x="T2" y="T3"/>
                </a:cxn>
                <a:cxn ang="T10">
                  <a:pos x="T4" y="T5"/>
                </a:cxn>
                <a:cxn ang="T11">
                  <a:pos x="T6" y="T7"/>
                </a:cxn>
              </a:cxnLst>
              <a:rect l="T12" t="T13" r="T14" b="T15"/>
              <a:pathLst>
                <a:path w="80" h="62">
                  <a:moveTo>
                    <a:pt x="0" y="62"/>
                  </a:moveTo>
                  <a:lnTo>
                    <a:pt x="80" y="36"/>
                  </a:lnTo>
                  <a:lnTo>
                    <a:pt x="59" y="0"/>
                  </a:lnTo>
                  <a:lnTo>
                    <a:pt x="0" y="62"/>
                  </a:lnTo>
                  <a:close/>
                </a:path>
              </a:pathLst>
            </a:custGeom>
            <a:solidFill>
              <a:srgbClr val="000000"/>
            </a:solidFill>
            <a:ln w="9525">
              <a:noFill/>
              <a:round/>
              <a:headEnd/>
              <a:tailEnd/>
            </a:ln>
          </p:spPr>
          <p:txBody>
            <a:bodyPr>
              <a:prstTxWarp prst="textNoShape">
                <a:avLst/>
              </a:prstTxWarp>
            </a:bodyPr>
            <a:lstStyle/>
            <a:p>
              <a:endParaRPr lang="en-US"/>
            </a:p>
          </p:txBody>
        </p:sp>
        <p:sp>
          <p:nvSpPr>
            <p:cNvPr id="35923" name="Freeform 327"/>
            <p:cNvSpPr>
              <a:spLocks/>
            </p:cNvSpPr>
            <p:nvPr/>
          </p:nvSpPr>
          <p:spPr bwMode="auto">
            <a:xfrm>
              <a:off x="1119" y="2879"/>
              <a:ext cx="156" cy="797"/>
            </a:xfrm>
            <a:custGeom>
              <a:avLst/>
              <a:gdLst>
                <a:gd name="T0" fmla="*/ 17063 w 61"/>
                <a:gd name="T1" fmla="*/ 0 h 306"/>
                <a:gd name="T2" fmla="*/ 14886 w 61"/>
                <a:gd name="T3" fmla="*/ 0 h 306"/>
                <a:gd name="T4" fmla="*/ 8076 w 61"/>
                <a:gd name="T5" fmla="*/ 6574 h 306"/>
                <a:gd name="T6" fmla="*/ 8076 w 61"/>
                <a:gd name="T7" fmla="*/ 82104 h 306"/>
                <a:gd name="T8" fmla="*/ 0 w 61"/>
                <a:gd name="T9" fmla="*/ 95536 h 306"/>
                <a:gd name="T10" fmla="*/ 0 60000 65536"/>
                <a:gd name="T11" fmla="*/ 0 60000 65536"/>
                <a:gd name="T12" fmla="*/ 0 60000 65536"/>
                <a:gd name="T13" fmla="*/ 0 60000 65536"/>
                <a:gd name="T14" fmla="*/ 0 60000 65536"/>
                <a:gd name="T15" fmla="*/ 0 w 61"/>
                <a:gd name="T16" fmla="*/ 0 h 306"/>
                <a:gd name="T17" fmla="*/ 61 w 61"/>
                <a:gd name="T18" fmla="*/ 306 h 306"/>
              </a:gdLst>
              <a:ahLst/>
              <a:cxnLst>
                <a:cxn ang="T10">
                  <a:pos x="T0" y="T1"/>
                </a:cxn>
                <a:cxn ang="T11">
                  <a:pos x="T2" y="T3"/>
                </a:cxn>
                <a:cxn ang="T12">
                  <a:pos x="T4" y="T5"/>
                </a:cxn>
                <a:cxn ang="T13">
                  <a:pos x="T6" y="T7"/>
                </a:cxn>
                <a:cxn ang="T14">
                  <a:pos x="T8" y="T9"/>
                </a:cxn>
              </a:cxnLst>
              <a:rect l="T15" t="T16" r="T17" b="T18"/>
              <a:pathLst>
                <a:path w="61" h="306">
                  <a:moveTo>
                    <a:pt x="61" y="0"/>
                  </a:moveTo>
                  <a:cubicBezTo>
                    <a:pt x="53" y="0"/>
                    <a:pt x="53" y="0"/>
                    <a:pt x="53" y="0"/>
                  </a:cubicBezTo>
                  <a:cubicBezTo>
                    <a:pt x="41" y="0"/>
                    <a:pt x="29" y="9"/>
                    <a:pt x="29" y="21"/>
                  </a:cubicBezTo>
                  <a:cubicBezTo>
                    <a:pt x="29" y="263"/>
                    <a:pt x="29" y="263"/>
                    <a:pt x="29" y="263"/>
                  </a:cubicBezTo>
                  <a:cubicBezTo>
                    <a:pt x="29" y="281"/>
                    <a:pt x="16" y="297"/>
                    <a:pt x="0" y="306"/>
                  </a:cubicBezTo>
                </a:path>
              </a:pathLst>
            </a:custGeom>
            <a:noFill/>
            <a:ln w="15875">
              <a:solidFill>
                <a:srgbClr val="000000"/>
              </a:solidFill>
              <a:miter lim="800000"/>
              <a:headEnd/>
              <a:tailEnd/>
            </a:ln>
          </p:spPr>
          <p:txBody>
            <a:bodyPr>
              <a:prstTxWarp prst="textNoShape">
                <a:avLst/>
              </a:prstTxWarp>
            </a:bodyPr>
            <a:lstStyle/>
            <a:p>
              <a:endParaRPr lang="en-US"/>
            </a:p>
          </p:txBody>
        </p:sp>
        <p:sp>
          <p:nvSpPr>
            <p:cNvPr id="35924" name="Freeform 328"/>
            <p:cNvSpPr>
              <a:spLocks/>
            </p:cNvSpPr>
            <p:nvPr/>
          </p:nvSpPr>
          <p:spPr bwMode="auto">
            <a:xfrm>
              <a:off x="372" y="3635"/>
              <a:ext cx="79" cy="62"/>
            </a:xfrm>
            <a:custGeom>
              <a:avLst/>
              <a:gdLst>
                <a:gd name="T0" fmla="*/ 0 w 79"/>
                <a:gd name="T1" fmla="*/ 62 h 62"/>
                <a:gd name="T2" fmla="*/ 79 w 79"/>
                <a:gd name="T3" fmla="*/ 36 h 62"/>
                <a:gd name="T4" fmla="*/ 59 w 79"/>
                <a:gd name="T5" fmla="*/ 0 h 62"/>
                <a:gd name="T6" fmla="*/ 0 w 79"/>
                <a:gd name="T7" fmla="*/ 62 h 62"/>
                <a:gd name="T8" fmla="*/ 0 60000 65536"/>
                <a:gd name="T9" fmla="*/ 0 60000 65536"/>
                <a:gd name="T10" fmla="*/ 0 60000 65536"/>
                <a:gd name="T11" fmla="*/ 0 60000 65536"/>
                <a:gd name="T12" fmla="*/ 0 w 79"/>
                <a:gd name="T13" fmla="*/ 0 h 62"/>
                <a:gd name="T14" fmla="*/ 79 w 79"/>
                <a:gd name="T15" fmla="*/ 62 h 62"/>
              </a:gdLst>
              <a:ahLst/>
              <a:cxnLst>
                <a:cxn ang="T8">
                  <a:pos x="T0" y="T1"/>
                </a:cxn>
                <a:cxn ang="T9">
                  <a:pos x="T2" y="T3"/>
                </a:cxn>
                <a:cxn ang="T10">
                  <a:pos x="T4" y="T5"/>
                </a:cxn>
                <a:cxn ang="T11">
                  <a:pos x="T6" y="T7"/>
                </a:cxn>
              </a:cxnLst>
              <a:rect l="T12" t="T13" r="T14" b="T15"/>
              <a:pathLst>
                <a:path w="79" h="62">
                  <a:moveTo>
                    <a:pt x="0" y="62"/>
                  </a:moveTo>
                  <a:lnTo>
                    <a:pt x="79" y="36"/>
                  </a:lnTo>
                  <a:lnTo>
                    <a:pt x="59" y="0"/>
                  </a:lnTo>
                  <a:lnTo>
                    <a:pt x="0" y="62"/>
                  </a:lnTo>
                  <a:close/>
                </a:path>
              </a:pathLst>
            </a:custGeom>
            <a:solidFill>
              <a:srgbClr val="000000"/>
            </a:solidFill>
            <a:ln w="9525">
              <a:noFill/>
              <a:round/>
              <a:headEnd/>
              <a:tailEnd/>
            </a:ln>
          </p:spPr>
          <p:txBody>
            <a:bodyPr>
              <a:prstTxWarp prst="textNoShape">
                <a:avLst/>
              </a:prstTxWarp>
            </a:bodyPr>
            <a:lstStyle/>
            <a:p>
              <a:endParaRPr lang="en-US"/>
            </a:p>
          </p:txBody>
        </p:sp>
        <p:sp>
          <p:nvSpPr>
            <p:cNvPr id="35925" name="Freeform 329"/>
            <p:cNvSpPr>
              <a:spLocks/>
            </p:cNvSpPr>
            <p:nvPr/>
          </p:nvSpPr>
          <p:spPr bwMode="auto">
            <a:xfrm>
              <a:off x="405" y="2879"/>
              <a:ext cx="157" cy="797"/>
            </a:xfrm>
            <a:custGeom>
              <a:avLst/>
              <a:gdLst>
                <a:gd name="T0" fmla="*/ 17733 w 61"/>
                <a:gd name="T1" fmla="*/ 0 h 306"/>
                <a:gd name="T2" fmla="*/ 15363 w 61"/>
                <a:gd name="T3" fmla="*/ 0 h 306"/>
                <a:gd name="T4" fmla="*/ 8473 w 61"/>
                <a:gd name="T5" fmla="*/ 6574 h 306"/>
                <a:gd name="T6" fmla="*/ 8473 w 61"/>
                <a:gd name="T7" fmla="*/ 82104 h 306"/>
                <a:gd name="T8" fmla="*/ 0 w 61"/>
                <a:gd name="T9" fmla="*/ 95536 h 306"/>
                <a:gd name="T10" fmla="*/ 0 60000 65536"/>
                <a:gd name="T11" fmla="*/ 0 60000 65536"/>
                <a:gd name="T12" fmla="*/ 0 60000 65536"/>
                <a:gd name="T13" fmla="*/ 0 60000 65536"/>
                <a:gd name="T14" fmla="*/ 0 60000 65536"/>
                <a:gd name="T15" fmla="*/ 0 w 61"/>
                <a:gd name="T16" fmla="*/ 0 h 306"/>
                <a:gd name="T17" fmla="*/ 61 w 61"/>
                <a:gd name="T18" fmla="*/ 306 h 306"/>
              </a:gdLst>
              <a:ahLst/>
              <a:cxnLst>
                <a:cxn ang="T10">
                  <a:pos x="T0" y="T1"/>
                </a:cxn>
                <a:cxn ang="T11">
                  <a:pos x="T2" y="T3"/>
                </a:cxn>
                <a:cxn ang="T12">
                  <a:pos x="T4" y="T5"/>
                </a:cxn>
                <a:cxn ang="T13">
                  <a:pos x="T6" y="T7"/>
                </a:cxn>
                <a:cxn ang="T14">
                  <a:pos x="T8" y="T9"/>
                </a:cxn>
              </a:cxnLst>
              <a:rect l="T15" t="T16" r="T17" b="T18"/>
              <a:pathLst>
                <a:path w="61" h="306">
                  <a:moveTo>
                    <a:pt x="61" y="0"/>
                  </a:moveTo>
                  <a:cubicBezTo>
                    <a:pt x="53" y="0"/>
                    <a:pt x="53" y="0"/>
                    <a:pt x="53" y="0"/>
                  </a:cubicBezTo>
                  <a:cubicBezTo>
                    <a:pt x="41" y="0"/>
                    <a:pt x="29" y="9"/>
                    <a:pt x="29" y="21"/>
                  </a:cubicBezTo>
                  <a:cubicBezTo>
                    <a:pt x="29" y="263"/>
                    <a:pt x="29" y="263"/>
                    <a:pt x="29" y="263"/>
                  </a:cubicBezTo>
                  <a:cubicBezTo>
                    <a:pt x="29" y="281"/>
                    <a:pt x="16" y="297"/>
                    <a:pt x="0" y="306"/>
                  </a:cubicBezTo>
                </a:path>
              </a:pathLst>
            </a:custGeom>
            <a:noFill/>
            <a:ln w="15875">
              <a:solidFill>
                <a:srgbClr val="000000"/>
              </a:solidFill>
              <a:miter lim="800000"/>
              <a:headEnd/>
              <a:tailEnd/>
            </a:ln>
          </p:spPr>
          <p:txBody>
            <a:bodyPr>
              <a:prstTxWarp prst="textNoShape">
                <a:avLst/>
              </a:prstTxWarp>
            </a:bodyPr>
            <a:lstStyle/>
            <a:p>
              <a:endParaRPr lang="en-US"/>
            </a:p>
          </p:txBody>
        </p:sp>
        <p:sp>
          <p:nvSpPr>
            <p:cNvPr id="35926" name="Freeform 330"/>
            <p:cNvSpPr>
              <a:spLocks/>
            </p:cNvSpPr>
            <p:nvPr/>
          </p:nvSpPr>
          <p:spPr bwMode="auto">
            <a:xfrm>
              <a:off x="1278" y="2785"/>
              <a:ext cx="516" cy="177"/>
            </a:xfrm>
            <a:custGeom>
              <a:avLst/>
              <a:gdLst>
                <a:gd name="T0" fmla="*/ 9676 w 201"/>
                <a:gd name="T1" fmla="*/ 21167 h 68"/>
                <a:gd name="T2" fmla="*/ 0 w 201"/>
                <a:gd name="T3" fmla="*/ 10651 h 68"/>
                <a:gd name="T4" fmla="*/ 9676 w 201"/>
                <a:gd name="T5" fmla="*/ 0 h 68"/>
                <a:gd name="T6" fmla="*/ 47813 w 201"/>
                <a:gd name="T7" fmla="*/ 0 h 68"/>
                <a:gd name="T8" fmla="*/ 57540 w 201"/>
                <a:gd name="T9" fmla="*/ 10651 h 68"/>
                <a:gd name="T10" fmla="*/ 47813 w 201"/>
                <a:gd name="T11" fmla="*/ 21167 h 68"/>
                <a:gd name="T12" fmla="*/ 9676 w 201"/>
                <a:gd name="T13" fmla="*/ 21167 h 68"/>
                <a:gd name="T14" fmla="*/ 0 60000 65536"/>
                <a:gd name="T15" fmla="*/ 0 60000 65536"/>
                <a:gd name="T16" fmla="*/ 0 60000 65536"/>
                <a:gd name="T17" fmla="*/ 0 60000 65536"/>
                <a:gd name="T18" fmla="*/ 0 60000 65536"/>
                <a:gd name="T19" fmla="*/ 0 60000 65536"/>
                <a:gd name="T20" fmla="*/ 0 60000 65536"/>
                <a:gd name="T21" fmla="*/ 0 w 201"/>
                <a:gd name="T22" fmla="*/ 0 h 68"/>
                <a:gd name="T23" fmla="*/ 201 w 2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68">
                  <a:moveTo>
                    <a:pt x="34" y="68"/>
                  </a:moveTo>
                  <a:cubicBezTo>
                    <a:pt x="15" y="68"/>
                    <a:pt x="0" y="53"/>
                    <a:pt x="0" y="34"/>
                  </a:cubicBezTo>
                  <a:cubicBezTo>
                    <a:pt x="0" y="15"/>
                    <a:pt x="15" y="0"/>
                    <a:pt x="34" y="0"/>
                  </a:cubicBezTo>
                  <a:cubicBezTo>
                    <a:pt x="167" y="0"/>
                    <a:pt x="167" y="0"/>
                    <a:pt x="167" y="0"/>
                  </a:cubicBezTo>
                  <a:cubicBezTo>
                    <a:pt x="186" y="0"/>
                    <a:pt x="201" y="15"/>
                    <a:pt x="201" y="34"/>
                  </a:cubicBezTo>
                  <a:cubicBezTo>
                    <a:pt x="201" y="53"/>
                    <a:pt x="186" y="68"/>
                    <a:pt x="167" y="68"/>
                  </a:cubicBezTo>
                  <a:lnTo>
                    <a:pt x="34" y="68"/>
                  </a:lnTo>
                  <a:close/>
                </a:path>
              </a:pathLst>
            </a:custGeom>
            <a:noFill/>
            <a:ln w="12700">
              <a:solidFill>
                <a:srgbClr val="0078C1"/>
              </a:solidFill>
              <a:miter lim="800000"/>
              <a:headEnd/>
              <a:tailEnd/>
            </a:ln>
          </p:spPr>
          <p:txBody>
            <a:bodyPr>
              <a:prstTxWarp prst="textNoShape">
                <a:avLst/>
              </a:prstTxWarp>
            </a:bodyPr>
            <a:lstStyle/>
            <a:p>
              <a:endParaRPr lang="en-US"/>
            </a:p>
          </p:txBody>
        </p:sp>
      </p:grpSp>
      <p:sp>
        <p:nvSpPr>
          <p:cNvPr id="399535" name="Line 175"/>
          <p:cNvSpPr>
            <a:spLocks noChangeShapeType="1"/>
          </p:cNvSpPr>
          <p:nvPr/>
        </p:nvSpPr>
        <p:spPr bwMode="auto">
          <a:xfrm flipH="1" flipV="1">
            <a:off x="3970973" y="4875106"/>
            <a:ext cx="1844040" cy="172720"/>
          </a:xfrm>
          <a:prstGeom prst="line">
            <a:avLst/>
          </a:prstGeom>
          <a:noFill/>
          <a:ln w="9525">
            <a:solidFill>
              <a:srgbClr val="FF0000"/>
            </a:solidFill>
            <a:round/>
            <a:headEnd/>
            <a:tailEnd type="triangle" w="med" len="med"/>
          </a:ln>
        </p:spPr>
        <p:txBody>
          <a:bodyPr lIns="101882" tIns="50941" rIns="101882" bIns="50941">
            <a:prstTxWarp prst="textNoShape">
              <a:avLst/>
            </a:prstTxWarp>
          </a:bodyPr>
          <a:lstStyle/>
          <a:p>
            <a:endParaRPr lang="en-US"/>
          </a:p>
        </p:txBody>
      </p:sp>
      <p:sp>
        <p:nvSpPr>
          <p:cNvPr id="399694" name="Rectangle 334"/>
          <p:cNvSpPr>
            <a:spLocks noChangeArrowheads="1"/>
          </p:cNvSpPr>
          <p:nvPr/>
        </p:nvSpPr>
        <p:spPr bwMode="auto">
          <a:xfrm>
            <a:off x="2116455" y="6141719"/>
            <a:ext cx="1079183" cy="949960"/>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399695" name="Rectangle 335"/>
          <p:cNvSpPr>
            <a:spLocks noChangeArrowheads="1"/>
          </p:cNvSpPr>
          <p:nvPr/>
        </p:nvSpPr>
        <p:spPr bwMode="auto">
          <a:xfrm>
            <a:off x="3373755" y="6381115"/>
            <a:ext cx="1330643" cy="1315085"/>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250" name="Rectangle 334"/>
          <p:cNvSpPr>
            <a:spLocks noChangeArrowheads="1"/>
          </p:cNvSpPr>
          <p:nvPr/>
        </p:nvSpPr>
        <p:spPr bwMode="auto">
          <a:xfrm>
            <a:off x="914400" y="6172200"/>
            <a:ext cx="1079183" cy="949960"/>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
        <p:nvSpPr>
          <p:cNvPr id="251" name="Rectangle 334"/>
          <p:cNvSpPr>
            <a:spLocks noChangeArrowheads="1"/>
          </p:cNvSpPr>
          <p:nvPr/>
        </p:nvSpPr>
        <p:spPr bwMode="auto">
          <a:xfrm>
            <a:off x="3142241" y="4011724"/>
            <a:ext cx="1353559" cy="407876"/>
          </a:xfrm>
          <a:prstGeom prst="rect">
            <a:avLst/>
          </a:prstGeom>
          <a:solidFill>
            <a:schemeClr val="bg1"/>
          </a:solidFill>
          <a:ln w="9525">
            <a:noFill/>
            <a:miter lim="800000"/>
            <a:headEnd/>
            <a:tailEnd/>
          </a:ln>
        </p:spPr>
        <p:txBody>
          <a:bodyPr wrap="none" lIns="101882" tIns="50941" rIns="101882" bIns="50941" anchor="ctr">
            <a:prstTxWarp prst="textNoShape">
              <a:avLst/>
            </a:prstTxWarp>
          </a:bodyPr>
          <a:lstStyle/>
          <a:p>
            <a:endParaRPr lang="en-US"/>
          </a:p>
        </p:txBody>
      </p:sp>
    </p:spTree>
    <p:extLst>
      <p:ext uri="{BB962C8B-B14F-4D97-AF65-F5344CB8AC3E}">
        <p14:creationId xmlns:p14="http://schemas.microsoft.com/office/powerpoint/2010/main" val="218719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534"/>
                                        </p:tgtEl>
                                        <p:attrNameLst>
                                          <p:attrName>style.visibility</p:attrName>
                                        </p:attrNameLst>
                                      </p:cBhvr>
                                      <p:to>
                                        <p:strVal val="visible"/>
                                      </p:to>
                                    </p:set>
                                    <p:animEffect transition="in" filter="dissolve">
                                      <p:cBhvr>
                                        <p:cTn id="7" dur="500"/>
                                        <p:tgtEl>
                                          <p:spTgt spid="39953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99535"/>
                                        </p:tgtEl>
                                        <p:attrNameLst>
                                          <p:attrName>style.visibility</p:attrName>
                                        </p:attrNameLst>
                                      </p:cBhvr>
                                      <p:to>
                                        <p:strVal val="visible"/>
                                      </p:to>
                                    </p:set>
                                    <p:animEffect transition="in" filter="dissolve">
                                      <p:cBhvr>
                                        <p:cTn id="11" dur="500"/>
                                        <p:tgtEl>
                                          <p:spTgt spid="39953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39969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9969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5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5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25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250"/>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39969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3996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34" grpId="0" animBg="1"/>
      <p:bldP spid="399535" grpId="0" animBg="1"/>
      <p:bldP spid="399694" grpId="0" animBg="1"/>
      <p:bldP spid="399694" grpId="1" animBg="1"/>
      <p:bldP spid="399695" grpId="0" animBg="1"/>
      <p:bldP spid="399695" grpId="1" animBg="1"/>
      <p:bldP spid="250" grpId="0" animBg="1"/>
      <p:bldP spid="250" grpId="1" animBg="1"/>
      <p:bldP spid="251" grpId="0" animBg="1"/>
      <p:bldP spid="25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p:spPr>
        <p:txBody>
          <a:bodyPr/>
          <a:lstStyle/>
          <a:p>
            <a:fld id="{8B678598-AC93-AD4E-9E55-566585B789C0}" type="slidenum">
              <a:rPr lang="en-US" smtClean="0">
                <a:latin typeface="Times New Roman" pitchFamily="29" charset="0"/>
              </a:rPr>
              <a:pPr/>
              <a:t>9</a:t>
            </a:fld>
            <a:endParaRPr lang="en-US" smtClean="0">
              <a:latin typeface="Times New Roman" pitchFamily="29" charset="0"/>
            </a:endParaRPr>
          </a:p>
        </p:txBody>
      </p:sp>
      <p:sp>
        <p:nvSpPr>
          <p:cNvPr id="64515" name="Rectangle 2"/>
          <p:cNvSpPr>
            <a:spLocks noGrp="1" noChangeArrowheads="1"/>
          </p:cNvSpPr>
          <p:nvPr>
            <p:ph type="title"/>
          </p:nvPr>
        </p:nvSpPr>
        <p:spPr/>
        <p:txBody>
          <a:bodyPr/>
          <a:lstStyle/>
          <a:p>
            <a:pPr eaLnBrk="1" hangingPunct="1"/>
            <a:r>
              <a:rPr lang="en-US" sz="3800" dirty="0" smtClean="0">
                <a:ea typeface="ＭＳ Ｐゴシック" pitchFamily="29" charset="-128"/>
                <a:cs typeface="ＭＳ Ｐゴシック" pitchFamily="29" charset="-128"/>
              </a:rPr>
              <a:t>More complex state diagram</a:t>
            </a:r>
            <a:endParaRPr lang="en-US" sz="3800" dirty="0">
              <a:ea typeface="ＭＳ Ｐゴシック" pitchFamily="29" charset="-128"/>
              <a:cs typeface="ＭＳ Ｐゴシック" pitchFamily="29" charset="-128"/>
            </a:endParaRPr>
          </a:p>
        </p:txBody>
      </p:sp>
      <p:pic>
        <p:nvPicPr>
          <p:cNvPr id="64517" name="Picture 284"/>
          <p:cNvPicPr>
            <a:picLocks noChangeAspect="1" noChangeArrowheads="1"/>
          </p:cNvPicPr>
          <p:nvPr/>
        </p:nvPicPr>
        <p:blipFill>
          <a:blip r:embed="rId3"/>
          <a:srcRect/>
          <a:stretch>
            <a:fillRect/>
          </a:stretch>
        </p:blipFill>
        <p:spPr bwMode="auto">
          <a:xfrm>
            <a:off x="7563010" y="1401551"/>
            <a:ext cx="2105978" cy="2257954"/>
          </a:xfrm>
          <a:prstGeom prst="rect">
            <a:avLst/>
          </a:prstGeom>
          <a:noFill/>
          <a:ln w="9525">
            <a:noFill/>
            <a:miter lim="800000"/>
            <a:headEnd/>
            <a:tailEnd/>
          </a:ln>
        </p:spPr>
      </p:pic>
      <p:sp>
        <p:nvSpPr>
          <p:cNvPr id="64518" name="Line 287"/>
          <p:cNvSpPr>
            <a:spLocks noChangeShapeType="1"/>
          </p:cNvSpPr>
          <p:nvPr/>
        </p:nvSpPr>
        <p:spPr bwMode="auto">
          <a:xfrm>
            <a:off x="4712652" y="2821940"/>
            <a:ext cx="1747" cy="483976"/>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519" name="Freeform 288"/>
          <p:cNvSpPr>
            <a:spLocks/>
          </p:cNvSpPr>
          <p:nvPr/>
        </p:nvSpPr>
        <p:spPr bwMode="auto">
          <a:xfrm>
            <a:off x="4667250" y="3248343"/>
            <a:ext cx="85567" cy="165523"/>
          </a:xfrm>
          <a:custGeom>
            <a:avLst/>
            <a:gdLst>
              <a:gd name="T0" fmla="*/ 2147483647 w 49"/>
              <a:gd name="T1" fmla="*/ 2147483647 h 92"/>
              <a:gd name="T2" fmla="*/ 2147483647 w 49"/>
              <a:gd name="T3" fmla="*/ 0 h 92"/>
              <a:gd name="T4" fmla="*/ 0 w 49"/>
              <a:gd name="T5" fmla="*/ 0 h 92"/>
              <a:gd name="T6" fmla="*/ 2147483647 w 49"/>
              <a:gd name="T7" fmla="*/ 2147483647 h 92"/>
              <a:gd name="T8" fmla="*/ 0 60000 65536"/>
              <a:gd name="T9" fmla="*/ 0 60000 65536"/>
              <a:gd name="T10" fmla="*/ 0 60000 65536"/>
              <a:gd name="T11" fmla="*/ 0 60000 65536"/>
              <a:gd name="T12" fmla="*/ 0 w 49"/>
              <a:gd name="T13" fmla="*/ 0 h 92"/>
              <a:gd name="T14" fmla="*/ 49 w 49"/>
              <a:gd name="T15" fmla="*/ 92 h 92"/>
            </a:gdLst>
            <a:ahLst/>
            <a:cxnLst>
              <a:cxn ang="T8">
                <a:pos x="T0" y="T1"/>
              </a:cxn>
              <a:cxn ang="T9">
                <a:pos x="T2" y="T3"/>
              </a:cxn>
              <a:cxn ang="T10">
                <a:pos x="T4" y="T5"/>
              </a:cxn>
              <a:cxn ang="T11">
                <a:pos x="T6" y="T7"/>
              </a:cxn>
            </a:cxnLst>
            <a:rect l="T12" t="T13" r="T14" b="T15"/>
            <a:pathLst>
              <a:path w="49" h="92">
                <a:moveTo>
                  <a:pt x="26" y="92"/>
                </a:moveTo>
                <a:lnTo>
                  <a:pt x="49" y="0"/>
                </a:lnTo>
                <a:lnTo>
                  <a:pt x="0" y="0"/>
                </a:lnTo>
                <a:lnTo>
                  <a:pt x="26" y="92"/>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0" name="Line 289"/>
          <p:cNvSpPr>
            <a:spLocks noChangeShapeType="1"/>
          </p:cNvSpPr>
          <p:nvPr/>
        </p:nvSpPr>
        <p:spPr bwMode="auto">
          <a:xfrm>
            <a:off x="2989104" y="2440517"/>
            <a:ext cx="181610" cy="1800"/>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521" name="Freeform 290"/>
          <p:cNvSpPr>
            <a:spLocks/>
          </p:cNvSpPr>
          <p:nvPr/>
        </p:nvSpPr>
        <p:spPr bwMode="auto">
          <a:xfrm>
            <a:off x="3106102" y="2399137"/>
            <a:ext cx="176372" cy="84560"/>
          </a:xfrm>
          <a:custGeom>
            <a:avLst/>
            <a:gdLst>
              <a:gd name="T0" fmla="*/ 2147483647 w 101"/>
              <a:gd name="T1" fmla="*/ 2147483647 h 47"/>
              <a:gd name="T2" fmla="*/ 0 w 101"/>
              <a:gd name="T3" fmla="*/ 0 h 47"/>
              <a:gd name="T4" fmla="*/ 0 w 101"/>
              <a:gd name="T5" fmla="*/ 2147483647 h 47"/>
              <a:gd name="T6" fmla="*/ 2147483647 w 101"/>
              <a:gd name="T7" fmla="*/ 2147483647 h 47"/>
              <a:gd name="T8" fmla="*/ 0 60000 65536"/>
              <a:gd name="T9" fmla="*/ 0 60000 65536"/>
              <a:gd name="T10" fmla="*/ 0 60000 65536"/>
              <a:gd name="T11" fmla="*/ 0 60000 65536"/>
              <a:gd name="T12" fmla="*/ 0 w 101"/>
              <a:gd name="T13" fmla="*/ 0 h 47"/>
              <a:gd name="T14" fmla="*/ 101 w 101"/>
              <a:gd name="T15" fmla="*/ 47 h 47"/>
            </a:gdLst>
            <a:ahLst/>
            <a:cxnLst>
              <a:cxn ang="T8">
                <a:pos x="T0" y="T1"/>
              </a:cxn>
              <a:cxn ang="T9">
                <a:pos x="T2" y="T3"/>
              </a:cxn>
              <a:cxn ang="T10">
                <a:pos x="T4" y="T5"/>
              </a:cxn>
              <a:cxn ang="T11">
                <a:pos x="T6" y="T7"/>
              </a:cxn>
            </a:cxnLst>
            <a:rect l="T12" t="T13" r="T14" b="T15"/>
            <a:pathLst>
              <a:path w="101" h="47">
                <a:moveTo>
                  <a:pt x="101" y="23"/>
                </a:moveTo>
                <a:lnTo>
                  <a:pt x="0" y="0"/>
                </a:lnTo>
                <a:lnTo>
                  <a:pt x="0" y="47"/>
                </a:lnTo>
                <a:lnTo>
                  <a:pt x="101" y="2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2" name="Freeform 291"/>
          <p:cNvSpPr>
            <a:spLocks/>
          </p:cNvSpPr>
          <p:nvPr/>
        </p:nvSpPr>
        <p:spPr bwMode="auto">
          <a:xfrm>
            <a:off x="4344195" y="2821940"/>
            <a:ext cx="85566" cy="165523"/>
          </a:xfrm>
          <a:custGeom>
            <a:avLst/>
            <a:gdLst>
              <a:gd name="T0" fmla="*/ 2147483647 w 49"/>
              <a:gd name="T1" fmla="*/ 0 h 92"/>
              <a:gd name="T2" fmla="*/ 0 w 49"/>
              <a:gd name="T3" fmla="*/ 2147483647 h 92"/>
              <a:gd name="T4" fmla="*/ 2147483647 w 49"/>
              <a:gd name="T5" fmla="*/ 2147483647 h 92"/>
              <a:gd name="T6" fmla="*/ 2147483647 w 49"/>
              <a:gd name="T7" fmla="*/ 0 h 92"/>
              <a:gd name="T8" fmla="*/ 0 60000 65536"/>
              <a:gd name="T9" fmla="*/ 0 60000 65536"/>
              <a:gd name="T10" fmla="*/ 0 60000 65536"/>
              <a:gd name="T11" fmla="*/ 0 60000 65536"/>
              <a:gd name="T12" fmla="*/ 0 w 49"/>
              <a:gd name="T13" fmla="*/ 0 h 92"/>
              <a:gd name="T14" fmla="*/ 49 w 49"/>
              <a:gd name="T15" fmla="*/ 92 h 92"/>
            </a:gdLst>
            <a:ahLst/>
            <a:cxnLst>
              <a:cxn ang="T8">
                <a:pos x="T0" y="T1"/>
              </a:cxn>
              <a:cxn ang="T9">
                <a:pos x="T2" y="T3"/>
              </a:cxn>
              <a:cxn ang="T10">
                <a:pos x="T4" y="T5"/>
              </a:cxn>
              <a:cxn ang="T11">
                <a:pos x="T6" y="T7"/>
              </a:cxn>
            </a:cxnLst>
            <a:rect l="T12" t="T13" r="T14" b="T15"/>
            <a:pathLst>
              <a:path w="49" h="92">
                <a:moveTo>
                  <a:pt x="23" y="0"/>
                </a:moveTo>
                <a:lnTo>
                  <a:pt x="0" y="92"/>
                </a:lnTo>
                <a:lnTo>
                  <a:pt x="49" y="92"/>
                </a:lnTo>
                <a:lnTo>
                  <a:pt x="23"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3" name="Line 292"/>
          <p:cNvSpPr>
            <a:spLocks noChangeShapeType="1"/>
          </p:cNvSpPr>
          <p:nvPr/>
        </p:nvSpPr>
        <p:spPr bwMode="auto">
          <a:xfrm>
            <a:off x="3909378" y="2492694"/>
            <a:ext cx="130969" cy="46778"/>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524" name="Freeform 293"/>
          <p:cNvSpPr>
            <a:spLocks/>
          </p:cNvSpPr>
          <p:nvPr/>
        </p:nvSpPr>
        <p:spPr bwMode="auto">
          <a:xfrm>
            <a:off x="3970497" y="2478300"/>
            <a:ext cx="181610" cy="93557"/>
          </a:xfrm>
          <a:custGeom>
            <a:avLst/>
            <a:gdLst>
              <a:gd name="T0" fmla="*/ 2147483647 w 104"/>
              <a:gd name="T1" fmla="*/ 2147483647 h 52"/>
              <a:gd name="T2" fmla="*/ 2147483647 w 104"/>
              <a:gd name="T3" fmla="*/ 0 h 52"/>
              <a:gd name="T4" fmla="*/ 0 w 104"/>
              <a:gd name="T5" fmla="*/ 2147483647 h 52"/>
              <a:gd name="T6" fmla="*/ 2147483647 w 104"/>
              <a:gd name="T7" fmla="*/ 2147483647 h 52"/>
              <a:gd name="T8" fmla="*/ 0 60000 65536"/>
              <a:gd name="T9" fmla="*/ 0 60000 65536"/>
              <a:gd name="T10" fmla="*/ 0 60000 65536"/>
              <a:gd name="T11" fmla="*/ 0 60000 65536"/>
              <a:gd name="T12" fmla="*/ 0 w 104"/>
              <a:gd name="T13" fmla="*/ 0 h 52"/>
              <a:gd name="T14" fmla="*/ 104 w 104"/>
              <a:gd name="T15" fmla="*/ 52 h 52"/>
            </a:gdLst>
            <a:ahLst/>
            <a:cxnLst>
              <a:cxn ang="T8">
                <a:pos x="T0" y="T1"/>
              </a:cxn>
              <a:cxn ang="T9">
                <a:pos x="T2" y="T3"/>
              </a:cxn>
              <a:cxn ang="T10">
                <a:pos x="T4" y="T5"/>
              </a:cxn>
              <a:cxn ang="T11">
                <a:pos x="T6" y="T7"/>
              </a:cxn>
            </a:cxnLst>
            <a:rect l="T12" t="T13" r="T14" b="T15"/>
            <a:pathLst>
              <a:path w="104" h="52">
                <a:moveTo>
                  <a:pt x="104" y="52"/>
                </a:moveTo>
                <a:lnTo>
                  <a:pt x="17" y="0"/>
                </a:lnTo>
                <a:lnTo>
                  <a:pt x="0" y="43"/>
                </a:lnTo>
                <a:lnTo>
                  <a:pt x="104" y="52"/>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5" name="Freeform 294"/>
          <p:cNvSpPr>
            <a:spLocks/>
          </p:cNvSpPr>
          <p:nvPr/>
        </p:nvSpPr>
        <p:spPr bwMode="auto">
          <a:xfrm>
            <a:off x="1129348" y="4378220"/>
            <a:ext cx="167640" cy="93557"/>
          </a:xfrm>
          <a:custGeom>
            <a:avLst/>
            <a:gdLst>
              <a:gd name="T0" fmla="*/ 0 w 96"/>
              <a:gd name="T1" fmla="*/ 2147483647 h 52"/>
              <a:gd name="T2" fmla="*/ 2147483647 w 96"/>
              <a:gd name="T3" fmla="*/ 2147483647 h 52"/>
              <a:gd name="T4" fmla="*/ 2147483647 w 96"/>
              <a:gd name="T5" fmla="*/ 0 h 52"/>
              <a:gd name="T6" fmla="*/ 0 w 96"/>
              <a:gd name="T7" fmla="*/ 2147483647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52"/>
                </a:moveTo>
                <a:lnTo>
                  <a:pt x="96" y="46"/>
                </a:lnTo>
                <a:lnTo>
                  <a:pt x="81" y="0"/>
                </a:lnTo>
                <a:lnTo>
                  <a:pt x="0" y="52"/>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6" name="Freeform 295"/>
          <p:cNvSpPr>
            <a:spLocks/>
          </p:cNvSpPr>
          <p:nvPr/>
        </p:nvSpPr>
        <p:spPr bwMode="auto">
          <a:xfrm>
            <a:off x="2596198" y="4356630"/>
            <a:ext cx="165894" cy="109749"/>
          </a:xfrm>
          <a:custGeom>
            <a:avLst/>
            <a:gdLst>
              <a:gd name="T0" fmla="*/ 0 w 95"/>
              <a:gd name="T1" fmla="*/ 2147483647 h 61"/>
              <a:gd name="T2" fmla="*/ 2147483647 w 95"/>
              <a:gd name="T3" fmla="*/ 2147483647 h 61"/>
              <a:gd name="T4" fmla="*/ 2147483647 w 95"/>
              <a:gd name="T5" fmla="*/ 0 h 61"/>
              <a:gd name="T6" fmla="*/ 0 w 95"/>
              <a:gd name="T7" fmla="*/ 2147483647 h 61"/>
              <a:gd name="T8" fmla="*/ 0 60000 65536"/>
              <a:gd name="T9" fmla="*/ 0 60000 65536"/>
              <a:gd name="T10" fmla="*/ 0 60000 65536"/>
              <a:gd name="T11" fmla="*/ 0 60000 65536"/>
              <a:gd name="T12" fmla="*/ 0 w 95"/>
              <a:gd name="T13" fmla="*/ 0 h 61"/>
              <a:gd name="T14" fmla="*/ 95 w 95"/>
              <a:gd name="T15" fmla="*/ 61 h 61"/>
            </a:gdLst>
            <a:ahLst/>
            <a:cxnLst>
              <a:cxn ang="T8">
                <a:pos x="T0" y="T1"/>
              </a:cxn>
              <a:cxn ang="T9">
                <a:pos x="T2" y="T3"/>
              </a:cxn>
              <a:cxn ang="T10">
                <a:pos x="T4" y="T5"/>
              </a:cxn>
              <a:cxn ang="T11">
                <a:pos x="T6" y="T7"/>
              </a:cxn>
            </a:cxnLst>
            <a:rect l="T12" t="T13" r="T14" b="T15"/>
            <a:pathLst>
              <a:path w="95" h="61">
                <a:moveTo>
                  <a:pt x="0" y="61"/>
                </a:moveTo>
                <a:lnTo>
                  <a:pt x="95" y="49"/>
                </a:lnTo>
                <a:lnTo>
                  <a:pt x="75" y="0"/>
                </a:lnTo>
                <a:lnTo>
                  <a:pt x="0" y="61"/>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7" name="Freeform 296"/>
          <p:cNvSpPr>
            <a:spLocks/>
          </p:cNvSpPr>
          <p:nvPr/>
        </p:nvSpPr>
        <p:spPr bwMode="auto">
          <a:xfrm>
            <a:off x="4029869" y="4309852"/>
            <a:ext cx="132715" cy="161925"/>
          </a:xfrm>
          <a:custGeom>
            <a:avLst/>
            <a:gdLst>
              <a:gd name="T0" fmla="*/ 0 w 76"/>
              <a:gd name="T1" fmla="*/ 2147483647 h 90"/>
              <a:gd name="T2" fmla="*/ 2147483647 w 76"/>
              <a:gd name="T3" fmla="*/ 2147483647 h 90"/>
              <a:gd name="T4" fmla="*/ 2147483647 w 76"/>
              <a:gd name="T5" fmla="*/ 0 h 90"/>
              <a:gd name="T6" fmla="*/ 0 w 76"/>
              <a:gd name="T7" fmla="*/ 2147483647 h 90"/>
              <a:gd name="T8" fmla="*/ 0 60000 65536"/>
              <a:gd name="T9" fmla="*/ 0 60000 65536"/>
              <a:gd name="T10" fmla="*/ 0 60000 65536"/>
              <a:gd name="T11" fmla="*/ 0 60000 65536"/>
              <a:gd name="T12" fmla="*/ 0 w 76"/>
              <a:gd name="T13" fmla="*/ 0 h 90"/>
              <a:gd name="T14" fmla="*/ 76 w 76"/>
              <a:gd name="T15" fmla="*/ 90 h 90"/>
            </a:gdLst>
            <a:ahLst/>
            <a:cxnLst>
              <a:cxn ang="T8">
                <a:pos x="T0" y="T1"/>
              </a:cxn>
              <a:cxn ang="T9">
                <a:pos x="T2" y="T3"/>
              </a:cxn>
              <a:cxn ang="T10">
                <a:pos x="T4" y="T5"/>
              </a:cxn>
              <a:cxn ang="T11">
                <a:pos x="T6" y="T7"/>
              </a:cxn>
            </a:cxnLst>
            <a:rect l="T12" t="T13" r="T14" b="T15"/>
            <a:pathLst>
              <a:path w="76" h="90">
                <a:moveTo>
                  <a:pt x="0" y="90"/>
                </a:moveTo>
                <a:lnTo>
                  <a:pt x="76" y="32"/>
                </a:lnTo>
                <a:lnTo>
                  <a:pt x="35" y="0"/>
                </a:lnTo>
                <a:lnTo>
                  <a:pt x="0" y="9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8" name="Freeform 297"/>
          <p:cNvSpPr>
            <a:spLocks/>
          </p:cNvSpPr>
          <p:nvPr/>
        </p:nvSpPr>
        <p:spPr bwMode="auto">
          <a:xfrm>
            <a:off x="8189437" y="4378220"/>
            <a:ext cx="165893" cy="93557"/>
          </a:xfrm>
          <a:custGeom>
            <a:avLst/>
            <a:gdLst>
              <a:gd name="T0" fmla="*/ 2147483647 w 95"/>
              <a:gd name="T1" fmla="*/ 2147483647 h 52"/>
              <a:gd name="T2" fmla="*/ 0 w 95"/>
              <a:gd name="T3" fmla="*/ 2147483647 h 52"/>
              <a:gd name="T4" fmla="*/ 2147483647 w 95"/>
              <a:gd name="T5" fmla="*/ 0 h 52"/>
              <a:gd name="T6" fmla="*/ 2147483647 w 95"/>
              <a:gd name="T7" fmla="*/ 2147483647 h 52"/>
              <a:gd name="T8" fmla="*/ 0 60000 65536"/>
              <a:gd name="T9" fmla="*/ 0 60000 65536"/>
              <a:gd name="T10" fmla="*/ 0 60000 65536"/>
              <a:gd name="T11" fmla="*/ 0 60000 65536"/>
              <a:gd name="T12" fmla="*/ 0 w 95"/>
              <a:gd name="T13" fmla="*/ 0 h 52"/>
              <a:gd name="T14" fmla="*/ 95 w 95"/>
              <a:gd name="T15" fmla="*/ 52 h 52"/>
            </a:gdLst>
            <a:ahLst/>
            <a:cxnLst>
              <a:cxn ang="T8">
                <a:pos x="T0" y="T1"/>
              </a:cxn>
              <a:cxn ang="T9">
                <a:pos x="T2" y="T3"/>
              </a:cxn>
              <a:cxn ang="T10">
                <a:pos x="T4" y="T5"/>
              </a:cxn>
              <a:cxn ang="T11">
                <a:pos x="T6" y="T7"/>
              </a:cxn>
            </a:cxnLst>
            <a:rect l="T12" t="T13" r="T14" b="T15"/>
            <a:pathLst>
              <a:path w="95" h="52">
                <a:moveTo>
                  <a:pt x="95" y="52"/>
                </a:moveTo>
                <a:lnTo>
                  <a:pt x="0" y="46"/>
                </a:lnTo>
                <a:lnTo>
                  <a:pt x="14" y="0"/>
                </a:lnTo>
                <a:lnTo>
                  <a:pt x="95" y="52"/>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29" name="Freeform 298"/>
          <p:cNvSpPr>
            <a:spLocks/>
          </p:cNvSpPr>
          <p:nvPr/>
        </p:nvSpPr>
        <p:spPr bwMode="auto">
          <a:xfrm>
            <a:off x="6668453" y="4356630"/>
            <a:ext cx="165894" cy="109749"/>
          </a:xfrm>
          <a:custGeom>
            <a:avLst/>
            <a:gdLst>
              <a:gd name="T0" fmla="*/ 2147483647 w 95"/>
              <a:gd name="T1" fmla="*/ 2147483647 h 61"/>
              <a:gd name="T2" fmla="*/ 0 w 95"/>
              <a:gd name="T3" fmla="*/ 2147483647 h 61"/>
              <a:gd name="T4" fmla="*/ 2147483647 w 95"/>
              <a:gd name="T5" fmla="*/ 0 h 61"/>
              <a:gd name="T6" fmla="*/ 2147483647 w 95"/>
              <a:gd name="T7" fmla="*/ 2147483647 h 61"/>
              <a:gd name="T8" fmla="*/ 0 60000 65536"/>
              <a:gd name="T9" fmla="*/ 0 60000 65536"/>
              <a:gd name="T10" fmla="*/ 0 60000 65536"/>
              <a:gd name="T11" fmla="*/ 0 60000 65536"/>
              <a:gd name="T12" fmla="*/ 0 w 95"/>
              <a:gd name="T13" fmla="*/ 0 h 61"/>
              <a:gd name="T14" fmla="*/ 95 w 95"/>
              <a:gd name="T15" fmla="*/ 61 h 61"/>
            </a:gdLst>
            <a:ahLst/>
            <a:cxnLst>
              <a:cxn ang="T8">
                <a:pos x="T0" y="T1"/>
              </a:cxn>
              <a:cxn ang="T9">
                <a:pos x="T2" y="T3"/>
              </a:cxn>
              <a:cxn ang="T10">
                <a:pos x="T4" y="T5"/>
              </a:cxn>
              <a:cxn ang="T11">
                <a:pos x="T6" y="T7"/>
              </a:cxn>
            </a:cxnLst>
            <a:rect l="T12" t="T13" r="T14" b="T15"/>
            <a:pathLst>
              <a:path w="95" h="61">
                <a:moveTo>
                  <a:pt x="95" y="61"/>
                </a:moveTo>
                <a:lnTo>
                  <a:pt x="0" y="49"/>
                </a:lnTo>
                <a:lnTo>
                  <a:pt x="20" y="0"/>
                </a:lnTo>
                <a:lnTo>
                  <a:pt x="95" y="61"/>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30" name="Freeform 299"/>
          <p:cNvSpPr>
            <a:spLocks/>
          </p:cNvSpPr>
          <p:nvPr/>
        </p:nvSpPr>
        <p:spPr bwMode="auto">
          <a:xfrm>
            <a:off x="5267961" y="4309852"/>
            <a:ext cx="130969" cy="161925"/>
          </a:xfrm>
          <a:custGeom>
            <a:avLst/>
            <a:gdLst>
              <a:gd name="T0" fmla="*/ 2147483647 w 75"/>
              <a:gd name="T1" fmla="*/ 2147483647 h 90"/>
              <a:gd name="T2" fmla="*/ 0 w 75"/>
              <a:gd name="T3" fmla="*/ 2147483647 h 90"/>
              <a:gd name="T4" fmla="*/ 2147483647 w 75"/>
              <a:gd name="T5" fmla="*/ 0 h 90"/>
              <a:gd name="T6" fmla="*/ 2147483647 w 75"/>
              <a:gd name="T7" fmla="*/ 2147483647 h 90"/>
              <a:gd name="T8" fmla="*/ 0 60000 65536"/>
              <a:gd name="T9" fmla="*/ 0 60000 65536"/>
              <a:gd name="T10" fmla="*/ 0 60000 65536"/>
              <a:gd name="T11" fmla="*/ 0 60000 65536"/>
              <a:gd name="T12" fmla="*/ 0 w 75"/>
              <a:gd name="T13" fmla="*/ 0 h 90"/>
              <a:gd name="T14" fmla="*/ 75 w 75"/>
              <a:gd name="T15" fmla="*/ 90 h 90"/>
            </a:gdLst>
            <a:ahLst/>
            <a:cxnLst>
              <a:cxn ang="T8">
                <a:pos x="T0" y="T1"/>
              </a:cxn>
              <a:cxn ang="T9">
                <a:pos x="T2" y="T3"/>
              </a:cxn>
              <a:cxn ang="T10">
                <a:pos x="T4" y="T5"/>
              </a:cxn>
              <a:cxn ang="T11">
                <a:pos x="T6" y="T7"/>
              </a:cxn>
            </a:cxnLst>
            <a:rect l="T12" t="T13" r="T14" b="T15"/>
            <a:pathLst>
              <a:path w="75" h="90">
                <a:moveTo>
                  <a:pt x="75" y="90"/>
                </a:moveTo>
                <a:lnTo>
                  <a:pt x="0" y="32"/>
                </a:lnTo>
                <a:lnTo>
                  <a:pt x="41" y="0"/>
                </a:lnTo>
                <a:lnTo>
                  <a:pt x="75" y="9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31" name="Line 300"/>
          <p:cNvSpPr>
            <a:spLocks noChangeShapeType="1"/>
          </p:cNvSpPr>
          <p:nvPr/>
        </p:nvSpPr>
        <p:spPr bwMode="auto">
          <a:xfrm flipH="1">
            <a:off x="462280" y="4653492"/>
            <a:ext cx="157163" cy="1800"/>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532" name="Freeform 301"/>
          <p:cNvSpPr>
            <a:spLocks/>
          </p:cNvSpPr>
          <p:nvPr/>
        </p:nvSpPr>
        <p:spPr bwMode="auto">
          <a:xfrm>
            <a:off x="347028" y="4612112"/>
            <a:ext cx="181610" cy="82762"/>
          </a:xfrm>
          <a:custGeom>
            <a:avLst/>
            <a:gdLst>
              <a:gd name="T0" fmla="*/ 0 w 104"/>
              <a:gd name="T1" fmla="*/ 2147483647 h 46"/>
              <a:gd name="T2" fmla="*/ 2147483647 w 104"/>
              <a:gd name="T3" fmla="*/ 2147483647 h 46"/>
              <a:gd name="T4" fmla="*/ 2147483647 w 104"/>
              <a:gd name="T5" fmla="*/ 0 h 46"/>
              <a:gd name="T6" fmla="*/ 0 w 104"/>
              <a:gd name="T7" fmla="*/ 2147483647 h 46"/>
              <a:gd name="T8" fmla="*/ 0 60000 65536"/>
              <a:gd name="T9" fmla="*/ 0 60000 65536"/>
              <a:gd name="T10" fmla="*/ 0 60000 65536"/>
              <a:gd name="T11" fmla="*/ 0 60000 65536"/>
              <a:gd name="T12" fmla="*/ 0 w 104"/>
              <a:gd name="T13" fmla="*/ 0 h 46"/>
              <a:gd name="T14" fmla="*/ 104 w 104"/>
              <a:gd name="T15" fmla="*/ 46 h 46"/>
            </a:gdLst>
            <a:ahLst/>
            <a:cxnLst>
              <a:cxn ang="T8">
                <a:pos x="T0" y="T1"/>
              </a:cxn>
              <a:cxn ang="T9">
                <a:pos x="T2" y="T3"/>
              </a:cxn>
              <a:cxn ang="T10">
                <a:pos x="T4" y="T5"/>
              </a:cxn>
              <a:cxn ang="T11">
                <a:pos x="T6" y="T7"/>
              </a:cxn>
            </a:cxnLst>
            <a:rect l="T12" t="T13" r="T14" b="T15"/>
            <a:pathLst>
              <a:path w="104" h="46">
                <a:moveTo>
                  <a:pt x="0" y="23"/>
                </a:moveTo>
                <a:lnTo>
                  <a:pt x="104" y="46"/>
                </a:lnTo>
                <a:lnTo>
                  <a:pt x="104" y="0"/>
                </a:lnTo>
                <a:lnTo>
                  <a:pt x="0" y="23"/>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33" name="Rectangle 302"/>
          <p:cNvSpPr>
            <a:spLocks noChangeArrowheads="1"/>
          </p:cNvSpPr>
          <p:nvPr/>
        </p:nvSpPr>
        <p:spPr bwMode="auto">
          <a:xfrm>
            <a:off x="4508342" y="2550266"/>
            <a:ext cx="41910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Fetch</a:t>
            </a:r>
            <a:endParaRPr lang="en-US" dirty="0">
              <a:latin typeface="Times New Roman" pitchFamily="29" charset="0"/>
            </a:endParaRPr>
          </a:p>
        </p:txBody>
      </p:sp>
      <p:sp>
        <p:nvSpPr>
          <p:cNvPr id="64534" name="Rectangle 303"/>
          <p:cNvSpPr>
            <a:spLocks noChangeArrowheads="1"/>
          </p:cNvSpPr>
          <p:nvPr/>
        </p:nvSpPr>
        <p:spPr bwMode="auto">
          <a:xfrm>
            <a:off x="4426268" y="3489431"/>
            <a:ext cx="578009"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Decode</a:t>
            </a:r>
            <a:endParaRPr lang="en-US" dirty="0">
              <a:latin typeface="Times New Roman" pitchFamily="29" charset="0"/>
            </a:endParaRPr>
          </a:p>
        </p:txBody>
      </p:sp>
      <p:sp>
        <p:nvSpPr>
          <p:cNvPr id="64535" name="Rectangle 304"/>
          <p:cNvSpPr>
            <a:spLocks noChangeArrowheads="1"/>
          </p:cNvSpPr>
          <p:nvPr/>
        </p:nvSpPr>
        <p:spPr bwMode="auto">
          <a:xfrm>
            <a:off x="3488532" y="2339764"/>
            <a:ext cx="22352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Init</a:t>
            </a:r>
            <a:endParaRPr lang="en-US" dirty="0">
              <a:latin typeface="Times New Roman" pitchFamily="29" charset="0"/>
            </a:endParaRPr>
          </a:p>
        </p:txBody>
      </p:sp>
      <p:sp>
        <p:nvSpPr>
          <p:cNvPr id="64536" name="Rectangle 305"/>
          <p:cNvSpPr>
            <a:spLocks noChangeArrowheads="1"/>
          </p:cNvSpPr>
          <p:nvPr/>
        </p:nvSpPr>
        <p:spPr bwMode="auto">
          <a:xfrm>
            <a:off x="3261520" y="2683405"/>
            <a:ext cx="695008"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PC_clr</a:t>
            </a:r>
            <a:r>
              <a:rPr lang="en-US" sz="1300" dirty="0">
                <a:latin typeface="Helvetica" pitchFamily="29" charset="0"/>
              </a:rPr>
              <a:t>=1</a:t>
            </a:r>
            <a:endParaRPr lang="en-US" dirty="0">
              <a:latin typeface="Times New Roman" pitchFamily="29" charset="0"/>
            </a:endParaRPr>
          </a:p>
        </p:txBody>
      </p:sp>
      <p:sp>
        <p:nvSpPr>
          <p:cNvPr id="64537" name="Rectangle 306"/>
          <p:cNvSpPr>
            <a:spLocks noChangeArrowheads="1"/>
          </p:cNvSpPr>
          <p:nvPr/>
        </p:nvSpPr>
        <p:spPr bwMode="auto">
          <a:xfrm>
            <a:off x="2374425" y="4559935"/>
            <a:ext cx="366713" cy="1907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Store</a:t>
            </a:r>
            <a:endParaRPr lang="en-US" dirty="0">
              <a:latin typeface="Times New Roman" pitchFamily="29" charset="0"/>
            </a:endParaRPr>
          </a:p>
        </p:txBody>
      </p:sp>
      <p:sp>
        <p:nvSpPr>
          <p:cNvPr id="64538" name="Rectangle 307"/>
          <p:cNvSpPr>
            <a:spLocks noChangeArrowheads="1"/>
          </p:cNvSpPr>
          <p:nvPr/>
        </p:nvSpPr>
        <p:spPr bwMode="auto">
          <a:xfrm>
            <a:off x="5332572" y="2334366"/>
            <a:ext cx="5588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Times" pitchFamily="29" charset="0"/>
              </a:rPr>
              <a:t>I</a:t>
            </a:r>
            <a:endParaRPr lang="en-US" dirty="0">
              <a:latin typeface="Times New Roman" pitchFamily="29" charset="0"/>
            </a:endParaRPr>
          </a:p>
        </p:txBody>
      </p:sp>
      <p:sp>
        <p:nvSpPr>
          <p:cNvPr id="64539" name="Rectangle 308"/>
          <p:cNvSpPr>
            <a:spLocks noChangeArrowheads="1"/>
          </p:cNvSpPr>
          <p:nvPr/>
        </p:nvSpPr>
        <p:spPr bwMode="auto">
          <a:xfrm>
            <a:off x="5386705" y="2328969"/>
            <a:ext cx="43307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_rd=1</a:t>
            </a:r>
            <a:endParaRPr lang="en-US" dirty="0">
              <a:latin typeface="Times New Roman" pitchFamily="29" charset="0"/>
            </a:endParaRPr>
          </a:p>
        </p:txBody>
      </p:sp>
      <p:sp>
        <p:nvSpPr>
          <p:cNvPr id="64540" name="Rectangle 309"/>
          <p:cNvSpPr>
            <a:spLocks noChangeArrowheads="1"/>
          </p:cNvSpPr>
          <p:nvPr/>
        </p:nvSpPr>
        <p:spPr bwMode="auto">
          <a:xfrm>
            <a:off x="5332572" y="2528676"/>
            <a:ext cx="731678"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PC_inc</a:t>
            </a:r>
            <a:r>
              <a:rPr lang="en-US" sz="1300" dirty="0">
                <a:latin typeface="Helvetica" pitchFamily="29" charset="0"/>
              </a:rPr>
              <a:t>=1</a:t>
            </a:r>
            <a:endParaRPr lang="en-US" dirty="0">
              <a:latin typeface="Times New Roman" pitchFamily="29" charset="0"/>
            </a:endParaRPr>
          </a:p>
        </p:txBody>
      </p:sp>
      <p:sp>
        <p:nvSpPr>
          <p:cNvPr id="64541" name="Rectangle 310"/>
          <p:cNvSpPr>
            <a:spLocks noChangeArrowheads="1"/>
          </p:cNvSpPr>
          <p:nvPr/>
        </p:nvSpPr>
        <p:spPr bwMode="auto">
          <a:xfrm>
            <a:off x="5332572" y="2731982"/>
            <a:ext cx="5588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Times" pitchFamily="29" charset="0"/>
              </a:rPr>
              <a:t>I</a:t>
            </a:r>
            <a:endParaRPr lang="en-US" dirty="0">
              <a:latin typeface="Times New Roman" pitchFamily="29" charset="0"/>
            </a:endParaRPr>
          </a:p>
        </p:txBody>
      </p:sp>
      <p:sp>
        <p:nvSpPr>
          <p:cNvPr id="64542" name="Rectangle 311"/>
          <p:cNvSpPr>
            <a:spLocks noChangeArrowheads="1"/>
          </p:cNvSpPr>
          <p:nvPr/>
        </p:nvSpPr>
        <p:spPr bwMode="auto">
          <a:xfrm>
            <a:off x="5386706" y="2728384"/>
            <a:ext cx="536099"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R_ld</a:t>
            </a:r>
            <a:r>
              <a:rPr lang="en-US" sz="1300" dirty="0">
                <a:latin typeface="Helvetica" pitchFamily="29" charset="0"/>
              </a:rPr>
              <a:t>=1</a:t>
            </a:r>
            <a:endParaRPr lang="en-US" dirty="0">
              <a:latin typeface="Times New Roman" pitchFamily="29" charset="0"/>
            </a:endParaRPr>
          </a:p>
        </p:txBody>
      </p:sp>
      <p:sp>
        <p:nvSpPr>
          <p:cNvPr id="64543" name="Rectangle 312"/>
          <p:cNvSpPr>
            <a:spLocks noChangeArrowheads="1"/>
          </p:cNvSpPr>
          <p:nvPr/>
        </p:nvSpPr>
        <p:spPr bwMode="auto">
          <a:xfrm>
            <a:off x="984409" y="4559935"/>
            <a:ext cx="342265" cy="1907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Load</a:t>
            </a:r>
            <a:endParaRPr lang="en-US" dirty="0">
              <a:latin typeface="Times New Roman" pitchFamily="29" charset="0"/>
            </a:endParaRPr>
          </a:p>
        </p:txBody>
      </p:sp>
      <p:sp>
        <p:nvSpPr>
          <p:cNvPr id="64544" name="Rectangle 313"/>
          <p:cNvSpPr>
            <a:spLocks noChangeArrowheads="1"/>
          </p:cNvSpPr>
          <p:nvPr/>
        </p:nvSpPr>
        <p:spPr bwMode="auto">
          <a:xfrm>
            <a:off x="3839527" y="4559935"/>
            <a:ext cx="274162" cy="1907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Add</a:t>
            </a:r>
            <a:endParaRPr lang="en-US" dirty="0">
              <a:latin typeface="Times New Roman" pitchFamily="29" charset="0"/>
            </a:endParaRPr>
          </a:p>
        </p:txBody>
      </p:sp>
      <p:sp>
        <p:nvSpPr>
          <p:cNvPr id="64545" name="Rectangle 314"/>
          <p:cNvSpPr>
            <a:spLocks noChangeArrowheads="1"/>
          </p:cNvSpPr>
          <p:nvPr/>
        </p:nvSpPr>
        <p:spPr bwMode="auto">
          <a:xfrm>
            <a:off x="1972787" y="4907175"/>
            <a:ext cx="74041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D_addr</a:t>
            </a:r>
            <a:r>
              <a:rPr lang="en-US" sz="1300" dirty="0">
                <a:latin typeface="Helvetica" pitchFamily="29" charset="0"/>
              </a:rPr>
              <a:t>=</a:t>
            </a:r>
            <a:r>
              <a:rPr lang="en-US" sz="1300" dirty="0" err="1">
                <a:latin typeface="Helvetica" pitchFamily="29" charset="0"/>
              </a:rPr>
              <a:t>d</a:t>
            </a:r>
            <a:endParaRPr lang="en-US" dirty="0">
              <a:latin typeface="Times New Roman" pitchFamily="29" charset="0"/>
            </a:endParaRPr>
          </a:p>
        </p:txBody>
      </p:sp>
      <p:sp>
        <p:nvSpPr>
          <p:cNvPr id="64546" name="Rectangle 315"/>
          <p:cNvSpPr>
            <a:spLocks noChangeArrowheads="1"/>
          </p:cNvSpPr>
          <p:nvPr/>
        </p:nvSpPr>
        <p:spPr bwMode="auto">
          <a:xfrm>
            <a:off x="1972787" y="5094288"/>
            <a:ext cx="581501"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D_wr</a:t>
            </a:r>
            <a:r>
              <a:rPr lang="en-US" sz="1300" dirty="0">
                <a:latin typeface="Helvetica" pitchFamily="29" charset="0"/>
              </a:rPr>
              <a:t>=1</a:t>
            </a:r>
            <a:endParaRPr lang="en-US" dirty="0">
              <a:latin typeface="Times New Roman" pitchFamily="29" charset="0"/>
            </a:endParaRPr>
          </a:p>
        </p:txBody>
      </p:sp>
      <p:sp>
        <p:nvSpPr>
          <p:cNvPr id="64547" name="Rectangle 316"/>
          <p:cNvSpPr>
            <a:spLocks noChangeArrowheads="1"/>
          </p:cNvSpPr>
          <p:nvPr/>
        </p:nvSpPr>
        <p:spPr bwMode="auto">
          <a:xfrm>
            <a:off x="1972787" y="5285000"/>
            <a:ext cx="499191"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RF_s1</a:t>
            </a:r>
            <a:endParaRPr lang="en-US" dirty="0">
              <a:latin typeface="Times New Roman" pitchFamily="29" charset="0"/>
            </a:endParaRPr>
          </a:p>
        </p:txBody>
      </p:sp>
      <p:sp>
        <p:nvSpPr>
          <p:cNvPr id="64548" name="Rectangle 317"/>
          <p:cNvSpPr>
            <a:spLocks noChangeArrowheads="1"/>
          </p:cNvSpPr>
          <p:nvPr/>
        </p:nvSpPr>
        <p:spPr bwMode="auto">
          <a:xfrm>
            <a:off x="2449513" y="5285000"/>
            <a:ext cx="977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49" name="Rectangle 318"/>
          <p:cNvSpPr>
            <a:spLocks noChangeArrowheads="1"/>
          </p:cNvSpPr>
          <p:nvPr/>
        </p:nvSpPr>
        <p:spPr bwMode="auto">
          <a:xfrm>
            <a:off x="2543810" y="5285000"/>
            <a:ext cx="149236"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X</a:t>
            </a:r>
            <a:endParaRPr lang="en-US" dirty="0">
              <a:latin typeface="Times New Roman" pitchFamily="29" charset="0"/>
            </a:endParaRPr>
          </a:p>
        </p:txBody>
      </p:sp>
      <p:sp>
        <p:nvSpPr>
          <p:cNvPr id="64550" name="Rectangle 319"/>
          <p:cNvSpPr>
            <a:spLocks noChangeArrowheads="1"/>
          </p:cNvSpPr>
          <p:nvPr/>
        </p:nvSpPr>
        <p:spPr bwMode="auto">
          <a:xfrm>
            <a:off x="1972787" y="5472113"/>
            <a:ext cx="508308"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RF_s0</a:t>
            </a:r>
            <a:endParaRPr lang="en-US" dirty="0">
              <a:latin typeface="Times New Roman" pitchFamily="29" charset="0"/>
            </a:endParaRPr>
          </a:p>
        </p:txBody>
      </p:sp>
      <p:sp>
        <p:nvSpPr>
          <p:cNvPr id="64551" name="Rectangle 320"/>
          <p:cNvSpPr>
            <a:spLocks noChangeArrowheads="1"/>
          </p:cNvSpPr>
          <p:nvPr/>
        </p:nvSpPr>
        <p:spPr bwMode="auto">
          <a:xfrm>
            <a:off x="2449513" y="5472113"/>
            <a:ext cx="977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52" name="Rectangle 321"/>
          <p:cNvSpPr>
            <a:spLocks noChangeArrowheads="1"/>
          </p:cNvSpPr>
          <p:nvPr/>
        </p:nvSpPr>
        <p:spPr bwMode="auto">
          <a:xfrm>
            <a:off x="2543810" y="5472113"/>
            <a:ext cx="149236"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X</a:t>
            </a:r>
            <a:endParaRPr lang="en-US" dirty="0">
              <a:latin typeface="Times New Roman" pitchFamily="29" charset="0"/>
            </a:endParaRPr>
          </a:p>
        </p:txBody>
      </p:sp>
      <p:sp>
        <p:nvSpPr>
          <p:cNvPr id="64553" name="Rectangle 322"/>
          <p:cNvSpPr>
            <a:spLocks noChangeArrowheads="1"/>
          </p:cNvSpPr>
          <p:nvPr/>
        </p:nvSpPr>
        <p:spPr bwMode="auto">
          <a:xfrm>
            <a:off x="1972787" y="5657427"/>
            <a:ext cx="1206658"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RF_Rp_addr</a:t>
            </a:r>
            <a:r>
              <a:rPr lang="en-US" sz="1300" dirty="0">
                <a:latin typeface="Helvetica" pitchFamily="29" charset="0"/>
              </a:rPr>
              <a:t>=</a:t>
            </a:r>
            <a:r>
              <a:rPr lang="en-US" sz="1300" dirty="0" err="1">
                <a:latin typeface="Helvetica" pitchFamily="29" charset="0"/>
              </a:rPr>
              <a:t>ra</a:t>
            </a:r>
            <a:endParaRPr lang="en-US" dirty="0">
              <a:latin typeface="Times New Roman" pitchFamily="29" charset="0"/>
            </a:endParaRPr>
          </a:p>
        </p:txBody>
      </p:sp>
      <p:sp>
        <p:nvSpPr>
          <p:cNvPr id="64554" name="Rectangle 323"/>
          <p:cNvSpPr>
            <a:spLocks noChangeArrowheads="1"/>
          </p:cNvSpPr>
          <p:nvPr/>
        </p:nvSpPr>
        <p:spPr bwMode="auto">
          <a:xfrm>
            <a:off x="1972787" y="5844540"/>
            <a:ext cx="96393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RF_Rp_rd</a:t>
            </a:r>
            <a:r>
              <a:rPr lang="en-US" sz="1300" dirty="0">
                <a:latin typeface="Helvetica" pitchFamily="29" charset="0"/>
              </a:rPr>
              <a:t>=1</a:t>
            </a:r>
            <a:endParaRPr lang="en-US" dirty="0">
              <a:latin typeface="Times New Roman" pitchFamily="29" charset="0"/>
            </a:endParaRPr>
          </a:p>
        </p:txBody>
      </p:sp>
      <p:sp>
        <p:nvSpPr>
          <p:cNvPr id="64555" name="Rectangle 324"/>
          <p:cNvSpPr>
            <a:spLocks noChangeArrowheads="1"/>
          </p:cNvSpPr>
          <p:nvPr/>
        </p:nvSpPr>
        <p:spPr bwMode="auto">
          <a:xfrm>
            <a:off x="3409951" y="4907175"/>
            <a:ext cx="1206659"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RF_Rp_addr</a:t>
            </a:r>
            <a:r>
              <a:rPr lang="en-US" sz="1300" dirty="0">
                <a:latin typeface="Helvetica" pitchFamily="29" charset="0"/>
              </a:rPr>
              <a:t>=</a:t>
            </a:r>
            <a:r>
              <a:rPr lang="en-US" sz="1300" dirty="0" err="1">
                <a:latin typeface="Helvetica" pitchFamily="29" charset="0"/>
              </a:rPr>
              <a:t>rb</a:t>
            </a:r>
            <a:endParaRPr lang="en-US" dirty="0">
              <a:latin typeface="Times New Roman" pitchFamily="29" charset="0"/>
            </a:endParaRPr>
          </a:p>
        </p:txBody>
      </p:sp>
      <p:sp>
        <p:nvSpPr>
          <p:cNvPr id="64556" name="Rectangle 325"/>
          <p:cNvSpPr>
            <a:spLocks noChangeArrowheads="1"/>
          </p:cNvSpPr>
          <p:nvPr/>
        </p:nvSpPr>
        <p:spPr bwMode="auto">
          <a:xfrm>
            <a:off x="3409950" y="5094288"/>
            <a:ext cx="96393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RF_Rp_rd</a:t>
            </a:r>
            <a:r>
              <a:rPr lang="en-US" sz="1300" dirty="0">
                <a:latin typeface="Helvetica" pitchFamily="29" charset="0"/>
              </a:rPr>
              <a:t>=1</a:t>
            </a:r>
            <a:endParaRPr lang="en-US" dirty="0">
              <a:latin typeface="Times New Roman" pitchFamily="29" charset="0"/>
            </a:endParaRPr>
          </a:p>
        </p:txBody>
      </p:sp>
      <p:sp>
        <p:nvSpPr>
          <p:cNvPr id="64557" name="Rectangle 326"/>
          <p:cNvSpPr>
            <a:spLocks noChangeArrowheads="1"/>
          </p:cNvSpPr>
          <p:nvPr/>
        </p:nvSpPr>
        <p:spPr bwMode="auto">
          <a:xfrm>
            <a:off x="3409951" y="5285000"/>
            <a:ext cx="499191"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RF_s1</a:t>
            </a:r>
            <a:endParaRPr lang="en-US" dirty="0">
              <a:latin typeface="Times New Roman" pitchFamily="29" charset="0"/>
            </a:endParaRPr>
          </a:p>
        </p:txBody>
      </p:sp>
      <p:sp>
        <p:nvSpPr>
          <p:cNvPr id="64558" name="Rectangle 327"/>
          <p:cNvSpPr>
            <a:spLocks noChangeArrowheads="1"/>
          </p:cNvSpPr>
          <p:nvPr/>
        </p:nvSpPr>
        <p:spPr bwMode="auto">
          <a:xfrm>
            <a:off x="3886677" y="5285000"/>
            <a:ext cx="977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59" name="Rectangle 328"/>
          <p:cNvSpPr>
            <a:spLocks noChangeArrowheads="1"/>
          </p:cNvSpPr>
          <p:nvPr/>
        </p:nvSpPr>
        <p:spPr bwMode="auto">
          <a:xfrm>
            <a:off x="3980975" y="5285000"/>
            <a:ext cx="110764"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0</a:t>
            </a:r>
            <a:endParaRPr lang="en-US" dirty="0">
              <a:latin typeface="Times New Roman" pitchFamily="29" charset="0"/>
            </a:endParaRPr>
          </a:p>
        </p:txBody>
      </p:sp>
      <p:sp>
        <p:nvSpPr>
          <p:cNvPr id="64560" name="Rectangle 329"/>
          <p:cNvSpPr>
            <a:spLocks noChangeArrowheads="1"/>
          </p:cNvSpPr>
          <p:nvPr/>
        </p:nvSpPr>
        <p:spPr bwMode="auto">
          <a:xfrm>
            <a:off x="3409951" y="5472113"/>
            <a:ext cx="508308"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RF_s0</a:t>
            </a:r>
            <a:endParaRPr lang="en-US" dirty="0">
              <a:latin typeface="Times New Roman" pitchFamily="29" charset="0"/>
            </a:endParaRPr>
          </a:p>
        </p:txBody>
      </p:sp>
      <p:sp>
        <p:nvSpPr>
          <p:cNvPr id="64561" name="Rectangle 330"/>
          <p:cNvSpPr>
            <a:spLocks noChangeArrowheads="1"/>
          </p:cNvSpPr>
          <p:nvPr/>
        </p:nvSpPr>
        <p:spPr bwMode="auto">
          <a:xfrm>
            <a:off x="3886677" y="5472113"/>
            <a:ext cx="977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62" name="Rectangle 331"/>
          <p:cNvSpPr>
            <a:spLocks noChangeArrowheads="1"/>
          </p:cNvSpPr>
          <p:nvPr/>
        </p:nvSpPr>
        <p:spPr bwMode="auto">
          <a:xfrm>
            <a:off x="3980975" y="5472113"/>
            <a:ext cx="110764"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0</a:t>
            </a:r>
            <a:endParaRPr lang="en-US" dirty="0">
              <a:latin typeface="Times New Roman" pitchFamily="29" charset="0"/>
            </a:endParaRPr>
          </a:p>
        </p:txBody>
      </p:sp>
      <p:sp>
        <p:nvSpPr>
          <p:cNvPr id="64563" name="Rectangle 332"/>
          <p:cNvSpPr>
            <a:spLocks noChangeArrowheads="1"/>
          </p:cNvSpPr>
          <p:nvPr/>
        </p:nvSpPr>
        <p:spPr bwMode="auto">
          <a:xfrm>
            <a:off x="3409950" y="5657427"/>
            <a:ext cx="1142048"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RF_Rq_add</a:t>
            </a:r>
            <a:r>
              <a:rPr lang="en-US" sz="1300" dirty="0">
                <a:latin typeface="Helvetica" pitchFamily="29" charset="0"/>
              </a:rPr>
              <a:t>=</a:t>
            </a:r>
            <a:r>
              <a:rPr lang="en-US" sz="1300" dirty="0" err="1">
                <a:latin typeface="Helvetica" pitchFamily="29" charset="0"/>
              </a:rPr>
              <a:t>rc</a:t>
            </a:r>
            <a:endParaRPr lang="en-US" dirty="0">
              <a:latin typeface="Times New Roman" pitchFamily="29" charset="0"/>
            </a:endParaRPr>
          </a:p>
        </p:txBody>
      </p:sp>
      <p:sp>
        <p:nvSpPr>
          <p:cNvPr id="64564" name="Rectangle 333"/>
          <p:cNvSpPr>
            <a:spLocks noChangeArrowheads="1"/>
          </p:cNvSpPr>
          <p:nvPr/>
        </p:nvSpPr>
        <p:spPr bwMode="auto">
          <a:xfrm>
            <a:off x="3409950" y="5844540"/>
            <a:ext cx="96393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RF_Rq_rd</a:t>
            </a:r>
            <a:r>
              <a:rPr lang="en-US" sz="1300" dirty="0">
                <a:latin typeface="Helvetica" pitchFamily="29" charset="0"/>
              </a:rPr>
              <a:t>=1</a:t>
            </a:r>
            <a:endParaRPr lang="en-US" dirty="0">
              <a:latin typeface="Times New Roman" pitchFamily="29" charset="0"/>
            </a:endParaRPr>
          </a:p>
        </p:txBody>
      </p:sp>
      <p:sp>
        <p:nvSpPr>
          <p:cNvPr id="64565" name="Rectangle 334"/>
          <p:cNvSpPr>
            <a:spLocks noChangeArrowheads="1"/>
          </p:cNvSpPr>
          <p:nvPr/>
        </p:nvSpPr>
        <p:spPr bwMode="auto">
          <a:xfrm>
            <a:off x="3409950" y="6031654"/>
            <a:ext cx="114554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RF_W_addr_ra</a:t>
            </a:r>
            <a:endParaRPr lang="en-US" dirty="0">
              <a:latin typeface="Times New Roman" pitchFamily="29" charset="0"/>
            </a:endParaRPr>
          </a:p>
        </p:txBody>
      </p:sp>
      <p:sp>
        <p:nvSpPr>
          <p:cNvPr id="64566" name="Rectangle 335"/>
          <p:cNvSpPr>
            <a:spLocks noChangeArrowheads="1"/>
          </p:cNvSpPr>
          <p:nvPr/>
        </p:nvSpPr>
        <p:spPr bwMode="auto">
          <a:xfrm>
            <a:off x="3409950" y="6218767"/>
            <a:ext cx="93599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RF_W_wr</a:t>
            </a:r>
            <a:r>
              <a:rPr lang="en-US" sz="1300" dirty="0">
                <a:latin typeface="Helvetica" pitchFamily="29" charset="0"/>
              </a:rPr>
              <a:t>=1</a:t>
            </a:r>
            <a:endParaRPr lang="en-US" dirty="0">
              <a:latin typeface="Times New Roman" pitchFamily="29" charset="0"/>
            </a:endParaRPr>
          </a:p>
        </p:txBody>
      </p:sp>
      <p:sp>
        <p:nvSpPr>
          <p:cNvPr id="64567" name="Rectangle 336"/>
          <p:cNvSpPr>
            <a:spLocks noChangeArrowheads="1"/>
          </p:cNvSpPr>
          <p:nvPr/>
        </p:nvSpPr>
        <p:spPr bwMode="auto">
          <a:xfrm>
            <a:off x="3409951" y="6405880"/>
            <a:ext cx="499436"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alu_s1</a:t>
            </a:r>
            <a:endParaRPr lang="en-US" dirty="0">
              <a:latin typeface="Times New Roman" pitchFamily="29" charset="0"/>
            </a:endParaRPr>
          </a:p>
        </p:txBody>
      </p:sp>
      <p:sp>
        <p:nvSpPr>
          <p:cNvPr id="64568" name="Rectangle 337"/>
          <p:cNvSpPr>
            <a:spLocks noChangeArrowheads="1"/>
          </p:cNvSpPr>
          <p:nvPr/>
        </p:nvSpPr>
        <p:spPr bwMode="auto">
          <a:xfrm>
            <a:off x="3886677" y="6405880"/>
            <a:ext cx="9779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69" name="Rectangle 338"/>
          <p:cNvSpPr>
            <a:spLocks noChangeArrowheads="1"/>
          </p:cNvSpPr>
          <p:nvPr/>
        </p:nvSpPr>
        <p:spPr bwMode="auto">
          <a:xfrm>
            <a:off x="3980975" y="6405880"/>
            <a:ext cx="110764"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0</a:t>
            </a:r>
            <a:endParaRPr lang="en-US" dirty="0">
              <a:latin typeface="Times New Roman" pitchFamily="29" charset="0"/>
            </a:endParaRPr>
          </a:p>
        </p:txBody>
      </p:sp>
      <p:sp>
        <p:nvSpPr>
          <p:cNvPr id="64570" name="Rectangle 339"/>
          <p:cNvSpPr>
            <a:spLocks noChangeArrowheads="1"/>
          </p:cNvSpPr>
          <p:nvPr/>
        </p:nvSpPr>
        <p:spPr bwMode="auto">
          <a:xfrm>
            <a:off x="3409951" y="6596592"/>
            <a:ext cx="508308"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alu_s0</a:t>
            </a:r>
            <a:endParaRPr lang="en-US" dirty="0">
              <a:latin typeface="Times New Roman" pitchFamily="29" charset="0"/>
            </a:endParaRPr>
          </a:p>
        </p:txBody>
      </p:sp>
      <p:sp>
        <p:nvSpPr>
          <p:cNvPr id="64571" name="Rectangle 340"/>
          <p:cNvSpPr>
            <a:spLocks noChangeArrowheads="1"/>
          </p:cNvSpPr>
          <p:nvPr/>
        </p:nvSpPr>
        <p:spPr bwMode="auto">
          <a:xfrm>
            <a:off x="3886677" y="6596592"/>
            <a:ext cx="9779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72" name="Rectangle 341"/>
          <p:cNvSpPr>
            <a:spLocks noChangeArrowheads="1"/>
          </p:cNvSpPr>
          <p:nvPr/>
        </p:nvSpPr>
        <p:spPr bwMode="auto">
          <a:xfrm>
            <a:off x="3980975" y="6596592"/>
            <a:ext cx="100889"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1</a:t>
            </a:r>
            <a:endParaRPr lang="en-US" dirty="0">
              <a:latin typeface="Times New Roman" pitchFamily="29" charset="0"/>
            </a:endParaRPr>
          </a:p>
        </p:txBody>
      </p:sp>
      <p:sp>
        <p:nvSpPr>
          <p:cNvPr id="64573" name="Rectangle 342"/>
          <p:cNvSpPr>
            <a:spLocks noChangeArrowheads="1"/>
          </p:cNvSpPr>
          <p:nvPr/>
        </p:nvSpPr>
        <p:spPr bwMode="auto">
          <a:xfrm>
            <a:off x="601980" y="4907175"/>
            <a:ext cx="74041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D_addr</a:t>
            </a:r>
            <a:r>
              <a:rPr lang="en-US" sz="1300" dirty="0">
                <a:latin typeface="Helvetica" pitchFamily="29" charset="0"/>
              </a:rPr>
              <a:t>=</a:t>
            </a:r>
            <a:r>
              <a:rPr lang="en-US" sz="1300" dirty="0" err="1">
                <a:latin typeface="Helvetica" pitchFamily="29" charset="0"/>
              </a:rPr>
              <a:t>d</a:t>
            </a:r>
            <a:endParaRPr lang="en-US" dirty="0">
              <a:latin typeface="Times New Roman" pitchFamily="29" charset="0"/>
            </a:endParaRPr>
          </a:p>
        </p:txBody>
      </p:sp>
      <p:sp>
        <p:nvSpPr>
          <p:cNvPr id="64574" name="Rectangle 343"/>
          <p:cNvSpPr>
            <a:spLocks noChangeArrowheads="1"/>
          </p:cNvSpPr>
          <p:nvPr/>
        </p:nvSpPr>
        <p:spPr bwMode="auto">
          <a:xfrm>
            <a:off x="601980" y="5094288"/>
            <a:ext cx="555308"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D_rd</a:t>
            </a:r>
            <a:r>
              <a:rPr lang="en-US" sz="1300" dirty="0">
                <a:latin typeface="Helvetica" pitchFamily="29" charset="0"/>
              </a:rPr>
              <a:t>=1</a:t>
            </a:r>
            <a:endParaRPr lang="en-US" dirty="0">
              <a:latin typeface="Times New Roman" pitchFamily="29" charset="0"/>
            </a:endParaRPr>
          </a:p>
        </p:txBody>
      </p:sp>
      <p:sp>
        <p:nvSpPr>
          <p:cNvPr id="64575" name="Rectangle 344"/>
          <p:cNvSpPr>
            <a:spLocks noChangeArrowheads="1"/>
          </p:cNvSpPr>
          <p:nvPr/>
        </p:nvSpPr>
        <p:spPr bwMode="auto">
          <a:xfrm>
            <a:off x="601981" y="5285000"/>
            <a:ext cx="499191"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RF_s1</a:t>
            </a:r>
            <a:endParaRPr lang="en-US" dirty="0">
              <a:latin typeface="Times New Roman" pitchFamily="29" charset="0"/>
            </a:endParaRPr>
          </a:p>
        </p:txBody>
      </p:sp>
      <p:sp>
        <p:nvSpPr>
          <p:cNvPr id="64576" name="Rectangle 345"/>
          <p:cNvSpPr>
            <a:spLocks noChangeArrowheads="1"/>
          </p:cNvSpPr>
          <p:nvPr/>
        </p:nvSpPr>
        <p:spPr bwMode="auto">
          <a:xfrm>
            <a:off x="1076960" y="5285000"/>
            <a:ext cx="977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77" name="Rectangle 346"/>
          <p:cNvSpPr>
            <a:spLocks noChangeArrowheads="1"/>
          </p:cNvSpPr>
          <p:nvPr/>
        </p:nvSpPr>
        <p:spPr bwMode="auto">
          <a:xfrm>
            <a:off x="1171257" y="5285000"/>
            <a:ext cx="110764"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0</a:t>
            </a:r>
            <a:endParaRPr lang="en-US" dirty="0">
              <a:latin typeface="Times New Roman" pitchFamily="29" charset="0"/>
            </a:endParaRPr>
          </a:p>
        </p:txBody>
      </p:sp>
      <p:sp>
        <p:nvSpPr>
          <p:cNvPr id="64578" name="Rectangle 347"/>
          <p:cNvSpPr>
            <a:spLocks noChangeArrowheads="1"/>
          </p:cNvSpPr>
          <p:nvPr/>
        </p:nvSpPr>
        <p:spPr bwMode="auto">
          <a:xfrm>
            <a:off x="601980" y="5472113"/>
            <a:ext cx="128240" cy="20005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R</a:t>
            </a:r>
            <a:endParaRPr lang="en-US" dirty="0">
              <a:latin typeface="Times New Roman" pitchFamily="29" charset="0"/>
            </a:endParaRPr>
          </a:p>
        </p:txBody>
      </p:sp>
      <p:sp>
        <p:nvSpPr>
          <p:cNvPr id="64579" name="Rectangle 348"/>
          <p:cNvSpPr>
            <a:spLocks noChangeArrowheads="1"/>
          </p:cNvSpPr>
          <p:nvPr/>
        </p:nvSpPr>
        <p:spPr bwMode="auto">
          <a:xfrm>
            <a:off x="717233" y="5472113"/>
            <a:ext cx="136412"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F</a:t>
            </a:r>
            <a:endParaRPr lang="en-US" dirty="0">
              <a:latin typeface="Times New Roman" pitchFamily="29" charset="0"/>
            </a:endParaRPr>
          </a:p>
        </p:txBody>
      </p:sp>
      <p:sp>
        <p:nvSpPr>
          <p:cNvPr id="64580" name="Rectangle 349"/>
          <p:cNvSpPr>
            <a:spLocks noChangeArrowheads="1"/>
          </p:cNvSpPr>
          <p:nvPr/>
        </p:nvSpPr>
        <p:spPr bwMode="auto">
          <a:xfrm>
            <a:off x="816770" y="5472113"/>
            <a:ext cx="92551"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_</a:t>
            </a:r>
            <a:endParaRPr lang="en-US" dirty="0">
              <a:latin typeface="Times New Roman" pitchFamily="29" charset="0"/>
            </a:endParaRPr>
          </a:p>
        </p:txBody>
      </p:sp>
      <p:sp>
        <p:nvSpPr>
          <p:cNvPr id="64581" name="Rectangle 350"/>
          <p:cNvSpPr>
            <a:spLocks noChangeArrowheads="1"/>
          </p:cNvSpPr>
          <p:nvPr/>
        </p:nvSpPr>
        <p:spPr bwMode="auto">
          <a:xfrm>
            <a:off x="905827" y="5472113"/>
            <a:ext cx="200532"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s0</a:t>
            </a:r>
            <a:endParaRPr lang="en-US" dirty="0">
              <a:latin typeface="Times New Roman" pitchFamily="29" charset="0"/>
            </a:endParaRPr>
          </a:p>
        </p:txBody>
      </p:sp>
      <p:sp>
        <p:nvSpPr>
          <p:cNvPr id="64582" name="Rectangle 351"/>
          <p:cNvSpPr>
            <a:spLocks noChangeArrowheads="1"/>
          </p:cNvSpPr>
          <p:nvPr/>
        </p:nvSpPr>
        <p:spPr bwMode="auto">
          <a:xfrm>
            <a:off x="1076960" y="5472113"/>
            <a:ext cx="977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t>
            </a:r>
            <a:endParaRPr lang="en-US" dirty="0">
              <a:latin typeface="Times New Roman" pitchFamily="29" charset="0"/>
            </a:endParaRPr>
          </a:p>
        </p:txBody>
      </p:sp>
      <p:sp>
        <p:nvSpPr>
          <p:cNvPr id="64583" name="Rectangle 352"/>
          <p:cNvSpPr>
            <a:spLocks noChangeArrowheads="1"/>
          </p:cNvSpPr>
          <p:nvPr/>
        </p:nvSpPr>
        <p:spPr bwMode="auto">
          <a:xfrm>
            <a:off x="1166020" y="5472113"/>
            <a:ext cx="100889" cy="200055"/>
          </a:xfrm>
          <a:prstGeom prst="rect">
            <a:avLst/>
          </a:prstGeom>
          <a:noFill/>
          <a:ln w="9525">
            <a:noFill/>
            <a:miter lim="800000"/>
            <a:headEnd/>
            <a:tailEnd/>
          </a:ln>
        </p:spPr>
        <p:txBody>
          <a:bodyPr wrap="none" lIns="0" tIns="0" rIns="0" bIns="0">
            <a:prstTxWarp prst="textNoShape">
              <a:avLst/>
            </a:prstTxWarp>
            <a:spAutoFit/>
          </a:bodyPr>
          <a:lstStyle/>
          <a:p>
            <a:r>
              <a:rPr lang="en-US" sz="1300" i="1" dirty="0">
                <a:latin typeface="Helvetica" pitchFamily="29" charset="0"/>
              </a:rPr>
              <a:t>1</a:t>
            </a:r>
            <a:endParaRPr lang="en-US" dirty="0">
              <a:latin typeface="Times New Roman" pitchFamily="29" charset="0"/>
            </a:endParaRPr>
          </a:p>
        </p:txBody>
      </p:sp>
      <p:sp>
        <p:nvSpPr>
          <p:cNvPr id="64584" name="Rectangle 353"/>
          <p:cNvSpPr>
            <a:spLocks noChangeArrowheads="1"/>
          </p:cNvSpPr>
          <p:nvPr/>
        </p:nvSpPr>
        <p:spPr bwMode="auto">
          <a:xfrm>
            <a:off x="601981" y="5657427"/>
            <a:ext cx="1150779"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RF_W_addr</a:t>
            </a:r>
            <a:r>
              <a:rPr lang="en-US" sz="1300" dirty="0">
                <a:latin typeface="Helvetica" pitchFamily="29" charset="0"/>
              </a:rPr>
              <a:t>=</a:t>
            </a:r>
            <a:r>
              <a:rPr lang="en-US" sz="1300" dirty="0" err="1">
                <a:latin typeface="Helvetica" pitchFamily="29" charset="0"/>
              </a:rPr>
              <a:t>ra</a:t>
            </a:r>
            <a:endParaRPr lang="en-US" dirty="0">
              <a:latin typeface="Times New Roman" pitchFamily="29" charset="0"/>
            </a:endParaRPr>
          </a:p>
        </p:txBody>
      </p:sp>
      <p:sp>
        <p:nvSpPr>
          <p:cNvPr id="64585" name="Rectangle 354"/>
          <p:cNvSpPr>
            <a:spLocks noChangeArrowheads="1"/>
          </p:cNvSpPr>
          <p:nvPr/>
        </p:nvSpPr>
        <p:spPr bwMode="auto">
          <a:xfrm>
            <a:off x="601980" y="5844540"/>
            <a:ext cx="93599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RF_W_wr</a:t>
            </a:r>
            <a:r>
              <a:rPr lang="en-US" sz="1300" dirty="0">
                <a:latin typeface="Helvetica" pitchFamily="29" charset="0"/>
              </a:rPr>
              <a:t>=1</a:t>
            </a:r>
            <a:endParaRPr lang="en-US" dirty="0">
              <a:latin typeface="Times New Roman" pitchFamily="29" charset="0"/>
            </a:endParaRPr>
          </a:p>
        </p:txBody>
      </p:sp>
      <p:sp>
        <p:nvSpPr>
          <p:cNvPr id="64586" name="Line 355"/>
          <p:cNvSpPr>
            <a:spLocks noChangeShapeType="1"/>
          </p:cNvSpPr>
          <p:nvPr/>
        </p:nvSpPr>
        <p:spPr bwMode="auto">
          <a:xfrm>
            <a:off x="7749382" y="5918307"/>
            <a:ext cx="1746" cy="1799"/>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587" name="Line 356"/>
          <p:cNvSpPr>
            <a:spLocks noChangeShapeType="1"/>
          </p:cNvSpPr>
          <p:nvPr/>
        </p:nvSpPr>
        <p:spPr bwMode="auto">
          <a:xfrm>
            <a:off x="7522370" y="6907848"/>
            <a:ext cx="1746" cy="1799"/>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588" name="Freeform 357"/>
          <p:cNvSpPr>
            <a:spLocks/>
          </p:cNvSpPr>
          <p:nvPr/>
        </p:nvSpPr>
        <p:spPr bwMode="auto">
          <a:xfrm>
            <a:off x="7653337" y="5648431"/>
            <a:ext cx="176372" cy="129540"/>
          </a:xfrm>
          <a:custGeom>
            <a:avLst/>
            <a:gdLst>
              <a:gd name="T0" fmla="*/ 2147483647 w 101"/>
              <a:gd name="T1" fmla="*/ 2147483647 h 72"/>
              <a:gd name="T2" fmla="*/ 2147483647 w 101"/>
              <a:gd name="T3" fmla="*/ 0 h 72"/>
              <a:gd name="T4" fmla="*/ 0 w 101"/>
              <a:gd name="T5" fmla="*/ 2147483647 h 72"/>
              <a:gd name="T6" fmla="*/ 2147483647 w 101"/>
              <a:gd name="T7" fmla="*/ 2147483647 h 72"/>
              <a:gd name="T8" fmla="*/ 0 60000 65536"/>
              <a:gd name="T9" fmla="*/ 0 60000 65536"/>
              <a:gd name="T10" fmla="*/ 0 60000 65536"/>
              <a:gd name="T11" fmla="*/ 0 60000 65536"/>
              <a:gd name="T12" fmla="*/ 0 w 101"/>
              <a:gd name="T13" fmla="*/ 0 h 72"/>
              <a:gd name="T14" fmla="*/ 101 w 101"/>
              <a:gd name="T15" fmla="*/ 72 h 72"/>
            </a:gdLst>
            <a:ahLst/>
            <a:cxnLst>
              <a:cxn ang="T8">
                <a:pos x="T0" y="T1"/>
              </a:cxn>
              <a:cxn ang="T9">
                <a:pos x="T2" y="T3"/>
              </a:cxn>
              <a:cxn ang="T10">
                <a:pos x="T4" y="T5"/>
              </a:cxn>
              <a:cxn ang="T11">
                <a:pos x="T6" y="T7"/>
              </a:cxn>
            </a:cxnLst>
            <a:rect l="T12" t="T13" r="T14" b="T15"/>
            <a:pathLst>
              <a:path w="101" h="72">
                <a:moveTo>
                  <a:pt x="101" y="72"/>
                </a:moveTo>
                <a:lnTo>
                  <a:pt x="29" y="0"/>
                </a:lnTo>
                <a:lnTo>
                  <a:pt x="0" y="37"/>
                </a:lnTo>
                <a:lnTo>
                  <a:pt x="101" y="72"/>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589" name="Line 358"/>
          <p:cNvSpPr>
            <a:spLocks noChangeShapeType="1"/>
          </p:cNvSpPr>
          <p:nvPr/>
        </p:nvSpPr>
        <p:spPr bwMode="auto">
          <a:xfrm>
            <a:off x="8921115" y="7006802"/>
            <a:ext cx="1747" cy="1800"/>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590" name="Rectangle 359"/>
          <p:cNvSpPr>
            <a:spLocks noChangeArrowheads="1"/>
          </p:cNvSpPr>
          <p:nvPr/>
        </p:nvSpPr>
        <p:spPr bwMode="auto">
          <a:xfrm>
            <a:off x="6478112" y="4559935"/>
            <a:ext cx="572770" cy="1907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Subtract</a:t>
            </a:r>
            <a:endParaRPr lang="en-US" dirty="0">
              <a:latin typeface="Times New Roman" pitchFamily="29" charset="0"/>
            </a:endParaRPr>
          </a:p>
        </p:txBody>
      </p:sp>
      <p:sp>
        <p:nvSpPr>
          <p:cNvPr id="64591" name="Rectangle 360"/>
          <p:cNvSpPr>
            <a:spLocks noChangeArrowheads="1"/>
          </p:cNvSpPr>
          <p:nvPr/>
        </p:nvSpPr>
        <p:spPr bwMode="auto">
          <a:xfrm>
            <a:off x="5177155" y="4484370"/>
            <a:ext cx="429578"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Load-</a:t>
            </a:r>
            <a:endParaRPr lang="en-US" dirty="0">
              <a:latin typeface="Times New Roman" pitchFamily="29" charset="0"/>
            </a:endParaRPr>
          </a:p>
        </p:txBody>
      </p:sp>
      <p:sp>
        <p:nvSpPr>
          <p:cNvPr id="64592" name="Rectangle 361"/>
          <p:cNvSpPr>
            <a:spLocks noChangeArrowheads="1"/>
          </p:cNvSpPr>
          <p:nvPr/>
        </p:nvSpPr>
        <p:spPr bwMode="auto">
          <a:xfrm>
            <a:off x="5068887" y="4653492"/>
            <a:ext cx="581502" cy="1907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constant</a:t>
            </a:r>
            <a:endParaRPr lang="en-US" dirty="0">
              <a:latin typeface="Times New Roman" pitchFamily="29" charset="0"/>
            </a:endParaRPr>
          </a:p>
        </p:txBody>
      </p:sp>
      <p:sp>
        <p:nvSpPr>
          <p:cNvPr id="64593" name="Rectangle 362"/>
          <p:cNvSpPr>
            <a:spLocks noChangeArrowheads="1"/>
          </p:cNvSpPr>
          <p:nvPr/>
        </p:nvSpPr>
        <p:spPr bwMode="auto">
          <a:xfrm>
            <a:off x="7780815" y="4559935"/>
            <a:ext cx="853916" cy="190712"/>
          </a:xfrm>
          <a:prstGeom prst="rect">
            <a:avLst/>
          </a:prstGeom>
          <a:noFill/>
          <a:ln w="9525">
            <a:noFill/>
            <a:miter lim="800000"/>
            <a:headEnd/>
            <a:tailEnd/>
          </a:ln>
        </p:spPr>
        <p:txBody>
          <a:bodyPr wrap="none" lIns="0" tIns="0" rIns="0" bIns="0">
            <a:prstTxWarp prst="textNoShape">
              <a:avLst/>
            </a:prstTxWarp>
            <a:spAutoFit/>
          </a:bodyPr>
          <a:lstStyle/>
          <a:p>
            <a:r>
              <a:rPr lang="en-US" sz="1200" dirty="0">
                <a:latin typeface="Helvetica" pitchFamily="29" charset="0"/>
              </a:rPr>
              <a:t>Jump-if-zero</a:t>
            </a:r>
            <a:endParaRPr lang="en-US" dirty="0">
              <a:latin typeface="Times New Roman" pitchFamily="29" charset="0"/>
            </a:endParaRPr>
          </a:p>
        </p:txBody>
      </p:sp>
      <p:sp>
        <p:nvSpPr>
          <p:cNvPr id="64594" name="Rectangle 363"/>
          <p:cNvSpPr>
            <a:spLocks noChangeArrowheads="1"/>
          </p:cNvSpPr>
          <p:nvPr/>
        </p:nvSpPr>
        <p:spPr bwMode="auto">
          <a:xfrm>
            <a:off x="6226652" y="4907175"/>
            <a:ext cx="1206658"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RF_Rp_addr</a:t>
            </a:r>
            <a:r>
              <a:rPr lang="en-US" sz="1300" dirty="0">
                <a:latin typeface="Helvetica" pitchFamily="29" charset="0"/>
              </a:rPr>
              <a:t>=</a:t>
            </a:r>
            <a:r>
              <a:rPr lang="en-US" sz="1300" dirty="0" err="1">
                <a:latin typeface="Helvetica" pitchFamily="29" charset="0"/>
              </a:rPr>
              <a:t>rb</a:t>
            </a:r>
            <a:endParaRPr lang="en-US" dirty="0">
              <a:latin typeface="Times New Roman" pitchFamily="29" charset="0"/>
            </a:endParaRPr>
          </a:p>
        </p:txBody>
      </p:sp>
      <p:sp>
        <p:nvSpPr>
          <p:cNvPr id="64595" name="Rectangle 364"/>
          <p:cNvSpPr>
            <a:spLocks noChangeArrowheads="1"/>
          </p:cNvSpPr>
          <p:nvPr/>
        </p:nvSpPr>
        <p:spPr bwMode="auto">
          <a:xfrm>
            <a:off x="6226652" y="5094288"/>
            <a:ext cx="96393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RF_Rp_rd</a:t>
            </a:r>
            <a:r>
              <a:rPr lang="en-US" sz="1300" dirty="0">
                <a:latin typeface="Helvetica" pitchFamily="29" charset="0"/>
              </a:rPr>
              <a:t>=1</a:t>
            </a:r>
            <a:endParaRPr lang="en-US" dirty="0">
              <a:latin typeface="Times New Roman" pitchFamily="29" charset="0"/>
            </a:endParaRPr>
          </a:p>
        </p:txBody>
      </p:sp>
      <p:sp>
        <p:nvSpPr>
          <p:cNvPr id="64596" name="Rectangle 365"/>
          <p:cNvSpPr>
            <a:spLocks noChangeArrowheads="1"/>
          </p:cNvSpPr>
          <p:nvPr/>
        </p:nvSpPr>
        <p:spPr bwMode="auto">
          <a:xfrm>
            <a:off x="6226652" y="5285000"/>
            <a:ext cx="68453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RF_s1=0</a:t>
            </a:r>
            <a:endParaRPr lang="en-US" dirty="0">
              <a:latin typeface="Times New Roman" pitchFamily="29" charset="0"/>
            </a:endParaRPr>
          </a:p>
        </p:txBody>
      </p:sp>
      <p:sp>
        <p:nvSpPr>
          <p:cNvPr id="64597" name="Rectangle 366"/>
          <p:cNvSpPr>
            <a:spLocks noChangeArrowheads="1"/>
          </p:cNvSpPr>
          <p:nvPr/>
        </p:nvSpPr>
        <p:spPr bwMode="auto">
          <a:xfrm>
            <a:off x="6226652" y="5472113"/>
            <a:ext cx="68453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RF_s0=0</a:t>
            </a:r>
            <a:endParaRPr lang="en-US" dirty="0">
              <a:latin typeface="Times New Roman" pitchFamily="29" charset="0"/>
            </a:endParaRPr>
          </a:p>
        </p:txBody>
      </p:sp>
      <p:sp>
        <p:nvSpPr>
          <p:cNvPr id="64598" name="Rectangle 367"/>
          <p:cNvSpPr>
            <a:spLocks noChangeArrowheads="1"/>
          </p:cNvSpPr>
          <p:nvPr/>
        </p:nvSpPr>
        <p:spPr bwMode="auto">
          <a:xfrm>
            <a:off x="6226652" y="5657427"/>
            <a:ext cx="1197928"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RF_Rq_addr</a:t>
            </a:r>
            <a:r>
              <a:rPr lang="en-US" sz="1300" dirty="0">
                <a:latin typeface="Helvetica" pitchFamily="29" charset="0"/>
              </a:rPr>
              <a:t>=</a:t>
            </a:r>
            <a:r>
              <a:rPr lang="en-US" sz="1300" dirty="0" err="1">
                <a:latin typeface="Helvetica" pitchFamily="29" charset="0"/>
              </a:rPr>
              <a:t>rc</a:t>
            </a:r>
            <a:endParaRPr lang="en-US" dirty="0">
              <a:latin typeface="Times New Roman" pitchFamily="29" charset="0"/>
            </a:endParaRPr>
          </a:p>
        </p:txBody>
      </p:sp>
      <p:sp>
        <p:nvSpPr>
          <p:cNvPr id="64599" name="Rectangle 368"/>
          <p:cNvSpPr>
            <a:spLocks noChangeArrowheads="1"/>
          </p:cNvSpPr>
          <p:nvPr/>
        </p:nvSpPr>
        <p:spPr bwMode="auto">
          <a:xfrm>
            <a:off x="6226652" y="5844540"/>
            <a:ext cx="96393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RF_Rq_rd</a:t>
            </a:r>
            <a:r>
              <a:rPr lang="en-US" sz="1300" dirty="0">
                <a:latin typeface="Helvetica" pitchFamily="29" charset="0"/>
              </a:rPr>
              <a:t>=1</a:t>
            </a:r>
            <a:endParaRPr lang="en-US" dirty="0">
              <a:latin typeface="Times New Roman" pitchFamily="29" charset="0"/>
            </a:endParaRPr>
          </a:p>
        </p:txBody>
      </p:sp>
      <p:sp>
        <p:nvSpPr>
          <p:cNvPr id="64600" name="Rectangle 369"/>
          <p:cNvSpPr>
            <a:spLocks noChangeArrowheads="1"/>
          </p:cNvSpPr>
          <p:nvPr/>
        </p:nvSpPr>
        <p:spPr bwMode="auto">
          <a:xfrm>
            <a:off x="6226652" y="6031654"/>
            <a:ext cx="1150778"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RF_W_addr</a:t>
            </a:r>
            <a:r>
              <a:rPr lang="en-US" sz="1300" dirty="0">
                <a:latin typeface="Helvetica" pitchFamily="29" charset="0"/>
              </a:rPr>
              <a:t>=</a:t>
            </a:r>
            <a:r>
              <a:rPr lang="en-US" sz="1300" dirty="0" err="1">
                <a:latin typeface="Helvetica" pitchFamily="29" charset="0"/>
              </a:rPr>
              <a:t>ra</a:t>
            </a:r>
            <a:endParaRPr lang="en-US" dirty="0">
              <a:latin typeface="Times New Roman" pitchFamily="29" charset="0"/>
            </a:endParaRPr>
          </a:p>
        </p:txBody>
      </p:sp>
      <p:sp>
        <p:nvSpPr>
          <p:cNvPr id="64601" name="Rectangle 370"/>
          <p:cNvSpPr>
            <a:spLocks noChangeArrowheads="1"/>
          </p:cNvSpPr>
          <p:nvPr/>
        </p:nvSpPr>
        <p:spPr bwMode="auto">
          <a:xfrm>
            <a:off x="6226652" y="6218767"/>
            <a:ext cx="93599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RF_W_wr</a:t>
            </a:r>
            <a:r>
              <a:rPr lang="en-US" sz="1300" dirty="0">
                <a:latin typeface="Helvetica" pitchFamily="29" charset="0"/>
              </a:rPr>
              <a:t>=1</a:t>
            </a:r>
            <a:endParaRPr lang="en-US" dirty="0">
              <a:latin typeface="Times New Roman" pitchFamily="29" charset="0"/>
            </a:endParaRPr>
          </a:p>
        </p:txBody>
      </p:sp>
      <p:sp>
        <p:nvSpPr>
          <p:cNvPr id="64602" name="Rectangle 371"/>
          <p:cNvSpPr>
            <a:spLocks noChangeArrowheads="1"/>
          </p:cNvSpPr>
          <p:nvPr/>
        </p:nvSpPr>
        <p:spPr bwMode="auto">
          <a:xfrm>
            <a:off x="6226652" y="6405880"/>
            <a:ext cx="68453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alu_s1=1</a:t>
            </a:r>
            <a:endParaRPr lang="en-US" dirty="0">
              <a:latin typeface="Times New Roman" pitchFamily="29" charset="0"/>
            </a:endParaRPr>
          </a:p>
        </p:txBody>
      </p:sp>
      <p:sp>
        <p:nvSpPr>
          <p:cNvPr id="64603" name="Rectangle 372"/>
          <p:cNvSpPr>
            <a:spLocks noChangeArrowheads="1"/>
          </p:cNvSpPr>
          <p:nvPr/>
        </p:nvSpPr>
        <p:spPr bwMode="auto">
          <a:xfrm>
            <a:off x="6226652" y="6596592"/>
            <a:ext cx="684530"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alu_s0=0</a:t>
            </a:r>
            <a:endParaRPr lang="en-US" dirty="0">
              <a:latin typeface="Times New Roman" pitchFamily="29" charset="0"/>
            </a:endParaRPr>
          </a:p>
        </p:txBody>
      </p:sp>
      <p:sp>
        <p:nvSpPr>
          <p:cNvPr id="64604" name="Rectangle 373"/>
          <p:cNvSpPr>
            <a:spLocks noChangeArrowheads="1"/>
          </p:cNvSpPr>
          <p:nvPr/>
        </p:nvSpPr>
        <p:spPr bwMode="auto">
          <a:xfrm>
            <a:off x="7770337" y="4907175"/>
            <a:ext cx="1206658"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RF_Rp_addr</a:t>
            </a:r>
            <a:r>
              <a:rPr lang="en-US" sz="1300" dirty="0">
                <a:latin typeface="Helvetica" pitchFamily="29" charset="0"/>
              </a:rPr>
              <a:t>=</a:t>
            </a:r>
            <a:r>
              <a:rPr lang="en-US" sz="1300" dirty="0" err="1">
                <a:latin typeface="Helvetica" pitchFamily="29" charset="0"/>
              </a:rPr>
              <a:t>ra</a:t>
            </a:r>
            <a:endParaRPr lang="en-US" dirty="0">
              <a:latin typeface="Times New Roman" pitchFamily="29" charset="0"/>
            </a:endParaRPr>
          </a:p>
        </p:txBody>
      </p:sp>
      <p:sp>
        <p:nvSpPr>
          <p:cNvPr id="64605" name="Rectangle 374"/>
          <p:cNvSpPr>
            <a:spLocks noChangeArrowheads="1"/>
          </p:cNvSpPr>
          <p:nvPr/>
        </p:nvSpPr>
        <p:spPr bwMode="auto">
          <a:xfrm>
            <a:off x="7770337" y="5094288"/>
            <a:ext cx="96393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RF_Rp_rd</a:t>
            </a:r>
            <a:r>
              <a:rPr lang="en-US" sz="1300" dirty="0">
                <a:latin typeface="Helvetica" pitchFamily="29" charset="0"/>
              </a:rPr>
              <a:t>=1</a:t>
            </a:r>
            <a:endParaRPr lang="en-US" dirty="0">
              <a:latin typeface="Times New Roman" pitchFamily="29" charset="0"/>
            </a:endParaRPr>
          </a:p>
        </p:txBody>
      </p:sp>
      <p:sp>
        <p:nvSpPr>
          <p:cNvPr id="64606" name="Rectangle 375"/>
          <p:cNvSpPr>
            <a:spLocks noChangeArrowheads="1"/>
          </p:cNvSpPr>
          <p:nvPr/>
        </p:nvSpPr>
        <p:spPr bwMode="auto">
          <a:xfrm>
            <a:off x="4850607" y="4907175"/>
            <a:ext cx="68453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RF_s1=1</a:t>
            </a:r>
            <a:endParaRPr lang="en-US" dirty="0">
              <a:latin typeface="Times New Roman" pitchFamily="29" charset="0"/>
            </a:endParaRPr>
          </a:p>
        </p:txBody>
      </p:sp>
      <p:sp>
        <p:nvSpPr>
          <p:cNvPr id="64607" name="Rectangle 376"/>
          <p:cNvSpPr>
            <a:spLocks noChangeArrowheads="1"/>
          </p:cNvSpPr>
          <p:nvPr/>
        </p:nvSpPr>
        <p:spPr bwMode="auto">
          <a:xfrm>
            <a:off x="4850607" y="5094288"/>
            <a:ext cx="68453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RF_s0=0</a:t>
            </a:r>
            <a:endParaRPr lang="en-US" dirty="0">
              <a:latin typeface="Times New Roman" pitchFamily="29" charset="0"/>
            </a:endParaRPr>
          </a:p>
        </p:txBody>
      </p:sp>
      <p:sp>
        <p:nvSpPr>
          <p:cNvPr id="64608" name="Rectangle 377"/>
          <p:cNvSpPr>
            <a:spLocks noChangeArrowheads="1"/>
          </p:cNvSpPr>
          <p:nvPr/>
        </p:nvSpPr>
        <p:spPr bwMode="auto">
          <a:xfrm>
            <a:off x="4850607" y="5285000"/>
            <a:ext cx="1150778"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RF_W_addr</a:t>
            </a:r>
            <a:r>
              <a:rPr lang="en-US" sz="1300" dirty="0">
                <a:latin typeface="Helvetica" pitchFamily="29" charset="0"/>
              </a:rPr>
              <a:t>=</a:t>
            </a:r>
            <a:r>
              <a:rPr lang="en-US" sz="1300" dirty="0" err="1">
                <a:latin typeface="Helvetica" pitchFamily="29" charset="0"/>
              </a:rPr>
              <a:t>ra</a:t>
            </a:r>
            <a:endParaRPr lang="en-US" dirty="0">
              <a:latin typeface="Times New Roman" pitchFamily="29" charset="0"/>
            </a:endParaRPr>
          </a:p>
        </p:txBody>
      </p:sp>
      <p:sp>
        <p:nvSpPr>
          <p:cNvPr id="64609" name="Rectangle 378"/>
          <p:cNvSpPr>
            <a:spLocks noChangeArrowheads="1"/>
          </p:cNvSpPr>
          <p:nvPr/>
        </p:nvSpPr>
        <p:spPr bwMode="auto">
          <a:xfrm>
            <a:off x="4850607" y="5472113"/>
            <a:ext cx="9359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RF_W_wr</a:t>
            </a:r>
            <a:r>
              <a:rPr lang="en-US" sz="1300" dirty="0">
                <a:latin typeface="Helvetica" pitchFamily="29" charset="0"/>
              </a:rPr>
              <a:t>=1</a:t>
            </a:r>
            <a:endParaRPr lang="en-US" dirty="0">
              <a:latin typeface="Times New Roman" pitchFamily="29" charset="0"/>
            </a:endParaRPr>
          </a:p>
        </p:txBody>
      </p:sp>
      <p:sp>
        <p:nvSpPr>
          <p:cNvPr id="64610" name="Rectangle 379"/>
          <p:cNvSpPr>
            <a:spLocks noChangeArrowheads="1"/>
          </p:cNvSpPr>
          <p:nvPr/>
        </p:nvSpPr>
        <p:spPr bwMode="auto">
          <a:xfrm>
            <a:off x="7929245" y="5759980"/>
            <a:ext cx="504667" cy="172720"/>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Jump-if-</a:t>
            </a:r>
            <a:endParaRPr lang="en-US" dirty="0">
              <a:latin typeface="Times New Roman" pitchFamily="29" charset="0"/>
            </a:endParaRPr>
          </a:p>
        </p:txBody>
      </p:sp>
      <p:sp>
        <p:nvSpPr>
          <p:cNvPr id="64611" name="Rectangle 380"/>
          <p:cNvSpPr>
            <a:spLocks noChangeArrowheads="1"/>
          </p:cNvSpPr>
          <p:nvPr/>
        </p:nvSpPr>
        <p:spPr bwMode="auto">
          <a:xfrm>
            <a:off x="7906544" y="5905712"/>
            <a:ext cx="551433" cy="169277"/>
          </a:xfrm>
          <a:prstGeom prst="rect">
            <a:avLst/>
          </a:prstGeom>
          <a:noFill/>
          <a:ln w="9525">
            <a:noFill/>
            <a:miter lim="800000"/>
            <a:headEnd/>
            <a:tailEnd/>
          </a:ln>
        </p:spPr>
        <p:txBody>
          <a:bodyPr wrap="none" lIns="0" tIns="0" rIns="0" bIns="0">
            <a:prstTxWarp prst="textNoShape">
              <a:avLst/>
            </a:prstTxWarp>
            <a:spAutoFit/>
          </a:bodyPr>
          <a:lstStyle/>
          <a:p>
            <a:r>
              <a:rPr lang="en-US" sz="1100" dirty="0">
                <a:latin typeface="Helvetica" pitchFamily="29" charset="0"/>
              </a:rPr>
              <a:t>zero-</a:t>
            </a:r>
            <a:r>
              <a:rPr lang="en-US" sz="1100" dirty="0" err="1">
                <a:latin typeface="Helvetica" pitchFamily="29" charset="0"/>
              </a:rPr>
              <a:t>jmp</a:t>
            </a:r>
            <a:endParaRPr lang="en-US" dirty="0">
              <a:latin typeface="Times New Roman" pitchFamily="29" charset="0"/>
            </a:endParaRPr>
          </a:p>
        </p:txBody>
      </p:sp>
      <p:sp>
        <p:nvSpPr>
          <p:cNvPr id="64612" name="Rectangle 381"/>
          <p:cNvSpPr>
            <a:spLocks noChangeArrowheads="1"/>
          </p:cNvSpPr>
          <p:nvPr/>
        </p:nvSpPr>
        <p:spPr bwMode="auto">
          <a:xfrm>
            <a:off x="7910037" y="6139604"/>
            <a:ext cx="647858" cy="206905"/>
          </a:xfrm>
          <a:prstGeom prst="rect">
            <a:avLst/>
          </a:prstGeom>
          <a:noFill/>
          <a:ln w="9525">
            <a:noFill/>
            <a:miter lim="800000"/>
            <a:headEnd/>
            <a:tailEnd/>
          </a:ln>
        </p:spPr>
        <p:txBody>
          <a:bodyPr wrap="none" lIns="0" tIns="0" rIns="0" bIns="0">
            <a:prstTxWarp prst="textNoShape">
              <a:avLst/>
            </a:prstTxWarp>
            <a:spAutoFit/>
          </a:bodyPr>
          <a:lstStyle/>
          <a:p>
            <a:r>
              <a:rPr lang="en-US" sz="1300" dirty="0" err="1">
                <a:latin typeface="Helvetica" pitchFamily="29" charset="0"/>
              </a:rPr>
              <a:t>PC_ld</a:t>
            </a:r>
            <a:r>
              <a:rPr lang="en-US" sz="1300" dirty="0">
                <a:latin typeface="Helvetica" pitchFamily="29" charset="0"/>
              </a:rPr>
              <a:t>=1</a:t>
            </a:r>
            <a:endParaRPr lang="en-US" dirty="0">
              <a:latin typeface="Times New Roman" pitchFamily="29" charset="0"/>
            </a:endParaRPr>
          </a:p>
        </p:txBody>
      </p:sp>
      <p:sp>
        <p:nvSpPr>
          <p:cNvPr id="64613" name="Rectangle 385"/>
          <p:cNvSpPr>
            <a:spLocks noChangeArrowheads="1"/>
          </p:cNvSpPr>
          <p:nvPr/>
        </p:nvSpPr>
        <p:spPr bwMode="auto">
          <a:xfrm>
            <a:off x="1125855" y="4039977"/>
            <a:ext cx="90805" cy="181715"/>
          </a:xfrm>
          <a:prstGeom prst="rect">
            <a:avLst/>
          </a:prstGeom>
          <a:solidFill>
            <a:srgbClr val="FFFFFF"/>
          </a:solidFill>
          <a:ln w="9525">
            <a:noFill/>
            <a:miter lim="800000"/>
            <a:headEnd/>
            <a:tailEnd/>
          </a:ln>
        </p:spPr>
        <p:txBody>
          <a:bodyPr lIns="101882" tIns="50941" rIns="101882" bIns="50941">
            <a:prstTxWarp prst="textNoShape">
              <a:avLst/>
            </a:prstTxWarp>
          </a:bodyPr>
          <a:lstStyle/>
          <a:p>
            <a:endParaRPr lang="en-US"/>
          </a:p>
        </p:txBody>
      </p:sp>
      <p:sp>
        <p:nvSpPr>
          <p:cNvPr id="64614" name="Freeform 386"/>
          <p:cNvSpPr>
            <a:spLocks/>
          </p:cNvSpPr>
          <p:nvPr/>
        </p:nvSpPr>
        <p:spPr bwMode="auto">
          <a:xfrm>
            <a:off x="2025175" y="4477173"/>
            <a:ext cx="1126331" cy="352637"/>
          </a:xfrm>
          <a:custGeom>
            <a:avLst/>
            <a:gdLst>
              <a:gd name="T0" fmla="*/ 2147483647 w 223"/>
              <a:gd name="T1" fmla="*/ 2147483647 h 68"/>
              <a:gd name="T2" fmla="*/ 0 w 223"/>
              <a:gd name="T3" fmla="*/ 2147483647 h 68"/>
              <a:gd name="T4" fmla="*/ 2147483647 w 223"/>
              <a:gd name="T5" fmla="*/ 0 h 68"/>
              <a:gd name="T6" fmla="*/ 2147483647 w 223"/>
              <a:gd name="T7" fmla="*/ 0 h 68"/>
              <a:gd name="T8" fmla="*/ 2147483647 w 223"/>
              <a:gd name="T9" fmla="*/ 2147483647 h 68"/>
              <a:gd name="T10" fmla="*/ 2147483647 w 223"/>
              <a:gd name="T11" fmla="*/ 2147483647 h 68"/>
              <a:gd name="T12" fmla="*/ 2147483647 w 223"/>
              <a:gd name="T13" fmla="*/ 2147483647 h 68"/>
              <a:gd name="T14" fmla="*/ 0 60000 65536"/>
              <a:gd name="T15" fmla="*/ 0 60000 65536"/>
              <a:gd name="T16" fmla="*/ 0 60000 65536"/>
              <a:gd name="T17" fmla="*/ 0 60000 65536"/>
              <a:gd name="T18" fmla="*/ 0 60000 65536"/>
              <a:gd name="T19" fmla="*/ 0 60000 65536"/>
              <a:gd name="T20" fmla="*/ 0 60000 65536"/>
              <a:gd name="T21" fmla="*/ 0 w 223"/>
              <a:gd name="T22" fmla="*/ 0 h 68"/>
              <a:gd name="T23" fmla="*/ 223 w 2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68">
                <a:moveTo>
                  <a:pt x="38" y="68"/>
                </a:moveTo>
                <a:cubicBezTo>
                  <a:pt x="17" y="68"/>
                  <a:pt x="0" y="53"/>
                  <a:pt x="0" y="34"/>
                </a:cubicBezTo>
                <a:cubicBezTo>
                  <a:pt x="0" y="16"/>
                  <a:pt x="17" y="0"/>
                  <a:pt x="38" y="0"/>
                </a:cubicBezTo>
                <a:cubicBezTo>
                  <a:pt x="185" y="0"/>
                  <a:pt x="185" y="0"/>
                  <a:pt x="185" y="0"/>
                </a:cubicBezTo>
                <a:cubicBezTo>
                  <a:pt x="206" y="0"/>
                  <a:pt x="223" y="16"/>
                  <a:pt x="223" y="34"/>
                </a:cubicBezTo>
                <a:cubicBezTo>
                  <a:pt x="223" y="53"/>
                  <a:pt x="206" y="68"/>
                  <a:pt x="185" y="68"/>
                </a:cubicBezTo>
                <a:lnTo>
                  <a:pt x="38"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15" name="Freeform 387"/>
          <p:cNvSpPr>
            <a:spLocks/>
          </p:cNvSpPr>
          <p:nvPr/>
        </p:nvSpPr>
        <p:spPr bwMode="auto">
          <a:xfrm>
            <a:off x="619442" y="4477173"/>
            <a:ext cx="1126332" cy="352637"/>
          </a:xfrm>
          <a:custGeom>
            <a:avLst/>
            <a:gdLst>
              <a:gd name="T0" fmla="*/ 2147483647 w 223"/>
              <a:gd name="T1" fmla="*/ 2147483647 h 68"/>
              <a:gd name="T2" fmla="*/ 0 w 223"/>
              <a:gd name="T3" fmla="*/ 2147483647 h 68"/>
              <a:gd name="T4" fmla="*/ 2147483647 w 223"/>
              <a:gd name="T5" fmla="*/ 0 h 68"/>
              <a:gd name="T6" fmla="*/ 2147483647 w 223"/>
              <a:gd name="T7" fmla="*/ 0 h 68"/>
              <a:gd name="T8" fmla="*/ 2147483647 w 223"/>
              <a:gd name="T9" fmla="*/ 2147483647 h 68"/>
              <a:gd name="T10" fmla="*/ 2147483647 w 223"/>
              <a:gd name="T11" fmla="*/ 2147483647 h 68"/>
              <a:gd name="T12" fmla="*/ 2147483647 w 223"/>
              <a:gd name="T13" fmla="*/ 2147483647 h 68"/>
              <a:gd name="T14" fmla="*/ 0 60000 65536"/>
              <a:gd name="T15" fmla="*/ 0 60000 65536"/>
              <a:gd name="T16" fmla="*/ 0 60000 65536"/>
              <a:gd name="T17" fmla="*/ 0 60000 65536"/>
              <a:gd name="T18" fmla="*/ 0 60000 65536"/>
              <a:gd name="T19" fmla="*/ 0 60000 65536"/>
              <a:gd name="T20" fmla="*/ 0 60000 65536"/>
              <a:gd name="T21" fmla="*/ 0 w 223"/>
              <a:gd name="T22" fmla="*/ 0 h 68"/>
              <a:gd name="T23" fmla="*/ 223 w 2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68">
                <a:moveTo>
                  <a:pt x="38" y="68"/>
                </a:moveTo>
                <a:cubicBezTo>
                  <a:pt x="17" y="68"/>
                  <a:pt x="0" y="53"/>
                  <a:pt x="0" y="34"/>
                </a:cubicBezTo>
                <a:cubicBezTo>
                  <a:pt x="0" y="16"/>
                  <a:pt x="17" y="0"/>
                  <a:pt x="38" y="0"/>
                </a:cubicBezTo>
                <a:cubicBezTo>
                  <a:pt x="185" y="0"/>
                  <a:pt x="185" y="0"/>
                  <a:pt x="185" y="0"/>
                </a:cubicBezTo>
                <a:cubicBezTo>
                  <a:pt x="206" y="0"/>
                  <a:pt x="223" y="16"/>
                  <a:pt x="223" y="34"/>
                </a:cubicBezTo>
                <a:cubicBezTo>
                  <a:pt x="223" y="53"/>
                  <a:pt x="206" y="68"/>
                  <a:pt x="185" y="68"/>
                </a:cubicBezTo>
                <a:lnTo>
                  <a:pt x="38"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16" name="Freeform 388"/>
          <p:cNvSpPr>
            <a:spLocks/>
          </p:cNvSpPr>
          <p:nvPr/>
        </p:nvSpPr>
        <p:spPr bwMode="auto">
          <a:xfrm>
            <a:off x="3434397" y="4477173"/>
            <a:ext cx="1126332" cy="352637"/>
          </a:xfrm>
          <a:custGeom>
            <a:avLst/>
            <a:gdLst>
              <a:gd name="T0" fmla="*/ 2147483647 w 223"/>
              <a:gd name="T1" fmla="*/ 2147483647 h 68"/>
              <a:gd name="T2" fmla="*/ 0 w 223"/>
              <a:gd name="T3" fmla="*/ 2147483647 h 68"/>
              <a:gd name="T4" fmla="*/ 2147483647 w 223"/>
              <a:gd name="T5" fmla="*/ 0 h 68"/>
              <a:gd name="T6" fmla="*/ 2147483647 w 223"/>
              <a:gd name="T7" fmla="*/ 0 h 68"/>
              <a:gd name="T8" fmla="*/ 2147483647 w 223"/>
              <a:gd name="T9" fmla="*/ 2147483647 h 68"/>
              <a:gd name="T10" fmla="*/ 2147483647 w 223"/>
              <a:gd name="T11" fmla="*/ 2147483647 h 68"/>
              <a:gd name="T12" fmla="*/ 2147483647 w 223"/>
              <a:gd name="T13" fmla="*/ 2147483647 h 68"/>
              <a:gd name="T14" fmla="*/ 0 60000 65536"/>
              <a:gd name="T15" fmla="*/ 0 60000 65536"/>
              <a:gd name="T16" fmla="*/ 0 60000 65536"/>
              <a:gd name="T17" fmla="*/ 0 60000 65536"/>
              <a:gd name="T18" fmla="*/ 0 60000 65536"/>
              <a:gd name="T19" fmla="*/ 0 60000 65536"/>
              <a:gd name="T20" fmla="*/ 0 60000 65536"/>
              <a:gd name="T21" fmla="*/ 0 w 223"/>
              <a:gd name="T22" fmla="*/ 0 h 68"/>
              <a:gd name="T23" fmla="*/ 223 w 2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68">
                <a:moveTo>
                  <a:pt x="38" y="68"/>
                </a:moveTo>
                <a:cubicBezTo>
                  <a:pt x="17" y="68"/>
                  <a:pt x="0" y="53"/>
                  <a:pt x="0" y="34"/>
                </a:cubicBezTo>
                <a:cubicBezTo>
                  <a:pt x="0" y="16"/>
                  <a:pt x="17" y="0"/>
                  <a:pt x="38" y="0"/>
                </a:cubicBezTo>
                <a:cubicBezTo>
                  <a:pt x="185" y="0"/>
                  <a:pt x="185" y="0"/>
                  <a:pt x="185" y="0"/>
                </a:cubicBezTo>
                <a:cubicBezTo>
                  <a:pt x="206" y="0"/>
                  <a:pt x="223" y="16"/>
                  <a:pt x="223" y="34"/>
                </a:cubicBezTo>
                <a:cubicBezTo>
                  <a:pt x="223" y="53"/>
                  <a:pt x="206" y="68"/>
                  <a:pt x="185" y="68"/>
                </a:cubicBezTo>
                <a:lnTo>
                  <a:pt x="38"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17" name="Freeform 389"/>
          <p:cNvSpPr>
            <a:spLocks/>
          </p:cNvSpPr>
          <p:nvPr/>
        </p:nvSpPr>
        <p:spPr bwMode="auto">
          <a:xfrm>
            <a:off x="4146867" y="2462107"/>
            <a:ext cx="1126332" cy="354436"/>
          </a:xfrm>
          <a:custGeom>
            <a:avLst/>
            <a:gdLst>
              <a:gd name="T0" fmla="*/ 2147483647 w 223"/>
              <a:gd name="T1" fmla="*/ 2147483647 h 68"/>
              <a:gd name="T2" fmla="*/ 0 w 223"/>
              <a:gd name="T3" fmla="*/ 2147483647 h 68"/>
              <a:gd name="T4" fmla="*/ 2147483647 w 223"/>
              <a:gd name="T5" fmla="*/ 0 h 68"/>
              <a:gd name="T6" fmla="*/ 2147483647 w 223"/>
              <a:gd name="T7" fmla="*/ 0 h 68"/>
              <a:gd name="T8" fmla="*/ 2147483647 w 223"/>
              <a:gd name="T9" fmla="*/ 2147483647 h 68"/>
              <a:gd name="T10" fmla="*/ 2147483647 w 223"/>
              <a:gd name="T11" fmla="*/ 2147483647 h 68"/>
              <a:gd name="T12" fmla="*/ 2147483647 w 223"/>
              <a:gd name="T13" fmla="*/ 2147483647 h 68"/>
              <a:gd name="T14" fmla="*/ 0 60000 65536"/>
              <a:gd name="T15" fmla="*/ 0 60000 65536"/>
              <a:gd name="T16" fmla="*/ 0 60000 65536"/>
              <a:gd name="T17" fmla="*/ 0 60000 65536"/>
              <a:gd name="T18" fmla="*/ 0 60000 65536"/>
              <a:gd name="T19" fmla="*/ 0 60000 65536"/>
              <a:gd name="T20" fmla="*/ 0 60000 65536"/>
              <a:gd name="T21" fmla="*/ 0 w 223"/>
              <a:gd name="T22" fmla="*/ 0 h 68"/>
              <a:gd name="T23" fmla="*/ 223 w 2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68">
                <a:moveTo>
                  <a:pt x="38" y="68"/>
                </a:moveTo>
                <a:cubicBezTo>
                  <a:pt x="17" y="68"/>
                  <a:pt x="0" y="53"/>
                  <a:pt x="0" y="34"/>
                </a:cubicBezTo>
                <a:cubicBezTo>
                  <a:pt x="0" y="15"/>
                  <a:pt x="17" y="0"/>
                  <a:pt x="38" y="0"/>
                </a:cubicBezTo>
                <a:cubicBezTo>
                  <a:pt x="185" y="0"/>
                  <a:pt x="185" y="0"/>
                  <a:pt x="185" y="0"/>
                </a:cubicBezTo>
                <a:cubicBezTo>
                  <a:pt x="206" y="0"/>
                  <a:pt x="223" y="15"/>
                  <a:pt x="223" y="34"/>
                </a:cubicBezTo>
                <a:cubicBezTo>
                  <a:pt x="223" y="53"/>
                  <a:pt x="206" y="68"/>
                  <a:pt x="185" y="68"/>
                </a:cubicBezTo>
                <a:lnTo>
                  <a:pt x="38"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18" name="Freeform 390"/>
          <p:cNvSpPr>
            <a:spLocks/>
          </p:cNvSpPr>
          <p:nvPr/>
        </p:nvSpPr>
        <p:spPr bwMode="auto">
          <a:xfrm>
            <a:off x="3292952" y="2269597"/>
            <a:ext cx="621665" cy="354435"/>
          </a:xfrm>
          <a:custGeom>
            <a:avLst/>
            <a:gdLst>
              <a:gd name="T0" fmla="*/ 2147483647 w 123"/>
              <a:gd name="T1" fmla="*/ 2147483647 h 68"/>
              <a:gd name="T2" fmla="*/ 0 w 123"/>
              <a:gd name="T3" fmla="*/ 2147483647 h 68"/>
              <a:gd name="T4" fmla="*/ 2147483647 w 123"/>
              <a:gd name="T5" fmla="*/ 0 h 68"/>
              <a:gd name="T6" fmla="*/ 2147483647 w 123"/>
              <a:gd name="T7" fmla="*/ 0 h 68"/>
              <a:gd name="T8" fmla="*/ 2147483647 w 123"/>
              <a:gd name="T9" fmla="*/ 2147483647 h 68"/>
              <a:gd name="T10" fmla="*/ 2147483647 w 123"/>
              <a:gd name="T11" fmla="*/ 2147483647 h 68"/>
              <a:gd name="T12" fmla="*/ 2147483647 w 123"/>
              <a:gd name="T13" fmla="*/ 2147483647 h 68"/>
              <a:gd name="T14" fmla="*/ 0 60000 65536"/>
              <a:gd name="T15" fmla="*/ 0 60000 65536"/>
              <a:gd name="T16" fmla="*/ 0 60000 65536"/>
              <a:gd name="T17" fmla="*/ 0 60000 65536"/>
              <a:gd name="T18" fmla="*/ 0 60000 65536"/>
              <a:gd name="T19" fmla="*/ 0 60000 65536"/>
              <a:gd name="T20" fmla="*/ 0 60000 65536"/>
              <a:gd name="T21" fmla="*/ 0 w 123"/>
              <a:gd name="T22" fmla="*/ 0 h 68"/>
              <a:gd name="T23" fmla="*/ 123 w 1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3" h="68">
                <a:moveTo>
                  <a:pt x="37" y="68"/>
                </a:moveTo>
                <a:cubicBezTo>
                  <a:pt x="17" y="68"/>
                  <a:pt x="0" y="52"/>
                  <a:pt x="0" y="34"/>
                </a:cubicBezTo>
                <a:cubicBezTo>
                  <a:pt x="0" y="15"/>
                  <a:pt x="17" y="0"/>
                  <a:pt x="37" y="0"/>
                </a:cubicBezTo>
                <a:cubicBezTo>
                  <a:pt x="86" y="0"/>
                  <a:pt x="86" y="0"/>
                  <a:pt x="86" y="0"/>
                </a:cubicBezTo>
                <a:cubicBezTo>
                  <a:pt x="107" y="0"/>
                  <a:pt x="123" y="15"/>
                  <a:pt x="123" y="34"/>
                </a:cubicBezTo>
                <a:cubicBezTo>
                  <a:pt x="123" y="52"/>
                  <a:pt x="107" y="68"/>
                  <a:pt x="86" y="68"/>
                </a:cubicBezTo>
                <a:lnTo>
                  <a:pt x="37"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19" name="Freeform 391"/>
          <p:cNvSpPr>
            <a:spLocks/>
          </p:cNvSpPr>
          <p:nvPr/>
        </p:nvSpPr>
        <p:spPr bwMode="auto">
          <a:xfrm>
            <a:off x="6249353" y="4477173"/>
            <a:ext cx="1121093" cy="352637"/>
          </a:xfrm>
          <a:custGeom>
            <a:avLst/>
            <a:gdLst>
              <a:gd name="T0" fmla="*/ 2147483647 w 222"/>
              <a:gd name="T1" fmla="*/ 2147483647 h 68"/>
              <a:gd name="T2" fmla="*/ 0 w 222"/>
              <a:gd name="T3" fmla="*/ 2147483647 h 68"/>
              <a:gd name="T4" fmla="*/ 2147483647 w 222"/>
              <a:gd name="T5" fmla="*/ 0 h 68"/>
              <a:gd name="T6" fmla="*/ 2147483647 w 222"/>
              <a:gd name="T7" fmla="*/ 0 h 68"/>
              <a:gd name="T8" fmla="*/ 2147483647 w 222"/>
              <a:gd name="T9" fmla="*/ 2147483647 h 68"/>
              <a:gd name="T10" fmla="*/ 2147483647 w 222"/>
              <a:gd name="T11" fmla="*/ 2147483647 h 68"/>
              <a:gd name="T12" fmla="*/ 2147483647 w 222"/>
              <a:gd name="T13" fmla="*/ 2147483647 h 68"/>
              <a:gd name="T14" fmla="*/ 0 60000 65536"/>
              <a:gd name="T15" fmla="*/ 0 60000 65536"/>
              <a:gd name="T16" fmla="*/ 0 60000 65536"/>
              <a:gd name="T17" fmla="*/ 0 60000 65536"/>
              <a:gd name="T18" fmla="*/ 0 60000 65536"/>
              <a:gd name="T19" fmla="*/ 0 60000 65536"/>
              <a:gd name="T20" fmla="*/ 0 60000 65536"/>
              <a:gd name="T21" fmla="*/ 0 w 222"/>
              <a:gd name="T22" fmla="*/ 0 h 68"/>
              <a:gd name="T23" fmla="*/ 222 w 22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68">
                <a:moveTo>
                  <a:pt x="37" y="68"/>
                </a:moveTo>
                <a:cubicBezTo>
                  <a:pt x="17" y="68"/>
                  <a:pt x="0" y="53"/>
                  <a:pt x="0" y="34"/>
                </a:cubicBezTo>
                <a:cubicBezTo>
                  <a:pt x="0" y="16"/>
                  <a:pt x="17" y="0"/>
                  <a:pt x="37" y="0"/>
                </a:cubicBezTo>
                <a:cubicBezTo>
                  <a:pt x="185" y="0"/>
                  <a:pt x="185" y="0"/>
                  <a:pt x="185" y="0"/>
                </a:cubicBezTo>
                <a:cubicBezTo>
                  <a:pt x="206" y="0"/>
                  <a:pt x="222" y="16"/>
                  <a:pt x="222" y="34"/>
                </a:cubicBezTo>
                <a:cubicBezTo>
                  <a:pt x="222" y="53"/>
                  <a:pt x="206" y="68"/>
                  <a:pt x="185" y="68"/>
                </a:cubicBezTo>
                <a:lnTo>
                  <a:pt x="37"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20" name="Freeform 392"/>
          <p:cNvSpPr>
            <a:spLocks/>
          </p:cNvSpPr>
          <p:nvPr/>
        </p:nvSpPr>
        <p:spPr bwMode="auto">
          <a:xfrm>
            <a:off x="4843622" y="4477173"/>
            <a:ext cx="1126331" cy="352637"/>
          </a:xfrm>
          <a:custGeom>
            <a:avLst/>
            <a:gdLst>
              <a:gd name="T0" fmla="*/ 2147483647 w 223"/>
              <a:gd name="T1" fmla="*/ 2147483647 h 68"/>
              <a:gd name="T2" fmla="*/ 0 w 223"/>
              <a:gd name="T3" fmla="*/ 2147483647 h 68"/>
              <a:gd name="T4" fmla="*/ 2147483647 w 223"/>
              <a:gd name="T5" fmla="*/ 0 h 68"/>
              <a:gd name="T6" fmla="*/ 2147483647 w 223"/>
              <a:gd name="T7" fmla="*/ 0 h 68"/>
              <a:gd name="T8" fmla="*/ 2147483647 w 223"/>
              <a:gd name="T9" fmla="*/ 2147483647 h 68"/>
              <a:gd name="T10" fmla="*/ 2147483647 w 223"/>
              <a:gd name="T11" fmla="*/ 2147483647 h 68"/>
              <a:gd name="T12" fmla="*/ 2147483647 w 223"/>
              <a:gd name="T13" fmla="*/ 2147483647 h 68"/>
              <a:gd name="T14" fmla="*/ 0 60000 65536"/>
              <a:gd name="T15" fmla="*/ 0 60000 65536"/>
              <a:gd name="T16" fmla="*/ 0 60000 65536"/>
              <a:gd name="T17" fmla="*/ 0 60000 65536"/>
              <a:gd name="T18" fmla="*/ 0 60000 65536"/>
              <a:gd name="T19" fmla="*/ 0 60000 65536"/>
              <a:gd name="T20" fmla="*/ 0 60000 65536"/>
              <a:gd name="T21" fmla="*/ 0 w 223"/>
              <a:gd name="T22" fmla="*/ 0 h 68"/>
              <a:gd name="T23" fmla="*/ 223 w 2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68">
                <a:moveTo>
                  <a:pt x="38" y="68"/>
                </a:moveTo>
                <a:cubicBezTo>
                  <a:pt x="17" y="68"/>
                  <a:pt x="0" y="53"/>
                  <a:pt x="0" y="34"/>
                </a:cubicBezTo>
                <a:cubicBezTo>
                  <a:pt x="0" y="16"/>
                  <a:pt x="17" y="0"/>
                  <a:pt x="38" y="0"/>
                </a:cubicBezTo>
                <a:cubicBezTo>
                  <a:pt x="185" y="0"/>
                  <a:pt x="185" y="0"/>
                  <a:pt x="185" y="0"/>
                </a:cubicBezTo>
                <a:cubicBezTo>
                  <a:pt x="206" y="0"/>
                  <a:pt x="223" y="16"/>
                  <a:pt x="223" y="34"/>
                </a:cubicBezTo>
                <a:cubicBezTo>
                  <a:pt x="223" y="53"/>
                  <a:pt x="206" y="68"/>
                  <a:pt x="185" y="68"/>
                </a:cubicBezTo>
                <a:lnTo>
                  <a:pt x="38"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21" name="Freeform 393"/>
          <p:cNvSpPr>
            <a:spLocks/>
          </p:cNvSpPr>
          <p:nvPr/>
        </p:nvSpPr>
        <p:spPr bwMode="auto">
          <a:xfrm>
            <a:off x="7714457" y="4477173"/>
            <a:ext cx="1126331" cy="352637"/>
          </a:xfrm>
          <a:custGeom>
            <a:avLst/>
            <a:gdLst>
              <a:gd name="T0" fmla="*/ 2147483647 w 223"/>
              <a:gd name="T1" fmla="*/ 2147483647 h 68"/>
              <a:gd name="T2" fmla="*/ 0 w 223"/>
              <a:gd name="T3" fmla="*/ 2147483647 h 68"/>
              <a:gd name="T4" fmla="*/ 2147483647 w 223"/>
              <a:gd name="T5" fmla="*/ 0 h 68"/>
              <a:gd name="T6" fmla="*/ 2147483647 w 223"/>
              <a:gd name="T7" fmla="*/ 0 h 68"/>
              <a:gd name="T8" fmla="*/ 2147483647 w 223"/>
              <a:gd name="T9" fmla="*/ 2147483647 h 68"/>
              <a:gd name="T10" fmla="*/ 2147483647 w 223"/>
              <a:gd name="T11" fmla="*/ 2147483647 h 68"/>
              <a:gd name="T12" fmla="*/ 2147483647 w 223"/>
              <a:gd name="T13" fmla="*/ 2147483647 h 68"/>
              <a:gd name="T14" fmla="*/ 0 60000 65536"/>
              <a:gd name="T15" fmla="*/ 0 60000 65536"/>
              <a:gd name="T16" fmla="*/ 0 60000 65536"/>
              <a:gd name="T17" fmla="*/ 0 60000 65536"/>
              <a:gd name="T18" fmla="*/ 0 60000 65536"/>
              <a:gd name="T19" fmla="*/ 0 60000 65536"/>
              <a:gd name="T20" fmla="*/ 0 60000 65536"/>
              <a:gd name="T21" fmla="*/ 0 w 223"/>
              <a:gd name="T22" fmla="*/ 0 h 68"/>
              <a:gd name="T23" fmla="*/ 223 w 2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68">
                <a:moveTo>
                  <a:pt x="38" y="68"/>
                </a:moveTo>
                <a:cubicBezTo>
                  <a:pt x="17" y="68"/>
                  <a:pt x="0" y="53"/>
                  <a:pt x="0" y="34"/>
                </a:cubicBezTo>
                <a:cubicBezTo>
                  <a:pt x="0" y="16"/>
                  <a:pt x="17" y="0"/>
                  <a:pt x="38" y="0"/>
                </a:cubicBezTo>
                <a:cubicBezTo>
                  <a:pt x="185" y="0"/>
                  <a:pt x="185" y="0"/>
                  <a:pt x="185" y="0"/>
                </a:cubicBezTo>
                <a:cubicBezTo>
                  <a:pt x="206" y="0"/>
                  <a:pt x="223" y="16"/>
                  <a:pt x="223" y="34"/>
                </a:cubicBezTo>
                <a:cubicBezTo>
                  <a:pt x="223" y="53"/>
                  <a:pt x="206" y="68"/>
                  <a:pt x="185" y="68"/>
                </a:cubicBezTo>
                <a:lnTo>
                  <a:pt x="38"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22" name="Freeform 394"/>
          <p:cNvSpPr>
            <a:spLocks/>
          </p:cNvSpPr>
          <p:nvPr/>
        </p:nvSpPr>
        <p:spPr bwMode="auto">
          <a:xfrm>
            <a:off x="7749382" y="5750984"/>
            <a:ext cx="944721" cy="354436"/>
          </a:xfrm>
          <a:custGeom>
            <a:avLst/>
            <a:gdLst>
              <a:gd name="T0" fmla="*/ 2147483647 w 187"/>
              <a:gd name="T1" fmla="*/ 2147483647 h 68"/>
              <a:gd name="T2" fmla="*/ 0 w 187"/>
              <a:gd name="T3" fmla="*/ 2147483647 h 68"/>
              <a:gd name="T4" fmla="*/ 2147483647 w 187"/>
              <a:gd name="T5" fmla="*/ 0 h 68"/>
              <a:gd name="T6" fmla="*/ 2147483647 w 187"/>
              <a:gd name="T7" fmla="*/ 0 h 68"/>
              <a:gd name="T8" fmla="*/ 2147483647 w 187"/>
              <a:gd name="T9" fmla="*/ 2147483647 h 68"/>
              <a:gd name="T10" fmla="*/ 2147483647 w 187"/>
              <a:gd name="T11" fmla="*/ 2147483647 h 68"/>
              <a:gd name="T12" fmla="*/ 2147483647 w 187"/>
              <a:gd name="T13" fmla="*/ 2147483647 h 68"/>
              <a:gd name="T14" fmla="*/ 0 60000 65536"/>
              <a:gd name="T15" fmla="*/ 0 60000 65536"/>
              <a:gd name="T16" fmla="*/ 0 60000 65536"/>
              <a:gd name="T17" fmla="*/ 0 60000 65536"/>
              <a:gd name="T18" fmla="*/ 0 60000 65536"/>
              <a:gd name="T19" fmla="*/ 0 60000 65536"/>
              <a:gd name="T20" fmla="*/ 0 60000 65536"/>
              <a:gd name="T21" fmla="*/ 0 w 187"/>
              <a:gd name="T22" fmla="*/ 0 h 68"/>
              <a:gd name="T23" fmla="*/ 187 w 187"/>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7" h="68">
                <a:moveTo>
                  <a:pt x="37" y="68"/>
                </a:moveTo>
                <a:cubicBezTo>
                  <a:pt x="16" y="68"/>
                  <a:pt x="0" y="53"/>
                  <a:pt x="0" y="34"/>
                </a:cubicBezTo>
                <a:cubicBezTo>
                  <a:pt x="0" y="16"/>
                  <a:pt x="16" y="0"/>
                  <a:pt x="37" y="0"/>
                </a:cubicBezTo>
                <a:cubicBezTo>
                  <a:pt x="150" y="0"/>
                  <a:pt x="150" y="0"/>
                  <a:pt x="150" y="0"/>
                </a:cubicBezTo>
                <a:cubicBezTo>
                  <a:pt x="171" y="0"/>
                  <a:pt x="187" y="16"/>
                  <a:pt x="187" y="34"/>
                </a:cubicBezTo>
                <a:cubicBezTo>
                  <a:pt x="187" y="53"/>
                  <a:pt x="171" y="68"/>
                  <a:pt x="150" y="68"/>
                </a:cubicBezTo>
                <a:lnTo>
                  <a:pt x="37" y="68"/>
                </a:ln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23" name="Freeform 395"/>
          <p:cNvSpPr>
            <a:spLocks/>
          </p:cNvSpPr>
          <p:nvPr/>
        </p:nvSpPr>
        <p:spPr bwMode="auto">
          <a:xfrm>
            <a:off x="7456012" y="4664287"/>
            <a:ext cx="282893" cy="1056111"/>
          </a:xfrm>
          <a:custGeom>
            <a:avLst/>
            <a:gdLst>
              <a:gd name="T0" fmla="*/ 2147483647 w 56"/>
              <a:gd name="T1" fmla="*/ 0 h 203"/>
              <a:gd name="T2" fmla="*/ 2147483647 w 56"/>
              <a:gd name="T3" fmla="*/ 0 h 203"/>
              <a:gd name="T4" fmla="*/ 0 w 56"/>
              <a:gd name="T5" fmla="*/ 2147483647 h 203"/>
              <a:gd name="T6" fmla="*/ 0 w 56"/>
              <a:gd name="T7" fmla="*/ 2147483647 h 203"/>
              <a:gd name="T8" fmla="*/ 2147483647 w 56"/>
              <a:gd name="T9" fmla="*/ 2147483647 h 203"/>
              <a:gd name="T10" fmla="*/ 2147483647 w 56"/>
              <a:gd name="T11" fmla="*/ 2147483647 h 203"/>
              <a:gd name="T12" fmla="*/ 0 60000 65536"/>
              <a:gd name="T13" fmla="*/ 0 60000 65536"/>
              <a:gd name="T14" fmla="*/ 0 60000 65536"/>
              <a:gd name="T15" fmla="*/ 0 60000 65536"/>
              <a:gd name="T16" fmla="*/ 0 60000 65536"/>
              <a:gd name="T17" fmla="*/ 0 60000 65536"/>
              <a:gd name="T18" fmla="*/ 0 w 56"/>
              <a:gd name="T19" fmla="*/ 0 h 203"/>
              <a:gd name="T20" fmla="*/ 56 w 56"/>
              <a:gd name="T21" fmla="*/ 203 h 203"/>
            </a:gdLst>
            <a:ahLst/>
            <a:cxnLst>
              <a:cxn ang="T12">
                <a:pos x="T0" y="T1"/>
              </a:cxn>
              <a:cxn ang="T13">
                <a:pos x="T2" y="T3"/>
              </a:cxn>
              <a:cxn ang="T14">
                <a:pos x="T4" y="T5"/>
              </a:cxn>
              <a:cxn ang="T15">
                <a:pos x="T6" y="T7"/>
              </a:cxn>
              <a:cxn ang="T16">
                <a:pos x="T8" y="T9"/>
              </a:cxn>
              <a:cxn ang="T17">
                <a:pos x="T10" y="T11"/>
              </a:cxn>
            </a:cxnLst>
            <a:rect l="T18" t="T19" r="T20" b="T21"/>
            <a:pathLst>
              <a:path w="56" h="203">
                <a:moveTo>
                  <a:pt x="51" y="0"/>
                </a:moveTo>
                <a:cubicBezTo>
                  <a:pt x="33" y="0"/>
                  <a:pt x="33" y="0"/>
                  <a:pt x="33" y="0"/>
                </a:cubicBezTo>
                <a:cubicBezTo>
                  <a:pt x="21" y="0"/>
                  <a:pt x="0" y="0"/>
                  <a:pt x="0" y="23"/>
                </a:cubicBezTo>
                <a:cubicBezTo>
                  <a:pt x="0" y="159"/>
                  <a:pt x="0" y="159"/>
                  <a:pt x="0" y="159"/>
                </a:cubicBezTo>
                <a:cubicBezTo>
                  <a:pt x="0" y="166"/>
                  <a:pt x="4" y="173"/>
                  <a:pt x="10" y="177"/>
                </a:cubicBezTo>
                <a:cubicBezTo>
                  <a:pt x="56" y="203"/>
                  <a:pt x="56" y="203"/>
                  <a:pt x="56" y="203"/>
                </a:cubicBezTo>
              </a:path>
            </a:pathLst>
          </a:cu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24" name="Line 396"/>
          <p:cNvSpPr>
            <a:spLocks noChangeShapeType="1"/>
          </p:cNvSpPr>
          <p:nvPr/>
        </p:nvSpPr>
        <p:spPr bwMode="auto">
          <a:xfrm>
            <a:off x="6329680" y="5720398"/>
            <a:ext cx="1747" cy="1799"/>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25" name="Freeform 397"/>
          <p:cNvSpPr>
            <a:spLocks/>
          </p:cNvSpPr>
          <p:nvPr/>
        </p:nvSpPr>
        <p:spPr bwMode="auto">
          <a:xfrm>
            <a:off x="5814537" y="6870065"/>
            <a:ext cx="160655" cy="125942"/>
          </a:xfrm>
          <a:custGeom>
            <a:avLst/>
            <a:gdLst>
              <a:gd name="T0" fmla="*/ 0 w 92"/>
              <a:gd name="T1" fmla="*/ 2147483647 h 70"/>
              <a:gd name="T2" fmla="*/ 2147483647 w 92"/>
              <a:gd name="T3" fmla="*/ 2147483647 h 70"/>
              <a:gd name="T4" fmla="*/ 2147483647 w 92"/>
              <a:gd name="T5" fmla="*/ 0 h 70"/>
              <a:gd name="T6" fmla="*/ 0 w 92"/>
              <a:gd name="T7" fmla="*/ 2147483647 h 70"/>
              <a:gd name="T8" fmla="*/ 0 60000 65536"/>
              <a:gd name="T9" fmla="*/ 0 60000 65536"/>
              <a:gd name="T10" fmla="*/ 0 60000 65536"/>
              <a:gd name="T11" fmla="*/ 0 60000 65536"/>
              <a:gd name="T12" fmla="*/ 0 w 92"/>
              <a:gd name="T13" fmla="*/ 0 h 70"/>
              <a:gd name="T14" fmla="*/ 92 w 92"/>
              <a:gd name="T15" fmla="*/ 70 h 70"/>
            </a:gdLst>
            <a:ahLst/>
            <a:cxnLst>
              <a:cxn ang="T8">
                <a:pos x="T0" y="T1"/>
              </a:cxn>
              <a:cxn ang="T9">
                <a:pos x="T2" y="T3"/>
              </a:cxn>
              <a:cxn ang="T10">
                <a:pos x="T4" y="T5"/>
              </a:cxn>
              <a:cxn ang="T11">
                <a:pos x="T6" y="T7"/>
              </a:cxn>
            </a:cxnLst>
            <a:rect l="T12" t="T13" r="T14" b="T15"/>
            <a:pathLst>
              <a:path w="92" h="70">
                <a:moveTo>
                  <a:pt x="0" y="70"/>
                </a:moveTo>
                <a:lnTo>
                  <a:pt x="92" y="44"/>
                </a:lnTo>
                <a:lnTo>
                  <a:pt x="63" y="0"/>
                </a:lnTo>
                <a:lnTo>
                  <a:pt x="0" y="7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26" name="Freeform 398"/>
          <p:cNvSpPr>
            <a:spLocks/>
          </p:cNvSpPr>
          <p:nvPr/>
        </p:nvSpPr>
        <p:spPr bwMode="auto">
          <a:xfrm>
            <a:off x="5873909" y="4664287"/>
            <a:ext cx="375443" cy="2295737"/>
          </a:xfrm>
          <a:custGeom>
            <a:avLst/>
            <a:gdLst>
              <a:gd name="T0" fmla="*/ 2147483647 w 74"/>
              <a:gd name="T1" fmla="*/ 0 h 441"/>
              <a:gd name="T2" fmla="*/ 2147483647 w 74"/>
              <a:gd name="T3" fmla="*/ 0 h 441"/>
              <a:gd name="T4" fmla="*/ 2147483647 w 74"/>
              <a:gd name="T5" fmla="*/ 2147483647 h 441"/>
              <a:gd name="T6" fmla="*/ 2147483647 w 74"/>
              <a:gd name="T7" fmla="*/ 2147483647 h 441"/>
              <a:gd name="T8" fmla="*/ 2147483647 w 74"/>
              <a:gd name="T9" fmla="*/ 2147483647 h 441"/>
              <a:gd name="T10" fmla="*/ 0 w 74"/>
              <a:gd name="T11" fmla="*/ 2147483647 h 441"/>
              <a:gd name="T12" fmla="*/ 0 60000 65536"/>
              <a:gd name="T13" fmla="*/ 0 60000 65536"/>
              <a:gd name="T14" fmla="*/ 0 60000 65536"/>
              <a:gd name="T15" fmla="*/ 0 60000 65536"/>
              <a:gd name="T16" fmla="*/ 0 60000 65536"/>
              <a:gd name="T17" fmla="*/ 0 60000 65536"/>
              <a:gd name="T18" fmla="*/ 0 w 74"/>
              <a:gd name="T19" fmla="*/ 0 h 441"/>
              <a:gd name="T20" fmla="*/ 74 w 74"/>
              <a:gd name="T21" fmla="*/ 441 h 441"/>
            </a:gdLst>
            <a:ahLst/>
            <a:cxnLst>
              <a:cxn ang="T12">
                <a:pos x="T0" y="T1"/>
              </a:cxn>
              <a:cxn ang="T13">
                <a:pos x="T2" y="T3"/>
              </a:cxn>
              <a:cxn ang="T14">
                <a:pos x="T4" y="T5"/>
              </a:cxn>
              <a:cxn ang="T15">
                <a:pos x="T6" y="T7"/>
              </a:cxn>
              <a:cxn ang="T16">
                <a:pos x="T8" y="T9"/>
              </a:cxn>
              <a:cxn ang="T17">
                <a:pos x="T10" y="T11"/>
              </a:cxn>
            </a:cxnLst>
            <a:rect l="T18" t="T19" r="T20" b="T21"/>
            <a:pathLst>
              <a:path w="74" h="441">
                <a:moveTo>
                  <a:pt x="74" y="0"/>
                </a:moveTo>
                <a:cubicBezTo>
                  <a:pt x="68" y="0"/>
                  <a:pt x="68" y="0"/>
                  <a:pt x="68" y="0"/>
                </a:cubicBezTo>
                <a:cubicBezTo>
                  <a:pt x="55" y="0"/>
                  <a:pt x="34" y="0"/>
                  <a:pt x="34" y="23"/>
                </a:cubicBezTo>
                <a:cubicBezTo>
                  <a:pt x="34" y="373"/>
                  <a:pt x="34" y="373"/>
                  <a:pt x="34" y="373"/>
                </a:cubicBezTo>
                <a:cubicBezTo>
                  <a:pt x="34" y="389"/>
                  <a:pt x="34" y="389"/>
                  <a:pt x="34" y="389"/>
                </a:cubicBezTo>
                <a:cubicBezTo>
                  <a:pt x="34" y="412"/>
                  <a:pt x="20" y="432"/>
                  <a:pt x="0" y="441"/>
                </a:cubicBezTo>
              </a:path>
            </a:pathLst>
          </a:cu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27" name="Freeform 399"/>
          <p:cNvSpPr>
            <a:spLocks/>
          </p:cNvSpPr>
          <p:nvPr/>
        </p:nvSpPr>
        <p:spPr bwMode="auto">
          <a:xfrm>
            <a:off x="4400074" y="6870065"/>
            <a:ext cx="160655" cy="125942"/>
          </a:xfrm>
          <a:custGeom>
            <a:avLst/>
            <a:gdLst>
              <a:gd name="T0" fmla="*/ 0 w 92"/>
              <a:gd name="T1" fmla="*/ 2147483647 h 70"/>
              <a:gd name="T2" fmla="*/ 2147483647 w 92"/>
              <a:gd name="T3" fmla="*/ 2147483647 h 70"/>
              <a:gd name="T4" fmla="*/ 2147483647 w 92"/>
              <a:gd name="T5" fmla="*/ 0 h 70"/>
              <a:gd name="T6" fmla="*/ 0 w 92"/>
              <a:gd name="T7" fmla="*/ 2147483647 h 70"/>
              <a:gd name="T8" fmla="*/ 0 60000 65536"/>
              <a:gd name="T9" fmla="*/ 0 60000 65536"/>
              <a:gd name="T10" fmla="*/ 0 60000 65536"/>
              <a:gd name="T11" fmla="*/ 0 60000 65536"/>
              <a:gd name="T12" fmla="*/ 0 w 92"/>
              <a:gd name="T13" fmla="*/ 0 h 70"/>
              <a:gd name="T14" fmla="*/ 92 w 92"/>
              <a:gd name="T15" fmla="*/ 70 h 70"/>
            </a:gdLst>
            <a:ahLst/>
            <a:cxnLst>
              <a:cxn ang="T8">
                <a:pos x="T0" y="T1"/>
              </a:cxn>
              <a:cxn ang="T9">
                <a:pos x="T2" y="T3"/>
              </a:cxn>
              <a:cxn ang="T10">
                <a:pos x="T4" y="T5"/>
              </a:cxn>
              <a:cxn ang="T11">
                <a:pos x="T6" y="T7"/>
              </a:cxn>
            </a:cxnLst>
            <a:rect l="T12" t="T13" r="T14" b="T15"/>
            <a:pathLst>
              <a:path w="92" h="70">
                <a:moveTo>
                  <a:pt x="0" y="70"/>
                </a:moveTo>
                <a:lnTo>
                  <a:pt x="92" y="44"/>
                </a:lnTo>
                <a:lnTo>
                  <a:pt x="63" y="0"/>
                </a:lnTo>
                <a:lnTo>
                  <a:pt x="0" y="7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28" name="Freeform 400"/>
          <p:cNvSpPr>
            <a:spLocks/>
          </p:cNvSpPr>
          <p:nvPr/>
        </p:nvSpPr>
        <p:spPr bwMode="auto">
          <a:xfrm>
            <a:off x="4459447" y="4664287"/>
            <a:ext cx="373698" cy="2295737"/>
          </a:xfrm>
          <a:custGeom>
            <a:avLst/>
            <a:gdLst>
              <a:gd name="T0" fmla="*/ 2147483647 w 74"/>
              <a:gd name="T1" fmla="*/ 0 h 441"/>
              <a:gd name="T2" fmla="*/ 2147483647 w 74"/>
              <a:gd name="T3" fmla="*/ 0 h 441"/>
              <a:gd name="T4" fmla="*/ 2147483647 w 74"/>
              <a:gd name="T5" fmla="*/ 2147483647 h 441"/>
              <a:gd name="T6" fmla="*/ 2147483647 w 74"/>
              <a:gd name="T7" fmla="*/ 2147483647 h 441"/>
              <a:gd name="T8" fmla="*/ 2147483647 w 74"/>
              <a:gd name="T9" fmla="*/ 2147483647 h 441"/>
              <a:gd name="T10" fmla="*/ 0 w 74"/>
              <a:gd name="T11" fmla="*/ 2147483647 h 441"/>
              <a:gd name="T12" fmla="*/ 0 60000 65536"/>
              <a:gd name="T13" fmla="*/ 0 60000 65536"/>
              <a:gd name="T14" fmla="*/ 0 60000 65536"/>
              <a:gd name="T15" fmla="*/ 0 60000 65536"/>
              <a:gd name="T16" fmla="*/ 0 60000 65536"/>
              <a:gd name="T17" fmla="*/ 0 60000 65536"/>
              <a:gd name="T18" fmla="*/ 0 w 74"/>
              <a:gd name="T19" fmla="*/ 0 h 441"/>
              <a:gd name="T20" fmla="*/ 74 w 74"/>
              <a:gd name="T21" fmla="*/ 441 h 441"/>
            </a:gdLst>
            <a:ahLst/>
            <a:cxnLst>
              <a:cxn ang="T12">
                <a:pos x="T0" y="T1"/>
              </a:cxn>
              <a:cxn ang="T13">
                <a:pos x="T2" y="T3"/>
              </a:cxn>
              <a:cxn ang="T14">
                <a:pos x="T4" y="T5"/>
              </a:cxn>
              <a:cxn ang="T15">
                <a:pos x="T6" y="T7"/>
              </a:cxn>
              <a:cxn ang="T16">
                <a:pos x="T8" y="T9"/>
              </a:cxn>
              <a:cxn ang="T17">
                <a:pos x="T10" y="T11"/>
              </a:cxn>
            </a:cxnLst>
            <a:rect l="T18" t="T19" r="T20" b="T21"/>
            <a:pathLst>
              <a:path w="74" h="441">
                <a:moveTo>
                  <a:pt x="74" y="0"/>
                </a:moveTo>
                <a:cubicBezTo>
                  <a:pt x="68" y="0"/>
                  <a:pt x="68" y="0"/>
                  <a:pt x="68" y="0"/>
                </a:cubicBezTo>
                <a:cubicBezTo>
                  <a:pt x="55" y="0"/>
                  <a:pt x="34" y="0"/>
                  <a:pt x="34" y="23"/>
                </a:cubicBezTo>
                <a:cubicBezTo>
                  <a:pt x="34" y="373"/>
                  <a:pt x="34" y="373"/>
                  <a:pt x="34" y="373"/>
                </a:cubicBezTo>
                <a:cubicBezTo>
                  <a:pt x="34" y="389"/>
                  <a:pt x="34" y="389"/>
                  <a:pt x="34" y="389"/>
                </a:cubicBezTo>
                <a:cubicBezTo>
                  <a:pt x="34" y="412"/>
                  <a:pt x="20" y="432"/>
                  <a:pt x="0" y="441"/>
                </a:cubicBezTo>
              </a:path>
            </a:pathLst>
          </a:cu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29" name="Freeform 401"/>
          <p:cNvSpPr>
            <a:spLocks/>
          </p:cNvSpPr>
          <p:nvPr/>
        </p:nvSpPr>
        <p:spPr bwMode="auto">
          <a:xfrm>
            <a:off x="2983865" y="6870065"/>
            <a:ext cx="162402" cy="125942"/>
          </a:xfrm>
          <a:custGeom>
            <a:avLst/>
            <a:gdLst>
              <a:gd name="T0" fmla="*/ 0 w 93"/>
              <a:gd name="T1" fmla="*/ 2147483647 h 70"/>
              <a:gd name="T2" fmla="*/ 2147483647 w 93"/>
              <a:gd name="T3" fmla="*/ 2147483647 h 70"/>
              <a:gd name="T4" fmla="*/ 2147483647 w 93"/>
              <a:gd name="T5" fmla="*/ 0 h 70"/>
              <a:gd name="T6" fmla="*/ 0 w 93"/>
              <a:gd name="T7" fmla="*/ 2147483647 h 70"/>
              <a:gd name="T8" fmla="*/ 0 60000 65536"/>
              <a:gd name="T9" fmla="*/ 0 60000 65536"/>
              <a:gd name="T10" fmla="*/ 0 60000 65536"/>
              <a:gd name="T11" fmla="*/ 0 60000 65536"/>
              <a:gd name="T12" fmla="*/ 0 w 93"/>
              <a:gd name="T13" fmla="*/ 0 h 70"/>
              <a:gd name="T14" fmla="*/ 93 w 93"/>
              <a:gd name="T15" fmla="*/ 70 h 70"/>
            </a:gdLst>
            <a:ahLst/>
            <a:cxnLst>
              <a:cxn ang="T8">
                <a:pos x="T0" y="T1"/>
              </a:cxn>
              <a:cxn ang="T9">
                <a:pos x="T2" y="T3"/>
              </a:cxn>
              <a:cxn ang="T10">
                <a:pos x="T4" y="T5"/>
              </a:cxn>
              <a:cxn ang="T11">
                <a:pos x="T6" y="T7"/>
              </a:cxn>
            </a:cxnLst>
            <a:rect l="T12" t="T13" r="T14" b="T15"/>
            <a:pathLst>
              <a:path w="93" h="70">
                <a:moveTo>
                  <a:pt x="0" y="70"/>
                </a:moveTo>
                <a:lnTo>
                  <a:pt x="93" y="44"/>
                </a:lnTo>
                <a:lnTo>
                  <a:pt x="64" y="0"/>
                </a:lnTo>
                <a:lnTo>
                  <a:pt x="0" y="7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30" name="Freeform 402"/>
          <p:cNvSpPr>
            <a:spLocks/>
          </p:cNvSpPr>
          <p:nvPr/>
        </p:nvSpPr>
        <p:spPr bwMode="auto">
          <a:xfrm>
            <a:off x="3044985" y="4664287"/>
            <a:ext cx="373698" cy="2295737"/>
          </a:xfrm>
          <a:custGeom>
            <a:avLst/>
            <a:gdLst>
              <a:gd name="T0" fmla="*/ 2147483647 w 74"/>
              <a:gd name="T1" fmla="*/ 0 h 441"/>
              <a:gd name="T2" fmla="*/ 2147483647 w 74"/>
              <a:gd name="T3" fmla="*/ 0 h 441"/>
              <a:gd name="T4" fmla="*/ 2147483647 w 74"/>
              <a:gd name="T5" fmla="*/ 2147483647 h 441"/>
              <a:gd name="T6" fmla="*/ 2147483647 w 74"/>
              <a:gd name="T7" fmla="*/ 2147483647 h 441"/>
              <a:gd name="T8" fmla="*/ 2147483647 w 74"/>
              <a:gd name="T9" fmla="*/ 2147483647 h 441"/>
              <a:gd name="T10" fmla="*/ 0 w 74"/>
              <a:gd name="T11" fmla="*/ 2147483647 h 441"/>
              <a:gd name="T12" fmla="*/ 0 60000 65536"/>
              <a:gd name="T13" fmla="*/ 0 60000 65536"/>
              <a:gd name="T14" fmla="*/ 0 60000 65536"/>
              <a:gd name="T15" fmla="*/ 0 60000 65536"/>
              <a:gd name="T16" fmla="*/ 0 60000 65536"/>
              <a:gd name="T17" fmla="*/ 0 60000 65536"/>
              <a:gd name="T18" fmla="*/ 0 w 74"/>
              <a:gd name="T19" fmla="*/ 0 h 441"/>
              <a:gd name="T20" fmla="*/ 74 w 74"/>
              <a:gd name="T21" fmla="*/ 441 h 441"/>
            </a:gdLst>
            <a:ahLst/>
            <a:cxnLst>
              <a:cxn ang="T12">
                <a:pos x="T0" y="T1"/>
              </a:cxn>
              <a:cxn ang="T13">
                <a:pos x="T2" y="T3"/>
              </a:cxn>
              <a:cxn ang="T14">
                <a:pos x="T4" y="T5"/>
              </a:cxn>
              <a:cxn ang="T15">
                <a:pos x="T6" y="T7"/>
              </a:cxn>
              <a:cxn ang="T16">
                <a:pos x="T8" y="T9"/>
              </a:cxn>
              <a:cxn ang="T17">
                <a:pos x="T10" y="T11"/>
              </a:cxn>
            </a:cxnLst>
            <a:rect l="T18" t="T19" r="T20" b="T21"/>
            <a:pathLst>
              <a:path w="74" h="441">
                <a:moveTo>
                  <a:pt x="74" y="0"/>
                </a:moveTo>
                <a:cubicBezTo>
                  <a:pt x="68" y="0"/>
                  <a:pt x="68" y="0"/>
                  <a:pt x="68" y="0"/>
                </a:cubicBezTo>
                <a:cubicBezTo>
                  <a:pt x="55" y="0"/>
                  <a:pt x="34" y="0"/>
                  <a:pt x="34" y="23"/>
                </a:cubicBezTo>
                <a:cubicBezTo>
                  <a:pt x="34" y="373"/>
                  <a:pt x="34" y="373"/>
                  <a:pt x="34" y="373"/>
                </a:cubicBezTo>
                <a:cubicBezTo>
                  <a:pt x="34" y="389"/>
                  <a:pt x="34" y="389"/>
                  <a:pt x="34" y="389"/>
                </a:cubicBezTo>
                <a:cubicBezTo>
                  <a:pt x="34" y="412"/>
                  <a:pt x="20" y="432"/>
                  <a:pt x="0" y="441"/>
                </a:cubicBezTo>
              </a:path>
            </a:pathLst>
          </a:cu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31" name="Freeform 403"/>
          <p:cNvSpPr>
            <a:spLocks/>
          </p:cNvSpPr>
          <p:nvPr/>
        </p:nvSpPr>
        <p:spPr bwMode="auto">
          <a:xfrm>
            <a:off x="1579880" y="6870065"/>
            <a:ext cx="162402" cy="125942"/>
          </a:xfrm>
          <a:custGeom>
            <a:avLst/>
            <a:gdLst>
              <a:gd name="T0" fmla="*/ 0 w 93"/>
              <a:gd name="T1" fmla="*/ 2147483647 h 70"/>
              <a:gd name="T2" fmla="*/ 2147483647 w 93"/>
              <a:gd name="T3" fmla="*/ 2147483647 h 70"/>
              <a:gd name="T4" fmla="*/ 2147483647 w 93"/>
              <a:gd name="T5" fmla="*/ 0 h 70"/>
              <a:gd name="T6" fmla="*/ 0 w 93"/>
              <a:gd name="T7" fmla="*/ 2147483647 h 70"/>
              <a:gd name="T8" fmla="*/ 0 60000 65536"/>
              <a:gd name="T9" fmla="*/ 0 60000 65536"/>
              <a:gd name="T10" fmla="*/ 0 60000 65536"/>
              <a:gd name="T11" fmla="*/ 0 60000 65536"/>
              <a:gd name="T12" fmla="*/ 0 w 93"/>
              <a:gd name="T13" fmla="*/ 0 h 70"/>
              <a:gd name="T14" fmla="*/ 93 w 93"/>
              <a:gd name="T15" fmla="*/ 70 h 70"/>
            </a:gdLst>
            <a:ahLst/>
            <a:cxnLst>
              <a:cxn ang="T8">
                <a:pos x="T0" y="T1"/>
              </a:cxn>
              <a:cxn ang="T9">
                <a:pos x="T2" y="T3"/>
              </a:cxn>
              <a:cxn ang="T10">
                <a:pos x="T4" y="T5"/>
              </a:cxn>
              <a:cxn ang="T11">
                <a:pos x="T6" y="T7"/>
              </a:cxn>
            </a:cxnLst>
            <a:rect l="T12" t="T13" r="T14" b="T15"/>
            <a:pathLst>
              <a:path w="93" h="70">
                <a:moveTo>
                  <a:pt x="0" y="70"/>
                </a:moveTo>
                <a:lnTo>
                  <a:pt x="93" y="44"/>
                </a:lnTo>
                <a:lnTo>
                  <a:pt x="66" y="0"/>
                </a:lnTo>
                <a:lnTo>
                  <a:pt x="0" y="7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32" name="Freeform 404"/>
          <p:cNvSpPr>
            <a:spLocks/>
          </p:cNvSpPr>
          <p:nvPr/>
        </p:nvSpPr>
        <p:spPr bwMode="auto">
          <a:xfrm>
            <a:off x="1646238" y="4664287"/>
            <a:ext cx="373698" cy="2295737"/>
          </a:xfrm>
          <a:custGeom>
            <a:avLst/>
            <a:gdLst>
              <a:gd name="T0" fmla="*/ 2147483647 w 74"/>
              <a:gd name="T1" fmla="*/ 0 h 441"/>
              <a:gd name="T2" fmla="*/ 2147483647 w 74"/>
              <a:gd name="T3" fmla="*/ 0 h 441"/>
              <a:gd name="T4" fmla="*/ 2147483647 w 74"/>
              <a:gd name="T5" fmla="*/ 2147483647 h 441"/>
              <a:gd name="T6" fmla="*/ 2147483647 w 74"/>
              <a:gd name="T7" fmla="*/ 2147483647 h 441"/>
              <a:gd name="T8" fmla="*/ 2147483647 w 74"/>
              <a:gd name="T9" fmla="*/ 2147483647 h 441"/>
              <a:gd name="T10" fmla="*/ 0 w 74"/>
              <a:gd name="T11" fmla="*/ 2147483647 h 441"/>
              <a:gd name="T12" fmla="*/ 0 60000 65536"/>
              <a:gd name="T13" fmla="*/ 0 60000 65536"/>
              <a:gd name="T14" fmla="*/ 0 60000 65536"/>
              <a:gd name="T15" fmla="*/ 0 60000 65536"/>
              <a:gd name="T16" fmla="*/ 0 60000 65536"/>
              <a:gd name="T17" fmla="*/ 0 60000 65536"/>
              <a:gd name="T18" fmla="*/ 0 w 74"/>
              <a:gd name="T19" fmla="*/ 0 h 441"/>
              <a:gd name="T20" fmla="*/ 74 w 74"/>
              <a:gd name="T21" fmla="*/ 441 h 441"/>
            </a:gdLst>
            <a:ahLst/>
            <a:cxnLst>
              <a:cxn ang="T12">
                <a:pos x="T0" y="T1"/>
              </a:cxn>
              <a:cxn ang="T13">
                <a:pos x="T2" y="T3"/>
              </a:cxn>
              <a:cxn ang="T14">
                <a:pos x="T4" y="T5"/>
              </a:cxn>
              <a:cxn ang="T15">
                <a:pos x="T6" y="T7"/>
              </a:cxn>
              <a:cxn ang="T16">
                <a:pos x="T8" y="T9"/>
              </a:cxn>
              <a:cxn ang="T17">
                <a:pos x="T10" y="T11"/>
              </a:cxn>
            </a:cxnLst>
            <a:rect l="T18" t="T19" r="T20" b="T21"/>
            <a:pathLst>
              <a:path w="74" h="441">
                <a:moveTo>
                  <a:pt x="74" y="0"/>
                </a:moveTo>
                <a:cubicBezTo>
                  <a:pt x="67" y="0"/>
                  <a:pt x="67" y="0"/>
                  <a:pt x="67" y="0"/>
                </a:cubicBezTo>
                <a:cubicBezTo>
                  <a:pt x="55" y="0"/>
                  <a:pt x="34" y="0"/>
                  <a:pt x="34" y="23"/>
                </a:cubicBezTo>
                <a:cubicBezTo>
                  <a:pt x="34" y="373"/>
                  <a:pt x="34" y="373"/>
                  <a:pt x="34" y="373"/>
                </a:cubicBezTo>
                <a:cubicBezTo>
                  <a:pt x="34" y="389"/>
                  <a:pt x="34" y="389"/>
                  <a:pt x="34" y="389"/>
                </a:cubicBezTo>
                <a:cubicBezTo>
                  <a:pt x="34" y="412"/>
                  <a:pt x="20" y="432"/>
                  <a:pt x="0" y="441"/>
                </a:cubicBezTo>
              </a:path>
            </a:pathLst>
          </a:cu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33" name="Freeform 405"/>
          <p:cNvSpPr>
            <a:spLocks/>
          </p:cNvSpPr>
          <p:nvPr/>
        </p:nvSpPr>
        <p:spPr bwMode="auto">
          <a:xfrm>
            <a:off x="7298850" y="6870065"/>
            <a:ext cx="162401" cy="125942"/>
          </a:xfrm>
          <a:custGeom>
            <a:avLst/>
            <a:gdLst>
              <a:gd name="T0" fmla="*/ 0 w 93"/>
              <a:gd name="T1" fmla="*/ 2147483647 h 70"/>
              <a:gd name="T2" fmla="*/ 2147483647 w 93"/>
              <a:gd name="T3" fmla="*/ 2147483647 h 70"/>
              <a:gd name="T4" fmla="*/ 2147483647 w 93"/>
              <a:gd name="T5" fmla="*/ 0 h 70"/>
              <a:gd name="T6" fmla="*/ 0 w 93"/>
              <a:gd name="T7" fmla="*/ 2147483647 h 70"/>
              <a:gd name="T8" fmla="*/ 0 60000 65536"/>
              <a:gd name="T9" fmla="*/ 0 60000 65536"/>
              <a:gd name="T10" fmla="*/ 0 60000 65536"/>
              <a:gd name="T11" fmla="*/ 0 60000 65536"/>
              <a:gd name="T12" fmla="*/ 0 w 93"/>
              <a:gd name="T13" fmla="*/ 0 h 70"/>
              <a:gd name="T14" fmla="*/ 93 w 93"/>
              <a:gd name="T15" fmla="*/ 70 h 70"/>
            </a:gdLst>
            <a:ahLst/>
            <a:cxnLst>
              <a:cxn ang="T8">
                <a:pos x="T0" y="T1"/>
              </a:cxn>
              <a:cxn ang="T9">
                <a:pos x="T2" y="T3"/>
              </a:cxn>
              <a:cxn ang="T10">
                <a:pos x="T4" y="T5"/>
              </a:cxn>
              <a:cxn ang="T11">
                <a:pos x="T6" y="T7"/>
              </a:cxn>
            </a:cxnLst>
            <a:rect l="T12" t="T13" r="T14" b="T15"/>
            <a:pathLst>
              <a:path w="93" h="70">
                <a:moveTo>
                  <a:pt x="0" y="70"/>
                </a:moveTo>
                <a:lnTo>
                  <a:pt x="93" y="44"/>
                </a:lnTo>
                <a:lnTo>
                  <a:pt x="64" y="0"/>
                </a:lnTo>
                <a:lnTo>
                  <a:pt x="0" y="7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34" name="Freeform 406"/>
          <p:cNvSpPr>
            <a:spLocks/>
          </p:cNvSpPr>
          <p:nvPr/>
        </p:nvSpPr>
        <p:spPr bwMode="auto">
          <a:xfrm>
            <a:off x="7359968" y="5929102"/>
            <a:ext cx="373698" cy="1030922"/>
          </a:xfrm>
          <a:custGeom>
            <a:avLst/>
            <a:gdLst>
              <a:gd name="T0" fmla="*/ 2147483647 w 74"/>
              <a:gd name="T1" fmla="*/ 0 h 198"/>
              <a:gd name="T2" fmla="*/ 2147483647 w 74"/>
              <a:gd name="T3" fmla="*/ 0 h 198"/>
              <a:gd name="T4" fmla="*/ 2147483647 w 74"/>
              <a:gd name="T5" fmla="*/ 2147483647 h 198"/>
              <a:gd name="T6" fmla="*/ 2147483647 w 74"/>
              <a:gd name="T7" fmla="*/ 2147483647 h 198"/>
              <a:gd name="T8" fmla="*/ 2147483647 w 74"/>
              <a:gd name="T9" fmla="*/ 2147483647 h 198"/>
              <a:gd name="T10" fmla="*/ 0 w 74"/>
              <a:gd name="T11" fmla="*/ 2147483647 h 198"/>
              <a:gd name="T12" fmla="*/ 0 60000 65536"/>
              <a:gd name="T13" fmla="*/ 0 60000 65536"/>
              <a:gd name="T14" fmla="*/ 0 60000 65536"/>
              <a:gd name="T15" fmla="*/ 0 60000 65536"/>
              <a:gd name="T16" fmla="*/ 0 60000 65536"/>
              <a:gd name="T17" fmla="*/ 0 60000 65536"/>
              <a:gd name="T18" fmla="*/ 0 w 74"/>
              <a:gd name="T19" fmla="*/ 0 h 198"/>
              <a:gd name="T20" fmla="*/ 74 w 74"/>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74" h="198">
                <a:moveTo>
                  <a:pt x="74" y="0"/>
                </a:moveTo>
                <a:cubicBezTo>
                  <a:pt x="68" y="0"/>
                  <a:pt x="68" y="0"/>
                  <a:pt x="68" y="0"/>
                </a:cubicBezTo>
                <a:cubicBezTo>
                  <a:pt x="55" y="0"/>
                  <a:pt x="34" y="0"/>
                  <a:pt x="34" y="23"/>
                </a:cubicBezTo>
                <a:cubicBezTo>
                  <a:pt x="34" y="130"/>
                  <a:pt x="34" y="130"/>
                  <a:pt x="34" y="130"/>
                </a:cubicBezTo>
                <a:cubicBezTo>
                  <a:pt x="34" y="146"/>
                  <a:pt x="34" y="146"/>
                  <a:pt x="34" y="146"/>
                </a:cubicBezTo>
                <a:cubicBezTo>
                  <a:pt x="34" y="169"/>
                  <a:pt x="20" y="189"/>
                  <a:pt x="0" y="198"/>
                </a:cubicBezTo>
              </a:path>
            </a:pathLst>
          </a:cu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35" name="Freeform 407"/>
          <p:cNvSpPr>
            <a:spLocks/>
          </p:cNvSpPr>
          <p:nvPr/>
        </p:nvSpPr>
        <p:spPr bwMode="auto">
          <a:xfrm>
            <a:off x="366237" y="2929890"/>
            <a:ext cx="8701563" cy="4080510"/>
          </a:xfrm>
          <a:custGeom>
            <a:avLst/>
            <a:gdLst>
              <a:gd name="T0" fmla="*/ 2147483647 w 1722"/>
              <a:gd name="T1" fmla="*/ 0 h 784"/>
              <a:gd name="T2" fmla="*/ 2147483647 w 1722"/>
              <a:gd name="T3" fmla="*/ 2147483647 h 784"/>
              <a:gd name="T4" fmla="*/ 2147483647 w 1722"/>
              <a:gd name="T5" fmla="*/ 2147483647 h 784"/>
              <a:gd name="T6" fmla="*/ 2147483647 w 1722"/>
              <a:gd name="T7" fmla="*/ 2147483647 h 784"/>
              <a:gd name="T8" fmla="*/ 2147483647 w 1722"/>
              <a:gd name="T9" fmla="*/ 2147483647 h 784"/>
              <a:gd name="T10" fmla="*/ 2147483647 w 1722"/>
              <a:gd name="T11" fmla="*/ 2147483647 h 784"/>
              <a:gd name="T12" fmla="*/ 2147483647 w 1722"/>
              <a:gd name="T13" fmla="*/ 2147483647 h 784"/>
              <a:gd name="T14" fmla="*/ 0 w 1722"/>
              <a:gd name="T15" fmla="*/ 2147483647 h 784"/>
              <a:gd name="T16" fmla="*/ 0 w 1722"/>
              <a:gd name="T17" fmla="*/ 2147483647 h 784"/>
              <a:gd name="T18" fmla="*/ 2147483647 w 1722"/>
              <a:gd name="T19" fmla="*/ 2147483647 h 784"/>
              <a:gd name="T20" fmla="*/ 2147483647 w 1722"/>
              <a:gd name="T21" fmla="*/ 2147483647 h 784"/>
              <a:gd name="T22" fmla="*/ 2147483647 w 1722"/>
              <a:gd name="T23" fmla="*/ 2147483647 h 784"/>
              <a:gd name="T24" fmla="*/ 2147483647 w 1722"/>
              <a:gd name="T25" fmla="*/ 2147483647 h 784"/>
              <a:gd name="T26" fmla="*/ 2147483647 w 1722"/>
              <a:gd name="T27" fmla="*/ 2147483647 h 784"/>
              <a:gd name="T28" fmla="*/ 2147483647 w 1722"/>
              <a:gd name="T29" fmla="*/ 2147483647 h 784"/>
              <a:gd name="T30" fmla="*/ 2147483647 w 1722"/>
              <a:gd name="T31" fmla="*/ 2147483647 h 784"/>
              <a:gd name="T32" fmla="*/ 2147483647 w 1722"/>
              <a:gd name="T33" fmla="*/ 2147483647 h 784"/>
              <a:gd name="T34" fmla="*/ 2147483647 w 1722"/>
              <a:gd name="T35" fmla="*/ 2147483647 h 7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22"/>
              <a:gd name="T55" fmla="*/ 0 h 784"/>
              <a:gd name="T56" fmla="*/ 1722 w 1722"/>
              <a:gd name="T57" fmla="*/ 784 h 7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22" h="784">
                <a:moveTo>
                  <a:pt x="796" y="0"/>
                </a:moveTo>
                <a:cubicBezTo>
                  <a:pt x="796" y="22"/>
                  <a:pt x="796" y="22"/>
                  <a:pt x="796" y="22"/>
                </a:cubicBezTo>
                <a:cubicBezTo>
                  <a:pt x="796" y="52"/>
                  <a:pt x="796" y="52"/>
                  <a:pt x="796" y="52"/>
                </a:cubicBezTo>
                <a:cubicBezTo>
                  <a:pt x="796" y="64"/>
                  <a:pt x="786" y="74"/>
                  <a:pt x="774" y="74"/>
                </a:cubicBezTo>
                <a:cubicBezTo>
                  <a:pt x="734" y="74"/>
                  <a:pt x="734" y="74"/>
                  <a:pt x="734" y="74"/>
                </a:cubicBezTo>
                <a:cubicBezTo>
                  <a:pt x="146" y="74"/>
                  <a:pt x="146" y="74"/>
                  <a:pt x="146" y="74"/>
                </a:cubicBezTo>
                <a:cubicBezTo>
                  <a:pt x="64" y="74"/>
                  <a:pt x="64" y="74"/>
                  <a:pt x="64" y="74"/>
                </a:cubicBezTo>
                <a:cubicBezTo>
                  <a:pt x="29" y="74"/>
                  <a:pt x="0" y="103"/>
                  <a:pt x="0" y="138"/>
                </a:cubicBezTo>
                <a:cubicBezTo>
                  <a:pt x="0" y="720"/>
                  <a:pt x="0" y="720"/>
                  <a:pt x="0" y="720"/>
                </a:cubicBezTo>
                <a:cubicBezTo>
                  <a:pt x="0" y="755"/>
                  <a:pt x="29" y="784"/>
                  <a:pt x="64" y="784"/>
                </a:cubicBezTo>
                <a:cubicBezTo>
                  <a:pt x="159" y="784"/>
                  <a:pt x="159" y="784"/>
                  <a:pt x="159" y="784"/>
                </a:cubicBezTo>
                <a:cubicBezTo>
                  <a:pt x="1693" y="784"/>
                  <a:pt x="1693" y="784"/>
                  <a:pt x="1693" y="784"/>
                </a:cubicBezTo>
                <a:cubicBezTo>
                  <a:pt x="1702" y="784"/>
                  <a:pt x="1702" y="784"/>
                  <a:pt x="1702" y="784"/>
                </a:cubicBezTo>
                <a:cubicBezTo>
                  <a:pt x="1714" y="784"/>
                  <a:pt x="1721" y="774"/>
                  <a:pt x="1721" y="762"/>
                </a:cubicBezTo>
                <a:cubicBezTo>
                  <a:pt x="1722" y="355"/>
                  <a:pt x="1722" y="355"/>
                  <a:pt x="1722" y="355"/>
                </a:cubicBezTo>
                <a:cubicBezTo>
                  <a:pt x="1722" y="343"/>
                  <a:pt x="1715" y="333"/>
                  <a:pt x="1702" y="333"/>
                </a:cubicBezTo>
                <a:cubicBezTo>
                  <a:pt x="1704" y="333"/>
                  <a:pt x="1704" y="333"/>
                  <a:pt x="1704" y="333"/>
                </a:cubicBezTo>
                <a:cubicBezTo>
                  <a:pt x="1678" y="333"/>
                  <a:pt x="1678" y="333"/>
                  <a:pt x="1678" y="333"/>
                </a:cubicBezTo>
              </a:path>
            </a:pathLst>
          </a:cu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36" name="Freeform 408"/>
          <p:cNvSpPr>
            <a:spLocks/>
          </p:cNvSpPr>
          <p:nvPr/>
        </p:nvSpPr>
        <p:spPr bwMode="auto">
          <a:xfrm>
            <a:off x="1230630" y="3732319"/>
            <a:ext cx="2986088" cy="701675"/>
          </a:xfrm>
          <a:custGeom>
            <a:avLst/>
            <a:gdLst>
              <a:gd name="T0" fmla="*/ 2147483647 w 1710"/>
              <a:gd name="T1" fmla="*/ 0 h 390"/>
              <a:gd name="T2" fmla="*/ 0 w 1710"/>
              <a:gd name="T3" fmla="*/ 2147483647 h 390"/>
              <a:gd name="T4" fmla="*/ 2147483647 w 1710"/>
              <a:gd name="T5" fmla="*/ 0 h 390"/>
              <a:gd name="T6" fmla="*/ 0 60000 65536"/>
              <a:gd name="T7" fmla="*/ 0 60000 65536"/>
              <a:gd name="T8" fmla="*/ 0 60000 65536"/>
              <a:gd name="T9" fmla="*/ 0 w 1710"/>
              <a:gd name="T10" fmla="*/ 0 h 390"/>
              <a:gd name="T11" fmla="*/ 1710 w 1710"/>
              <a:gd name="T12" fmla="*/ 390 h 390"/>
            </a:gdLst>
            <a:ahLst/>
            <a:cxnLst>
              <a:cxn ang="T6">
                <a:pos x="T0" y="T1"/>
              </a:cxn>
              <a:cxn ang="T7">
                <a:pos x="T2" y="T3"/>
              </a:cxn>
              <a:cxn ang="T8">
                <a:pos x="T4" y="T5"/>
              </a:cxn>
            </a:cxnLst>
            <a:rect l="T9" t="T10" r="T11" b="T12"/>
            <a:pathLst>
              <a:path w="1710" h="390">
                <a:moveTo>
                  <a:pt x="1710" y="0"/>
                </a:moveTo>
                <a:lnTo>
                  <a:pt x="0" y="390"/>
                </a:lnTo>
                <a:lnTo>
                  <a:pt x="1710"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37" name="Line 409"/>
          <p:cNvSpPr>
            <a:spLocks noChangeShapeType="1"/>
          </p:cNvSpPr>
          <p:nvPr/>
        </p:nvSpPr>
        <p:spPr bwMode="auto">
          <a:xfrm flipH="1">
            <a:off x="1230630" y="3732319"/>
            <a:ext cx="2986088" cy="701675"/>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38" name="Freeform 410"/>
          <p:cNvSpPr>
            <a:spLocks/>
          </p:cNvSpPr>
          <p:nvPr/>
        </p:nvSpPr>
        <p:spPr bwMode="auto">
          <a:xfrm>
            <a:off x="2660809" y="3773700"/>
            <a:ext cx="1697355" cy="660294"/>
          </a:xfrm>
          <a:custGeom>
            <a:avLst/>
            <a:gdLst>
              <a:gd name="T0" fmla="*/ 2147483647 w 972"/>
              <a:gd name="T1" fmla="*/ 0 h 367"/>
              <a:gd name="T2" fmla="*/ 0 w 972"/>
              <a:gd name="T3" fmla="*/ 2147483647 h 367"/>
              <a:gd name="T4" fmla="*/ 2147483647 w 972"/>
              <a:gd name="T5" fmla="*/ 0 h 367"/>
              <a:gd name="T6" fmla="*/ 0 60000 65536"/>
              <a:gd name="T7" fmla="*/ 0 60000 65536"/>
              <a:gd name="T8" fmla="*/ 0 60000 65536"/>
              <a:gd name="T9" fmla="*/ 0 w 972"/>
              <a:gd name="T10" fmla="*/ 0 h 367"/>
              <a:gd name="T11" fmla="*/ 972 w 972"/>
              <a:gd name="T12" fmla="*/ 367 h 367"/>
            </a:gdLst>
            <a:ahLst/>
            <a:cxnLst>
              <a:cxn ang="T6">
                <a:pos x="T0" y="T1"/>
              </a:cxn>
              <a:cxn ang="T7">
                <a:pos x="T2" y="T3"/>
              </a:cxn>
              <a:cxn ang="T8">
                <a:pos x="T4" y="T5"/>
              </a:cxn>
            </a:cxnLst>
            <a:rect l="T9" t="T10" r="T11" b="T12"/>
            <a:pathLst>
              <a:path w="972" h="367">
                <a:moveTo>
                  <a:pt x="972" y="0"/>
                </a:moveTo>
                <a:lnTo>
                  <a:pt x="0" y="367"/>
                </a:lnTo>
                <a:lnTo>
                  <a:pt x="972"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39" name="Line 411"/>
          <p:cNvSpPr>
            <a:spLocks noChangeShapeType="1"/>
          </p:cNvSpPr>
          <p:nvPr/>
        </p:nvSpPr>
        <p:spPr bwMode="auto">
          <a:xfrm flipH="1">
            <a:off x="2660809" y="3773700"/>
            <a:ext cx="1697355" cy="660294"/>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40" name="Freeform 412"/>
          <p:cNvSpPr>
            <a:spLocks/>
          </p:cNvSpPr>
          <p:nvPr/>
        </p:nvSpPr>
        <p:spPr bwMode="auto">
          <a:xfrm>
            <a:off x="4056063" y="3773700"/>
            <a:ext cx="474980" cy="660294"/>
          </a:xfrm>
          <a:custGeom>
            <a:avLst/>
            <a:gdLst>
              <a:gd name="T0" fmla="*/ 2147483647 w 272"/>
              <a:gd name="T1" fmla="*/ 0 h 367"/>
              <a:gd name="T2" fmla="*/ 0 w 272"/>
              <a:gd name="T3" fmla="*/ 2147483647 h 367"/>
              <a:gd name="T4" fmla="*/ 2147483647 w 272"/>
              <a:gd name="T5" fmla="*/ 0 h 367"/>
              <a:gd name="T6" fmla="*/ 0 60000 65536"/>
              <a:gd name="T7" fmla="*/ 0 60000 65536"/>
              <a:gd name="T8" fmla="*/ 0 60000 65536"/>
              <a:gd name="T9" fmla="*/ 0 w 272"/>
              <a:gd name="T10" fmla="*/ 0 h 367"/>
              <a:gd name="T11" fmla="*/ 272 w 272"/>
              <a:gd name="T12" fmla="*/ 367 h 367"/>
            </a:gdLst>
            <a:ahLst/>
            <a:cxnLst>
              <a:cxn ang="T6">
                <a:pos x="T0" y="T1"/>
              </a:cxn>
              <a:cxn ang="T7">
                <a:pos x="T2" y="T3"/>
              </a:cxn>
              <a:cxn ang="T8">
                <a:pos x="T4" y="T5"/>
              </a:cxn>
            </a:cxnLst>
            <a:rect l="T9" t="T10" r="T11" b="T12"/>
            <a:pathLst>
              <a:path w="272" h="367">
                <a:moveTo>
                  <a:pt x="272" y="0"/>
                </a:moveTo>
                <a:lnTo>
                  <a:pt x="0" y="367"/>
                </a:lnTo>
                <a:lnTo>
                  <a:pt x="272"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41" name="Line 413"/>
          <p:cNvSpPr>
            <a:spLocks noChangeShapeType="1"/>
          </p:cNvSpPr>
          <p:nvPr/>
        </p:nvSpPr>
        <p:spPr bwMode="auto">
          <a:xfrm flipH="1">
            <a:off x="4056063" y="3773700"/>
            <a:ext cx="474980" cy="660294"/>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42" name="Freeform 414"/>
          <p:cNvSpPr>
            <a:spLocks/>
          </p:cNvSpPr>
          <p:nvPr/>
        </p:nvSpPr>
        <p:spPr bwMode="auto">
          <a:xfrm>
            <a:off x="5198110" y="3732319"/>
            <a:ext cx="3041968" cy="701675"/>
          </a:xfrm>
          <a:custGeom>
            <a:avLst/>
            <a:gdLst>
              <a:gd name="T0" fmla="*/ 0 w 1742"/>
              <a:gd name="T1" fmla="*/ 0 h 390"/>
              <a:gd name="T2" fmla="*/ 2147483647 w 1742"/>
              <a:gd name="T3" fmla="*/ 2147483647 h 390"/>
              <a:gd name="T4" fmla="*/ 0 w 1742"/>
              <a:gd name="T5" fmla="*/ 0 h 390"/>
              <a:gd name="T6" fmla="*/ 0 60000 65536"/>
              <a:gd name="T7" fmla="*/ 0 60000 65536"/>
              <a:gd name="T8" fmla="*/ 0 60000 65536"/>
              <a:gd name="T9" fmla="*/ 0 w 1742"/>
              <a:gd name="T10" fmla="*/ 0 h 390"/>
              <a:gd name="T11" fmla="*/ 1742 w 1742"/>
              <a:gd name="T12" fmla="*/ 390 h 390"/>
            </a:gdLst>
            <a:ahLst/>
            <a:cxnLst>
              <a:cxn ang="T6">
                <a:pos x="T0" y="T1"/>
              </a:cxn>
              <a:cxn ang="T7">
                <a:pos x="T2" y="T3"/>
              </a:cxn>
              <a:cxn ang="T8">
                <a:pos x="T4" y="T5"/>
              </a:cxn>
            </a:cxnLst>
            <a:rect l="T9" t="T10" r="T11" b="T12"/>
            <a:pathLst>
              <a:path w="1742" h="390">
                <a:moveTo>
                  <a:pt x="0" y="0"/>
                </a:moveTo>
                <a:lnTo>
                  <a:pt x="1742" y="390"/>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43" name="Line 415"/>
          <p:cNvSpPr>
            <a:spLocks noChangeShapeType="1"/>
          </p:cNvSpPr>
          <p:nvPr/>
        </p:nvSpPr>
        <p:spPr bwMode="auto">
          <a:xfrm>
            <a:off x="5198110" y="3732319"/>
            <a:ext cx="3041968" cy="701675"/>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44" name="Freeform 416"/>
          <p:cNvSpPr>
            <a:spLocks/>
          </p:cNvSpPr>
          <p:nvPr/>
        </p:nvSpPr>
        <p:spPr bwMode="auto">
          <a:xfrm>
            <a:off x="5056664" y="3773700"/>
            <a:ext cx="1697355" cy="660294"/>
          </a:xfrm>
          <a:custGeom>
            <a:avLst/>
            <a:gdLst>
              <a:gd name="T0" fmla="*/ 0 w 972"/>
              <a:gd name="T1" fmla="*/ 0 h 367"/>
              <a:gd name="T2" fmla="*/ 2147483647 w 972"/>
              <a:gd name="T3" fmla="*/ 2147483647 h 367"/>
              <a:gd name="T4" fmla="*/ 0 w 972"/>
              <a:gd name="T5" fmla="*/ 0 h 367"/>
              <a:gd name="T6" fmla="*/ 0 60000 65536"/>
              <a:gd name="T7" fmla="*/ 0 60000 65536"/>
              <a:gd name="T8" fmla="*/ 0 60000 65536"/>
              <a:gd name="T9" fmla="*/ 0 w 972"/>
              <a:gd name="T10" fmla="*/ 0 h 367"/>
              <a:gd name="T11" fmla="*/ 972 w 972"/>
              <a:gd name="T12" fmla="*/ 367 h 367"/>
            </a:gdLst>
            <a:ahLst/>
            <a:cxnLst>
              <a:cxn ang="T6">
                <a:pos x="T0" y="T1"/>
              </a:cxn>
              <a:cxn ang="T7">
                <a:pos x="T2" y="T3"/>
              </a:cxn>
              <a:cxn ang="T8">
                <a:pos x="T4" y="T5"/>
              </a:cxn>
            </a:cxnLst>
            <a:rect l="T9" t="T10" r="T11" b="T12"/>
            <a:pathLst>
              <a:path w="972" h="367">
                <a:moveTo>
                  <a:pt x="0" y="0"/>
                </a:moveTo>
                <a:lnTo>
                  <a:pt x="972" y="367"/>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45" name="Line 417"/>
          <p:cNvSpPr>
            <a:spLocks noChangeShapeType="1"/>
          </p:cNvSpPr>
          <p:nvPr/>
        </p:nvSpPr>
        <p:spPr bwMode="auto">
          <a:xfrm>
            <a:off x="5056664" y="3773700"/>
            <a:ext cx="1697355" cy="660294"/>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46" name="Freeform 418"/>
          <p:cNvSpPr>
            <a:spLocks/>
          </p:cNvSpPr>
          <p:nvPr/>
        </p:nvSpPr>
        <p:spPr bwMode="auto">
          <a:xfrm>
            <a:off x="4883785" y="3773700"/>
            <a:ext cx="474980" cy="660294"/>
          </a:xfrm>
          <a:custGeom>
            <a:avLst/>
            <a:gdLst>
              <a:gd name="T0" fmla="*/ 0 w 272"/>
              <a:gd name="T1" fmla="*/ 0 h 367"/>
              <a:gd name="T2" fmla="*/ 2147483647 w 272"/>
              <a:gd name="T3" fmla="*/ 2147483647 h 367"/>
              <a:gd name="T4" fmla="*/ 0 w 272"/>
              <a:gd name="T5" fmla="*/ 0 h 367"/>
              <a:gd name="T6" fmla="*/ 0 60000 65536"/>
              <a:gd name="T7" fmla="*/ 0 60000 65536"/>
              <a:gd name="T8" fmla="*/ 0 60000 65536"/>
              <a:gd name="T9" fmla="*/ 0 w 272"/>
              <a:gd name="T10" fmla="*/ 0 h 367"/>
              <a:gd name="T11" fmla="*/ 272 w 272"/>
              <a:gd name="T12" fmla="*/ 367 h 367"/>
            </a:gdLst>
            <a:ahLst/>
            <a:cxnLst>
              <a:cxn ang="T6">
                <a:pos x="T0" y="T1"/>
              </a:cxn>
              <a:cxn ang="T7">
                <a:pos x="T2" y="T3"/>
              </a:cxn>
              <a:cxn ang="T8">
                <a:pos x="T4" y="T5"/>
              </a:cxn>
            </a:cxnLst>
            <a:rect l="T9" t="T10" r="T11" b="T12"/>
            <a:pathLst>
              <a:path w="272" h="367">
                <a:moveTo>
                  <a:pt x="0" y="0"/>
                </a:moveTo>
                <a:lnTo>
                  <a:pt x="272" y="367"/>
                </a:lnTo>
                <a:lnTo>
                  <a:pt x="0" y="0"/>
                </a:lnTo>
                <a:close/>
              </a:path>
            </a:pathLst>
          </a:custGeom>
          <a:solidFill>
            <a:srgbClr val="000000"/>
          </a:solidFill>
          <a:ln w="9525">
            <a:noFill/>
            <a:round/>
            <a:headEnd/>
            <a:tailEnd/>
          </a:ln>
        </p:spPr>
        <p:txBody>
          <a:bodyPr lIns="101882" tIns="50941" rIns="101882" bIns="50941">
            <a:prstTxWarp prst="textNoShape">
              <a:avLst/>
            </a:prstTxWarp>
          </a:bodyPr>
          <a:lstStyle/>
          <a:p>
            <a:endParaRPr lang="en-US"/>
          </a:p>
        </p:txBody>
      </p:sp>
      <p:sp>
        <p:nvSpPr>
          <p:cNvPr id="64647" name="Line 419"/>
          <p:cNvSpPr>
            <a:spLocks noChangeShapeType="1"/>
          </p:cNvSpPr>
          <p:nvPr/>
        </p:nvSpPr>
        <p:spPr bwMode="auto">
          <a:xfrm>
            <a:off x="4883785" y="3773700"/>
            <a:ext cx="474980" cy="660294"/>
          </a:xfrm>
          <a:prstGeom prst="line">
            <a:avLst/>
          </a:prstGeom>
          <a:noFill/>
          <a:ln w="19050">
            <a:solidFill>
              <a:srgbClr val="000000"/>
            </a:solidFill>
            <a:miter lim="800000"/>
            <a:headEnd/>
            <a:tailEnd/>
          </a:ln>
        </p:spPr>
        <p:txBody>
          <a:bodyPr lIns="101882" tIns="50941" rIns="101882" bIns="50941">
            <a:prstTxWarp prst="textNoShape">
              <a:avLst/>
            </a:prstTxWarp>
          </a:bodyPr>
          <a:lstStyle/>
          <a:p>
            <a:endParaRPr lang="en-US"/>
          </a:p>
        </p:txBody>
      </p:sp>
      <p:sp>
        <p:nvSpPr>
          <p:cNvPr id="64648" name="Freeform 420"/>
          <p:cNvSpPr>
            <a:spLocks/>
          </p:cNvSpPr>
          <p:nvPr/>
        </p:nvSpPr>
        <p:spPr bwMode="auto">
          <a:xfrm>
            <a:off x="4146867" y="3413867"/>
            <a:ext cx="1126332" cy="354435"/>
          </a:xfrm>
          <a:custGeom>
            <a:avLst/>
            <a:gdLst>
              <a:gd name="T0" fmla="*/ 2147483647 w 223"/>
              <a:gd name="T1" fmla="*/ 2147483647 h 68"/>
              <a:gd name="T2" fmla="*/ 2147483647 w 223"/>
              <a:gd name="T3" fmla="*/ 2147483647 h 68"/>
              <a:gd name="T4" fmla="*/ 0 w 223"/>
              <a:gd name="T5" fmla="*/ 2147483647 h 68"/>
              <a:gd name="T6" fmla="*/ 2147483647 w 223"/>
              <a:gd name="T7" fmla="*/ 0 h 68"/>
              <a:gd name="T8" fmla="*/ 2147483647 w 223"/>
              <a:gd name="T9" fmla="*/ 0 h 68"/>
              <a:gd name="T10" fmla="*/ 2147483647 w 223"/>
              <a:gd name="T11" fmla="*/ 2147483647 h 68"/>
              <a:gd name="T12" fmla="*/ 2147483647 w 223"/>
              <a:gd name="T13" fmla="*/ 2147483647 h 68"/>
              <a:gd name="T14" fmla="*/ 0 60000 65536"/>
              <a:gd name="T15" fmla="*/ 0 60000 65536"/>
              <a:gd name="T16" fmla="*/ 0 60000 65536"/>
              <a:gd name="T17" fmla="*/ 0 60000 65536"/>
              <a:gd name="T18" fmla="*/ 0 60000 65536"/>
              <a:gd name="T19" fmla="*/ 0 60000 65536"/>
              <a:gd name="T20" fmla="*/ 0 60000 65536"/>
              <a:gd name="T21" fmla="*/ 0 w 223"/>
              <a:gd name="T22" fmla="*/ 0 h 68"/>
              <a:gd name="T23" fmla="*/ 223 w 22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68">
                <a:moveTo>
                  <a:pt x="185" y="68"/>
                </a:moveTo>
                <a:cubicBezTo>
                  <a:pt x="38" y="68"/>
                  <a:pt x="38" y="68"/>
                  <a:pt x="38" y="68"/>
                </a:cubicBezTo>
                <a:cubicBezTo>
                  <a:pt x="17" y="68"/>
                  <a:pt x="0" y="53"/>
                  <a:pt x="0" y="34"/>
                </a:cubicBezTo>
                <a:cubicBezTo>
                  <a:pt x="0" y="16"/>
                  <a:pt x="17" y="0"/>
                  <a:pt x="38" y="0"/>
                </a:cubicBezTo>
                <a:cubicBezTo>
                  <a:pt x="185" y="0"/>
                  <a:pt x="185" y="0"/>
                  <a:pt x="185" y="0"/>
                </a:cubicBezTo>
                <a:cubicBezTo>
                  <a:pt x="206" y="0"/>
                  <a:pt x="223" y="16"/>
                  <a:pt x="223" y="34"/>
                </a:cubicBezTo>
                <a:cubicBezTo>
                  <a:pt x="223" y="53"/>
                  <a:pt x="206" y="68"/>
                  <a:pt x="185" y="68"/>
                </a:cubicBezTo>
                <a:close/>
              </a:path>
            </a:pathLst>
          </a:custGeom>
          <a:noFill/>
          <a:ln w="14288">
            <a:solidFill>
              <a:srgbClr val="0078C1"/>
            </a:solidFill>
            <a:miter lim="800000"/>
            <a:headEnd/>
            <a:tailEnd/>
          </a:ln>
        </p:spPr>
        <p:txBody>
          <a:bodyPr lIns="101882" tIns="50941" rIns="101882" bIns="50941">
            <a:prstTxWarp prst="textNoShape">
              <a:avLst/>
            </a:prstTxWarp>
          </a:bodyPr>
          <a:lstStyle/>
          <a:p>
            <a:endParaRPr lang="en-US"/>
          </a:p>
        </p:txBody>
      </p:sp>
      <p:sp>
        <p:nvSpPr>
          <p:cNvPr id="64649" name="Rectangle 421"/>
          <p:cNvSpPr>
            <a:spLocks noChangeArrowheads="1"/>
          </p:cNvSpPr>
          <p:nvPr/>
        </p:nvSpPr>
        <p:spPr bwMode="auto">
          <a:xfrm>
            <a:off x="4990307" y="4023784"/>
            <a:ext cx="323056" cy="203306"/>
          </a:xfrm>
          <a:prstGeom prst="rect">
            <a:avLst/>
          </a:prstGeom>
          <a:solidFill>
            <a:srgbClr val="FFFFFF"/>
          </a:solidFill>
          <a:ln w="9525">
            <a:noFill/>
            <a:miter lim="800000"/>
            <a:headEnd/>
            <a:tailEnd/>
          </a:ln>
        </p:spPr>
        <p:txBody>
          <a:bodyPr lIns="101882" tIns="50941" rIns="101882" bIns="50941">
            <a:prstTxWarp prst="textNoShape">
              <a:avLst/>
            </a:prstTxWarp>
          </a:bodyPr>
          <a:lstStyle/>
          <a:p>
            <a:endParaRPr lang="en-US"/>
          </a:p>
        </p:txBody>
      </p:sp>
      <p:sp>
        <p:nvSpPr>
          <p:cNvPr id="64650" name="Rectangle 422"/>
          <p:cNvSpPr>
            <a:spLocks noChangeArrowheads="1"/>
          </p:cNvSpPr>
          <p:nvPr/>
        </p:nvSpPr>
        <p:spPr bwMode="auto">
          <a:xfrm>
            <a:off x="5814537" y="4023784"/>
            <a:ext cx="384175" cy="203306"/>
          </a:xfrm>
          <a:prstGeom prst="rect">
            <a:avLst/>
          </a:prstGeom>
          <a:solidFill>
            <a:srgbClr val="FFFFFF"/>
          </a:solidFill>
          <a:ln w="9525">
            <a:noFill/>
            <a:miter lim="800000"/>
            <a:headEnd/>
            <a:tailEnd/>
          </a:ln>
        </p:spPr>
        <p:txBody>
          <a:bodyPr lIns="101882" tIns="50941" rIns="101882" bIns="50941">
            <a:prstTxWarp prst="textNoShape">
              <a:avLst/>
            </a:prstTxWarp>
          </a:bodyPr>
          <a:lstStyle/>
          <a:p>
            <a:endParaRPr lang="en-US"/>
          </a:p>
        </p:txBody>
      </p:sp>
      <p:sp>
        <p:nvSpPr>
          <p:cNvPr id="64651" name="Rectangle 423"/>
          <p:cNvSpPr>
            <a:spLocks noChangeArrowheads="1"/>
          </p:cNvSpPr>
          <p:nvPr/>
        </p:nvSpPr>
        <p:spPr bwMode="auto">
          <a:xfrm>
            <a:off x="6764497" y="4023784"/>
            <a:ext cx="413861" cy="203306"/>
          </a:xfrm>
          <a:prstGeom prst="rect">
            <a:avLst/>
          </a:prstGeom>
          <a:solidFill>
            <a:srgbClr val="FFFFFF"/>
          </a:solidFill>
          <a:ln w="9525">
            <a:noFill/>
            <a:miter lim="800000"/>
            <a:headEnd/>
            <a:tailEnd/>
          </a:ln>
        </p:spPr>
        <p:txBody>
          <a:bodyPr lIns="101882" tIns="50941" rIns="101882" bIns="50941">
            <a:prstTxWarp prst="textNoShape">
              <a:avLst/>
            </a:prstTxWarp>
          </a:bodyPr>
          <a:lstStyle/>
          <a:p>
            <a:endParaRPr lang="en-US"/>
          </a:p>
        </p:txBody>
      </p:sp>
      <p:sp>
        <p:nvSpPr>
          <p:cNvPr id="64652" name="Rectangle 424"/>
          <p:cNvSpPr>
            <a:spLocks noChangeArrowheads="1"/>
          </p:cNvSpPr>
          <p:nvPr/>
        </p:nvSpPr>
        <p:spPr bwMode="auto">
          <a:xfrm>
            <a:off x="4106705" y="4023784"/>
            <a:ext cx="323056" cy="203306"/>
          </a:xfrm>
          <a:prstGeom prst="rect">
            <a:avLst/>
          </a:prstGeom>
          <a:solidFill>
            <a:srgbClr val="FFFFFF"/>
          </a:solidFill>
          <a:ln w="9525">
            <a:noFill/>
            <a:miter lim="800000"/>
            <a:headEnd/>
            <a:tailEnd/>
          </a:ln>
        </p:spPr>
        <p:txBody>
          <a:bodyPr lIns="101882" tIns="50941" rIns="101882" bIns="50941">
            <a:prstTxWarp prst="textNoShape">
              <a:avLst/>
            </a:prstTxWarp>
          </a:bodyPr>
          <a:lstStyle/>
          <a:p>
            <a:endParaRPr lang="en-US"/>
          </a:p>
        </p:txBody>
      </p:sp>
      <p:sp>
        <p:nvSpPr>
          <p:cNvPr id="64653" name="Rectangle 425"/>
          <p:cNvSpPr>
            <a:spLocks noChangeArrowheads="1"/>
          </p:cNvSpPr>
          <p:nvPr/>
        </p:nvSpPr>
        <p:spPr bwMode="auto">
          <a:xfrm>
            <a:off x="3258027" y="4023784"/>
            <a:ext cx="382428" cy="203306"/>
          </a:xfrm>
          <a:prstGeom prst="rect">
            <a:avLst/>
          </a:prstGeom>
          <a:solidFill>
            <a:srgbClr val="FFFFFF"/>
          </a:solidFill>
          <a:ln w="9525">
            <a:noFill/>
            <a:miter lim="800000"/>
            <a:headEnd/>
            <a:tailEnd/>
          </a:ln>
        </p:spPr>
        <p:txBody>
          <a:bodyPr lIns="101882" tIns="50941" rIns="101882" bIns="50941">
            <a:prstTxWarp prst="textNoShape">
              <a:avLst/>
            </a:prstTxWarp>
          </a:bodyPr>
          <a:lstStyle/>
          <a:p>
            <a:endParaRPr lang="en-US"/>
          </a:p>
        </p:txBody>
      </p:sp>
      <p:sp>
        <p:nvSpPr>
          <p:cNvPr id="64654" name="Rectangle 426"/>
          <p:cNvSpPr>
            <a:spLocks noChangeArrowheads="1"/>
          </p:cNvSpPr>
          <p:nvPr/>
        </p:nvSpPr>
        <p:spPr bwMode="auto">
          <a:xfrm>
            <a:off x="2266157" y="4023784"/>
            <a:ext cx="434816" cy="203306"/>
          </a:xfrm>
          <a:prstGeom prst="rect">
            <a:avLst/>
          </a:prstGeom>
          <a:solidFill>
            <a:srgbClr val="FFFFFF"/>
          </a:solidFill>
          <a:ln w="9525">
            <a:noFill/>
            <a:miter lim="800000"/>
            <a:headEnd/>
            <a:tailEnd/>
          </a:ln>
        </p:spPr>
        <p:txBody>
          <a:bodyPr lIns="101882" tIns="50941" rIns="101882" bIns="50941">
            <a:prstTxWarp prst="textNoShape">
              <a:avLst/>
            </a:prstTxWarp>
          </a:bodyPr>
          <a:lstStyle/>
          <a:p>
            <a:endParaRPr lang="en-US"/>
          </a:p>
        </p:txBody>
      </p:sp>
      <p:sp>
        <p:nvSpPr>
          <p:cNvPr id="64655" name="Rectangle 427"/>
          <p:cNvSpPr>
            <a:spLocks noChangeArrowheads="1"/>
          </p:cNvSpPr>
          <p:nvPr/>
        </p:nvSpPr>
        <p:spPr bwMode="auto">
          <a:xfrm>
            <a:off x="5784850" y="4025583"/>
            <a:ext cx="6565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op=0100</a:t>
            </a:r>
            <a:endParaRPr lang="en-US" dirty="0">
              <a:latin typeface="Times New Roman" pitchFamily="29" charset="0"/>
            </a:endParaRPr>
          </a:p>
        </p:txBody>
      </p:sp>
      <p:sp>
        <p:nvSpPr>
          <p:cNvPr id="64656" name="Rectangle 428"/>
          <p:cNvSpPr>
            <a:spLocks noChangeArrowheads="1"/>
          </p:cNvSpPr>
          <p:nvPr/>
        </p:nvSpPr>
        <p:spPr bwMode="auto">
          <a:xfrm>
            <a:off x="6781959" y="4025583"/>
            <a:ext cx="6565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op=0101</a:t>
            </a:r>
            <a:endParaRPr lang="en-US" dirty="0">
              <a:latin typeface="Times New Roman" pitchFamily="29" charset="0"/>
            </a:endParaRPr>
          </a:p>
        </p:txBody>
      </p:sp>
      <p:sp>
        <p:nvSpPr>
          <p:cNvPr id="64657" name="Rectangle 429"/>
          <p:cNvSpPr>
            <a:spLocks noChangeArrowheads="1"/>
          </p:cNvSpPr>
          <p:nvPr/>
        </p:nvSpPr>
        <p:spPr bwMode="auto">
          <a:xfrm>
            <a:off x="3926840" y="4025583"/>
            <a:ext cx="6565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op=0010</a:t>
            </a:r>
            <a:endParaRPr lang="en-US" dirty="0">
              <a:latin typeface="Times New Roman" pitchFamily="29" charset="0"/>
            </a:endParaRPr>
          </a:p>
        </p:txBody>
      </p:sp>
      <p:sp>
        <p:nvSpPr>
          <p:cNvPr id="64658" name="Rectangle 430"/>
          <p:cNvSpPr>
            <a:spLocks noChangeArrowheads="1"/>
          </p:cNvSpPr>
          <p:nvPr/>
        </p:nvSpPr>
        <p:spPr bwMode="auto">
          <a:xfrm>
            <a:off x="4861084" y="4025583"/>
            <a:ext cx="6565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op=0011</a:t>
            </a:r>
            <a:endParaRPr lang="en-US" dirty="0">
              <a:latin typeface="Times New Roman" pitchFamily="29" charset="0"/>
            </a:endParaRPr>
          </a:p>
        </p:txBody>
      </p:sp>
      <p:sp>
        <p:nvSpPr>
          <p:cNvPr id="64659" name="Rectangle 431"/>
          <p:cNvSpPr>
            <a:spLocks noChangeArrowheads="1"/>
          </p:cNvSpPr>
          <p:nvPr/>
        </p:nvSpPr>
        <p:spPr bwMode="auto">
          <a:xfrm>
            <a:off x="3001328" y="4025583"/>
            <a:ext cx="6565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op=0001</a:t>
            </a:r>
            <a:endParaRPr lang="en-US" dirty="0">
              <a:latin typeface="Times New Roman" pitchFamily="29" charset="0"/>
            </a:endParaRPr>
          </a:p>
        </p:txBody>
      </p:sp>
      <p:sp>
        <p:nvSpPr>
          <p:cNvPr id="64660" name="Rectangle 432"/>
          <p:cNvSpPr>
            <a:spLocks noChangeArrowheads="1"/>
          </p:cNvSpPr>
          <p:nvPr/>
        </p:nvSpPr>
        <p:spPr bwMode="auto">
          <a:xfrm>
            <a:off x="2014697" y="4025583"/>
            <a:ext cx="656590" cy="206904"/>
          </a:xfrm>
          <a:prstGeom prst="rect">
            <a:avLst/>
          </a:prstGeom>
          <a:noFill/>
          <a:ln w="9525">
            <a:noFill/>
            <a:miter lim="800000"/>
            <a:headEnd/>
            <a:tailEnd/>
          </a:ln>
        </p:spPr>
        <p:txBody>
          <a:bodyPr wrap="none" lIns="0" tIns="0" rIns="0" bIns="0">
            <a:prstTxWarp prst="textNoShape">
              <a:avLst/>
            </a:prstTxWarp>
            <a:spAutoFit/>
          </a:bodyPr>
          <a:lstStyle/>
          <a:p>
            <a:r>
              <a:rPr lang="en-US" sz="1300" dirty="0">
                <a:latin typeface="Helvetica" pitchFamily="29" charset="0"/>
              </a:rPr>
              <a:t>op=0000</a:t>
            </a:r>
            <a:endParaRPr lang="en-US" dirty="0">
              <a:latin typeface="Times New Roman" pitchFamily="29" charset="0"/>
            </a:endParaRPr>
          </a:p>
        </p:txBody>
      </p:sp>
      <p:sp>
        <p:nvSpPr>
          <p:cNvPr id="64661" name="Rectangle 435"/>
          <p:cNvSpPr>
            <a:spLocks noChangeArrowheads="1"/>
          </p:cNvSpPr>
          <p:nvPr/>
        </p:nvSpPr>
        <p:spPr bwMode="auto">
          <a:xfrm rot="-5400000">
            <a:off x="7148883" y="5053648"/>
            <a:ext cx="816822" cy="167640"/>
          </a:xfrm>
          <a:prstGeom prst="rect">
            <a:avLst/>
          </a:prstGeom>
          <a:noFill/>
          <a:ln w="9525">
            <a:noFill/>
            <a:miter lim="800000"/>
            <a:headEnd/>
            <a:tailEnd/>
          </a:ln>
        </p:spPr>
        <p:txBody>
          <a:bodyPr wrap="none" lIns="0" tIns="0" rIns="0" bIns="0">
            <a:prstTxWarp prst="textNoShape">
              <a:avLst/>
            </a:prstTxWarp>
            <a:spAutoFit/>
          </a:bodyPr>
          <a:lstStyle/>
          <a:p>
            <a:r>
              <a:rPr lang="en-US" sz="1100" dirty="0" err="1">
                <a:latin typeface="Helvetica" pitchFamily="29" charset="0"/>
              </a:rPr>
              <a:t>RF_Rp_zero</a:t>
            </a:r>
            <a:endParaRPr lang="en-US" sz="2200" dirty="0">
              <a:latin typeface="Times New Roman" pitchFamily="29" charset="0"/>
            </a:endParaRPr>
          </a:p>
        </p:txBody>
      </p:sp>
      <p:sp>
        <p:nvSpPr>
          <p:cNvPr id="64662" name="Rectangle 436"/>
          <p:cNvSpPr>
            <a:spLocks noChangeArrowheads="1"/>
          </p:cNvSpPr>
          <p:nvPr/>
        </p:nvSpPr>
        <p:spPr bwMode="auto">
          <a:xfrm rot="-5400000">
            <a:off x="8522600" y="6384132"/>
            <a:ext cx="915776" cy="167640"/>
          </a:xfrm>
          <a:prstGeom prst="rect">
            <a:avLst/>
          </a:prstGeom>
          <a:noFill/>
          <a:ln w="9525">
            <a:noFill/>
            <a:miter lim="800000"/>
            <a:headEnd/>
            <a:tailEnd/>
          </a:ln>
        </p:spPr>
        <p:txBody>
          <a:bodyPr lIns="0" tIns="0" rIns="0" bIns="0">
            <a:prstTxWarp prst="textNoShape">
              <a:avLst/>
            </a:prstTxWarp>
            <a:spAutoFit/>
          </a:bodyPr>
          <a:lstStyle/>
          <a:p>
            <a:r>
              <a:rPr lang="en-US" sz="1100" dirty="0" err="1">
                <a:latin typeface="Helvetica" pitchFamily="29" charset="0"/>
              </a:rPr>
              <a:t>RF_Rp_zero</a:t>
            </a:r>
            <a:r>
              <a:rPr lang="en-US" sz="1100" dirty="0">
                <a:latin typeface="Helvetica" pitchFamily="29" charset="0"/>
              </a:rPr>
              <a:t>'</a:t>
            </a:r>
            <a:endParaRPr lang="en-US" sz="2200" dirty="0">
              <a:latin typeface="Times New Roman" pitchFamily="29" charset="0"/>
            </a:endParaRPr>
          </a:p>
        </p:txBody>
      </p:sp>
      <p:sp>
        <p:nvSpPr>
          <p:cNvPr id="150" name="TextBox 149"/>
          <p:cNvSpPr txBox="1"/>
          <p:nvPr/>
        </p:nvSpPr>
        <p:spPr>
          <a:xfrm>
            <a:off x="125397" y="1038329"/>
            <a:ext cx="7113603" cy="1200328"/>
          </a:xfrm>
          <a:prstGeom prst="rect">
            <a:avLst/>
          </a:prstGeom>
          <a:noFill/>
        </p:spPr>
        <p:txBody>
          <a:bodyPr wrap="square" rtlCol="0">
            <a:spAutoFit/>
          </a:bodyPr>
          <a:lstStyle/>
          <a:p>
            <a:r>
              <a:rPr lang="en-US" dirty="0" smtClean="0">
                <a:solidFill>
                  <a:srgbClr val="FF0000"/>
                </a:solidFill>
                <a:latin typeface="Helvetica"/>
                <a:cs typeface="Helvetica"/>
              </a:rPr>
              <a:t>State diagram tells you how many CCs instruction takes; what control signals must be generated in each state</a:t>
            </a:r>
            <a:endParaRPr lang="en-US" dirty="0">
              <a:solidFill>
                <a:srgbClr val="FF0000"/>
              </a:solidFill>
              <a:latin typeface="Helvetica"/>
              <a:cs typeface="Helvetica"/>
            </a:endParaRPr>
          </a:p>
        </p:txBody>
      </p:sp>
    </p:spTree>
    <p:extLst>
      <p:ext uri="{BB962C8B-B14F-4D97-AF65-F5344CB8AC3E}">
        <p14:creationId xmlns:p14="http://schemas.microsoft.com/office/powerpoint/2010/main" val="31370809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mp; Bullets copy">
  <a:themeElements>
    <a:clrScheme name="">
      <a:dk1>
        <a:srgbClr val="000000"/>
      </a:dk1>
      <a:lt1>
        <a:srgbClr val="FFFFFF"/>
      </a:lt1>
      <a:dk2>
        <a:srgbClr val="000000"/>
      </a:dk2>
      <a:lt2>
        <a:srgbClr val="808080"/>
      </a:lt2>
      <a:accent1>
        <a:srgbClr val="000A4D"/>
      </a:accent1>
      <a:accent2>
        <a:srgbClr val="333399"/>
      </a:accent2>
      <a:accent3>
        <a:srgbClr val="FFFFFF"/>
      </a:accent3>
      <a:accent4>
        <a:srgbClr val="000000"/>
      </a:accent4>
      <a:accent5>
        <a:srgbClr val="AAAAB2"/>
      </a:accent5>
      <a:accent6>
        <a:srgbClr val="2D2D8A"/>
      </a:accent6>
      <a:hlink>
        <a:srgbClr val="009999"/>
      </a:hlink>
      <a:folHlink>
        <a:srgbClr val="99CC00"/>
      </a:folHlink>
    </a:clrScheme>
    <a:fontScheme name="Title &amp; Bullets copy">
      <a:majorFont>
        <a:latin typeface="Helvetica"/>
        <a:ea typeface="ヒラギノ角ゴ ProN W6"/>
        <a:cs typeface="ヒラギノ角ゴ ProN W6"/>
      </a:majorFont>
      <a:minorFont>
        <a:latin typeface="Helvetica"/>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34" charset="0"/>
            <a:ea typeface="ヒラギノ明朝 ProN W3" pitchFamily="34" charset="-128"/>
            <a:cs typeface="ヒラギノ明朝 ProN W3" pitchFamily="34" charset="-128"/>
            <a:sym typeface="Times New Roman" pitchFamily="34" charset="0"/>
          </a:defRPr>
        </a:defPPr>
      </a:lstStyle>
    </a:lnDef>
  </a:objectDefaults>
  <a:extraClrSchemeLst>
    <a:extraClrScheme>
      <a:clrScheme name="Title &amp; Bullets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4490</TotalTime>
  <Pages>0</Pages>
  <Words>6099</Words>
  <Characters>0</Characters>
  <Application>Microsoft Macintosh PowerPoint</Application>
  <PresentationFormat>Custom</PresentationFormat>
  <Lines>0</Lines>
  <Paragraphs>2026</Paragraphs>
  <Slides>63</Slides>
  <Notes>39</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Title &amp; Bullets copy</vt:lpstr>
      <vt:lpstr>Lecture 15:   Midterm Review</vt:lpstr>
      <vt:lpstr>Board discussion summary:</vt:lpstr>
      <vt:lpstr>Datapath + control =</vt:lpstr>
      <vt:lpstr>Basic datapath operations</vt:lpstr>
      <vt:lpstr>The datapath control unit</vt:lpstr>
      <vt:lpstr>The datapath control unit</vt:lpstr>
      <vt:lpstr>Control signals must arrive at right time</vt:lpstr>
      <vt:lpstr>Control signals must arrive at right time</vt:lpstr>
      <vt:lpstr>More complex state diagram</vt:lpstr>
      <vt:lpstr>Be sure you understand the timing!</vt:lpstr>
      <vt:lpstr>Common (and good) performance metrics</vt:lpstr>
      <vt:lpstr>CPU time:  the “best” metric</vt:lpstr>
      <vt:lpstr>Encoding complexity may vary, but same general operations performed…</vt:lpstr>
      <vt:lpstr>PowerPoint Presentation</vt:lpstr>
      <vt:lpstr>Review:  MIPS R-Type</vt:lpstr>
      <vt:lpstr>Review:  MIPS I-Type (arithmetic)</vt:lpstr>
      <vt:lpstr>Review:  MIPS I-Type (load/store)</vt:lpstr>
      <vt:lpstr>Review:  MIPS I-Type (branch)</vt:lpstr>
      <vt:lpstr>MIPS Procedure Handling</vt:lpstr>
      <vt:lpstr>MIPS register conventions</vt:lpstr>
      <vt:lpstr>Procedure call essentials: Good Strategy</vt:lpstr>
      <vt:lpstr>Use stack for nested procedure calls…</vt:lpstr>
      <vt:lpstr>A Single Cycle Datapath</vt:lpstr>
      <vt:lpstr>Instruction execution  (multi-cycle summary):</vt:lpstr>
      <vt:lpstr>FSM with Exception Handling</vt:lpstr>
      <vt:lpstr>Tracing the lw instruction…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let’s revisit lw++</vt:lpstr>
      <vt:lpstr>Recall…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to finish, we need to support the write back of both the MDR register AND the ALUOut register </vt:lpstr>
      <vt:lpstr>Option A: Write back MDR and ALUOut in the same CC… </vt:lpstr>
      <vt:lpstr>PowerPoint Presentation</vt:lpstr>
      <vt:lpstr>Option A: Write back MDR and ALUOut in the same CC… </vt:lpstr>
      <vt:lpstr>PowerPoint Presentation</vt:lpstr>
      <vt:lpstr>New FSM diagram is thus:</vt:lpstr>
      <vt:lpstr>Option B: Write back MDR and ALUOut in the different CCs… </vt:lpstr>
      <vt:lpstr>PowerPoint Presentation</vt:lpstr>
      <vt:lpstr>PowerPoint Presentation</vt:lpstr>
      <vt:lpstr>New FSM diagram is thus: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Computer Architecture</dc:title>
  <dc:subject/>
  <dc:creator>Michael T. Niemier</dc:creator>
  <cp:keywords/>
  <dc:description/>
  <cp:lastModifiedBy>Michael Niemier</cp:lastModifiedBy>
  <cp:revision>234</cp:revision>
  <cp:lastPrinted>2011-10-04T14:36:53Z</cp:lastPrinted>
  <dcterms:created xsi:type="dcterms:W3CDTF">2010-08-19T13:42:12Z</dcterms:created>
  <dcterms:modified xsi:type="dcterms:W3CDTF">2011-10-10T14:20:57Z</dcterms:modified>
</cp:coreProperties>
</file>