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8" r:id="rId11"/>
    <p:sldId id="265" r:id="rId12"/>
    <p:sldId id="276" r:id="rId13"/>
    <p:sldId id="267" r:id="rId14"/>
    <p:sldId id="266" r:id="rId15"/>
    <p:sldId id="275" r:id="rId16"/>
    <p:sldId id="277" r:id="rId17"/>
    <p:sldId id="281" r:id="rId18"/>
    <p:sldId id="282" r:id="rId19"/>
    <p:sldId id="283" r:id="rId20"/>
    <p:sldId id="268" r:id="rId21"/>
    <p:sldId id="269" r:id="rId22"/>
    <p:sldId id="270" r:id="rId23"/>
    <p:sldId id="271" r:id="rId24"/>
    <p:sldId id="272" r:id="rId25"/>
    <p:sldId id="284" r:id="rId26"/>
    <p:sldId id="273" r:id="rId27"/>
    <p:sldId id="274" r:id="rId28"/>
    <p:sldId id="280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89943" autoAdjust="0"/>
  </p:normalViewPr>
  <p:slideViewPr>
    <p:cSldViewPr>
      <p:cViewPr varScale="1">
        <p:scale>
          <a:sx n="69" d="100"/>
          <a:sy n="69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40F7-16F8-2C40-8E31-16273BAC22CD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4D53-3256-6842-8A99-8F455E5C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4D53-3256-6842-8A99-8F455E5CD1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4D53-3256-6842-8A99-8F455E5CD1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Oren-</a:t>
            </a:r>
            <a:r>
              <a:rPr lang="en-US" dirty="0" err="1" smtClean="0"/>
              <a:t>Nayar</a:t>
            </a:r>
            <a:r>
              <a:rPr lang="en-US" dirty="0" smtClean="0"/>
              <a:t> reflectance model accounts for </a:t>
            </a:r>
            <a:r>
              <a:rPr lang="en-US" dirty="0" err="1" smtClean="0"/>
              <a:t>microfacets</a:t>
            </a:r>
            <a:r>
              <a:rPr lang="en-US" baseline="0" dirty="0" smtClean="0"/>
              <a:t> in the surface that cause more the reflectance to be higher if the viewing direction is aligned with the light direction.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4D53-3256-6842-8A99-8F455E5CD1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4D53-3256-6842-8A99-8F455E5CD1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5348-F13F-4A4F-9888-AEE62E0F787A}" type="datetimeFigureOut">
              <a:rPr lang="en-US" smtClean="0"/>
              <a:pPr/>
              <a:t>11/16/10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45B0-E118-6E49-AC69-067E54234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hyperlink" Target="http://ui15.gamefaqs.com/462/gfs_51174_2_4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trolprotocol.files.wordpress.com/2010/06/dxl_hallway.jpg%20/" TargetMode="Externa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alexandri</a:t>
            </a:r>
            <a:r>
              <a:rPr lang="en-US" dirty="0" smtClean="0"/>
              <a:t> </a:t>
            </a:r>
            <a:r>
              <a:rPr lang="en-US" dirty="0" err="1" smtClean="0"/>
              <a:t>zavodny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2: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get the direction to the light in the fragment </a:t>
            </a:r>
            <a:r>
              <a:rPr lang="en-US" dirty="0" err="1" smtClean="0"/>
              <a:t>shader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gl_LightSouce[X].position</a:t>
            </a:r>
            <a:r>
              <a:rPr lang="en-US" dirty="0" smtClean="0"/>
              <a:t> gives the position of light X in </a:t>
            </a:r>
            <a:r>
              <a:rPr lang="en-US" b="1" dirty="0" smtClean="0"/>
              <a:t>eye coordinates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So vertices must be transformed into eye space before calculations make sense:</a:t>
            </a:r>
          </a:p>
          <a:p>
            <a:pPr lvl="1"/>
            <a:endParaRPr lang="en-US" sz="16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1600" dirty="0" smtClean="0">
                <a:latin typeface="Courier New"/>
                <a:cs typeface="Courier New"/>
              </a:rPr>
              <a:t>vec4 </a:t>
            </a:r>
            <a:r>
              <a:rPr lang="en-US" sz="1600" dirty="0" err="1" smtClean="0">
                <a:latin typeface="Courier New"/>
                <a:cs typeface="Courier New"/>
              </a:rPr>
              <a:t>vertexInEyeSpace</a:t>
            </a:r>
            <a:r>
              <a:rPr lang="en-US" sz="1600" dirty="0" smtClean="0">
                <a:latin typeface="Courier New"/>
                <a:cs typeface="Courier New"/>
              </a:rPr>
              <a:t> = </a:t>
            </a:r>
            <a:r>
              <a:rPr lang="en-US" sz="1600" dirty="0" err="1" smtClean="0">
                <a:latin typeface="Courier New"/>
                <a:cs typeface="Courier New"/>
              </a:rPr>
              <a:t>gl_ModelViewMatrix</a:t>
            </a:r>
            <a:r>
              <a:rPr lang="en-US" sz="1600" dirty="0" smtClean="0">
                <a:latin typeface="Courier New"/>
                <a:cs typeface="Courier New"/>
              </a:rPr>
              <a:t> * </a:t>
            </a:r>
            <a:r>
              <a:rPr lang="en-US" sz="1600" dirty="0" err="1" smtClean="0">
                <a:latin typeface="Courier New"/>
                <a:cs typeface="Courier New"/>
              </a:rPr>
              <a:t>gl_Vertex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pPr lvl="1">
              <a:buNone/>
            </a:pPr>
            <a:r>
              <a:rPr lang="en-US" sz="1600" dirty="0" smtClean="0">
                <a:latin typeface="Courier New"/>
                <a:cs typeface="Courier New"/>
              </a:rPr>
              <a:t>vec4 </a:t>
            </a:r>
            <a:r>
              <a:rPr lang="en-US" sz="1600" dirty="0" err="1" smtClean="0">
                <a:latin typeface="Courier New"/>
                <a:cs typeface="Courier New"/>
              </a:rPr>
              <a:t>dirToLight</a:t>
            </a:r>
            <a:r>
              <a:rPr lang="en-US" sz="1600" dirty="0" smtClean="0">
                <a:latin typeface="Courier New"/>
                <a:cs typeface="Courier New"/>
              </a:rPr>
              <a:t> =</a:t>
            </a:r>
            <a:r>
              <a:rPr lang="en-US" sz="1600" dirty="0" smtClean="0">
                <a:latin typeface="Courier New"/>
                <a:cs typeface="Courier New"/>
              </a:rPr>
              <a:t> normalize(gl_LightSource</a:t>
            </a:r>
            <a:r>
              <a:rPr lang="en-US" sz="1600" dirty="0" smtClean="0">
                <a:latin typeface="Courier New"/>
                <a:cs typeface="Courier New"/>
              </a:rPr>
              <a:t>[0].position –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</a:p>
          <a:p>
            <a:pPr lvl="1">
              <a:buNone/>
            </a:pPr>
            <a:r>
              <a:rPr lang="en-US" sz="1600" dirty="0" smtClean="0">
                <a:latin typeface="Courier New"/>
                <a:cs typeface="Courier New"/>
              </a:rPr>
              <a:t>											</a:t>
            </a:r>
            <a:r>
              <a:rPr lang="en-US" sz="1600" dirty="0" err="1" smtClean="0">
                <a:latin typeface="Courier New"/>
                <a:cs typeface="Courier New"/>
              </a:rPr>
              <a:t>vertexInEyeSpace</a:t>
            </a:r>
            <a:r>
              <a:rPr lang="en-US" sz="1600" dirty="0" smtClean="0">
                <a:latin typeface="Courier New"/>
                <a:cs typeface="Courier New"/>
              </a:rPr>
              <a:t>);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2: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993" y="2638020"/>
            <a:ext cx="3761054" cy="3488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2: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noticed…</a:t>
            </a:r>
          </a:p>
          <a:p>
            <a:pPr lvl="1"/>
            <a:r>
              <a:rPr lang="en-US" dirty="0" smtClean="0"/>
              <a:t>We normalized the normal / light direction in both the vertex </a:t>
            </a:r>
            <a:r>
              <a:rPr lang="en-US" dirty="0" err="1" smtClean="0"/>
              <a:t>shader</a:t>
            </a:r>
            <a:r>
              <a:rPr lang="en-US" dirty="0" smtClean="0"/>
              <a:t> AND the fragment </a:t>
            </a:r>
            <a:r>
              <a:rPr lang="en-US" dirty="0" err="1" smtClean="0"/>
              <a:t>shader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gl_Normal</a:t>
            </a:r>
            <a:r>
              <a:rPr lang="en-US" dirty="0" smtClean="0"/>
              <a:t> was multiplied by </a:t>
            </a:r>
            <a:r>
              <a:rPr lang="en-US" dirty="0" err="1" smtClean="0"/>
              <a:t>gl_NormalMatrix</a:t>
            </a:r>
            <a:r>
              <a:rPr lang="en-US" dirty="0" smtClean="0"/>
              <a:t>,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 err="1" smtClean="0"/>
              <a:t>gl_ModelViewMatrix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gl_Normal</a:t>
            </a:r>
            <a:r>
              <a:rPr lang="en-US" dirty="0" smtClean="0"/>
              <a:t>, consider: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648200"/>
            <a:ext cx="2133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267200"/>
            <a:ext cx="2032000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00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http://www.lighthouse3d.com/opengl/glsl/index.php?normalmatrix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we can do lighting ourselves, we can implement more interesting models…</a:t>
            </a:r>
          </a:p>
          <a:p>
            <a:r>
              <a:rPr lang="en-US" dirty="0" smtClean="0"/>
              <a:t>Oren-</a:t>
            </a:r>
            <a:r>
              <a:rPr lang="en-US" dirty="0" err="1" smtClean="0"/>
              <a:t>Nayar</a:t>
            </a:r>
            <a:r>
              <a:rPr lang="en-US" dirty="0" smtClean="0"/>
              <a:t> reflectance model: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762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00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</a:t>
            </a:r>
            <a:r>
              <a:rPr lang="en-US" dirty="0" err="1" smtClean="0"/>
              <a:t>http://en.wikipedia.org/wiki/Oren-Nayar_reflectance_model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Cel</a:t>
            </a:r>
            <a:r>
              <a:rPr lang="en-US" dirty="0" smtClean="0"/>
              <a:t> shading / </a:t>
            </a:r>
            <a:r>
              <a:rPr lang="en-US" dirty="0" err="1" smtClean="0"/>
              <a:t>toon</a:t>
            </a:r>
            <a:r>
              <a:rPr lang="en-US" dirty="0" smtClean="0"/>
              <a:t> shading:</a:t>
            </a:r>
          </a:p>
          <a:p>
            <a:pPr lvl="1"/>
            <a:r>
              <a:rPr lang="en-US" dirty="0" smtClean="0"/>
              <a:t>Step the intensity instead of smoothly varying it</a:t>
            </a:r>
          </a:p>
          <a:p>
            <a:pPr lvl="1"/>
            <a:endParaRPr lang="en-US" dirty="0"/>
          </a:p>
        </p:txBody>
      </p:sp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0"/>
            <a:ext cx="2877662" cy="2780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352800"/>
            <a:ext cx="2549034" cy="1911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19800"/>
            <a:ext cx="556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credits: </a:t>
            </a:r>
          </a:p>
          <a:p>
            <a:r>
              <a:rPr lang="en-US" sz="1400" dirty="0" smtClean="0">
                <a:hlinkClick r:id="rId4"/>
              </a:rPr>
              <a:t>http://ui15.gamefaqs.com/462/gfs_51174_2_4.jpg</a:t>
            </a:r>
            <a:endParaRPr lang="en-US" sz="1400" dirty="0" smtClean="0"/>
          </a:p>
          <a:p>
            <a:r>
              <a:rPr lang="en-US" sz="1400" dirty="0" err="1" smtClean="0"/>
              <a:t>en.wikipedia.org/wiki/Wind_Waker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124200"/>
            <a:ext cx="28702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Shade based on ‘angle of incidence’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24200"/>
            <a:ext cx="5715000" cy="3211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600200"/>
            <a:ext cx="1790700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get the view direction?</a:t>
            </a:r>
          </a:p>
          <a:p>
            <a:pPr lvl="1"/>
            <a:r>
              <a:rPr lang="en-US" dirty="0" smtClean="0"/>
              <a:t>You don’t! Well… not really.</a:t>
            </a:r>
          </a:p>
          <a:p>
            <a:pPr lvl="1"/>
            <a:r>
              <a:rPr lang="en-US" dirty="0" smtClean="0"/>
              <a:t>After the transformation into normalized device coordinates, the view direction is aligned with the –Z axis</a:t>
            </a:r>
          </a:p>
          <a:p>
            <a:pPr lvl="2"/>
            <a:r>
              <a:rPr lang="en-US" dirty="0" smtClean="0"/>
              <a:t>i.e. the view direction is always (0,0,-1)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Normal Mapping</a:t>
            </a:r>
          </a:p>
          <a:p>
            <a:pPr lvl="1"/>
            <a:r>
              <a:rPr lang="en-US" dirty="0" smtClean="0"/>
              <a:t>What if we distort the </a:t>
            </a:r>
            <a:r>
              <a:rPr lang="en-US" dirty="0" err="1" smtClean="0"/>
              <a:t>normals</a:t>
            </a:r>
            <a:r>
              <a:rPr lang="en-US" dirty="0" smtClean="0"/>
              <a:t> of an object?</a:t>
            </a:r>
          </a:p>
          <a:p>
            <a:pPr lvl="1"/>
            <a:r>
              <a:rPr lang="en-US" dirty="0" smtClean="0"/>
              <a:t>Pass in a texture of </a:t>
            </a:r>
            <a:r>
              <a:rPr lang="en-US" b="1" dirty="0" err="1" smtClean="0"/>
              <a:t>normals</a:t>
            </a:r>
            <a:r>
              <a:rPr lang="en-US" dirty="0" smtClean="0"/>
              <a:t> instead of </a:t>
            </a:r>
            <a:r>
              <a:rPr lang="en-US" b="1" dirty="0" smtClean="0"/>
              <a:t>colors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these new </a:t>
            </a:r>
            <a:r>
              <a:rPr lang="en-US" dirty="0" err="1" smtClean="0"/>
              <a:t>normals</a:t>
            </a:r>
            <a:r>
              <a:rPr lang="en-US" dirty="0" smtClean="0"/>
              <a:t> for lighting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57550"/>
            <a:ext cx="25908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276600"/>
            <a:ext cx="25908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</a:p>
          <a:p>
            <a:pPr lvl="1"/>
            <a:r>
              <a:rPr lang="en-US" dirty="0" smtClean="0"/>
              <a:t>demo!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0"/>
            <a:ext cx="350389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25671"/>
            <a:ext cx="3700890" cy="2616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and busted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6388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hotness!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mapping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Compute reflection                                   </a:t>
            </a:r>
          </a:p>
          <a:p>
            <a:pPr lvl="1">
              <a:buNone/>
            </a:pPr>
            <a:r>
              <a:rPr lang="en-US" dirty="0" smtClean="0"/>
              <a:t>	ray at each pixel,</a:t>
            </a:r>
          </a:p>
          <a:p>
            <a:pPr lvl="1">
              <a:buNone/>
            </a:pPr>
            <a:r>
              <a:rPr lang="en-US" dirty="0" smtClean="0"/>
              <a:t>	and index into an</a:t>
            </a:r>
          </a:p>
          <a:p>
            <a:pPr lvl="1">
              <a:buNone/>
            </a:pPr>
            <a:r>
              <a:rPr lang="en-US" dirty="0" smtClean="0"/>
              <a:t>	environment 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90800"/>
            <a:ext cx="4492015" cy="356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haders</a:t>
            </a:r>
            <a:r>
              <a:rPr lang="en-US" dirty="0" smtClean="0"/>
              <a:t>, part 1: 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			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shaders</a:t>
            </a:r>
            <a:r>
              <a:rPr lang="en-US" dirty="0" smtClean="0"/>
              <a:t> go here</a:t>
            </a:r>
          </a:p>
          <a:p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9" y="2178862"/>
            <a:ext cx="8441211" cy="1529969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1801825" y="3717493"/>
            <a:ext cx="970609" cy="1564445"/>
          </a:xfrm>
          <a:custGeom>
            <a:avLst/>
            <a:gdLst>
              <a:gd name="connsiteX0" fmla="*/ 970609 w 970609"/>
              <a:gd name="connsiteY0" fmla="*/ 1564445 h 1564445"/>
              <a:gd name="connsiteX1" fmla="*/ 134233 w 970609"/>
              <a:gd name="connsiteY1" fmla="*/ 898394 h 1564445"/>
              <a:gd name="connsiteX2" fmla="*/ 165210 w 970609"/>
              <a:gd name="connsiteY2" fmla="*/ 0 h 156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609" h="1564445">
                <a:moveTo>
                  <a:pt x="970609" y="1564445"/>
                </a:moveTo>
                <a:cubicBezTo>
                  <a:pt x="619537" y="1361790"/>
                  <a:pt x="268466" y="1159135"/>
                  <a:pt x="134233" y="898394"/>
                </a:cubicBezTo>
                <a:cubicBezTo>
                  <a:pt x="0" y="637653"/>
                  <a:pt x="165210" y="0"/>
                  <a:pt x="165210" y="0"/>
                </a:cubicBezTo>
              </a:path>
            </a:pathLst>
          </a:custGeom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297054" y="3686514"/>
            <a:ext cx="2098686" cy="1579934"/>
          </a:xfrm>
          <a:custGeom>
            <a:avLst/>
            <a:gdLst>
              <a:gd name="connsiteX0" fmla="*/ 0 w 2098686"/>
              <a:gd name="connsiteY0" fmla="*/ 1579934 h 1579934"/>
              <a:gd name="connsiteX1" fmla="*/ 1781173 w 2098686"/>
              <a:gd name="connsiteY1" fmla="*/ 619582 h 1579934"/>
              <a:gd name="connsiteX2" fmla="*/ 1905080 w 2098686"/>
              <a:gd name="connsiteY2" fmla="*/ 0 h 157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8686" h="1579934">
                <a:moveTo>
                  <a:pt x="0" y="1579934"/>
                </a:moveTo>
                <a:cubicBezTo>
                  <a:pt x="731830" y="1231419"/>
                  <a:pt x="1463660" y="882904"/>
                  <a:pt x="1781173" y="619582"/>
                </a:cubicBezTo>
                <a:cubicBezTo>
                  <a:pt x="2098686" y="356260"/>
                  <a:pt x="1905080" y="0"/>
                  <a:pt x="1905080" y="0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vertex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shaders</a:t>
            </a:r>
            <a:r>
              <a:rPr lang="en-US" dirty="0" smtClean="0"/>
              <a:t>: what happens if you vary the coordinates with time and position?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Foliage / grass!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698" y="3197237"/>
            <a:ext cx="4454102" cy="330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vertex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Pose-based animation: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443" y="2931347"/>
            <a:ext cx="3159416" cy="3194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67" y="2931347"/>
            <a:ext cx="2586633" cy="324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vertex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skeletal animation (skinning):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77" y="2529954"/>
            <a:ext cx="2672321" cy="359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80" y="2514255"/>
            <a:ext cx="2473371" cy="3611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fragment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 a quad over the screen, and randomly add to each pixel’s value: 					</a:t>
            </a:r>
          </a:p>
          <a:p>
            <a:pPr>
              <a:buNone/>
            </a:pPr>
            <a:r>
              <a:rPr lang="en-US" dirty="0" smtClean="0"/>
              <a:t>													Film grain!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2944143" cy="218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05200"/>
            <a:ext cx="2942560" cy="2183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191000"/>
            <a:ext cx="2978426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fragment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techniques utilize </a:t>
            </a:r>
            <a:r>
              <a:rPr lang="en-US" b="1" dirty="0" err="1" smtClean="0"/>
              <a:t>multipass</a:t>
            </a:r>
            <a:r>
              <a:rPr lang="en-US" b="1" dirty="0" smtClean="0"/>
              <a:t> rendering</a:t>
            </a:r>
            <a:endParaRPr lang="en-US" dirty="0" smtClean="0"/>
          </a:p>
          <a:p>
            <a:pPr lvl="1"/>
            <a:r>
              <a:rPr lang="en-US" dirty="0" smtClean="0"/>
              <a:t>Render the scene normally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Read the pixels back, create a texture with them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Render a quad over the whole screen with the </a:t>
            </a:r>
            <a:r>
              <a:rPr lang="en-US" dirty="0" err="1" smtClean="0"/>
              <a:t>framebuffer</a:t>
            </a:r>
            <a:r>
              <a:rPr lang="en-US" dirty="0" smtClean="0"/>
              <a:t> texture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Perform special effects with the screen texture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fragment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Gaussian blur</a:t>
            </a:r>
          </a:p>
          <a:p>
            <a:pPr lvl="1"/>
            <a:r>
              <a:rPr lang="en-US" dirty="0" smtClean="0"/>
              <a:t>Read the rendered scene back onto a texture</a:t>
            </a:r>
          </a:p>
          <a:p>
            <a:pPr lvl="1"/>
            <a:r>
              <a:rPr lang="en-US" dirty="0" smtClean="0"/>
              <a:t>Render a quad with that texture on it, pass it through a 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In the fragment </a:t>
            </a:r>
            <a:r>
              <a:rPr lang="en-US" dirty="0" err="1" smtClean="0"/>
              <a:t>shader</a:t>
            </a:r>
            <a:r>
              <a:rPr lang="en-US" dirty="0" smtClean="0"/>
              <a:t>, set the output value of a pixel to be a weighted sum of its neighbors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057400"/>
            <a:ext cx="378442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fragment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Glow / bloom effect</a:t>
            </a:r>
          </a:p>
          <a:p>
            <a:pPr lvl="1"/>
            <a:r>
              <a:rPr lang="en-US" dirty="0" smtClean="0"/>
              <a:t>Render parts of the scene that glow / are bright</a:t>
            </a:r>
          </a:p>
          <a:p>
            <a:pPr lvl="1"/>
            <a:r>
              <a:rPr lang="en-US" dirty="0" smtClean="0"/>
              <a:t>Blur that texture, and overlay it on the scene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81400"/>
            <a:ext cx="6350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00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http://http.developer.nvidia.com/GPUGems/gpugems_ch21.html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fragment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credit: </a:t>
            </a:r>
            <a:r>
              <a:rPr lang="en-US" sz="1400" dirty="0" smtClean="0">
                <a:hlinkClick r:id="rId2"/>
              </a:rPr>
              <a:t>http://controlprotocol.files.wordpress.com/2010/06/dxl_hallway.jpg /</a:t>
            </a:r>
            <a:r>
              <a:rPr lang="en-US" sz="1400" dirty="0" smtClean="0"/>
              <a:t> </a:t>
            </a:r>
            <a:r>
              <a:rPr lang="en-US" sz="1400" dirty="0" err="1" smtClean="0"/>
              <a:t>hallwaybloom.jpg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4273571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905000"/>
            <a:ext cx="4356100" cy="3131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Bloom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Bloom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fragment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track of the </a:t>
            </a:r>
            <a:r>
              <a:rPr lang="en-US" b="1" dirty="0" smtClean="0"/>
              <a:t>velocity</a:t>
            </a:r>
            <a:r>
              <a:rPr lang="en-US" dirty="0" smtClean="0"/>
              <a:t> at each vertex and blur in that direction: </a:t>
            </a:r>
            <a:r>
              <a:rPr lang="en-US" b="1" dirty="0" smtClean="0"/>
              <a:t>motion blur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657600"/>
            <a:ext cx="44704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0"/>
            <a:ext cx="373888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much, much more…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3962400" cy="1719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2600"/>
            <a:ext cx="3759199" cy="145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57600"/>
            <a:ext cx="4737100" cy="2668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352800"/>
            <a:ext cx="299720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1: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Shaders</a:t>
            </a:r>
            <a:r>
              <a:rPr lang="en-US" dirty="0" smtClean="0"/>
              <a:t> replace those stages from the pipeline</a:t>
            </a:r>
          </a:p>
          <a:p>
            <a:pPr lvl="1"/>
            <a:r>
              <a:rPr lang="en-US" dirty="0" smtClean="0"/>
              <a:t>&gt; Your vertex </a:t>
            </a:r>
            <a:r>
              <a:rPr lang="en-US" dirty="0" err="1" smtClean="0"/>
              <a:t>shader</a:t>
            </a:r>
            <a:r>
              <a:rPr lang="en-US" dirty="0" smtClean="0"/>
              <a:t> must transform vertices with the </a:t>
            </a:r>
            <a:r>
              <a:rPr lang="en-US" dirty="0" err="1" smtClean="0"/>
              <a:t>ModelViewProjection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&gt; Your fragment </a:t>
            </a:r>
            <a:r>
              <a:rPr lang="en-US" dirty="0" err="1" smtClean="0"/>
              <a:t>shader</a:t>
            </a:r>
            <a:r>
              <a:rPr lang="en-US" dirty="0" smtClean="0"/>
              <a:t> must assign a color!</a:t>
            </a:r>
          </a:p>
          <a:p>
            <a:r>
              <a:rPr lang="en-US" dirty="0" smtClean="0"/>
              <a:t>Your vertex </a:t>
            </a:r>
            <a:r>
              <a:rPr lang="en-US" dirty="0" err="1" smtClean="0"/>
              <a:t>shader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Has access to:</a:t>
            </a:r>
          </a:p>
          <a:p>
            <a:pPr lvl="2"/>
            <a:r>
              <a:rPr lang="en-US" dirty="0" err="1" smtClean="0"/>
              <a:t>gl_Vertex</a:t>
            </a:r>
            <a:r>
              <a:rPr lang="en-US" dirty="0" smtClean="0"/>
              <a:t>, </a:t>
            </a:r>
            <a:r>
              <a:rPr lang="en-US" dirty="0" err="1" smtClean="0"/>
              <a:t>gl_Normal</a:t>
            </a:r>
            <a:r>
              <a:rPr lang="en-US" dirty="0" smtClean="0"/>
              <a:t>, </a:t>
            </a:r>
            <a:r>
              <a:rPr lang="en-US" dirty="0" err="1" smtClean="0"/>
              <a:t>gl_Color</a:t>
            </a:r>
            <a:r>
              <a:rPr lang="en-US" dirty="0" smtClean="0"/>
              <a:t>, texture coordinates, user-defined attributes, etc.</a:t>
            </a:r>
          </a:p>
          <a:p>
            <a:pPr lvl="1"/>
            <a:r>
              <a:rPr lang="en-US" dirty="0" smtClean="0"/>
              <a:t>And is expected to produce </a:t>
            </a:r>
            <a:r>
              <a:rPr lang="en-US" b="1" dirty="0" err="1" smtClean="0"/>
              <a:t>gl_Position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1: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fragment </a:t>
            </a:r>
            <a:r>
              <a:rPr lang="en-US" dirty="0" err="1" smtClean="0"/>
              <a:t>shader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Has access to whatever you pass to it from the vertex </a:t>
            </a:r>
            <a:r>
              <a:rPr lang="en-US" dirty="0" err="1" smtClean="0"/>
              <a:t>shader</a:t>
            </a:r>
            <a:r>
              <a:rPr lang="en-US" dirty="0" smtClean="0"/>
              <a:t> (</a:t>
            </a:r>
            <a:r>
              <a:rPr lang="en-US" b="1" dirty="0" smtClean="0"/>
              <a:t>varying</a:t>
            </a:r>
            <a:r>
              <a:rPr lang="en-US" dirty="0" smtClean="0"/>
              <a:t> inputs) and uniforms</a:t>
            </a:r>
          </a:p>
          <a:p>
            <a:pPr lvl="2"/>
            <a:r>
              <a:rPr lang="en-US" dirty="0" smtClean="0"/>
              <a:t>Interpolated texture coordinates, color values, vertex positions, etc.</a:t>
            </a:r>
          </a:p>
          <a:p>
            <a:pPr lvl="1"/>
            <a:r>
              <a:rPr lang="en-US" dirty="0" smtClean="0"/>
              <a:t>Is expected to set </a:t>
            </a:r>
            <a:r>
              <a:rPr lang="en-US" b="1" dirty="0" err="1" smtClean="0"/>
              <a:t>gl_FragColor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2: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 err="1"/>
              <a:t>P</a:t>
            </a:r>
            <a:r>
              <a:rPr lang="en-US" dirty="0" err="1" smtClean="0"/>
              <a:t>hong</a:t>
            </a:r>
            <a:r>
              <a:rPr lang="en-US" dirty="0" smtClean="0"/>
              <a:t> lighting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Diffuse term given by </a:t>
            </a:r>
            <a:r>
              <a:rPr lang="en-US" dirty="0" err="1" smtClean="0"/>
              <a:t>Lambertian</a:t>
            </a:r>
            <a:r>
              <a:rPr lang="en-US" dirty="0" smtClean="0"/>
              <a:t> reflectance: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5" y="2218393"/>
            <a:ext cx="8058295" cy="2242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505" y="5235469"/>
            <a:ext cx="805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/>
                <a:cs typeface="Times New Roman"/>
              </a:rPr>
              <a:t>I</a:t>
            </a:r>
            <a:r>
              <a:rPr lang="en-US" sz="5000" i="1" baseline="-25000" dirty="0" smtClean="0">
                <a:latin typeface="Times New Roman"/>
                <a:cs typeface="Times New Roman"/>
              </a:rPr>
              <a:t>l</a:t>
            </a:r>
            <a:r>
              <a:rPr lang="en-US" sz="5000" dirty="0" smtClean="0">
                <a:latin typeface="Times New Roman"/>
                <a:cs typeface="Times New Roman"/>
              </a:rPr>
              <a:t> = </a:t>
            </a:r>
            <a:r>
              <a:rPr lang="en-US" sz="5000" dirty="0" err="1" smtClean="0">
                <a:latin typeface="Times New Roman"/>
                <a:cs typeface="Times New Roman"/>
              </a:rPr>
              <a:t>max(</a:t>
            </a:r>
            <a:r>
              <a:rPr lang="en-US" sz="5000" i="1" dirty="0" err="1" smtClean="0">
                <a:latin typeface="Times New Roman"/>
                <a:cs typeface="Times New Roman"/>
              </a:rPr>
              <a:t>dot</a:t>
            </a:r>
            <a:r>
              <a:rPr lang="en-US" sz="5000" dirty="0" err="1" smtClean="0">
                <a:latin typeface="Times New Roman"/>
                <a:cs typeface="Times New Roman"/>
              </a:rPr>
              <a:t>(dir</a:t>
            </a:r>
            <a:r>
              <a:rPr lang="en-US" sz="5000" baseline="-25000" dirty="0" err="1" smtClean="0">
                <a:latin typeface="Times New Roman"/>
                <a:cs typeface="Times New Roman"/>
              </a:rPr>
              <a:t>L</a:t>
            </a:r>
            <a:r>
              <a:rPr lang="en-US" sz="5000" dirty="0" smtClean="0">
                <a:latin typeface="Times New Roman"/>
                <a:cs typeface="Times New Roman"/>
              </a:rPr>
              <a:t>, </a:t>
            </a:r>
            <a:r>
              <a:rPr lang="en-US" sz="5000" dirty="0" err="1" smtClean="0">
                <a:latin typeface="Times New Roman"/>
                <a:cs typeface="Times New Roman"/>
              </a:rPr>
              <a:t>n</a:t>
            </a:r>
            <a:r>
              <a:rPr lang="en-US" sz="5000" dirty="0" smtClean="0">
                <a:latin typeface="Times New Roman"/>
                <a:cs typeface="Times New Roman"/>
              </a:rPr>
              <a:t>) × L</a:t>
            </a:r>
            <a:r>
              <a:rPr lang="en-US" sz="5000" baseline="-25000" dirty="0" smtClean="0">
                <a:latin typeface="Times New Roman"/>
                <a:cs typeface="Times New Roman"/>
              </a:rPr>
              <a:t>i</a:t>
            </a:r>
            <a:r>
              <a:rPr lang="en-US" sz="5000" dirty="0" smtClean="0">
                <a:latin typeface="Times New Roman"/>
                <a:cs typeface="Times New Roman"/>
              </a:rPr>
              <a:t>, 0)</a:t>
            </a:r>
            <a:endParaRPr lang="en-US" sz="5000" baseline="-250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00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</a:t>
            </a:r>
            <a:r>
              <a:rPr lang="en-US" dirty="0" err="1" smtClean="0"/>
              <a:t>en.wikipedia.org/wiki/Lambertian_reflectance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2: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OpenGL gives us</a:t>
            </a:r>
          </a:p>
          <a:p>
            <a:pPr>
              <a:buNone/>
            </a:pPr>
            <a:r>
              <a:rPr lang="en-US" dirty="0" smtClean="0"/>
              <a:t>							   this:</a:t>
            </a:r>
          </a:p>
          <a:p>
            <a:pPr>
              <a:buNone/>
            </a:pPr>
            <a:r>
              <a:rPr lang="en-US" dirty="0" smtClean="0"/>
              <a:t>	Or this:			</a:t>
            </a:r>
            <a:endParaRPr lang="en-US" dirty="0"/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/>
          <a:srcRect l="26789" t="26970" r="26789" b="26970"/>
          <a:stretch>
            <a:fillRect/>
          </a:stretch>
        </p:blipFill>
        <p:spPr>
          <a:xfrm>
            <a:off x="457200" y="3352800"/>
            <a:ext cx="4098538" cy="3231526"/>
          </a:xfrm>
          <a:prstGeom prst="rect">
            <a:avLst/>
          </a:prstGeo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/>
          <a:srcRect l="26789" t="26970" r="26789" b="26970"/>
          <a:stretch>
            <a:fillRect/>
          </a:stretch>
        </p:blipFill>
        <p:spPr>
          <a:xfrm>
            <a:off x="4762992" y="1417638"/>
            <a:ext cx="4111896" cy="324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2: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OpenGL does lighting per vertex…</a:t>
            </a:r>
          </a:p>
          <a:p>
            <a:endParaRPr lang="en-US" dirty="0" smtClean="0"/>
          </a:p>
          <a:p>
            <a:r>
              <a:rPr lang="en-US" b="1" dirty="0" smtClean="0"/>
              <a:t>GL_FLAT</a:t>
            </a:r>
            <a:r>
              <a:rPr lang="en-US" dirty="0" smtClean="0"/>
              <a:t>: compute the lighting once per </a:t>
            </a:r>
            <a:r>
              <a:rPr lang="en-US" b="1" dirty="0" smtClean="0"/>
              <a:t>face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GL_SMOOTH</a:t>
            </a:r>
            <a:r>
              <a:rPr lang="en-US" dirty="0" smtClean="0"/>
              <a:t>: compute the lighting once per </a:t>
            </a:r>
            <a:r>
              <a:rPr lang="en-US" b="1" dirty="0" smtClean="0"/>
              <a:t>vertex</a:t>
            </a:r>
            <a:r>
              <a:rPr lang="en-US" dirty="0" smtClean="0"/>
              <a:t>, and blend across faces.                      (This is also known as </a:t>
            </a:r>
            <a:r>
              <a:rPr lang="en-US" b="1" dirty="0" err="1" smtClean="0"/>
              <a:t>Gourad</a:t>
            </a:r>
            <a:r>
              <a:rPr lang="en-US" b="1" dirty="0" smtClean="0"/>
              <a:t> </a:t>
            </a:r>
            <a:r>
              <a:rPr lang="en-US" dirty="0" smtClean="0"/>
              <a:t>shading.)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2: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really want lighting </a:t>
            </a:r>
            <a:r>
              <a:rPr lang="en-US" b="1" dirty="0" smtClean="0"/>
              <a:t>per pixel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rcRect l="26789" t="26970" r="26789" b="26970"/>
          <a:stretch>
            <a:fillRect/>
          </a:stretch>
        </p:blipFill>
        <p:spPr>
          <a:xfrm>
            <a:off x="6106108" y="2771072"/>
            <a:ext cx="2580692" cy="2034761"/>
          </a:xfrm>
          <a:prstGeom prst="rect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3"/>
          <a:srcRect l="26789" t="26970" r="26789" b="26970"/>
          <a:stretch>
            <a:fillRect/>
          </a:stretch>
        </p:blipFill>
        <p:spPr>
          <a:xfrm>
            <a:off x="3311216" y="2771073"/>
            <a:ext cx="2580682" cy="2034760"/>
          </a:xfrm>
          <a:prstGeom prst="rect">
            <a:avLst/>
          </a:prstGeo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4"/>
          <a:srcRect l="26789" t="26970" r="26789" b="26970"/>
          <a:stretch>
            <a:fillRect/>
          </a:stretch>
        </p:blipFill>
        <p:spPr>
          <a:xfrm>
            <a:off x="457207" y="2771073"/>
            <a:ext cx="2580684" cy="2034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7" y="4805833"/>
            <a:ext cx="258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GL_FLAT</a:t>
            </a:r>
          </a:p>
          <a:p>
            <a:pPr algn="ctr"/>
            <a:r>
              <a:rPr lang="en-US" dirty="0" smtClean="0"/>
              <a:t>Flat Shading</a:t>
            </a:r>
          </a:p>
          <a:p>
            <a:pPr algn="ctr"/>
            <a:r>
              <a:rPr lang="en-US" dirty="0" smtClean="0"/>
              <a:t>Per Face</a:t>
            </a:r>
          </a:p>
          <a:p>
            <a:pPr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11216" y="4805833"/>
            <a:ext cx="258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GL_SMOOTH</a:t>
            </a:r>
          </a:p>
          <a:p>
            <a:pPr algn="ctr"/>
            <a:r>
              <a:rPr lang="en-US" dirty="0" err="1" smtClean="0"/>
              <a:t>Gourad</a:t>
            </a:r>
            <a:r>
              <a:rPr lang="en-US" dirty="0" smtClean="0"/>
              <a:t> Shading</a:t>
            </a:r>
          </a:p>
          <a:p>
            <a:pPr algn="ctr"/>
            <a:r>
              <a:rPr lang="en-US" dirty="0" smtClean="0"/>
              <a:t>Per Vertex</a:t>
            </a:r>
          </a:p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06116" y="4805833"/>
            <a:ext cx="258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Phong</a:t>
            </a:r>
            <a:r>
              <a:rPr lang="en-US" dirty="0" smtClean="0"/>
              <a:t> Shading</a:t>
            </a:r>
          </a:p>
          <a:p>
            <a:pPr algn="ctr"/>
            <a:r>
              <a:rPr lang="en-US" dirty="0" smtClean="0"/>
              <a:t>Per Pixel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shaders</a:t>
            </a:r>
            <a:r>
              <a:rPr lang="en-US" dirty="0" smtClean="0"/>
              <a:t>, part 2: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OpenGL computes the lighting at each vertex and blends the color across the </a:t>
            </a:r>
            <a:r>
              <a:rPr lang="en-US" dirty="0" smtClean="0"/>
              <a:t>triangle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err="1" smtClean="0"/>
              <a:t>rasterizer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All of your </a:t>
            </a:r>
            <a:r>
              <a:rPr lang="en-US" b="1" dirty="0" smtClean="0"/>
              <a:t>varying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 variables get blended across each triangle…</a:t>
            </a:r>
          </a:p>
          <a:p>
            <a:r>
              <a:rPr lang="en-US" dirty="0" smtClean="0"/>
              <a:t>…so blend the </a:t>
            </a:r>
            <a:r>
              <a:rPr lang="en-US" dirty="0" err="1" smtClean="0"/>
              <a:t>normals</a:t>
            </a:r>
            <a:r>
              <a:rPr lang="en-US" dirty="0" smtClean="0"/>
              <a:t> instead and do lighting in the fragment </a:t>
            </a:r>
            <a:r>
              <a:rPr lang="en-US" dirty="0" err="1" smtClean="0"/>
              <a:t>shader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1014</Words>
  <Application>Microsoft Macintosh PowerPoint</Application>
  <PresentationFormat>On-screen Show (4:3)</PresentationFormat>
  <Paragraphs>159</Paragraphs>
  <Slides>29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shaders, part 2</vt:lpstr>
      <vt:lpstr>shaders, part 1: recap</vt:lpstr>
      <vt:lpstr>shaders, part 1: recap</vt:lpstr>
      <vt:lpstr>shaders, part 1: recap</vt:lpstr>
      <vt:lpstr>shaders, part 2: lighting</vt:lpstr>
      <vt:lpstr>shaders, part 2: lighting</vt:lpstr>
      <vt:lpstr>shaders, part 2: lighting</vt:lpstr>
      <vt:lpstr>shaders, part 2: lighting</vt:lpstr>
      <vt:lpstr>shaders, part 2: lighting</vt:lpstr>
      <vt:lpstr>shaders, part 2: lighting</vt:lpstr>
      <vt:lpstr>shaders, part 2: lighting</vt:lpstr>
      <vt:lpstr>shaders, part 2: lighting</vt:lpstr>
      <vt:lpstr>fun with lighting</vt:lpstr>
      <vt:lpstr>fun with lighting</vt:lpstr>
      <vt:lpstr>fun with lighting</vt:lpstr>
      <vt:lpstr>fun with lighting</vt:lpstr>
      <vt:lpstr>fun with lighting</vt:lpstr>
      <vt:lpstr>fun with lighting</vt:lpstr>
      <vt:lpstr>fun with lighting</vt:lpstr>
      <vt:lpstr>fun with vertex shaders</vt:lpstr>
      <vt:lpstr>fun with vertex shaders</vt:lpstr>
      <vt:lpstr>fun with vertex shaders</vt:lpstr>
      <vt:lpstr>fun with fragment shaders</vt:lpstr>
      <vt:lpstr>fun with fragment shaders</vt:lpstr>
      <vt:lpstr>fun with fragment shaders</vt:lpstr>
      <vt:lpstr>fun with fragment shaders</vt:lpstr>
      <vt:lpstr>fun with fragment shaders</vt:lpstr>
      <vt:lpstr>fun with fragment shaders</vt:lpstr>
      <vt:lpstr>and much, much more…</vt:lpstr>
    </vt:vector>
  </TitlesOfParts>
  <Company>University of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shaders, part 2</dc:title>
  <dc:creator>Alexandri Zavodny</dc:creator>
  <cp:lastModifiedBy>Alexandri Zavodny</cp:lastModifiedBy>
  <cp:revision>83</cp:revision>
  <dcterms:created xsi:type="dcterms:W3CDTF">2010-11-16T19:39:42Z</dcterms:created>
  <dcterms:modified xsi:type="dcterms:W3CDTF">2010-11-16T21:21:07Z</dcterms:modified>
</cp:coreProperties>
</file>