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32"/>
  </p:handoutMasterIdLst>
  <p:sldIdLst>
    <p:sldId id="256" r:id="rId2"/>
    <p:sldId id="278" r:id="rId3"/>
    <p:sldId id="279" r:id="rId4"/>
    <p:sldId id="280" r:id="rId5"/>
    <p:sldId id="282" r:id="rId6"/>
    <p:sldId id="291" r:id="rId7"/>
    <p:sldId id="292" r:id="rId8"/>
    <p:sldId id="290" r:id="rId9"/>
    <p:sldId id="281" r:id="rId10"/>
    <p:sldId id="259" r:id="rId11"/>
    <p:sldId id="267" r:id="rId12"/>
    <p:sldId id="261" r:id="rId13"/>
    <p:sldId id="262" r:id="rId14"/>
    <p:sldId id="263" r:id="rId15"/>
    <p:sldId id="283" r:id="rId16"/>
    <p:sldId id="264" r:id="rId17"/>
    <p:sldId id="265" r:id="rId18"/>
    <p:sldId id="286" r:id="rId19"/>
    <p:sldId id="266" r:id="rId20"/>
    <p:sldId id="273" r:id="rId21"/>
    <p:sldId id="274" r:id="rId22"/>
    <p:sldId id="275" r:id="rId23"/>
    <p:sldId id="272" r:id="rId24"/>
    <p:sldId id="285" r:id="rId25"/>
    <p:sldId id="284" r:id="rId26"/>
    <p:sldId id="276" r:id="rId27"/>
    <p:sldId id="277" r:id="rId28"/>
    <p:sldId id="269" r:id="rId29"/>
    <p:sldId id="271" r:id="rId30"/>
    <p:sldId id="270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ED420D-4AF1-4231-9B67-2E6A84D8311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6950C3-3E01-4272-9763-B93D6BDD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9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D11096-2043-4567-9D1D-02CEC5F69A3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DAF4DD-210C-4FD5-8785-D80FDBA4B9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nd.edu/~rwilliam/dynami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sticalhorizons.com/lagged-dependent-variables" TargetMode="External"/><Relationship Id="rId2" Type="http://schemas.openxmlformats.org/officeDocument/2006/relationships/hyperlink" Target="http://statisticalhorizons.com/wp-content/uploads/ML-DynamicPanel-1S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ipfganz.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Linear Dynamic Panel-Data Estimation using Maximum Likelihood and Structural Equation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Richard </a:t>
            </a:r>
            <a:r>
              <a:rPr lang="en-US" sz="1400" dirty="0" smtClean="0"/>
              <a:t>Williams, University of Notre Dame </a:t>
            </a:r>
            <a:r>
              <a:rPr lang="en-US" sz="1400" dirty="0"/>
              <a:t>(rwilliam@nd.edu)</a:t>
            </a:r>
            <a:endParaRPr lang="en-US" sz="1400" dirty="0" smtClean="0"/>
          </a:p>
          <a:p>
            <a:r>
              <a:rPr lang="en-US" sz="1400" dirty="0"/>
              <a:t>Paul </a:t>
            </a:r>
            <a:r>
              <a:rPr lang="en-US" sz="1400" dirty="0" smtClean="0"/>
              <a:t>Allison,  University of Pennsylvania </a:t>
            </a:r>
            <a:r>
              <a:rPr lang="en-US" sz="1400" dirty="0"/>
              <a:t>(</a:t>
            </a:r>
            <a:r>
              <a:rPr lang="en-US" sz="1400" dirty="0" smtClean="0"/>
              <a:t>allison@statisticalhorizons.com)</a:t>
            </a:r>
            <a:endParaRPr lang="en-US" sz="1400" dirty="0"/>
          </a:p>
          <a:p>
            <a:r>
              <a:rPr lang="en-US" sz="1400" dirty="0" smtClean="0"/>
              <a:t>Enrique Moral-Benito, </a:t>
            </a:r>
            <a:r>
              <a:rPr lang="es-ES" sz="1400" dirty="0"/>
              <a:t>Banco de </a:t>
            </a:r>
            <a:r>
              <a:rPr lang="es-ES" sz="1400" dirty="0" err="1" smtClean="0"/>
              <a:t>Espana</a:t>
            </a:r>
            <a:r>
              <a:rPr lang="es-ES" sz="1400" dirty="0"/>
              <a:t>, Madrid</a:t>
            </a:r>
            <a:r>
              <a:rPr lang="en-US" sz="1400" dirty="0" smtClean="0"/>
              <a:t> (</a:t>
            </a:r>
            <a:r>
              <a:rPr lang="en-US" sz="1400" dirty="0" smtClean="0">
                <a:effectLst/>
              </a:rPr>
              <a:t>enrique.moral@gmail.com)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Stata Conference, Columbus, Ohio</a:t>
            </a:r>
          </a:p>
          <a:p>
            <a:r>
              <a:rPr lang="en-US" sz="1400" dirty="0" smtClean="0"/>
              <a:t>July 30,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01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However, </a:t>
            </a:r>
            <a:r>
              <a:rPr lang="en-US" dirty="0" smtClean="0"/>
              <a:t>coding </a:t>
            </a:r>
            <a:r>
              <a:rPr lang="en-US" dirty="0"/>
              <a:t>the </a:t>
            </a:r>
            <a:r>
              <a:rPr lang="en-US" dirty="0" err="1"/>
              <a:t>sem</a:t>
            </a:r>
            <a:r>
              <a:rPr lang="en-US" dirty="0"/>
              <a:t> method is both tedious and error prone</a:t>
            </a:r>
          </a:p>
          <a:p>
            <a:endParaRPr lang="en-US" dirty="0" smtClean="0"/>
          </a:p>
          <a:p>
            <a:r>
              <a:rPr lang="en-US" dirty="0" smtClean="0"/>
              <a:t>Hence we introduce </a:t>
            </a:r>
            <a:r>
              <a:rPr lang="en-US" dirty="0"/>
              <a:t>a </a:t>
            </a:r>
            <a:r>
              <a:rPr lang="en-US" dirty="0" smtClean="0"/>
              <a:t>command </a:t>
            </a:r>
            <a:r>
              <a:rPr lang="en-US" dirty="0"/>
              <a:t>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/>
              <a:t> with syntax similar to other Stata commands for linear dynamic panel-data estimation. </a:t>
            </a:r>
            <a:endParaRPr lang="en-US" dirty="0" smtClean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  <a:cs typeface="Courier New" panose="02070309020205020404" pitchFamily="49" charset="0"/>
              </a:rPr>
              <a:t>greatly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simplifies the SEM model specification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Allison reanalyzes data </a:t>
            </a:r>
            <a:r>
              <a:rPr lang="en-US" dirty="0"/>
              <a:t>described by Cornwell and Rupert (1988) for 595 household heads </a:t>
            </a:r>
            <a:r>
              <a:rPr lang="en-US" dirty="0" smtClean="0"/>
              <a:t>who reported </a:t>
            </a:r>
            <a:r>
              <a:rPr lang="en-US" dirty="0"/>
              <a:t>a non-zero wage in each of 7 years from 1976 to 1982.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wks</a:t>
            </a:r>
            <a:r>
              <a:rPr lang="en-US" dirty="0" smtClean="0"/>
              <a:t> </a:t>
            </a:r>
            <a:r>
              <a:rPr lang="en-US" dirty="0"/>
              <a:t>= number of weeks employed in each year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nion = </a:t>
            </a:r>
            <a:r>
              <a:rPr lang="en-US" dirty="0"/>
              <a:t>1 if wage set by union contract, else 0, in each year</a:t>
            </a:r>
          </a:p>
          <a:p>
            <a:pPr lvl="1"/>
            <a:r>
              <a:rPr lang="en-US" dirty="0" err="1" smtClean="0"/>
              <a:t>lwage</a:t>
            </a:r>
            <a:r>
              <a:rPr lang="en-US" dirty="0" smtClean="0"/>
              <a:t> = </a:t>
            </a:r>
            <a:r>
              <a:rPr lang="en-US" dirty="0"/>
              <a:t>ln(wage) in each year</a:t>
            </a:r>
          </a:p>
          <a:p>
            <a:pPr lvl="1"/>
            <a:r>
              <a:rPr lang="en-US" dirty="0" err="1" smtClean="0"/>
              <a:t>ed</a:t>
            </a:r>
            <a:r>
              <a:rPr lang="en-US" dirty="0" smtClean="0"/>
              <a:t> = </a:t>
            </a:r>
            <a:r>
              <a:rPr lang="en-US" dirty="0"/>
              <a:t>years of education in 1976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1: </a:t>
            </a:r>
            <a:r>
              <a:rPr lang="en-US" sz="4000" dirty="0" err="1" smtClean="0"/>
              <a:t>sem</a:t>
            </a:r>
            <a:r>
              <a:rPr lang="en-US" sz="4000" dirty="0" smtClean="0"/>
              <a:t> command vs </a:t>
            </a:r>
            <a:r>
              <a:rPr lang="en-US" sz="4000" dirty="0" err="1" smtClean="0"/>
              <a:t>xtdpdml</a:t>
            </a:r>
            <a:r>
              <a:rPr lang="en-US" sz="4000" dirty="0" smtClean="0"/>
              <a:t> command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84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use http://www3.nd.edu/~rwilliam/statafiles/wages, 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wks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lwage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union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id t</a:t>
            </a:r>
          </a:p>
          <a:p>
            <a:pPr marL="0" indent="0">
              <a:buNone/>
            </a:pP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reshape wide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wks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lwage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union, </a:t>
            </a:r>
            <a:r>
              <a:rPr lang="en-US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(id) j(t)</a:t>
            </a:r>
          </a:p>
          <a:p>
            <a:pPr marL="0" indent="0">
              <a:buNone/>
            </a:pP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wks2 &lt;- wks1@b1 lwage1@b2 union1@b3 ed@b4 Alpha@1 E2@1 )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(wks3 &lt;- wks2@b1 lwage2@b2 union2@b3 ed@b4 Alpha@1 E3@1)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(wks4 &lt;- wks3@b1 lwage3@b2 union3@b3 ed@b4 Alpha@1 E4@1)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(wks5 &lt;- wks4@b1 lwage4@b2 union4@b3 ed@b4 Alpha@1 E5@1)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(wks6 &lt;- wks5@b1 lwage5@b2 union5@b3 ed@b4 Alpha@1 E6@1)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(wks7 &lt;- wks6@b1 lwage6@b2 union6@b3 ed@b4 Alpha@1),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(e.wks2@0 e.wks3@0 e.wks4@0 e.wks5@0 e.wks6@0)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(Alpha)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(Alpha*(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)@0)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(Alpha*(E2 E3 E4 E5 E6)@0) ///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(_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OEx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*(E2 E3 E4 E5 E6)@0)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(E2*(E3 E4 E5 E6)@0)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(E3*(E4 E5 E6)@0)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(E4*(E5 E6)@0)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(E5*(E6)@0)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(union3*(E2))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(union4*(E2 E3))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(union5*(E2 E3 E4)) ///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(union6*(E2 E3 E4 E5)) ///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	iterate(250) technique(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bhhh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25)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noxconditional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SEM coding (Adapted from Allison 2014 Appendix B)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1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Data need to be in wide format; most dynamic panel data sets will be in long format</a:t>
            </a:r>
          </a:p>
          <a:p>
            <a:r>
              <a:rPr lang="en-US" sz="1800" dirty="0" smtClean="0"/>
              <a:t>Coding is lengthy and error prone; getting the covariance structure right is especially difficult</a:t>
            </a:r>
          </a:p>
          <a:p>
            <a:r>
              <a:rPr lang="en-US" sz="1800" dirty="0" smtClean="0"/>
              <a:t>Output is voluminous and highly repetitive because of all the equality constraints</a:t>
            </a:r>
          </a:p>
          <a:p>
            <a:r>
              <a:rPr lang="en-US" sz="1800" dirty="0" smtClean="0"/>
              <a:t>Limitations of Stata make the coding less straightforward than we might like</a:t>
            </a:r>
          </a:p>
          <a:p>
            <a:pPr lvl="1"/>
            <a:r>
              <a:rPr lang="en-US" sz="1600" dirty="0" smtClean="0"/>
              <a:t>Stata won’t allow </a:t>
            </a:r>
            <a:r>
              <a:rPr lang="en-US" sz="1600" dirty="0" err="1" smtClean="0"/>
              <a:t>covariances</a:t>
            </a:r>
            <a:r>
              <a:rPr lang="en-US" sz="1600" dirty="0" smtClean="0"/>
              <a:t> between predetermined </a:t>
            </a:r>
            <a:r>
              <a:rPr lang="en-US" sz="1600" dirty="0" err="1" smtClean="0"/>
              <a:t>Xs</a:t>
            </a:r>
            <a:r>
              <a:rPr lang="en-US" sz="1600" dirty="0" smtClean="0"/>
              <a:t> and the Y residuals.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tdpdml</a:t>
            </a:r>
            <a:r>
              <a:rPr lang="en-US" sz="1600" dirty="0" smtClean="0"/>
              <a:t> therefore zeroes out most of the Y residuals and replaces them with latent exogenous variables (E2, E3, etc.)</a:t>
            </a:r>
          </a:p>
          <a:p>
            <a:pPr lvl="1"/>
            <a:r>
              <a:rPr lang="en-US" sz="1600" dirty="0"/>
              <a:t>Stata sometimes falsely claims </a:t>
            </a:r>
            <a:r>
              <a:rPr lang="en-US" sz="1600" dirty="0" smtClean="0"/>
              <a:t>a </a:t>
            </a:r>
            <a:r>
              <a:rPr lang="en-US" sz="1600" dirty="0"/>
              <a:t>model is not identified when it really is</a:t>
            </a:r>
          </a:p>
          <a:p>
            <a:pPr lvl="1"/>
            <a:r>
              <a:rPr lang="en-US" sz="1600" dirty="0" smtClean="0"/>
              <a:t>Some alternative/equivalent </a:t>
            </a:r>
            <a:r>
              <a:rPr lang="en-US" sz="1600" dirty="0" err="1" smtClean="0"/>
              <a:t>codings</a:t>
            </a:r>
            <a:r>
              <a:rPr lang="en-US" sz="1600" dirty="0" smtClean="0"/>
              <a:t> result in convergence problems or even fatal errors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Practical Problems with SEM Coding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71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use http://www3.nd.edu/~rwilliam/statafiles/wages, clear</a:t>
            </a:r>
            <a:endParaRPr lang="en-US" sz="3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xtset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id t</a:t>
            </a:r>
          </a:p>
          <a:p>
            <a:pPr marL="0" indent="0">
              <a:buNone/>
            </a:pPr>
            <a:r>
              <a:rPr lang="en-US" sz="3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wks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L.lwage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) pre(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L.union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Highlights parameterization: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  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z    P&gt;|z|     [95% Conf. Interval]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wks2         |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wks1 |   .1871266   .0201939     9.27   0.000     .1475473    .2267059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lwage1 |   .6417879   .4842305     1.33   0.185    -.3072865    1.590862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union1 |   -1.19136   .5168948    -2.30   0.021    -2.204455   -.1782652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|  -.1122268   .0559478    -2.01   0.045    -.2218824   -.0025712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units = 595. Number of periods = 6.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LR test of model vs. saturated: chi2(71)  =     110.23,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&gt; chi2 =  0.0020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Wald test of all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coeff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= 0: chi2(4) =      90.09,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&gt; chi2 =  0.0000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Equivalent coding using </a:t>
            </a:r>
            <a:r>
              <a:rPr lang="en-US" sz="4000" dirty="0" err="1" smtClean="0"/>
              <a:t>xtdpdml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34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One short command generates the equivalent of the 13 lines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2000" dirty="0" smtClean="0"/>
              <a:t> code shown earlier.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tdpdml</a:t>
            </a:r>
            <a:r>
              <a:rPr lang="en-US" sz="2000" dirty="0" smtClean="0"/>
              <a:t> also handled temporarily reshaping the data to wide format.</a:t>
            </a:r>
          </a:p>
          <a:p>
            <a:endParaRPr lang="en-US" sz="2000" dirty="0" smtClean="0"/>
          </a:p>
          <a:p>
            <a:r>
              <a:rPr lang="en-US" sz="2000" dirty="0" smtClean="0"/>
              <a:t>By default, all variable effects (but not the constants) are constrained to be equal across time. Therefore only the first equation (in this case for time 2) needs to be presented</a:t>
            </a:r>
          </a:p>
          <a:p>
            <a:endParaRPr lang="en-US" sz="2000" dirty="0" smtClean="0"/>
          </a:p>
          <a:p>
            <a:r>
              <a:rPr lang="en-US" sz="2000" dirty="0" smtClean="0"/>
              <a:t>The LR statistic provides an overall goodness of fit test. </a:t>
            </a:r>
          </a:p>
          <a:p>
            <a:endParaRPr lang="en-US" sz="2000" dirty="0" smtClean="0"/>
          </a:p>
          <a:p>
            <a:r>
              <a:rPr lang="en-US" sz="2000" dirty="0" smtClean="0"/>
              <a:t>The Wald statistic tests whether the effects of any of the variables in the model significantly differ from zero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That is obviously a much simpler syntax. The reason it isn’t simpler still (and why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dirty="0" smtClean="0"/>
              <a:t> coding is so difficult) is because there are several types of independent variables in the model</a:t>
            </a:r>
          </a:p>
          <a:p>
            <a:endParaRPr lang="en-US" dirty="0" smtClean="0"/>
          </a:p>
          <a:p>
            <a:pPr lvl="1"/>
            <a:r>
              <a:rPr lang="en-US" dirty="0"/>
              <a:t>The lag 1 value of y </a:t>
            </a:r>
            <a:r>
              <a:rPr lang="en-US" dirty="0" smtClean="0"/>
              <a:t>(e.g. L1.wks) </a:t>
            </a:r>
            <a:r>
              <a:rPr lang="en-US" dirty="0"/>
              <a:t>is included by default. </a:t>
            </a:r>
            <a:endParaRPr lang="en-US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can be changed with the </a:t>
            </a:r>
            <a:r>
              <a:rPr lang="en-US" dirty="0" err="1"/>
              <a:t>ylag</a:t>
            </a:r>
            <a:r>
              <a:rPr lang="en-US" dirty="0"/>
              <a:t> </a:t>
            </a:r>
            <a:r>
              <a:rPr lang="en-US" dirty="0" smtClean="0"/>
              <a:t>option, e.g. </a:t>
            </a:r>
            <a:r>
              <a:rPr lang="en-US" dirty="0" err="1" smtClean="0"/>
              <a:t>ylag</a:t>
            </a:r>
            <a:r>
              <a:rPr lang="en-US" dirty="0" smtClean="0"/>
              <a:t>(1  2), </a:t>
            </a:r>
            <a:r>
              <a:rPr lang="en-US" dirty="0" err="1" smtClean="0"/>
              <a:t>ylag</a:t>
            </a:r>
            <a:r>
              <a:rPr lang="en-US" dirty="0" smtClean="0"/>
              <a:t>(2  4)</a:t>
            </a:r>
          </a:p>
          <a:p>
            <a:pPr lvl="2"/>
            <a:r>
              <a:rPr lang="en-US" dirty="0" err="1"/>
              <a:t>y</a:t>
            </a:r>
            <a:r>
              <a:rPr lang="en-US" dirty="0" err="1" smtClean="0"/>
              <a:t>lag</a:t>
            </a:r>
            <a:r>
              <a:rPr lang="en-US" dirty="0" smtClean="0"/>
              <a:t>(0)  will cause no lagged values of y to be included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Strictly </a:t>
            </a:r>
            <a:r>
              <a:rPr lang="en-US" dirty="0"/>
              <a:t>exogenous variables are those that (by assumption) are uncorrelated with the error terms at all points in time.  Equivalently, we assume that they are </a:t>
            </a:r>
            <a:r>
              <a:rPr lang="en-US" dirty="0" smtClean="0"/>
              <a:t>not affected </a:t>
            </a:r>
            <a:r>
              <a:rPr lang="en-US" dirty="0"/>
              <a:t>by prior values of the dependent variable. </a:t>
            </a:r>
            <a:endParaRPr lang="en-US" dirty="0" smtClean="0"/>
          </a:p>
          <a:p>
            <a:pPr lvl="2"/>
            <a:r>
              <a:rPr lang="en-US" dirty="0" smtClean="0"/>
              <a:t>These </a:t>
            </a:r>
            <a:r>
              <a:rPr lang="en-US" dirty="0"/>
              <a:t>variables are specified on the left side of the </a:t>
            </a:r>
            <a:r>
              <a:rPr lang="en-US" dirty="0" smtClean="0"/>
              <a:t>comma</a:t>
            </a:r>
          </a:p>
          <a:p>
            <a:pPr lvl="2"/>
            <a:r>
              <a:rPr lang="en-US" dirty="0" smtClean="0"/>
              <a:t>Time series notation can be used, e.g.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L1.lwage L2.lwage </a:t>
            </a:r>
            <a:r>
              <a:rPr lang="en-US" dirty="0" smtClean="0"/>
              <a:t>would include the first and second lagged values of wages as independent variables.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Predetermined variables, also known as </a:t>
            </a:r>
            <a:r>
              <a:rPr lang="en-US" dirty="0"/>
              <a:t>sequentially or weakly </a:t>
            </a:r>
            <a:r>
              <a:rPr lang="en-US" dirty="0" smtClean="0"/>
              <a:t>exogenous, are variables that can be affected by prior values of the dependent variables.  </a:t>
            </a:r>
          </a:p>
          <a:p>
            <a:pPr lvl="1"/>
            <a:r>
              <a:rPr lang="en-US" sz="2000" dirty="0" smtClean="0"/>
              <a:t>In the current example, we allow for the possibility that weeks worked in one year can affect union status in later years</a:t>
            </a:r>
          </a:p>
          <a:p>
            <a:pPr lvl="1"/>
            <a:r>
              <a:rPr lang="en-US" sz="2000" dirty="0" smtClean="0"/>
              <a:t>Time </a:t>
            </a:r>
            <a:r>
              <a:rPr lang="en-US" sz="2000" dirty="0"/>
              <a:t>series notation </a:t>
            </a:r>
            <a:r>
              <a:rPr lang="en-US" sz="2000" dirty="0" smtClean="0"/>
              <a:t>can be </a:t>
            </a:r>
            <a:r>
              <a:rPr lang="en-US" sz="2000" dirty="0"/>
              <a:t>used. </a:t>
            </a:r>
            <a:endParaRPr lang="en-US" sz="2000" dirty="0" smtClean="0"/>
          </a:p>
          <a:p>
            <a:pPr lvl="1"/>
            <a:r>
              <a:rPr lang="en-US" sz="2000" dirty="0" smtClean="0"/>
              <a:t>Predetermined variables are </a:t>
            </a:r>
            <a:r>
              <a:rPr lang="en-US" sz="2000" dirty="0"/>
              <a:t>specified with the pre </a:t>
            </a:r>
            <a:r>
              <a:rPr lang="en-US" sz="2000" dirty="0" smtClean="0"/>
              <a:t>option.</a:t>
            </a:r>
          </a:p>
          <a:p>
            <a:pPr lvl="1"/>
            <a:r>
              <a:rPr lang="en-US" sz="2000" dirty="0"/>
              <a:t>Mechanically, the Y residuals are allowed to correlate with the later-in-time values </a:t>
            </a:r>
            <a:r>
              <a:rPr lang="en-US" sz="1800" dirty="0"/>
              <a:t>of the predetermined variables</a:t>
            </a:r>
            <a:r>
              <a:rPr lang="en-US" sz="1800" dirty="0" smtClean="0"/>
              <a:t>. 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Time-invariant variables are variables whose values are constant across time, such as year born. </a:t>
            </a:r>
          </a:p>
          <a:p>
            <a:pPr lvl="1"/>
            <a:r>
              <a:rPr lang="en-US" sz="2400" dirty="0"/>
              <a:t>In the current example, years of education does not vary across time</a:t>
            </a:r>
          </a:p>
          <a:p>
            <a:pPr lvl="1"/>
            <a:r>
              <a:rPr lang="en-US" sz="2400" dirty="0"/>
              <a:t>These are specified with the </a:t>
            </a:r>
            <a:r>
              <a:rPr lang="en-US" sz="2400" dirty="0" err="1"/>
              <a:t>inv</a:t>
            </a:r>
            <a:r>
              <a:rPr lang="en-US" sz="2400" dirty="0"/>
              <a:t> </a:t>
            </a:r>
            <a:r>
              <a:rPr lang="en-US" sz="2400" dirty="0" smtClean="0"/>
              <a:t>option</a:t>
            </a:r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ability to use time-invariant variables in the model is one of the key advantages of the </a:t>
            </a:r>
            <a:r>
              <a:rPr lang="en-US" sz="2400" dirty="0" err="1"/>
              <a:t>sem</a:t>
            </a:r>
            <a:r>
              <a:rPr lang="en-US" sz="2400" dirty="0"/>
              <a:t> approach. 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Also automatically included in each model is the latent exogenous variable Alpha.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Alpha reflects the fixed effects that are common to each equation across 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Alpha can freely </a:t>
            </a:r>
            <a:r>
              <a:rPr lang="en-US" dirty="0" err="1" smtClean="0"/>
              <a:t>covary</a:t>
            </a:r>
            <a:r>
              <a:rPr lang="en-US" dirty="0" smtClean="0"/>
              <a:t> with all the time-varying observed </a:t>
            </a:r>
            <a:r>
              <a:rPr lang="en-US" dirty="0" err="1" smtClean="0"/>
              <a:t>exogeneous</a:t>
            </a:r>
            <a:r>
              <a:rPr lang="en-US" dirty="0" smtClean="0"/>
              <a:t> variables (but not with the time-invariant observed </a:t>
            </a:r>
            <a:r>
              <a:rPr lang="en-US" dirty="0" err="1" smtClean="0"/>
              <a:t>exogeneous</a:t>
            </a:r>
            <a:r>
              <a:rPr lang="en-US" dirty="0" smtClean="0"/>
              <a:t> variables). As </a:t>
            </a:r>
            <a:r>
              <a:rPr lang="en-US" dirty="0"/>
              <a:t>Allison says, “This is exactly what we want to achieve in order for </a:t>
            </a:r>
            <a:r>
              <a:rPr lang="en-US" dirty="0" smtClean="0"/>
              <a:t>Alpha to truly </a:t>
            </a:r>
            <a:r>
              <a:rPr lang="en-US" dirty="0"/>
              <a:t>behave as a set of fixed </a:t>
            </a:r>
            <a:r>
              <a:rPr lang="en-US" dirty="0" smtClean="0"/>
              <a:t>effects”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effect of Alpha is fixed at 1 in each equation (unless the </a:t>
            </a:r>
            <a:r>
              <a:rPr lang="en-US" dirty="0" err="1" smtClean="0"/>
              <a:t>alphafree</a:t>
            </a:r>
            <a:r>
              <a:rPr lang="en-US" dirty="0" smtClean="0"/>
              <a:t> option is specified)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Panel </a:t>
            </a:r>
            <a:r>
              <a:rPr lang="en-US" dirty="0"/>
              <a:t>data </a:t>
            </a:r>
            <a:r>
              <a:rPr lang="en-US" dirty="0" smtClean="0"/>
              <a:t>(also sometimes known as longitudinal data or cross-sectional time series data, where data on the same subjects is collected at multiple points in time) have </a:t>
            </a:r>
            <a:r>
              <a:rPr lang="en-US" dirty="0"/>
              <a:t>two big attractions for making causal </a:t>
            </a:r>
            <a:r>
              <a:rPr lang="en-US" dirty="0" smtClean="0"/>
              <a:t>inferences</a:t>
            </a:r>
          </a:p>
          <a:p>
            <a:pPr lvl="1"/>
            <a:r>
              <a:rPr lang="en-US" dirty="0"/>
              <a:t>The ability to control for unobserved, time-invariant </a:t>
            </a:r>
            <a:r>
              <a:rPr lang="en-US" dirty="0" smtClean="0"/>
              <a:t>confounders</a:t>
            </a:r>
          </a:p>
          <a:p>
            <a:pPr lvl="1"/>
            <a:r>
              <a:rPr lang="en-US" dirty="0"/>
              <a:t>The ability to determine the direction of causal </a:t>
            </a:r>
            <a:r>
              <a:rPr lang="en-US" dirty="0" smtClean="0"/>
              <a:t>relationships</a:t>
            </a:r>
          </a:p>
          <a:p>
            <a:pPr lvl="1"/>
            <a:endParaRPr lang="en-US" dirty="0" smtClean="0"/>
          </a:p>
          <a:p>
            <a:r>
              <a:rPr lang="en-US" dirty="0"/>
              <a:t>Controlling for </a:t>
            </a:r>
            <a:r>
              <a:rPr lang="en-US" dirty="0" err="1"/>
              <a:t>unobservables</a:t>
            </a:r>
            <a:r>
              <a:rPr lang="en-US" dirty="0"/>
              <a:t> can be accomplished with fixed effects methods that </a:t>
            </a:r>
            <a:r>
              <a:rPr lang="en-US" dirty="0" smtClean="0"/>
              <a:t>are well known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examining causal direction, </a:t>
            </a:r>
            <a:r>
              <a:rPr lang="en-US" dirty="0" smtClean="0"/>
              <a:t>the most </a:t>
            </a:r>
            <a:r>
              <a:rPr lang="en-US" dirty="0"/>
              <a:t>popular approach has long been the cross-lagged panel </a:t>
            </a:r>
            <a:r>
              <a:rPr lang="en-US" dirty="0" smtClean="0"/>
              <a:t>model. </a:t>
            </a:r>
          </a:p>
          <a:p>
            <a:pPr lvl="1"/>
            <a:r>
              <a:rPr lang="en-US" dirty="0" smtClean="0"/>
              <a:t>In cross-lagged panel models</a:t>
            </a:r>
            <a:r>
              <a:rPr lang="en-US" dirty="0"/>
              <a:t>,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 </a:t>
            </a:r>
            <a:r>
              <a:rPr lang="en-US" dirty="0"/>
              <a:t>at time </a:t>
            </a:r>
            <a:r>
              <a:rPr lang="en-US" i="1" dirty="0"/>
              <a:t>t </a:t>
            </a:r>
            <a:r>
              <a:rPr lang="en-US" dirty="0"/>
              <a:t>affect both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 </a:t>
            </a:r>
            <a:r>
              <a:rPr lang="en-US" dirty="0"/>
              <a:t>at time </a:t>
            </a:r>
            <a:r>
              <a:rPr lang="en-US" i="1" dirty="0"/>
              <a:t>t</a:t>
            </a:r>
            <a:r>
              <a:rPr lang="en-US" dirty="0"/>
              <a:t>+1.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webuse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clear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keep if year &gt;=1978 &amp; year &lt;= 1982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xtabond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 l(0/1).w l(0/2).(k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yr1976-yr1984, lags(2)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 l(0/1).w l(0/2).(k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ylags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(1 2)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tfix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Book Antiqua" panose="02040602050305030304" pitchFamily="18" charset="0"/>
                <a:cs typeface="Courier New" panose="02070309020205020404" pitchFamily="49" charset="0"/>
              </a:rPr>
              <a:t>All cases have data for 1978-1982, making the panel that is analyzed strongly balanced.</a:t>
            </a:r>
          </a:p>
          <a:p>
            <a:pPr marL="0" indent="0">
              <a:buNone/>
            </a:pPr>
            <a:endParaRPr lang="en-US" sz="1800" dirty="0" smtClean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Book Antiqua" panose="02040602050305030304" pitchFamily="18" charset="0"/>
                <a:cs typeface="Courier New" panose="02070309020205020404" pitchFamily="49" charset="0"/>
              </a:rPr>
              <a:t>Syntax for the two commands is fairly similar in this case. </a:t>
            </a:r>
          </a:p>
          <a:p>
            <a:pPr marL="0" indent="0">
              <a:buNone/>
            </a:pPr>
            <a:endParaRPr lang="en-US" sz="18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Book Antiqua" panose="02040602050305030304" pitchFamily="18" charset="0"/>
                <a:cs typeface="Courier New" panose="02070309020205020404" pitchFamily="49" charset="0"/>
              </a:rPr>
              <a:t>Time dummies are added to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xtabond</a:t>
            </a:r>
            <a:r>
              <a:rPr lang="en-US" sz="1800" dirty="0" smtClean="0">
                <a:latin typeface="Book Antiqua" panose="02040602050305030304" pitchFamily="18" charset="0"/>
                <a:cs typeface="Courier New" panose="02070309020205020404" pitchFamily="49" charset="0"/>
              </a:rPr>
              <a:t> because, by default,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1800" dirty="0" smtClean="0">
                <a:latin typeface="Book Antiqua" panose="02040602050305030304" pitchFamily="18" charset="0"/>
                <a:cs typeface="Courier New" panose="02070309020205020404" pitchFamily="49" charset="0"/>
              </a:rPr>
              <a:t> allows the constants to differ across time.</a:t>
            </a:r>
            <a:endParaRPr lang="en-US" sz="18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2: </a:t>
            </a:r>
            <a:r>
              <a:rPr lang="en-US" sz="4000" dirty="0" err="1" smtClean="0"/>
              <a:t>xtdpdml</a:t>
            </a:r>
            <a:r>
              <a:rPr lang="en-US" sz="4000" dirty="0" smtClean="0"/>
              <a:t> vs </a:t>
            </a:r>
            <a:r>
              <a:rPr lang="en-US" sz="4000" dirty="0" err="1" smtClean="0"/>
              <a:t>xtabond</a:t>
            </a:r>
            <a:r>
              <a:rPr lang="en-US" sz="4000" dirty="0" smtClean="0"/>
              <a:t> (real data)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15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57"/>
          <a:stretch/>
        </p:blipFill>
        <p:spPr bwMode="auto">
          <a:xfrm>
            <a:off x="2456796" y="457200"/>
            <a:ext cx="3636255" cy="610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6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At least in this relatively simple example, the coefficients are very similar</a:t>
            </a:r>
          </a:p>
          <a:p>
            <a:endParaRPr lang="en-US" sz="2800" dirty="0" smtClean="0"/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tdpdml</a:t>
            </a:r>
            <a:r>
              <a:rPr lang="en-US" sz="2800" dirty="0" smtClean="0"/>
              <a:t> produces smaller standard errors and bigger t values, which is consistent with our earlier points about the advantages of ML over GMM especially in finite samples</a:t>
            </a:r>
          </a:p>
          <a:p>
            <a:endParaRPr lang="en-US" sz="2800" dirty="0" smtClean="0"/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2800" dirty="0" smtClean="0"/>
              <a:t> can also do things that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xtabond</a:t>
            </a:r>
            <a:r>
              <a:rPr lang="en-US" sz="2800" dirty="0" smtClean="0"/>
              <a:t> can’t, like include time-invariant variables in the model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80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Example </a:t>
            </a:r>
            <a:r>
              <a:rPr lang="en-US" sz="4400" dirty="0" smtClean="0"/>
              <a:t>3: </a:t>
            </a:r>
            <a:r>
              <a:rPr lang="en-US" sz="4400" dirty="0" err="1"/>
              <a:t>xtdpdml</a:t>
            </a:r>
            <a:r>
              <a:rPr lang="en-US" sz="4400" dirty="0"/>
              <a:t> vs </a:t>
            </a:r>
            <a:r>
              <a:rPr lang="en-US" sz="4400" dirty="0" err="1"/>
              <a:t>xtabond</a:t>
            </a:r>
            <a:r>
              <a:rPr lang="en-US" sz="4400" dirty="0"/>
              <a:t> </a:t>
            </a:r>
            <a:r>
              <a:rPr lang="en-US" sz="4400" dirty="0" smtClean="0"/>
              <a:t>(simulated data</a:t>
            </a:r>
            <a:r>
              <a:rPr lang="en-US" sz="4400" dirty="0"/>
              <a:t>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574314"/>
              </p:ext>
            </p:extLst>
          </p:nvPr>
        </p:nvGraphicFramePr>
        <p:xfrm>
          <a:off x="698500" y="2247900"/>
          <a:ext cx="7747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Bias in lagged Y (true = .75)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</a:rPr>
                        <a:t>Bias in predetermined X (true = .25)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</a:rPr>
                        <a:t>xtabond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</a:rPr>
                        <a:t>xtdpdml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</a:rPr>
                        <a:t>xtabond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</a:rPr>
                        <a:t>xtdpdml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N =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  <a:ea typeface="Calibri"/>
                        </a:rPr>
                        <a:t>-.</a:t>
                      </a:r>
                      <a:r>
                        <a:rPr lang="en-US" sz="1400" dirty="0" smtClean="0">
                          <a:effectLst/>
                          <a:latin typeface="Courier New"/>
                          <a:ea typeface="Calibri"/>
                        </a:rPr>
                        <a:t>015005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  <a:ea typeface="Calibri"/>
                        </a:rPr>
                        <a:t>.0037066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-.0082087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.0018838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N = 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  <a:ea typeface="Calibri"/>
                        </a:rPr>
                        <a:t>-.</a:t>
                      </a:r>
                      <a:r>
                        <a:rPr lang="en-US" sz="1400" dirty="0" smtClean="0">
                          <a:effectLst/>
                          <a:latin typeface="Courier New"/>
                          <a:ea typeface="Calibri"/>
                        </a:rPr>
                        <a:t>002968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  <a:ea typeface="Calibri"/>
                        </a:rPr>
                        <a:t>.</a:t>
                      </a:r>
                      <a:r>
                        <a:rPr lang="en-US" sz="1400" dirty="0" smtClean="0">
                          <a:effectLst/>
                          <a:latin typeface="Courier New"/>
                          <a:ea typeface="Calibri"/>
                        </a:rPr>
                        <a:t>000475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-.0016843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.000128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N = 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-.001151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.0004413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  <a:ea typeface="Calibri"/>
                        </a:rPr>
                        <a:t>-.0005852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  <a:ea typeface="Calibri"/>
                        </a:rPr>
                        <a:t>.0002762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</a:rPr>
                        <a:t>* In each case 1,000 simulations are run. Adapted from Moral-Benito (2013), Table 1, Design 5.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least in these simulations,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/>
              <a:t> produces estimates that are closer to the true values than does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xtabond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/>
              <a:t> standard errors also tend to be smaller)</a:t>
            </a:r>
          </a:p>
          <a:p>
            <a:endParaRPr lang="en-US" dirty="0" smtClean="0"/>
          </a:p>
          <a:p>
            <a:r>
              <a:rPr lang="en-US" dirty="0" smtClean="0"/>
              <a:t>As we would expect, advantages of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ML/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/>
              <a:t> method are greatest when the sample size is small</a:t>
            </a:r>
          </a:p>
          <a:p>
            <a:endParaRPr lang="en-US" dirty="0" smtClean="0"/>
          </a:p>
          <a:p>
            <a:r>
              <a:rPr lang="en-US" dirty="0" smtClean="0"/>
              <a:t>Several other simulations suggest that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/>
              <a:t> tends to do as well or better as other alternatives (although more conditions need to be tested)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The user-written routines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xtmoralb</a:t>
            </a:r>
            <a:r>
              <a:rPr lang="en-US" sz="1800" dirty="0" smtClean="0"/>
              <a:t> (Moral-Benito 2013) and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xtdpdqml</a:t>
            </a:r>
            <a:r>
              <a:rPr lang="en-US" sz="1800" dirty="0"/>
              <a:t> (</a:t>
            </a:r>
            <a:r>
              <a:rPr lang="en-US" sz="1800" dirty="0" err="1" smtClean="0"/>
              <a:t>Kripfganz</a:t>
            </a:r>
            <a:r>
              <a:rPr lang="en-US" sz="1800" dirty="0" smtClean="0"/>
              <a:t>, 2015; available from SSC) can do some of the same things as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1800" dirty="0" smtClean="0"/>
              <a:t>, and may be very useful in many situations. However, they also have some important limitations.</a:t>
            </a:r>
            <a:endParaRPr lang="en-US" sz="2000" dirty="0" smtClean="0"/>
          </a:p>
          <a:p>
            <a:pPr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tmoralb</a:t>
            </a:r>
            <a:r>
              <a:rPr lang="en-US" sz="1600" dirty="0" smtClean="0"/>
              <a:t> works extremely well with predetermined variables (indeed we used it to refine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1600" dirty="0" smtClean="0"/>
              <a:t>). However, it cannot handle time-invariant variables, lagged exogenous variables, and is not fully efficient with strictly exogenous variables.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xtdpdqml</a:t>
            </a:r>
            <a:r>
              <a:rPr lang="en-US" sz="1600" dirty="0"/>
              <a:t> </a:t>
            </a:r>
            <a:r>
              <a:rPr lang="en-US" sz="1600" dirty="0" smtClean="0"/>
              <a:t>works with strictly exogenous variables and can also sometimes produce results very similar to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1600" dirty="0" smtClean="0"/>
              <a:t>. However, it cannot handle time-invariant variables (in a fixed effects model) and (according to the author) is inappropriate for  </a:t>
            </a:r>
            <a:r>
              <a:rPr lang="en-US" sz="1600" dirty="0"/>
              <a:t>predetermined variables. </a:t>
            </a:r>
            <a:r>
              <a:rPr lang="en-US" sz="1600" dirty="0" smtClean="0"/>
              <a:t>Also,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xtdpdqml</a:t>
            </a:r>
            <a:r>
              <a:rPr lang="en-US" sz="1600" dirty="0" smtClean="0"/>
              <a:t> implements the ml method of </a:t>
            </a:r>
            <a:r>
              <a:rPr lang="en-US" sz="1600" dirty="0"/>
              <a:t>H</a:t>
            </a:r>
            <a:r>
              <a:rPr lang="en-US" sz="1600" dirty="0" smtClean="0"/>
              <a:t>siao et al (2002) which makes strong and questionable assumptions about initial conditions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</a:t>
            </a:r>
            <a:r>
              <a:rPr lang="en-US" dirty="0" err="1" smtClean="0"/>
              <a:t>xtdpdml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Can relax/impose/test constraints, e.g.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xfree</a:t>
            </a:r>
            <a:r>
              <a:rPr lang="en-US" sz="1800" dirty="0" smtClean="0"/>
              <a:t> relaxes the constraint that the effects of the exogenous variables are invariant across time</a:t>
            </a:r>
          </a:p>
          <a:p>
            <a:endParaRPr lang="en-US" sz="1800" dirty="0" smtClean="0"/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details</a:t>
            </a:r>
            <a:r>
              <a:rPr lang="en-US" sz="1800" dirty="0" smtClean="0"/>
              <a:t> shows the complete </a:t>
            </a:r>
            <a:r>
              <a:rPr lang="en-US" sz="1800" dirty="0" err="1" smtClean="0"/>
              <a:t>sem</a:t>
            </a:r>
            <a:r>
              <a:rPr lang="en-US" sz="1800" dirty="0" smtClean="0"/>
              <a:t> output</a:t>
            </a:r>
          </a:p>
          <a:p>
            <a:endParaRPr lang="en-US" sz="1800" dirty="0" smtClean="0"/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showcmd</a:t>
            </a:r>
            <a:r>
              <a:rPr lang="en-US" sz="1800" dirty="0" smtClean="0"/>
              <a:t> shows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800" dirty="0" smtClean="0"/>
              <a:t> command that was generated. You can copy and edit this if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sz="1800" dirty="0" smtClean="0"/>
              <a:t> can’t estimate the exact model you want.</a:t>
            </a:r>
          </a:p>
          <a:p>
            <a:endParaRPr lang="en-US" sz="1800" dirty="0" smtClean="0"/>
          </a:p>
          <a:p>
            <a:r>
              <a:rPr lang="en-US" sz="1800" dirty="0"/>
              <a:t>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fiml</a:t>
            </a:r>
            <a:r>
              <a:rPr lang="en-US" sz="1800" dirty="0"/>
              <a:t> option causes Full Information Maximum Likelihood to be used for missing data; default is </a:t>
            </a:r>
            <a:r>
              <a:rPr lang="en-US" sz="1800" dirty="0" err="1"/>
              <a:t>listwise</a:t>
            </a:r>
            <a:r>
              <a:rPr lang="en-US" sz="1800" dirty="0"/>
              <a:t> </a:t>
            </a:r>
            <a:r>
              <a:rPr lang="en-US" sz="1800" dirty="0" smtClean="0"/>
              <a:t>deletion</a:t>
            </a:r>
          </a:p>
          <a:p>
            <a:endParaRPr lang="en-US" sz="1800" dirty="0"/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semopts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(options)</a:t>
            </a:r>
            <a:r>
              <a:rPr lang="en-US" sz="1800" dirty="0"/>
              <a:t> lets additional </a:t>
            </a:r>
            <a:r>
              <a:rPr lang="en-US" sz="1800" dirty="0" err="1"/>
              <a:t>sem</a:t>
            </a:r>
            <a:r>
              <a:rPr lang="en-US" sz="1800" dirty="0"/>
              <a:t> options be included in the generated </a:t>
            </a:r>
            <a:r>
              <a:rPr lang="en-US" sz="1800" dirty="0" err="1"/>
              <a:t>sem</a:t>
            </a:r>
            <a:r>
              <a:rPr lang="en-US" sz="1800" dirty="0"/>
              <a:t> command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useful features of </a:t>
            </a:r>
            <a:r>
              <a:rPr lang="en-US" sz="4000" dirty="0" err="1" smtClean="0"/>
              <a:t>xtdpdml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78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Many/most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dirty="0"/>
              <a:t> </a:t>
            </a:r>
            <a:r>
              <a:rPr lang="en-US" dirty="0" err="1"/>
              <a:t>postestimation</a:t>
            </a:r>
            <a:r>
              <a:rPr lang="en-US" dirty="0"/>
              <a:t> commands can be used. You may need to 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staywide</a:t>
            </a:r>
            <a:r>
              <a:rPr lang="en-US" dirty="0"/>
              <a:t> option to get some options to work.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/>
              <a:t>For example, you could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summarize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mindices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These options can help to assess model fit and identify areas where the model could be improved, e.g. the modification indices might suggest that </a:t>
            </a:r>
            <a:r>
              <a:rPr lang="en-US" dirty="0" smtClean="0"/>
              <a:t>some </a:t>
            </a:r>
            <a:r>
              <a:rPr lang="en-US" dirty="0"/>
              <a:t>variables specified as strictly exogenous should be </a:t>
            </a:r>
            <a:r>
              <a:rPr lang="en-US" dirty="0" smtClean="0"/>
              <a:t>specified as </a:t>
            </a:r>
            <a:r>
              <a:rPr lang="en-US" dirty="0"/>
              <a:t>predetermined instead.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want to make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xtdpdml</a:t>
            </a:r>
            <a:r>
              <a:rPr lang="en-US" dirty="0" smtClean="0"/>
              <a:t> output look more like the output from programs like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xtabond</a:t>
            </a:r>
            <a:r>
              <a:rPr lang="en-US" dirty="0" smtClean="0"/>
              <a:t>, e.g. use lag notation for variable names</a:t>
            </a:r>
          </a:p>
          <a:p>
            <a:endParaRPr lang="en-US" dirty="0" smtClean="0"/>
          </a:p>
          <a:p>
            <a:r>
              <a:rPr lang="en-US" dirty="0" smtClean="0"/>
              <a:t>Procedure works very well with strongly balanced panels with complete data. We need to examine how well the procedure works with unbalanced panels and missing data</a:t>
            </a:r>
          </a:p>
          <a:p>
            <a:pPr lvl="1"/>
            <a:r>
              <a:rPr lang="en-US" dirty="0" smtClean="0"/>
              <a:t>By default,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dirty="0" smtClean="0"/>
              <a:t> deletes cases on a </a:t>
            </a:r>
            <a:r>
              <a:rPr lang="en-US" dirty="0" err="1" smtClean="0"/>
              <a:t>listwise</a:t>
            </a:r>
            <a:r>
              <a:rPr lang="en-US" dirty="0" smtClean="0"/>
              <a:t> basis. Because data are converted to wide format, a missing wave or even missing data on a single variable can cause all the data for all waves for a case to be lost.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abdata</a:t>
            </a:r>
            <a:r>
              <a:rPr lang="en-US" dirty="0" smtClean="0"/>
              <a:t> provided with Stata has 140 cases with 8 waves of data; but if you try to analyze all 8 waves only 14 cases are left!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fiml</a:t>
            </a:r>
            <a:r>
              <a:rPr lang="en-US" dirty="0" smtClean="0"/>
              <a:t> (Full Information Maximum Likelihood) may help a lot, especially if there is only a little missing data, but it probably has its limitations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Areas needing further study and/or program development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25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the final version of </a:t>
            </a:r>
            <a:r>
              <a:rPr lang="en-US" dirty="0" err="1" smtClean="0"/>
              <a:t>xtdpdml</a:t>
            </a:r>
            <a:r>
              <a:rPr lang="en-US" dirty="0" smtClean="0"/>
              <a:t> is released on SSC, the beta version of the program (still subject to major revisions and use at your own risk) is available by typing the following from within Stata: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nl-NL" sz="1800" dirty="0"/>
              <a:t>net install xtdpdml, from(http://www3.nd.edu/~rwilliam/stata</a:t>
            </a:r>
            <a:r>
              <a:rPr lang="nl-NL" sz="1800" dirty="0" smtClean="0"/>
              <a:t>)</a:t>
            </a:r>
          </a:p>
          <a:p>
            <a:endParaRPr lang="nl-NL" sz="1800" dirty="0"/>
          </a:p>
          <a:p>
            <a:r>
              <a:rPr lang="nl-NL" dirty="0" smtClean="0"/>
              <a:t>For more information see</a:t>
            </a:r>
          </a:p>
          <a:p>
            <a:endParaRPr lang="nl-NL" sz="1800" dirty="0" smtClean="0"/>
          </a:p>
          <a:p>
            <a:pPr marL="0" indent="0" algn="ctr">
              <a:buNone/>
            </a:pPr>
            <a:r>
              <a:rPr lang="nl-NL" sz="1800" dirty="0">
                <a:hlinkClick r:id="rId2"/>
              </a:rPr>
              <a:t>http://www3.nd.edu/~</a:t>
            </a:r>
            <a:r>
              <a:rPr lang="nl-NL" sz="1800" dirty="0" smtClean="0">
                <a:hlinkClick r:id="rId2"/>
              </a:rPr>
              <a:t>rwilliam/dynamic/</a:t>
            </a:r>
            <a:r>
              <a:rPr lang="nl-NL" sz="1800" dirty="0" smtClean="0"/>
              <a:t> </a:t>
            </a:r>
            <a:endParaRPr lang="nl-NL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Unfortunately, attempting to combine fixed effects models with cross-lagged panel models leads to serious estimation </a:t>
            </a:r>
            <a:r>
              <a:rPr lang="en-US" sz="2000" dirty="0" smtClean="0"/>
              <a:t>problems*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Economists typically refer to such models as </a:t>
            </a:r>
            <a:r>
              <a:rPr lang="en-US" sz="1800" i="1" dirty="0" smtClean="0"/>
              <a:t>dynamic panel models</a:t>
            </a:r>
            <a:r>
              <a:rPr lang="en-US" sz="1800" dirty="0" smtClean="0"/>
              <a:t> because of the lagged effect of the dependent variable on itself.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estimation difficulties include error terms that are correlated with predictors, the so-called “incidental parameters problem”, and uncertainties about the treatment of initial </a:t>
            </a:r>
            <a:r>
              <a:rPr lang="en-US" sz="1800" dirty="0" smtClean="0"/>
              <a:t>conditions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600" dirty="0" smtClean="0"/>
              <a:t>* For </a:t>
            </a:r>
            <a:r>
              <a:rPr lang="en-US" sz="1600" dirty="0"/>
              <a:t>reviews of the extensive literature on dynamic panel data models, see Wooldridge (2010), </a:t>
            </a:r>
            <a:r>
              <a:rPr lang="en-US" sz="1600" dirty="0" err="1"/>
              <a:t>Baltagi</a:t>
            </a:r>
            <a:r>
              <a:rPr lang="en-US" sz="1600" dirty="0"/>
              <a:t> (2013), or Hsiao (2014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3600" dirty="0" err="1"/>
              <a:t>Ahn</a:t>
            </a:r>
            <a:r>
              <a:rPr lang="en-US" sz="3600" dirty="0"/>
              <a:t>, S. C. and Peter Schmidt (1995) “Efficient Estimation of Models for Dynamic Panel Data.” Journal of Econometrics 68: 5-27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Allison, Paul. </a:t>
            </a:r>
            <a:r>
              <a:rPr lang="en-US" sz="3600" dirty="0"/>
              <a:t>2014. </a:t>
            </a:r>
            <a:r>
              <a:rPr lang="en-US" sz="3600" dirty="0" smtClean="0"/>
              <a:t>“Maximum </a:t>
            </a:r>
            <a:r>
              <a:rPr lang="en-US" sz="3600" dirty="0"/>
              <a:t>Likelihood for Dynamic Panel </a:t>
            </a:r>
            <a:r>
              <a:rPr lang="en-US" sz="3600" dirty="0" smtClean="0"/>
              <a:t>Models with </a:t>
            </a:r>
            <a:r>
              <a:rPr lang="en-US" sz="3600" dirty="0"/>
              <a:t>Cross-Lagged Effects</a:t>
            </a:r>
            <a:r>
              <a:rPr lang="en-US" sz="3600" dirty="0" smtClean="0"/>
              <a:t>”. 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statisticalhorizons.com/wp-content/uploads/ML-DynamicPanel-1SP.pdf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Allison</a:t>
            </a:r>
            <a:r>
              <a:rPr lang="en-US" sz="3600" dirty="0"/>
              <a:t>, Paul. 2015. "Don't Put Lagged Dependent Variables in Mixed Models</a:t>
            </a:r>
            <a:r>
              <a:rPr lang="en-US" sz="3600" dirty="0" smtClean="0"/>
              <a:t>.“    </a:t>
            </a:r>
            <a:r>
              <a:rPr lang="en-US" sz="3600" dirty="0">
                <a:hlinkClick r:id="rId3"/>
              </a:rPr>
              <a:t>http://</a:t>
            </a:r>
            <a:r>
              <a:rPr lang="en-US" sz="3600" dirty="0" smtClean="0">
                <a:hlinkClick r:id="rId3"/>
              </a:rPr>
              <a:t>statisticalhorizons.com/lagged-dependent-variables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/>
              <a:t>Arellano, M. and S. Bond (1991) “Some tests of specification for panel data: Monte Carlo evidence and an application to employment equations.” The Review of Economic Studies 58: 277-297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>Bai, </a:t>
            </a:r>
            <a:r>
              <a:rPr lang="en-US" sz="3600" dirty="0" err="1"/>
              <a:t>Jushan</a:t>
            </a:r>
            <a:r>
              <a:rPr lang="en-US" sz="3600" dirty="0"/>
              <a:t> (2013).  “Fixed effects dynamic panel data models, a factor analytical approach.” </a:t>
            </a:r>
            <a:r>
              <a:rPr lang="en-US" sz="3600" dirty="0" err="1"/>
              <a:t>Econometrica</a:t>
            </a:r>
            <a:r>
              <a:rPr lang="en-US" sz="3600" dirty="0"/>
              <a:t> 81 (1): 285-314.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/>
              <a:t>Baltagi</a:t>
            </a:r>
            <a:r>
              <a:rPr lang="en-US" sz="3600" dirty="0"/>
              <a:t>, </a:t>
            </a:r>
            <a:r>
              <a:rPr lang="en-US" sz="3600" dirty="0" err="1"/>
              <a:t>Badi</a:t>
            </a:r>
            <a:r>
              <a:rPr lang="en-US" sz="3600" dirty="0"/>
              <a:t> H. (2013), Econometric Analysis of Panel Data. Fifth Edition. New York: John Wiley &amp; Sons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>Hsiao, Cheng (2014) Analysis of Panel Data. Third Edition. London: Cambridge University Press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>Hsiao, C., M. H. </a:t>
            </a:r>
            <a:r>
              <a:rPr lang="en-US" sz="3600" dirty="0" err="1"/>
              <a:t>Pesaran</a:t>
            </a:r>
            <a:r>
              <a:rPr lang="en-US" sz="3600" dirty="0"/>
              <a:t>, and A. K. </a:t>
            </a:r>
            <a:r>
              <a:rPr lang="en-US" sz="3600" dirty="0" err="1"/>
              <a:t>Tahmiscioglu</a:t>
            </a:r>
            <a:r>
              <a:rPr lang="en-US" sz="3600" dirty="0"/>
              <a:t>. 2002.  Maximum likelihood estimation of fixed effects dynamic panel data models covering short time periods.  </a:t>
            </a:r>
            <a:r>
              <a:rPr lang="en-US" sz="3600" dirty="0" smtClean="0"/>
              <a:t>Journal  </a:t>
            </a:r>
            <a:r>
              <a:rPr lang="en-US" sz="3600" dirty="0"/>
              <a:t>of Econometrics 109: 107-150.</a:t>
            </a:r>
          </a:p>
          <a:p>
            <a:endParaRPr lang="en-US" sz="3600" dirty="0"/>
          </a:p>
          <a:p>
            <a:r>
              <a:rPr lang="en-US" sz="3600" dirty="0" err="1" smtClean="0"/>
              <a:t>Kripfganz</a:t>
            </a:r>
            <a:r>
              <a:rPr lang="en-US" sz="3600" dirty="0"/>
              <a:t>, S. 2015.  </a:t>
            </a:r>
            <a:r>
              <a:rPr lang="en-US" sz="3600" dirty="0" err="1"/>
              <a:t>xtdpdqml</a:t>
            </a:r>
            <a:r>
              <a:rPr lang="en-US" sz="3600" dirty="0"/>
              <a:t>: Quasi-Maximum Likelihood Estimation of Linear Dynamic Panel Data Models in Stata.  Manuscript. Goethe University Frankfurt. </a:t>
            </a:r>
            <a:r>
              <a:rPr lang="en-US" sz="3600" dirty="0" smtClean="0"/>
              <a:t> </a:t>
            </a:r>
            <a:r>
              <a:rPr lang="en-US" sz="3600" dirty="0">
                <a:hlinkClick r:id="rId4"/>
              </a:rPr>
              <a:t>http://</a:t>
            </a:r>
            <a:r>
              <a:rPr lang="en-US" sz="3600" dirty="0" smtClean="0">
                <a:hlinkClick r:id="rId4"/>
              </a:rPr>
              <a:t>www.kripfganz.de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smtClean="0"/>
              <a:t>Moral-Benito</a:t>
            </a:r>
            <a:r>
              <a:rPr lang="en-US" sz="3600" dirty="0"/>
              <a:t>, Enrique. 2013. "Likelihood-based Estimation of Dynamic Panels with Predetermined </a:t>
            </a:r>
            <a:r>
              <a:rPr lang="en-US" sz="3600" dirty="0" err="1"/>
              <a:t>Regressors</a:t>
            </a:r>
            <a:r>
              <a:rPr lang="en-US" sz="3600" dirty="0"/>
              <a:t>." Journal of Business and Economic Statistics 31:4, 451-472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>Williams, Richard, Paul Allison and Enrique Moral-Benito. 2015.  "Linear Dynamic Panel-Data Estimation using Maximum Likelihood and Structural Equation Modeling</a:t>
            </a:r>
            <a:r>
              <a:rPr lang="en-US" sz="3600" dirty="0" smtClean="0"/>
              <a:t>". Presented </a:t>
            </a:r>
            <a:r>
              <a:rPr lang="en-US" sz="3600" dirty="0"/>
              <a:t>July 30, 2015 at the 2015 Stata Users Conference in Columbus, Ohio.</a:t>
            </a:r>
          </a:p>
          <a:p>
            <a:endParaRPr lang="en-US" sz="3600" dirty="0" smtClean="0"/>
          </a:p>
          <a:p>
            <a:r>
              <a:rPr lang="en-US" sz="3600" dirty="0"/>
              <a:t>Wooldridge, Jeffrey M. (2010) Econometric Analysis of Cross Section and Panel Data. Cambridge, MA: MIT Press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most popular econometric method for estimating dynamic panel models is the generalized method of moments (GMM) that relies on lagged variables as instruments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This method </a:t>
            </a:r>
            <a:r>
              <a:rPr lang="en-US" dirty="0" smtClean="0"/>
              <a:t>has been </a:t>
            </a:r>
            <a:r>
              <a:rPr lang="en-US" dirty="0"/>
              <a:t>incorporated into several commercial software </a:t>
            </a:r>
            <a:r>
              <a:rPr lang="en-US" dirty="0" smtClean="0"/>
              <a:t>packages, </a:t>
            </a:r>
            <a:r>
              <a:rPr lang="en-US" dirty="0"/>
              <a:t>usually under the name of Arellano-Bond (A-B) estimators. </a:t>
            </a:r>
            <a:endParaRPr lang="en-US" dirty="0" smtClean="0"/>
          </a:p>
          <a:p>
            <a:pPr lvl="1"/>
            <a:r>
              <a:rPr lang="en-US" dirty="0" smtClean="0"/>
              <a:t>For example, Stata has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xtabond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xtabond2</a:t>
            </a:r>
            <a:r>
              <a:rPr lang="en-US" dirty="0" smtClean="0"/>
              <a:t> commands</a:t>
            </a:r>
          </a:p>
          <a:p>
            <a:pPr lvl="1"/>
            <a:endParaRPr lang="en-US" dirty="0" smtClean="0"/>
          </a:p>
          <a:p>
            <a:r>
              <a:rPr lang="en-US" dirty="0"/>
              <a:t>While the A-B approach provides consistent estimators of the coefficients, there is substantial evidence that the estimators are not fully efficient (</a:t>
            </a:r>
            <a:r>
              <a:rPr lang="en-US" dirty="0" err="1"/>
              <a:t>Ahn</a:t>
            </a:r>
            <a:r>
              <a:rPr lang="en-US" dirty="0"/>
              <a:t> and Schmidt 1995) and often perform poorly when the autoregressive parameter (the effect of a variable on itself at a later point in time) is near 1.0.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Moral-Benito (2013; see also Bai 2013) shows </a:t>
            </a:r>
            <a:r>
              <a:rPr lang="en-US" dirty="0"/>
              <a:t>that </a:t>
            </a:r>
            <a:r>
              <a:rPr lang="en-US" dirty="0" smtClean="0"/>
              <a:t>Maximum Likelihood Estimation can </a:t>
            </a:r>
            <a:r>
              <a:rPr lang="en-US" dirty="0"/>
              <a:t>be accomplished in a way that eliminates the incidental parameters problem and any need for special assumptions about initial conditions.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Moral-Benito uses two equations to write his model. They are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56"/>
          <a:stretch/>
        </p:blipFill>
        <p:spPr bwMode="auto">
          <a:xfrm>
            <a:off x="762000" y="2514600"/>
            <a:ext cx="7511213" cy="32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6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55"/>
          <a:stretch/>
        </p:blipFill>
        <p:spPr bwMode="auto">
          <a:xfrm>
            <a:off x="1447800" y="2057400"/>
            <a:ext cx="6255700" cy="451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6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Allison </a:t>
            </a:r>
            <a:r>
              <a:rPr lang="en-US" dirty="0"/>
              <a:t>(2014; in progress) further shows that the dynamic panel model is a special case of the general linear structural equation model (SEM) and that the method of </a:t>
            </a:r>
            <a:r>
              <a:rPr lang="en-US" dirty="0" smtClean="0"/>
              <a:t>Moral-Benito </a:t>
            </a:r>
            <a:r>
              <a:rPr lang="en-US" dirty="0"/>
              <a:t>can be implemented (and extended) with Stata’s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dirty="0"/>
              <a:t> command.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Allison (2014) and Moral-Benito (2013) claim that the SEM approach </a:t>
            </a:r>
            <a:r>
              <a:rPr lang="en-US" sz="1600" dirty="0"/>
              <a:t>has several advantages over both GMM methods and previous ML methods: </a:t>
            </a:r>
            <a:endParaRPr lang="en-US" sz="1600" dirty="0" smtClean="0"/>
          </a:p>
          <a:p>
            <a:pPr lvl="1"/>
            <a:r>
              <a:rPr lang="en-US" sz="1400" dirty="0" smtClean="0"/>
              <a:t>there </a:t>
            </a:r>
            <a:r>
              <a:rPr lang="en-US" sz="1400" dirty="0"/>
              <a:t>is no “incidental parameters” </a:t>
            </a:r>
            <a:r>
              <a:rPr lang="en-US" sz="1400" dirty="0" smtClean="0"/>
              <a:t>problem</a:t>
            </a:r>
          </a:p>
          <a:p>
            <a:pPr lvl="1"/>
            <a:r>
              <a:rPr lang="en-US" sz="1400" dirty="0" smtClean="0"/>
              <a:t>initial </a:t>
            </a:r>
            <a:r>
              <a:rPr lang="en-US" sz="1400" dirty="0"/>
              <a:t>conditions are treated as completely exogenous and do not need to be </a:t>
            </a:r>
            <a:r>
              <a:rPr lang="en-US" sz="1400" dirty="0" smtClean="0"/>
              <a:t>modeled</a:t>
            </a:r>
          </a:p>
          <a:p>
            <a:pPr lvl="1"/>
            <a:r>
              <a:rPr lang="en-US" sz="1400" dirty="0" smtClean="0"/>
              <a:t>no </a:t>
            </a:r>
            <a:r>
              <a:rPr lang="en-US" sz="1400" dirty="0"/>
              <a:t>difficulties arise when the autoregressive parameter is at or near </a:t>
            </a:r>
            <a:r>
              <a:rPr lang="en-US" sz="1400" dirty="0" smtClean="0"/>
              <a:t>1.0</a:t>
            </a:r>
          </a:p>
          <a:p>
            <a:pPr lvl="1"/>
            <a:r>
              <a:rPr lang="en-US" sz="1400" dirty="0" smtClean="0"/>
              <a:t>missing </a:t>
            </a:r>
            <a:r>
              <a:rPr lang="en-US" sz="1400" dirty="0"/>
              <a:t>data </a:t>
            </a:r>
            <a:r>
              <a:rPr lang="en-US" sz="1400" dirty="0" smtClean="0"/>
              <a:t>are easily </a:t>
            </a:r>
            <a:r>
              <a:rPr lang="en-US" sz="1400" dirty="0"/>
              <a:t>handled by full-information maximum </a:t>
            </a:r>
            <a:r>
              <a:rPr lang="en-US" sz="1400" dirty="0" smtClean="0"/>
              <a:t>likelihood</a:t>
            </a:r>
          </a:p>
          <a:p>
            <a:pPr lvl="1"/>
            <a:r>
              <a:rPr lang="en-US" sz="1400" dirty="0" smtClean="0"/>
              <a:t>coefficients </a:t>
            </a:r>
            <a:r>
              <a:rPr lang="en-US" sz="1400" dirty="0"/>
              <a:t>can be estimated for time-invariant </a:t>
            </a:r>
            <a:r>
              <a:rPr lang="en-US" sz="1400" dirty="0" smtClean="0"/>
              <a:t>predictors. (The A-B method cannot do this because it uses difference scores which causes all time-invariant variables to drop out)</a:t>
            </a:r>
          </a:p>
          <a:p>
            <a:pPr lvl="1"/>
            <a:r>
              <a:rPr lang="en-US" sz="1400" dirty="0" smtClean="0"/>
              <a:t>many </a:t>
            </a:r>
            <a:r>
              <a:rPr lang="en-US" sz="1400" dirty="0"/>
              <a:t>model constraints can be easily </a:t>
            </a:r>
            <a:r>
              <a:rPr lang="en-US" sz="1400" dirty="0" smtClean="0"/>
              <a:t>relaxed</a:t>
            </a:r>
            <a:r>
              <a:rPr lang="en-US" sz="1400" dirty="0"/>
              <a:t> </a:t>
            </a:r>
            <a:r>
              <a:rPr lang="en-US" sz="1400" dirty="0" smtClean="0"/>
              <a:t>and/or tested</a:t>
            </a:r>
          </a:p>
          <a:p>
            <a:pPr lvl="1"/>
            <a:r>
              <a:rPr lang="en-US" sz="1400" dirty="0"/>
              <a:t>It is well known that likelihood-based approaches (ML) are preferred to method-of-moments (GMM) counterparts in terms of finite-sample performance (see Anderson, </a:t>
            </a:r>
            <a:r>
              <a:rPr lang="en-US" sz="1400" dirty="0" err="1"/>
              <a:t>Kunitomo</a:t>
            </a:r>
            <a:r>
              <a:rPr lang="en-US" sz="1400" dirty="0"/>
              <a:t>, and </a:t>
            </a:r>
            <a:r>
              <a:rPr lang="en-US" sz="1400" dirty="0" err="1"/>
              <a:t>Sawa</a:t>
            </a:r>
            <a:r>
              <a:rPr lang="en-US" sz="1400" dirty="0"/>
              <a:t> </a:t>
            </a:r>
            <a:r>
              <a:rPr lang="en-US" sz="1400" dirty="0" smtClean="0"/>
              <a:t>1982), and that </a:t>
            </a:r>
            <a:r>
              <a:rPr lang="en-US" sz="1400" dirty="0"/>
              <a:t>ML is more efficient than GMM under normality</a:t>
            </a:r>
            <a:r>
              <a:rPr lang="en-US" sz="1400" dirty="0" smtClean="0"/>
              <a:t>. Moral-Benito </a:t>
            </a:r>
            <a:r>
              <a:rPr lang="en-US" sz="1400" dirty="0"/>
              <a:t>(2013) compares the widely-used panel GMM estimator of Arellano-Bond (1991) with its likelihood-based </a:t>
            </a:r>
            <a:r>
              <a:rPr lang="en-US" sz="1400" dirty="0" smtClean="0"/>
              <a:t>counterpart and confirms these results </a:t>
            </a:r>
            <a:r>
              <a:rPr lang="en-US" sz="1400" dirty="0"/>
              <a:t>in the case of dynamic panel models with predetermined </a:t>
            </a:r>
            <a:r>
              <a:rPr lang="en-US" sz="1400" dirty="0" err="1"/>
              <a:t>regressors</a:t>
            </a:r>
            <a:r>
              <a:rPr lang="en-US" sz="1400" dirty="0"/>
              <a:t>.</a:t>
            </a: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2744</Words>
  <Application>Microsoft Office PowerPoint</Application>
  <PresentationFormat>On-screen Show (4:3)</PresentationFormat>
  <Paragraphs>234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Hardcover</vt:lpstr>
      <vt:lpstr>Linear Dynamic Panel-Data Estimation using Maximum Likelihood and Structural Equation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1: sem command vs xtdpdml command</vt:lpstr>
      <vt:lpstr>SEM coding (Adapted from Allison 2014 Appendix B)</vt:lpstr>
      <vt:lpstr>Practical Problems with SEM Coding</vt:lpstr>
      <vt:lpstr>Equivalent coding using xtdpdml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2: xtdpdml vs xtabond (real data)</vt:lpstr>
      <vt:lpstr>PowerPoint Presentation</vt:lpstr>
      <vt:lpstr>PowerPoint Presentation</vt:lpstr>
      <vt:lpstr>Example 3: xtdpdml vs xtabond (simulated data)</vt:lpstr>
      <vt:lpstr>PowerPoint Presentation</vt:lpstr>
      <vt:lpstr>Alternatives to xtdpdml</vt:lpstr>
      <vt:lpstr>Other useful features of xtdpdml</vt:lpstr>
      <vt:lpstr>PowerPoint Presentation</vt:lpstr>
      <vt:lpstr>Areas needing further study and/or program development</vt:lpstr>
      <vt:lpstr>Additional Information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Dynamic Panel-Data Estimation using Maximum Likelihood and Structural Equation Modeling</dc:title>
  <dc:creator>Richard Williams</dc:creator>
  <cp:lastModifiedBy>Richard Williams</cp:lastModifiedBy>
  <cp:revision>85</cp:revision>
  <cp:lastPrinted>2015-07-27T14:32:05Z</cp:lastPrinted>
  <dcterms:created xsi:type="dcterms:W3CDTF">2015-07-25T17:28:55Z</dcterms:created>
  <dcterms:modified xsi:type="dcterms:W3CDTF">2015-08-04T22:20:46Z</dcterms:modified>
</cp:coreProperties>
</file>