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E6E5DA">
              <a:alpha val="60000"/>
            </a:srgbClr>
          </a:solidFill>
        </a:fill>
      </a:tcStyle>
    </a:band2H>
    <a:firstCol>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chemeClr val="accent1">
            <a:satOff val="15300"/>
            <a:lumOff val="-29822"/>
            <a:alpha val="80000"/>
          </a:schemeClr>
        </a:fontRef>
        <a:schemeClr val="accent1">
          <a:satOff val="15300"/>
          <a:lumOff val="-29822"/>
          <a:alpha val="80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0CFCA">
              <a:alpha val="75000"/>
            </a:srgbClr>
          </a:solidFill>
        </a:fill>
      </a:tcStyle>
    </a:band2H>
    <a:firstCol>
      <a:tcTxStyle b="off" i="off">
        <a:fontRef idx="minor">
          <a:schemeClr val="accent1">
            <a:satOff val="15300"/>
            <a:lumOff val="-29822"/>
            <a:alpha val="80000"/>
          </a:schemeClr>
        </a:fontRef>
        <a:schemeClr val="accent1">
          <a:satOff val="15300"/>
          <a:lumOff val="-29822"/>
          <a:alpha val="80000"/>
        </a:schemeClr>
      </a:tcTxStyle>
      <a:tcStyle>
        <a:tcBdr>
          <a:left>
            <a:ln w="12700" cap="flat">
              <a:solidFill>
                <a:schemeClr val="accent1">
                  <a:satOff val="15300"/>
                  <a:lumOff val="-29822"/>
                </a:schemeClr>
              </a:solidFill>
              <a:prstDash val="solid"/>
              <a:miter lim="400000"/>
            </a:ln>
          </a:left>
          <a:right>
            <a:ln w="25400" cap="flat">
              <a:solidFill>
                <a:schemeClr val="accent1">
                  <a:satOff val="15300"/>
                  <a:lumOff val="-29822"/>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DFDBD1"/>
        </a:fontRef>
        <a:srgbClr val="DFDBD1"/>
      </a:tcTxStyle>
      <a:tcStyle>
        <a:tcBdr>
          <a:left>
            <a:ln w="12700" cap="flat">
              <a:noFill/>
              <a:miter lim="400000"/>
            </a:ln>
          </a:left>
          <a:right>
            <a:ln w="12700" cap="flat">
              <a:noFill/>
              <a:miter lim="400000"/>
            </a:ln>
          </a:right>
          <a:top>
            <a:ln w="25400" cap="flat">
              <a:solidFill>
                <a:schemeClr val="accent1">
                  <a:satOff val="15300"/>
                  <a:lumOff val="-29822"/>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EDEADB"/>
              </a:solidFill>
              <a:prstDash val="solid"/>
              <a:miter lim="400000"/>
            </a:ln>
          </a:insideH>
          <a:insideV>
            <a:ln w="12700" cap="flat">
              <a:noFill/>
              <a:miter lim="400000"/>
            </a:ln>
          </a:insideV>
        </a:tcBdr>
        <a:fill>
          <a:noFill/>
        </a:fill>
      </a:tcStyle>
    </a:lastRow>
    <a:firstRow>
      <a:tcTxStyle b="off" i="off">
        <a:fontRef idx="minor">
          <a:srgbClr val="DFDBD1"/>
        </a:fontRef>
        <a:srgbClr val="DFDBD1"/>
      </a:tcTxStyle>
      <a:tcStyle>
        <a:tcBdr>
          <a:left>
            <a:ln w="12700" cap="flat">
              <a:noFill/>
              <a:miter lim="400000"/>
            </a:ln>
          </a:left>
          <a:right>
            <a:ln w="12700" cap="flat">
              <a:noFill/>
              <a:miter lim="400000"/>
            </a:ln>
          </a:right>
          <a:top>
            <a:ln w="12700" cap="flat">
              <a:solidFill>
                <a:schemeClr val="accent1">
                  <a:satOff val="15300"/>
                  <a:lumOff val="-29822"/>
                </a:schemeClr>
              </a:solidFill>
              <a:prstDash val="solid"/>
              <a:miter lim="400000"/>
            </a:ln>
          </a:top>
          <a:bottom>
            <a:ln w="254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F5C3F"/>
        </a:fontRef>
        <a:srgbClr val="4F5C3F"/>
      </a:tcTxStyle>
      <a:tcStyle>
        <a:tcBdr>
          <a:left>
            <a:ln w="12700" cap="flat">
              <a:solidFill>
                <a:schemeClr val="accent2">
                  <a:hueOff val="-171743"/>
                  <a:satOff val="2189"/>
                  <a:lumOff val="-14463"/>
                </a:schemeClr>
              </a:solidFill>
              <a:custDash>
                <a:ds d="200000" sp="200000"/>
              </a:custDash>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wholeTbl>
    <a:band2H>
      <a:tcTxStyle b="def" i="def"/>
      <a:tcStyle>
        <a:tcBdr/>
        <a:fill>
          <a:solidFill>
            <a:srgbClr val="DDD9AC">
              <a:alpha val="70000"/>
            </a:srgbClr>
          </a:solidFill>
        </a:fill>
      </a:tcStyle>
    </a:band2H>
    <a:firstCol>
      <a:tcTxStyle b="off" i="off">
        <a:fontRef idx="minor">
          <a:srgbClr val="4F5C3F"/>
        </a:fontRef>
        <a:srgbClr val="4F5C3F"/>
      </a:tcTxStyle>
      <a:tcStyle>
        <a:tcBdr>
          <a:left>
            <a:ln w="12700" cap="flat">
              <a:solidFill>
                <a:schemeClr val="accent1">
                  <a:satOff val="15300"/>
                  <a:lumOff val="-29822"/>
                </a:schemeClr>
              </a:solidFill>
              <a:prstDash val="solid"/>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firstCol>
    <a:la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25400" cap="flat">
              <a:solidFill>
                <a:schemeClr val="accent2">
                  <a:hueOff val="-171743"/>
                  <a:satOff val="2189"/>
                  <a:lumOff val="-14463"/>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lastRow>
    <a:fir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12700" cap="flat">
              <a:solidFill>
                <a:schemeClr val="accent1">
                  <a:satOff val="15300"/>
                  <a:lumOff val="-29822"/>
                </a:schemeClr>
              </a:solidFill>
              <a:prstDash val="solid"/>
              <a:miter lim="400000"/>
            </a:ln>
          </a:top>
          <a:bottom>
            <a:ln w="25400" cap="flat">
              <a:solidFill>
                <a:schemeClr val="accent2">
                  <a:hueOff val="-171743"/>
                  <a:satOff val="2189"/>
                  <a:lumOff val="-14463"/>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firstRow>
  </a:tblStyle>
  <a:tblStyle styleId="{CF821DB8-F4EB-4A41-A1BA-3FCAFE7338EE}" styleName="">
    <a:tblBg/>
    <a:wholeTbl>
      <a:tcTxStyle b="off" i="off">
        <a:fontRef idx="minor">
          <a:srgbClr val="4F5C3F"/>
        </a:fontRef>
        <a:srgbClr val="4F5C3F"/>
      </a:tcTxStyle>
      <a:tcStyle>
        <a:tcBdr>
          <a:left>
            <a:ln w="12700" cap="flat">
              <a:solidFill>
                <a:srgbClr val="B07342"/>
              </a:solidFill>
              <a:prstDash val="solid"/>
              <a:miter lim="400000"/>
            </a:ln>
          </a:left>
          <a:right>
            <a:ln w="12700" cap="flat">
              <a:solidFill>
                <a:srgbClr val="B07342"/>
              </a:solidFill>
              <a:prstDash val="solid"/>
              <a:miter lim="400000"/>
            </a:ln>
          </a:right>
          <a:top>
            <a:ln w="12700" cap="flat">
              <a:solidFill>
                <a:srgbClr val="B07342"/>
              </a:solidFill>
              <a:prstDash val="solid"/>
              <a:miter lim="400000"/>
            </a:ln>
          </a:top>
          <a:bottom>
            <a:ln w="12700" cap="flat">
              <a:solidFill>
                <a:srgbClr val="B07342"/>
              </a:solidFill>
              <a:prstDash val="solid"/>
              <a:miter lim="400000"/>
            </a:ln>
          </a:bottom>
          <a:insideH>
            <a:ln w="12700" cap="flat">
              <a:solidFill>
                <a:srgbClr val="B07342"/>
              </a:solidFill>
              <a:prstDash val="solid"/>
              <a:miter lim="400000"/>
            </a:ln>
          </a:insideH>
          <a:insideV>
            <a:ln w="12700" cap="flat">
              <a:solidFill>
                <a:srgbClr val="B07342"/>
              </a:solidFill>
              <a:prstDash val="solid"/>
              <a:miter lim="400000"/>
            </a:ln>
          </a:insideV>
        </a:tcBdr>
        <a:fill>
          <a:noFill/>
        </a:fill>
      </a:tcStyle>
    </a:wholeTbl>
    <a:band2H>
      <a:tcTxStyle b="def" i="def"/>
      <a:tcStyle>
        <a:tcBdr/>
        <a:fill>
          <a:solidFill>
            <a:srgbClr val="EDDBBD">
              <a:alpha val="55000"/>
            </a:srgbClr>
          </a:solidFill>
        </a:fill>
      </a:tcStyle>
    </a:band2H>
    <a:firstCol>
      <a:tcTxStyle b="off" i="off">
        <a:fontRef idx="minor">
          <a:srgbClr val="4F5C3F"/>
        </a:fontRef>
        <a:srgbClr val="4F5C3F"/>
      </a:tcTxStyle>
      <a:tcStyle>
        <a:tcBdr>
          <a:left>
            <a:ln w="12700" cap="flat">
              <a:noFill/>
              <a:miter lim="400000"/>
            </a:ln>
          </a:left>
          <a:right>
            <a:ln w="25400" cap="flat">
              <a:solidFill>
                <a:srgbClr val="B0734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rgbClr val="B0734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4F5C3F"/>
        </a:fontRef>
        <a:srgbClr val="4F5C3F"/>
      </a:tcTxStyle>
      <a:tcStyle>
        <a:tcBdr>
          <a:left>
            <a:ln w="12700" cap="flat">
              <a:solidFill>
                <a:srgbClr val="C9C5BC"/>
              </a:solidFill>
              <a:prstDash val="solid"/>
              <a:miter lim="400000"/>
            </a:ln>
          </a:left>
          <a:right>
            <a:ln w="12700" cap="flat">
              <a:solidFill>
                <a:srgbClr val="C9C5BC"/>
              </a:solidFill>
              <a:prstDash val="solid"/>
              <a:miter lim="400000"/>
            </a:ln>
          </a:right>
          <a:top>
            <a:ln w="12700" cap="flat">
              <a:solidFill>
                <a:srgbClr val="C9C5BC"/>
              </a:solidFill>
              <a:prstDash val="solid"/>
              <a:miter lim="400000"/>
            </a:ln>
          </a:top>
          <a:bottom>
            <a:ln w="12700" cap="flat">
              <a:solidFill>
                <a:srgbClr val="C9C5BC"/>
              </a:solidFill>
              <a:prstDash val="solid"/>
              <a:miter lim="400000"/>
            </a:ln>
          </a:bottom>
          <a:insideH>
            <a:ln w="12700" cap="flat">
              <a:solidFill>
                <a:srgbClr val="C9C5BC"/>
              </a:solidFill>
              <a:prstDash val="solid"/>
              <a:miter lim="400000"/>
            </a:ln>
          </a:insideH>
          <a:insideV>
            <a:ln w="12700" cap="flat">
              <a:solidFill>
                <a:srgbClr val="C9C5BC"/>
              </a:solidFill>
              <a:prstDash val="solid"/>
              <a:miter lim="400000"/>
            </a:ln>
          </a:insideV>
        </a:tcBdr>
        <a:fill>
          <a:noFill/>
        </a:fill>
      </a:tcStyle>
    </a:wholeTbl>
    <a:band2H>
      <a:tcTxStyle b="def" i="def"/>
      <a:tcStyle>
        <a:tcBdr/>
        <a:fill>
          <a:solidFill>
            <a:srgbClr val="E2DED3">
              <a:alpha val="80000"/>
            </a:srgbClr>
          </a:solidFill>
        </a:fill>
      </a:tcStyle>
    </a:band2H>
    <a:firstCol>
      <a:tcTxStyle b="off" i="off">
        <a:fontRef idx="minor">
          <a:srgbClr val="4F5C3F"/>
        </a:fontRef>
        <a:srgbClr val="4F5C3F"/>
      </a:tcTxStyle>
      <a:tcStyle>
        <a:tcBdr>
          <a:left>
            <a:ln w="12700" cap="flat">
              <a:solidFill>
                <a:srgbClr val="51473B"/>
              </a:solidFill>
              <a:prstDash val="solid"/>
              <a:miter lim="400000"/>
            </a:ln>
          </a:left>
          <a:right>
            <a:ln w="25400" cap="flat">
              <a:solidFill>
                <a:srgbClr val="51473B"/>
              </a:solidFill>
              <a:prstDash val="solid"/>
              <a:miter lim="400000"/>
            </a:ln>
          </a:right>
          <a:top>
            <a:ln w="12700" cap="flat">
              <a:solidFill>
                <a:srgbClr val="C9C5BC">
                  <a:alpha val="80000"/>
                </a:srgbClr>
              </a:solidFill>
              <a:prstDash val="solid"/>
              <a:miter lim="400000"/>
            </a:ln>
          </a:top>
          <a:bottom>
            <a:ln w="12700" cap="flat">
              <a:solidFill>
                <a:srgbClr val="C9C5BC">
                  <a:alpha val="80000"/>
                </a:srgbClr>
              </a:solidFill>
              <a:prstDash val="solid"/>
              <a:miter lim="400000"/>
            </a:ln>
          </a:bottom>
          <a:insideH>
            <a:ln w="12700" cap="flat">
              <a:solidFill>
                <a:srgbClr val="C9C5BC">
                  <a:alpha val="80000"/>
                </a:srgbClr>
              </a:solidFill>
              <a:prstDash val="solid"/>
              <a:miter lim="400000"/>
            </a:ln>
          </a:insideH>
          <a:insideV>
            <a:ln w="12700" cap="flat">
              <a:solidFill>
                <a:srgbClr val="C9C5BC">
                  <a:alpha val="80000"/>
                </a:srgbClr>
              </a:solidFill>
              <a:prstDash val="solid"/>
              <a:miter lim="400000"/>
            </a:ln>
          </a:insideV>
        </a:tcBdr>
        <a:fill>
          <a:noFill/>
        </a:fill>
      </a:tcStyle>
    </a:firstCol>
    <a:la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25400" cap="flat">
              <a:solidFill>
                <a:srgbClr val="51473B"/>
              </a:solidFill>
              <a:prstDash val="solid"/>
              <a:miter lim="400000"/>
            </a:ln>
          </a:top>
          <a:bottom>
            <a:ln w="127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lastRow>
    <a:fir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12700" cap="flat">
              <a:solidFill>
                <a:srgbClr val="51473B"/>
              </a:solidFill>
              <a:prstDash val="solid"/>
              <a:miter lim="400000"/>
            </a:ln>
          </a:top>
          <a:bottom>
            <a:ln w="254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firstRow>
  </a:tblStyle>
  <a:tblStyle styleId="{2708684C-4D16-4618-839F-0558EEFCDFE6}" styleName="">
    <a:tblBg/>
    <a:wholeTbl>
      <a:tcTxStyle b="off" i="off">
        <a:fontRef idx="minor">
          <a:srgbClr val="4F5C3F"/>
        </a:fontRef>
        <a:srgbClr val="4F5C3F"/>
      </a:tcTxStyle>
      <a:tcStyle>
        <a:tcBdr>
          <a:left>
            <a:ln w="12700" cap="flat">
              <a:noFill/>
              <a:miter lim="400000"/>
            </a:ln>
          </a:left>
          <a:right>
            <a:ln w="12700" cap="flat">
              <a:noFill/>
              <a:miter lim="400000"/>
            </a:ln>
          </a:right>
          <a:top>
            <a:ln w="12700" cap="flat">
              <a:solidFill>
                <a:schemeClr val="accent2"/>
              </a:solidFill>
              <a:custDash>
                <a:ds d="200000" sp="200000"/>
              </a:custDash>
              <a:miter lim="400000"/>
            </a:ln>
          </a:top>
          <a:bottom>
            <a:ln w="12700" cap="flat">
              <a:solidFill>
                <a:schemeClr val="accent2"/>
              </a:solidFill>
              <a:custDash>
                <a:ds d="200000" sp="200000"/>
              </a:custDash>
              <a:miter lim="400000"/>
            </a:ln>
          </a:bottom>
          <a:insideH>
            <a:ln w="12700" cap="flat">
              <a:solidFill>
                <a:schemeClr val="accent2"/>
              </a:solidFill>
              <a:custDash>
                <a:ds d="200000" sp="200000"/>
              </a:custDash>
              <a:miter lim="400000"/>
            </a:ln>
          </a:insideH>
          <a:insideV>
            <a:ln w="12700" cap="flat">
              <a:noFill/>
              <a:miter lim="400000"/>
            </a:ln>
          </a:insideV>
        </a:tcBdr>
        <a:fill>
          <a:noFill/>
        </a:fill>
      </a:tcStyle>
    </a:wholeTbl>
    <a:band2H>
      <a:tcTxStyle b="def" i="def"/>
      <a:tcStyle>
        <a:tcBdr/>
        <a:fill>
          <a:solidFill>
            <a:srgbClr val="DEE3BA">
              <a:alpha val="63000"/>
            </a:srgbClr>
          </a:solidFill>
        </a:fill>
      </a:tcStyle>
    </a:band2H>
    <a:firstCol>
      <a:tcTxStyle b="off" i="off">
        <a:fontRef idx="minor">
          <a:srgbClr val="4F5C3F"/>
        </a:fontRef>
        <a:srgbClr val="4F5C3F"/>
      </a:tcTxStyle>
      <a:tcStyle>
        <a:tcBdr>
          <a:left>
            <a:ln w="12700" cap="flat">
              <a:noFill/>
              <a:miter lim="400000"/>
            </a:ln>
          </a:left>
          <a:right>
            <a:ln w="25400" cap="flat">
              <a:solidFill>
                <a:schemeClr val="accent2"/>
              </a:solidFill>
              <a:prstDash val="solid"/>
              <a:miter lim="400000"/>
            </a:ln>
          </a:right>
          <a:top>
            <a:ln w="12700" cap="flat">
              <a:solidFill>
                <a:schemeClr val="accent2">
                  <a:alpha val="60000"/>
                </a:schemeClr>
              </a:solidFill>
              <a:custDash>
                <a:ds d="200000" sp="200000"/>
              </a:custDash>
              <a:miter lim="400000"/>
            </a:ln>
          </a:top>
          <a:bottom>
            <a:ln w="12700" cap="flat">
              <a:solidFill>
                <a:schemeClr val="accent2">
                  <a:alpha val="60000"/>
                </a:schemeClr>
              </a:solidFill>
              <a:custDash>
                <a:ds d="200000" sp="200000"/>
              </a:custDash>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chemeClr val="accent2"/>
              </a:solidFill>
              <a:prstDash val="solid"/>
              <a:miter lim="400000"/>
            </a:ln>
          </a:top>
          <a:bottom>
            <a:ln w="12700" cap="flat">
              <a:noFill/>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lastRow>
    <a:firstRow>
      <a:tcTxStyle b="off" i="off">
        <a:fontRef idx="minor">
          <a:srgbClr val="4F5C3F"/>
        </a:fontRef>
        <a:srgbClr val="4F5C3F"/>
      </a:tcTxStyle>
      <a:tcStyle>
        <a:tcBdr>
          <a:left>
            <a:ln w="12700" cap="flat">
              <a:noFill/>
              <a:miter lim="400000"/>
            </a:ln>
          </a:left>
          <a:right>
            <a:ln w="12700" cap="flat">
              <a:noFill/>
              <a:miter lim="400000"/>
            </a:ln>
          </a:right>
          <a:top>
            <a:ln w="12700" cap="flat">
              <a:noFill/>
              <a:miter lim="400000"/>
            </a:ln>
          </a:top>
          <a:bottom>
            <a:ln w="25400" cap="flat">
              <a:solidFill>
                <a:schemeClr val="accent2"/>
              </a:solidFill>
              <a:prstDash val="solid"/>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825500" y="3048000"/>
            <a:ext cx="11353800" cy="2273300"/>
          </a:xfrm>
          <a:prstGeom prst="rect">
            <a:avLst/>
          </a:prstGeom>
        </p:spPr>
        <p:txBody>
          <a:bodyPr anchor="b"/>
          <a:lstStyle/>
          <a:p>
            <a:pPr/>
            <a:r>
              <a:t>Title Text</a:t>
            </a:r>
          </a:p>
        </p:txBody>
      </p:sp>
      <p:sp>
        <p:nvSpPr>
          <p:cNvPr id="12" name="Body Level One…"/>
          <p:cNvSpPr txBox="1"/>
          <p:nvPr>
            <p:ph type="body" sz="quarter" idx="1"/>
          </p:nvPr>
        </p:nvSpPr>
        <p:spPr>
          <a:xfrm>
            <a:off x="825500" y="5308600"/>
            <a:ext cx="11353800" cy="1295400"/>
          </a:xfrm>
          <a:prstGeom prst="rect">
            <a:avLst/>
          </a:prstGeom>
        </p:spPr>
        <p:txBody>
          <a:bodyPr anchor="t"/>
          <a:lstStyle>
            <a:lvl1pPr marL="0" indent="0" algn="ctr">
              <a:spcBef>
                <a:spcPts val="0"/>
              </a:spcBef>
              <a:buSzTx/>
              <a:buNone/>
              <a:defRPr i="1" sz="3200"/>
            </a:lvl1pPr>
            <a:lvl2pPr marL="0" indent="0" algn="ctr">
              <a:spcBef>
                <a:spcPts val="0"/>
              </a:spcBef>
              <a:buSzTx/>
              <a:buNone/>
              <a:defRPr i="1" sz="3200"/>
            </a:lvl2pPr>
            <a:lvl3pPr marL="0" indent="0" algn="ctr">
              <a:spcBef>
                <a:spcPts val="0"/>
              </a:spcBef>
              <a:buSzTx/>
              <a:buNone/>
              <a:defRPr i="1" sz="3200"/>
            </a:lvl3pPr>
            <a:lvl4pPr marL="0" indent="0" algn="ctr">
              <a:spcBef>
                <a:spcPts val="0"/>
              </a:spcBef>
              <a:buSzTx/>
              <a:buNone/>
              <a:defRPr i="1" sz="3200"/>
            </a:lvl4pPr>
            <a:lvl5pPr marL="0" indent="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5" name="-Johnny Appleseed"/>
          <p:cNvSpPr txBox="1"/>
          <p:nvPr>
            <p:ph type="body" sz="quarter" idx="13"/>
          </p:nvPr>
        </p:nvSpPr>
        <p:spPr>
          <a:xfrm>
            <a:off x="1299331" y="6362700"/>
            <a:ext cx="10401301" cy="508000"/>
          </a:xfrm>
          <a:prstGeom prst="rect">
            <a:avLst/>
          </a:prstGeom>
        </p:spPr>
        <p:txBody>
          <a:bodyPr>
            <a:spAutoFit/>
          </a:bodyPr>
          <a:lstStyle>
            <a:lvl1pPr marL="0" indent="0" algn="ctr">
              <a:lnSpc>
                <a:spcPct val="100000"/>
              </a:lnSpc>
              <a:spcBef>
                <a:spcPts val="0"/>
              </a:spcBef>
              <a:buSzTx/>
              <a:buNone/>
              <a:defRPr i="1" sz="2800"/>
            </a:lvl1pPr>
          </a:lstStyle>
          <a:p>
            <a:pPr/>
            <a:r>
              <a:t>-Johnny Appleseed</a:t>
            </a:r>
          </a:p>
        </p:txBody>
      </p:sp>
      <p:sp>
        <p:nvSpPr>
          <p:cNvPr id="96" name="“Type a quote here.”"/>
          <p:cNvSpPr txBox="1"/>
          <p:nvPr>
            <p:ph type="body" sz="quarter" idx="14"/>
          </p:nvPr>
        </p:nvSpPr>
        <p:spPr>
          <a:xfrm>
            <a:off x="1257300" y="4330700"/>
            <a:ext cx="10490200" cy="558800"/>
          </a:xfrm>
          <a:prstGeom prst="rect">
            <a:avLst/>
          </a:prstGeom>
        </p:spPr>
        <p:txBody>
          <a:bodyPr>
            <a:spAutoFit/>
          </a:bodyPr>
          <a:lstStyle>
            <a:lvl1pPr marL="0" indent="0" algn="ctr">
              <a:lnSpc>
                <a:spcPct val="155000"/>
              </a:lnSpc>
              <a:spcBef>
                <a:spcPts val="2400"/>
              </a:spcBef>
              <a:buSzTx/>
              <a:buNone/>
              <a:defRPr sz="3200"/>
            </a:lvl1pPr>
          </a:lstStyle>
          <a:p>
            <a:pPr/>
            <a:r>
              <a:t>“Type a quote here.”</a:t>
            </a:r>
          </a:p>
        </p:txBody>
      </p:sp>
      <p:sp>
        <p:nvSpPr>
          <p:cNvPr id="9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4"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quarter" idx="13"/>
          </p:nvPr>
        </p:nvSpPr>
        <p:spPr>
          <a:xfrm>
            <a:off x="685800" y="711200"/>
            <a:ext cx="4089400" cy="5499100"/>
          </a:xfrm>
          <a:prstGeom prst="rect">
            <a:avLst/>
          </a:prstGeom>
          <a:ln w="9525">
            <a:round/>
          </a:ln>
        </p:spPr>
        <p:txBody>
          <a:bodyPr lIns="91439" tIns="45719" rIns="91439" bIns="45719" anchor="t">
            <a:noAutofit/>
          </a:bodyPr>
          <a:lstStyle/>
          <a:p>
            <a:pPr/>
          </a:p>
        </p:txBody>
      </p:sp>
      <p:sp>
        <p:nvSpPr>
          <p:cNvPr id="21" name="Image"/>
          <p:cNvSpPr/>
          <p:nvPr>
            <p:ph type="pic" sz="half" idx="14"/>
          </p:nvPr>
        </p:nvSpPr>
        <p:spPr>
          <a:xfrm>
            <a:off x="4965700" y="711200"/>
            <a:ext cx="7315200" cy="5499100"/>
          </a:xfrm>
          <a:prstGeom prst="rect">
            <a:avLst/>
          </a:prstGeom>
          <a:ln w="9525">
            <a:round/>
          </a:ln>
        </p:spPr>
        <p:txBody>
          <a:bodyPr lIns="91439" tIns="45719" rIns="91439" bIns="45719" anchor="t">
            <a:noAutofit/>
          </a:bodyPr>
          <a:lstStyle/>
          <a:p>
            <a:pPr/>
          </a:p>
        </p:txBody>
      </p:sp>
      <p:sp>
        <p:nvSpPr>
          <p:cNvPr id="22" name="Title Text"/>
          <p:cNvSpPr txBox="1"/>
          <p:nvPr>
            <p:ph type="title"/>
          </p:nvPr>
        </p:nvSpPr>
        <p:spPr>
          <a:xfrm>
            <a:off x="825500" y="7137400"/>
            <a:ext cx="11353800" cy="1181100"/>
          </a:xfrm>
          <a:prstGeom prst="rect">
            <a:avLst/>
          </a:prstGeom>
          <a:effectLst/>
        </p:spPr>
        <p:txBody>
          <a:bodyPr anchor="b"/>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23" name="Body Level One…"/>
          <p:cNvSpPr txBox="1"/>
          <p:nvPr>
            <p:ph type="body" sz="quarter" idx="1"/>
          </p:nvPr>
        </p:nvSpPr>
        <p:spPr>
          <a:xfrm>
            <a:off x="825500" y="8305800"/>
            <a:ext cx="11353800" cy="889000"/>
          </a:xfrm>
          <a:prstGeom prst="rect">
            <a:avLst/>
          </a:prstGeom>
        </p:spPr>
        <p:txBody>
          <a:bodyPr anchor="t"/>
          <a:lstStyle>
            <a:lvl1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1pPr>
            <a:lvl2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2pPr>
            <a:lvl3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3pPr>
            <a:lvl4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4pPr>
            <a:lvl5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9" name="Image"/>
          <p:cNvSpPr/>
          <p:nvPr>
            <p:ph type="pic" sz="half" idx="13"/>
          </p:nvPr>
        </p:nvSpPr>
        <p:spPr>
          <a:xfrm>
            <a:off x="7645400" y="1727200"/>
            <a:ext cx="4673600" cy="6184900"/>
          </a:xfrm>
          <a:prstGeom prst="rect">
            <a:avLst/>
          </a:prstGeom>
          <a:ln w="9525">
            <a:round/>
          </a:ln>
        </p:spPr>
        <p:txBody>
          <a:bodyPr lIns="91439" tIns="45719" rIns="91439" bIns="45719" anchor="t">
            <a:noAutofit/>
          </a:bodyPr>
          <a:lstStyle/>
          <a:p>
            <a:pPr/>
          </a:p>
        </p:txBody>
      </p:sp>
      <p:sp>
        <p:nvSpPr>
          <p:cNvPr id="40" name="Title Text"/>
          <p:cNvSpPr txBox="1"/>
          <p:nvPr>
            <p:ph type="title"/>
          </p:nvPr>
        </p:nvSpPr>
        <p:spPr>
          <a:xfrm>
            <a:off x="304800" y="1778000"/>
            <a:ext cx="7327900" cy="3340100"/>
          </a:xfrm>
          <a:prstGeom prst="rect">
            <a:avLst/>
          </a:prstGeom>
        </p:spPr>
        <p:txBody>
          <a:bodyPr anchor="b"/>
          <a:lstStyle/>
          <a:p>
            <a:pPr/>
            <a:r>
              <a:t>Title Text</a:t>
            </a:r>
          </a:p>
        </p:txBody>
      </p:sp>
      <p:sp>
        <p:nvSpPr>
          <p:cNvPr id="41" name="Body Level One…"/>
          <p:cNvSpPr txBox="1"/>
          <p:nvPr>
            <p:ph type="body" sz="quarter" idx="1"/>
          </p:nvPr>
        </p:nvSpPr>
        <p:spPr>
          <a:xfrm>
            <a:off x="304800" y="5168900"/>
            <a:ext cx="7327900" cy="2743200"/>
          </a:xfrm>
          <a:prstGeom prst="rect">
            <a:avLst/>
          </a:prstGeom>
        </p:spPr>
        <p:txBody>
          <a:bodyPr anchor="t"/>
          <a:lstStyle>
            <a:lvl1pPr marL="0" indent="0" algn="ctr">
              <a:spcBef>
                <a:spcPts val="0"/>
              </a:spcBef>
              <a:buSzTx/>
              <a:buNone/>
              <a:defRPr i="1" sz="3200"/>
            </a:lvl1pPr>
            <a:lvl2pPr marL="0" indent="0" algn="ctr">
              <a:spcBef>
                <a:spcPts val="0"/>
              </a:spcBef>
              <a:buSzTx/>
              <a:buNone/>
              <a:defRPr i="1" sz="3200"/>
            </a:lvl2pPr>
            <a:lvl3pPr marL="0" indent="0" algn="ctr">
              <a:spcBef>
                <a:spcPts val="0"/>
              </a:spcBef>
              <a:buSzTx/>
              <a:buNone/>
              <a:defRPr i="1" sz="3200"/>
            </a:lvl3pPr>
            <a:lvl4pPr marL="0" indent="0" algn="ctr">
              <a:spcBef>
                <a:spcPts val="0"/>
              </a:spcBef>
              <a:buSzTx/>
              <a:buNone/>
              <a:defRPr i="1" sz="3200"/>
            </a:lvl4pPr>
            <a:lvl5pPr marL="0" indent="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0"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8" name="Body Level One…"/>
          <p:cNvSpPr txBox="1"/>
          <p:nvPr>
            <p:ph type="body" idx="1"/>
          </p:nvPr>
        </p:nvSpPr>
        <p:spPr>
          <a:xfrm>
            <a:off x="825500" y="2705100"/>
            <a:ext cx="11353800" cy="6223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xfrm>
            <a:off x="6337299" y="8991600"/>
            <a:ext cx="342901" cy="4064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Image"/>
          <p:cNvSpPr/>
          <p:nvPr>
            <p:ph type="pic" sz="half" idx="13"/>
          </p:nvPr>
        </p:nvSpPr>
        <p:spPr>
          <a:xfrm>
            <a:off x="7391400" y="2717800"/>
            <a:ext cx="4673600" cy="6184900"/>
          </a:xfrm>
          <a:prstGeom prst="rect">
            <a:avLst/>
          </a:prstGeom>
          <a:ln w="9525">
            <a:round/>
          </a:ln>
        </p:spPr>
        <p:txBody>
          <a:bodyPr lIns="91439" tIns="45719" rIns="91439" bIns="45719" anchor="t">
            <a:noAutofit/>
          </a:bodyPr>
          <a:lstStyle/>
          <a:p>
            <a:pPr/>
          </a:p>
        </p:txBody>
      </p:sp>
      <p:sp>
        <p:nvSpPr>
          <p:cNvPr id="6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68" name="Body Level One…"/>
          <p:cNvSpPr txBox="1"/>
          <p:nvPr>
            <p:ph type="body" sz="half" idx="1"/>
          </p:nvPr>
        </p:nvSpPr>
        <p:spPr>
          <a:xfrm>
            <a:off x="825500" y="2768600"/>
            <a:ext cx="5422900" cy="6184900"/>
          </a:xfrm>
          <a:prstGeom prst="rect">
            <a:avLst/>
          </a:prstGeom>
        </p:spPr>
        <p:txBody>
          <a:bodyPr/>
          <a:lstStyle>
            <a:lvl1pPr marL="406400" indent="-406400">
              <a:spcBef>
                <a:spcPts val="3600"/>
              </a:spcBef>
              <a:buBlip>
                <a:blip r:embed="rId3"/>
              </a:buBlip>
              <a:defRPr sz="3200"/>
            </a:lvl1pPr>
            <a:lvl2pPr marL="812800" indent="-406400">
              <a:spcBef>
                <a:spcPts val="3600"/>
              </a:spcBef>
              <a:buBlip>
                <a:blip r:embed="rId3"/>
              </a:buBlip>
              <a:defRPr sz="3200"/>
            </a:lvl2pPr>
            <a:lvl3pPr marL="1219200" indent="-406400">
              <a:spcBef>
                <a:spcPts val="3600"/>
              </a:spcBef>
              <a:buBlip>
                <a:blip r:embed="rId3"/>
              </a:buBlip>
              <a:defRPr sz="3200"/>
            </a:lvl3pPr>
            <a:lvl4pPr marL="1625600" indent="-406400">
              <a:spcBef>
                <a:spcPts val="3600"/>
              </a:spcBef>
              <a:buBlip>
                <a:blip r:embed="rId3"/>
              </a:buBlip>
              <a:defRPr sz="3200"/>
            </a:lvl4pPr>
            <a:lvl5pPr marL="2032000" indent="-406400">
              <a:spcBef>
                <a:spcPts val="3600"/>
              </a:spcBef>
              <a:buBlip>
                <a:blip r:embed="rId3"/>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pic>
        <p:nvPicPr>
          <p:cNvPr id="84" name="embossed_background.jpeg" descr="embossed_background.jpeg"/>
          <p:cNvPicPr>
            <a:picLocks noChangeAspect="1"/>
          </p:cNvPicPr>
          <p:nvPr/>
        </p:nvPicPr>
        <p:blipFill>
          <a:blip r:embed="rId2">
            <a:extLst/>
          </a:blip>
          <a:stretch>
            <a:fillRect/>
          </a:stretch>
        </p:blipFill>
        <p:spPr>
          <a:xfrm>
            <a:off x="647700" y="647700"/>
            <a:ext cx="11747500" cy="8472197"/>
          </a:xfrm>
          <a:prstGeom prst="rect">
            <a:avLst/>
          </a:prstGeom>
          <a:ln w="12700">
            <a:miter lim="400000"/>
          </a:ln>
        </p:spPr>
      </p:pic>
      <p:sp>
        <p:nvSpPr>
          <p:cNvPr id="85" name="Image"/>
          <p:cNvSpPr/>
          <p:nvPr>
            <p:ph type="pic" sz="quarter" idx="13"/>
          </p:nvPr>
        </p:nvSpPr>
        <p:spPr>
          <a:xfrm>
            <a:off x="6972300" y="5029200"/>
            <a:ext cx="5080000" cy="3810000"/>
          </a:xfrm>
          <a:prstGeom prst="rect">
            <a:avLst/>
          </a:prstGeom>
          <a:ln w="9525">
            <a:round/>
          </a:ln>
        </p:spPr>
        <p:txBody>
          <a:bodyPr lIns="91439" tIns="45719" rIns="91439" bIns="45719" anchor="t">
            <a:noAutofit/>
          </a:bodyPr>
          <a:lstStyle/>
          <a:p>
            <a:pPr/>
          </a:p>
        </p:txBody>
      </p:sp>
      <p:sp>
        <p:nvSpPr>
          <p:cNvPr id="86" name="Image"/>
          <p:cNvSpPr/>
          <p:nvPr>
            <p:ph type="pic" sz="quarter" idx="14"/>
          </p:nvPr>
        </p:nvSpPr>
        <p:spPr>
          <a:xfrm>
            <a:off x="6972300" y="965200"/>
            <a:ext cx="5080000" cy="3810000"/>
          </a:xfrm>
          <a:prstGeom prst="rect">
            <a:avLst/>
          </a:prstGeom>
          <a:ln w="9525">
            <a:round/>
          </a:ln>
        </p:spPr>
        <p:txBody>
          <a:bodyPr lIns="91439" tIns="45719" rIns="91439" bIns="45719" anchor="t">
            <a:noAutofit/>
          </a:bodyPr>
          <a:lstStyle/>
          <a:p>
            <a:pPr/>
          </a:p>
        </p:txBody>
      </p:sp>
      <p:sp>
        <p:nvSpPr>
          <p:cNvPr id="87" name="Image"/>
          <p:cNvSpPr/>
          <p:nvPr>
            <p:ph type="pic" sz="half" idx="15"/>
          </p:nvPr>
        </p:nvSpPr>
        <p:spPr>
          <a:xfrm>
            <a:off x="952500" y="1003300"/>
            <a:ext cx="5829300" cy="7810500"/>
          </a:xfrm>
          <a:prstGeom prst="rect">
            <a:avLst/>
          </a:prstGeom>
          <a:ln w="9525">
            <a:round/>
          </a:ln>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825500" y="3733800"/>
            <a:ext cx="11353800" cy="2273300"/>
          </a:xfrm>
          <a:prstGeom prst="rect">
            <a:avLst/>
          </a:prstGeom>
          <a:ln w="12700">
            <a:miter lim="400000"/>
          </a:ln>
          <a:effectLst>
            <a:outerShdw sx="100000" sy="100000" kx="0" ky="0" algn="b" rotWithShape="0" blurRad="25400" dist="12700" dir="5400000">
              <a:srgbClr val="FFFFFF"/>
            </a:outerShdw>
          </a:effectLst>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825500" y="825500"/>
            <a:ext cx="11353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37299" y="8991600"/>
            <a:ext cx="342901" cy="406400"/>
          </a:xfrm>
          <a:prstGeom prst="rect">
            <a:avLst/>
          </a:prstGeom>
          <a:ln w="12700">
            <a:miter lim="400000"/>
          </a:ln>
          <a:effectLst>
            <a:outerShdw sx="100000" sy="100000" kx="0" ky="0" algn="b" rotWithShape="0" blurRad="12700" dist="12700" dir="5400000">
              <a:srgbClr val="FFFFFF">
                <a:alpha val="20000"/>
              </a:srgbClr>
            </a:outerShdw>
          </a:effectLst>
        </p:spPr>
        <p:txBody>
          <a:bodyPr wrap="none" lIns="50800" tIns="50800" rIns="50800" bIns="50800">
            <a:spAutoFit/>
          </a:bodyPr>
          <a:lstStyle>
            <a:lvl1pPr>
              <a:lnSpc>
                <a:spcPct val="100000"/>
              </a:lnSpc>
              <a:defRPr sz="1800">
                <a:latin typeface="Palatino"/>
                <a:ea typeface="Palatino"/>
                <a:cs typeface="Palatino"/>
                <a:sym typeface="Palatino"/>
              </a:defRPr>
            </a:lvl1pPr>
          </a:lstStyle>
          <a:p>
            <a:pPr>
              <a:defRPr>
                <a:effectLst/>
              </a:defRPr>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1pPr>
      <a:lvl2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2pPr>
      <a:lvl3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3pPr>
      <a:lvl4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4pPr>
      <a:lvl5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5pPr>
      <a:lvl6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6pPr>
      <a:lvl7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7pPr>
      <a:lvl8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8pPr>
      <a:lvl9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9pPr>
    </p:titleStyle>
    <p:bodyStyle>
      <a:lvl1pPr marL="431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863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1295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1727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21590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2590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3022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3454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3886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ocial Media, Algorithms, and Virtue"/>
          <p:cNvSpPr txBox="1"/>
          <p:nvPr>
            <p:ph type="ctrTitle"/>
          </p:nvPr>
        </p:nvSpPr>
        <p:spPr>
          <a:prstGeom prst="rect">
            <a:avLst/>
          </a:prstGeom>
        </p:spPr>
        <p:txBody>
          <a:bodyPr/>
          <a:lstStyle>
            <a:lvl1pPr defTabSz="554990">
              <a:defRPr spc="304" sz="6080">
                <a:effectLst>
                  <a:outerShdw sx="100000" sy="100000" kx="0" ky="0" algn="b" rotWithShape="0" blurRad="24130" dist="12065" dir="16200000">
                    <a:srgbClr val="3A3A3A">
                      <a:alpha val="35000"/>
                    </a:srgbClr>
                  </a:outerShdw>
                </a:effectLst>
              </a:defRPr>
            </a:lvl1pPr>
          </a:lstStyle>
          <a:p>
            <a:pPr/>
            <a:r>
              <a:t>Social Media, Algorithms, and Virtue</a:t>
            </a:r>
          </a:p>
        </p:txBody>
      </p:sp>
      <p:sp>
        <p:nvSpPr>
          <p:cNvPr id="122" name="Elias Chahoud…"/>
          <p:cNvSpPr txBox="1"/>
          <p:nvPr>
            <p:ph type="subTitle" sz="quarter" idx="1"/>
          </p:nvPr>
        </p:nvSpPr>
        <p:spPr>
          <a:xfrm>
            <a:off x="825500" y="5681418"/>
            <a:ext cx="11353800" cy="1295401"/>
          </a:xfrm>
          <a:prstGeom prst="rect">
            <a:avLst/>
          </a:prstGeom>
        </p:spPr>
        <p:txBody>
          <a:bodyPr/>
          <a:lstStyle/>
          <a:p>
            <a:pPr/>
            <a:r>
              <a:t>Elias Chahoud</a:t>
            </a:r>
          </a:p>
          <a:p>
            <a:pPr/>
            <a:r>
              <a:t>May 11th, 2021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The Advertising Model"/>
          <p:cNvSpPr txBox="1"/>
          <p:nvPr>
            <p:ph type="title"/>
          </p:nvPr>
        </p:nvSpPr>
        <p:spPr>
          <a:prstGeom prst="rect">
            <a:avLst/>
          </a:prstGeom>
        </p:spPr>
        <p:txBody>
          <a:bodyPr/>
          <a:lstStyle/>
          <a:p>
            <a:pPr/>
            <a:r>
              <a:t>The Advertising Model</a:t>
            </a:r>
          </a:p>
        </p:txBody>
      </p:sp>
      <p:sp>
        <p:nvSpPr>
          <p:cNvPr id="151" name="The main financial driver of social media —&gt; advertising…"/>
          <p:cNvSpPr txBox="1"/>
          <p:nvPr>
            <p:ph type="body" idx="1"/>
          </p:nvPr>
        </p:nvSpPr>
        <p:spPr>
          <a:xfrm>
            <a:off x="825500" y="2388478"/>
            <a:ext cx="7792747" cy="6856244"/>
          </a:xfrm>
          <a:prstGeom prst="rect">
            <a:avLst/>
          </a:prstGeom>
        </p:spPr>
        <p:txBody>
          <a:bodyPr/>
          <a:lstStyle/>
          <a:p>
            <a:pPr marL="181356" indent="-181356" defTabSz="245363">
              <a:spcBef>
                <a:spcPts val="2100"/>
              </a:spcBef>
              <a:buBlip>
                <a:blip r:embed="rId2"/>
              </a:buBlip>
              <a:defRPr sz="1764">
                <a:effectLst>
                  <a:outerShdw sx="100000" sy="100000" kx="0" ky="0" algn="b" rotWithShape="0" blurRad="10668" dist="5334" dir="0">
                    <a:srgbClr val="FFFFFF">
                      <a:alpha val="45000"/>
                    </a:srgbClr>
                  </a:outerShdw>
                </a:effectLst>
              </a:defRPr>
            </a:pPr>
            <a:r>
              <a:t>The main financial driver of social media —&gt; advertising</a:t>
            </a:r>
          </a:p>
          <a:p>
            <a:pPr lvl="1" marL="362711" indent="-181355" defTabSz="245363">
              <a:spcBef>
                <a:spcPts val="2100"/>
              </a:spcBef>
              <a:buBlip>
                <a:blip r:embed="rId2"/>
              </a:buBlip>
              <a:defRPr sz="1764">
                <a:effectLst>
                  <a:outerShdw sx="100000" sy="100000" kx="0" ky="0" algn="b" rotWithShape="0" blurRad="10668" dist="5334" dir="0">
                    <a:srgbClr val="FFFFFF">
                      <a:alpha val="45000"/>
                    </a:srgbClr>
                  </a:outerShdw>
                </a:effectLst>
              </a:defRPr>
            </a:pPr>
            <a:r>
              <a:t>default business model on the web</a:t>
            </a:r>
          </a:p>
          <a:p>
            <a:pPr lvl="1" marL="362711" indent="-181355" defTabSz="245363">
              <a:spcBef>
                <a:spcPts val="2100"/>
              </a:spcBef>
              <a:buBlip>
                <a:blip r:embed="rId2"/>
              </a:buBlip>
              <a:defRPr sz="1764">
                <a:effectLst>
                  <a:outerShdw sx="100000" sy="100000" kx="0" ky="0" algn="b" rotWithShape="0" blurRad="10668" dist="5334" dir="0">
                    <a:srgbClr val="FFFFFF">
                      <a:alpha val="45000"/>
                    </a:srgbClr>
                  </a:outerShdw>
                </a:effectLst>
              </a:defRPr>
            </a:pPr>
            <a:r>
              <a:t>audience growth —&gt; increased revenue</a:t>
            </a:r>
          </a:p>
          <a:p>
            <a:pPr marL="181356" indent="-181356" defTabSz="245363">
              <a:spcBef>
                <a:spcPts val="2100"/>
              </a:spcBef>
              <a:buBlip>
                <a:blip r:embed="rId2"/>
              </a:buBlip>
              <a:defRPr sz="1764">
                <a:effectLst>
                  <a:outerShdw sx="100000" sy="100000" kx="0" ky="0" algn="b" rotWithShape="0" blurRad="10668" dist="5334" dir="0">
                    <a:srgbClr val="FFFFFF">
                      <a:alpha val="45000"/>
                    </a:srgbClr>
                  </a:outerShdw>
                </a:effectLst>
              </a:defRPr>
            </a:pPr>
            <a:r>
              <a:t>Investor storytime —&gt; surveillance and selling ad slots</a:t>
            </a:r>
          </a:p>
          <a:p>
            <a:pPr marL="181356" indent="-181356" defTabSz="245363">
              <a:spcBef>
                <a:spcPts val="2100"/>
              </a:spcBef>
              <a:buBlip>
                <a:blip r:embed="rId2"/>
              </a:buBlip>
              <a:defRPr sz="1764">
                <a:effectLst>
                  <a:outerShdw sx="100000" sy="100000" kx="0" ky="0" algn="b" rotWithShape="0" blurRad="10668" dist="5334" dir="0">
                    <a:srgbClr val="FFFFFF">
                      <a:alpha val="45000"/>
                    </a:srgbClr>
                  </a:outerShdw>
                </a:effectLst>
              </a:defRPr>
            </a:pPr>
            <a:r>
              <a:t>Expectation of surveillance and lack of privacy</a:t>
            </a:r>
          </a:p>
          <a:p>
            <a:pPr marL="181356" indent="-181356" defTabSz="245363">
              <a:spcBef>
                <a:spcPts val="2100"/>
              </a:spcBef>
              <a:buBlip>
                <a:blip r:embed="rId2"/>
              </a:buBlip>
              <a:defRPr sz="1764">
                <a:effectLst>
                  <a:outerShdw sx="100000" sy="100000" kx="0" ky="0" algn="b" rotWithShape="0" blurRad="10668" dist="5334" dir="0">
                    <a:srgbClr val="FFFFFF">
                      <a:alpha val="45000"/>
                    </a:srgbClr>
                  </a:outerShdw>
                </a:effectLst>
              </a:defRPr>
            </a:pPr>
            <a:r>
              <a:t>Benefits of the advertising business model:</a:t>
            </a:r>
          </a:p>
          <a:p>
            <a:pPr lvl="1" marL="362711" indent="-181355" defTabSz="245363">
              <a:spcBef>
                <a:spcPts val="2100"/>
              </a:spcBef>
              <a:buBlip>
                <a:blip r:embed="rId2"/>
              </a:buBlip>
              <a:defRPr sz="1764">
                <a:effectLst>
                  <a:outerShdw sx="100000" sy="100000" kx="0" ky="0" algn="b" rotWithShape="0" blurRad="10668" dist="5334" dir="0">
                    <a:srgbClr val="FFFFFF">
                      <a:alpha val="45000"/>
                    </a:srgbClr>
                  </a:outerShdw>
                </a:effectLst>
              </a:defRPr>
            </a:pPr>
            <a:r>
              <a:t>ease of access, supports free riders and those in developing worlds</a:t>
            </a:r>
          </a:p>
          <a:p>
            <a:pPr lvl="1" marL="362711" indent="-181355" defTabSz="245363">
              <a:spcBef>
                <a:spcPts val="2100"/>
              </a:spcBef>
              <a:buBlip>
                <a:blip r:embed="rId2"/>
              </a:buBlip>
              <a:defRPr sz="1764">
                <a:effectLst>
                  <a:outerShdw sx="100000" sy="100000" kx="0" ky="0" algn="b" rotWithShape="0" blurRad="10668" dist="5334" dir="0">
                    <a:srgbClr val="FFFFFF">
                      <a:alpha val="45000"/>
                    </a:srgbClr>
                  </a:outerShdw>
                </a:effectLst>
              </a:defRPr>
            </a:pPr>
            <a:r>
              <a:t>preserves privacy by avoiding subscription with a card that can link online and real-world identity; ads deal with demographic/psychographic identity</a:t>
            </a:r>
          </a:p>
          <a:p>
            <a:pPr marL="181356" indent="-181356" defTabSz="245363">
              <a:spcBef>
                <a:spcPts val="2100"/>
              </a:spcBef>
              <a:buBlip>
                <a:blip r:embed="rId2"/>
              </a:buBlip>
              <a:defRPr sz="1764">
                <a:effectLst>
                  <a:outerShdw sx="100000" sy="100000" kx="0" ky="0" algn="b" rotWithShape="0" blurRad="10668" dist="5334" dir="0">
                    <a:srgbClr val="FFFFFF">
                      <a:alpha val="45000"/>
                    </a:srgbClr>
                  </a:outerShdw>
                </a:effectLst>
              </a:defRPr>
            </a:pPr>
            <a:r>
              <a:t>Downsides</a:t>
            </a:r>
          </a:p>
          <a:p>
            <a:pPr lvl="1" marL="362711" indent="-181355" defTabSz="245363">
              <a:spcBef>
                <a:spcPts val="2100"/>
              </a:spcBef>
              <a:buBlip>
                <a:blip r:embed="rId2"/>
              </a:buBlip>
              <a:defRPr sz="1764">
                <a:effectLst>
                  <a:outerShdw sx="100000" sy="100000" kx="0" ky="0" algn="b" rotWithShape="0" blurRad="10668" dist="5334" dir="0">
                    <a:srgbClr val="FFFFFF">
                      <a:alpha val="45000"/>
                    </a:srgbClr>
                  </a:outerShdw>
                </a:effectLst>
              </a:defRPr>
            </a:pPr>
            <a:r>
              <a:t>Invites surveillance and incentivizes clickbait</a:t>
            </a:r>
          </a:p>
          <a:p>
            <a:pPr lvl="1" marL="362711" indent="-181355" defTabSz="245363">
              <a:spcBef>
                <a:spcPts val="2100"/>
              </a:spcBef>
              <a:buBlip>
                <a:blip r:embed="rId2"/>
              </a:buBlip>
              <a:defRPr sz="1764">
                <a:effectLst>
                  <a:outerShdw sx="100000" sy="100000" kx="0" ky="0" algn="b" rotWithShape="0" blurRad="10668" dist="5334" dir="0">
                    <a:srgbClr val="FFFFFF">
                      <a:alpha val="45000"/>
                    </a:srgbClr>
                  </a:outerShdw>
                </a:effectLst>
              </a:defRPr>
            </a:pPr>
            <a:r>
              <a:t>Centralization of the web</a:t>
            </a:r>
          </a:p>
        </p:txBody>
      </p:sp>
      <p:pic>
        <p:nvPicPr>
          <p:cNvPr id="152" name="Image" descr="Image"/>
          <p:cNvPicPr>
            <a:picLocks noChangeAspect="1"/>
          </p:cNvPicPr>
          <p:nvPr/>
        </p:nvPicPr>
        <p:blipFill>
          <a:blip r:embed="rId3">
            <a:extLst/>
          </a:blip>
          <a:stretch>
            <a:fillRect/>
          </a:stretch>
        </p:blipFill>
        <p:spPr>
          <a:xfrm>
            <a:off x="8340128" y="2581310"/>
            <a:ext cx="4313694" cy="4935444"/>
          </a:xfrm>
          <a:prstGeom prst="rect">
            <a:avLst/>
          </a:prstGeom>
          <a:ln w="12700">
            <a:miter lim="400000"/>
          </a:ln>
        </p:spPr>
      </p:pic>
      <p:sp>
        <p:nvSpPr>
          <p:cNvPr id="153" name="Intentionally inflammatory advertisements attract more impressions"/>
          <p:cNvSpPr txBox="1"/>
          <p:nvPr/>
        </p:nvSpPr>
        <p:spPr>
          <a:xfrm>
            <a:off x="8379486" y="7730023"/>
            <a:ext cx="4234979" cy="12674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lvl1pPr>
          </a:lstStyle>
          <a:p>
            <a:pPr/>
            <a:r>
              <a:t>Intentionally inflammatory advertisements attract more impressions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Alternative media model"/>
          <p:cNvSpPr txBox="1"/>
          <p:nvPr>
            <p:ph type="title"/>
          </p:nvPr>
        </p:nvSpPr>
        <p:spPr>
          <a:prstGeom prst="rect">
            <a:avLst/>
          </a:prstGeom>
        </p:spPr>
        <p:txBody>
          <a:bodyPr/>
          <a:lstStyle/>
          <a:p>
            <a:pPr/>
            <a:r>
              <a:t>Alternative media model</a:t>
            </a:r>
          </a:p>
        </p:txBody>
      </p:sp>
      <p:sp>
        <p:nvSpPr>
          <p:cNvPr id="156" name="Premium subscription model: no algorithms, no ads…"/>
          <p:cNvSpPr txBox="1"/>
          <p:nvPr>
            <p:ph type="body" idx="1"/>
          </p:nvPr>
        </p:nvSpPr>
        <p:spPr>
          <a:prstGeom prst="rect">
            <a:avLst/>
          </a:prstGeom>
        </p:spPr>
        <p:txBody>
          <a:bodyPr/>
          <a:lstStyle/>
          <a:p>
            <a:pPr marL="354075" indent="-354075" defTabSz="479044">
              <a:spcBef>
                <a:spcPts val="4200"/>
              </a:spcBef>
              <a:buBlip>
                <a:blip r:embed="rId2"/>
              </a:buBlip>
              <a:defRPr sz="2952">
                <a:effectLst>
                  <a:outerShdw sx="100000" sy="100000" kx="0" ky="0" algn="b" rotWithShape="0" blurRad="20828" dist="10414" dir="0">
                    <a:srgbClr val="FFFFFF">
                      <a:alpha val="45000"/>
                    </a:srgbClr>
                  </a:outerShdw>
                </a:effectLst>
              </a:defRPr>
            </a:pPr>
            <a:r>
              <a:t>Premium subscription model: no algorithms, no ads</a:t>
            </a:r>
          </a:p>
          <a:p>
            <a:pPr lvl="1" marL="708151" indent="-354075" defTabSz="479044">
              <a:spcBef>
                <a:spcPts val="4200"/>
              </a:spcBef>
              <a:buBlip>
                <a:blip r:embed="rId2"/>
              </a:buBlip>
              <a:defRPr sz="2952">
                <a:effectLst>
                  <a:outerShdw sx="100000" sy="100000" kx="0" ky="0" algn="b" rotWithShape="0" blurRad="20828" dist="10414" dir="0">
                    <a:srgbClr val="FFFFFF">
                      <a:alpha val="45000"/>
                    </a:srgbClr>
                  </a:outerShdw>
                </a:effectLst>
              </a:defRPr>
            </a:pPr>
            <a:r>
              <a:t>MeWe; “anti-Facebook” —&gt; uses purely chronological feed with no manipulation or ads</a:t>
            </a:r>
          </a:p>
          <a:p>
            <a:pPr lvl="1" marL="708151" indent="-354075" defTabSz="479044">
              <a:spcBef>
                <a:spcPts val="4200"/>
              </a:spcBef>
              <a:buBlip>
                <a:blip r:embed="rId2"/>
              </a:buBlip>
              <a:defRPr sz="2952">
                <a:effectLst>
                  <a:outerShdw sx="100000" sy="100000" kx="0" ky="0" algn="b" rotWithShape="0" blurRad="20828" dist="10414" dir="0">
                    <a:srgbClr val="FFFFFF">
                      <a:alpha val="45000"/>
                    </a:srgbClr>
                  </a:outerShdw>
                </a:effectLst>
              </a:defRPr>
            </a:pPr>
            <a:r>
              <a:t>A few dollars/month subscription = revenue Facebook gets from advertising</a:t>
            </a:r>
          </a:p>
          <a:p>
            <a:pPr lvl="2" marL="1062227" indent="-354075" defTabSz="479044">
              <a:spcBef>
                <a:spcPts val="4200"/>
              </a:spcBef>
              <a:buBlip>
                <a:blip r:embed="rId2"/>
              </a:buBlip>
              <a:defRPr sz="2952">
                <a:effectLst>
                  <a:outerShdw sx="100000" sy="100000" kx="0" ky="0" algn="b" rotWithShape="0" blurRad="20828" dist="10414" dir="0">
                    <a:srgbClr val="FFFFFF">
                      <a:alpha val="45000"/>
                    </a:srgbClr>
                  </a:outerShdw>
                </a:effectLst>
              </a:defRPr>
            </a:pPr>
            <a:r>
              <a:t>Advertisements —&gt; ~$0.01 per hour per user</a:t>
            </a:r>
          </a:p>
          <a:p>
            <a:pPr lvl="1" marL="708151" indent="-354075" defTabSz="479044">
              <a:spcBef>
                <a:spcPts val="4200"/>
              </a:spcBef>
              <a:buBlip>
                <a:blip r:embed="rId2"/>
              </a:buBlip>
              <a:defRPr sz="2952">
                <a:effectLst>
                  <a:outerShdw sx="100000" sy="100000" kx="0" ky="0" algn="b" rotWithShape="0" blurRad="20828" dist="10414" dir="0">
                    <a:srgbClr val="FFFFFF">
                      <a:alpha val="45000"/>
                    </a:srgbClr>
                  </a:outerShdw>
                </a:effectLst>
              </a:defRPr>
            </a:pPr>
            <a:r>
              <a:t>Increased competition, less centralization, more competitive innovation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Culture of Growth"/>
          <p:cNvSpPr txBox="1"/>
          <p:nvPr>
            <p:ph type="title"/>
          </p:nvPr>
        </p:nvSpPr>
        <p:spPr>
          <a:prstGeom prst="rect">
            <a:avLst/>
          </a:prstGeom>
        </p:spPr>
        <p:txBody>
          <a:bodyPr/>
          <a:lstStyle/>
          <a:p>
            <a:pPr/>
            <a:r>
              <a:t>Culture of Growth</a:t>
            </a:r>
          </a:p>
        </p:txBody>
      </p:sp>
      <p:sp>
        <p:nvSpPr>
          <p:cNvPr id="159" name="The longstanding culture of growth among companies like Facebook resists change…"/>
          <p:cNvSpPr txBox="1"/>
          <p:nvPr>
            <p:ph type="body" idx="1"/>
          </p:nvPr>
        </p:nvSpPr>
        <p:spPr>
          <a:prstGeom prst="rect">
            <a:avLst/>
          </a:prstGeom>
        </p:spPr>
        <p:txBody>
          <a:bodyPr/>
          <a:lstStyle/>
          <a:p>
            <a:pPr marL="250443" indent="-250443" defTabSz="338835">
              <a:spcBef>
                <a:spcPts val="3000"/>
              </a:spcBef>
              <a:buBlip>
                <a:blip r:embed="rId2"/>
              </a:buBlip>
              <a:defRPr sz="2088">
                <a:effectLst>
                  <a:outerShdw sx="100000" sy="100000" kx="0" ky="0" algn="b" rotWithShape="0" blurRad="14732" dist="7366" dir="0">
                    <a:srgbClr val="FFFFFF">
                      <a:alpha val="45000"/>
                    </a:srgbClr>
                  </a:outerShdw>
                </a:effectLst>
              </a:defRPr>
            </a:pPr>
            <a:r>
              <a:t>The longstanding culture of growth among companies like Facebook resists change</a:t>
            </a:r>
          </a:p>
          <a:p>
            <a:pPr lvl="1" marL="500887" indent="-250443" defTabSz="338835">
              <a:spcBef>
                <a:spcPts val="3000"/>
              </a:spcBef>
              <a:buBlip>
                <a:blip r:embed="rId2"/>
              </a:buBlip>
              <a:defRPr sz="2088">
                <a:effectLst>
                  <a:outerShdw sx="100000" sy="100000" kx="0" ky="0" algn="b" rotWithShape="0" blurRad="14732" dist="7366" dir="0">
                    <a:srgbClr val="FFFFFF">
                      <a:alpha val="45000"/>
                    </a:srgbClr>
                  </a:outerShdw>
                </a:effectLst>
              </a:defRPr>
            </a:pPr>
            <a:r>
              <a:t>Responsible AI team</a:t>
            </a:r>
          </a:p>
          <a:p>
            <a:pPr lvl="1" marL="500887" indent="-250443" defTabSz="338835">
              <a:spcBef>
                <a:spcPts val="3000"/>
              </a:spcBef>
              <a:buBlip>
                <a:blip r:embed="rId2"/>
              </a:buBlip>
              <a:defRPr sz="2088">
                <a:effectLst>
                  <a:outerShdw sx="100000" sy="100000" kx="0" ky="0" algn="b" rotWithShape="0" blurRad="14732" dist="7366" dir="0">
                    <a:srgbClr val="FFFFFF">
                      <a:alpha val="45000"/>
                    </a:srgbClr>
                  </a:outerShdw>
                </a:effectLst>
              </a:defRPr>
            </a:pPr>
            <a:r>
              <a:t>Facebook leadership hesitant to undermine growth, even to deal with misinformation on the platform</a:t>
            </a:r>
          </a:p>
          <a:p>
            <a:pPr lvl="1" marL="500887" indent="-250443" defTabSz="338835">
              <a:spcBef>
                <a:spcPts val="3000"/>
              </a:spcBef>
              <a:buBlip>
                <a:blip r:embed="rId2"/>
              </a:buBlip>
              <a:defRPr sz="2088">
                <a:effectLst>
                  <a:outerShdw sx="100000" sy="100000" kx="0" ky="0" algn="b" rotWithShape="0" blurRad="14732" dist="7366" dir="0">
                    <a:srgbClr val="FFFFFF">
                      <a:alpha val="45000"/>
                    </a:srgbClr>
                  </a:outerShdw>
                </a:effectLst>
              </a:defRPr>
            </a:pPr>
            <a:r>
              <a:t>“antigrowth” fixes unsuccessful; reducing engagement essentially considered a nonstarter</a:t>
            </a:r>
          </a:p>
          <a:p>
            <a:pPr lvl="1" marL="500887" indent="-250443" defTabSz="338835">
              <a:spcBef>
                <a:spcPts val="3000"/>
              </a:spcBef>
              <a:buBlip>
                <a:blip r:embed="rId2"/>
              </a:buBlip>
              <a:defRPr sz="2088">
                <a:effectLst>
                  <a:outerShdw sx="100000" sy="100000" kx="0" ky="0" algn="b" rotWithShape="0" blurRad="14732" dist="7366" dir="0">
                    <a:srgbClr val="FFFFFF">
                      <a:alpha val="45000"/>
                    </a:srgbClr>
                  </a:outerShdw>
                </a:effectLst>
              </a:defRPr>
            </a:pPr>
            <a:r>
              <a:t>Pay incentives are still tied to engagement and growth metrics</a:t>
            </a:r>
          </a:p>
          <a:p>
            <a:pPr marL="250443" indent="-250443" defTabSz="338835">
              <a:spcBef>
                <a:spcPts val="3000"/>
              </a:spcBef>
              <a:buBlip>
                <a:blip r:embed="rId2"/>
              </a:buBlip>
              <a:defRPr sz="2088">
                <a:effectLst>
                  <a:outerShdw sx="100000" sy="100000" kx="0" ky="0" algn="b" rotWithShape="0" blurRad="14732" dist="7366" dir="0">
                    <a:srgbClr val="FFFFFF">
                      <a:alpha val="45000"/>
                    </a:srgbClr>
                  </a:outerShdw>
                </a:effectLst>
              </a:defRPr>
            </a:pPr>
            <a:r>
              <a:t>“When you’re in the business of maximizing engagement, you’re not interested in truth. You’re not interested in harm, divisiveness, conspiracy. In fact, those are your friends. They always do just enough to be able to put the press release out. But with a few exceptions, I don’t think its actually translated into better policies. They’re never really dealing with the fundamental problems.”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Emphasizing Virtues"/>
          <p:cNvSpPr txBox="1"/>
          <p:nvPr>
            <p:ph type="title"/>
          </p:nvPr>
        </p:nvSpPr>
        <p:spPr>
          <a:prstGeom prst="rect">
            <a:avLst/>
          </a:prstGeom>
        </p:spPr>
        <p:txBody>
          <a:bodyPr/>
          <a:lstStyle/>
          <a:p>
            <a:pPr/>
            <a:r>
              <a:t>Emphasizing Virtues</a:t>
            </a:r>
          </a:p>
        </p:txBody>
      </p:sp>
      <p:sp>
        <p:nvSpPr>
          <p:cNvPr id="162" name="Changes in culture and practicing of virtues needed to solve the problems posed by social media…"/>
          <p:cNvSpPr txBox="1"/>
          <p:nvPr>
            <p:ph type="body" idx="1"/>
          </p:nvPr>
        </p:nvSpPr>
        <p:spPr>
          <a:prstGeom prst="rect">
            <a:avLst/>
          </a:prstGeom>
        </p:spPr>
        <p:txBody>
          <a:bodyPr/>
          <a:lstStyle/>
          <a:p>
            <a:pPr marL="375665" indent="-375665" defTabSz="508254">
              <a:spcBef>
                <a:spcPts val="4500"/>
              </a:spcBef>
              <a:buBlip>
                <a:blip r:embed="rId2"/>
              </a:buBlip>
              <a:defRPr sz="3132">
                <a:effectLst>
                  <a:outerShdw sx="100000" sy="100000" kx="0" ky="0" algn="b" rotWithShape="0" blurRad="22098" dist="11049" dir="0">
                    <a:srgbClr val="FFFFFF">
                      <a:alpha val="45000"/>
                    </a:srgbClr>
                  </a:outerShdw>
                </a:effectLst>
              </a:defRPr>
            </a:pPr>
            <a:r>
              <a:t>Changes in culture and practicing of virtues needed to solve the problems posed by social media</a:t>
            </a:r>
          </a:p>
          <a:p>
            <a:pPr marL="375665" indent="-375665" defTabSz="508254">
              <a:spcBef>
                <a:spcPts val="4500"/>
              </a:spcBef>
              <a:buBlip>
                <a:blip r:embed="rId2"/>
              </a:buBlip>
              <a:defRPr sz="3132">
                <a:effectLst>
                  <a:outerShdw sx="100000" sy="100000" kx="0" ky="0" algn="b" rotWithShape="0" blurRad="22098" dist="11049" dir="0">
                    <a:srgbClr val="FFFFFF">
                      <a:alpha val="45000"/>
                    </a:srgbClr>
                  </a:outerShdw>
                </a:effectLst>
              </a:defRPr>
            </a:pPr>
            <a:r>
              <a:t>Relevant technomoral virtues:</a:t>
            </a:r>
          </a:p>
          <a:p>
            <a:pPr lvl="1" marL="751331" indent="-375665" defTabSz="508254">
              <a:spcBef>
                <a:spcPts val="4500"/>
              </a:spcBef>
              <a:buBlip>
                <a:blip r:embed="rId2"/>
              </a:buBlip>
              <a:defRPr sz="3132">
                <a:effectLst>
                  <a:outerShdw sx="100000" sy="100000" kx="0" ky="0" algn="b" rotWithShape="0" blurRad="22098" dist="11049" dir="0">
                    <a:srgbClr val="FFFFFF">
                      <a:alpha val="45000"/>
                    </a:srgbClr>
                  </a:outerShdw>
                </a:effectLst>
              </a:defRPr>
            </a:pPr>
            <a:r>
              <a:t>Humility - “knowing what we do not know”</a:t>
            </a:r>
          </a:p>
          <a:p>
            <a:pPr lvl="1" marL="751331" indent="-375665" defTabSz="508254">
              <a:spcBef>
                <a:spcPts val="4500"/>
              </a:spcBef>
              <a:buBlip>
                <a:blip r:embed="rId2"/>
              </a:buBlip>
              <a:defRPr sz="3132">
                <a:effectLst>
                  <a:outerShdw sx="100000" sy="100000" kx="0" ky="0" algn="b" rotWithShape="0" blurRad="22098" dist="11049" dir="0">
                    <a:srgbClr val="FFFFFF">
                      <a:alpha val="45000"/>
                    </a:srgbClr>
                  </a:outerShdw>
                </a:effectLst>
              </a:defRPr>
            </a:pPr>
            <a:r>
              <a:t>Civility - “a sincere disposition to live well with one’s fellow citizens of a globally networked information society”</a:t>
            </a:r>
          </a:p>
          <a:p>
            <a:pPr lvl="1" marL="751331" indent="-375665" defTabSz="508254">
              <a:spcBef>
                <a:spcPts val="4500"/>
              </a:spcBef>
              <a:buBlip>
                <a:blip r:embed="rId2"/>
              </a:buBlip>
              <a:defRPr sz="3132">
                <a:effectLst>
                  <a:outerShdw sx="100000" sy="100000" kx="0" ky="0" algn="b" rotWithShape="0" blurRad="22098" dist="11049" dir="0">
                    <a:srgbClr val="FFFFFF">
                      <a:alpha val="45000"/>
                    </a:srgbClr>
                  </a:outerShdw>
                </a:effectLst>
              </a:defRPr>
            </a:pPr>
            <a:r>
              <a:t>Honesty - “an exemplary respect for truth”</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Overview"/>
          <p:cNvSpPr txBox="1"/>
          <p:nvPr>
            <p:ph type="title"/>
          </p:nvPr>
        </p:nvSpPr>
        <p:spPr>
          <a:prstGeom prst="rect">
            <a:avLst/>
          </a:prstGeom>
        </p:spPr>
        <p:txBody>
          <a:bodyPr/>
          <a:lstStyle/>
          <a:p>
            <a:pPr/>
            <a:r>
              <a:t>Overview</a:t>
            </a:r>
          </a:p>
        </p:txBody>
      </p:sp>
      <p:sp>
        <p:nvSpPr>
          <p:cNvPr id="125" name="Background and Timeline…"/>
          <p:cNvSpPr txBox="1"/>
          <p:nvPr>
            <p:ph type="body" idx="1"/>
          </p:nvPr>
        </p:nvSpPr>
        <p:spPr>
          <a:xfrm>
            <a:off x="825500" y="2364320"/>
            <a:ext cx="11353800" cy="6904560"/>
          </a:xfrm>
          <a:prstGeom prst="rect">
            <a:avLst/>
          </a:prstGeom>
        </p:spPr>
        <p:txBody>
          <a:bodyPr/>
          <a:lstStyle/>
          <a:p>
            <a:pPr marL="267715" indent="-267715" defTabSz="362204">
              <a:spcBef>
                <a:spcPts val="3200"/>
              </a:spcBef>
              <a:buBlip>
                <a:blip r:embed="rId2"/>
              </a:buBlip>
              <a:defRPr sz="2232">
                <a:effectLst>
                  <a:outerShdw sx="100000" sy="100000" kx="0" ky="0" algn="b" rotWithShape="0" blurRad="15748" dist="7874" dir="0">
                    <a:srgbClr val="FFFFFF">
                      <a:alpha val="45000"/>
                    </a:srgbClr>
                  </a:outerShdw>
                </a:effectLst>
              </a:defRPr>
            </a:pPr>
            <a:r>
              <a:t>Background and Timeline</a:t>
            </a:r>
          </a:p>
          <a:p>
            <a:pPr marL="267715" indent="-267715" defTabSz="362204">
              <a:spcBef>
                <a:spcPts val="3200"/>
              </a:spcBef>
              <a:buBlip>
                <a:blip r:embed="rId2"/>
              </a:buBlip>
              <a:defRPr sz="2232">
                <a:effectLst>
                  <a:outerShdw sx="100000" sy="100000" kx="0" ky="0" algn="b" rotWithShape="0" blurRad="15748" dist="7874" dir="0">
                    <a:srgbClr val="FFFFFF">
                      <a:alpha val="45000"/>
                    </a:srgbClr>
                  </a:outerShdw>
                </a:effectLst>
              </a:defRPr>
            </a:pPr>
            <a:r>
              <a:t>Understanding Social Media Algorithms</a:t>
            </a:r>
          </a:p>
          <a:p>
            <a:pPr marL="267715" indent="-267715" defTabSz="362204">
              <a:spcBef>
                <a:spcPts val="3200"/>
              </a:spcBef>
              <a:buBlip>
                <a:blip r:embed="rId2"/>
              </a:buBlip>
              <a:defRPr sz="2232">
                <a:effectLst>
                  <a:outerShdw sx="100000" sy="100000" kx="0" ky="0" algn="b" rotWithShape="0" blurRad="15748" dist="7874" dir="0">
                    <a:srgbClr val="FFFFFF">
                      <a:alpha val="45000"/>
                    </a:srgbClr>
                  </a:outerShdw>
                </a:effectLst>
              </a:defRPr>
            </a:pPr>
            <a:r>
              <a:t>Social Media and Human Psychology</a:t>
            </a:r>
          </a:p>
          <a:p>
            <a:pPr marL="267715" indent="-267715" defTabSz="362204">
              <a:spcBef>
                <a:spcPts val="3200"/>
              </a:spcBef>
              <a:buBlip>
                <a:blip r:embed="rId2"/>
              </a:buBlip>
              <a:defRPr sz="2232">
                <a:effectLst>
                  <a:outerShdw sx="100000" sy="100000" kx="0" ky="0" algn="b" rotWithShape="0" blurRad="15748" dist="7874" dir="0">
                    <a:srgbClr val="FFFFFF">
                      <a:alpha val="45000"/>
                    </a:srgbClr>
                  </a:outerShdw>
                </a:effectLst>
              </a:defRPr>
            </a:pPr>
            <a:r>
              <a:t>Algorithms and Society</a:t>
            </a:r>
          </a:p>
          <a:p>
            <a:pPr marL="267715" indent="-267715" defTabSz="362204">
              <a:spcBef>
                <a:spcPts val="3200"/>
              </a:spcBef>
              <a:buBlip>
                <a:blip r:embed="rId2"/>
              </a:buBlip>
              <a:defRPr sz="2232">
                <a:effectLst>
                  <a:outerShdw sx="100000" sy="100000" kx="0" ky="0" algn="b" rotWithShape="0" blurRad="15748" dist="7874" dir="0">
                    <a:srgbClr val="FFFFFF">
                      <a:alpha val="45000"/>
                    </a:srgbClr>
                  </a:outerShdw>
                </a:effectLst>
              </a:defRPr>
            </a:pPr>
            <a:r>
              <a:t>Finding Solutions</a:t>
            </a:r>
          </a:p>
          <a:p>
            <a:pPr marL="267715" indent="-267715" defTabSz="362204">
              <a:spcBef>
                <a:spcPts val="3200"/>
              </a:spcBef>
              <a:buBlip>
                <a:blip r:embed="rId2"/>
              </a:buBlip>
              <a:defRPr sz="2232">
                <a:effectLst>
                  <a:outerShdw sx="100000" sy="100000" kx="0" ky="0" algn="b" rotWithShape="0" blurRad="15748" dist="7874" dir="0">
                    <a:srgbClr val="FFFFFF">
                      <a:alpha val="45000"/>
                    </a:srgbClr>
                  </a:outerShdw>
                </a:effectLst>
              </a:defRPr>
            </a:pPr>
            <a:r>
              <a:t>The Advertising Model</a:t>
            </a:r>
          </a:p>
          <a:p>
            <a:pPr marL="267715" indent="-267715" defTabSz="362204">
              <a:spcBef>
                <a:spcPts val="3200"/>
              </a:spcBef>
              <a:buBlip>
                <a:blip r:embed="rId2"/>
              </a:buBlip>
              <a:defRPr sz="2232">
                <a:effectLst>
                  <a:outerShdw sx="100000" sy="100000" kx="0" ky="0" algn="b" rotWithShape="0" blurRad="15748" dist="7874" dir="0">
                    <a:srgbClr val="FFFFFF">
                      <a:alpha val="45000"/>
                    </a:srgbClr>
                  </a:outerShdw>
                </a:effectLst>
              </a:defRPr>
            </a:pPr>
            <a:r>
              <a:t>Considering Alternative Business Models</a:t>
            </a:r>
          </a:p>
          <a:p>
            <a:pPr marL="267715" indent="-267715" defTabSz="362204">
              <a:spcBef>
                <a:spcPts val="3200"/>
              </a:spcBef>
              <a:buBlip>
                <a:blip r:embed="rId2"/>
              </a:buBlip>
              <a:defRPr sz="2232">
                <a:effectLst>
                  <a:outerShdw sx="100000" sy="100000" kx="0" ky="0" algn="b" rotWithShape="0" blurRad="15748" dist="7874" dir="0">
                    <a:srgbClr val="FFFFFF">
                      <a:alpha val="45000"/>
                    </a:srgbClr>
                  </a:outerShdw>
                </a:effectLst>
              </a:defRPr>
            </a:pPr>
            <a:r>
              <a:t>Cultural Barriers</a:t>
            </a:r>
          </a:p>
          <a:p>
            <a:pPr marL="267715" indent="-267715" defTabSz="362204">
              <a:spcBef>
                <a:spcPts val="3200"/>
              </a:spcBef>
              <a:buBlip>
                <a:blip r:embed="rId2"/>
              </a:buBlip>
              <a:defRPr sz="2232">
                <a:effectLst>
                  <a:outerShdw sx="100000" sy="100000" kx="0" ky="0" algn="b" rotWithShape="0" blurRad="15748" dist="7874" dir="0">
                    <a:srgbClr val="FFFFFF">
                      <a:alpha val="45000"/>
                    </a:srgbClr>
                  </a:outerShdw>
                </a:effectLst>
              </a:defRPr>
            </a:pPr>
            <a:r>
              <a:t>Emphasizing Virtues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meline"/>
          <p:cNvSpPr txBox="1"/>
          <p:nvPr>
            <p:ph type="title"/>
          </p:nvPr>
        </p:nvSpPr>
        <p:spPr>
          <a:prstGeom prst="rect">
            <a:avLst/>
          </a:prstGeom>
        </p:spPr>
        <p:txBody>
          <a:bodyPr/>
          <a:lstStyle/>
          <a:p>
            <a:pPr/>
            <a:r>
              <a:t>Timeline</a:t>
            </a:r>
          </a:p>
        </p:txBody>
      </p:sp>
      <p:pic>
        <p:nvPicPr>
          <p:cNvPr id="128" name="Image" descr="Image"/>
          <p:cNvPicPr>
            <a:picLocks noChangeAspect="1"/>
          </p:cNvPicPr>
          <p:nvPr/>
        </p:nvPicPr>
        <p:blipFill>
          <a:blip r:embed="rId2">
            <a:extLst/>
          </a:blip>
          <a:stretch>
            <a:fillRect/>
          </a:stretch>
        </p:blipFill>
        <p:spPr>
          <a:xfrm>
            <a:off x="7528545" y="2255757"/>
            <a:ext cx="5034716" cy="7121686"/>
          </a:xfrm>
          <a:prstGeom prst="rect">
            <a:avLst/>
          </a:prstGeom>
          <a:ln w="12700">
            <a:miter lim="400000"/>
          </a:ln>
        </p:spPr>
      </p:pic>
      <p:sp>
        <p:nvSpPr>
          <p:cNvPr id="129" name="1973 - The birth of chatrooms…"/>
          <p:cNvSpPr txBox="1"/>
          <p:nvPr/>
        </p:nvSpPr>
        <p:spPr>
          <a:xfrm>
            <a:off x="389393" y="2793999"/>
            <a:ext cx="6895013" cy="60452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1973 - The birth of chatrooms</a:t>
            </a:r>
          </a:p>
          <a:p>
            <a:pPr algn="l"/>
            <a:r>
              <a:t>1994 - Cookies</a:t>
            </a:r>
          </a:p>
          <a:p>
            <a:pPr algn="l"/>
            <a:r>
              <a:t>1996 - Communications Decency Act</a:t>
            </a:r>
          </a:p>
          <a:p>
            <a:pPr algn="l"/>
            <a:r>
              <a:t>1996 - Pop-up ads</a:t>
            </a:r>
          </a:p>
          <a:p>
            <a:pPr algn="l"/>
            <a:r>
              <a:t>2004 - Facebook founded</a:t>
            </a:r>
          </a:p>
          <a:p>
            <a:pPr algn="l"/>
            <a:r>
              <a:t>2006 - Algorithmic sorting</a:t>
            </a:r>
          </a:p>
          <a:p>
            <a:pPr algn="l"/>
            <a:r>
              <a:t>2006 - Twitter founded</a:t>
            </a:r>
          </a:p>
          <a:p>
            <a:pPr algn="l"/>
            <a:r>
              <a:t>2009 - The like button</a:t>
            </a:r>
          </a:p>
          <a:p>
            <a:pPr algn="l"/>
            <a:r>
              <a:t>2009 - Pull to refresh</a:t>
            </a:r>
          </a:p>
          <a:p>
            <a:pPr algn="l"/>
            <a:r>
              <a:t>2010 - Instagram founded</a:t>
            </a:r>
          </a:p>
          <a:p>
            <a:pPr algn="l"/>
            <a:r>
              <a:t>2011 - Snapchat founded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Background"/>
          <p:cNvSpPr txBox="1"/>
          <p:nvPr>
            <p:ph type="title"/>
          </p:nvPr>
        </p:nvSpPr>
        <p:spPr>
          <a:prstGeom prst="rect">
            <a:avLst/>
          </a:prstGeom>
        </p:spPr>
        <p:txBody>
          <a:bodyPr/>
          <a:lstStyle/>
          <a:p>
            <a:pPr/>
            <a:r>
              <a:t>Background</a:t>
            </a:r>
          </a:p>
        </p:txBody>
      </p:sp>
      <p:sp>
        <p:nvSpPr>
          <p:cNvPr id="132" name="Where did the internet go wrong?…"/>
          <p:cNvSpPr txBox="1"/>
          <p:nvPr>
            <p:ph type="body" idx="1"/>
          </p:nvPr>
        </p:nvSpPr>
        <p:spPr>
          <a:prstGeom prst="rect">
            <a:avLst/>
          </a:prstGeom>
        </p:spPr>
        <p:txBody>
          <a:bodyPr/>
          <a:lstStyle/>
          <a:p>
            <a:pPr marL="319531" indent="-319531" defTabSz="432308">
              <a:spcBef>
                <a:spcPts val="3800"/>
              </a:spcBef>
              <a:buBlip>
                <a:blip r:embed="rId2"/>
              </a:buBlip>
              <a:defRPr sz="2664">
                <a:effectLst>
                  <a:outerShdw sx="100000" sy="100000" kx="0" ky="0" algn="b" rotWithShape="0" blurRad="18796" dist="9398" dir="0">
                    <a:srgbClr val="FFFFFF">
                      <a:alpha val="45000"/>
                    </a:srgbClr>
                  </a:outerShdw>
                </a:effectLst>
              </a:defRPr>
            </a:pPr>
            <a:r>
              <a:t>Where did the internet go wrong?</a:t>
            </a:r>
          </a:p>
          <a:p>
            <a:pPr lvl="1" marL="639063" indent="-319531" defTabSz="432308">
              <a:spcBef>
                <a:spcPts val="3800"/>
              </a:spcBef>
              <a:buBlip>
                <a:blip r:embed="rId2"/>
              </a:buBlip>
              <a:defRPr sz="2664">
                <a:effectLst>
                  <a:outerShdw sx="100000" sy="100000" kx="0" ky="0" algn="b" rotWithShape="0" blurRad="18796" dist="9398" dir="0">
                    <a:srgbClr val="FFFFFF">
                      <a:alpha val="45000"/>
                    </a:srgbClr>
                  </a:outerShdw>
                </a:effectLst>
              </a:defRPr>
            </a:pPr>
            <a:r>
              <a:t>1. Good intentions and free services</a:t>
            </a:r>
          </a:p>
          <a:p>
            <a:pPr lvl="1" marL="639063" indent="-319531" defTabSz="432308">
              <a:spcBef>
                <a:spcPts val="3800"/>
              </a:spcBef>
              <a:buBlip>
                <a:blip r:embed="rId2"/>
              </a:buBlip>
              <a:defRPr sz="2664">
                <a:effectLst>
                  <a:outerShdw sx="100000" sy="100000" kx="0" ky="0" algn="b" rotWithShape="0" blurRad="18796" dist="9398" dir="0">
                    <a:srgbClr val="FFFFFF">
                      <a:alpha val="45000"/>
                    </a:srgbClr>
                  </a:outerShdw>
                </a:effectLst>
              </a:defRPr>
            </a:pPr>
            <a:r>
              <a:t>2. Wall Street and the price of keeping things free</a:t>
            </a:r>
          </a:p>
          <a:p>
            <a:pPr lvl="1" marL="639063" indent="-319531" defTabSz="432308">
              <a:spcBef>
                <a:spcPts val="3800"/>
              </a:spcBef>
              <a:buBlip>
                <a:blip r:embed="rId2"/>
              </a:buBlip>
              <a:defRPr sz="2664">
                <a:effectLst>
                  <a:outerShdw sx="100000" sy="100000" kx="0" ky="0" algn="b" rotWithShape="0" blurRad="18796" dist="9398" dir="0">
                    <a:srgbClr val="FFFFFF">
                      <a:alpha val="45000"/>
                    </a:srgbClr>
                  </a:outerShdw>
                </a:effectLst>
              </a:defRPr>
            </a:pPr>
            <a:r>
              <a:t>3. Achieving user engagement through addictive design</a:t>
            </a:r>
          </a:p>
          <a:p>
            <a:pPr lvl="1" marL="639063" indent="-319531" defTabSz="432308">
              <a:spcBef>
                <a:spcPts val="3800"/>
              </a:spcBef>
              <a:buBlip>
                <a:blip r:embed="rId2"/>
              </a:buBlip>
              <a:defRPr sz="2664">
                <a:effectLst>
                  <a:outerShdw sx="100000" sy="100000" kx="0" ky="0" algn="b" rotWithShape="0" blurRad="18796" dist="9398" dir="0">
                    <a:srgbClr val="FFFFFF">
                      <a:alpha val="45000"/>
                    </a:srgbClr>
                  </a:outerShdw>
                </a:effectLst>
              </a:defRPr>
            </a:pPr>
            <a:r>
              <a:t>4. Lack of accountability</a:t>
            </a:r>
          </a:p>
          <a:p>
            <a:pPr lvl="1" marL="639063" indent="-319531" defTabSz="432308">
              <a:spcBef>
                <a:spcPts val="3800"/>
              </a:spcBef>
              <a:buBlip>
                <a:blip r:embed="rId2"/>
              </a:buBlip>
              <a:defRPr sz="2664">
                <a:effectLst>
                  <a:outerShdw sx="100000" sy="100000" kx="0" ky="0" algn="b" rotWithShape="0" blurRad="18796" dist="9398" dir="0">
                    <a:srgbClr val="FFFFFF">
                      <a:alpha val="45000"/>
                    </a:srgbClr>
                  </a:outerShdw>
                </a:effectLst>
              </a:defRPr>
            </a:pPr>
            <a:r>
              <a:t>5. Increasing polarization</a:t>
            </a:r>
          </a:p>
          <a:p>
            <a:pPr marL="319531" indent="-319531" defTabSz="432308">
              <a:spcBef>
                <a:spcPts val="3800"/>
              </a:spcBef>
              <a:buBlip>
                <a:blip r:embed="rId2"/>
              </a:buBlip>
              <a:defRPr sz="2664">
                <a:effectLst>
                  <a:outerShdw sx="100000" sy="100000" kx="0" ky="0" algn="b" rotWithShape="0" blurRad="18796" dist="9398" dir="0">
                    <a:srgbClr val="FFFFFF">
                      <a:alpha val="45000"/>
                    </a:srgbClr>
                  </a:outerShdw>
                </a:effectLst>
              </a:defRPr>
            </a:pPr>
            <a:r>
              <a:t>Where do we go from here?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Social Media Algorithms"/>
          <p:cNvSpPr txBox="1"/>
          <p:nvPr>
            <p:ph type="title"/>
          </p:nvPr>
        </p:nvSpPr>
        <p:spPr>
          <a:prstGeom prst="rect">
            <a:avLst/>
          </a:prstGeom>
        </p:spPr>
        <p:txBody>
          <a:bodyPr/>
          <a:lstStyle>
            <a:lvl1pPr>
              <a:defRPr spc="280" sz="5600"/>
            </a:lvl1pPr>
          </a:lstStyle>
          <a:p>
            <a:pPr/>
            <a:r>
              <a:t>Social Media Algorithms</a:t>
            </a:r>
          </a:p>
        </p:txBody>
      </p:sp>
      <p:sp>
        <p:nvSpPr>
          <p:cNvPr id="135" name="Algorithm feeds content specifically curated to a user’s interest…"/>
          <p:cNvSpPr txBox="1"/>
          <p:nvPr>
            <p:ph type="body" sz="half" idx="1"/>
          </p:nvPr>
        </p:nvSpPr>
        <p:spPr>
          <a:xfrm>
            <a:off x="496542" y="2418418"/>
            <a:ext cx="6395875" cy="6796364"/>
          </a:xfrm>
          <a:prstGeom prst="rect">
            <a:avLst/>
          </a:prstGeom>
        </p:spPr>
        <p:txBody>
          <a:bodyPr/>
          <a:lstStyle/>
          <a:p>
            <a:pPr lvl="1" marL="535431" indent="-267715" defTabSz="362204">
              <a:spcBef>
                <a:spcPts val="3200"/>
              </a:spcBef>
              <a:buBlip>
                <a:blip r:embed="rId2"/>
              </a:buBlip>
              <a:defRPr sz="2232">
                <a:effectLst>
                  <a:outerShdw sx="100000" sy="100000" kx="0" ky="0" algn="b" rotWithShape="0" blurRad="15748" dist="7874" dir="0">
                    <a:srgbClr val="FFFFFF">
                      <a:alpha val="45000"/>
                    </a:srgbClr>
                  </a:outerShdw>
                </a:effectLst>
              </a:defRPr>
            </a:pPr>
            <a:r>
              <a:t>Algorithm feeds content specifically curated to a user’s interest</a:t>
            </a:r>
          </a:p>
          <a:p>
            <a:pPr lvl="2" marL="803148" indent="-267715" defTabSz="362204">
              <a:spcBef>
                <a:spcPts val="3200"/>
              </a:spcBef>
              <a:buBlip>
                <a:blip r:embed="rId2"/>
              </a:buBlip>
              <a:defRPr sz="2232">
                <a:effectLst>
                  <a:outerShdw sx="100000" sy="100000" kx="0" ky="0" algn="b" rotWithShape="0" blurRad="15748" dist="7874" dir="0">
                    <a:srgbClr val="FFFFFF">
                      <a:alpha val="45000"/>
                    </a:srgbClr>
                  </a:outerShdw>
                </a:effectLst>
              </a:defRPr>
            </a:pPr>
            <a:r>
              <a:t>Facebook News Feed</a:t>
            </a:r>
          </a:p>
          <a:p>
            <a:pPr lvl="2" marL="803148" indent="-267715" defTabSz="362204">
              <a:spcBef>
                <a:spcPts val="3200"/>
              </a:spcBef>
              <a:buBlip>
                <a:blip r:embed="rId2"/>
              </a:buBlip>
              <a:defRPr sz="2232">
                <a:effectLst>
                  <a:outerShdw sx="100000" sy="100000" kx="0" ky="0" algn="b" rotWithShape="0" blurRad="15748" dist="7874" dir="0">
                    <a:srgbClr val="FFFFFF">
                      <a:alpha val="45000"/>
                    </a:srgbClr>
                  </a:outerShdw>
                </a:effectLst>
              </a:defRPr>
            </a:pPr>
            <a:r>
              <a:t>Assortment of associated posts, even if not explicitly followed by the user</a:t>
            </a:r>
          </a:p>
          <a:p>
            <a:pPr lvl="1" marL="535431" indent="-267715" defTabSz="362204">
              <a:spcBef>
                <a:spcPts val="3200"/>
              </a:spcBef>
              <a:buBlip>
                <a:blip r:embed="rId2"/>
              </a:buBlip>
              <a:defRPr sz="2232">
                <a:effectLst>
                  <a:outerShdw sx="100000" sy="100000" kx="0" ky="0" algn="b" rotWithShape="0" blurRad="15748" dist="7874" dir="0">
                    <a:srgbClr val="FFFFFF">
                      <a:alpha val="45000"/>
                    </a:srgbClr>
                  </a:outerShdw>
                </a:effectLst>
              </a:defRPr>
            </a:pPr>
            <a:r>
              <a:t>Goal: maximizing engagement</a:t>
            </a:r>
          </a:p>
          <a:p>
            <a:pPr lvl="2" marL="803148" indent="-267715" defTabSz="362204">
              <a:spcBef>
                <a:spcPts val="3200"/>
              </a:spcBef>
              <a:buBlip>
                <a:blip r:embed="rId2"/>
              </a:buBlip>
              <a:defRPr sz="2232">
                <a:effectLst>
                  <a:outerShdw sx="100000" sy="100000" kx="0" ky="0" algn="b" rotWithShape="0" blurRad="15748" dist="7874" dir="0">
                    <a:srgbClr val="FFFFFF">
                      <a:alpha val="45000"/>
                    </a:srgbClr>
                  </a:outerShdw>
                </a:effectLst>
              </a:defRPr>
            </a:pPr>
            <a:r>
              <a:t>The more controversial the content, the more engaging</a:t>
            </a:r>
          </a:p>
          <a:p>
            <a:pPr lvl="2" marL="803148" indent="-267715" defTabSz="362204">
              <a:spcBef>
                <a:spcPts val="3200"/>
              </a:spcBef>
              <a:buBlip>
                <a:blip r:embed="rId2"/>
              </a:buBlip>
              <a:defRPr sz="2232">
                <a:effectLst>
                  <a:outerShdw sx="100000" sy="100000" kx="0" ky="0" algn="b" rotWithShape="0" blurRad="15748" dist="7874" dir="0">
                    <a:srgbClr val="FFFFFF">
                      <a:alpha val="45000"/>
                    </a:srgbClr>
                  </a:outerShdw>
                </a:effectLst>
              </a:defRPr>
            </a:pPr>
            <a:r>
              <a:t>Promotion of misinformation, attacks, conspiracy theories, etc</a:t>
            </a:r>
          </a:p>
          <a:p>
            <a:pPr lvl="2" marL="803148" indent="-267715" defTabSz="362204">
              <a:spcBef>
                <a:spcPts val="3200"/>
              </a:spcBef>
              <a:buBlip>
                <a:blip r:embed="rId2"/>
              </a:buBlip>
              <a:defRPr sz="2232">
                <a:effectLst>
                  <a:outerShdw sx="100000" sy="100000" kx="0" ky="0" algn="b" rotWithShape="0" blurRad="15748" dist="7874" dir="0">
                    <a:srgbClr val="FFFFFF">
                      <a:alpha val="45000"/>
                    </a:srgbClr>
                  </a:outerShdw>
                </a:effectLst>
              </a:defRPr>
            </a:pPr>
            <a:r>
              <a:t>Hyper-polarized filter bubbles</a:t>
            </a:r>
          </a:p>
        </p:txBody>
      </p:sp>
      <p:pic>
        <p:nvPicPr>
          <p:cNvPr id="136" name="Image" descr="Image"/>
          <p:cNvPicPr>
            <a:picLocks noChangeAspect="1"/>
          </p:cNvPicPr>
          <p:nvPr/>
        </p:nvPicPr>
        <p:blipFill>
          <a:blip r:embed="rId3">
            <a:extLst/>
          </a:blip>
          <a:stretch>
            <a:fillRect/>
          </a:stretch>
        </p:blipFill>
        <p:spPr>
          <a:xfrm>
            <a:off x="7211344" y="4314626"/>
            <a:ext cx="5149644" cy="261416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Social Media and Human Psychology"/>
          <p:cNvSpPr txBox="1"/>
          <p:nvPr>
            <p:ph type="title"/>
          </p:nvPr>
        </p:nvSpPr>
        <p:spPr>
          <a:prstGeom prst="rect">
            <a:avLst/>
          </a:prstGeom>
        </p:spPr>
        <p:txBody>
          <a:bodyPr/>
          <a:lstStyle/>
          <a:p>
            <a:pPr/>
            <a:r>
              <a:t>Social Media and Human Psychology</a:t>
            </a:r>
          </a:p>
        </p:txBody>
      </p:sp>
      <p:sp>
        <p:nvSpPr>
          <p:cNvPr id="139" name="Design tactics…"/>
          <p:cNvSpPr txBox="1"/>
          <p:nvPr>
            <p:ph type="body" idx="1"/>
          </p:nvPr>
        </p:nvSpPr>
        <p:spPr>
          <a:prstGeom prst="rect">
            <a:avLst/>
          </a:prstGeom>
        </p:spPr>
        <p:txBody>
          <a:bodyPr/>
          <a:lstStyle/>
          <a:p>
            <a:pPr marL="379984" indent="-379984" defTabSz="514095">
              <a:spcBef>
                <a:spcPts val="4500"/>
              </a:spcBef>
              <a:buBlip>
                <a:blip r:embed="rId2"/>
              </a:buBlip>
              <a:defRPr sz="3168">
                <a:effectLst>
                  <a:outerShdw sx="100000" sy="100000" kx="0" ky="0" algn="b" rotWithShape="0" blurRad="22352" dist="11176" dir="0">
                    <a:srgbClr val="FFFFFF">
                      <a:alpha val="45000"/>
                    </a:srgbClr>
                  </a:outerShdw>
                </a:effectLst>
              </a:defRPr>
            </a:pPr>
            <a:r>
              <a:t>Design tactics</a:t>
            </a:r>
          </a:p>
          <a:p>
            <a:pPr lvl="1" marL="759968" indent="-379984" defTabSz="514095">
              <a:spcBef>
                <a:spcPts val="4500"/>
              </a:spcBef>
              <a:buBlip>
                <a:blip r:embed="rId2"/>
              </a:buBlip>
              <a:defRPr sz="3168">
                <a:effectLst>
                  <a:outerShdw sx="100000" sy="100000" kx="0" ky="0" algn="b" rotWithShape="0" blurRad="22352" dist="11176" dir="0">
                    <a:srgbClr val="FFFFFF">
                      <a:alpha val="45000"/>
                    </a:srgbClr>
                  </a:outerShdw>
                </a:effectLst>
              </a:defRPr>
            </a:pPr>
            <a:r>
              <a:t>Endless scrolling and autoplay</a:t>
            </a:r>
          </a:p>
          <a:p>
            <a:pPr lvl="1" marL="759968" indent="-379984" defTabSz="514095">
              <a:spcBef>
                <a:spcPts val="4500"/>
              </a:spcBef>
              <a:buBlip>
                <a:blip r:embed="rId2"/>
              </a:buBlip>
              <a:defRPr sz="3168">
                <a:effectLst>
                  <a:outerShdw sx="100000" sy="100000" kx="0" ky="0" algn="b" rotWithShape="0" blurRad="22352" dist="11176" dir="0">
                    <a:srgbClr val="FFFFFF">
                      <a:alpha val="45000"/>
                    </a:srgbClr>
                  </a:outerShdw>
                </a:effectLst>
              </a:defRPr>
            </a:pPr>
            <a:r>
              <a:t>The Endowment and Mere Exposure Effect</a:t>
            </a:r>
          </a:p>
          <a:p>
            <a:pPr lvl="1" marL="759968" indent="-379984" defTabSz="514095">
              <a:spcBef>
                <a:spcPts val="4500"/>
              </a:spcBef>
              <a:buBlip>
                <a:blip r:embed="rId2"/>
              </a:buBlip>
              <a:defRPr sz="3168">
                <a:effectLst>
                  <a:outerShdw sx="100000" sy="100000" kx="0" ky="0" algn="b" rotWithShape="0" blurRad="22352" dist="11176" dir="0">
                    <a:srgbClr val="FFFFFF">
                      <a:alpha val="45000"/>
                    </a:srgbClr>
                  </a:outerShdw>
                </a:effectLst>
              </a:defRPr>
            </a:pPr>
            <a:r>
              <a:t>Maximizing engagement</a:t>
            </a:r>
          </a:p>
          <a:p>
            <a:pPr lvl="1" marL="759968" indent="-379984" defTabSz="514095">
              <a:spcBef>
                <a:spcPts val="4500"/>
              </a:spcBef>
              <a:buBlip>
                <a:blip r:embed="rId2"/>
              </a:buBlip>
              <a:defRPr sz="3168">
                <a:effectLst>
                  <a:outerShdw sx="100000" sy="100000" kx="0" ky="0" algn="b" rotWithShape="0" blurRad="22352" dist="11176" dir="0">
                    <a:srgbClr val="FFFFFF">
                      <a:alpha val="45000"/>
                    </a:srgbClr>
                  </a:outerShdw>
                </a:effectLst>
              </a:defRPr>
            </a:pPr>
            <a:r>
              <a:t>Social Pressure and Comparison</a:t>
            </a:r>
          </a:p>
          <a:p>
            <a:pPr lvl="1" marL="759968" indent="-379984" defTabSz="514095">
              <a:spcBef>
                <a:spcPts val="4500"/>
              </a:spcBef>
              <a:buBlip>
                <a:blip r:embed="rId2"/>
              </a:buBlip>
              <a:defRPr sz="3168">
                <a:effectLst>
                  <a:outerShdw sx="100000" sy="100000" kx="0" ky="0" algn="b" rotWithShape="0" blurRad="22352" dist="11176" dir="0">
                    <a:srgbClr val="FFFFFF">
                      <a:alpha val="45000"/>
                    </a:srgbClr>
                  </a:outerShdw>
                </a:effectLst>
              </a:defRPr>
            </a:pPr>
            <a:r>
              <a:t>Zeigarnik/Ovsiankina Effect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Social Media and Human Psychology"/>
          <p:cNvSpPr txBox="1"/>
          <p:nvPr>
            <p:ph type="title"/>
          </p:nvPr>
        </p:nvSpPr>
        <p:spPr>
          <a:prstGeom prst="rect">
            <a:avLst/>
          </a:prstGeom>
        </p:spPr>
        <p:txBody>
          <a:bodyPr/>
          <a:lstStyle/>
          <a:p>
            <a:pPr/>
            <a:r>
              <a:t>Social Media and Human Psychology</a:t>
            </a:r>
          </a:p>
        </p:txBody>
      </p:sp>
      <p:sp>
        <p:nvSpPr>
          <p:cNvPr id="142" name="Heuristics - social media algorithms alter our perception of reality and create unrealistic expectations…"/>
          <p:cNvSpPr txBox="1"/>
          <p:nvPr>
            <p:ph type="body" idx="1"/>
          </p:nvPr>
        </p:nvSpPr>
        <p:spPr>
          <a:prstGeom prst="rect">
            <a:avLst/>
          </a:prstGeom>
        </p:spPr>
        <p:txBody>
          <a:bodyPr/>
          <a:lstStyle/>
          <a:p>
            <a:pPr marL="250443" indent="-250443" defTabSz="338835">
              <a:spcBef>
                <a:spcPts val="3000"/>
              </a:spcBef>
              <a:buBlip>
                <a:blip r:embed="rId2"/>
              </a:buBlip>
              <a:defRPr sz="2088">
                <a:effectLst>
                  <a:outerShdw sx="100000" sy="100000" kx="0" ky="0" algn="b" rotWithShape="0" blurRad="14732" dist="7366" dir="0">
                    <a:srgbClr val="FFFFFF">
                      <a:alpha val="45000"/>
                    </a:srgbClr>
                  </a:outerShdw>
                </a:effectLst>
              </a:defRPr>
            </a:pPr>
            <a:r>
              <a:t>Heuristics - social media algorithms alter our perception of reality and create unrealistic expectations</a:t>
            </a:r>
          </a:p>
          <a:p>
            <a:pPr lvl="1" marL="500887" indent="-250443" defTabSz="338835">
              <a:spcBef>
                <a:spcPts val="3000"/>
              </a:spcBef>
              <a:buBlip>
                <a:blip r:embed="rId2"/>
              </a:buBlip>
              <a:defRPr sz="2088">
                <a:effectLst>
                  <a:outerShdw sx="100000" sy="100000" kx="0" ky="0" algn="b" rotWithShape="0" blurRad="14732" dist="7366" dir="0">
                    <a:srgbClr val="FFFFFF">
                      <a:alpha val="45000"/>
                    </a:srgbClr>
                  </a:outerShdw>
                </a:effectLst>
              </a:defRPr>
            </a:pPr>
            <a:r>
              <a:t>Availability bias: things that come readily to mind are more representative than is actually the case</a:t>
            </a:r>
          </a:p>
          <a:p>
            <a:pPr lvl="1" marL="500887" indent="-250443" defTabSz="338835">
              <a:spcBef>
                <a:spcPts val="3000"/>
              </a:spcBef>
              <a:buBlip>
                <a:blip r:embed="rId2"/>
              </a:buBlip>
              <a:defRPr sz="2088">
                <a:effectLst>
                  <a:outerShdw sx="100000" sy="100000" kx="0" ky="0" algn="b" rotWithShape="0" blurRad="14732" dist="7366" dir="0">
                    <a:srgbClr val="FFFFFF">
                      <a:alpha val="45000"/>
                    </a:srgbClr>
                  </a:outerShdw>
                </a:effectLst>
              </a:defRPr>
            </a:pPr>
            <a:r>
              <a:t>Extremity bias: the tendency of respondents to respond to the extremes</a:t>
            </a:r>
          </a:p>
          <a:p>
            <a:pPr lvl="1" marL="500887" indent="-250443" defTabSz="338835">
              <a:spcBef>
                <a:spcPts val="3000"/>
              </a:spcBef>
              <a:buBlip>
                <a:blip r:embed="rId2"/>
              </a:buBlip>
              <a:defRPr sz="2088">
                <a:effectLst>
                  <a:outerShdw sx="100000" sy="100000" kx="0" ky="0" algn="b" rotWithShape="0" blurRad="14732" dist="7366" dir="0">
                    <a:srgbClr val="FFFFFF">
                      <a:alpha val="45000"/>
                    </a:srgbClr>
                  </a:outerShdw>
                </a:effectLst>
              </a:defRPr>
            </a:pPr>
            <a:r>
              <a:t>Confirmation bias: the tendency to interpret new evidence as confirmation of one’s existing beliefs or theories</a:t>
            </a:r>
          </a:p>
          <a:p>
            <a:pPr lvl="1" marL="500887" indent="-250443" defTabSz="338835">
              <a:spcBef>
                <a:spcPts val="3000"/>
              </a:spcBef>
              <a:buBlip>
                <a:blip r:embed="rId2"/>
              </a:buBlip>
              <a:defRPr sz="2088">
                <a:effectLst>
                  <a:outerShdw sx="100000" sy="100000" kx="0" ky="0" algn="b" rotWithShape="0" blurRad="14732" dist="7366" dir="0">
                    <a:srgbClr val="FFFFFF">
                      <a:alpha val="45000"/>
                    </a:srgbClr>
                  </a:outerShdw>
                </a:effectLst>
              </a:defRPr>
            </a:pPr>
            <a:r>
              <a:t>Ideological homophily: the tendency to associate with others similar to oneself in political ideology; decreasing political diversity among social groups</a:t>
            </a:r>
          </a:p>
          <a:p>
            <a:pPr lvl="1" marL="500887" indent="-250443" defTabSz="338835">
              <a:spcBef>
                <a:spcPts val="3000"/>
              </a:spcBef>
              <a:buBlip>
                <a:blip r:embed="rId2"/>
              </a:buBlip>
              <a:defRPr sz="2088">
                <a:effectLst>
                  <a:outerShdw sx="100000" sy="100000" kx="0" ky="0" algn="b" rotWithShape="0" blurRad="14732" dist="7366" dir="0">
                    <a:srgbClr val="FFFFFF">
                      <a:alpha val="45000"/>
                    </a:srgbClr>
                  </a:outerShdw>
                </a:effectLst>
              </a:defRPr>
            </a:pPr>
            <a:r>
              <a:t>Group polarization: the tendency for members of a deliberating group to move toward a more extreme point in the direction indicated by the members’ pre-deliberation tendency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Algorithms and Society"/>
          <p:cNvSpPr txBox="1"/>
          <p:nvPr>
            <p:ph type="title"/>
          </p:nvPr>
        </p:nvSpPr>
        <p:spPr>
          <a:prstGeom prst="rect">
            <a:avLst/>
          </a:prstGeom>
        </p:spPr>
        <p:txBody>
          <a:bodyPr/>
          <a:lstStyle/>
          <a:p>
            <a:pPr/>
            <a:r>
              <a:t>Algorithms and Society</a:t>
            </a:r>
          </a:p>
        </p:txBody>
      </p:sp>
      <p:sp>
        <p:nvSpPr>
          <p:cNvPr id="145" name="How have the algorithms used to tailer our social media experiences impacted society as a whole?…"/>
          <p:cNvSpPr txBox="1"/>
          <p:nvPr>
            <p:ph type="body" idx="1"/>
          </p:nvPr>
        </p:nvSpPr>
        <p:spPr>
          <a:prstGeom prst="rect">
            <a:avLst/>
          </a:prstGeom>
        </p:spPr>
        <p:txBody>
          <a:bodyPr/>
          <a:lstStyle/>
          <a:p>
            <a:pPr marL="241808" indent="-241808" defTabSz="327152">
              <a:spcBef>
                <a:spcPts val="2900"/>
              </a:spcBef>
              <a:buBlip>
                <a:blip r:embed="rId2"/>
              </a:buBlip>
              <a:defRPr sz="2016">
                <a:effectLst>
                  <a:outerShdw sx="100000" sy="100000" kx="0" ky="0" algn="b" rotWithShape="0" blurRad="14224" dist="7112" dir="0">
                    <a:srgbClr val="FFFFFF">
                      <a:alpha val="45000"/>
                    </a:srgbClr>
                  </a:outerShdw>
                </a:effectLst>
              </a:defRPr>
            </a:pPr>
            <a:r>
              <a:t>How have the algorithms used to tailer our social media experiences impacted society as a whole?</a:t>
            </a:r>
          </a:p>
          <a:p>
            <a:pPr marL="241808" indent="-241808" defTabSz="327152">
              <a:spcBef>
                <a:spcPts val="2900"/>
              </a:spcBef>
              <a:buBlip>
                <a:blip r:embed="rId2"/>
              </a:buBlip>
              <a:defRPr sz="2016">
                <a:effectLst>
                  <a:outerShdw sx="100000" sy="100000" kx="0" ky="0" algn="b" rotWithShape="0" blurRad="14224" dist="7112" dir="0">
                    <a:srgbClr val="FFFFFF">
                      <a:alpha val="45000"/>
                    </a:srgbClr>
                  </a:outerShdw>
                </a:effectLst>
              </a:defRPr>
            </a:pPr>
            <a:r>
              <a:t>Good:</a:t>
            </a:r>
          </a:p>
          <a:p>
            <a:pPr lvl="1" marL="483616" indent="-241808" defTabSz="327152">
              <a:spcBef>
                <a:spcPts val="2900"/>
              </a:spcBef>
              <a:buBlip>
                <a:blip r:embed="rId2"/>
              </a:buBlip>
              <a:defRPr sz="2016">
                <a:effectLst>
                  <a:outerShdw sx="100000" sy="100000" kx="0" ky="0" algn="b" rotWithShape="0" blurRad="14224" dist="7112" dir="0">
                    <a:srgbClr val="FFFFFF">
                      <a:alpha val="45000"/>
                    </a:srgbClr>
                  </a:outerShdw>
                </a:effectLst>
              </a:defRPr>
            </a:pPr>
            <a:r>
              <a:t>Organizing protests</a:t>
            </a:r>
          </a:p>
          <a:p>
            <a:pPr lvl="1" marL="483616" indent="-241808" defTabSz="327152">
              <a:spcBef>
                <a:spcPts val="2900"/>
              </a:spcBef>
              <a:buBlip>
                <a:blip r:embed="rId2"/>
              </a:buBlip>
              <a:defRPr sz="2016">
                <a:effectLst>
                  <a:outerShdw sx="100000" sy="100000" kx="0" ky="0" algn="b" rotWithShape="0" blurRad="14224" dist="7112" dir="0">
                    <a:srgbClr val="FFFFFF">
                      <a:alpha val="45000"/>
                    </a:srgbClr>
                  </a:outerShdw>
                </a:effectLst>
              </a:defRPr>
            </a:pPr>
            <a:r>
              <a:t>Revolutions against oppressive regimes</a:t>
            </a:r>
          </a:p>
          <a:p>
            <a:pPr marL="241808" indent="-241808" defTabSz="327152">
              <a:spcBef>
                <a:spcPts val="2900"/>
              </a:spcBef>
              <a:buBlip>
                <a:blip r:embed="rId2"/>
              </a:buBlip>
              <a:defRPr sz="2016">
                <a:effectLst>
                  <a:outerShdw sx="100000" sy="100000" kx="0" ky="0" algn="b" rotWithShape="0" blurRad="14224" dist="7112" dir="0">
                    <a:srgbClr val="FFFFFF">
                      <a:alpha val="45000"/>
                    </a:srgbClr>
                  </a:outerShdw>
                </a:effectLst>
              </a:defRPr>
            </a:pPr>
            <a:r>
              <a:t>Bad:</a:t>
            </a:r>
          </a:p>
          <a:p>
            <a:pPr lvl="1" marL="483616" indent="-241808" defTabSz="327152">
              <a:spcBef>
                <a:spcPts val="2900"/>
              </a:spcBef>
              <a:buBlip>
                <a:blip r:embed="rId2"/>
              </a:buBlip>
              <a:defRPr sz="2016">
                <a:effectLst>
                  <a:outerShdw sx="100000" sy="100000" kx="0" ky="0" algn="b" rotWithShape="0" blurRad="14224" dist="7112" dir="0">
                    <a:srgbClr val="FFFFFF">
                      <a:alpha val="45000"/>
                    </a:srgbClr>
                  </a:outerShdw>
                </a:effectLst>
              </a:defRPr>
            </a:pPr>
            <a:r>
              <a:t>Viral fake news and hate speech —&gt; escalation of conflict and genocide</a:t>
            </a:r>
          </a:p>
          <a:p>
            <a:pPr lvl="1" marL="483616" indent="-241808" defTabSz="327152">
              <a:spcBef>
                <a:spcPts val="2900"/>
              </a:spcBef>
              <a:buBlip>
                <a:blip r:embed="rId2"/>
              </a:buBlip>
              <a:defRPr sz="2016">
                <a:effectLst>
                  <a:outerShdw sx="100000" sy="100000" kx="0" ky="0" algn="b" rotWithShape="0" blurRad="14224" dist="7112" dir="0">
                    <a:srgbClr val="FFFFFF">
                      <a:alpha val="45000"/>
                    </a:srgbClr>
                  </a:outerShdw>
                </a:effectLst>
              </a:defRPr>
            </a:pPr>
            <a:r>
              <a:t>Promotion of extremist groups; “groups you should join” and “discover” features</a:t>
            </a:r>
          </a:p>
          <a:p>
            <a:pPr lvl="1" marL="483616" indent="-241808" defTabSz="327152">
              <a:spcBef>
                <a:spcPts val="2900"/>
              </a:spcBef>
              <a:buBlip>
                <a:blip r:embed="rId2"/>
              </a:buBlip>
              <a:defRPr sz="2016">
                <a:effectLst>
                  <a:outerShdw sx="100000" sy="100000" kx="0" ky="0" algn="b" rotWithShape="0" blurRad="14224" dist="7112" dir="0">
                    <a:srgbClr val="FFFFFF">
                      <a:alpha val="45000"/>
                    </a:srgbClr>
                  </a:outerShdw>
                </a:effectLst>
              </a:defRPr>
            </a:pPr>
            <a:r>
              <a:t>Long term use of social media —&gt; measurable increase in polarization</a:t>
            </a:r>
          </a:p>
          <a:p>
            <a:pPr lvl="2" marL="725423" indent="-241808" defTabSz="327152">
              <a:spcBef>
                <a:spcPts val="2900"/>
              </a:spcBef>
              <a:buBlip>
                <a:blip r:embed="rId2"/>
              </a:buBlip>
              <a:defRPr sz="2016">
                <a:effectLst>
                  <a:outerShdw sx="100000" sy="100000" kx="0" ky="0" algn="b" rotWithShape="0" blurRad="14224" dist="7112" dir="0">
                    <a:srgbClr val="FFFFFF">
                      <a:alpha val="45000"/>
                    </a:srgbClr>
                  </a:outerShdw>
                </a:effectLst>
              </a:defRPr>
            </a:pPr>
            <a:r>
              <a:t>Affective vs ideological polarization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olutions?"/>
          <p:cNvSpPr txBox="1"/>
          <p:nvPr>
            <p:ph type="title"/>
          </p:nvPr>
        </p:nvSpPr>
        <p:spPr>
          <a:prstGeom prst="rect">
            <a:avLst/>
          </a:prstGeom>
        </p:spPr>
        <p:txBody>
          <a:bodyPr/>
          <a:lstStyle/>
          <a:p>
            <a:pPr/>
            <a:r>
              <a:t>Solutions?</a:t>
            </a:r>
          </a:p>
        </p:txBody>
      </p:sp>
      <p:sp>
        <p:nvSpPr>
          <p:cNvPr id="148" name="Increasing exposure to different viewpoints?…"/>
          <p:cNvSpPr txBox="1"/>
          <p:nvPr>
            <p:ph type="body" idx="1"/>
          </p:nvPr>
        </p:nvSpPr>
        <p:spPr>
          <a:prstGeom prst="rect">
            <a:avLst/>
          </a:prstGeom>
        </p:spPr>
        <p:txBody>
          <a:bodyPr/>
          <a:lstStyle/>
          <a:p>
            <a:pPr marL="349758" indent="-349758" defTabSz="473201">
              <a:spcBef>
                <a:spcPts val="4200"/>
              </a:spcBef>
              <a:buBlip>
                <a:blip r:embed="rId2"/>
              </a:buBlip>
              <a:defRPr sz="2916">
                <a:effectLst>
                  <a:outerShdw sx="100000" sy="100000" kx="0" ky="0" algn="b" rotWithShape="0" blurRad="20574" dist="10287" dir="0">
                    <a:srgbClr val="FFFFFF">
                      <a:alpha val="45000"/>
                    </a:srgbClr>
                  </a:outerShdw>
                </a:effectLst>
              </a:defRPr>
            </a:pPr>
            <a:r>
              <a:t>Increasing exposure to different viewpoints?</a:t>
            </a:r>
          </a:p>
          <a:p>
            <a:pPr lvl="1" marL="699516" indent="-349758" defTabSz="473201">
              <a:spcBef>
                <a:spcPts val="4200"/>
              </a:spcBef>
              <a:buBlip>
                <a:blip r:embed="rId2"/>
              </a:buBlip>
              <a:defRPr sz="2916">
                <a:effectLst>
                  <a:outerShdw sx="100000" sy="100000" kx="0" ky="0" algn="b" rotWithShape="0" blurRad="20574" dist="10287" dir="0">
                    <a:srgbClr val="FFFFFF">
                      <a:alpha val="45000"/>
                    </a:srgbClr>
                  </a:outerShdw>
                </a:effectLst>
              </a:defRPr>
            </a:pPr>
            <a:r>
              <a:t>“repulsion” away from opposing viewpoints</a:t>
            </a:r>
          </a:p>
          <a:p>
            <a:pPr marL="349758" indent="-349758" defTabSz="473201">
              <a:spcBef>
                <a:spcPts val="4200"/>
              </a:spcBef>
              <a:buBlip>
                <a:blip r:embed="rId2"/>
              </a:buBlip>
              <a:defRPr sz="2916">
                <a:effectLst>
                  <a:outerShdw sx="100000" sy="100000" kx="0" ky="0" algn="b" rotWithShape="0" blurRad="20574" dist="10287" dir="0">
                    <a:srgbClr val="FFFFFF">
                      <a:alpha val="45000"/>
                    </a:srgbClr>
                  </a:outerShdw>
                </a:effectLst>
              </a:defRPr>
            </a:pPr>
            <a:r>
              <a:t>Sentiment analysis: use of machine learning to interpret opinions in bits of text</a:t>
            </a:r>
          </a:p>
          <a:p>
            <a:pPr lvl="1" marL="699516" indent="-349758" defTabSz="473201">
              <a:spcBef>
                <a:spcPts val="4200"/>
              </a:spcBef>
              <a:buBlip>
                <a:blip r:embed="rId2"/>
              </a:buBlip>
              <a:defRPr sz="2916">
                <a:effectLst>
                  <a:outerShdw sx="100000" sy="100000" kx="0" ky="0" algn="b" rotWithShape="0" blurRad="20574" dist="10287" dir="0">
                    <a:srgbClr val="FFFFFF">
                      <a:alpha val="45000"/>
                    </a:srgbClr>
                  </a:outerShdw>
                </a:effectLst>
              </a:defRPr>
            </a:pPr>
            <a:r>
              <a:t>identification of extreme points of view</a:t>
            </a:r>
          </a:p>
          <a:p>
            <a:pPr marL="349758" indent="-349758" defTabSz="473201">
              <a:spcBef>
                <a:spcPts val="4200"/>
              </a:spcBef>
              <a:buBlip>
                <a:blip r:embed="rId2"/>
              </a:buBlip>
              <a:defRPr sz="2916">
                <a:effectLst>
                  <a:outerShdw sx="100000" sy="100000" kx="0" ky="0" algn="b" rotWithShape="0" blurRad="20574" dist="10287" dir="0">
                    <a:srgbClr val="FFFFFF">
                      <a:alpha val="45000"/>
                    </a:srgbClr>
                  </a:outerShdw>
                </a:effectLst>
              </a:defRPr>
            </a:pPr>
            <a:r>
              <a:t>De-prioritization of the destructive —&gt; reducing engagement?</a:t>
            </a:r>
          </a:p>
          <a:p>
            <a:pPr marL="349758" indent="-349758" defTabSz="473201">
              <a:spcBef>
                <a:spcPts val="4200"/>
              </a:spcBef>
              <a:buBlip>
                <a:blip r:embed="rId2"/>
              </a:buBlip>
              <a:defRPr sz="2916">
                <a:effectLst>
                  <a:outerShdw sx="100000" sy="100000" kx="0" ky="0" algn="b" rotWithShape="0" blurRad="20574" dist="10287" dir="0">
                    <a:srgbClr val="FFFFFF">
                      <a:alpha val="45000"/>
                    </a:srgbClr>
                  </a:outerShdw>
                </a:effectLst>
              </a:defRPr>
            </a:pPr>
            <a:r>
              <a:t>Platform vs publisher —&gt; liability and regulation as incentives</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Kyoto">
  <a:themeElements>
    <a:clrScheme name="Kyoto">
      <a:dk1>
        <a:srgbClr val="4F5C3F"/>
      </a:dk1>
      <a:lt1>
        <a:srgbClr val="3A1D5C"/>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Kyoto">
  <a:themeElements>
    <a:clrScheme name="Kyoto">
      <a:dk1>
        <a:srgbClr val="000000"/>
      </a:dk1>
      <a:lt1>
        <a:srgbClr val="FFFFFF"/>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