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d77ace158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d77ace158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aversion to genetics as a means of human manipulation, while other kinds are commonplace.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77ace158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77ace158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77ace158b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77ace158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77ace158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d77ace158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77ace158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77ace158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77ace15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77ace15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aversion to genetics as a means of human manipulation, while other kinds are commonplace.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77ace158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77ace158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77ace158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77ace158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applications of this technology for therapeutic purposes are indistinguishable from its applications concerning human enhancement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77ace158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77ace158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77ace158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77ace158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kinds of technologies are unique in the sense that once they do exist, they cannot be taken back: people will use them for malicious purposes.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77ace158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77ace158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77ace158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77ace158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https://sportsanddrugs.procon.org/questions/why-are-some-performance-enhancing-drugs-legal-while-others-are-banned/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77ace158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77ace158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portsanddrugs.procon.org/source-biographies/bioethics-education-project-bee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Genetics: a taboo science?</a:t>
            </a:r>
            <a:endParaRPr/>
          </a:p>
        </p:txBody>
      </p:sp>
      <p:sp>
        <p:nvSpPr>
          <p:cNvPr id="65" name="Google Shape;65;p13"/>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Thought experiment to show why the field of genetics is perceived as more taboo than other methods of human enhancement</a:t>
            </a:r>
            <a:endParaRPr/>
          </a:p>
          <a:p>
            <a:pPr indent="0" lvl="0" marL="0" rtl="0" algn="l">
              <a:spcBef>
                <a:spcPts val="1200"/>
              </a:spcBef>
              <a:spcAft>
                <a:spcPts val="0"/>
              </a:spcAft>
              <a:buNone/>
            </a:pPr>
            <a:r>
              <a:rPr lang="en"/>
              <a:t>-Also to show that the field of human enhancements isn’t quite as foreign as people might think: in fact, it’s already pretty widely employed through other means.</a:t>
            </a:r>
            <a:endParaRPr/>
          </a:p>
          <a:p>
            <a:pPr indent="0" lvl="0" marL="0" rtl="0" algn="l">
              <a:spcBef>
                <a:spcPts val="1200"/>
              </a:spcBef>
              <a:spcAft>
                <a:spcPts val="1200"/>
              </a:spcAft>
              <a:buNone/>
            </a:pPr>
            <a:r>
              <a:rPr lang="en"/>
              <a:t>-</a:t>
            </a:r>
            <a:r>
              <a:rPr lang="en" sz="1050">
                <a:solidFill>
                  <a:srgbClr val="3C4043"/>
                </a:solidFill>
                <a:highlight>
                  <a:srgbClr val="FFFFFF"/>
                </a:highlight>
              </a:rPr>
              <a:t>Glasses, pacemakers, laser eye surgery, performance enhancing drugs, to name a few.</a:t>
            </a:r>
            <a:endParaRPr/>
          </a:p>
        </p:txBody>
      </p:sp>
      <p:pic>
        <p:nvPicPr>
          <p:cNvPr id="66" name="Google Shape;66;p13"/>
          <p:cNvPicPr preferRelativeResize="0"/>
          <p:nvPr/>
        </p:nvPicPr>
        <p:blipFill>
          <a:blip r:embed="rId3">
            <a:alphaModFix/>
          </a:blip>
          <a:stretch>
            <a:fillRect/>
          </a:stretch>
        </p:blipFill>
        <p:spPr>
          <a:xfrm>
            <a:off x="0" y="1"/>
            <a:ext cx="10287000" cy="5143500"/>
          </a:xfrm>
          <a:prstGeom prst="rect">
            <a:avLst/>
          </a:prstGeom>
          <a:noFill/>
          <a:ln>
            <a:noFill/>
          </a:ln>
        </p:spPr>
      </p:pic>
      <p:sp>
        <p:nvSpPr>
          <p:cNvPr id="67" name="Google Shape;67;p13"/>
          <p:cNvSpPr txBox="1"/>
          <p:nvPr/>
        </p:nvSpPr>
        <p:spPr>
          <a:xfrm>
            <a:off x="910500" y="0"/>
            <a:ext cx="7323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rgbClr val="FF9900"/>
                </a:solidFill>
                <a:latin typeface="Roboto"/>
                <a:ea typeface="Roboto"/>
                <a:cs typeface="Roboto"/>
                <a:sym typeface="Roboto"/>
              </a:rPr>
              <a:t>Genetics: A Taboo Science?</a:t>
            </a:r>
            <a:endParaRPr sz="2700">
              <a:solidFill>
                <a:srgbClr val="FF99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2"/>
          <p:cNvSpPr txBox="1"/>
          <p:nvPr>
            <p:ph idx="1" type="body"/>
          </p:nvPr>
        </p:nvSpPr>
        <p:spPr>
          <a:xfrm>
            <a:off x="2840550" y="29150"/>
            <a:ext cx="5303400" cy="4504200"/>
          </a:xfrm>
          <a:prstGeom prst="rect">
            <a:avLst/>
          </a:prstGeom>
        </p:spPr>
        <p:txBody>
          <a:bodyPr anchorCtr="0" anchor="t" bIns="91425" lIns="91425" spcFirstLastPara="1" rIns="91425" wrap="square" tIns="91425">
            <a:normAutofit fontScale="77500" lnSpcReduction="20000"/>
          </a:bodyPr>
          <a:lstStyle/>
          <a:p>
            <a:pPr indent="-319878" lvl="0" marL="457200" rtl="0" algn="l">
              <a:spcBef>
                <a:spcPts val="0"/>
              </a:spcBef>
              <a:spcAft>
                <a:spcPts val="0"/>
              </a:spcAft>
              <a:buSzPct val="100000"/>
              <a:buChar char="●"/>
            </a:pPr>
            <a:r>
              <a:rPr lang="en" sz="1854"/>
              <a:t>November 25, 2018- He Jiankui announces to the world that he created the first CRISPR babies: twins born without the </a:t>
            </a:r>
            <a:r>
              <a:rPr i="1" lang="en" sz="1854"/>
              <a:t>CCR5</a:t>
            </a:r>
            <a:r>
              <a:rPr lang="en" sz="1854"/>
              <a:t> gene. </a:t>
            </a:r>
            <a:endParaRPr sz="1854"/>
          </a:p>
          <a:p>
            <a:pPr indent="-319878" lvl="1" marL="914400" rtl="0" algn="l">
              <a:spcBef>
                <a:spcPts val="0"/>
              </a:spcBef>
              <a:spcAft>
                <a:spcPts val="0"/>
              </a:spcAft>
              <a:buSzPct val="100000"/>
              <a:buChar char="○"/>
            </a:pPr>
            <a:r>
              <a:rPr lang="en" sz="1854"/>
              <a:t>This mutation, found naturally in 10% of Europeans, is known to confer resistance to HIV.</a:t>
            </a:r>
            <a:endParaRPr sz="1854"/>
          </a:p>
          <a:p>
            <a:pPr indent="-319878" lvl="1" marL="914400" rtl="0" algn="l">
              <a:spcBef>
                <a:spcPts val="0"/>
              </a:spcBef>
              <a:spcAft>
                <a:spcPts val="0"/>
              </a:spcAft>
              <a:buSzPct val="100000"/>
              <a:buChar char="○"/>
            </a:pPr>
            <a:r>
              <a:rPr lang="en" sz="1854"/>
              <a:t>We do suspect that the </a:t>
            </a:r>
            <a:r>
              <a:rPr i="1" lang="en" sz="1854"/>
              <a:t>CCR5 </a:t>
            </a:r>
            <a:r>
              <a:rPr lang="en" sz="1854"/>
              <a:t>gene confers resistance to other viruses, specifically the West Nile virus, to which the twins would now be vulnerable.</a:t>
            </a:r>
            <a:endParaRPr sz="1854"/>
          </a:p>
          <a:p>
            <a:pPr indent="0" lvl="0" marL="457200" rtl="0" algn="l">
              <a:spcBef>
                <a:spcPts val="1200"/>
              </a:spcBef>
              <a:spcAft>
                <a:spcPts val="0"/>
              </a:spcAft>
              <a:buNone/>
            </a:pPr>
            <a:r>
              <a:t/>
            </a:r>
            <a:endParaRPr sz="1854"/>
          </a:p>
          <a:p>
            <a:pPr indent="-319878" lvl="0" marL="457200" rtl="0" algn="l">
              <a:spcBef>
                <a:spcPts val="1200"/>
              </a:spcBef>
              <a:spcAft>
                <a:spcPts val="0"/>
              </a:spcAft>
              <a:buClr>
                <a:srgbClr val="FFFF00"/>
              </a:buClr>
              <a:buSzPct val="100000"/>
              <a:buChar char="●"/>
            </a:pPr>
            <a:r>
              <a:rPr lang="en" sz="1854">
                <a:solidFill>
                  <a:srgbClr val="FFFF00"/>
                </a:solidFill>
              </a:rPr>
              <a:t>The international community condemned He, who was disgraced as a scientist.</a:t>
            </a:r>
            <a:endParaRPr sz="1854">
              <a:solidFill>
                <a:srgbClr val="FFFF00"/>
              </a:solidFill>
            </a:endParaRPr>
          </a:p>
          <a:p>
            <a:pPr indent="-319878" lvl="1" marL="914400" rtl="0" algn="l">
              <a:spcBef>
                <a:spcPts val="0"/>
              </a:spcBef>
              <a:spcAft>
                <a:spcPts val="0"/>
              </a:spcAft>
              <a:buClr>
                <a:srgbClr val="FFFF00"/>
              </a:buClr>
              <a:buSzPct val="100000"/>
              <a:buChar char="○"/>
            </a:pPr>
            <a:r>
              <a:rPr lang="en" sz="1854">
                <a:solidFill>
                  <a:srgbClr val="FFFF00"/>
                </a:solidFill>
              </a:rPr>
              <a:t>Called for a moratorium on human germline editing, something which requires a degree of international cooperation the likes of which we almost never see.</a:t>
            </a:r>
            <a:endParaRPr sz="1854">
              <a:solidFill>
                <a:srgbClr val="FFFF00"/>
              </a:solidFill>
            </a:endParaRPr>
          </a:p>
          <a:p>
            <a:pPr indent="-319878" lvl="1" marL="914400" rtl="0" algn="l">
              <a:spcBef>
                <a:spcPts val="0"/>
              </a:spcBef>
              <a:spcAft>
                <a:spcPts val="0"/>
              </a:spcAft>
              <a:buClr>
                <a:srgbClr val="FFFF00"/>
              </a:buClr>
              <a:buSzPct val="100000"/>
              <a:buChar char="○"/>
            </a:pPr>
            <a:r>
              <a:rPr lang="en" sz="1854">
                <a:solidFill>
                  <a:srgbClr val="FFFF00"/>
                </a:solidFill>
              </a:rPr>
              <a:t>Additionally, lead to a vast expansion of restrictions placed on genetic research by governments and biotech companies alike.</a:t>
            </a:r>
            <a:endParaRPr sz="1854">
              <a:solidFill>
                <a:srgbClr val="FFFF00"/>
              </a:solidFill>
            </a:endParaRPr>
          </a:p>
          <a:p>
            <a:pPr indent="0" lvl="0" marL="0" rtl="0" algn="l">
              <a:spcBef>
                <a:spcPts val="1200"/>
              </a:spcBef>
              <a:spcAft>
                <a:spcPts val="1200"/>
              </a:spcAft>
              <a:buNone/>
            </a:pPr>
            <a:r>
              <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3"/>
          <p:cNvSpPr txBox="1"/>
          <p:nvPr>
            <p:ph idx="1" type="body"/>
          </p:nvPr>
        </p:nvSpPr>
        <p:spPr>
          <a:xfrm>
            <a:off x="500575" y="450500"/>
            <a:ext cx="8151900" cy="417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“Incentives for a stunt like [He’s] are probably diminished in a country where there are clearer and easier paths to scientific status,” says  Jonathan Kimmelman, who thinks that the next Mavericks will likely pop up in less well developed countries.</a:t>
            </a:r>
            <a:endParaRPr>
              <a:solidFill>
                <a:schemeClr val="lt1"/>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chemeClr val="lt1"/>
                </a:solidFill>
                <a:latin typeface="Times New Roman"/>
                <a:ea typeface="Times New Roman"/>
                <a:cs typeface="Times New Roman"/>
                <a:sym typeface="Times New Roman"/>
              </a:rPr>
              <a:t>Indeed, m</a:t>
            </a:r>
            <a:r>
              <a:rPr lang="en">
                <a:solidFill>
                  <a:schemeClr val="lt1"/>
                </a:solidFill>
                <a:latin typeface="Times New Roman"/>
                <a:ea typeface="Times New Roman"/>
                <a:cs typeface="Times New Roman"/>
                <a:sym typeface="Times New Roman"/>
              </a:rPr>
              <a:t>ore restrictions-&gt;more people doing research unethically</a:t>
            </a:r>
            <a:endParaRPr>
              <a:solidFill>
                <a:schemeClr val="lt1"/>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chemeClr val="lt1"/>
                </a:solidFill>
                <a:latin typeface="Times New Roman"/>
                <a:ea typeface="Times New Roman"/>
                <a:cs typeface="Times New Roman"/>
                <a:sym typeface="Times New Roman"/>
              </a:rPr>
              <a:t>International community had concerns about how they might stop bad actors from ignoring the moratorium - after all, just about anyone can do CRISPR in their basement with a frog!</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idx="1" type="body"/>
          </p:nvPr>
        </p:nvSpPr>
        <p:spPr>
          <a:xfrm>
            <a:off x="1904550" y="196275"/>
            <a:ext cx="5334900" cy="9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523"/>
              <a:buNone/>
            </a:pPr>
            <a:r>
              <a:rPr lang="en" sz="1917"/>
              <a:t>Vallor: Technomoral Wisdom</a:t>
            </a:r>
            <a:endParaRPr sz="1917"/>
          </a:p>
          <a:p>
            <a:pPr indent="0" lvl="0" marL="0" rtl="0" algn="l">
              <a:spcBef>
                <a:spcPts val="1200"/>
              </a:spcBef>
              <a:spcAft>
                <a:spcPts val="0"/>
              </a:spcAft>
              <a:buSzPts val="523"/>
              <a:buNone/>
            </a:pPr>
            <a:r>
              <a:rPr lang="en" sz="1600">
                <a:latin typeface="Times New Roman"/>
                <a:ea typeface="Times New Roman"/>
                <a:cs typeface="Times New Roman"/>
                <a:sym typeface="Times New Roman"/>
              </a:rPr>
              <a:t>Vallor argues in her book that human enhancing technologies need to be pursued with specific goals in mind, otherwise we run the risk of allowing the pursuit of enhancements to drive its own course.</a:t>
            </a:r>
            <a:endParaRPr sz="1600">
              <a:latin typeface="Times New Roman"/>
              <a:ea typeface="Times New Roman"/>
              <a:cs typeface="Times New Roman"/>
              <a:sym typeface="Times New Roman"/>
            </a:endParaRPr>
          </a:p>
          <a:p>
            <a:pPr indent="0" lvl="0" marL="0" rtl="0" algn="l">
              <a:spcBef>
                <a:spcPts val="1200"/>
              </a:spcBef>
              <a:spcAft>
                <a:spcPts val="0"/>
              </a:spcAft>
              <a:buSzPts val="523"/>
              <a:buNone/>
            </a:pPr>
            <a:r>
              <a:t/>
            </a:r>
            <a:endParaRPr sz="1600">
              <a:latin typeface="Times New Roman"/>
              <a:ea typeface="Times New Roman"/>
              <a:cs typeface="Times New Roman"/>
              <a:sym typeface="Times New Roman"/>
            </a:endParaRPr>
          </a:p>
          <a:p>
            <a:pPr indent="0" lvl="0" marL="0" rtl="0" algn="l">
              <a:spcBef>
                <a:spcPts val="1200"/>
              </a:spcBef>
              <a:spcAft>
                <a:spcPts val="1200"/>
              </a:spcAft>
              <a:buSzPts val="523"/>
              <a:buNone/>
            </a:pPr>
            <a:r>
              <a:rPr lang="en" sz="1600">
                <a:latin typeface="Times New Roman"/>
                <a:ea typeface="Times New Roman"/>
                <a:cs typeface="Times New Roman"/>
                <a:sym typeface="Times New Roman"/>
              </a:rPr>
              <a:t>Yet, He’s scandal has been the primary thing driving the course of genetic research in the years since it happened - as technomoral agents, it would behoove us to make sure that this doesn’t remain the case.</a:t>
            </a:r>
            <a:endParaRPr sz="16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Starting Point for Discussion</a:t>
            </a:r>
            <a:endParaRPr/>
          </a:p>
        </p:txBody>
      </p:sp>
      <p:sp>
        <p:nvSpPr>
          <p:cNvPr id="147" name="Google Shape;147;p25"/>
          <p:cNvSpPr txBox="1"/>
          <p:nvPr/>
        </p:nvSpPr>
        <p:spPr>
          <a:xfrm>
            <a:off x="421350" y="1729025"/>
            <a:ext cx="7976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Are research restrictions really the correct way to ensure that these dangerous technologies are developed ethically, or do they actually ensure that bad actors get their hands on these technologies first?</a:t>
            </a:r>
            <a:endParaRPr>
              <a:latin typeface="Roboto"/>
              <a:ea typeface="Roboto"/>
              <a:cs typeface="Roboto"/>
              <a:sym typeface="Roboto"/>
            </a:endParaRPr>
          </a:p>
        </p:txBody>
      </p:sp>
      <p:sp>
        <p:nvSpPr>
          <p:cNvPr id="148" name="Google Shape;148;p25"/>
          <p:cNvSpPr txBox="1"/>
          <p:nvPr/>
        </p:nvSpPr>
        <p:spPr>
          <a:xfrm>
            <a:off x="421350" y="2688000"/>
            <a:ext cx="7206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An overwhelming majority of medical literature published in the past 5 years has fallen into the domain of genetics, and its therapeutic applications are being pursued, for better or worse. However, if the applications of this science in medicine are truly </a:t>
            </a:r>
            <a:r>
              <a:rPr lang="en">
                <a:latin typeface="Roboto"/>
                <a:ea typeface="Roboto"/>
                <a:cs typeface="Roboto"/>
                <a:sym typeface="Roboto"/>
              </a:rPr>
              <a:t>inseparable</a:t>
            </a:r>
            <a:r>
              <a:rPr lang="en">
                <a:latin typeface="Roboto"/>
                <a:ea typeface="Roboto"/>
                <a:cs typeface="Roboto"/>
                <a:sym typeface="Roboto"/>
              </a:rPr>
              <a:t> from the applications for human enhancement, is it really a good idea to focus our policy making efforts on restricting research? Are there other stages in the process that might be a better use of our time?</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Genetics: a taboo science?</a:t>
            </a:r>
            <a:endParaRPr/>
          </a:p>
        </p:txBody>
      </p:sp>
      <p:sp>
        <p:nvSpPr>
          <p:cNvPr id="73" name="Google Shape;73;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Thought experiment to show why the field of genetics is perceived as more taboo than other methods of human enhancement</a:t>
            </a:r>
            <a:endParaRPr/>
          </a:p>
          <a:p>
            <a:pPr indent="0" lvl="0" marL="0" rtl="0" algn="l">
              <a:spcBef>
                <a:spcPts val="1200"/>
              </a:spcBef>
              <a:spcAft>
                <a:spcPts val="0"/>
              </a:spcAft>
              <a:buNone/>
            </a:pPr>
            <a:r>
              <a:rPr lang="en"/>
              <a:t>-Also to show that the field of human enhancements isn’t quite as foreign as people might think: in fact, it’s already pretty widely employed through other means.</a:t>
            </a:r>
            <a:endParaRPr/>
          </a:p>
          <a:p>
            <a:pPr indent="0" lvl="0" marL="0" rtl="0" algn="l">
              <a:spcBef>
                <a:spcPts val="1200"/>
              </a:spcBef>
              <a:spcAft>
                <a:spcPts val="1200"/>
              </a:spcAft>
              <a:buNone/>
            </a:pPr>
            <a:r>
              <a:rPr lang="en"/>
              <a:t>-</a:t>
            </a:r>
            <a:r>
              <a:rPr lang="en" sz="1050">
                <a:solidFill>
                  <a:srgbClr val="3C4043"/>
                </a:solidFill>
                <a:highlight>
                  <a:srgbClr val="FFFFFF"/>
                </a:highlight>
              </a:rPr>
              <a:t>Glasses, pacemakers, laser eye surgery, performance enhancing drugs, to name a few.</a:t>
            </a:r>
            <a:endParaRPr/>
          </a:p>
        </p:txBody>
      </p:sp>
      <p:pic>
        <p:nvPicPr>
          <p:cNvPr id="74" name="Google Shape;74;p14"/>
          <p:cNvPicPr preferRelativeResize="0"/>
          <p:nvPr/>
        </p:nvPicPr>
        <p:blipFill>
          <a:blip r:embed="rId3">
            <a:alphaModFix/>
          </a:blip>
          <a:stretch>
            <a:fillRect/>
          </a:stretch>
        </p:blipFill>
        <p:spPr>
          <a:xfrm>
            <a:off x="0" y="1"/>
            <a:ext cx="10287000" cy="5143500"/>
          </a:xfrm>
          <a:prstGeom prst="rect">
            <a:avLst/>
          </a:prstGeom>
          <a:noFill/>
          <a:ln>
            <a:noFill/>
          </a:ln>
        </p:spPr>
      </p:pic>
      <p:sp>
        <p:nvSpPr>
          <p:cNvPr id="75" name="Google Shape;75;p14"/>
          <p:cNvSpPr txBox="1"/>
          <p:nvPr/>
        </p:nvSpPr>
        <p:spPr>
          <a:xfrm>
            <a:off x="910500" y="0"/>
            <a:ext cx="7323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900">
                <a:solidFill>
                  <a:srgbClr val="FF9900"/>
                </a:solidFill>
                <a:latin typeface="Roboto"/>
                <a:ea typeface="Roboto"/>
                <a:cs typeface="Roboto"/>
                <a:sym typeface="Roboto"/>
              </a:rPr>
              <a:t>Genetics: A Taboo Science?</a:t>
            </a:r>
            <a:endParaRPr sz="3900">
              <a:solidFill>
                <a:srgbClr val="FF9900"/>
              </a:solidFill>
              <a:latin typeface="Roboto"/>
              <a:ea typeface="Roboto"/>
              <a:cs typeface="Roboto"/>
              <a:sym typeface="Roboto"/>
            </a:endParaRPr>
          </a:p>
        </p:txBody>
      </p:sp>
      <p:sp>
        <p:nvSpPr>
          <p:cNvPr id="76" name="Google Shape;76;p14"/>
          <p:cNvSpPr txBox="1"/>
          <p:nvPr/>
        </p:nvSpPr>
        <p:spPr>
          <a:xfrm>
            <a:off x="370500" y="741025"/>
            <a:ext cx="85446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-We’re all fine with the idea of improving our vision with glasses, contacts, or laser eye surgery, but genetic engineering???</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Medical Devices</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-Pacemakers</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-Prosthetic devices</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Pharmaceuticals:</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-Steroids</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-Focus enhancing drugs (adderall)</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-Cosmetic pharmaceuticals (Rogaine - causes hair to grow thicker and fuller)</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Can seem almost obligatory in some cases</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-School mandated eye exams</a:t>
            </a:r>
            <a:endParaRPr sz="1800">
              <a:solidFill>
                <a:schemeClr val="lt1"/>
              </a:solidFill>
              <a:latin typeface="Roboto"/>
              <a:ea typeface="Roboto"/>
              <a:cs typeface="Roboto"/>
              <a:sym typeface="Roboto"/>
            </a:endParaRPr>
          </a:p>
          <a:p>
            <a:pPr indent="0" lvl="0" marL="0" rtl="0" algn="l">
              <a:spcBef>
                <a:spcPts val="0"/>
              </a:spcBef>
              <a:spcAft>
                <a:spcPts val="0"/>
              </a:spcAft>
              <a:buNone/>
            </a:pPr>
            <a:r>
              <a:rPr lang="en" sz="1800">
                <a:solidFill>
                  <a:schemeClr val="lt1"/>
                </a:solidFill>
                <a:latin typeface="Roboto"/>
                <a:ea typeface="Roboto"/>
                <a:cs typeface="Roboto"/>
                <a:sym typeface="Roboto"/>
              </a:rPr>
              <a:t>-Orthodontia</a:t>
            </a:r>
            <a:endParaRPr sz="180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nvSpPr>
        <p:spPr>
          <a:xfrm>
            <a:off x="668375" y="210675"/>
            <a:ext cx="7875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00FF"/>
                </a:solidFill>
                <a:latin typeface="Roboto"/>
                <a:ea typeface="Roboto"/>
                <a:cs typeface="Roboto"/>
                <a:sym typeface="Roboto"/>
              </a:rPr>
              <a:t>A Theoretical Gene</a:t>
            </a:r>
            <a:endParaRPr b="1" sz="1700">
              <a:solidFill>
                <a:srgbClr val="0000FF"/>
              </a:solidFill>
              <a:latin typeface="Roboto"/>
              <a:ea typeface="Roboto"/>
              <a:cs typeface="Roboto"/>
              <a:sym typeface="Roboto"/>
            </a:endParaRPr>
          </a:p>
        </p:txBody>
      </p:sp>
      <p:sp>
        <p:nvSpPr>
          <p:cNvPr id="82" name="Google Shape;82;p15"/>
          <p:cNvSpPr txBox="1"/>
          <p:nvPr/>
        </p:nvSpPr>
        <p:spPr>
          <a:xfrm>
            <a:off x="210675" y="733750"/>
            <a:ext cx="464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rPr>
              <a:t>ATG</a:t>
            </a:r>
            <a:r>
              <a:rPr lang="en">
                <a:latin typeface="Roboto"/>
                <a:ea typeface="Roboto"/>
                <a:cs typeface="Roboto"/>
                <a:sym typeface="Roboto"/>
              </a:rPr>
              <a:t>AGGTCGGATACATTGAAC</a:t>
            </a:r>
            <a:r>
              <a:rPr lang="en" u="sng">
                <a:latin typeface="Roboto"/>
                <a:ea typeface="Roboto"/>
                <a:cs typeface="Roboto"/>
                <a:sym typeface="Roboto"/>
              </a:rPr>
              <a:t>TAG</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healthy gene, encodes a functional protein</a:t>
            </a:r>
            <a:endParaRPr>
              <a:latin typeface="Roboto"/>
              <a:ea typeface="Roboto"/>
              <a:cs typeface="Roboto"/>
              <a:sym typeface="Roboto"/>
            </a:endParaRPr>
          </a:p>
        </p:txBody>
      </p:sp>
      <p:sp>
        <p:nvSpPr>
          <p:cNvPr id="83" name="Google Shape;83;p15"/>
          <p:cNvSpPr txBox="1"/>
          <p:nvPr/>
        </p:nvSpPr>
        <p:spPr>
          <a:xfrm>
            <a:off x="210675" y="1349350"/>
            <a:ext cx="418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rPr>
              <a:t>ATG</a:t>
            </a:r>
            <a:r>
              <a:rPr lang="en">
                <a:latin typeface="Roboto"/>
                <a:ea typeface="Roboto"/>
                <a:cs typeface="Roboto"/>
                <a:sym typeface="Roboto"/>
              </a:rPr>
              <a:t>AGG</a:t>
            </a:r>
            <a:r>
              <a:rPr lang="en" u="sng">
                <a:latin typeface="Roboto"/>
                <a:ea typeface="Roboto"/>
                <a:cs typeface="Roboto"/>
                <a:sym typeface="Roboto"/>
              </a:rPr>
              <a:t>T</a:t>
            </a:r>
            <a:r>
              <a:rPr lang="en" u="sng">
                <a:highlight>
                  <a:srgbClr val="FFFF00"/>
                </a:highlight>
                <a:latin typeface="Roboto"/>
                <a:ea typeface="Roboto"/>
                <a:cs typeface="Roboto"/>
                <a:sym typeface="Roboto"/>
              </a:rPr>
              <a:t>A</a:t>
            </a:r>
            <a:r>
              <a:rPr lang="en" u="sng">
                <a:latin typeface="Roboto"/>
                <a:ea typeface="Roboto"/>
                <a:cs typeface="Roboto"/>
                <a:sym typeface="Roboto"/>
              </a:rPr>
              <a:t>G</a:t>
            </a:r>
            <a:r>
              <a:rPr lang="en">
                <a:latin typeface="Roboto"/>
                <a:ea typeface="Roboto"/>
                <a:cs typeface="Roboto"/>
                <a:sym typeface="Roboto"/>
              </a:rPr>
              <a:t>GATACATTGAACTAG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mutant gene, protein lacks normal function because it terminates early</a:t>
            </a:r>
            <a:endParaRPr>
              <a:latin typeface="Roboto"/>
              <a:ea typeface="Roboto"/>
              <a:cs typeface="Roboto"/>
              <a:sym typeface="Roboto"/>
            </a:endParaRPr>
          </a:p>
        </p:txBody>
      </p:sp>
      <p:sp>
        <p:nvSpPr>
          <p:cNvPr id="84" name="Google Shape;84;p15"/>
          <p:cNvSpPr txBox="1"/>
          <p:nvPr/>
        </p:nvSpPr>
        <p:spPr>
          <a:xfrm>
            <a:off x="4257175" y="4068125"/>
            <a:ext cx="237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rPr>
              <a:t>ATG</a:t>
            </a:r>
            <a:r>
              <a:rPr lang="en">
                <a:latin typeface="Roboto"/>
                <a:ea typeface="Roboto"/>
                <a:cs typeface="Roboto"/>
                <a:sym typeface="Roboto"/>
              </a:rPr>
              <a:t> - A start codon</a:t>
            </a:r>
            <a:endParaRPr>
              <a:latin typeface="Roboto"/>
              <a:ea typeface="Roboto"/>
              <a:cs typeface="Roboto"/>
              <a:sym typeface="Roboto"/>
            </a:endParaRPr>
          </a:p>
        </p:txBody>
      </p:sp>
      <p:sp>
        <p:nvSpPr>
          <p:cNvPr id="85" name="Google Shape;85;p15"/>
          <p:cNvSpPr txBox="1"/>
          <p:nvPr/>
        </p:nvSpPr>
        <p:spPr>
          <a:xfrm>
            <a:off x="6768300" y="4068125"/>
            <a:ext cx="237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rPr>
              <a:t>TAG</a:t>
            </a:r>
            <a:r>
              <a:rPr lang="en">
                <a:latin typeface="Roboto"/>
                <a:ea typeface="Roboto"/>
                <a:cs typeface="Roboto"/>
                <a:sym typeface="Roboto"/>
              </a:rPr>
              <a:t> - A stop codon</a:t>
            </a:r>
            <a:endParaRPr>
              <a:latin typeface="Roboto"/>
              <a:ea typeface="Roboto"/>
              <a:cs typeface="Roboto"/>
              <a:sym typeface="Roboto"/>
            </a:endParaRPr>
          </a:p>
        </p:txBody>
      </p:sp>
      <p:pic>
        <p:nvPicPr>
          <p:cNvPr id="86" name="Google Shape;86;p15"/>
          <p:cNvPicPr preferRelativeResize="0"/>
          <p:nvPr/>
        </p:nvPicPr>
        <p:blipFill>
          <a:blip r:embed="rId3">
            <a:alphaModFix/>
          </a:blip>
          <a:stretch>
            <a:fillRect/>
          </a:stretch>
        </p:blipFill>
        <p:spPr>
          <a:xfrm>
            <a:off x="4692775" y="0"/>
            <a:ext cx="4451226" cy="3900967"/>
          </a:xfrm>
          <a:prstGeom prst="rect">
            <a:avLst/>
          </a:prstGeom>
          <a:noFill/>
          <a:ln>
            <a:noFill/>
          </a:ln>
        </p:spPr>
      </p:pic>
      <p:sp>
        <p:nvSpPr>
          <p:cNvPr id="87" name="Google Shape;87;p15"/>
          <p:cNvSpPr txBox="1"/>
          <p:nvPr/>
        </p:nvSpPr>
        <p:spPr>
          <a:xfrm>
            <a:off x="210675" y="2447075"/>
            <a:ext cx="3872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Suppose this is the </a:t>
            </a:r>
            <a:r>
              <a:rPr i="1" lang="en">
                <a:latin typeface="Roboto"/>
                <a:ea typeface="Roboto"/>
                <a:cs typeface="Roboto"/>
                <a:sym typeface="Roboto"/>
              </a:rPr>
              <a:t>CFTR</a:t>
            </a:r>
            <a:r>
              <a:rPr lang="en">
                <a:latin typeface="Roboto"/>
                <a:ea typeface="Roboto"/>
                <a:cs typeface="Roboto"/>
                <a:sym typeface="Roboto"/>
              </a:rPr>
              <a:t> gene, and causes Cystic Fibrosis when mutant. If we use gene editing technology (such as CRISPR/CAS9) to restore the mutant gene to normal, our patient will no longer suffer from Cystic Fibrosis.</a:t>
            </a:r>
            <a:endParaRPr>
              <a:latin typeface="Roboto"/>
              <a:ea typeface="Roboto"/>
              <a:cs typeface="Roboto"/>
              <a:sym typeface="Roboto"/>
            </a:endParaRPr>
          </a:p>
        </p:txBody>
      </p:sp>
      <p:sp>
        <p:nvSpPr>
          <p:cNvPr id="88" name="Google Shape;88;p15"/>
          <p:cNvSpPr txBox="1"/>
          <p:nvPr/>
        </p:nvSpPr>
        <p:spPr>
          <a:xfrm>
            <a:off x="203325" y="3852725"/>
            <a:ext cx="3886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Now Suppose this is the </a:t>
            </a:r>
            <a:r>
              <a:rPr i="1" lang="en">
                <a:latin typeface="Roboto"/>
                <a:ea typeface="Roboto"/>
                <a:cs typeface="Roboto"/>
                <a:sym typeface="Roboto"/>
              </a:rPr>
              <a:t>AR</a:t>
            </a:r>
            <a:r>
              <a:rPr lang="en">
                <a:latin typeface="Roboto"/>
                <a:ea typeface="Roboto"/>
                <a:cs typeface="Roboto"/>
                <a:sym typeface="Roboto"/>
              </a:rPr>
              <a:t> gene, which causes baldness in men when mutant. If we use the same gene editing technology to do the same thing, our patient will grow a full head of hair.</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675" y="798600"/>
            <a:ext cx="8587800" cy="390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If we allow these technologies to be used for therapeutic purposes, bad actors </a:t>
            </a:r>
            <a:r>
              <a:rPr b="1" lang="en" u="sng"/>
              <a:t>WILL</a:t>
            </a:r>
            <a:r>
              <a:rPr lang="en"/>
              <a:t> be able to use them for the purposes of human enhancement. The  only difference in the technology is what gene we target.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do Athletes use Steroids?</a:t>
            </a:r>
            <a:endParaRPr/>
          </a:p>
        </p:txBody>
      </p:sp>
      <p:sp>
        <p:nvSpPr>
          <p:cNvPr id="99" name="Google Shape;99;p17"/>
          <p:cNvSpPr txBox="1"/>
          <p:nvPr>
            <p:ph idx="1" type="body"/>
          </p:nvPr>
        </p:nvSpPr>
        <p:spPr>
          <a:xfrm>
            <a:off x="71950" y="1255400"/>
            <a:ext cx="4933500" cy="3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rgbClr val="FF9900"/>
                </a:solidFill>
                <a:latin typeface="Arial"/>
                <a:ea typeface="Arial"/>
                <a:cs typeface="Arial"/>
                <a:sym typeface="Arial"/>
              </a:rPr>
              <a:t>Oprah Winfrey: Did you ever take banned substances to enhance your cycling performance?</a:t>
            </a:r>
            <a:endParaRPr i="1" sz="1200">
              <a:solidFill>
                <a:srgbClr val="FF9900"/>
              </a:solidFill>
              <a:latin typeface="Arial"/>
              <a:ea typeface="Arial"/>
              <a:cs typeface="Arial"/>
              <a:sym typeface="Arial"/>
            </a:endParaRPr>
          </a:p>
          <a:p>
            <a:pPr indent="0" lvl="0" marL="0" rtl="0" algn="l">
              <a:spcBef>
                <a:spcPts val="0"/>
              </a:spcBef>
              <a:spcAft>
                <a:spcPts val="0"/>
              </a:spcAft>
              <a:buNone/>
            </a:pPr>
            <a:r>
              <a:rPr lang="en" sz="1200">
                <a:solidFill>
                  <a:srgbClr val="0000FF"/>
                </a:solidFill>
                <a:latin typeface="Arial"/>
                <a:ea typeface="Arial"/>
                <a:cs typeface="Arial"/>
                <a:sym typeface="Arial"/>
              </a:rPr>
              <a:t>Lance Armstrong: "Yes."</a:t>
            </a:r>
            <a:endParaRPr sz="1200">
              <a:solidFill>
                <a:srgbClr val="0000FF"/>
              </a:solidFill>
              <a:latin typeface="Arial"/>
              <a:ea typeface="Arial"/>
              <a:cs typeface="Arial"/>
              <a:sym typeface="Arial"/>
            </a:endParaRPr>
          </a:p>
          <a:p>
            <a:pPr indent="0" lvl="0" marL="0" rtl="0" algn="l">
              <a:spcBef>
                <a:spcPts val="0"/>
              </a:spcBef>
              <a:spcAft>
                <a:spcPts val="0"/>
              </a:spcAft>
              <a:buNone/>
            </a:pPr>
            <a:r>
              <a:rPr i="1" lang="en" sz="1200">
                <a:solidFill>
                  <a:srgbClr val="FF9900"/>
                </a:solidFill>
                <a:latin typeface="Arial"/>
                <a:ea typeface="Arial"/>
                <a:cs typeface="Arial"/>
                <a:sym typeface="Arial"/>
              </a:rPr>
              <a:t>Was one of those banned substances EPO?</a:t>
            </a:r>
            <a:endParaRPr i="1" sz="1200">
              <a:solidFill>
                <a:srgbClr val="FF9900"/>
              </a:solidFill>
              <a:latin typeface="Arial"/>
              <a:ea typeface="Arial"/>
              <a:cs typeface="Arial"/>
              <a:sym typeface="Arial"/>
            </a:endParaRPr>
          </a:p>
          <a:p>
            <a:pPr indent="0" lvl="0" marL="0" rtl="0" algn="l">
              <a:spcBef>
                <a:spcPts val="0"/>
              </a:spcBef>
              <a:spcAft>
                <a:spcPts val="0"/>
              </a:spcAft>
              <a:buNone/>
            </a:pPr>
            <a:r>
              <a:rPr lang="en" sz="1200">
                <a:solidFill>
                  <a:srgbClr val="0000FF"/>
                </a:solidFill>
                <a:latin typeface="Arial"/>
                <a:ea typeface="Arial"/>
                <a:cs typeface="Arial"/>
                <a:sym typeface="Arial"/>
              </a:rPr>
              <a:t>"Yes."</a:t>
            </a:r>
            <a:endParaRPr sz="1200">
              <a:solidFill>
                <a:srgbClr val="0000FF"/>
              </a:solidFill>
              <a:latin typeface="Arial"/>
              <a:ea typeface="Arial"/>
              <a:cs typeface="Arial"/>
              <a:sym typeface="Arial"/>
            </a:endParaRPr>
          </a:p>
          <a:p>
            <a:pPr indent="0" lvl="0" marL="0" rtl="0" algn="l">
              <a:spcBef>
                <a:spcPts val="0"/>
              </a:spcBef>
              <a:spcAft>
                <a:spcPts val="0"/>
              </a:spcAft>
              <a:buNone/>
            </a:pPr>
            <a:r>
              <a:rPr i="1" lang="en" sz="1200">
                <a:solidFill>
                  <a:srgbClr val="FF9900"/>
                </a:solidFill>
                <a:latin typeface="Arial"/>
                <a:ea typeface="Arial"/>
                <a:cs typeface="Arial"/>
                <a:sym typeface="Arial"/>
              </a:rPr>
              <a:t>Did you ever blood dope or use blood transfusions to enhance your cycling performance?</a:t>
            </a:r>
            <a:endParaRPr i="1" sz="1200">
              <a:solidFill>
                <a:srgbClr val="FF9900"/>
              </a:solidFill>
              <a:latin typeface="Arial"/>
              <a:ea typeface="Arial"/>
              <a:cs typeface="Arial"/>
              <a:sym typeface="Arial"/>
            </a:endParaRPr>
          </a:p>
          <a:p>
            <a:pPr indent="0" lvl="0" marL="0" rtl="0" algn="l">
              <a:spcBef>
                <a:spcPts val="0"/>
              </a:spcBef>
              <a:spcAft>
                <a:spcPts val="0"/>
              </a:spcAft>
              <a:buNone/>
            </a:pPr>
            <a:r>
              <a:rPr lang="en" sz="1200">
                <a:solidFill>
                  <a:srgbClr val="0000FF"/>
                </a:solidFill>
                <a:latin typeface="Arial"/>
                <a:ea typeface="Arial"/>
                <a:cs typeface="Arial"/>
                <a:sym typeface="Arial"/>
              </a:rPr>
              <a:t>"Yes."</a:t>
            </a:r>
            <a:endParaRPr sz="1200">
              <a:solidFill>
                <a:srgbClr val="0000FF"/>
              </a:solidFill>
              <a:latin typeface="Arial"/>
              <a:ea typeface="Arial"/>
              <a:cs typeface="Arial"/>
              <a:sym typeface="Arial"/>
            </a:endParaRPr>
          </a:p>
          <a:p>
            <a:pPr indent="0" lvl="0" marL="0" rtl="0" algn="l">
              <a:spcBef>
                <a:spcPts val="0"/>
              </a:spcBef>
              <a:spcAft>
                <a:spcPts val="0"/>
              </a:spcAft>
              <a:buNone/>
            </a:pPr>
            <a:r>
              <a:rPr i="1" lang="en" sz="1200">
                <a:solidFill>
                  <a:srgbClr val="FF9900"/>
                </a:solidFill>
                <a:latin typeface="Arial"/>
                <a:ea typeface="Arial"/>
                <a:cs typeface="Arial"/>
                <a:sym typeface="Arial"/>
              </a:rPr>
              <a:t>Did you ever use any other banned substances such as testosterone, cortisone or Human Growth Hormone?</a:t>
            </a:r>
            <a:endParaRPr i="1" sz="1200">
              <a:solidFill>
                <a:srgbClr val="FF9900"/>
              </a:solidFill>
              <a:latin typeface="Arial"/>
              <a:ea typeface="Arial"/>
              <a:cs typeface="Arial"/>
              <a:sym typeface="Arial"/>
            </a:endParaRPr>
          </a:p>
          <a:p>
            <a:pPr indent="0" lvl="0" marL="0" rtl="0" algn="l">
              <a:spcBef>
                <a:spcPts val="0"/>
              </a:spcBef>
              <a:spcAft>
                <a:spcPts val="0"/>
              </a:spcAft>
              <a:buNone/>
            </a:pPr>
            <a:r>
              <a:rPr lang="en" sz="1200">
                <a:solidFill>
                  <a:srgbClr val="0000FF"/>
                </a:solidFill>
                <a:latin typeface="Arial"/>
                <a:ea typeface="Arial"/>
                <a:cs typeface="Arial"/>
                <a:sym typeface="Arial"/>
              </a:rPr>
              <a:t>"Yes."</a:t>
            </a:r>
            <a:endParaRPr sz="1200">
              <a:solidFill>
                <a:srgbClr val="0000FF"/>
              </a:solidFill>
              <a:latin typeface="Arial"/>
              <a:ea typeface="Arial"/>
              <a:cs typeface="Arial"/>
              <a:sym typeface="Arial"/>
            </a:endParaRPr>
          </a:p>
          <a:p>
            <a:pPr indent="0" lvl="0" marL="0" rtl="0" algn="l">
              <a:spcBef>
                <a:spcPts val="0"/>
              </a:spcBef>
              <a:spcAft>
                <a:spcPts val="0"/>
              </a:spcAft>
              <a:buNone/>
            </a:pPr>
            <a:r>
              <a:rPr i="1" lang="en" sz="1200">
                <a:solidFill>
                  <a:srgbClr val="FF9900"/>
                </a:solidFill>
                <a:latin typeface="Arial"/>
                <a:ea typeface="Arial"/>
                <a:cs typeface="Arial"/>
                <a:sym typeface="Arial"/>
              </a:rPr>
              <a:t>In all seven of your Tour de France victories, did you ever take banned substances or blood dope?</a:t>
            </a:r>
            <a:endParaRPr i="1" sz="1200">
              <a:solidFill>
                <a:srgbClr val="FF9900"/>
              </a:solidFill>
              <a:latin typeface="Arial"/>
              <a:ea typeface="Arial"/>
              <a:cs typeface="Arial"/>
              <a:sym typeface="Arial"/>
            </a:endParaRPr>
          </a:p>
          <a:p>
            <a:pPr indent="0" lvl="0" marL="0" rtl="0" algn="l">
              <a:spcBef>
                <a:spcPts val="0"/>
              </a:spcBef>
              <a:spcAft>
                <a:spcPts val="0"/>
              </a:spcAft>
              <a:buNone/>
            </a:pPr>
            <a:r>
              <a:rPr lang="en" sz="1200">
                <a:solidFill>
                  <a:srgbClr val="0000FF"/>
                </a:solidFill>
                <a:latin typeface="Arial"/>
                <a:ea typeface="Arial"/>
                <a:cs typeface="Arial"/>
                <a:sym typeface="Arial"/>
              </a:rPr>
              <a:t>"Yes."</a:t>
            </a:r>
            <a:endParaRPr sz="1200">
              <a:solidFill>
                <a:srgbClr val="0000FF"/>
              </a:solidFill>
              <a:latin typeface="Arial"/>
              <a:ea typeface="Arial"/>
              <a:cs typeface="Arial"/>
              <a:sym typeface="Arial"/>
            </a:endParaRPr>
          </a:p>
          <a:p>
            <a:pPr indent="0" lvl="0" marL="0" rtl="0" algn="l">
              <a:spcBef>
                <a:spcPts val="0"/>
              </a:spcBef>
              <a:spcAft>
                <a:spcPts val="0"/>
              </a:spcAft>
              <a:buNone/>
            </a:pPr>
            <a:r>
              <a:rPr i="1" lang="en" sz="1200">
                <a:solidFill>
                  <a:srgbClr val="FF9900"/>
                </a:solidFill>
                <a:latin typeface="Arial"/>
                <a:ea typeface="Arial"/>
                <a:cs typeface="Arial"/>
                <a:sym typeface="Arial"/>
              </a:rPr>
              <a:t>In your opinion, was it humanly possible to win the Tour de France without doping, seven times in a row?</a:t>
            </a:r>
            <a:endParaRPr i="1" sz="1200">
              <a:solidFill>
                <a:srgbClr val="FF9900"/>
              </a:solidFill>
              <a:latin typeface="Arial"/>
              <a:ea typeface="Arial"/>
              <a:cs typeface="Arial"/>
              <a:sym typeface="Arial"/>
            </a:endParaRPr>
          </a:p>
          <a:p>
            <a:pPr indent="0" lvl="0" marL="0" rtl="0" algn="l">
              <a:spcBef>
                <a:spcPts val="0"/>
              </a:spcBef>
              <a:spcAft>
                <a:spcPts val="0"/>
              </a:spcAft>
              <a:buNone/>
            </a:pPr>
            <a:r>
              <a:rPr lang="en" sz="1200">
                <a:solidFill>
                  <a:srgbClr val="0000FF"/>
                </a:solidFill>
                <a:latin typeface="Arial"/>
                <a:ea typeface="Arial"/>
                <a:cs typeface="Arial"/>
                <a:sym typeface="Arial"/>
              </a:rPr>
              <a:t>"Not in my opinion....”</a:t>
            </a:r>
            <a:endParaRPr sz="800">
              <a:solidFill>
                <a:srgbClr val="0000FF"/>
              </a:solidFill>
              <a:highlight>
                <a:srgbClr val="FFFFFF"/>
              </a:highlight>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80000"/>
              </a:lnSpc>
              <a:spcBef>
                <a:spcPts val="0"/>
              </a:spcBef>
              <a:spcAft>
                <a:spcPts val="0"/>
              </a:spcAft>
              <a:buSzPts val="275"/>
              <a:buNone/>
            </a:pPr>
            <a:r>
              <a:t/>
            </a:r>
            <a:endParaRPr i="1" sz="700">
              <a:solidFill>
                <a:srgbClr val="FF9900"/>
              </a:solidFill>
              <a:highlight>
                <a:srgbClr val="FFFFFF"/>
              </a:highlight>
              <a:latin typeface="Arial"/>
              <a:ea typeface="Arial"/>
              <a:cs typeface="Arial"/>
              <a:sym typeface="Arial"/>
            </a:endParaRPr>
          </a:p>
          <a:p>
            <a:pPr indent="0" lvl="0" marL="0" rtl="0" algn="l">
              <a:lnSpc>
                <a:spcPct val="95000"/>
              </a:lnSpc>
              <a:spcBef>
                <a:spcPts val="1800"/>
              </a:spcBef>
              <a:spcAft>
                <a:spcPts val="1200"/>
              </a:spcAft>
              <a:buSzPts val="275"/>
              <a:buNone/>
            </a:pPr>
            <a:r>
              <a:t/>
            </a:r>
            <a:endParaRPr sz="325"/>
          </a:p>
        </p:txBody>
      </p:sp>
      <p:pic>
        <p:nvPicPr>
          <p:cNvPr id="100" name="Google Shape;100;p17"/>
          <p:cNvPicPr preferRelativeResize="0"/>
          <p:nvPr/>
        </p:nvPicPr>
        <p:blipFill>
          <a:blip r:embed="rId3">
            <a:alphaModFix/>
          </a:blip>
          <a:stretch>
            <a:fillRect/>
          </a:stretch>
        </p:blipFill>
        <p:spPr>
          <a:xfrm>
            <a:off x="4955675" y="2571750"/>
            <a:ext cx="4188326" cy="2551375"/>
          </a:xfrm>
          <a:prstGeom prst="rect">
            <a:avLst/>
          </a:prstGeom>
          <a:noFill/>
          <a:ln>
            <a:noFill/>
          </a:ln>
        </p:spPr>
      </p:pic>
      <p:pic>
        <p:nvPicPr>
          <p:cNvPr id="101" name="Google Shape;101;p17"/>
          <p:cNvPicPr preferRelativeResize="0"/>
          <p:nvPr/>
        </p:nvPicPr>
        <p:blipFill>
          <a:blip r:embed="rId4">
            <a:alphaModFix/>
          </a:blip>
          <a:stretch>
            <a:fillRect/>
          </a:stretch>
        </p:blipFill>
        <p:spPr>
          <a:xfrm>
            <a:off x="4955675" y="1255400"/>
            <a:ext cx="2507304" cy="1316350"/>
          </a:xfrm>
          <a:prstGeom prst="rect">
            <a:avLst/>
          </a:prstGeom>
          <a:noFill/>
          <a:ln>
            <a:noFill/>
          </a:ln>
        </p:spPr>
      </p:pic>
      <p:pic>
        <p:nvPicPr>
          <p:cNvPr id="102" name="Google Shape;102;p17"/>
          <p:cNvPicPr preferRelativeResize="0"/>
          <p:nvPr/>
        </p:nvPicPr>
        <p:blipFill rotWithShape="1">
          <a:blip r:embed="rId5">
            <a:alphaModFix/>
          </a:blip>
          <a:srcRect b="0" l="0" r="0" t="0"/>
          <a:stretch/>
        </p:blipFill>
        <p:spPr>
          <a:xfrm>
            <a:off x="7148489" y="1255400"/>
            <a:ext cx="1995509" cy="131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A Fundamental Issue with Human Enhancing Technologies</a:t>
            </a:r>
            <a:endParaRPr sz="2020"/>
          </a:p>
        </p:txBody>
      </p:sp>
      <p:sp>
        <p:nvSpPr>
          <p:cNvPr id="108" name="Google Shape;108;p18"/>
          <p:cNvSpPr txBox="1"/>
          <p:nvPr>
            <p:ph idx="4294967295" type="body"/>
          </p:nvPr>
        </p:nvSpPr>
        <p:spPr>
          <a:xfrm>
            <a:off x="101025" y="1404775"/>
            <a:ext cx="8246400" cy="16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rgbClr val="FF9900"/>
                </a:solidFill>
                <a:highlight>
                  <a:srgbClr val="FFFFFF"/>
                </a:highlight>
                <a:latin typeface="Arial"/>
                <a:ea typeface="Arial"/>
                <a:cs typeface="Arial"/>
                <a:sym typeface="Arial"/>
              </a:rPr>
              <a:t>You said to me earlier you don't think it was possible to win without doping?</a:t>
            </a:r>
            <a:endParaRPr i="1" sz="2000">
              <a:solidFill>
                <a:srgbClr val="FF9900"/>
              </a:solidFill>
              <a:highlight>
                <a:srgbClr val="FFFFFF"/>
              </a:highlight>
              <a:latin typeface="Arial"/>
              <a:ea typeface="Arial"/>
              <a:cs typeface="Arial"/>
              <a:sym typeface="Arial"/>
            </a:endParaRPr>
          </a:p>
          <a:p>
            <a:pPr indent="0" lvl="0" marL="0" rtl="0" algn="l">
              <a:spcBef>
                <a:spcPts val="1800"/>
              </a:spcBef>
              <a:spcAft>
                <a:spcPts val="0"/>
              </a:spcAft>
              <a:buNone/>
            </a:pPr>
            <a:r>
              <a:rPr lang="en" sz="2000">
                <a:solidFill>
                  <a:srgbClr val="0000FF"/>
                </a:solidFill>
                <a:highlight>
                  <a:srgbClr val="FFFFFF"/>
                </a:highlight>
                <a:latin typeface="Arial"/>
                <a:ea typeface="Arial"/>
                <a:cs typeface="Arial"/>
                <a:sym typeface="Arial"/>
              </a:rPr>
              <a:t>"Not in that generation, and I'm not here to talk about others in that generation. It's been well-documented. I didn't invent the culture, but I didn't try to stop the culture, and that's my mistake, and that's what I have to be sorry for, and that's what something and the sport is now paying the price because of that. So I am sorry for that. I didn't have access to anything else that nobody else did."</a:t>
            </a:r>
            <a:endParaRPr sz="2000">
              <a:solidFill>
                <a:srgbClr val="0000FF"/>
              </a:solidFill>
              <a:highlight>
                <a:srgbClr val="FFFFFF"/>
              </a:highlight>
              <a:latin typeface="Arial"/>
              <a:ea typeface="Arial"/>
              <a:cs typeface="Arial"/>
              <a:sym typeface="Arial"/>
            </a:endParaRPr>
          </a:p>
          <a:p>
            <a:pPr indent="0" lvl="0" marL="0" rtl="0" algn="l">
              <a:lnSpc>
                <a:spcPct val="100000"/>
              </a:lnSpc>
              <a:spcBef>
                <a:spcPts val="1800"/>
              </a:spcBef>
              <a:spcAft>
                <a:spcPts val="0"/>
              </a:spcAft>
              <a:buNone/>
            </a:pPr>
            <a:r>
              <a:t/>
            </a:r>
            <a:endParaRPr sz="2700">
              <a:solidFill>
                <a:srgbClr val="0000FF"/>
              </a:solidFil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19"/>
          <p:cNvSpPr txBox="1"/>
          <p:nvPr/>
        </p:nvSpPr>
        <p:spPr>
          <a:xfrm>
            <a:off x="726475" y="159825"/>
            <a:ext cx="811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lt1"/>
                </a:solidFill>
                <a:latin typeface="Roboto"/>
                <a:ea typeface="Roboto"/>
                <a:cs typeface="Roboto"/>
                <a:sym typeface="Roboto"/>
              </a:rPr>
              <a:t>Common Concerns With Human Enhancing Technologies</a:t>
            </a:r>
            <a:endParaRPr sz="2400">
              <a:solidFill>
                <a:schemeClr val="lt1"/>
              </a:solidFill>
              <a:latin typeface="Roboto"/>
              <a:ea typeface="Roboto"/>
              <a:cs typeface="Roboto"/>
              <a:sym typeface="Roboto"/>
            </a:endParaRPr>
          </a:p>
        </p:txBody>
      </p:sp>
      <p:sp>
        <p:nvSpPr>
          <p:cNvPr id="114" name="Google Shape;114;p19"/>
          <p:cNvSpPr txBox="1"/>
          <p:nvPr/>
        </p:nvSpPr>
        <p:spPr>
          <a:xfrm>
            <a:off x="726475" y="915375"/>
            <a:ext cx="7896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Roboto"/>
                <a:ea typeface="Roboto"/>
                <a:cs typeface="Roboto"/>
                <a:sym typeface="Roboto"/>
              </a:rPr>
              <a:t>Playing God - Frankenstein</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The Gatica Problem</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How can we be sure that tampering with our genes will be safe? What if there are adverse effects elsewhere?</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There is an ongoing moral discussion about what it actually means to be human. If we can’t agree on what that is, how can we be sure that we don’t lose it in the pursuit of enhancements?</a:t>
            </a:r>
            <a:endParaRPr>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“safe?”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we classify as “therapeutic interventions?”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these two examples really “in contrast?”</a:t>
            </a:r>
            <a:endParaRPr/>
          </a:p>
        </p:txBody>
      </p:sp>
      <p:sp>
        <p:nvSpPr>
          <p:cNvPr id="120" name="Google Shape;120;p20"/>
          <p:cNvSpPr txBox="1"/>
          <p:nvPr>
            <p:ph idx="1" type="body"/>
          </p:nvPr>
        </p:nvSpPr>
        <p:spPr>
          <a:xfrm>
            <a:off x="4506650" y="3992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333333"/>
                </a:solidFill>
                <a:highlight>
                  <a:srgbClr val="FFFFFF"/>
                </a:highlight>
              </a:rPr>
              <a:t>“Drugs and medical interventions which are allowed by authorities such as the Olympic Committee are justified on the grounds that they are therapeutic interventions that treat conditions or illnesses. This also includes treatments such as laser eye surgery to improve eyesight (particularly common in shooting events and archery).</a:t>
            </a:r>
            <a:endParaRPr sz="1200">
              <a:solidFill>
                <a:srgbClr val="333333"/>
              </a:solidFill>
              <a:highlight>
                <a:srgbClr val="FFFFFF"/>
              </a:highlight>
            </a:endParaRPr>
          </a:p>
          <a:p>
            <a:pPr indent="0" lvl="0" marL="0" rtl="0" algn="l">
              <a:spcBef>
                <a:spcPts val="1200"/>
              </a:spcBef>
              <a:spcAft>
                <a:spcPts val="0"/>
              </a:spcAft>
              <a:buNone/>
            </a:pPr>
            <a:r>
              <a:rPr lang="en" sz="1200">
                <a:solidFill>
                  <a:srgbClr val="333333"/>
                </a:solidFill>
                <a:highlight>
                  <a:srgbClr val="FFFFFF"/>
                </a:highlight>
              </a:rPr>
              <a:t>In contrast some performance enhancing drugs are banned because they place the health of the athlete at risk and because they contravene the spirit of fair play and do not promote integrity and unity in sport.”</a:t>
            </a:r>
            <a:endParaRPr sz="1200">
              <a:solidFill>
                <a:srgbClr val="333333"/>
              </a:solidFill>
              <a:highlight>
                <a:srgbClr val="FFFFFF"/>
              </a:highlight>
            </a:endParaRPr>
          </a:p>
          <a:p>
            <a:pPr indent="0" lvl="0" marL="0" rtl="0" algn="l">
              <a:spcBef>
                <a:spcPts val="1200"/>
              </a:spcBef>
              <a:spcAft>
                <a:spcPts val="0"/>
              </a:spcAft>
              <a:buNone/>
            </a:pPr>
            <a:r>
              <a:t/>
            </a:r>
            <a:endParaRPr sz="1200">
              <a:solidFill>
                <a:srgbClr val="333333"/>
              </a:solidFill>
              <a:highlight>
                <a:srgbClr val="FFFFFF"/>
              </a:highlight>
            </a:endParaRPr>
          </a:p>
          <a:p>
            <a:pPr indent="0" lvl="0" marL="0" rtl="0" algn="l">
              <a:spcBef>
                <a:spcPts val="1200"/>
              </a:spcBef>
              <a:spcAft>
                <a:spcPts val="0"/>
              </a:spcAft>
              <a:buNone/>
            </a:pPr>
            <a:r>
              <a:rPr lang="en" sz="1200">
                <a:solidFill>
                  <a:srgbClr val="333333"/>
                </a:solidFill>
                <a:highlight>
                  <a:srgbClr val="FFFFFF"/>
                </a:highlight>
              </a:rPr>
              <a:t>- </a:t>
            </a:r>
            <a:r>
              <a:rPr lang="en" sz="1200">
                <a:solidFill>
                  <a:srgbClr val="00428F"/>
                </a:solidFill>
                <a:highlight>
                  <a:srgbClr val="FFFFFF"/>
                </a:highlight>
                <a:uFill>
                  <a:noFill/>
                </a:uFill>
                <a:hlinkClick r:id="rId3">
                  <a:extLst>
                    <a:ext uri="{A12FA001-AC4F-418D-AE19-62706E023703}">
                      <ahyp:hlinkClr val="tx"/>
                    </a:ext>
                  </a:extLst>
                </a:hlinkClick>
              </a:rPr>
              <a:t>Bioethics Education Project (BEEP)</a:t>
            </a:r>
            <a:r>
              <a:rPr lang="en" sz="1200">
                <a:solidFill>
                  <a:srgbClr val="333333"/>
                </a:solidFill>
                <a:highlight>
                  <a:srgbClr val="FFFFFF"/>
                </a:highlight>
              </a:rPr>
              <a:t>, 2008</a:t>
            </a:r>
            <a:endParaRPr sz="1200">
              <a:solidFill>
                <a:srgbClr val="333333"/>
              </a:solidFill>
              <a:highlight>
                <a:srgbClr val="FFFFFF"/>
              </a:highlight>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4484800" y="0"/>
            <a:ext cx="4166400" cy="409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40"/>
              <a:buNone/>
            </a:pPr>
            <a:r>
              <a:rPr lang="en" sz="1220">
                <a:solidFill>
                  <a:schemeClr val="dk1"/>
                </a:solidFill>
              </a:rPr>
              <a:t>Beauchamp and Childress proposed the four principle approach in 1979, but we still see things like:</a:t>
            </a:r>
            <a:endParaRPr sz="1220">
              <a:solidFill>
                <a:schemeClr val="dk1"/>
              </a:solidFill>
            </a:endParaRPr>
          </a:p>
          <a:p>
            <a:pPr indent="0" lvl="0" marL="0" rtl="0" algn="l">
              <a:lnSpc>
                <a:spcPct val="100000"/>
              </a:lnSpc>
              <a:spcBef>
                <a:spcPts val="1200"/>
              </a:spcBef>
              <a:spcAft>
                <a:spcPts val="0"/>
              </a:spcAft>
              <a:buSzPts val="440"/>
              <a:buNone/>
            </a:pPr>
            <a:r>
              <a:rPr lang="en" sz="1050">
                <a:solidFill>
                  <a:srgbClr val="202122"/>
                </a:solidFill>
                <a:highlight>
                  <a:srgbClr val="FFFFFF"/>
                </a:highlight>
                <a:latin typeface="Arial"/>
                <a:ea typeface="Arial"/>
                <a:cs typeface="Arial"/>
                <a:sym typeface="Arial"/>
              </a:rPr>
              <a:t>-A 1994 United States drug trial for the drug AZT on HIV-positive African subjects with the goal of developing treatments to reduce the transmission of HIV/AIDs during childbirth. According to Peter Lamptey, the head of the AIDS Control and Prevention Program, "if you interviewed the people in the study, most wouldn't understand to what they had actually consented." An estimated 1000 newborns of women in the study contracted HIV/AIDS, even though this could have been avoided by treating the women with known drugs.</a:t>
            </a:r>
            <a:endParaRPr sz="1050">
              <a:solidFill>
                <a:srgbClr val="202122"/>
              </a:solidFill>
              <a:highlight>
                <a:srgbClr val="FFFFFF"/>
              </a:highlight>
              <a:latin typeface="Arial"/>
              <a:ea typeface="Arial"/>
              <a:cs typeface="Arial"/>
              <a:sym typeface="Arial"/>
            </a:endParaRPr>
          </a:p>
          <a:p>
            <a:pPr indent="0" lvl="0" marL="0" rtl="0" algn="l">
              <a:lnSpc>
                <a:spcPct val="100000"/>
              </a:lnSpc>
              <a:spcBef>
                <a:spcPts val="1200"/>
              </a:spcBef>
              <a:spcAft>
                <a:spcPts val="0"/>
              </a:spcAft>
              <a:buSzPts val="440"/>
              <a:buNone/>
            </a:pPr>
            <a:r>
              <a:rPr lang="en" sz="1050">
                <a:solidFill>
                  <a:srgbClr val="202122"/>
                </a:solidFill>
                <a:highlight>
                  <a:srgbClr val="FFFFFF"/>
                </a:highlight>
                <a:latin typeface="Arial"/>
                <a:ea typeface="Arial"/>
                <a:cs typeface="Arial"/>
                <a:sym typeface="Arial"/>
              </a:rPr>
              <a:t>-A 1996 clinical trial in Kano, Nigeria involving the Pfizer drug Trovan to treat meningitis resulted in 200 children being disabled and the deaths of 11.</a:t>
            </a:r>
            <a:endParaRPr sz="1050">
              <a:solidFill>
                <a:srgbClr val="202122"/>
              </a:solidFill>
              <a:highlight>
                <a:srgbClr val="FFFFFF"/>
              </a:highlight>
              <a:latin typeface="Arial"/>
              <a:ea typeface="Arial"/>
              <a:cs typeface="Arial"/>
              <a:sym typeface="Arial"/>
            </a:endParaRPr>
          </a:p>
          <a:p>
            <a:pPr indent="0" lvl="0" marL="0" rtl="0" algn="l">
              <a:lnSpc>
                <a:spcPct val="100000"/>
              </a:lnSpc>
              <a:spcBef>
                <a:spcPts val="1200"/>
              </a:spcBef>
              <a:spcAft>
                <a:spcPts val="0"/>
              </a:spcAft>
              <a:buSzPts val="440"/>
              <a:buNone/>
            </a:pPr>
            <a:r>
              <a:rPr lang="en" sz="1350">
                <a:solidFill>
                  <a:srgbClr val="202122"/>
                </a:solidFill>
                <a:highlight>
                  <a:srgbClr val="FFFFFF"/>
                </a:highlight>
                <a:latin typeface="Arial"/>
                <a:ea typeface="Arial"/>
                <a:cs typeface="Arial"/>
                <a:sym typeface="Arial"/>
              </a:rPr>
              <a:t>And gives rise to the following questions…</a:t>
            </a:r>
            <a:endParaRPr sz="1350">
              <a:solidFill>
                <a:srgbClr val="202122"/>
              </a:solidFill>
              <a:highlight>
                <a:srgbClr val="FFFFFF"/>
              </a:highlight>
              <a:latin typeface="Arial"/>
              <a:ea typeface="Arial"/>
              <a:cs typeface="Arial"/>
              <a:sym typeface="Arial"/>
            </a:endParaRPr>
          </a:p>
          <a:p>
            <a:pPr indent="0" lvl="0" marL="0" rtl="0" algn="l">
              <a:lnSpc>
                <a:spcPct val="100000"/>
              </a:lnSpc>
              <a:spcBef>
                <a:spcPts val="1200"/>
              </a:spcBef>
              <a:spcAft>
                <a:spcPts val="0"/>
              </a:spcAft>
              <a:buSzPts val="440"/>
              <a:buNone/>
            </a:pPr>
            <a:r>
              <a:rPr lang="en" sz="1050">
                <a:solidFill>
                  <a:srgbClr val="202122"/>
                </a:solidFill>
                <a:highlight>
                  <a:srgbClr val="FFFFFF"/>
                </a:highlight>
                <a:latin typeface="Arial"/>
                <a:ea typeface="Arial"/>
                <a:cs typeface="Arial"/>
                <a:sym typeface="Arial"/>
              </a:rPr>
              <a:t>-Why is it that, since the late 20th century (coincidentally when these principles were explicitly detailed), have African nations been the primary sites of clinical testing by large international pharmaceutical companies?</a:t>
            </a:r>
            <a:endParaRPr sz="1050">
              <a:solidFill>
                <a:srgbClr val="202122"/>
              </a:solidFill>
              <a:highlight>
                <a:srgbClr val="FFFFFF"/>
              </a:highlight>
              <a:latin typeface="Arial"/>
              <a:ea typeface="Arial"/>
              <a:cs typeface="Arial"/>
              <a:sym typeface="Arial"/>
            </a:endParaRPr>
          </a:p>
          <a:p>
            <a:pPr indent="0" lvl="0" marL="0" rtl="0" algn="l">
              <a:lnSpc>
                <a:spcPct val="100000"/>
              </a:lnSpc>
              <a:spcBef>
                <a:spcPts val="1200"/>
              </a:spcBef>
              <a:spcAft>
                <a:spcPts val="0"/>
              </a:spcAft>
              <a:buSzPts val="440"/>
              <a:buNone/>
            </a:pPr>
            <a:r>
              <a:rPr lang="en" sz="1050">
                <a:solidFill>
                  <a:srgbClr val="202122"/>
                </a:solidFill>
                <a:highlight>
                  <a:srgbClr val="FFFFFF"/>
                </a:highlight>
                <a:latin typeface="Arial"/>
                <a:ea typeface="Arial"/>
                <a:cs typeface="Arial"/>
                <a:sym typeface="Arial"/>
              </a:rPr>
              <a:t>-Why is there documented cases of rural communities in these areas developing iatrophobia (fear of doctors) after undergoing or learning of highly controversial medical experimentation?</a:t>
            </a:r>
            <a:endParaRPr sz="1050">
              <a:solidFill>
                <a:srgbClr val="202122"/>
              </a:solidFill>
              <a:highlight>
                <a:srgbClr val="FFFFFF"/>
              </a:highlight>
              <a:latin typeface="Arial"/>
              <a:ea typeface="Arial"/>
              <a:cs typeface="Arial"/>
              <a:sym typeface="Arial"/>
            </a:endParaRPr>
          </a:p>
          <a:p>
            <a:pPr indent="0" lvl="0" marL="0" rtl="0" algn="l">
              <a:lnSpc>
                <a:spcPct val="100000"/>
              </a:lnSpc>
              <a:spcBef>
                <a:spcPts val="1200"/>
              </a:spcBef>
              <a:spcAft>
                <a:spcPts val="1200"/>
              </a:spcAft>
              <a:buSzPts val="440"/>
              <a:buNone/>
            </a:pPr>
            <a:r>
              <a:rPr lang="en" sz="1050">
                <a:solidFill>
                  <a:srgbClr val="202122"/>
                </a:solidFill>
                <a:highlight>
                  <a:srgbClr val="FFFFFF"/>
                </a:highlight>
                <a:latin typeface="Arial"/>
                <a:ea typeface="Arial"/>
                <a:cs typeface="Arial"/>
                <a:sym typeface="Arial"/>
              </a:rPr>
              <a:t>-</a:t>
            </a:r>
            <a:r>
              <a:rPr lang="en" sz="1550">
                <a:solidFill>
                  <a:srgbClr val="202122"/>
                </a:solidFill>
                <a:highlight>
                  <a:srgbClr val="FFFFFF"/>
                </a:highlight>
                <a:latin typeface="Arial"/>
                <a:ea typeface="Arial"/>
                <a:cs typeface="Arial"/>
                <a:sym typeface="Arial"/>
              </a:rPr>
              <a:t>Unfortunately, there are people who refuse to follow even the most fundamental rules.</a:t>
            </a:r>
            <a:endParaRPr sz="1550">
              <a:solidFill>
                <a:srgbClr val="202122"/>
              </a:solidFill>
              <a:highlight>
                <a:srgbClr val="FFFFFF"/>
              </a:highlight>
              <a:latin typeface="Arial"/>
              <a:ea typeface="Arial"/>
              <a:cs typeface="Arial"/>
              <a:sym typeface="Arial"/>
            </a:endParaRPr>
          </a:p>
        </p:txBody>
      </p:sp>
      <p:sp>
        <p:nvSpPr>
          <p:cNvPr id="126" name="Google Shape;126;p21"/>
          <p:cNvSpPr txBox="1"/>
          <p:nvPr/>
        </p:nvSpPr>
        <p:spPr>
          <a:xfrm>
            <a:off x="152400" y="152400"/>
            <a:ext cx="4090200" cy="310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20">
                <a:solidFill>
                  <a:srgbClr val="FF9900"/>
                </a:solidFill>
                <a:latin typeface="Roboto"/>
                <a:ea typeface="Roboto"/>
                <a:cs typeface="Roboto"/>
                <a:sym typeface="Roboto"/>
              </a:rPr>
              <a:t>Requirements for</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Research Ethics</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 Informed Consent:</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1. Voluntariness</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2. Information/disclosure</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3. Understanding</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4. Choice</a:t>
            </a:r>
            <a:endParaRPr sz="1220">
              <a:solidFill>
                <a:srgbClr val="FF9900"/>
              </a:solidFill>
              <a:latin typeface="Roboto"/>
              <a:ea typeface="Roboto"/>
              <a:cs typeface="Roboto"/>
              <a:sym typeface="Roboto"/>
            </a:endParaRPr>
          </a:p>
          <a:p>
            <a:pPr indent="0" lvl="0" marL="0" rtl="0" algn="l">
              <a:spcBef>
                <a:spcPts val="1200"/>
              </a:spcBef>
              <a:spcAft>
                <a:spcPts val="0"/>
              </a:spcAft>
              <a:buNone/>
            </a:pPr>
            <a:r>
              <a:rPr lang="en" sz="1220">
                <a:solidFill>
                  <a:srgbClr val="FF9900"/>
                </a:solidFill>
                <a:latin typeface="Roboto"/>
                <a:ea typeface="Roboto"/>
                <a:cs typeface="Roboto"/>
                <a:sym typeface="Roboto"/>
              </a:rPr>
              <a:t>- Risk/ Benefit Analysis</a:t>
            </a:r>
            <a:endParaRPr sz="1220">
              <a:solidFill>
                <a:srgbClr val="FF9900"/>
              </a:solidFill>
              <a:latin typeface="Roboto"/>
              <a:ea typeface="Roboto"/>
              <a:cs typeface="Roboto"/>
              <a:sym typeface="Roboto"/>
            </a:endParaRPr>
          </a:p>
          <a:p>
            <a:pPr indent="0" lvl="0" marL="0" rtl="0" algn="l">
              <a:spcBef>
                <a:spcPts val="1200"/>
              </a:spcBef>
              <a:spcAft>
                <a:spcPts val="1200"/>
              </a:spcAft>
              <a:buNone/>
            </a:pPr>
            <a:r>
              <a:rPr lang="en" sz="1220">
                <a:solidFill>
                  <a:srgbClr val="FF9900"/>
                </a:solidFill>
                <a:latin typeface="Roboto"/>
                <a:ea typeface="Roboto"/>
                <a:cs typeface="Roboto"/>
                <a:sym typeface="Roboto"/>
              </a:rPr>
              <a:t>- Justice (subject selection)</a:t>
            </a:r>
            <a:endParaRPr sz="1220">
              <a:solidFill>
                <a:srgbClr val="FF99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