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08"/>
    <p:restoredTop sz="94662"/>
  </p:normalViewPr>
  <p:slideViewPr>
    <p:cSldViewPr snapToGrid="0" snapToObjects="1">
      <p:cViewPr varScale="1">
        <p:scale>
          <a:sx n="105" d="100"/>
          <a:sy n="105" d="100"/>
        </p:scale>
        <p:origin x="192"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EB71F10-95C7-3940-9BE4-0E2D9B4A074A}" type="datetimeFigureOut">
              <a:rPr lang="en-US" smtClean="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27900166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71F10-95C7-3940-9BE4-0E2D9B4A074A}" type="datetimeFigureOut">
              <a:rPr lang="en-US" smtClean="0"/>
              <a:t>3/29/21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263974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71F10-95C7-3940-9BE4-0E2D9B4A074A}" type="datetimeFigureOut">
              <a:rPr lang="en-US" smtClean="0"/>
              <a:t>3/29/21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1762214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B71F10-95C7-3940-9BE4-0E2D9B4A074A}" type="datetimeFigureOut">
              <a:rPr lang="en-US" smtClean="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319566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EB71F10-95C7-3940-9BE4-0E2D9B4A074A}" type="datetimeFigureOut">
              <a:rPr lang="en-US" smtClean="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7563744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EB71F10-95C7-3940-9BE4-0E2D9B4A074A}" type="datetimeFigureOut">
              <a:rPr lang="en-US" smtClean="0"/>
              <a:t>3/29/21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239866490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EB71F10-95C7-3940-9BE4-0E2D9B4A074A}" type="datetimeFigureOut">
              <a:rPr lang="en-US" smtClean="0"/>
              <a:t>3/29/21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45CD89-71AB-AA4E-905D-00D352B9AC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28184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B71F10-95C7-3940-9BE4-0E2D9B4A074A}" type="datetimeFigureOut">
              <a:rPr lang="en-US" smtClean="0"/>
              <a:t>3/29/21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359799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71F10-95C7-3940-9BE4-0E2D9B4A074A}" type="datetimeFigureOut">
              <a:rPr lang="en-US" smtClean="0"/>
              <a:t>3/29/21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47009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6EB71F10-95C7-3940-9BE4-0E2D9B4A074A}" type="datetimeFigureOut">
              <a:rPr lang="en-US" smtClean="0"/>
              <a:t>3/29/21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368402025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EB71F10-95C7-3940-9BE4-0E2D9B4A074A}" type="datetimeFigureOut">
              <a:rPr lang="en-US" smtClean="0"/>
              <a:t>3/29/21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5B45CD89-71AB-AA4E-905D-00D352B9AC3E}" type="slidenum">
              <a:rPr lang="en-US" smtClean="0"/>
              <a:t>‹#›</a:t>
            </a:fld>
            <a:endParaRPr lang="en-US"/>
          </a:p>
        </p:txBody>
      </p:sp>
    </p:spTree>
    <p:extLst>
      <p:ext uri="{BB962C8B-B14F-4D97-AF65-F5344CB8AC3E}">
        <p14:creationId xmlns:p14="http://schemas.microsoft.com/office/powerpoint/2010/main" val="40510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EB71F10-95C7-3940-9BE4-0E2D9B4A074A}" type="datetimeFigureOut">
              <a:rPr lang="en-US" smtClean="0"/>
              <a:t>3/29/21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B45CD89-71AB-AA4E-905D-00D352B9AC3E}" type="slidenum">
              <a:rPr lang="en-US" smtClean="0"/>
              <a:t>‹#›</a:t>
            </a:fld>
            <a:endParaRPr lang="en-US"/>
          </a:p>
        </p:txBody>
      </p:sp>
    </p:spTree>
    <p:extLst>
      <p:ext uri="{BB962C8B-B14F-4D97-AF65-F5344CB8AC3E}">
        <p14:creationId xmlns:p14="http://schemas.microsoft.com/office/powerpoint/2010/main" val="829497474"/>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C69DB-797D-8448-8620-AD17C598318C}"/>
              </a:ext>
            </a:extLst>
          </p:cNvPr>
          <p:cNvSpPr>
            <a:spLocks noGrp="1"/>
          </p:cNvSpPr>
          <p:nvPr>
            <p:ph type="ctrTitle"/>
          </p:nvPr>
        </p:nvSpPr>
        <p:spPr/>
        <p:txBody>
          <a:bodyPr/>
          <a:lstStyle/>
          <a:p>
            <a:r>
              <a:rPr lang="en-US" i="1" dirty="0"/>
              <a:t>Technology and the Virtues</a:t>
            </a:r>
            <a:r>
              <a:rPr lang="en-US" dirty="0"/>
              <a:t>, Chapters 9 &amp; 10</a:t>
            </a:r>
            <a:endParaRPr lang="en-US" i="1" dirty="0"/>
          </a:p>
        </p:txBody>
      </p:sp>
      <p:sp>
        <p:nvSpPr>
          <p:cNvPr id="3" name="Subtitle 2">
            <a:extLst>
              <a:ext uri="{FF2B5EF4-FFF2-40B4-BE49-F238E27FC236}">
                <a16:creationId xmlns:a16="http://schemas.microsoft.com/office/drawing/2014/main" id="{85D176EA-9DE0-D64B-9310-B77E56078FEF}"/>
              </a:ext>
            </a:extLst>
          </p:cNvPr>
          <p:cNvSpPr>
            <a:spLocks noGrp="1"/>
          </p:cNvSpPr>
          <p:nvPr>
            <p:ph type="subTitle" idx="1"/>
          </p:nvPr>
        </p:nvSpPr>
        <p:spPr/>
        <p:txBody>
          <a:bodyPr/>
          <a:lstStyle/>
          <a:p>
            <a:r>
              <a:rPr lang="en-US" dirty="0"/>
              <a:t>By: Luke Uhlman</a:t>
            </a:r>
          </a:p>
        </p:txBody>
      </p:sp>
    </p:spTree>
    <p:extLst>
      <p:ext uri="{BB962C8B-B14F-4D97-AF65-F5344CB8AC3E}">
        <p14:creationId xmlns:p14="http://schemas.microsoft.com/office/powerpoint/2010/main" val="363786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A5EB69-4EAC-B94B-9170-FDCC5A36ACE7}"/>
              </a:ext>
            </a:extLst>
          </p:cNvPr>
          <p:cNvSpPr>
            <a:spLocks noGrp="1"/>
          </p:cNvSpPr>
          <p:nvPr>
            <p:ph type="title"/>
          </p:nvPr>
        </p:nvSpPr>
        <p:spPr>
          <a:xfrm>
            <a:off x="2231136" y="467418"/>
            <a:ext cx="7729728" cy="1188720"/>
          </a:xfrm>
          <a:solidFill>
            <a:srgbClr val="FFFFFF"/>
          </a:solidFill>
        </p:spPr>
        <p:txBody>
          <a:bodyPr>
            <a:normAutofit/>
          </a:bodyPr>
          <a:lstStyle/>
          <a:p>
            <a:r>
              <a:rPr lang="en-US" dirty="0"/>
              <a:t>(9.1) robot ethics as virtue ethics</a:t>
            </a:r>
          </a:p>
        </p:txBody>
      </p:sp>
      <p:sp>
        <p:nvSpPr>
          <p:cNvPr id="3" name="Content Placeholder 2">
            <a:extLst>
              <a:ext uri="{FF2B5EF4-FFF2-40B4-BE49-F238E27FC236}">
                <a16:creationId xmlns:a16="http://schemas.microsoft.com/office/drawing/2014/main" id="{6A913D49-135C-3640-9EC0-35AFE4072B35}"/>
              </a:ext>
            </a:extLst>
          </p:cNvPr>
          <p:cNvSpPr>
            <a:spLocks noGrp="1"/>
          </p:cNvSpPr>
          <p:nvPr>
            <p:ph idx="1"/>
          </p:nvPr>
        </p:nvSpPr>
        <p:spPr>
          <a:xfrm>
            <a:off x="1533576" y="2043305"/>
            <a:ext cx="9124848" cy="3179372"/>
          </a:xfrm>
        </p:spPr>
        <p:txBody>
          <a:bodyPr>
            <a:noAutofit/>
          </a:bodyPr>
          <a:lstStyle/>
          <a:p>
            <a:r>
              <a:rPr lang="en-US" sz="2000" i="1" dirty="0">
                <a:solidFill>
                  <a:srgbClr val="404040"/>
                </a:solidFill>
              </a:rPr>
              <a:t>Roboethics</a:t>
            </a:r>
            <a:r>
              <a:rPr lang="en-US" sz="2000" dirty="0">
                <a:solidFill>
                  <a:srgbClr val="404040"/>
                </a:solidFill>
              </a:rPr>
              <a:t> is the study of robot ethics, but how do robots affect the cultivation of virtue?</a:t>
            </a:r>
          </a:p>
          <a:p>
            <a:r>
              <a:rPr lang="en-US" sz="2000" dirty="0">
                <a:solidFill>
                  <a:srgbClr val="404040"/>
                </a:solidFill>
              </a:rPr>
              <a:t>Deontology and Consequentialism are the dominant ethical frameworks used</a:t>
            </a:r>
          </a:p>
          <a:p>
            <a:r>
              <a:rPr lang="en-US" sz="2000" dirty="0">
                <a:solidFill>
                  <a:srgbClr val="404040"/>
                </a:solidFill>
              </a:rPr>
              <a:t>Vallor believes these ethical traditions are, by themselves, inadequate for roboethics</a:t>
            </a:r>
          </a:p>
          <a:p>
            <a:pPr lvl="1"/>
            <a:r>
              <a:rPr lang="en-US" sz="1700" dirty="0">
                <a:solidFill>
                  <a:srgbClr val="404040"/>
                </a:solidFill>
              </a:rPr>
              <a:t>Too rigid and stagnant for the ever-changing nature of technology</a:t>
            </a:r>
          </a:p>
          <a:p>
            <a:pPr lvl="1"/>
            <a:r>
              <a:rPr lang="en-US" sz="1700" dirty="0">
                <a:solidFill>
                  <a:srgbClr val="404040"/>
                </a:solidFill>
              </a:rPr>
              <a:t>Not to say deontology and consequentialism have no role to play at all in roboethics</a:t>
            </a:r>
          </a:p>
          <a:p>
            <a:r>
              <a:rPr lang="en-US" sz="2000" dirty="0">
                <a:solidFill>
                  <a:srgbClr val="404040"/>
                </a:solidFill>
              </a:rPr>
              <a:t>First, we will look at autonomous military robots…</a:t>
            </a:r>
          </a:p>
        </p:txBody>
      </p:sp>
    </p:spTree>
    <p:extLst>
      <p:ext uri="{BB962C8B-B14F-4D97-AF65-F5344CB8AC3E}">
        <p14:creationId xmlns:p14="http://schemas.microsoft.com/office/powerpoint/2010/main" val="1045085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CF4B-A23E-4843-A905-8838890F33F7}"/>
              </a:ext>
            </a:extLst>
          </p:cNvPr>
          <p:cNvSpPr>
            <a:spLocks noGrp="1"/>
          </p:cNvSpPr>
          <p:nvPr>
            <p:ph type="title"/>
          </p:nvPr>
        </p:nvSpPr>
        <p:spPr>
          <a:xfrm>
            <a:off x="382078" y="388446"/>
            <a:ext cx="4513390" cy="1913833"/>
          </a:xfrm>
          <a:prstGeom prst="ellipse">
            <a:avLst/>
          </a:prstGeom>
          <a:noFill/>
          <a:ln>
            <a:solidFill>
              <a:schemeClr val="tx1"/>
            </a:solidFill>
          </a:ln>
        </p:spPr>
        <p:txBody>
          <a:bodyPr>
            <a:noAutofit/>
          </a:bodyPr>
          <a:lstStyle/>
          <a:p>
            <a:r>
              <a:rPr lang="en-US" sz="2000" dirty="0">
                <a:solidFill>
                  <a:schemeClr val="tx1"/>
                </a:solidFill>
              </a:rPr>
              <a:t>(9.2) Autonomous Military Robots: Courage and Hope for the Human Future </a:t>
            </a:r>
          </a:p>
        </p:txBody>
      </p:sp>
      <p:sp>
        <p:nvSpPr>
          <p:cNvPr id="86" name="Rectangle 85">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EBC71A-E27C-4548-848C-C675369B6566}"/>
              </a:ext>
            </a:extLst>
          </p:cNvPr>
          <p:cNvSpPr>
            <a:spLocks noGrp="1"/>
          </p:cNvSpPr>
          <p:nvPr>
            <p:ph idx="1"/>
          </p:nvPr>
        </p:nvSpPr>
        <p:spPr>
          <a:xfrm>
            <a:off x="5315061" y="468543"/>
            <a:ext cx="6876939" cy="4022418"/>
          </a:xfrm>
        </p:spPr>
        <p:txBody>
          <a:bodyPr anchor="t">
            <a:normAutofit/>
          </a:bodyPr>
          <a:lstStyle/>
          <a:p>
            <a:r>
              <a:rPr lang="en-US" sz="2000" dirty="0">
                <a:solidFill>
                  <a:schemeClr val="bg1"/>
                </a:solidFill>
              </a:rPr>
              <a:t>Semi/fully autonomous military robots:</a:t>
            </a:r>
          </a:p>
          <a:p>
            <a:pPr lvl="1"/>
            <a:r>
              <a:rPr lang="en-US" sz="1700" dirty="0">
                <a:solidFill>
                  <a:schemeClr val="bg1"/>
                </a:solidFill>
              </a:rPr>
              <a:t>Sense, and act upon information gathered from the physical environment</a:t>
            </a:r>
          </a:p>
          <a:p>
            <a:pPr lvl="1"/>
            <a:r>
              <a:rPr lang="en-US" sz="1700" dirty="0">
                <a:solidFill>
                  <a:schemeClr val="bg1"/>
                </a:solidFill>
              </a:rPr>
              <a:t>Calculate and select courses of action independent of human judgement</a:t>
            </a:r>
          </a:p>
          <a:p>
            <a:r>
              <a:rPr lang="en-US" sz="2000" dirty="0">
                <a:solidFill>
                  <a:schemeClr val="bg1"/>
                </a:solidFill>
              </a:rPr>
              <a:t>Development of robot soldiers with moral AI underway</a:t>
            </a:r>
          </a:p>
          <a:p>
            <a:r>
              <a:rPr lang="en-US" sz="2000" dirty="0">
                <a:solidFill>
                  <a:schemeClr val="bg1"/>
                </a:solidFill>
              </a:rPr>
              <a:t>Debate centers around robots with lethality capacities</a:t>
            </a:r>
          </a:p>
          <a:p>
            <a:r>
              <a:rPr lang="en-US" sz="2000" dirty="0">
                <a:solidFill>
                  <a:schemeClr val="bg1"/>
                </a:solidFill>
              </a:rPr>
              <a:t>Courage is the most relevant virtue for this issue</a:t>
            </a:r>
          </a:p>
          <a:p>
            <a:r>
              <a:rPr lang="en-US" sz="2000" dirty="0">
                <a:solidFill>
                  <a:schemeClr val="bg1"/>
                </a:solidFill>
              </a:rPr>
              <a:t>How can policymakers reward technomoral courage to realize the potential of emerging military technologies?</a:t>
            </a:r>
          </a:p>
        </p:txBody>
      </p:sp>
      <p:pic>
        <p:nvPicPr>
          <p:cNvPr id="1026" name="Picture 2" descr="Samsung reveals SGR-1 robot sentry set to keep an eye on North Korea |  Daily Mail Online">
            <a:extLst>
              <a:ext uri="{FF2B5EF4-FFF2-40B4-BE49-F238E27FC236}">
                <a16:creationId xmlns:a16="http://schemas.microsoft.com/office/drawing/2014/main" id="{A94CE0CA-99CF-7741-821C-18979515B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894" y="2560399"/>
            <a:ext cx="3069759" cy="368986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36D1440-C7BC-284B-98DC-D23562401C62}"/>
              </a:ext>
            </a:extLst>
          </p:cNvPr>
          <p:cNvSpPr txBox="1"/>
          <p:nvPr/>
        </p:nvSpPr>
        <p:spPr>
          <a:xfrm>
            <a:off x="981423" y="6326852"/>
            <a:ext cx="3314700" cy="369332"/>
          </a:xfrm>
          <a:prstGeom prst="rect">
            <a:avLst/>
          </a:prstGeom>
          <a:noFill/>
        </p:spPr>
        <p:txBody>
          <a:bodyPr wrap="square" rtlCol="0">
            <a:spAutoFit/>
          </a:bodyPr>
          <a:lstStyle/>
          <a:p>
            <a:pPr algn="ctr"/>
            <a:r>
              <a:rPr lang="en-US" dirty="0"/>
              <a:t>Samsung Techwin SGR-1 Robot</a:t>
            </a:r>
          </a:p>
        </p:txBody>
      </p:sp>
      <p:sp>
        <p:nvSpPr>
          <p:cNvPr id="7" name="TextBox 6">
            <a:extLst>
              <a:ext uri="{FF2B5EF4-FFF2-40B4-BE49-F238E27FC236}">
                <a16:creationId xmlns:a16="http://schemas.microsoft.com/office/drawing/2014/main" id="{340E60D1-E945-7645-9BDE-D318D0D0D5CE}"/>
              </a:ext>
            </a:extLst>
          </p:cNvPr>
          <p:cNvSpPr txBox="1"/>
          <p:nvPr/>
        </p:nvSpPr>
        <p:spPr>
          <a:xfrm>
            <a:off x="6010330" y="4772932"/>
            <a:ext cx="5486400" cy="1477328"/>
          </a:xfrm>
          <a:prstGeom prst="rect">
            <a:avLst/>
          </a:prstGeom>
          <a:noFill/>
          <a:ln w="19050">
            <a:solidFill>
              <a:schemeClr val="bg1"/>
            </a:solidFill>
            <a:prstDash val="dash"/>
          </a:ln>
        </p:spPr>
        <p:txBody>
          <a:bodyPr wrap="square" rtlCol="0" anchor="ctr">
            <a:spAutoFit/>
          </a:bodyPr>
          <a:lstStyle/>
          <a:p>
            <a:pPr algn="ctr"/>
            <a:r>
              <a:rPr lang="en-US" dirty="0">
                <a:solidFill>
                  <a:schemeClr val="bg1"/>
                </a:solidFill>
              </a:rPr>
              <a:t>Discussion Questions: </a:t>
            </a:r>
          </a:p>
          <a:p>
            <a:pPr algn="ctr"/>
            <a:r>
              <a:rPr lang="en-US" dirty="0">
                <a:solidFill>
                  <a:schemeClr val="bg1"/>
                </a:solidFill>
              </a:rPr>
              <a:t>Is courage the most pertinent technomoral virtue at play in the discussion of emerging military technologies? If not, is there any other technomoral virtue which you think is more relevant?</a:t>
            </a:r>
          </a:p>
        </p:txBody>
      </p:sp>
    </p:spTree>
    <p:extLst>
      <p:ext uri="{BB962C8B-B14F-4D97-AF65-F5344CB8AC3E}">
        <p14:creationId xmlns:p14="http://schemas.microsoft.com/office/powerpoint/2010/main" val="142384263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481877-83CE-3140-AE4C-A86F4F1CBC0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Autofit/>
          </a:bodyPr>
          <a:lstStyle/>
          <a:p>
            <a:r>
              <a:rPr lang="en-US" sz="2000" dirty="0">
                <a:solidFill>
                  <a:srgbClr val="FFFFFF"/>
                </a:solidFill>
              </a:rPr>
              <a:t>(9.3) ‘Killer robots’ and technomoral courage: the ‘troubles we do not avoid’</a:t>
            </a:r>
          </a:p>
        </p:txBody>
      </p:sp>
      <p:sp>
        <p:nvSpPr>
          <p:cNvPr id="3" name="Content Placeholder 2">
            <a:extLst>
              <a:ext uri="{FF2B5EF4-FFF2-40B4-BE49-F238E27FC236}">
                <a16:creationId xmlns:a16="http://schemas.microsoft.com/office/drawing/2014/main" id="{B4605189-AB35-6847-BE52-FC7904F3A518}"/>
              </a:ext>
            </a:extLst>
          </p:cNvPr>
          <p:cNvSpPr>
            <a:spLocks noGrp="1"/>
          </p:cNvSpPr>
          <p:nvPr>
            <p:ph idx="1"/>
          </p:nvPr>
        </p:nvSpPr>
        <p:spPr>
          <a:xfrm>
            <a:off x="5339895" y="483871"/>
            <a:ext cx="6852103" cy="3971930"/>
          </a:xfrm>
        </p:spPr>
        <p:txBody>
          <a:bodyPr anchor="t">
            <a:noAutofit/>
          </a:bodyPr>
          <a:lstStyle/>
          <a:p>
            <a:r>
              <a:rPr lang="en-US" sz="2000" dirty="0"/>
              <a:t>Physical injury/death vs. </a:t>
            </a:r>
            <a:r>
              <a:rPr lang="en-US" sz="2000" i="1" dirty="0"/>
              <a:t>moral</a:t>
            </a:r>
            <a:r>
              <a:rPr lang="en-US" sz="2000" dirty="0"/>
              <a:t> injury</a:t>
            </a:r>
          </a:p>
          <a:p>
            <a:pPr lvl="1"/>
            <a:r>
              <a:rPr lang="en-US" sz="1700" dirty="0"/>
              <a:t>Virtue ethics tradition tells us to fear moral injury more</a:t>
            </a:r>
          </a:p>
          <a:p>
            <a:pPr lvl="1"/>
            <a:r>
              <a:rPr lang="en-US" sz="1700" dirty="0"/>
              <a:t>Do killer robots spare us from experiencing moral injury?</a:t>
            </a:r>
          </a:p>
          <a:p>
            <a:r>
              <a:rPr lang="en-US" sz="2000" dirty="0"/>
              <a:t>Asymmetrical warfare: drone warfare vs. low-tech methods</a:t>
            </a:r>
          </a:p>
          <a:p>
            <a:r>
              <a:rPr lang="en-US" sz="2000" dirty="0"/>
              <a:t>Cultivating moral virtue embedded within military profession</a:t>
            </a:r>
          </a:p>
          <a:p>
            <a:pPr lvl="1"/>
            <a:r>
              <a:rPr lang="en-US" sz="1700" dirty="0"/>
              <a:t>Selfless service: what distinguishes soldiers from criminals</a:t>
            </a:r>
          </a:p>
          <a:p>
            <a:r>
              <a:rPr lang="en-US" sz="2000" dirty="0"/>
              <a:t>Hope in military combat: victory, honor in defeat, or more?</a:t>
            </a:r>
          </a:p>
          <a:p>
            <a:r>
              <a:rPr lang="en-US" sz="2000" dirty="0"/>
              <a:t>Are we at an inflection point with automated lethal robots?</a:t>
            </a:r>
          </a:p>
          <a:p>
            <a:pPr lvl="1"/>
            <a:r>
              <a:rPr lang="en-US" sz="1700" dirty="0"/>
              <a:t>Hope of preventing endless warfare could be gone if we don’t act</a:t>
            </a:r>
          </a:p>
        </p:txBody>
      </p:sp>
      <p:sp>
        <p:nvSpPr>
          <p:cNvPr id="4" name="TextBox 3">
            <a:extLst>
              <a:ext uri="{FF2B5EF4-FFF2-40B4-BE49-F238E27FC236}">
                <a16:creationId xmlns:a16="http://schemas.microsoft.com/office/drawing/2014/main" id="{426AFE79-119E-AA47-93BC-84F7103898EC}"/>
              </a:ext>
            </a:extLst>
          </p:cNvPr>
          <p:cNvSpPr txBox="1"/>
          <p:nvPr/>
        </p:nvSpPr>
        <p:spPr>
          <a:xfrm>
            <a:off x="5610093" y="4557194"/>
            <a:ext cx="6061168" cy="1815882"/>
          </a:xfrm>
          <a:prstGeom prst="rect">
            <a:avLst/>
          </a:prstGeom>
          <a:noFill/>
          <a:ln w="19050">
            <a:solidFill>
              <a:schemeClr val="tx1"/>
            </a:solidFill>
            <a:prstDash val="dash"/>
          </a:ln>
        </p:spPr>
        <p:txBody>
          <a:bodyPr wrap="square" rtlCol="0" anchor="ctr">
            <a:spAutoFit/>
          </a:bodyPr>
          <a:lstStyle/>
          <a:p>
            <a:pPr algn="ctr"/>
            <a:r>
              <a:rPr lang="en-US" sz="1600" dirty="0">
                <a:solidFill>
                  <a:schemeClr val="tx1">
                    <a:lumMod val="85000"/>
                    <a:lumOff val="15000"/>
                  </a:schemeClr>
                </a:solidFill>
              </a:rPr>
              <a:t>Discussion Questions:</a:t>
            </a:r>
          </a:p>
          <a:p>
            <a:pPr algn="ctr"/>
            <a:r>
              <a:rPr lang="en-US" sz="1600" dirty="0">
                <a:solidFill>
                  <a:schemeClr val="tx1">
                    <a:lumMod val="85000"/>
                    <a:lumOff val="15000"/>
                  </a:schemeClr>
                </a:solidFill>
              </a:rPr>
              <a:t>Do we find ourselves at a Wallachian inflection point that we ought to be gravely concerned about? Do autonomous military weapons actually afford the global community a chance to engage in inevitable warfare in a far more humanistic way? More generally, does the use of autonomous military robots aid or hinder our ability to pursue (technomoral) virtue? </a:t>
            </a:r>
          </a:p>
        </p:txBody>
      </p:sp>
    </p:spTree>
    <p:extLst>
      <p:ext uri="{BB962C8B-B14F-4D97-AF65-F5344CB8AC3E}">
        <p14:creationId xmlns:p14="http://schemas.microsoft.com/office/powerpoint/2010/main" val="49685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33CBF3-8812-744D-83D7-DA7772283D48}"/>
              </a:ext>
            </a:extLst>
          </p:cNvPr>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US" dirty="0">
                <a:solidFill>
                  <a:schemeClr val="tx1"/>
                </a:solidFill>
              </a:rPr>
              <a:t>(9.4) Carebots and the ethical self</a:t>
            </a:r>
          </a:p>
        </p:txBody>
      </p:sp>
      <p:sp>
        <p:nvSpPr>
          <p:cNvPr id="3" name="Content Placeholder 2">
            <a:extLst>
              <a:ext uri="{FF2B5EF4-FFF2-40B4-BE49-F238E27FC236}">
                <a16:creationId xmlns:a16="http://schemas.microsoft.com/office/drawing/2014/main" id="{5BFDD341-125D-224D-B6C7-77BC586D5F40}"/>
              </a:ext>
            </a:extLst>
          </p:cNvPr>
          <p:cNvSpPr>
            <a:spLocks noGrp="1"/>
          </p:cNvSpPr>
          <p:nvPr>
            <p:ph idx="1"/>
          </p:nvPr>
        </p:nvSpPr>
        <p:spPr>
          <a:xfrm>
            <a:off x="1717805" y="2624328"/>
            <a:ext cx="8756389" cy="3762756"/>
          </a:xfrm>
        </p:spPr>
        <p:txBody>
          <a:bodyPr>
            <a:noAutofit/>
          </a:bodyPr>
          <a:lstStyle/>
          <a:p>
            <a:pPr>
              <a:lnSpc>
                <a:spcPct val="90000"/>
              </a:lnSpc>
            </a:pPr>
            <a:r>
              <a:rPr lang="en-US" sz="2000" dirty="0"/>
              <a:t>‘Carebots’: social robots designed to assist vulnerable people (elderly, sick, etc.)</a:t>
            </a:r>
          </a:p>
          <a:p>
            <a:pPr>
              <a:lnSpc>
                <a:spcPct val="90000"/>
              </a:lnSpc>
            </a:pPr>
            <a:r>
              <a:rPr lang="en-US" sz="2000" dirty="0"/>
              <a:t>Functions that Carebots perform (other than basic caregiving tasks):</a:t>
            </a:r>
          </a:p>
          <a:p>
            <a:pPr lvl="1">
              <a:lnSpc>
                <a:spcPct val="90000"/>
              </a:lnSpc>
            </a:pPr>
            <a:r>
              <a:rPr lang="en-US" sz="1700" dirty="0"/>
              <a:t>Monitoring the status of those receiving care</a:t>
            </a:r>
          </a:p>
          <a:p>
            <a:pPr lvl="1">
              <a:lnSpc>
                <a:spcPct val="90000"/>
              </a:lnSpc>
            </a:pPr>
            <a:r>
              <a:rPr lang="en-US" sz="1700" dirty="0"/>
              <a:t>Providing companionship to those under care</a:t>
            </a:r>
          </a:p>
          <a:p>
            <a:pPr>
              <a:lnSpc>
                <a:spcPct val="90000"/>
              </a:lnSpc>
            </a:pPr>
            <a:r>
              <a:rPr lang="en-US" sz="2000" dirty="0"/>
              <a:t>Naïve technophilia and reactionary technophobia are equally unwise</a:t>
            </a:r>
          </a:p>
          <a:p>
            <a:pPr>
              <a:lnSpc>
                <a:spcPct val="90000"/>
              </a:lnSpc>
            </a:pPr>
            <a:r>
              <a:rPr lang="en-US" sz="2000" dirty="0"/>
              <a:t>Categories and questions of ”roboethics” (as laid out by Mark Coeckelbergh):</a:t>
            </a:r>
          </a:p>
          <a:p>
            <a:pPr lvl="1">
              <a:lnSpc>
                <a:spcPct val="90000"/>
              </a:lnSpc>
            </a:pPr>
            <a:r>
              <a:rPr lang="en-US" sz="1700" dirty="0"/>
              <a:t>Can artificially intelligent robots be considered moral agents, and deserve “robot rights”?</a:t>
            </a:r>
          </a:p>
          <a:p>
            <a:pPr lvl="1">
              <a:lnSpc>
                <a:spcPct val="90000"/>
              </a:lnSpc>
            </a:pPr>
            <a:r>
              <a:rPr lang="en-US" sz="1700" dirty="0"/>
              <a:t>Can traditional ethical theories be applied to human-robot interactions?</a:t>
            </a:r>
          </a:p>
          <a:p>
            <a:pPr lvl="1">
              <a:lnSpc>
                <a:spcPct val="90000"/>
              </a:lnSpc>
            </a:pPr>
            <a:r>
              <a:rPr lang="en-US" sz="1700" dirty="0"/>
              <a:t>How does our interactions with robots affect us as social and emotional beings?</a:t>
            </a:r>
          </a:p>
        </p:txBody>
      </p:sp>
    </p:spTree>
    <p:extLst>
      <p:ext uri="{BB962C8B-B14F-4D97-AF65-F5344CB8AC3E}">
        <p14:creationId xmlns:p14="http://schemas.microsoft.com/office/powerpoint/2010/main" val="355077332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A39C-79AA-E844-AB65-BA975B23F42B}"/>
              </a:ext>
            </a:extLst>
          </p:cNvPr>
          <p:cNvSpPr>
            <a:spLocks noGrp="1"/>
          </p:cNvSpPr>
          <p:nvPr>
            <p:ph type="title"/>
          </p:nvPr>
        </p:nvSpPr>
        <p:spPr>
          <a:xfrm>
            <a:off x="502164" y="895132"/>
            <a:ext cx="4379439" cy="3968496"/>
          </a:xfrm>
          <a:prstGeom prst="rect">
            <a:avLst/>
          </a:prstGeom>
          <a:solidFill>
            <a:schemeClr val="accent2"/>
          </a:solidFill>
          <a:ln w="190500" cap="sq" cmpd="thinThick">
            <a:solidFill>
              <a:schemeClr val="accent2"/>
            </a:solidFill>
            <a:miter lim="800000"/>
          </a:ln>
        </p:spPr>
        <p:txBody>
          <a:bodyPr wrap="square" anchor="ctr">
            <a:normAutofit/>
          </a:bodyPr>
          <a:lstStyle/>
          <a:p>
            <a:r>
              <a:rPr lang="en-US" sz="3200" dirty="0">
                <a:solidFill>
                  <a:srgbClr val="FFFFFF"/>
                </a:solidFill>
              </a:rPr>
              <a:t>(9.5) Technomoral care in relations of human dependence</a:t>
            </a:r>
          </a:p>
        </p:txBody>
      </p:sp>
      <p:sp>
        <p:nvSpPr>
          <p:cNvPr id="3" name="Content Placeholder 2">
            <a:extLst>
              <a:ext uri="{FF2B5EF4-FFF2-40B4-BE49-F238E27FC236}">
                <a16:creationId xmlns:a16="http://schemas.microsoft.com/office/drawing/2014/main" id="{F21DFB41-A416-EC4A-8226-7BFF4EB3850C}"/>
              </a:ext>
            </a:extLst>
          </p:cNvPr>
          <p:cNvSpPr>
            <a:spLocks noGrp="1"/>
          </p:cNvSpPr>
          <p:nvPr>
            <p:ph idx="1"/>
          </p:nvPr>
        </p:nvSpPr>
        <p:spPr>
          <a:xfrm>
            <a:off x="5334000" y="595666"/>
            <a:ext cx="6858000" cy="4567428"/>
          </a:xfrm>
        </p:spPr>
        <p:txBody>
          <a:bodyPr anchor="t">
            <a:noAutofit/>
          </a:bodyPr>
          <a:lstStyle/>
          <a:p>
            <a:r>
              <a:rPr lang="en-US" sz="1900" dirty="0">
                <a:solidFill>
                  <a:schemeClr val="tx1">
                    <a:lumMod val="75000"/>
                    <a:lumOff val="25000"/>
                  </a:schemeClr>
                </a:solidFill>
              </a:rPr>
              <a:t>‘</a:t>
            </a:r>
            <a:r>
              <a:rPr lang="en-US" sz="2000" dirty="0">
                <a:solidFill>
                  <a:schemeClr val="tx1">
                    <a:lumMod val="75000"/>
                    <a:lumOff val="25000"/>
                  </a:schemeClr>
                </a:solidFill>
              </a:rPr>
              <a:t>Care’: an activity, an art, and a virtue</a:t>
            </a:r>
          </a:p>
          <a:p>
            <a:r>
              <a:rPr lang="en-US" sz="2000" dirty="0">
                <a:solidFill>
                  <a:schemeClr val="tx1">
                    <a:lumMod val="75000"/>
                    <a:lumOff val="25000"/>
                  </a:schemeClr>
                </a:solidFill>
              </a:rPr>
              <a:t>Should we aim to ‘reduce the care burden’ on caregivers?</a:t>
            </a:r>
          </a:p>
          <a:p>
            <a:r>
              <a:rPr lang="en-US" sz="2000" dirty="0">
                <a:solidFill>
                  <a:schemeClr val="tx1">
                    <a:lumMod val="75000"/>
                    <a:lumOff val="25000"/>
                  </a:schemeClr>
                </a:solidFill>
              </a:rPr>
              <a:t>Vallor believes there is a moral good </a:t>
            </a:r>
            <a:r>
              <a:rPr lang="en-US" sz="2000" i="1" dirty="0">
                <a:solidFill>
                  <a:schemeClr val="tx1">
                    <a:lumMod val="75000"/>
                    <a:lumOff val="25000"/>
                  </a:schemeClr>
                </a:solidFill>
              </a:rPr>
              <a:t>internal</a:t>
            </a:r>
            <a:r>
              <a:rPr lang="en-US" sz="2000" dirty="0">
                <a:solidFill>
                  <a:schemeClr val="tx1">
                    <a:lumMod val="75000"/>
                    <a:lumOff val="25000"/>
                  </a:schemeClr>
                </a:solidFill>
              </a:rPr>
              <a:t> to caregiving</a:t>
            </a:r>
          </a:p>
          <a:p>
            <a:pPr lvl="1"/>
            <a:r>
              <a:rPr lang="en-US" sz="1700" dirty="0">
                <a:solidFill>
                  <a:schemeClr val="tx1">
                    <a:lumMod val="75000"/>
                    <a:lumOff val="25000"/>
                  </a:schemeClr>
                </a:solidFill>
              </a:rPr>
              <a:t>Moral meaning of reciprocity, putting empathy into practice</a:t>
            </a:r>
          </a:p>
          <a:p>
            <a:r>
              <a:rPr lang="en-US" sz="2000" dirty="0">
                <a:solidFill>
                  <a:schemeClr val="tx1">
                    <a:lumMod val="75000"/>
                    <a:lumOff val="25000"/>
                  </a:schemeClr>
                </a:solidFill>
              </a:rPr>
              <a:t>Nel Noddings’ two criteria for a caring commitment:</a:t>
            </a:r>
          </a:p>
          <a:p>
            <a:pPr lvl="1"/>
            <a:r>
              <a:rPr lang="en-US" sz="1700" dirty="0">
                <a:solidFill>
                  <a:schemeClr val="tx1">
                    <a:lumMod val="75000"/>
                    <a:lumOff val="25000"/>
                  </a:schemeClr>
                </a:solidFill>
              </a:rPr>
              <a:t>Engrossment: understanding/processing the reality of the other</a:t>
            </a:r>
          </a:p>
          <a:p>
            <a:pPr lvl="1"/>
            <a:r>
              <a:rPr lang="en-US" sz="1700" dirty="0">
                <a:solidFill>
                  <a:schemeClr val="tx1">
                    <a:lumMod val="75000"/>
                    <a:lumOff val="25000"/>
                  </a:schemeClr>
                </a:solidFill>
              </a:rPr>
              <a:t>Motivational displacement: actively addressing the other’s reality</a:t>
            </a:r>
          </a:p>
          <a:p>
            <a:r>
              <a:rPr lang="en-US" sz="2000" dirty="0">
                <a:solidFill>
                  <a:schemeClr val="tx1">
                    <a:lumMod val="75000"/>
                    <a:lumOff val="25000"/>
                  </a:schemeClr>
                </a:solidFill>
              </a:rPr>
              <a:t>We must meet the fear of caregiving with courage</a:t>
            </a:r>
          </a:p>
          <a:p>
            <a:r>
              <a:rPr lang="en-US" sz="2000" dirty="0">
                <a:solidFill>
                  <a:schemeClr val="tx1">
                    <a:lumMod val="75000"/>
                    <a:lumOff val="25000"/>
                  </a:schemeClr>
                </a:solidFill>
              </a:rPr>
              <a:t>Carebots could </a:t>
            </a:r>
            <a:r>
              <a:rPr lang="en-US" sz="2000" i="1" dirty="0">
                <a:solidFill>
                  <a:schemeClr val="tx1">
                    <a:lumMod val="75000"/>
                    <a:lumOff val="25000"/>
                  </a:schemeClr>
                </a:solidFill>
              </a:rPr>
              <a:t>sustain</a:t>
            </a:r>
            <a:r>
              <a:rPr lang="en-US" sz="2000" dirty="0">
                <a:solidFill>
                  <a:schemeClr val="tx1">
                    <a:lumMod val="75000"/>
                    <a:lumOff val="25000"/>
                  </a:schemeClr>
                </a:solidFill>
              </a:rPr>
              <a:t> rather than </a:t>
            </a:r>
            <a:r>
              <a:rPr lang="en-US" sz="2000" i="1" dirty="0">
                <a:solidFill>
                  <a:schemeClr val="tx1">
                    <a:lumMod val="75000"/>
                    <a:lumOff val="25000"/>
                  </a:schemeClr>
                </a:solidFill>
              </a:rPr>
              <a:t>liberate</a:t>
            </a:r>
            <a:r>
              <a:rPr lang="en-US" sz="2000" dirty="0">
                <a:solidFill>
                  <a:schemeClr val="tx1">
                    <a:lumMod val="75000"/>
                    <a:lumOff val="25000"/>
                  </a:schemeClr>
                </a:solidFill>
              </a:rPr>
              <a:t> human caregivers</a:t>
            </a:r>
          </a:p>
          <a:p>
            <a:r>
              <a:rPr lang="en-US" sz="2000" dirty="0">
                <a:solidFill>
                  <a:schemeClr val="tx1">
                    <a:lumMod val="75000"/>
                    <a:lumOff val="25000"/>
                  </a:schemeClr>
                </a:solidFill>
              </a:rPr>
              <a:t>Important to consult with recipients of care about which levels of human and robot interaction they prefer</a:t>
            </a:r>
          </a:p>
        </p:txBody>
      </p:sp>
      <p:sp>
        <p:nvSpPr>
          <p:cNvPr id="4" name="TextBox 3">
            <a:extLst>
              <a:ext uri="{FF2B5EF4-FFF2-40B4-BE49-F238E27FC236}">
                <a16:creationId xmlns:a16="http://schemas.microsoft.com/office/drawing/2014/main" id="{0DCA8BEC-1A8F-D84A-AA3F-08DBAF13C9BE}"/>
              </a:ext>
            </a:extLst>
          </p:cNvPr>
          <p:cNvSpPr txBox="1"/>
          <p:nvPr/>
        </p:nvSpPr>
        <p:spPr>
          <a:xfrm>
            <a:off x="338167" y="5362703"/>
            <a:ext cx="11515665" cy="1200329"/>
          </a:xfrm>
          <a:prstGeom prst="rect">
            <a:avLst/>
          </a:prstGeom>
          <a:noFill/>
          <a:ln w="19050">
            <a:solidFill>
              <a:schemeClr val="tx1"/>
            </a:solidFill>
            <a:prstDash val="dash"/>
          </a:ln>
        </p:spPr>
        <p:txBody>
          <a:bodyPr wrap="square" rtlCol="0" anchor="ctr">
            <a:spAutoFit/>
          </a:bodyPr>
          <a:lstStyle/>
          <a:p>
            <a:pPr algn="ctr"/>
            <a:r>
              <a:rPr lang="en-US" dirty="0">
                <a:solidFill>
                  <a:schemeClr val="tx1">
                    <a:lumMod val="75000"/>
                    <a:lumOff val="25000"/>
                  </a:schemeClr>
                </a:solidFill>
              </a:rPr>
              <a:t>Discussion Questions:</a:t>
            </a:r>
          </a:p>
          <a:p>
            <a:pPr algn="ctr"/>
            <a:r>
              <a:rPr lang="en-US" dirty="0">
                <a:solidFill>
                  <a:schemeClr val="tx1">
                    <a:lumMod val="75000"/>
                    <a:lumOff val="25000"/>
                  </a:schemeClr>
                </a:solidFill>
              </a:rPr>
              <a:t>Do you think that humans will ultimately cede the responsibility and burden of caregiving to robots? Is there a way you see for us as a society to strike the medium between bearing all caregiving responsibility ourselves and just letting robots do this emotionally straining work? What can we do today to ensure that our vulnerable are adequately cared for?</a:t>
            </a:r>
          </a:p>
        </p:txBody>
      </p:sp>
    </p:spTree>
    <p:extLst>
      <p:ext uri="{BB962C8B-B14F-4D97-AF65-F5344CB8AC3E}">
        <p14:creationId xmlns:p14="http://schemas.microsoft.com/office/powerpoint/2010/main" val="344645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9553BAA-9CA0-438B-86B1-A7EBDDAAD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91118D-8392-6C41-B5AF-E655AD2BF7B2}"/>
              </a:ext>
            </a:extLst>
          </p:cNvPr>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US" dirty="0">
                <a:solidFill>
                  <a:schemeClr val="tx1"/>
                </a:solidFill>
              </a:rPr>
              <a:t>(10.1) Competing visions of human (or posthuman) flourishing</a:t>
            </a:r>
          </a:p>
        </p:txBody>
      </p:sp>
      <p:sp>
        <p:nvSpPr>
          <p:cNvPr id="3" name="Content Placeholder 2">
            <a:extLst>
              <a:ext uri="{FF2B5EF4-FFF2-40B4-BE49-F238E27FC236}">
                <a16:creationId xmlns:a16="http://schemas.microsoft.com/office/drawing/2014/main" id="{5CBB2938-4318-6D4D-A260-AABCEDD62A89}"/>
              </a:ext>
            </a:extLst>
          </p:cNvPr>
          <p:cNvSpPr>
            <a:spLocks noGrp="1"/>
          </p:cNvSpPr>
          <p:nvPr>
            <p:ph idx="1"/>
          </p:nvPr>
        </p:nvSpPr>
        <p:spPr>
          <a:xfrm>
            <a:off x="2231136" y="2714269"/>
            <a:ext cx="7729728" cy="3582874"/>
          </a:xfrm>
        </p:spPr>
        <p:txBody>
          <a:bodyPr>
            <a:normAutofit/>
          </a:bodyPr>
          <a:lstStyle/>
          <a:p>
            <a:r>
              <a:rPr lang="en-US" sz="2000" dirty="0"/>
              <a:t>Human enhancement technologies: </a:t>
            </a:r>
          </a:p>
          <a:p>
            <a:pPr lvl="1"/>
            <a:r>
              <a:rPr lang="en-US" sz="1700" dirty="0"/>
              <a:t>Genetic, biomechanical, nanomedical, pharmacological (alone or combination)</a:t>
            </a:r>
          </a:p>
          <a:p>
            <a:r>
              <a:rPr lang="en-US" sz="2000" dirty="0"/>
              <a:t>What technomoral virtues do humans need to enhance themselves?</a:t>
            </a:r>
          </a:p>
          <a:p>
            <a:r>
              <a:rPr lang="en-US" sz="2000" dirty="0"/>
              <a:t>Vallor disagrees with bioconservatives’ view on human enhancement</a:t>
            </a:r>
          </a:p>
          <a:p>
            <a:pPr lvl="1"/>
            <a:r>
              <a:rPr lang="en-US" sz="1700" dirty="0"/>
              <a:t>Arguments are unclear, particularly about how they define human dignity</a:t>
            </a:r>
          </a:p>
          <a:p>
            <a:r>
              <a:rPr lang="en-US" sz="2000" dirty="0"/>
              <a:t>A contingent argument from virtue is far more persuasive…</a:t>
            </a:r>
          </a:p>
        </p:txBody>
      </p:sp>
    </p:spTree>
    <p:extLst>
      <p:ext uri="{BB962C8B-B14F-4D97-AF65-F5344CB8AC3E}">
        <p14:creationId xmlns:p14="http://schemas.microsoft.com/office/powerpoint/2010/main" val="421476519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764AE-D7B7-4CB5-A0E1-2885E459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C450DA-D5FF-E440-9DAA-0049346245B4}"/>
              </a:ext>
            </a:extLst>
          </p:cNvPr>
          <p:cNvSpPr>
            <a:spLocks noGrp="1"/>
          </p:cNvSpPr>
          <p:nvPr>
            <p:ph type="title"/>
          </p:nvPr>
        </p:nvSpPr>
        <p:spPr>
          <a:xfrm>
            <a:off x="537563" y="2099144"/>
            <a:ext cx="3610691" cy="2673194"/>
          </a:xfrm>
          <a:noFill/>
          <a:ln>
            <a:solidFill>
              <a:schemeClr val="tx1">
                <a:lumMod val="85000"/>
                <a:lumOff val="15000"/>
              </a:schemeClr>
            </a:solidFill>
          </a:ln>
        </p:spPr>
        <p:txBody>
          <a:bodyPr>
            <a:normAutofit/>
          </a:bodyPr>
          <a:lstStyle/>
          <a:p>
            <a:r>
              <a:rPr lang="en-US" sz="2400" dirty="0">
                <a:solidFill>
                  <a:schemeClr val="tx1">
                    <a:lumMod val="95000"/>
                    <a:lumOff val="5000"/>
                  </a:schemeClr>
                </a:solidFill>
              </a:rPr>
              <a:t>(10.2) technomoral humility, wisdom, and the argument from hubris </a:t>
            </a:r>
          </a:p>
        </p:txBody>
      </p:sp>
      <p:sp useBgFill="1">
        <p:nvSpPr>
          <p:cNvPr id="10" name="Rectangle 9">
            <a:extLst>
              <a:ext uri="{FF2B5EF4-FFF2-40B4-BE49-F238E27FC236}">
                <a16:creationId xmlns:a16="http://schemas.microsoft.com/office/drawing/2014/main" id="{329C095C-3AB6-49D8-9436-3672566FE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3EFA70-15E9-1448-846A-EC4A455D66B6}"/>
              </a:ext>
            </a:extLst>
          </p:cNvPr>
          <p:cNvSpPr>
            <a:spLocks noGrp="1"/>
          </p:cNvSpPr>
          <p:nvPr>
            <p:ph idx="1"/>
          </p:nvPr>
        </p:nvSpPr>
        <p:spPr>
          <a:xfrm>
            <a:off x="4685817" y="179526"/>
            <a:ext cx="7506183" cy="5103674"/>
          </a:xfrm>
        </p:spPr>
        <p:txBody>
          <a:bodyPr anchor="ctr">
            <a:normAutofit/>
          </a:bodyPr>
          <a:lstStyle/>
          <a:p>
            <a:r>
              <a:rPr lang="en-US" sz="2000" dirty="0">
                <a:solidFill>
                  <a:schemeClr val="tx1"/>
                </a:solidFill>
              </a:rPr>
              <a:t>Objection: transhumanists are guilty of technomoral hubris</a:t>
            </a:r>
          </a:p>
          <a:p>
            <a:pPr lvl="1"/>
            <a:r>
              <a:rPr lang="en-US" sz="1800" dirty="0">
                <a:solidFill>
                  <a:schemeClr val="tx1"/>
                </a:solidFill>
              </a:rPr>
              <a:t>Vallor calls for </a:t>
            </a:r>
            <a:r>
              <a:rPr lang="en-US" sz="1800" i="1" dirty="0">
                <a:solidFill>
                  <a:schemeClr val="tx1"/>
                </a:solidFill>
              </a:rPr>
              <a:t>technomoral humility</a:t>
            </a:r>
            <a:r>
              <a:rPr lang="en-US" sz="1800" dirty="0">
                <a:solidFill>
                  <a:schemeClr val="tx1"/>
                </a:solidFill>
              </a:rPr>
              <a:t>: an honest assessment of our ability to wield technological power responsibly</a:t>
            </a:r>
          </a:p>
          <a:p>
            <a:r>
              <a:rPr lang="en-US" sz="2000" dirty="0">
                <a:solidFill>
                  <a:schemeClr val="tx1"/>
                </a:solidFill>
              </a:rPr>
              <a:t>Technomoral courage as a mean between cowardice and rashness</a:t>
            </a:r>
          </a:p>
          <a:p>
            <a:r>
              <a:rPr lang="en-US" sz="2000" dirty="0">
                <a:solidFill>
                  <a:schemeClr val="tx1"/>
                </a:solidFill>
              </a:rPr>
              <a:t>Technomoral humility, courage (et. al) make up technomoral wisdom</a:t>
            </a:r>
          </a:p>
          <a:p>
            <a:r>
              <a:rPr lang="en-US" sz="2000" dirty="0">
                <a:solidFill>
                  <a:schemeClr val="tx1"/>
                </a:solidFill>
              </a:rPr>
              <a:t>We must know what it is that we ought to wish for, rather than blindly allowing enhancements to chart their own course</a:t>
            </a:r>
          </a:p>
          <a:p>
            <a:r>
              <a:rPr lang="en-US" sz="2000" dirty="0">
                <a:solidFill>
                  <a:schemeClr val="tx1"/>
                </a:solidFill>
              </a:rPr>
              <a:t>Recommit to moral self-cultivation for the safety of our descendants</a:t>
            </a:r>
          </a:p>
          <a:p>
            <a:pPr lvl="1"/>
            <a:r>
              <a:rPr lang="en-US" sz="1700" dirty="0">
                <a:solidFill>
                  <a:schemeClr val="tx1"/>
                </a:solidFill>
              </a:rPr>
              <a:t>Biomedical or pharmacological means of accelerating this process?</a:t>
            </a:r>
          </a:p>
          <a:p>
            <a:pPr lvl="1"/>
            <a:r>
              <a:rPr lang="en-US" sz="1700" dirty="0">
                <a:solidFill>
                  <a:schemeClr val="tx1"/>
                </a:solidFill>
              </a:rPr>
              <a:t>Invest resources in the wider cultivation of technomoral virtue/leadership</a:t>
            </a:r>
          </a:p>
          <a:p>
            <a:pPr lvl="1"/>
            <a:r>
              <a:rPr lang="en-US" sz="1700" dirty="0">
                <a:solidFill>
                  <a:schemeClr val="tx1"/>
                </a:solidFill>
              </a:rPr>
              <a:t>“Science-sophy”: wisdom about appropriate uses of scientific/technical power</a:t>
            </a:r>
          </a:p>
          <a:p>
            <a:pPr lvl="1"/>
            <a:r>
              <a:rPr lang="en-US" sz="1700" dirty="0">
                <a:solidFill>
                  <a:schemeClr val="tx1"/>
                </a:solidFill>
              </a:rPr>
              <a:t>Sacrifice enhancements that impede our cultivation of technomoral virtue</a:t>
            </a:r>
          </a:p>
          <a:p>
            <a:pPr lvl="1"/>
            <a:endParaRPr lang="en-US" dirty="0">
              <a:solidFill>
                <a:schemeClr val="tx1"/>
              </a:solidFill>
            </a:endParaRPr>
          </a:p>
        </p:txBody>
      </p:sp>
      <p:sp>
        <p:nvSpPr>
          <p:cNvPr id="4" name="TextBox 3">
            <a:extLst>
              <a:ext uri="{FF2B5EF4-FFF2-40B4-BE49-F238E27FC236}">
                <a16:creationId xmlns:a16="http://schemas.microsoft.com/office/drawing/2014/main" id="{4FE5805E-C575-A544-BC78-4EE403C62F2B}"/>
              </a:ext>
            </a:extLst>
          </p:cNvPr>
          <p:cNvSpPr txBox="1"/>
          <p:nvPr/>
        </p:nvSpPr>
        <p:spPr>
          <a:xfrm>
            <a:off x="4777776" y="5099546"/>
            <a:ext cx="7322264" cy="1477328"/>
          </a:xfrm>
          <a:prstGeom prst="rect">
            <a:avLst/>
          </a:prstGeom>
          <a:noFill/>
          <a:ln w="19050">
            <a:solidFill>
              <a:schemeClr val="tx1"/>
            </a:solidFill>
            <a:prstDash val="dash"/>
          </a:ln>
        </p:spPr>
        <p:txBody>
          <a:bodyPr wrap="square" rtlCol="0" anchor="ctr">
            <a:spAutoFit/>
          </a:bodyPr>
          <a:lstStyle/>
          <a:p>
            <a:pPr algn="ctr"/>
            <a:r>
              <a:rPr lang="en-US" dirty="0"/>
              <a:t>Discussion Questions:</a:t>
            </a:r>
          </a:p>
          <a:p>
            <a:pPr algn="ctr"/>
            <a:r>
              <a:rPr lang="en-US" dirty="0"/>
              <a:t>What are your thoughts on Vallor’s proposed solution to ensuring that human enhancement technology doesn’t get out of hand? Should she have gone into more specifics as to how we should allocate resources for the cultivation of technomoral virtue? Is her solution actually feasible? </a:t>
            </a:r>
          </a:p>
        </p:txBody>
      </p:sp>
    </p:spTree>
    <p:extLst>
      <p:ext uri="{BB962C8B-B14F-4D97-AF65-F5344CB8AC3E}">
        <p14:creationId xmlns:p14="http://schemas.microsoft.com/office/powerpoint/2010/main" val="100644979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AAD0565-53CD-4D7C-A6AE-8DCFB6761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EB88CA-0B89-1D40-9EF1-E742D613D2AC}"/>
              </a:ext>
            </a:extLst>
          </p:cNvPr>
          <p:cNvSpPr>
            <a:spLocks noGrp="1"/>
          </p:cNvSpPr>
          <p:nvPr>
            <p:ph type="title"/>
          </p:nvPr>
        </p:nvSpPr>
        <p:spPr>
          <a:xfrm>
            <a:off x="501836" y="241402"/>
            <a:ext cx="5873261" cy="1396528"/>
          </a:xfrm>
          <a:solidFill>
            <a:srgbClr val="FFFFFF"/>
          </a:solidFill>
          <a:ln>
            <a:solidFill>
              <a:srgbClr val="404040"/>
            </a:solidFill>
          </a:ln>
        </p:spPr>
        <p:txBody>
          <a:bodyPr>
            <a:normAutofit fontScale="90000"/>
          </a:bodyPr>
          <a:lstStyle/>
          <a:p>
            <a:r>
              <a:rPr lang="en-US" dirty="0"/>
              <a:t>(10.3) technomoral virtue and contemporary life: a crisis of moral wishing</a:t>
            </a:r>
          </a:p>
        </p:txBody>
      </p:sp>
      <p:sp>
        <p:nvSpPr>
          <p:cNvPr id="3" name="Content Placeholder 2">
            <a:extLst>
              <a:ext uri="{FF2B5EF4-FFF2-40B4-BE49-F238E27FC236}">
                <a16:creationId xmlns:a16="http://schemas.microsoft.com/office/drawing/2014/main" id="{EEE7C49D-EB37-7E46-AAED-AD36D97AB4D0}"/>
              </a:ext>
            </a:extLst>
          </p:cNvPr>
          <p:cNvSpPr>
            <a:spLocks noGrp="1"/>
          </p:cNvSpPr>
          <p:nvPr>
            <p:ph idx="1"/>
          </p:nvPr>
        </p:nvSpPr>
        <p:spPr>
          <a:xfrm>
            <a:off x="501836" y="1808825"/>
            <a:ext cx="5873261" cy="3262152"/>
          </a:xfrm>
        </p:spPr>
        <p:txBody>
          <a:bodyPr>
            <a:normAutofit/>
          </a:bodyPr>
          <a:lstStyle/>
          <a:p>
            <a:pPr>
              <a:buClr>
                <a:schemeClr val="bg1"/>
              </a:buClr>
            </a:pPr>
            <a:r>
              <a:rPr lang="en-US" sz="2000" dirty="0">
                <a:solidFill>
                  <a:srgbClr val="FFFFFF"/>
                </a:solidFill>
              </a:rPr>
              <a:t>”</a:t>
            </a:r>
            <a:r>
              <a:rPr lang="en-US" sz="2000" dirty="0">
                <a:solidFill>
                  <a:schemeClr val="bg1"/>
                </a:solidFill>
              </a:rPr>
              <a:t>Autofabrication” as a project of self-realization</a:t>
            </a:r>
          </a:p>
          <a:p>
            <a:pPr lvl="1">
              <a:buClr>
                <a:schemeClr val="bg1"/>
              </a:buClr>
            </a:pPr>
            <a:r>
              <a:rPr lang="en-US" sz="1700" dirty="0">
                <a:solidFill>
                  <a:schemeClr val="bg1"/>
                </a:solidFill>
              </a:rPr>
              <a:t>Actions will become increasingly lacking in purpose</a:t>
            </a:r>
          </a:p>
          <a:p>
            <a:pPr>
              <a:buClr>
                <a:schemeClr val="bg1"/>
              </a:buClr>
            </a:pPr>
            <a:r>
              <a:rPr lang="en-US" sz="2000" dirty="0">
                <a:solidFill>
                  <a:schemeClr val="bg1"/>
                </a:solidFill>
              </a:rPr>
              <a:t>Must have clear intentions for leveraging technology</a:t>
            </a:r>
          </a:p>
          <a:p>
            <a:pPr lvl="1">
              <a:buClr>
                <a:schemeClr val="bg1"/>
              </a:buClr>
            </a:pPr>
            <a:r>
              <a:rPr lang="en-US" sz="1800" dirty="0">
                <a:solidFill>
                  <a:schemeClr val="bg1"/>
                </a:solidFill>
              </a:rPr>
              <a:t>Will extending life provide us more time to live </a:t>
            </a:r>
            <a:r>
              <a:rPr lang="en-US" sz="1800" i="1" dirty="0">
                <a:solidFill>
                  <a:schemeClr val="bg1"/>
                </a:solidFill>
              </a:rPr>
              <a:t>well</a:t>
            </a:r>
            <a:r>
              <a:rPr lang="en-US" sz="1800" dirty="0">
                <a:solidFill>
                  <a:schemeClr val="bg1"/>
                </a:solidFill>
              </a:rPr>
              <a:t>?</a:t>
            </a:r>
          </a:p>
          <a:p>
            <a:pPr>
              <a:buClr>
                <a:schemeClr val="bg1"/>
              </a:buClr>
            </a:pPr>
            <a:r>
              <a:rPr lang="en-US" sz="2000" dirty="0">
                <a:solidFill>
                  <a:schemeClr val="bg1"/>
                </a:solidFill>
              </a:rPr>
              <a:t>Directionless seeking due to multitude of choices</a:t>
            </a:r>
          </a:p>
          <a:p>
            <a:pPr>
              <a:buClr>
                <a:schemeClr val="bg1"/>
              </a:buClr>
            </a:pPr>
            <a:r>
              <a:rPr lang="en-US" sz="2000" dirty="0">
                <a:solidFill>
                  <a:schemeClr val="bg1"/>
                </a:solidFill>
              </a:rPr>
              <a:t>“Crisis of wishing” paralyzes our practical wisdom</a:t>
            </a:r>
          </a:p>
          <a:p>
            <a:pPr>
              <a:buClr>
                <a:schemeClr val="bg1"/>
              </a:buClr>
            </a:pPr>
            <a:r>
              <a:rPr lang="en-US" sz="2000" dirty="0">
                <a:solidFill>
                  <a:schemeClr val="bg1"/>
                </a:solidFill>
              </a:rPr>
              <a:t>Vallor wrote this book to expose the gap between technosocial power &amp; technomoral wisdom</a:t>
            </a:r>
            <a:endParaRPr lang="en-US" sz="1800" dirty="0">
              <a:solidFill>
                <a:schemeClr val="bg1"/>
              </a:solidFill>
            </a:endParaRPr>
          </a:p>
          <a:p>
            <a:endParaRPr lang="en-US" dirty="0">
              <a:solidFill>
                <a:srgbClr val="FFFFFF"/>
              </a:solidFill>
            </a:endParaRPr>
          </a:p>
        </p:txBody>
      </p:sp>
      <p:sp>
        <p:nvSpPr>
          <p:cNvPr id="73" name="Rectangle 72">
            <a:extLst>
              <a:ext uri="{FF2B5EF4-FFF2-40B4-BE49-F238E27FC236}">
                <a16:creationId xmlns:a16="http://schemas.microsoft.com/office/drawing/2014/main" id="{0B6CB841-CBA1-4DF4-8C19-4C7DDB03A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83FD6306-603B-410E-AFCF-2EA2E06391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José Ortega y Gasset - Wikipedia">
            <a:extLst>
              <a:ext uri="{FF2B5EF4-FFF2-40B4-BE49-F238E27FC236}">
                <a16:creationId xmlns:a16="http://schemas.microsoft.com/office/drawing/2014/main" id="{3FF2C473-A7DC-5446-B705-C95C2DE7A2B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374" r="2" b="2"/>
          <a:stretch/>
        </p:blipFill>
        <p:spPr bwMode="auto">
          <a:xfrm>
            <a:off x="8020812" y="1126397"/>
            <a:ext cx="3044952" cy="428853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A52E2E8-5CEF-EC4E-8220-F808F6022C6F}"/>
              </a:ext>
            </a:extLst>
          </p:cNvPr>
          <p:cNvSpPr txBox="1"/>
          <p:nvPr/>
        </p:nvSpPr>
        <p:spPr>
          <a:xfrm>
            <a:off x="7837580" y="6033254"/>
            <a:ext cx="3411416" cy="369332"/>
          </a:xfrm>
          <a:prstGeom prst="rect">
            <a:avLst/>
          </a:prstGeom>
          <a:noFill/>
        </p:spPr>
        <p:txBody>
          <a:bodyPr wrap="square" rtlCol="0">
            <a:spAutoFit/>
          </a:bodyPr>
          <a:lstStyle/>
          <a:p>
            <a:pPr algn="ctr"/>
            <a:r>
              <a:rPr lang="en-US" dirty="0"/>
              <a:t>José Ortega y </a:t>
            </a:r>
            <a:r>
              <a:rPr lang="en-US" dirty="0" err="1"/>
              <a:t>Gasset</a:t>
            </a:r>
            <a:r>
              <a:rPr lang="en-US" dirty="0"/>
              <a:t> (1883-1955)</a:t>
            </a:r>
          </a:p>
        </p:txBody>
      </p:sp>
      <p:sp>
        <p:nvSpPr>
          <p:cNvPr id="5" name="TextBox 4">
            <a:extLst>
              <a:ext uri="{FF2B5EF4-FFF2-40B4-BE49-F238E27FC236}">
                <a16:creationId xmlns:a16="http://schemas.microsoft.com/office/drawing/2014/main" id="{7361CADF-DEF1-084E-93F8-93F6C2613EB2}"/>
              </a:ext>
            </a:extLst>
          </p:cNvPr>
          <p:cNvSpPr txBox="1"/>
          <p:nvPr/>
        </p:nvSpPr>
        <p:spPr>
          <a:xfrm>
            <a:off x="151946" y="5162586"/>
            <a:ext cx="6573039" cy="1477328"/>
          </a:xfrm>
          <a:prstGeom prst="rect">
            <a:avLst/>
          </a:prstGeom>
          <a:noFill/>
          <a:ln w="19050">
            <a:solidFill>
              <a:schemeClr val="bg1"/>
            </a:solidFill>
            <a:prstDash val="dash"/>
          </a:ln>
        </p:spPr>
        <p:txBody>
          <a:bodyPr wrap="square" rtlCol="0" anchor="ctr">
            <a:spAutoFit/>
          </a:bodyPr>
          <a:lstStyle/>
          <a:p>
            <a:pPr algn="ctr"/>
            <a:r>
              <a:rPr lang="en-US" dirty="0">
                <a:solidFill>
                  <a:schemeClr val="bg1"/>
                </a:solidFill>
              </a:rPr>
              <a:t>Discussion Questions:</a:t>
            </a:r>
          </a:p>
          <a:p>
            <a:pPr algn="ctr"/>
            <a:r>
              <a:rPr lang="en-US" dirty="0">
                <a:solidFill>
                  <a:schemeClr val="bg1"/>
                </a:solidFill>
              </a:rPr>
              <a:t>Any general comments on Ortega y Gasset’s writings as described by Vallor? Is our mass consumer culture to blame for society’s lack of technomoral wisdom? Is Ortega y Gasset’s prediction of the future (without substantive action) too pessimistic or is it valid?</a:t>
            </a:r>
          </a:p>
        </p:txBody>
      </p:sp>
    </p:spTree>
    <p:extLst>
      <p:ext uri="{BB962C8B-B14F-4D97-AF65-F5344CB8AC3E}">
        <p14:creationId xmlns:p14="http://schemas.microsoft.com/office/powerpoint/2010/main" val="351371019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{140F90D4-A18F-594F-AC03-30728EB3C65A}tf10001120</Template>
  <TotalTime>250</TotalTime>
  <Words>1070</Words>
  <Application>Microsoft Macintosh PowerPoint</Application>
  <PresentationFormat>Widescreen</PresentationFormat>
  <Paragraphs>86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Parcel</vt:lpstr>
      <vt:lpstr>Technology and the Virtues, Chapters 9 &amp; 10</vt:lpstr>
      <vt:lpstr>(9.1) robot ethics as virtue ethics</vt:lpstr>
      <vt:lpstr>(9.2) Autonomous Military Robots: Courage and Hope for the Human Future </vt:lpstr>
      <vt:lpstr>(9.3) ‘Killer robots’ and technomoral courage: the ‘troubles we do not avoid’</vt:lpstr>
      <vt:lpstr>(9.4) Carebots and the ethical self</vt:lpstr>
      <vt:lpstr>(9.5) Technomoral care in relations of human dependence</vt:lpstr>
      <vt:lpstr>(10.1) Competing visions of human (or posthuman) flourishing</vt:lpstr>
      <vt:lpstr>(10.2) technomoral humility, wisdom, and the argument from hubris </vt:lpstr>
      <vt:lpstr>(10.3) technomoral virtue and contemporary life: a crisis of moral wishing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and the Virtues, Chapters 9 &amp; 10</dc:title>
  <dc:creator>Luke Uhlman</dc:creator>
  <cp:lastModifiedBy>Luke Uhlman</cp:lastModifiedBy>
  <cp:revision>20</cp:revision>
  <dcterms:created xsi:type="dcterms:W3CDTF">2021-03-27T20:29:47Z</dcterms:created>
  <dcterms:modified xsi:type="dcterms:W3CDTF">2021-03-29T17:13:27Z</dcterms:modified>
</cp:coreProperties>
</file>