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96438B-4D09-1E41-B44D-0D34417A116B}" v="8" dt="2021-03-22T18:49:25.9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46"/>
  </p:normalViewPr>
  <p:slideViewPr>
    <p:cSldViewPr snapToGrid="0" snapToObjects="1">
      <p:cViewPr varScale="1">
        <p:scale>
          <a:sx n="115" d="100"/>
          <a:sy n="115" d="100"/>
        </p:scale>
        <p:origin x="4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F4B8-5D28-0B46-955F-42D3660133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21A995-4371-5C4D-8C29-63DFABA7F2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E3136D-9F64-3745-B33B-7D20B547FE23}"/>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418642B3-0D06-874E-987A-46367E3B42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13C4F-7605-3141-B9FE-031751842AC1}"/>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77334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CBFC4-8240-154B-8DE2-AF38E4C385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895042-95F7-A144-8CA4-C608D822B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3C963-E4CB-C041-B99C-A2C80878BC9D}"/>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824D28FE-3A40-3043-AAC0-E4F05CF563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842B0D-A772-1849-8B8E-8837FBA80A59}"/>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864743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2D86E5-4A6E-0D4F-8678-AFBA0F86CF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28DEE7-AAF2-8C44-BB82-5216FA7EA1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0FB482-427F-B942-907C-2EDB8793E0C2}"/>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3CA46C32-25CD-5B49-BA2F-CCA67628F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0E7845-E087-2E4E-BCE9-2BE185AA4FB8}"/>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2115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81DB-A9E8-7B42-AEF9-C75984EBAD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888E11-0A99-7A47-A6E7-3287222A7E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8A988-6702-924B-98DD-0E11A7DF0342}"/>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8738F13B-FB80-C740-9228-25E69AB930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8AE070-2576-6F4B-BA8E-CDBF3F6F225C}"/>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312718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6F91-C589-0C49-AB98-F5881DB4E7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61FC42-BA54-E14F-91EE-835C46AB81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CDA570-A7C2-B547-87D5-7E0527D21D59}"/>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C76DAEDD-BA0D-F546-A3FA-57D72C4CE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17E17-9625-C141-9CBD-AD8C6D40369E}"/>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390114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4FB0-51B8-3D41-8926-669D02419B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007D5-37CA-F54D-929B-30B4C0800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0297D9-EB5C-4245-A7FD-5A3F648968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F237DD-21C0-1849-A9BC-C2F0605E6B9E}"/>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6" name="Footer Placeholder 5">
            <a:extLst>
              <a:ext uri="{FF2B5EF4-FFF2-40B4-BE49-F238E27FC236}">
                <a16:creationId xmlns:a16="http://schemas.microsoft.com/office/drawing/2014/main" id="{FA44ED55-4519-3B49-989C-23849DD8AB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029747-A55B-7648-A579-2C1DB2852436}"/>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108759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AB84-9518-6F47-A1AE-5090036F8B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156DED-F81A-5B45-A170-4B01DEF801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F5975-AC29-8A4D-A71B-B87C40A24E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8B6D9A-B7AE-EB44-810B-A7552194F0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2ED38E-F184-7D4C-A85A-A0144D418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16C919-CC4D-164C-A36E-5C80CCBCB09F}"/>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8" name="Footer Placeholder 7">
            <a:extLst>
              <a:ext uri="{FF2B5EF4-FFF2-40B4-BE49-F238E27FC236}">
                <a16:creationId xmlns:a16="http://schemas.microsoft.com/office/drawing/2014/main" id="{BEDF3850-C2B1-6242-ADBD-774AFB69B9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93CB53-18E1-E44B-8665-4462626A5F86}"/>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17476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1DC3E-E8A0-3A4B-82A2-7AF28F16E8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3614A7-1B3A-7C46-A008-AD27E1366A86}"/>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4" name="Footer Placeholder 3">
            <a:extLst>
              <a:ext uri="{FF2B5EF4-FFF2-40B4-BE49-F238E27FC236}">
                <a16:creationId xmlns:a16="http://schemas.microsoft.com/office/drawing/2014/main" id="{D74723AE-1181-3A4D-9F11-7CC7EB4142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E02076-4086-5348-95DF-39391D08C929}"/>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3809157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D7DB54-87D8-4546-BC0F-5D9BF4A04558}"/>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3" name="Footer Placeholder 2">
            <a:extLst>
              <a:ext uri="{FF2B5EF4-FFF2-40B4-BE49-F238E27FC236}">
                <a16:creationId xmlns:a16="http://schemas.microsoft.com/office/drawing/2014/main" id="{93616EDD-BFAF-4E48-AC23-B540BE73CB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38DB63-4011-8A46-B5E3-DDD3AC4D15BC}"/>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200553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35CAA-AEEC-9641-BF9D-D4807FBBA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C82D6C-0097-F24F-AB53-3B5B93231D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2D8B74-8EEF-B94C-B485-5222F6F7E5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BC67BF-DA4A-CF45-8F1A-75167057A42C}"/>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6" name="Footer Placeholder 5">
            <a:extLst>
              <a:ext uri="{FF2B5EF4-FFF2-40B4-BE49-F238E27FC236}">
                <a16:creationId xmlns:a16="http://schemas.microsoft.com/office/drawing/2014/main" id="{087AF53D-830F-434D-9D0C-36F4D43E4E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85913A-9492-E947-8181-86A475F1C940}"/>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30521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49537-9A7B-0549-9BE9-3D5C17D7F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50ED10-D9BF-F242-A91A-01CF27C319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A38030-D813-3347-AA46-38BF18D29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B1FBB-2396-D94E-9190-68E6664B2699}"/>
              </a:ext>
            </a:extLst>
          </p:cNvPr>
          <p:cNvSpPr>
            <a:spLocks noGrp="1"/>
          </p:cNvSpPr>
          <p:nvPr>
            <p:ph type="dt" sz="half" idx="10"/>
          </p:nvPr>
        </p:nvSpPr>
        <p:spPr/>
        <p:txBody>
          <a:bodyPr/>
          <a:lstStyle/>
          <a:p>
            <a:fld id="{F9B1CAE5-9FF7-CA45-B339-66DFE0ADC3D4}" type="datetimeFigureOut">
              <a:rPr lang="en-US" smtClean="0"/>
              <a:t>3/21/21</a:t>
            </a:fld>
            <a:endParaRPr lang="en-US"/>
          </a:p>
        </p:txBody>
      </p:sp>
      <p:sp>
        <p:nvSpPr>
          <p:cNvPr id="6" name="Footer Placeholder 5">
            <a:extLst>
              <a:ext uri="{FF2B5EF4-FFF2-40B4-BE49-F238E27FC236}">
                <a16:creationId xmlns:a16="http://schemas.microsoft.com/office/drawing/2014/main" id="{70CA1EB2-8063-BA47-8AF8-7078BB9D8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E12423-C6FF-5C43-9358-D07C5695F27E}"/>
              </a:ext>
            </a:extLst>
          </p:cNvPr>
          <p:cNvSpPr>
            <a:spLocks noGrp="1"/>
          </p:cNvSpPr>
          <p:nvPr>
            <p:ph type="sldNum" sz="quarter" idx="12"/>
          </p:nvPr>
        </p:nvSpPr>
        <p:spPr/>
        <p:txBody>
          <a:bodyPr/>
          <a:lstStyle/>
          <a:p>
            <a:fld id="{06057ED9-5D00-6845-8536-AB712513BFA6}" type="slidenum">
              <a:rPr lang="en-US" smtClean="0"/>
              <a:t>‹#›</a:t>
            </a:fld>
            <a:endParaRPr lang="en-US"/>
          </a:p>
        </p:txBody>
      </p:sp>
    </p:spTree>
    <p:extLst>
      <p:ext uri="{BB962C8B-B14F-4D97-AF65-F5344CB8AC3E}">
        <p14:creationId xmlns:p14="http://schemas.microsoft.com/office/powerpoint/2010/main" val="68469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C7BF9F-16E2-5D4B-9E69-F41941346E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1B6B7F-EE40-D544-9134-E85830B1F5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DF2F08-83E8-B146-9941-6FFE7EDC8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B1CAE5-9FF7-CA45-B339-66DFE0ADC3D4}" type="datetimeFigureOut">
              <a:rPr lang="en-US" smtClean="0"/>
              <a:t>3/21/21</a:t>
            </a:fld>
            <a:endParaRPr lang="en-US"/>
          </a:p>
        </p:txBody>
      </p:sp>
      <p:sp>
        <p:nvSpPr>
          <p:cNvPr id="5" name="Footer Placeholder 4">
            <a:extLst>
              <a:ext uri="{FF2B5EF4-FFF2-40B4-BE49-F238E27FC236}">
                <a16:creationId xmlns:a16="http://schemas.microsoft.com/office/drawing/2014/main" id="{19C92472-15DE-B046-B2C5-ECDECCEC3D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1498C5-49C2-5D4E-996D-442E73F374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57ED9-5D00-6845-8536-AB712513BFA6}" type="slidenum">
              <a:rPr lang="en-US" smtClean="0"/>
              <a:t>‹#›</a:t>
            </a:fld>
            <a:endParaRPr lang="en-US"/>
          </a:p>
        </p:txBody>
      </p:sp>
    </p:spTree>
    <p:extLst>
      <p:ext uri="{BB962C8B-B14F-4D97-AF65-F5344CB8AC3E}">
        <p14:creationId xmlns:p14="http://schemas.microsoft.com/office/powerpoint/2010/main" val="887553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E003C0-A5AC-C146-AD99-2C94138E05A9}"/>
              </a:ext>
            </a:extLst>
          </p:cNvPr>
          <p:cNvSpPr txBox="1"/>
          <p:nvPr/>
        </p:nvSpPr>
        <p:spPr>
          <a:xfrm>
            <a:off x="3828359" y="2659559"/>
            <a:ext cx="4535281" cy="769441"/>
          </a:xfrm>
          <a:prstGeom prst="rect">
            <a:avLst/>
          </a:prstGeom>
          <a:noFill/>
        </p:spPr>
        <p:txBody>
          <a:bodyPr wrap="none" rtlCol="0">
            <a:spAutoFit/>
          </a:bodyPr>
          <a:lstStyle/>
          <a:p>
            <a:r>
              <a:rPr lang="en-US" sz="4400" dirty="0" err="1">
                <a:solidFill>
                  <a:schemeClr val="bg2"/>
                </a:solidFill>
              </a:rPr>
              <a:t>Vallor</a:t>
            </a:r>
            <a:r>
              <a:rPr lang="en-US" sz="4400" dirty="0">
                <a:solidFill>
                  <a:schemeClr val="bg2"/>
                </a:solidFill>
              </a:rPr>
              <a:t> Chapters 5-6</a:t>
            </a:r>
          </a:p>
        </p:txBody>
      </p:sp>
      <p:sp>
        <p:nvSpPr>
          <p:cNvPr id="5" name="TextBox 4">
            <a:extLst>
              <a:ext uri="{FF2B5EF4-FFF2-40B4-BE49-F238E27FC236}">
                <a16:creationId xmlns:a16="http://schemas.microsoft.com/office/drawing/2014/main" id="{25FEE3E9-5F63-4C4A-BC4F-3AE689088DFA}"/>
              </a:ext>
            </a:extLst>
          </p:cNvPr>
          <p:cNvSpPr txBox="1"/>
          <p:nvPr/>
        </p:nvSpPr>
        <p:spPr>
          <a:xfrm>
            <a:off x="5323993" y="3686175"/>
            <a:ext cx="1544012" cy="584775"/>
          </a:xfrm>
          <a:prstGeom prst="rect">
            <a:avLst/>
          </a:prstGeom>
          <a:noFill/>
        </p:spPr>
        <p:txBody>
          <a:bodyPr wrap="none" rtlCol="0">
            <a:spAutoFit/>
          </a:bodyPr>
          <a:lstStyle/>
          <a:p>
            <a:r>
              <a:rPr lang="en-US" sz="3200" dirty="0">
                <a:solidFill>
                  <a:schemeClr val="bg2"/>
                </a:solidFill>
              </a:rPr>
              <a:t>3/23/21</a:t>
            </a:r>
          </a:p>
        </p:txBody>
      </p:sp>
    </p:spTree>
    <p:extLst>
      <p:ext uri="{BB962C8B-B14F-4D97-AF65-F5344CB8AC3E}">
        <p14:creationId xmlns:p14="http://schemas.microsoft.com/office/powerpoint/2010/main" val="93659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FB576-22C1-894B-B1D2-066AAC9ED30D}"/>
              </a:ext>
            </a:extLst>
          </p:cNvPr>
          <p:cNvSpPr>
            <a:spLocks noGrp="1"/>
          </p:cNvSpPr>
          <p:nvPr>
            <p:ph type="title"/>
          </p:nvPr>
        </p:nvSpPr>
        <p:spPr/>
        <p:txBody>
          <a:bodyPr/>
          <a:lstStyle/>
          <a:p>
            <a:r>
              <a:rPr lang="en-US" dirty="0">
                <a:solidFill>
                  <a:schemeClr val="bg2"/>
                </a:solidFill>
              </a:rPr>
              <a:t>Chapter 5</a:t>
            </a:r>
          </a:p>
        </p:txBody>
      </p:sp>
      <p:sp>
        <p:nvSpPr>
          <p:cNvPr id="3" name="Content Placeholder 2">
            <a:extLst>
              <a:ext uri="{FF2B5EF4-FFF2-40B4-BE49-F238E27FC236}">
                <a16:creationId xmlns:a16="http://schemas.microsoft.com/office/drawing/2014/main" id="{47279034-DFD2-9A47-9988-5574880D47F0}"/>
              </a:ext>
            </a:extLst>
          </p:cNvPr>
          <p:cNvSpPr>
            <a:spLocks noGrp="1"/>
          </p:cNvSpPr>
          <p:nvPr>
            <p:ph idx="1"/>
          </p:nvPr>
        </p:nvSpPr>
        <p:spPr>
          <a:xfrm>
            <a:off x="838200" y="2298700"/>
            <a:ext cx="10515600" cy="2260600"/>
          </a:xfrm>
        </p:spPr>
        <p:txBody>
          <a:bodyPr/>
          <a:lstStyle/>
          <a:p>
            <a:pPr marL="0" indent="0" algn="ctr">
              <a:buNone/>
            </a:pPr>
            <a:r>
              <a:rPr lang="en-US" dirty="0">
                <a:solidFill>
                  <a:schemeClr val="bg2"/>
                </a:solidFill>
              </a:rPr>
              <a:t>Moral self cultivation requires 1) moral attention 2)prudential judgment and 3) appropriate extension of moral concern. These ideas fall in line with the concept of practical wisdom, which is an intellectual virtue centered around cognition and judgment. Practical wisdom unites cognitive, perceptual, affective and motor capacities.</a:t>
            </a:r>
          </a:p>
        </p:txBody>
      </p:sp>
    </p:spTree>
    <p:extLst>
      <p:ext uri="{BB962C8B-B14F-4D97-AF65-F5344CB8AC3E}">
        <p14:creationId xmlns:p14="http://schemas.microsoft.com/office/powerpoint/2010/main" val="88868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8376A-19CC-BB4B-A26B-A572BBACDAA5}"/>
              </a:ext>
            </a:extLst>
          </p:cNvPr>
          <p:cNvSpPr>
            <a:spLocks noGrp="1"/>
          </p:cNvSpPr>
          <p:nvPr>
            <p:ph type="title"/>
          </p:nvPr>
        </p:nvSpPr>
        <p:spPr/>
        <p:txBody>
          <a:bodyPr/>
          <a:lstStyle/>
          <a:p>
            <a:r>
              <a:rPr lang="en-US" dirty="0">
                <a:solidFill>
                  <a:schemeClr val="bg2"/>
                </a:solidFill>
              </a:rPr>
              <a:t>5.1: Moral Attention</a:t>
            </a:r>
          </a:p>
        </p:txBody>
      </p:sp>
      <p:sp>
        <p:nvSpPr>
          <p:cNvPr id="3" name="Content Placeholder 2">
            <a:extLst>
              <a:ext uri="{FF2B5EF4-FFF2-40B4-BE49-F238E27FC236}">
                <a16:creationId xmlns:a16="http://schemas.microsoft.com/office/drawing/2014/main" id="{CA5E4903-0696-C148-9BCE-41211848B97F}"/>
              </a:ext>
            </a:extLst>
          </p:cNvPr>
          <p:cNvSpPr>
            <a:spLocks noGrp="1"/>
          </p:cNvSpPr>
          <p:nvPr>
            <p:ph idx="1"/>
          </p:nvPr>
        </p:nvSpPr>
        <p:spPr>
          <a:xfrm>
            <a:off x="838200" y="1403350"/>
            <a:ext cx="10515600" cy="903288"/>
          </a:xfrm>
        </p:spPr>
        <p:txBody>
          <a:bodyPr>
            <a:normAutofit/>
          </a:bodyPr>
          <a:lstStyle/>
          <a:p>
            <a:pPr marL="0" indent="0">
              <a:buNone/>
            </a:pPr>
            <a:r>
              <a:rPr lang="en-US" sz="2400" dirty="0">
                <a:solidFill>
                  <a:schemeClr val="bg2"/>
                </a:solidFill>
              </a:rPr>
              <a:t>One can discern and attend to features of a situation that are important for the ethical judgment involved. </a:t>
            </a:r>
          </a:p>
        </p:txBody>
      </p:sp>
      <p:sp>
        <p:nvSpPr>
          <p:cNvPr id="4" name="TextBox 3">
            <a:extLst>
              <a:ext uri="{FF2B5EF4-FFF2-40B4-BE49-F238E27FC236}">
                <a16:creationId xmlns:a16="http://schemas.microsoft.com/office/drawing/2014/main" id="{B9F5D813-0BF0-B641-934F-B4E27ED5BA7F}"/>
              </a:ext>
            </a:extLst>
          </p:cNvPr>
          <p:cNvSpPr txBox="1"/>
          <p:nvPr/>
        </p:nvSpPr>
        <p:spPr>
          <a:xfrm>
            <a:off x="838200" y="2306638"/>
            <a:ext cx="1773049" cy="461665"/>
          </a:xfrm>
          <a:prstGeom prst="rect">
            <a:avLst/>
          </a:prstGeom>
          <a:noFill/>
        </p:spPr>
        <p:txBody>
          <a:bodyPr wrap="none" rtlCol="0">
            <a:spAutoFit/>
          </a:bodyPr>
          <a:lstStyle/>
          <a:p>
            <a:r>
              <a:rPr lang="en-US" sz="2400" dirty="0">
                <a:solidFill>
                  <a:schemeClr val="bg2"/>
                </a:solidFill>
              </a:rPr>
              <a:t>Aristotelian: </a:t>
            </a:r>
          </a:p>
        </p:txBody>
      </p:sp>
      <p:sp>
        <p:nvSpPr>
          <p:cNvPr id="5" name="TextBox 4">
            <a:extLst>
              <a:ext uri="{FF2B5EF4-FFF2-40B4-BE49-F238E27FC236}">
                <a16:creationId xmlns:a16="http://schemas.microsoft.com/office/drawing/2014/main" id="{AF6233BD-D434-2A41-A69E-DBFD3C4FA156}"/>
              </a:ext>
            </a:extLst>
          </p:cNvPr>
          <p:cNvSpPr txBox="1"/>
          <p:nvPr/>
        </p:nvSpPr>
        <p:spPr>
          <a:xfrm>
            <a:off x="4249937" y="2306638"/>
            <a:ext cx="1587101" cy="461665"/>
          </a:xfrm>
          <a:prstGeom prst="rect">
            <a:avLst/>
          </a:prstGeom>
          <a:noFill/>
        </p:spPr>
        <p:txBody>
          <a:bodyPr wrap="none" rtlCol="0">
            <a:spAutoFit/>
          </a:bodyPr>
          <a:lstStyle/>
          <a:p>
            <a:r>
              <a:rPr lang="en-US" sz="2400" dirty="0">
                <a:solidFill>
                  <a:schemeClr val="bg2"/>
                </a:solidFill>
              </a:rPr>
              <a:t>Confucian: </a:t>
            </a:r>
          </a:p>
        </p:txBody>
      </p:sp>
      <p:sp>
        <p:nvSpPr>
          <p:cNvPr id="6" name="TextBox 5">
            <a:extLst>
              <a:ext uri="{FF2B5EF4-FFF2-40B4-BE49-F238E27FC236}">
                <a16:creationId xmlns:a16="http://schemas.microsoft.com/office/drawing/2014/main" id="{7096B0D7-3970-414E-96DD-222C58052A54}"/>
              </a:ext>
            </a:extLst>
          </p:cNvPr>
          <p:cNvSpPr txBox="1"/>
          <p:nvPr/>
        </p:nvSpPr>
        <p:spPr>
          <a:xfrm>
            <a:off x="7475726" y="2370138"/>
            <a:ext cx="1370632" cy="461665"/>
          </a:xfrm>
          <a:prstGeom prst="rect">
            <a:avLst/>
          </a:prstGeom>
          <a:noFill/>
        </p:spPr>
        <p:txBody>
          <a:bodyPr wrap="none" rtlCol="0">
            <a:spAutoFit/>
          </a:bodyPr>
          <a:lstStyle/>
          <a:p>
            <a:r>
              <a:rPr lang="en-US" sz="2400" dirty="0">
                <a:solidFill>
                  <a:schemeClr val="bg2"/>
                </a:solidFill>
              </a:rPr>
              <a:t>Buddhist:</a:t>
            </a:r>
          </a:p>
        </p:txBody>
      </p:sp>
      <p:sp>
        <p:nvSpPr>
          <p:cNvPr id="7" name="TextBox 6">
            <a:extLst>
              <a:ext uri="{FF2B5EF4-FFF2-40B4-BE49-F238E27FC236}">
                <a16:creationId xmlns:a16="http://schemas.microsoft.com/office/drawing/2014/main" id="{CB77CD7C-BE5C-3F4D-8EE5-488FADF4A1C3}"/>
              </a:ext>
            </a:extLst>
          </p:cNvPr>
          <p:cNvSpPr txBox="1"/>
          <p:nvPr/>
        </p:nvSpPr>
        <p:spPr>
          <a:xfrm>
            <a:off x="795337" y="2831803"/>
            <a:ext cx="2644314" cy="1477328"/>
          </a:xfrm>
          <a:prstGeom prst="rect">
            <a:avLst/>
          </a:prstGeom>
          <a:noFill/>
        </p:spPr>
        <p:txBody>
          <a:bodyPr wrap="none" rtlCol="0">
            <a:spAutoFit/>
          </a:bodyPr>
          <a:lstStyle/>
          <a:p>
            <a:r>
              <a:rPr lang="en-US" dirty="0" err="1">
                <a:solidFill>
                  <a:schemeClr val="bg2"/>
                </a:solidFill>
              </a:rPr>
              <a:t>Phronimos</a:t>
            </a:r>
            <a:r>
              <a:rPr lang="en-US" dirty="0">
                <a:solidFill>
                  <a:schemeClr val="bg2"/>
                </a:solidFill>
              </a:rPr>
              <a:t>/well cultivated</a:t>
            </a:r>
          </a:p>
          <a:p>
            <a:endParaRPr lang="en-US" dirty="0">
              <a:solidFill>
                <a:schemeClr val="bg2"/>
              </a:solidFill>
            </a:endParaRPr>
          </a:p>
          <a:p>
            <a:r>
              <a:rPr lang="en-US" dirty="0">
                <a:solidFill>
                  <a:schemeClr val="bg2"/>
                </a:solidFill>
              </a:rPr>
              <a:t>Bridge</a:t>
            </a:r>
          </a:p>
          <a:p>
            <a:endParaRPr lang="en-US" dirty="0">
              <a:solidFill>
                <a:schemeClr val="bg2"/>
              </a:solidFill>
            </a:endParaRPr>
          </a:p>
          <a:p>
            <a:r>
              <a:rPr lang="en-US" dirty="0">
                <a:solidFill>
                  <a:schemeClr val="bg2"/>
                </a:solidFill>
              </a:rPr>
              <a:t>Empathy</a:t>
            </a:r>
          </a:p>
        </p:txBody>
      </p:sp>
      <p:cxnSp>
        <p:nvCxnSpPr>
          <p:cNvPr id="9" name="Straight Connector 8">
            <a:extLst>
              <a:ext uri="{FF2B5EF4-FFF2-40B4-BE49-F238E27FC236}">
                <a16:creationId xmlns:a16="http://schemas.microsoft.com/office/drawing/2014/main" id="{76F3FD97-C621-9747-816C-9D029C1EF924}"/>
              </a:ext>
            </a:extLst>
          </p:cNvPr>
          <p:cNvCxnSpPr>
            <a:cxnSpLocks/>
          </p:cNvCxnSpPr>
          <p:nvPr/>
        </p:nvCxnSpPr>
        <p:spPr>
          <a:xfrm>
            <a:off x="4143375" y="2537470"/>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CF154DD-39F4-AF40-83FF-CD5AA6338F24}"/>
              </a:ext>
            </a:extLst>
          </p:cNvPr>
          <p:cNvCxnSpPr>
            <a:cxnSpLocks/>
          </p:cNvCxnSpPr>
          <p:nvPr/>
        </p:nvCxnSpPr>
        <p:spPr>
          <a:xfrm>
            <a:off x="7470963" y="2537470"/>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E40576-1B6B-4A4D-9DB7-6A520DE96B0A}"/>
              </a:ext>
            </a:extLst>
          </p:cNvPr>
          <p:cNvSpPr txBox="1"/>
          <p:nvPr/>
        </p:nvSpPr>
        <p:spPr>
          <a:xfrm>
            <a:off x="4262937" y="2831803"/>
            <a:ext cx="1309076" cy="1477328"/>
          </a:xfrm>
          <a:prstGeom prst="rect">
            <a:avLst/>
          </a:prstGeom>
          <a:noFill/>
        </p:spPr>
        <p:txBody>
          <a:bodyPr wrap="none" rtlCol="0">
            <a:spAutoFit/>
          </a:bodyPr>
          <a:lstStyle/>
          <a:p>
            <a:r>
              <a:rPr lang="en-US" dirty="0">
                <a:solidFill>
                  <a:schemeClr val="bg2"/>
                </a:solidFill>
              </a:rPr>
              <a:t>Si/Attention</a:t>
            </a:r>
          </a:p>
          <a:p>
            <a:endParaRPr lang="en-US" dirty="0">
              <a:solidFill>
                <a:schemeClr val="bg2"/>
              </a:solidFill>
            </a:endParaRPr>
          </a:p>
          <a:p>
            <a:r>
              <a:rPr lang="en-US" dirty="0">
                <a:solidFill>
                  <a:schemeClr val="bg2"/>
                </a:solidFill>
              </a:rPr>
              <a:t>Li/habit</a:t>
            </a:r>
          </a:p>
          <a:p>
            <a:endParaRPr lang="en-US" dirty="0">
              <a:solidFill>
                <a:schemeClr val="bg2"/>
              </a:solidFill>
            </a:endParaRPr>
          </a:p>
          <a:p>
            <a:r>
              <a:rPr lang="en-US" dirty="0">
                <a:solidFill>
                  <a:schemeClr val="bg2"/>
                </a:solidFill>
              </a:rPr>
              <a:t>Sensitivity</a:t>
            </a:r>
          </a:p>
        </p:txBody>
      </p:sp>
      <p:sp>
        <p:nvSpPr>
          <p:cNvPr id="13" name="TextBox 12">
            <a:extLst>
              <a:ext uri="{FF2B5EF4-FFF2-40B4-BE49-F238E27FC236}">
                <a16:creationId xmlns:a16="http://schemas.microsoft.com/office/drawing/2014/main" id="{1E1AB94E-69EF-0441-AE5B-716030D0CF01}"/>
              </a:ext>
            </a:extLst>
          </p:cNvPr>
          <p:cNvSpPr txBox="1"/>
          <p:nvPr/>
        </p:nvSpPr>
        <p:spPr>
          <a:xfrm>
            <a:off x="7629525" y="2881015"/>
            <a:ext cx="2194255" cy="1477328"/>
          </a:xfrm>
          <a:prstGeom prst="rect">
            <a:avLst/>
          </a:prstGeom>
          <a:noFill/>
        </p:spPr>
        <p:txBody>
          <a:bodyPr wrap="none" rtlCol="0">
            <a:spAutoFit/>
          </a:bodyPr>
          <a:lstStyle/>
          <a:p>
            <a:r>
              <a:rPr lang="en-US" dirty="0">
                <a:solidFill>
                  <a:schemeClr val="bg2"/>
                </a:solidFill>
              </a:rPr>
              <a:t>Mindfulness</a:t>
            </a:r>
          </a:p>
          <a:p>
            <a:endParaRPr lang="en-US" dirty="0">
              <a:solidFill>
                <a:schemeClr val="bg2"/>
              </a:solidFill>
            </a:endParaRPr>
          </a:p>
          <a:p>
            <a:r>
              <a:rPr lang="en-US" dirty="0">
                <a:solidFill>
                  <a:schemeClr val="bg2"/>
                </a:solidFill>
              </a:rPr>
              <a:t>Inward concentration</a:t>
            </a:r>
          </a:p>
          <a:p>
            <a:endParaRPr lang="en-US" dirty="0">
              <a:solidFill>
                <a:schemeClr val="bg2"/>
              </a:solidFill>
            </a:endParaRPr>
          </a:p>
          <a:p>
            <a:r>
              <a:rPr lang="en-US" dirty="0">
                <a:solidFill>
                  <a:schemeClr val="bg2"/>
                </a:solidFill>
              </a:rPr>
              <a:t>Karuna and </a:t>
            </a:r>
            <a:r>
              <a:rPr lang="en-US" dirty="0" err="1">
                <a:solidFill>
                  <a:schemeClr val="bg2"/>
                </a:solidFill>
              </a:rPr>
              <a:t>Mudita</a:t>
            </a:r>
            <a:endParaRPr lang="en-US" dirty="0">
              <a:solidFill>
                <a:schemeClr val="bg2"/>
              </a:solidFill>
            </a:endParaRPr>
          </a:p>
        </p:txBody>
      </p:sp>
      <p:sp>
        <p:nvSpPr>
          <p:cNvPr id="14" name="TextBox 13">
            <a:extLst>
              <a:ext uri="{FF2B5EF4-FFF2-40B4-BE49-F238E27FC236}">
                <a16:creationId xmlns:a16="http://schemas.microsoft.com/office/drawing/2014/main" id="{BF2DE91C-130F-FA4F-A356-280EF1B5381C}"/>
              </a:ext>
            </a:extLst>
          </p:cNvPr>
          <p:cNvSpPr txBox="1"/>
          <p:nvPr/>
        </p:nvSpPr>
        <p:spPr>
          <a:xfrm>
            <a:off x="1514475" y="5450246"/>
            <a:ext cx="8858247" cy="707886"/>
          </a:xfrm>
          <a:prstGeom prst="rect">
            <a:avLst/>
          </a:prstGeom>
          <a:noFill/>
        </p:spPr>
        <p:txBody>
          <a:bodyPr wrap="square" rtlCol="0">
            <a:spAutoFit/>
          </a:bodyPr>
          <a:lstStyle/>
          <a:p>
            <a:r>
              <a:rPr lang="en-US" sz="2000" dirty="0">
                <a:solidFill>
                  <a:schemeClr val="bg2"/>
                </a:solidFill>
              </a:rPr>
              <a:t>Question: How can we identify and cultivate moral salience in a newly technological world growing incredibly rapidly?</a:t>
            </a:r>
          </a:p>
        </p:txBody>
      </p:sp>
    </p:spTree>
    <p:extLst>
      <p:ext uri="{BB962C8B-B14F-4D97-AF65-F5344CB8AC3E}">
        <p14:creationId xmlns:p14="http://schemas.microsoft.com/office/powerpoint/2010/main" val="22408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EA7EF-1C1D-DB48-8631-3E5206B49DA2}"/>
              </a:ext>
            </a:extLst>
          </p:cNvPr>
          <p:cNvSpPr>
            <a:spLocks noGrp="1"/>
          </p:cNvSpPr>
          <p:nvPr>
            <p:ph type="title"/>
          </p:nvPr>
        </p:nvSpPr>
        <p:spPr/>
        <p:txBody>
          <a:bodyPr/>
          <a:lstStyle/>
          <a:p>
            <a:r>
              <a:rPr lang="en-US" dirty="0">
                <a:solidFill>
                  <a:schemeClr val="bg2"/>
                </a:solidFill>
              </a:rPr>
              <a:t>5.2: Prudential Judgment</a:t>
            </a:r>
          </a:p>
        </p:txBody>
      </p:sp>
      <p:sp>
        <p:nvSpPr>
          <p:cNvPr id="3" name="Content Placeholder 2">
            <a:extLst>
              <a:ext uri="{FF2B5EF4-FFF2-40B4-BE49-F238E27FC236}">
                <a16:creationId xmlns:a16="http://schemas.microsoft.com/office/drawing/2014/main" id="{6B9DB027-8E81-D046-A558-417A5A682AAF}"/>
              </a:ext>
            </a:extLst>
          </p:cNvPr>
          <p:cNvSpPr>
            <a:spLocks noGrp="1"/>
          </p:cNvSpPr>
          <p:nvPr>
            <p:ph idx="1"/>
          </p:nvPr>
        </p:nvSpPr>
        <p:spPr>
          <a:xfrm>
            <a:off x="838200" y="1346201"/>
            <a:ext cx="10515600" cy="846138"/>
          </a:xfrm>
        </p:spPr>
        <p:txBody>
          <a:bodyPr>
            <a:normAutofit/>
          </a:bodyPr>
          <a:lstStyle/>
          <a:p>
            <a:pPr marL="0" indent="0">
              <a:buNone/>
            </a:pPr>
            <a:r>
              <a:rPr lang="en-US" sz="2400" dirty="0">
                <a:solidFill>
                  <a:schemeClr val="bg2"/>
                </a:solidFill>
              </a:rPr>
              <a:t>The cultivated ability to deliberate and choose well among the most appropriate and effective means available for achieving a noble good or end.</a:t>
            </a:r>
          </a:p>
        </p:txBody>
      </p:sp>
      <p:sp>
        <p:nvSpPr>
          <p:cNvPr id="4" name="TextBox 3">
            <a:extLst>
              <a:ext uri="{FF2B5EF4-FFF2-40B4-BE49-F238E27FC236}">
                <a16:creationId xmlns:a16="http://schemas.microsoft.com/office/drawing/2014/main" id="{B0A25039-D757-E64C-BBDD-6337F2FDA23D}"/>
              </a:ext>
            </a:extLst>
          </p:cNvPr>
          <p:cNvSpPr txBox="1"/>
          <p:nvPr/>
        </p:nvSpPr>
        <p:spPr>
          <a:xfrm>
            <a:off x="838200" y="2471709"/>
            <a:ext cx="1773049" cy="461665"/>
          </a:xfrm>
          <a:prstGeom prst="rect">
            <a:avLst/>
          </a:prstGeom>
          <a:noFill/>
        </p:spPr>
        <p:txBody>
          <a:bodyPr wrap="none" rtlCol="0">
            <a:spAutoFit/>
          </a:bodyPr>
          <a:lstStyle/>
          <a:p>
            <a:r>
              <a:rPr lang="en-US" sz="2400" dirty="0">
                <a:solidFill>
                  <a:schemeClr val="bg2"/>
                </a:solidFill>
              </a:rPr>
              <a:t>Aristotelian: </a:t>
            </a:r>
          </a:p>
        </p:txBody>
      </p:sp>
      <p:sp>
        <p:nvSpPr>
          <p:cNvPr id="5" name="TextBox 4">
            <a:extLst>
              <a:ext uri="{FF2B5EF4-FFF2-40B4-BE49-F238E27FC236}">
                <a16:creationId xmlns:a16="http://schemas.microsoft.com/office/drawing/2014/main" id="{F4417F65-ADC7-E44E-A381-61DC738022F0}"/>
              </a:ext>
            </a:extLst>
          </p:cNvPr>
          <p:cNvSpPr txBox="1"/>
          <p:nvPr/>
        </p:nvSpPr>
        <p:spPr>
          <a:xfrm>
            <a:off x="4287519" y="2471709"/>
            <a:ext cx="1587101" cy="461665"/>
          </a:xfrm>
          <a:prstGeom prst="rect">
            <a:avLst/>
          </a:prstGeom>
          <a:noFill/>
        </p:spPr>
        <p:txBody>
          <a:bodyPr wrap="none" rtlCol="0">
            <a:spAutoFit/>
          </a:bodyPr>
          <a:lstStyle/>
          <a:p>
            <a:r>
              <a:rPr lang="en-US" sz="2400" dirty="0">
                <a:solidFill>
                  <a:schemeClr val="bg2"/>
                </a:solidFill>
              </a:rPr>
              <a:t>Confucian: </a:t>
            </a:r>
          </a:p>
        </p:txBody>
      </p:sp>
      <p:sp>
        <p:nvSpPr>
          <p:cNvPr id="6" name="TextBox 5">
            <a:extLst>
              <a:ext uri="{FF2B5EF4-FFF2-40B4-BE49-F238E27FC236}">
                <a16:creationId xmlns:a16="http://schemas.microsoft.com/office/drawing/2014/main" id="{4C26A07E-4796-6C42-A582-F73AA313865B}"/>
              </a:ext>
            </a:extLst>
          </p:cNvPr>
          <p:cNvSpPr txBox="1"/>
          <p:nvPr/>
        </p:nvSpPr>
        <p:spPr>
          <a:xfrm>
            <a:off x="7550891" y="2471709"/>
            <a:ext cx="1370632" cy="461665"/>
          </a:xfrm>
          <a:prstGeom prst="rect">
            <a:avLst/>
          </a:prstGeom>
          <a:noFill/>
        </p:spPr>
        <p:txBody>
          <a:bodyPr wrap="none" rtlCol="0">
            <a:spAutoFit/>
          </a:bodyPr>
          <a:lstStyle/>
          <a:p>
            <a:r>
              <a:rPr lang="en-US" sz="2400" dirty="0">
                <a:solidFill>
                  <a:schemeClr val="bg2"/>
                </a:solidFill>
              </a:rPr>
              <a:t>Buddhist:</a:t>
            </a:r>
          </a:p>
        </p:txBody>
      </p:sp>
      <p:sp>
        <p:nvSpPr>
          <p:cNvPr id="7" name="TextBox 6">
            <a:extLst>
              <a:ext uri="{FF2B5EF4-FFF2-40B4-BE49-F238E27FC236}">
                <a16:creationId xmlns:a16="http://schemas.microsoft.com/office/drawing/2014/main" id="{477C42FF-3C07-554F-BD14-8E32FB21E079}"/>
              </a:ext>
            </a:extLst>
          </p:cNvPr>
          <p:cNvSpPr txBox="1"/>
          <p:nvPr/>
        </p:nvSpPr>
        <p:spPr>
          <a:xfrm>
            <a:off x="838200" y="2933374"/>
            <a:ext cx="3235886" cy="1631216"/>
          </a:xfrm>
          <a:prstGeom prst="rect">
            <a:avLst/>
          </a:prstGeom>
          <a:noFill/>
        </p:spPr>
        <p:txBody>
          <a:bodyPr wrap="none" rtlCol="0">
            <a:spAutoFit/>
          </a:bodyPr>
          <a:lstStyle/>
          <a:p>
            <a:r>
              <a:rPr lang="en-US" sz="2000" dirty="0">
                <a:solidFill>
                  <a:schemeClr val="bg2"/>
                </a:solidFill>
              </a:rPr>
              <a:t>Aim, deliberation, calculation</a:t>
            </a:r>
          </a:p>
          <a:p>
            <a:endParaRPr lang="en-US" sz="2000" dirty="0">
              <a:solidFill>
                <a:schemeClr val="bg2"/>
              </a:solidFill>
            </a:endParaRPr>
          </a:p>
          <a:p>
            <a:r>
              <a:rPr lang="en-US" sz="2000" dirty="0">
                <a:solidFill>
                  <a:schemeClr val="bg2"/>
                </a:solidFill>
              </a:rPr>
              <a:t>Reasoning</a:t>
            </a:r>
          </a:p>
          <a:p>
            <a:endParaRPr lang="en-US" sz="2000" dirty="0">
              <a:solidFill>
                <a:schemeClr val="bg2"/>
              </a:solidFill>
            </a:endParaRPr>
          </a:p>
          <a:p>
            <a:r>
              <a:rPr lang="en-US" sz="2000" dirty="0">
                <a:solidFill>
                  <a:schemeClr val="bg2"/>
                </a:solidFill>
              </a:rPr>
              <a:t>Flexibility</a:t>
            </a:r>
          </a:p>
        </p:txBody>
      </p:sp>
      <p:cxnSp>
        <p:nvCxnSpPr>
          <p:cNvPr id="8" name="Straight Connector 7">
            <a:extLst>
              <a:ext uri="{FF2B5EF4-FFF2-40B4-BE49-F238E27FC236}">
                <a16:creationId xmlns:a16="http://schemas.microsoft.com/office/drawing/2014/main" id="{BE2EC4CE-7A50-6644-B0F0-3C15C8541AF6}"/>
              </a:ext>
            </a:extLst>
          </p:cNvPr>
          <p:cNvCxnSpPr>
            <a:cxnSpLocks/>
          </p:cNvCxnSpPr>
          <p:nvPr/>
        </p:nvCxnSpPr>
        <p:spPr>
          <a:xfrm>
            <a:off x="4287519" y="2657391"/>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530345F-5809-1E4C-9F10-4C079E3C4987}"/>
              </a:ext>
            </a:extLst>
          </p:cNvPr>
          <p:cNvCxnSpPr>
            <a:cxnSpLocks/>
          </p:cNvCxnSpPr>
          <p:nvPr/>
        </p:nvCxnSpPr>
        <p:spPr>
          <a:xfrm>
            <a:off x="7550891" y="2657391"/>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710DB60-5F1E-EA43-9F24-F813C65460AA}"/>
              </a:ext>
            </a:extLst>
          </p:cNvPr>
          <p:cNvSpPr txBox="1"/>
          <p:nvPr/>
        </p:nvSpPr>
        <p:spPr>
          <a:xfrm>
            <a:off x="4405434" y="2933374"/>
            <a:ext cx="2154501" cy="1631216"/>
          </a:xfrm>
          <a:prstGeom prst="rect">
            <a:avLst/>
          </a:prstGeom>
          <a:noFill/>
        </p:spPr>
        <p:txBody>
          <a:bodyPr wrap="none" rtlCol="0">
            <a:spAutoFit/>
          </a:bodyPr>
          <a:lstStyle/>
          <a:p>
            <a:r>
              <a:rPr lang="en-US" sz="2000" dirty="0" err="1">
                <a:solidFill>
                  <a:schemeClr val="bg2"/>
                </a:solidFill>
              </a:rPr>
              <a:t>Zhi</a:t>
            </a:r>
            <a:r>
              <a:rPr lang="en-US" sz="2000" dirty="0">
                <a:solidFill>
                  <a:schemeClr val="bg2"/>
                </a:solidFill>
              </a:rPr>
              <a:t>/Cultivation</a:t>
            </a:r>
          </a:p>
          <a:p>
            <a:endParaRPr lang="en-US" sz="2000" dirty="0">
              <a:solidFill>
                <a:schemeClr val="bg2"/>
              </a:solidFill>
            </a:endParaRPr>
          </a:p>
          <a:p>
            <a:r>
              <a:rPr lang="en-US" sz="2000" dirty="0">
                <a:solidFill>
                  <a:schemeClr val="bg2"/>
                </a:solidFill>
              </a:rPr>
              <a:t>Yi/appropriateness</a:t>
            </a:r>
          </a:p>
          <a:p>
            <a:endParaRPr lang="en-US" sz="2000" dirty="0">
              <a:solidFill>
                <a:schemeClr val="bg2"/>
              </a:solidFill>
            </a:endParaRPr>
          </a:p>
          <a:p>
            <a:r>
              <a:rPr lang="en-US" sz="2000" dirty="0">
                <a:solidFill>
                  <a:schemeClr val="bg2"/>
                </a:solidFill>
              </a:rPr>
              <a:t>Balance</a:t>
            </a:r>
          </a:p>
        </p:txBody>
      </p:sp>
      <p:sp>
        <p:nvSpPr>
          <p:cNvPr id="11" name="TextBox 10">
            <a:extLst>
              <a:ext uri="{FF2B5EF4-FFF2-40B4-BE49-F238E27FC236}">
                <a16:creationId xmlns:a16="http://schemas.microsoft.com/office/drawing/2014/main" id="{2514F5E7-B36F-0640-B72F-291939689F2F}"/>
              </a:ext>
            </a:extLst>
          </p:cNvPr>
          <p:cNvSpPr txBox="1"/>
          <p:nvPr/>
        </p:nvSpPr>
        <p:spPr>
          <a:xfrm>
            <a:off x="7662651" y="2967335"/>
            <a:ext cx="1475340" cy="923330"/>
          </a:xfrm>
          <a:prstGeom prst="rect">
            <a:avLst/>
          </a:prstGeom>
          <a:noFill/>
        </p:spPr>
        <p:txBody>
          <a:bodyPr wrap="none" rtlCol="0">
            <a:spAutoFit/>
          </a:bodyPr>
          <a:lstStyle/>
          <a:p>
            <a:r>
              <a:rPr lang="en-US" dirty="0" err="1">
                <a:solidFill>
                  <a:schemeClr val="bg2"/>
                </a:solidFill>
              </a:rPr>
              <a:t>Upaya</a:t>
            </a:r>
            <a:r>
              <a:rPr lang="en-US" dirty="0">
                <a:solidFill>
                  <a:schemeClr val="bg2"/>
                </a:solidFill>
              </a:rPr>
              <a:t>/Skillful</a:t>
            </a:r>
          </a:p>
          <a:p>
            <a:endParaRPr lang="en-US" dirty="0"/>
          </a:p>
          <a:p>
            <a:endParaRPr lang="en-US" dirty="0"/>
          </a:p>
        </p:txBody>
      </p:sp>
      <p:sp>
        <p:nvSpPr>
          <p:cNvPr id="12" name="TextBox 11">
            <a:extLst>
              <a:ext uri="{FF2B5EF4-FFF2-40B4-BE49-F238E27FC236}">
                <a16:creationId xmlns:a16="http://schemas.microsoft.com/office/drawing/2014/main" id="{5E80E808-5B24-734B-9739-F8D9BCEA01CE}"/>
              </a:ext>
            </a:extLst>
          </p:cNvPr>
          <p:cNvSpPr txBox="1"/>
          <p:nvPr/>
        </p:nvSpPr>
        <p:spPr>
          <a:xfrm>
            <a:off x="1384447" y="5103863"/>
            <a:ext cx="8980346" cy="1015663"/>
          </a:xfrm>
          <a:prstGeom prst="rect">
            <a:avLst/>
          </a:prstGeom>
          <a:noFill/>
        </p:spPr>
        <p:txBody>
          <a:bodyPr wrap="square" rtlCol="0">
            <a:spAutoFit/>
          </a:bodyPr>
          <a:lstStyle/>
          <a:p>
            <a:r>
              <a:rPr lang="en-US" sz="2000" dirty="0">
                <a:solidFill>
                  <a:schemeClr val="bg2"/>
                </a:solidFill>
              </a:rPr>
              <a:t>Question: Given that prudential judgment is essential for coping with rapid change, does it have more of an importance within the discussion of tech ethics than moral attention?</a:t>
            </a:r>
          </a:p>
        </p:txBody>
      </p:sp>
    </p:spTree>
    <p:extLst>
      <p:ext uri="{BB962C8B-B14F-4D97-AF65-F5344CB8AC3E}">
        <p14:creationId xmlns:p14="http://schemas.microsoft.com/office/powerpoint/2010/main" val="3762245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6FDA-EC54-2E4A-9C04-6FF559179D73}"/>
              </a:ext>
            </a:extLst>
          </p:cNvPr>
          <p:cNvSpPr>
            <a:spLocks noGrp="1"/>
          </p:cNvSpPr>
          <p:nvPr>
            <p:ph type="title"/>
          </p:nvPr>
        </p:nvSpPr>
        <p:spPr/>
        <p:txBody>
          <a:bodyPr/>
          <a:lstStyle/>
          <a:p>
            <a:r>
              <a:rPr lang="en-US" dirty="0">
                <a:solidFill>
                  <a:schemeClr val="bg2"/>
                </a:solidFill>
              </a:rPr>
              <a:t>5.3: Appropriate Extension of Moral Concern</a:t>
            </a:r>
          </a:p>
        </p:txBody>
      </p:sp>
      <p:sp>
        <p:nvSpPr>
          <p:cNvPr id="3" name="Content Placeholder 2">
            <a:extLst>
              <a:ext uri="{FF2B5EF4-FFF2-40B4-BE49-F238E27FC236}">
                <a16:creationId xmlns:a16="http://schemas.microsoft.com/office/drawing/2014/main" id="{61BDC2DF-BF6E-FD41-9384-B9602D30C8AC}"/>
              </a:ext>
            </a:extLst>
          </p:cNvPr>
          <p:cNvSpPr>
            <a:spLocks noGrp="1"/>
          </p:cNvSpPr>
          <p:nvPr>
            <p:ph idx="1"/>
          </p:nvPr>
        </p:nvSpPr>
        <p:spPr>
          <a:xfrm>
            <a:off x="838200" y="1450871"/>
            <a:ext cx="10515600" cy="797654"/>
          </a:xfrm>
        </p:spPr>
        <p:txBody>
          <a:bodyPr>
            <a:normAutofit/>
          </a:bodyPr>
          <a:lstStyle/>
          <a:p>
            <a:pPr marL="0" indent="0">
              <a:buNone/>
            </a:pPr>
            <a:r>
              <a:rPr lang="en-US" sz="2400" dirty="0">
                <a:solidFill>
                  <a:schemeClr val="bg2"/>
                </a:solidFill>
              </a:rPr>
              <a:t>The authentic decision to do well for others, and expand our own moral concern correctly. </a:t>
            </a:r>
          </a:p>
        </p:txBody>
      </p:sp>
      <p:sp>
        <p:nvSpPr>
          <p:cNvPr id="4" name="TextBox 3">
            <a:extLst>
              <a:ext uri="{FF2B5EF4-FFF2-40B4-BE49-F238E27FC236}">
                <a16:creationId xmlns:a16="http://schemas.microsoft.com/office/drawing/2014/main" id="{D05F43BF-C31E-8D4C-9C0A-97FD152B2D49}"/>
              </a:ext>
            </a:extLst>
          </p:cNvPr>
          <p:cNvSpPr txBox="1"/>
          <p:nvPr/>
        </p:nvSpPr>
        <p:spPr>
          <a:xfrm>
            <a:off x="838200" y="2381184"/>
            <a:ext cx="1773049" cy="461665"/>
          </a:xfrm>
          <a:prstGeom prst="rect">
            <a:avLst/>
          </a:prstGeom>
          <a:noFill/>
        </p:spPr>
        <p:txBody>
          <a:bodyPr wrap="none" rtlCol="0">
            <a:spAutoFit/>
          </a:bodyPr>
          <a:lstStyle/>
          <a:p>
            <a:r>
              <a:rPr lang="en-US" sz="2400" dirty="0">
                <a:solidFill>
                  <a:schemeClr val="bg2"/>
                </a:solidFill>
              </a:rPr>
              <a:t>Aristotelian: </a:t>
            </a:r>
          </a:p>
        </p:txBody>
      </p:sp>
      <p:sp>
        <p:nvSpPr>
          <p:cNvPr id="5" name="TextBox 4">
            <a:extLst>
              <a:ext uri="{FF2B5EF4-FFF2-40B4-BE49-F238E27FC236}">
                <a16:creationId xmlns:a16="http://schemas.microsoft.com/office/drawing/2014/main" id="{D44CB9E8-3948-C443-8E91-7A63E08DC031}"/>
              </a:ext>
            </a:extLst>
          </p:cNvPr>
          <p:cNvSpPr txBox="1"/>
          <p:nvPr/>
        </p:nvSpPr>
        <p:spPr>
          <a:xfrm>
            <a:off x="4107303" y="2381184"/>
            <a:ext cx="1603950" cy="461665"/>
          </a:xfrm>
          <a:prstGeom prst="rect">
            <a:avLst/>
          </a:prstGeom>
          <a:noFill/>
        </p:spPr>
        <p:txBody>
          <a:bodyPr wrap="square" rtlCol="0">
            <a:spAutoFit/>
          </a:bodyPr>
          <a:lstStyle/>
          <a:p>
            <a:r>
              <a:rPr lang="en-US" sz="2400" dirty="0">
                <a:solidFill>
                  <a:schemeClr val="bg2"/>
                </a:solidFill>
              </a:rPr>
              <a:t>Confucian: </a:t>
            </a:r>
          </a:p>
        </p:txBody>
      </p:sp>
      <p:sp>
        <p:nvSpPr>
          <p:cNvPr id="6" name="TextBox 5">
            <a:extLst>
              <a:ext uri="{FF2B5EF4-FFF2-40B4-BE49-F238E27FC236}">
                <a16:creationId xmlns:a16="http://schemas.microsoft.com/office/drawing/2014/main" id="{22F07786-73F7-6640-85D8-FACDA89B1FE4}"/>
              </a:ext>
            </a:extLst>
          </p:cNvPr>
          <p:cNvSpPr txBox="1"/>
          <p:nvPr/>
        </p:nvSpPr>
        <p:spPr>
          <a:xfrm>
            <a:off x="7207307" y="2381184"/>
            <a:ext cx="1370632" cy="461665"/>
          </a:xfrm>
          <a:prstGeom prst="rect">
            <a:avLst/>
          </a:prstGeom>
          <a:noFill/>
        </p:spPr>
        <p:txBody>
          <a:bodyPr wrap="none" rtlCol="0">
            <a:spAutoFit/>
          </a:bodyPr>
          <a:lstStyle/>
          <a:p>
            <a:r>
              <a:rPr lang="en-US" sz="2400" dirty="0">
                <a:solidFill>
                  <a:schemeClr val="bg2"/>
                </a:solidFill>
              </a:rPr>
              <a:t>Buddhist:</a:t>
            </a:r>
          </a:p>
        </p:txBody>
      </p:sp>
      <p:cxnSp>
        <p:nvCxnSpPr>
          <p:cNvPr id="7" name="Straight Connector 6">
            <a:extLst>
              <a:ext uri="{FF2B5EF4-FFF2-40B4-BE49-F238E27FC236}">
                <a16:creationId xmlns:a16="http://schemas.microsoft.com/office/drawing/2014/main" id="{3F851CE6-B1A5-214C-8DB0-40E01D215671}"/>
              </a:ext>
            </a:extLst>
          </p:cNvPr>
          <p:cNvCxnSpPr>
            <a:cxnSpLocks/>
          </p:cNvCxnSpPr>
          <p:nvPr/>
        </p:nvCxnSpPr>
        <p:spPr>
          <a:xfrm>
            <a:off x="4107303" y="2582440"/>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50E24C8-CA8F-D447-BB12-0E4090D1016A}"/>
              </a:ext>
            </a:extLst>
          </p:cNvPr>
          <p:cNvCxnSpPr>
            <a:cxnSpLocks/>
          </p:cNvCxnSpPr>
          <p:nvPr/>
        </p:nvCxnSpPr>
        <p:spPr>
          <a:xfrm>
            <a:off x="7207639" y="2582440"/>
            <a:ext cx="0" cy="22774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AE05403-121E-2C4C-90A5-1B9F8CAF6EE6}"/>
              </a:ext>
            </a:extLst>
          </p:cNvPr>
          <p:cNvSpPr txBox="1"/>
          <p:nvPr/>
        </p:nvSpPr>
        <p:spPr>
          <a:xfrm>
            <a:off x="835279" y="2842849"/>
            <a:ext cx="2716000" cy="1631216"/>
          </a:xfrm>
          <a:prstGeom prst="rect">
            <a:avLst/>
          </a:prstGeom>
          <a:noFill/>
        </p:spPr>
        <p:txBody>
          <a:bodyPr wrap="none" rtlCol="0">
            <a:spAutoFit/>
          </a:bodyPr>
          <a:lstStyle/>
          <a:p>
            <a:r>
              <a:rPr lang="en-US" sz="2000" dirty="0">
                <a:solidFill>
                  <a:schemeClr val="bg2"/>
                </a:solidFill>
              </a:rPr>
              <a:t>Complete friendship</a:t>
            </a:r>
          </a:p>
          <a:p>
            <a:endParaRPr lang="en-US" sz="2000" dirty="0">
              <a:solidFill>
                <a:schemeClr val="bg2"/>
              </a:solidFill>
            </a:endParaRPr>
          </a:p>
          <a:p>
            <a:r>
              <a:rPr lang="en-US" sz="2000" dirty="0">
                <a:solidFill>
                  <a:schemeClr val="bg2"/>
                </a:solidFill>
              </a:rPr>
              <a:t>Reciprocity</a:t>
            </a:r>
          </a:p>
          <a:p>
            <a:endParaRPr lang="en-US" sz="2000" dirty="0">
              <a:solidFill>
                <a:schemeClr val="bg2"/>
              </a:solidFill>
            </a:endParaRPr>
          </a:p>
          <a:p>
            <a:r>
              <a:rPr lang="en-US" sz="2000" dirty="0">
                <a:solidFill>
                  <a:schemeClr val="bg2"/>
                </a:solidFill>
              </a:rPr>
              <a:t>Philia/Spontaneous care</a:t>
            </a:r>
          </a:p>
        </p:txBody>
      </p:sp>
      <p:sp>
        <p:nvSpPr>
          <p:cNvPr id="10" name="TextBox 9">
            <a:extLst>
              <a:ext uri="{FF2B5EF4-FFF2-40B4-BE49-F238E27FC236}">
                <a16:creationId xmlns:a16="http://schemas.microsoft.com/office/drawing/2014/main" id="{CA084286-CCDD-EB4D-8EB0-BC89589597D6}"/>
              </a:ext>
            </a:extLst>
          </p:cNvPr>
          <p:cNvSpPr txBox="1"/>
          <p:nvPr/>
        </p:nvSpPr>
        <p:spPr>
          <a:xfrm>
            <a:off x="4165079" y="2816122"/>
            <a:ext cx="2876557" cy="1631216"/>
          </a:xfrm>
          <a:prstGeom prst="rect">
            <a:avLst/>
          </a:prstGeom>
          <a:noFill/>
        </p:spPr>
        <p:txBody>
          <a:bodyPr wrap="none" rtlCol="0">
            <a:spAutoFit/>
          </a:bodyPr>
          <a:lstStyle/>
          <a:p>
            <a:r>
              <a:rPr lang="en-US" sz="2000" dirty="0">
                <a:solidFill>
                  <a:schemeClr val="bg2"/>
                </a:solidFill>
              </a:rPr>
              <a:t>Familial love</a:t>
            </a:r>
          </a:p>
          <a:p>
            <a:endParaRPr lang="en-US" sz="2000" dirty="0">
              <a:solidFill>
                <a:schemeClr val="bg2"/>
              </a:solidFill>
            </a:endParaRPr>
          </a:p>
          <a:p>
            <a:r>
              <a:rPr lang="en-US" sz="2000" dirty="0">
                <a:solidFill>
                  <a:schemeClr val="bg2"/>
                </a:solidFill>
              </a:rPr>
              <a:t>Difficulties</a:t>
            </a:r>
          </a:p>
          <a:p>
            <a:endParaRPr lang="en-US" sz="2000" dirty="0">
              <a:solidFill>
                <a:schemeClr val="bg2"/>
              </a:solidFill>
            </a:endParaRPr>
          </a:p>
          <a:p>
            <a:r>
              <a:rPr lang="en-US" sz="2000" dirty="0">
                <a:solidFill>
                  <a:schemeClr val="bg2"/>
                </a:solidFill>
              </a:rPr>
              <a:t>Dehumanizing tendencies</a:t>
            </a:r>
          </a:p>
        </p:txBody>
      </p:sp>
      <p:sp>
        <p:nvSpPr>
          <p:cNvPr id="11" name="TextBox 10">
            <a:extLst>
              <a:ext uri="{FF2B5EF4-FFF2-40B4-BE49-F238E27FC236}">
                <a16:creationId xmlns:a16="http://schemas.microsoft.com/office/drawing/2014/main" id="{C31F977B-C1A7-2B4F-96AA-7F964E28A68C}"/>
              </a:ext>
            </a:extLst>
          </p:cNvPr>
          <p:cNvSpPr txBox="1"/>
          <p:nvPr/>
        </p:nvSpPr>
        <p:spPr>
          <a:xfrm>
            <a:off x="7207307" y="2793874"/>
            <a:ext cx="2509661" cy="1631216"/>
          </a:xfrm>
          <a:prstGeom prst="rect">
            <a:avLst/>
          </a:prstGeom>
          <a:noFill/>
        </p:spPr>
        <p:txBody>
          <a:bodyPr wrap="none" rtlCol="0">
            <a:spAutoFit/>
          </a:bodyPr>
          <a:lstStyle/>
          <a:p>
            <a:r>
              <a:rPr lang="en-US" sz="2000" dirty="0">
                <a:solidFill>
                  <a:schemeClr val="bg2"/>
                </a:solidFill>
              </a:rPr>
              <a:t>Interconnected beings</a:t>
            </a:r>
          </a:p>
          <a:p>
            <a:endParaRPr lang="en-US" sz="2000" dirty="0">
              <a:solidFill>
                <a:schemeClr val="bg2"/>
              </a:solidFill>
            </a:endParaRPr>
          </a:p>
          <a:p>
            <a:r>
              <a:rPr lang="en-US" sz="2000" dirty="0">
                <a:solidFill>
                  <a:schemeClr val="bg2"/>
                </a:solidFill>
              </a:rPr>
              <a:t>Intellectual</a:t>
            </a:r>
          </a:p>
          <a:p>
            <a:endParaRPr lang="en-US" sz="2000" dirty="0">
              <a:solidFill>
                <a:schemeClr val="bg2"/>
              </a:solidFill>
            </a:endParaRPr>
          </a:p>
          <a:p>
            <a:r>
              <a:rPr lang="en-US" sz="2000" dirty="0">
                <a:solidFill>
                  <a:schemeClr val="bg2"/>
                </a:solidFill>
              </a:rPr>
              <a:t>Gradual</a:t>
            </a:r>
          </a:p>
        </p:txBody>
      </p:sp>
      <p:sp>
        <p:nvSpPr>
          <p:cNvPr id="12" name="TextBox 11">
            <a:extLst>
              <a:ext uri="{FF2B5EF4-FFF2-40B4-BE49-F238E27FC236}">
                <a16:creationId xmlns:a16="http://schemas.microsoft.com/office/drawing/2014/main" id="{0E73E821-91B8-2540-B648-F57229F77AA7}"/>
              </a:ext>
            </a:extLst>
          </p:cNvPr>
          <p:cNvSpPr txBox="1"/>
          <p:nvPr/>
        </p:nvSpPr>
        <p:spPr>
          <a:xfrm>
            <a:off x="846947" y="4999334"/>
            <a:ext cx="9728612" cy="1200329"/>
          </a:xfrm>
          <a:prstGeom prst="rect">
            <a:avLst/>
          </a:prstGeom>
          <a:noFill/>
        </p:spPr>
        <p:txBody>
          <a:bodyPr wrap="square" rtlCol="0">
            <a:spAutoFit/>
          </a:bodyPr>
          <a:lstStyle/>
          <a:p>
            <a:r>
              <a:rPr lang="en-US" sz="2400" dirty="0">
                <a:solidFill>
                  <a:schemeClr val="bg2"/>
                </a:solidFill>
              </a:rPr>
              <a:t>Question: How will technology change how we express our concern for others? Is compassion easier to portray through technology, or more convoluted?</a:t>
            </a:r>
          </a:p>
        </p:txBody>
      </p:sp>
    </p:spTree>
    <p:extLst>
      <p:ext uri="{BB962C8B-B14F-4D97-AF65-F5344CB8AC3E}">
        <p14:creationId xmlns:p14="http://schemas.microsoft.com/office/powerpoint/2010/main" val="161289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D4DBD-79C2-2540-AE87-71E3D8C4393C}"/>
              </a:ext>
            </a:extLst>
          </p:cNvPr>
          <p:cNvSpPr>
            <a:spLocks noGrp="1"/>
          </p:cNvSpPr>
          <p:nvPr>
            <p:ph type="title"/>
          </p:nvPr>
        </p:nvSpPr>
        <p:spPr/>
        <p:txBody>
          <a:bodyPr/>
          <a:lstStyle/>
          <a:p>
            <a:r>
              <a:rPr lang="en-US" dirty="0">
                <a:solidFill>
                  <a:schemeClr val="bg1"/>
                </a:solidFill>
              </a:rPr>
              <a:t>Chapter 6</a:t>
            </a:r>
          </a:p>
        </p:txBody>
      </p:sp>
      <p:sp>
        <p:nvSpPr>
          <p:cNvPr id="3" name="Content Placeholder 2">
            <a:extLst>
              <a:ext uri="{FF2B5EF4-FFF2-40B4-BE49-F238E27FC236}">
                <a16:creationId xmlns:a16="http://schemas.microsoft.com/office/drawing/2014/main" id="{AC98EF74-731B-0E42-85CE-F48F2BE6C0B4}"/>
              </a:ext>
            </a:extLst>
          </p:cNvPr>
          <p:cNvSpPr>
            <a:spLocks noGrp="1"/>
          </p:cNvSpPr>
          <p:nvPr>
            <p:ph idx="1"/>
          </p:nvPr>
        </p:nvSpPr>
        <p:spPr>
          <a:xfrm>
            <a:off x="838200" y="1825625"/>
            <a:ext cx="10515600" cy="1936906"/>
          </a:xfrm>
        </p:spPr>
        <p:txBody>
          <a:bodyPr>
            <a:normAutofit lnSpcReduction="10000"/>
          </a:bodyPr>
          <a:lstStyle/>
          <a:p>
            <a:pPr marL="0" indent="0" algn="ctr">
              <a:buNone/>
            </a:pPr>
            <a:r>
              <a:rPr lang="en-US" dirty="0">
                <a:solidFill>
                  <a:schemeClr val="bg1"/>
                </a:solidFill>
              </a:rPr>
              <a:t>Techno-moral wisdom is the newest kind of practical wisdom that is greatly intertwined with the global discussion of virtue ethics as a whole. Now, we are working to conclude what virtue must reflect in a specific setting of moral practice. Chapter 6 lays out the techno-social conditions that are the taxonomies of virtue in this situation. </a:t>
            </a:r>
          </a:p>
        </p:txBody>
      </p:sp>
    </p:spTree>
    <p:extLst>
      <p:ext uri="{BB962C8B-B14F-4D97-AF65-F5344CB8AC3E}">
        <p14:creationId xmlns:p14="http://schemas.microsoft.com/office/powerpoint/2010/main" val="2935694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2A7F-E6F9-7E49-9D33-642BB3DF5F9F}"/>
              </a:ext>
            </a:extLst>
          </p:cNvPr>
          <p:cNvSpPr>
            <a:spLocks noGrp="1"/>
          </p:cNvSpPr>
          <p:nvPr>
            <p:ph type="title"/>
          </p:nvPr>
        </p:nvSpPr>
        <p:spPr/>
        <p:txBody>
          <a:bodyPr/>
          <a:lstStyle/>
          <a:p>
            <a:r>
              <a:rPr lang="en-US" dirty="0">
                <a:solidFill>
                  <a:schemeClr val="bg1"/>
                </a:solidFill>
              </a:rPr>
              <a:t>The 12 Techno-moral Virtues</a:t>
            </a:r>
          </a:p>
        </p:txBody>
      </p:sp>
      <p:sp>
        <p:nvSpPr>
          <p:cNvPr id="3" name="Content Placeholder 2">
            <a:extLst>
              <a:ext uri="{FF2B5EF4-FFF2-40B4-BE49-F238E27FC236}">
                <a16:creationId xmlns:a16="http://schemas.microsoft.com/office/drawing/2014/main" id="{15B59F1D-D33E-D84A-86AC-4F5D030DC7BE}"/>
              </a:ext>
            </a:extLst>
          </p:cNvPr>
          <p:cNvSpPr>
            <a:spLocks noGrp="1"/>
          </p:cNvSpPr>
          <p:nvPr>
            <p:ph idx="1"/>
          </p:nvPr>
        </p:nvSpPr>
        <p:spPr>
          <a:xfrm>
            <a:off x="1575841" y="1375920"/>
            <a:ext cx="9040318" cy="4050519"/>
          </a:xfrm>
        </p:spPr>
        <p:txBody>
          <a:bodyPr/>
          <a:lstStyle/>
          <a:p>
            <a:pPr marL="514350" indent="-514350">
              <a:buAutoNum type="arabicPeriod"/>
            </a:pPr>
            <a:r>
              <a:rPr lang="en-US" dirty="0">
                <a:solidFill>
                  <a:schemeClr val="bg1"/>
                </a:solidFill>
              </a:rPr>
              <a:t>Honesty		5.   Courage		9.   Flexibility</a:t>
            </a:r>
          </a:p>
          <a:p>
            <a:pPr marL="514350" indent="-514350">
              <a:buAutoNum type="arabicPeriod"/>
            </a:pPr>
            <a:endParaRPr lang="en-US" dirty="0">
              <a:solidFill>
                <a:schemeClr val="bg1"/>
              </a:solidFill>
            </a:endParaRPr>
          </a:p>
          <a:p>
            <a:pPr marL="514350" indent="-514350">
              <a:buAutoNum type="arabicPeriod"/>
            </a:pPr>
            <a:r>
              <a:rPr lang="en-US" dirty="0">
                <a:solidFill>
                  <a:schemeClr val="bg1"/>
                </a:solidFill>
              </a:rPr>
              <a:t>Justice                6.   Empathy           10.  Perspective    </a:t>
            </a:r>
          </a:p>
          <a:p>
            <a:pPr marL="514350" indent="-514350">
              <a:buAutoNum type="arabicPeriod"/>
            </a:pPr>
            <a:endParaRPr lang="en-US" dirty="0">
              <a:solidFill>
                <a:schemeClr val="bg1"/>
              </a:solidFill>
            </a:endParaRPr>
          </a:p>
          <a:p>
            <a:pPr marL="514350" indent="-514350">
              <a:buAutoNum type="arabicPeriod"/>
            </a:pPr>
            <a:r>
              <a:rPr lang="en-US" dirty="0">
                <a:solidFill>
                  <a:schemeClr val="bg1"/>
                </a:solidFill>
              </a:rPr>
              <a:t>Humility             7.   Care                   11.  Magnanimity</a:t>
            </a:r>
          </a:p>
          <a:p>
            <a:pPr marL="514350" indent="-514350">
              <a:buAutoNum type="arabicPeriod"/>
            </a:pPr>
            <a:endParaRPr lang="en-US" dirty="0">
              <a:solidFill>
                <a:schemeClr val="bg1"/>
              </a:solidFill>
            </a:endParaRPr>
          </a:p>
          <a:p>
            <a:pPr marL="514350" indent="-514350">
              <a:buAutoNum type="arabicPeriod"/>
            </a:pPr>
            <a:r>
              <a:rPr lang="en-US" dirty="0">
                <a:solidFill>
                  <a:schemeClr val="bg1"/>
                </a:solidFill>
              </a:rPr>
              <a:t>Justice.               8.   Civility               12.  Techno-moral                                       							Wisdom</a:t>
            </a:r>
          </a:p>
        </p:txBody>
      </p:sp>
      <p:sp>
        <p:nvSpPr>
          <p:cNvPr id="5" name="TextBox 4">
            <a:extLst>
              <a:ext uri="{FF2B5EF4-FFF2-40B4-BE49-F238E27FC236}">
                <a16:creationId xmlns:a16="http://schemas.microsoft.com/office/drawing/2014/main" id="{A80E2EBD-932E-694E-BA25-AA6BD1B5E53B}"/>
              </a:ext>
            </a:extLst>
          </p:cNvPr>
          <p:cNvSpPr txBox="1"/>
          <p:nvPr/>
        </p:nvSpPr>
        <p:spPr>
          <a:xfrm>
            <a:off x="838200" y="5482080"/>
            <a:ext cx="10749197" cy="1015663"/>
          </a:xfrm>
          <a:prstGeom prst="rect">
            <a:avLst/>
          </a:prstGeom>
          <a:noFill/>
        </p:spPr>
        <p:txBody>
          <a:bodyPr wrap="square" rtlCol="0">
            <a:spAutoFit/>
          </a:bodyPr>
          <a:lstStyle/>
          <a:p>
            <a:r>
              <a:rPr lang="en-US" sz="2000" dirty="0">
                <a:solidFill>
                  <a:schemeClr val="bg1"/>
                </a:solidFill>
              </a:rPr>
              <a:t>With the exception of techno-moral wisdom, given its more holistic nature, is there one value that stands out as the most relevant and most important when discussing what virtue ethics should look like in the context of the rapid growth of technology? </a:t>
            </a:r>
          </a:p>
        </p:txBody>
      </p:sp>
    </p:spTree>
    <p:extLst>
      <p:ext uri="{BB962C8B-B14F-4D97-AF65-F5344CB8AC3E}">
        <p14:creationId xmlns:p14="http://schemas.microsoft.com/office/powerpoint/2010/main" val="2217082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1413</TotalTime>
  <Words>435</Words>
  <Application>Microsoft Macintosh PowerPoint</Application>
  <PresentationFormat>Widescreen</PresentationFormat>
  <Paragraphs>74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Chapter 5</vt:lpstr>
      <vt:lpstr>5.1: Moral Attention</vt:lpstr>
      <vt:lpstr>5.2: Prudential Judgment</vt:lpstr>
      <vt:lpstr>5.3: Appropriate Extension of Moral Concern</vt:lpstr>
      <vt:lpstr>Chapter 6</vt:lpstr>
      <vt:lpstr>The 12 Techno-moral Virtues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 Vittiglio</dc:creator>
  <cp:lastModifiedBy>Alexa Vittiglio</cp:lastModifiedBy>
  <cp:revision>7</cp:revision>
  <dcterms:created xsi:type="dcterms:W3CDTF">2021-03-21T19:22:59Z</dcterms:created>
  <dcterms:modified xsi:type="dcterms:W3CDTF">2021-03-22T18:56:51Z</dcterms:modified>
</cp:coreProperties>
</file>