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4"/>
  </p:notesMasterIdLst>
  <p:sldIdLst>
    <p:sldId id="268" r:id="rId2"/>
    <p:sldId id="256" r:id="rId3"/>
    <p:sldId id="261" r:id="rId4"/>
    <p:sldId id="259" r:id="rId5"/>
    <p:sldId id="262" r:id="rId6"/>
    <p:sldId id="263" r:id="rId7"/>
    <p:sldId id="258" r:id="rId8"/>
    <p:sldId id="260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9"/>
    <p:restoredTop sz="94410"/>
  </p:normalViewPr>
  <p:slideViewPr>
    <p:cSldViewPr snapToGrid="0" snapToObjects="1">
      <p:cViewPr varScale="1">
        <p:scale>
          <a:sx n="75" d="100"/>
          <a:sy n="75" d="100"/>
        </p:scale>
        <p:origin x="6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F387F-C2A3-E34B-ADCF-9A6BC395E5BC}" type="datetimeFigureOut">
              <a:rPr lang="en-US" smtClean="0"/>
              <a:t>2/16/21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CC0D5-E4D0-3441-B4F1-630DF43E0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802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" name="Google Shape;1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1428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eneral Slide">
  <p:cSld name="General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17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1CDC5-DD51-2B44-985D-82E475BF1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862412"/>
            <a:ext cx="7729728" cy="3133175"/>
          </a:xfrm>
        </p:spPr>
        <p:txBody>
          <a:bodyPr>
            <a:normAutofit/>
          </a:bodyPr>
          <a:lstStyle/>
          <a:p>
            <a:r>
              <a:rPr lang="en-US" dirty="0"/>
              <a:t>Chapter 6: </a:t>
            </a:r>
            <a:br>
              <a:rPr lang="en-US" dirty="0"/>
            </a:br>
            <a:r>
              <a:rPr lang="en-US" dirty="0"/>
              <a:t>Engineering Of organisms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Chapter 7: </a:t>
            </a:r>
            <a:br>
              <a:rPr lang="en-US" dirty="0"/>
            </a:br>
            <a:r>
              <a:rPr lang="en-US" dirty="0"/>
              <a:t>Mastery of the human genome</a:t>
            </a:r>
          </a:p>
        </p:txBody>
      </p:sp>
    </p:spTree>
    <p:extLst>
      <p:ext uri="{BB962C8B-B14F-4D97-AF65-F5344CB8AC3E}">
        <p14:creationId xmlns:p14="http://schemas.microsoft.com/office/powerpoint/2010/main" val="1062609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ADA23-854F-2D43-87AA-286A9CF76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Reproduction, Stem Cells, and Designer/ test-tube babies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9C1BF-E075-8346-A8E1-ED5209221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Frist “test-tube” baby was born in 1978</a:t>
            </a:r>
          </a:p>
          <a:p>
            <a:r>
              <a:rPr lang="en-US" dirty="0"/>
              <a:t>Debates on personhood status of embryos</a:t>
            </a:r>
          </a:p>
          <a:p>
            <a:r>
              <a:rPr lang="en-US" dirty="0"/>
              <a:t>Debate over stem cell research</a:t>
            </a:r>
          </a:p>
          <a:p>
            <a:r>
              <a:rPr lang="en-US" dirty="0"/>
              <a:t>Debate over PGD and eugenics </a:t>
            </a:r>
          </a:p>
          <a:p>
            <a:r>
              <a:rPr lang="en-US" dirty="0"/>
              <a:t>Dolly and cloning </a:t>
            </a:r>
          </a:p>
        </p:txBody>
      </p:sp>
    </p:spTree>
    <p:extLst>
      <p:ext uri="{BB962C8B-B14F-4D97-AF65-F5344CB8AC3E}">
        <p14:creationId xmlns:p14="http://schemas.microsoft.com/office/powerpoint/2010/main" val="2449640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038C2-4AF2-FA49-92BE-47AD46154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CRiSPr</a:t>
            </a:r>
            <a:r>
              <a:rPr lang="en-US" dirty="0"/>
              <a:t>/cas9 Babies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D44FAD-CA61-2F49-8E10-2A6C6EB4C1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variations that would be more acceptable? Or is the moratorium on this research warranted? </a:t>
            </a:r>
          </a:p>
        </p:txBody>
      </p:sp>
    </p:spTree>
    <p:extLst>
      <p:ext uri="{BB962C8B-B14F-4D97-AF65-F5344CB8AC3E}">
        <p14:creationId xmlns:p14="http://schemas.microsoft.com/office/powerpoint/2010/main" val="2789672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ADA23-854F-2D43-87AA-286A9CF76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inflection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9C1BF-E075-8346-A8E1-ED5209221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791325"/>
            <a:ext cx="7729728" cy="3101983"/>
          </a:xfrm>
        </p:spPr>
        <p:txBody>
          <a:bodyPr/>
          <a:lstStyle/>
          <a:p>
            <a:r>
              <a:rPr lang="en-US" dirty="0"/>
              <a:t>Is the next inflection point going to be in cloning a human as Wallach suggests?  </a:t>
            </a:r>
          </a:p>
          <a:p>
            <a:r>
              <a:rPr lang="en-US" dirty="0"/>
              <a:t>Have we reached any inflection points in widespread use of genomic/ genetic technology? If so, what are they? </a:t>
            </a:r>
          </a:p>
          <a:p>
            <a:r>
              <a:rPr lang="en-US" dirty="0"/>
              <a:t>Has your initial opinion of The ODIN and at home biohacking changed at all? </a:t>
            </a:r>
          </a:p>
        </p:txBody>
      </p:sp>
    </p:spTree>
    <p:extLst>
      <p:ext uri="{BB962C8B-B14F-4D97-AF65-F5344CB8AC3E}">
        <p14:creationId xmlns:p14="http://schemas.microsoft.com/office/powerpoint/2010/main" val="1723389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CC6204A-391A-EA4D-8E89-C42F59F8B6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79" b="238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5664C-D5C4-0D43-8D24-72F0B9F67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chemeClr val="bg1">
              <a:alpha val="60000"/>
            </a:schemeClr>
          </a:solidFill>
          <a:ln w="38100" cap="sq">
            <a:solidFill>
              <a:schemeClr val="tx1"/>
            </a:solidFill>
            <a:miter lim="800000"/>
          </a:ln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The Odin and The biohackers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EC699-032D-6244-927A-CCAD372200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 Case Study</a:t>
            </a:r>
          </a:p>
        </p:txBody>
      </p:sp>
    </p:spTree>
    <p:extLst>
      <p:ext uri="{BB962C8B-B14F-4D97-AF65-F5344CB8AC3E}">
        <p14:creationId xmlns:p14="http://schemas.microsoft.com/office/powerpoint/2010/main" val="22329903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1167933" y="3369271"/>
            <a:ext cx="9881958" cy="601346"/>
            <a:chOff x="4621548" y="6924280"/>
            <a:chExt cx="15050760" cy="915882"/>
          </a:xfrm>
        </p:grpSpPr>
        <p:grpSp>
          <p:nvGrpSpPr>
            <p:cNvPr id="19" name="Google Shape;19;p3"/>
            <p:cNvGrpSpPr/>
            <p:nvPr/>
          </p:nvGrpSpPr>
          <p:grpSpPr>
            <a:xfrm>
              <a:off x="4621548" y="7220767"/>
              <a:ext cx="2471894" cy="598164"/>
              <a:chOff x="4621548" y="7220767"/>
              <a:chExt cx="2471894" cy="598164"/>
            </a:xfrm>
          </p:grpSpPr>
          <p:sp>
            <p:nvSpPr>
              <p:cNvPr id="20" name="Google Shape;20;p3"/>
              <p:cNvSpPr/>
              <p:nvPr/>
            </p:nvSpPr>
            <p:spPr>
              <a:xfrm rot="-5400000" flipH="1">
                <a:off x="5696560" y="6145755"/>
                <a:ext cx="321869" cy="2471894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09700" tIns="54850" rIns="109700" bIns="54850" anchor="ctr" anchorCtr="0">
                <a:noAutofit/>
              </a:bodyPr>
              <a:lstStyle/>
              <a:p>
                <a:pPr algn="ctr"/>
                <a:endParaRPr b="1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1" name="Google Shape;21;p3"/>
              <p:cNvSpPr/>
              <p:nvPr/>
            </p:nvSpPr>
            <p:spPr>
              <a:xfrm rot="5400000">
                <a:off x="5746002" y="7418886"/>
                <a:ext cx="342077" cy="458013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19619" y="117966"/>
                    </a:moveTo>
                    <a:lnTo>
                      <a:pt x="19619" y="117966"/>
                    </a:lnTo>
                    <a:cubicBezTo>
                      <a:pt x="114068" y="67118"/>
                      <a:pt x="114068" y="67118"/>
                      <a:pt x="114068" y="67118"/>
                    </a:cubicBezTo>
                    <a:cubicBezTo>
                      <a:pt x="118174" y="65084"/>
                      <a:pt x="119543" y="63050"/>
                      <a:pt x="119543" y="60338"/>
                    </a:cubicBezTo>
                    <a:cubicBezTo>
                      <a:pt x="119543" y="57288"/>
                      <a:pt x="118174" y="54576"/>
                      <a:pt x="114068" y="52542"/>
                    </a:cubicBezTo>
                    <a:cubicBezTo>
                      <a:pt x="19619" y="1694"/>
                      <a:pt x="19619" y="1694"/>
                      <a:pt x="19619" y="1694"/>
                    </a:cubicBezTo>
                    <a:cubicBezTo>
                      <a:pt x="15969" y="0"/>
                      <a:pt x="10494" y="0"/>
                      <a:pt x="6387" y="1694"/>
                    </a:cubicBezTo>
                    <a:cubicBezTo>
                      <a:pt x="2281" y="2711"/>
                      <a:pt x="0" y="5423"/>
                      <a:pt x="0" y="9491"/>
                    </a:cubicBezTo>
                    <a:cubicBezTo>
                      <a:pt x="0" y="109830"/>
                      <a:pt x="0" y="109830"/>
                      <a:pt x="0" y="109830"/>
                    </a:cubicBezTo>
                    <a:cubicBezTo>
                      <a:pt x="0" y="113898"/>
                      <a:pt x="2281" y="116610"/>
                      <a:pt x="6387" y="118644"/>
                    </a:cubicBezTo>
                    <a:cubicBezTo>
                      <a:pt x="10494" y="119661"/>
                      <a:pt x="15969" y="119661"/>
                      <a:pt x="19619" y="11796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45713" tIns="22850" rIns="45713" bIns="22850" anchor="ctr" anchorCtr="0">
                <a:noAutofit/>
              </a:bodyPr>
              <a:lstStyle/>
              <a:p>
                <a:endParaRPr b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grpSp>
          <p:nvGrpSpPr>
            <p:cNvPr id="22" name="Google Shape;22;p3"/>
            <p:cNvGrpSpPr/>
            <p:nvPr/>
          </p:nvGrpSpPr>
          <p:grpSpPr>
            <a:xfrm>
              <a:off x="9653094" y="7220771"/>
              <a:ext cx="2471894" cy="619391"/>
              <a:chOff x="9653094" y="7220771"/>
              <a:chExt cx="2471894" cy="619391"/>
            </a:xfrm>
          </p:grpSpPr>
          <p:sp>
            <p:nvSpPr>
              <p:cNvPr id="23" name="Google Shape;23;p3"/>
              <p:cNvSpPr/>
              <p:nvPr/>
            </p:nvSpPr>
            <p:spPr>
              <a:xfrm>
                <a:off x="9653094" y="7220771"/>
                <a:ext cx="2471894" cy="321871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09700" tIns="54850" rIns="109700" bIns="54850" anchor="ctr" anchorCtr="0">
                <a:noAutofit/>
              </a:bodyPr>
              <a:lstStyle/>
              <a:p>
                <a:pPr algn="ctr"/>
                <a:endParaRPr b="1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4" name="Google Shape;24;p3"/>
              <p:cNvSpPr/>
              <p:nvPr/>
            </p:nvSpPr>
            <p:spPr>
              <a:xfrm rot="5400000">
                <a:off x="10755034" y="7440117"/>
                <a:ext cx="342077" cy="458013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19619" y="117966"/>
                    </a:moveTo>
                    <a:lnTo>
                      <a:pt x="19619" y="117966"/>
                    </a:lnTo>
                    <a:cubicBezTo>
                      <a:pt x="114068" y="67118"/>
                      <a:pt x="114068" y="67118"/>
                      <a:pt x="114068" y="67118"/>
                    </a:cubicBezTo>
                    <a:cubicBezTo>
                      <a:pt x="118174" y="65084"/>
                      <a:pt x="119543" y="63050"/>
                      <a:pt x="119543" y="60338"/>
                    </a:cubicBezTo>
                    <a:cubicBezTo>
                      <a:pt x="119543" y="57288"/>
                      <a:pt x="118174" y="54576"/>
                      <a:pt x="114068" y="52542"/>
                    </a:cubicBezTo>
                    <a:cubicBezTo>
                      <a:pt x="19619" y="1694"/>
                      <a:pt x="19619" y="1694"/>
                      <a:pt x="19619" y="1694"/>
                    </a:cubicBezTo>
                    <a:cubicBezTo>
                      <a:pt x="15969" y="0"/>
                      <a:pt x="10494" y="0"/>
                      <a:pt x="6387" y="1694"/>
                    </a:cubicBezTo>
                    <a:cubicBezTo>
                      <a:pt x="2281" y="2711"/>
                      <a:pt x="0" y="5423"/>
                      <a:pt x="0" y="9491"/>
                    </a:cubicBezTo>
                    <a:cubicBezTo>
                      <a:pt x="0" y="109830"/>
                      <a:pt x="0" y="109830"/>
                      <a:pt x="0" y="109830"/>
                    </a:cubicBezTo>
                    <a:cubicBezTo>
                      <a:pt x="0" y="113898"/>
                      <a:pt x="2281" y="116610"/>
                      <a:pt x="6387" y="118644"/>
                    </a:cubicBezTo>
                    <a:cubicBezTo>
                      <a:pt x="10494" y="119661"/>
                      <a:pt x="15969" y="119661"/>
                      <a:pt x="19619" y="117966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45713" tIns="22850" rIns="45713" bIns="22850" anchor="ctr" anchorCtr="0">
                <a:noAutofit/>
              </a:bodyPr>
              <a:lstStyle/>
              <a:p>
                <a:endParaRPr b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grpSp>
          <p:nvGrpSpPr>
            <p:cNvPr id="25" name="Google Shape;25;p3"/>
            <p:cNvGrpSpPr/>
            <p:nvPr/>
          </p:nvGrpSpPr>
          <p:grpSpPr>
            <a:xfrm>
              <a:off x="14684641" y="7220769"/>
              <a:ext cx="2471894" cy="604161"/>
              <a:chOff x="14684641" y="7220769"/>
              <a:chExt cx="2471894" cy="604161"/>
            </a:xfrm>
          </p:grpSpPr>
          <p:sp>
            <p:nvSpPr>
              <p:cNvPr id="26" name="Google Shape;26;p3"/>
              <p:cNvSpPr/>
              <p:nvPr/>
            </p:nvSpPr>
            <p:spPr>
              <a:xfrm>
                <a:off x="14684641" y="7220769"/>
                <a:ext cx="2471894" cy="321871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09700" tIns="54850" rIns="109700" bIns="54850" anchor="ctr" anchorCtr="0">
                <a:noAutofit/>
              </a:bodyPr>
              <a:lstStyle/>
              <a:p>
                <a:pPr algn="ctr"/>
                <a:endParaRPr b="1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7" name="Google Shape;27;p3"/>
              <p:cNvSpPr/>
              <p:nvPr/>
            </p:nvSpPr>
            <p:spPr>
              <a:xfrm rot="5400000">
                <a:off x="15834927" y="7424885"/>
                <a:ext cx="342077" cy="458013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19619" y="117966"/>
                    </a:moveTo>
                    <a:lnTo>
                      <a:pt x="19619" y="117966"/>
                    </a:lnTo>
                    <a:cubicBezTo>
                      <a:pt x="114068" y="67118"/>
                      <a:pt x="114068" y="67118"/>
                      <a:pt x="114068" y="67118"/>
                    </a:cubicBezTo>
                    <a:cubicBezTo>
                      <a:pt x="118174" y="65084"/>
                      <a:pt x="119543" y="63050"/>
                      <a:pt x="119543" y="60338"/>
                    </a:cubicBezTo>
                    <a:cubicBezTo>
                      <a:pt x="119543" y="57288"/>
                      <a:pt x="118174" y="54576"/>
                      <a:pt x="114068" y="52542"/>
                    </a:cubicBezTo>
                    <a:cubicBezTo>
                      <a:pt x="19619" y="1694"/>
                      <a:pt x="19619" y="1694"/>
                      <a:pt x="19619" y="1694"/>
                    </a:cubicBezTo>
                    <a:cubicBezTo>
                      <a:pt x="15969" y="0"/>
                      <a:pt x="10494" y="0"/>
                      <a:pt x="6387" y="1694"/>
                    </a:cubicBezTo>
                    <a:cubicBezTo>
                      <a:pt x="2281" y="2711"/>
                      <a:pt x="0" y="5423"/>
                      <a:pt x="0" y="9491"/>
                    </a:cubicBezTo>
                    <a:cubicBezTo>
                      <a:pt x="0" y="109830"/>
                      <a:pt x="0" y="109830"/>
                      <a:pt x="0" y="109830"/>
                    </a:cubicBezTo>
                    <a:cubicBezTo>
                      <a:pt x="0" y="113898"/>
                      <a:pt x="2281" y="116610"/>
                      <a:pt x="6387" y="118644"/>
                    </a:cubicBezTo>
                    <a:cubicBezTo>
                      <a:pt x="10494" y="119661"/>
                      <a:pt x="15969" y="119661"/>
                      <a:pt x="19619" y="117966"/>
                    </a:cubicBezTo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45713" tIns="22850" rIns="45713" bIns="22850" anchor="ctr" anchorCtr="0">
                <a:noAutofit/>
              </a:bodyPr>
              <a:lstStyle/>
              <a:p>
                <a:endParaRPr b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grpSp>
          <p:nvGrpSpPr>
            <p:cNvPr id="28" name="Google Shape;28;p3"/>
            <p:cNvGrpSpPr/>
            <p:nvPr/>
          </p:nvGrpSpPr>
          <p:grpSpPr>
            <a:xfrm>
              <a:off x="17200414" y="6945511"/>
              <a:ext cx="2471894" cy="597120"/>
              <a:chOff x="17200414" y="6945511"/>
              <a:chExt cx="2471894" cy="597120"/>
            </a:xfrm>
          </p:grpSpPr>
          <p:sp>
            <p:nvSpPr>
              <p:cNvPr id="29" name="Google Shape;29;p3"/>
              <p:cNvSpPr/>
              <p:nvPr/>
            </p:nvSpPr>
            <p:spPr>
              <a:xfrm rot="5400000">
                <a:off x="18275426" y="6145750"/>
                <a:ext cx="321869" cy="2471894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09700" tIns="54850" rIns="109700" bIns="54850" anchor="ctr" anchorCtr="0">
                <a:noAutofit/>
              </a:bodyPr>
              <a:lstStyle/>
              <a:p>
                <a:pPr algn="ctr"/>
                <a:endParaRPr b="1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30" name="Google Shape;30;p3"/>
              <p:cNvSpPr/>
              <p:nvPr/>
            </p:nvSpPr>
            <p:spPr>
              <a:xfrm rot="-5400000">
                <a:off x="18271029" y="6887543"/>
                <a:ext cx="342077" cy="458013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19619" y="117966"/>
                    </a:moveTo>
                    <a:lnTo>
                      <a:pt x="19619" y="117966"/>
                    </a:lnTo>
                    <a:cubicBezTo>
                      <a:pt x="114068" y="67118"/>
                      <a:pt x="114068" y="67118"/>
                      <a:pt x="114068" y="67118"/>
                    </a:cubicBezTo>
                    <a:cubicBezTo>
                      <a:pt x="118174" y="65084"/>
                      <a:pt x="119543" y="63050"/>
                      <a:pt x="119543" y="60338"/>
                    </a:cubicBezTo>
                    <a:cubicBezTo>
                      <a:pt x="119543" y="57288"/>
                      <a:pt x="118174" y="54576"/>
                      <a:pt x="114068" y="52542"/>
                    </a:cubicBezTo>
                    <a:cubicBezTo>
                      <a:pt x="19619" y="1694"/>
                      <a:pt x="19619" y="1694"/>
                      <a:pt x="19619" y="1694"/>
                    </a:cubicBezTo>
                    <a:cubicBezTo>
                      <a:pt x="15969" y="0"/>
                      <a:pt x="10494" y="0"/>
                      <a:pt x="6387" y="1694"/>
                    </a:cubicBezTo>
                    <a:cubicBezTo>
                      <a:pt x="2281" y="2711"/>
                      <a:pt x="0" y="5423"/>
                      <a:pt x="0" y="9491"/>
                    </a:cubicBezTo>
                    <a:cubicBezTo>
                      <a:pt x="0" y="109830"/>
                      <a:pt x="0" y="109830"/>
                      <a:pt x="0" y="109830"/>
                    </a:cubicBezTo>
                    <a:cubicBezTo>
                      <a:pt x="0" y="113898"/>
                      <a:pt x="2281" y="116610"/>
                      <a:pt x="6387" y="118644"/>
                    </a:cubicBezTo>
                    <a:cubicBezTo>
                      <a:pt x="10494" y="119661"/>
                      <a:pt x="15969" y="119661"/>
                      <a:pt x="19619" y="117966"/>
                    </a:cubicBezTo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45713" tIns="22850" rIns="45713" bIns="22850" anchor="ctr" anchorCtr="0">
                <a:noAutofit/>
              </a:bodyPr>
              <a:lstStyle/>
              <a:p>
                <a:endParaRPr b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grpSp>
          <p:nvGrpSpPr>
            <p:cNvPr id="31" name="Google Shape;31;p3"/>
            <p:cNvGrpSpPr/>
            <p:nvPr/>
          </p:nvGrpSpPr>
          <p:grpSpPr>
            <a:xfrm>
              <a:off x="12168868" y="6924280"/>
              <a:ext cx="2471894" cy="618360"/>
              <a:chOff x="12168868" y="6924280"/>
              <a:chExt cx="2471894" cy="618360"/>
            </a:xfrm>
          </p:grpSpPr>
          <p:sp>
            <p:nvSpPr>
              <p:cNvPr id="32" name="Google Shape;32;p3"/>
              <p:cNvSpPr/>
              <p:nvPr/>
            </p:nvSpPr>
            <p:spPr>
              <a:xfrm>
                <a:off x="12168868" y="7220769"/>
                <a:ext cx="2471894" cy="32187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09700" tIns="54850" rIns="109700" bIns="54850" anchor="ctr" anchorCtr="0">
                <a:noAutofit/>
              </a:bodyPr>
              <a:lstStyle/>
              <a:p>
                <a:pPr algn="ctr"/>
                <a:endParaRPr b="1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33" name="Google Shape;33;p3"/>
              <p:cNvSpPr/>
              <p:nvPr/>
            </p:nvSpPr>
            <p:spPr>
              <a:xfrm rot="-5400000">
                <a:off x="13261998" y="6866312"/>
                <a:ext cx="342077" cy="458013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19619" y="117966"/>
                    </a:moveTo>
                    <a:lnTo>
                      <a:pt x="19619" y="117966"/>
                    </a:lnTo>
                    <a:cubicBezTo>
                      <a:pt x="114068" y="67118"/>
                      <a:pt x="114068" y="67118"/>
                      <a:pt x="114068" y="67118"/>
                    </a:cubicBezTo>
                    <a:cubicBezTo>
                      <a:pt x="118174" y="65084"/>
                      <a:pt x="119543" y="63050"/>
                      <a:pt x="119543" y="60338"/>
                    </a:cubicBezTo>
                    <a:cubicBezTo>
                      <a:pt x="119543" y="57288"/>
                      <a:pt x="118174" y="54576"/>
                      <a:pt x="114068" y="52542"/>
                    </a:cubicBezTo>
                    <a:cubicBezTo>
                      <a:pt x="19619" y="1694"/>
                      <a:pt x="19619" y="1694"/>
                      <a:pt x="19619" y="1694"/>
                    </a:cubicBezTo>
                    <a:cubicBezTo>
                      <a:pt x="15969" y="0"/>
                      <a:pt x="10494" y="0"/>
                      <a:pt x="6387" y="1694"/>
                    </a:cubicBezTo>
                    <a:cubicBezTo>
                      <a:pt x="2281" y="2711"/>
                      <a:pt x="0" y="5423"/>
                      <a:pt x="0" y="9491"/>
                    </a:cubicBezTo>
                    <a:cubicBezTo>
                      <a:pt x="0" y="109830"/>
                      <a:pt x="0" y="109830"/>
                      <a:pt x="0" y="109830"/>
                    </a:cubicBezTo>
                    <a:cubicBezTo>
                      <a:pt x="0" y="113898"/>
                      <a:pt x="2281" y="116610"/>
                      <a:pt x="6387" y="118644"/>
                    </a:cubicBezTo>
                    <a:cubicBezTo>
                      <a:pt x="10494" y="119661"/>
                      <a:pt x="15969" y="119661"/>
                      <a:pt x="19619" y="11796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45713" tIns="22850" rIns="45713" bIns="22850" anchor="ctr" anchorCtr="0">
                <a:noAutofit/>
              </a:bodyPr>
              <a:lstStyle/>
              <a:p>
                <a:endParaRPr b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grpSp>
          <p:nvGrpSpPr>
            <p:cNvPr id="34" name="Google Shape;34;p3"/>
            <p:cNvGrpSpPr/>
            <p:nvPr/>
          </p:nvGrpSpPr>
          <p:grpSpPr>
            <a:xfrm>
              <a:off x="7137321" y="6939512"/>
              <a:ext cx="2471894" cy="603133"/>
              <a:chOff x="7137321" y="6939512"/>
              <a:chExt cx="2471894" cy="603133"/>
            </a:xfrm>
          </p:grpSpPr>
          <p:sp>
            <p:nvSpPr>
              <p:cNvPr id="35" name="Google Shape;35;p3"/>
              <p:cNvSpPr/>
              <p:nvPr/>
            </p:nvSpPr>
            <p:spPr>
              <a:xfrm>
                <a:off x="7137321" y="7220774"/>
                <a:ext cx="2471894" cy="32187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09700" tIns="54850" rIns="109700" bIns="54850" anchor="ctr" anchorCtr="0">
                <a:noAutofit/>
              </a:bodyPr>
              <a:lstStyle/>
              <a:p>
                <a:pPr algn="ctr"/>
                <a:endParaRPr b="1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36" name="Google Shape;36;p3"/>
              <p:cNvSpPr/>
              <p:nvPr/>
            </p:nvSpPr>
            <p:spPr>
              <a:xfrm rot="-5400000">
                <a:off x="8182104" y="6881544"/>
                <a:ext cx="342077" cy="458013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19619" y="117966"/>
                    </a:moveTo>
                    <a:lnTo>
                      <a:pt x="19619" y="117966"/>
                    </a:lnTo>
                    <a:cubicBezTo>
                      <a:pt x="114068" y="67118"/>
                      <a:pt x="114068" y="67118"/>
                      <a:pt x="114068" y="67118"/>
                    </a:cubicBezTo>
                    <a:cubicBezTo>
                      <a:pt x="118174" y="65084"/>
                      <a:pt x="119543" y="63050"/>
                      <a:pt x="119543" y="60338"/>
                    </a:cubicBezTo>
                    <a:cubicBezTo>
                      <a:pt x="119543" y="57288"/>
                      <a:pt x="118174" y="54576"/>
                      <a:pt x="114068" y="52542"/>
                    </a:cubicBezTo>
                    <a:cubicBezTo>
                      <a:pt x="19619" y="1694"/>
                      <a:pt x="19619" y="1694"/>
                      <a:pt x="19619" y="1694"/>
                    </a:cubicBezTo>
                    <a:cubicBezTo>
                      <a:pt x="15969" y="0"/>
                      <a:pt x="10494" y="0"/>
                      <a:pt x="6387" y="1694"/>
                    </a:cubicBezTo>
                    <a:cubicBezTo>
                      <a:pt x="2281" y="2711"/>
                      <a:pt x="0" y="5423"/>
                      <a:pt x="0" y="9491"/>
                    </a:cubicBezTo>
                    <a:cubicBezTo>
                      <a:pt x="0" y="109830"/>
                      <a:pt x="0" y="109830"/>
                      <a:pt x="0" y="109830"/>
                    </a:cubicBezTo>
                    <a:cubicBezTo>
                      <a:pt x="0" y="113898"/>
                      <a:pt x="2281" y="116610"/>
                      <a:pt x="6387" y="118644"/>
                    </a:cubicBezTo>
                    <a:cubicBezTo>
                      <a:pt x="10494" y="119661"/>
                      <a:pt x="15969" y="119661"/>
                      <a:pt x="19619" y="117966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45713" tIns="22850" rIns="45713" bIns="22850" anchor="ctr" anchorCtr="0">
                <a:noAutofit/>
              </a:bodyPr>
              <a:lstStyle/>
              <a:p>
                <a:endParaRPr b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  <p:sp>
        <p:nvSpPr>
          <p:cNvPr id="37" name="Google Shape;37;p3"/>
          <p:cNvSpPr/>
          <p:nvPr/>
        </p:nvSpPr>
        <p:spPr>
          <a:xfrm>
            <a:off x="1699007" y="2187344"/>
            <a:ext cx="668110" cy="6800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888" tIns="60938" rIns="121888" bIns="60938" anchor="ctr" anchorCtr="0">
            <a:noAutofit/>
          </a:bodyPr>
          <a:lstStyle/>
          <a:p>
            <a:pPr algn="ctr"/>
            <a:endParaRPr b="1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8" name="Google Shape;38;p3"/>
          <p:cNvSpPr/>
          <p:nvPr/>
        </p:nvSpPr>
        <p:spPr>
          <a:xfrm>
            <a:off x="3270011" y="4471839"/>
            <a:ext cx="668110" cy="68002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888" tIns="60938" rIns="121888" bIns="60938" anchor="ctr" anchorCtr="0">
            <a:noAutofit/>
          </a:bodyPr>
          <a:lstStyle/>
          <a:p>
            <a:pPr algn="ctr"/>
            <a:endParaRPr b="1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39" name="Google Shape;39;p3"/>
          <p:cNvCxnSpPr/>
          <p:nvPr/>
        </p:nvCxnSpPr>
        <p:spPr>
          <a:xfrm rot="10800000">
            <a:off x="2033060" y="2983519"/>
            <a:ext cx="0" cy="429431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0" name="Google Shape;40;p3"/>
          <p:cNvCxnSpPr/>
          <p:nvPr/>
        </p:nvCxnSpPr>
        <p:spPr>
          <a:xfrm rot="10800000">
            <a:off x="3604064" y="3926814"/>
            <a:ext cx="0" cy="429431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1" name="Google Shape;41;p3"/>
          <p:cNvSpPr/>
          <p:nvPr/>
        </p:nvSpPr>
        <p:spPr>
          <a:xfrm>
            <a:off x="4946988" y="2187344"/>
            <a:ext cx="668110" cy="68002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888" tIns="60938" rIns="121888" bIns="60938" anchor="ctr" anchorCtr="0">
            <a:noAutofit/>
          </a:bodyPr>
          <a:lstStyle/>
          <a:p>
            <a:pPr algn="ctr"/>
            <a:endParaRPr b="1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2" name="Google Shape;42;p3"/>
          <p:cNvSpPr/>
          <p:nvPr/>
        </p:nvSpPr>
        <p:spPr>
          <a:xfrm>
            <a:off x="6664828" y="4471839"/>
            <a:ext cx="668110" cy="68002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888" tIns="60938" rIns="121888" bIns="60938" anchor="ctr" anchorCtr="0">
            <a:noAutofit/>
          </a:bodyPr>
          <a:lstStyle/>
          <a:p>
            <a:pPr algn="ctr"/>
            <a:endParaRPr b="1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43" name="Google Shape;43;p3"/>
          <p:cNvCxnSpPr/>
          <p:nvPr/>
        </p:nvCxnSpPr>
        <p:spPr>
          <a:xfrm rot="10800000">
            <a:off x="5281042" y="2983519"/>
            <a:ext cx="0" cy="429431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4" name="Google Shape;44;p3"/>
          <p:cNvCxnSpPr/>
          <p:nvPr/>
        </p:nvCxnSpPr>
        <p:spPr>
          <a:xfrm rot="10800000">
            <a:off x="6998881" y="3926814"/>
            <a:ext cx="0" cy="429431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5" name="Google Shape;45;p3"/>
          <p:cNvSpPr/>
          <p:nvPr/>
        </p:nvSpPr>
        <p:spPr>
          <a:xfrm>
            <a:off x="8303334" y="2187344"/>
            <a:ext cx="668110" cy="68002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121888" tIns="60938" rIns="121888" bIns="60938" anchor="ctr" anchorCtr="0">
            <a:noAutofit/>
          </a:bodyPr>
          <a:lstStyle/>
          <a:p>
            <a:pPr algn="ctr"/>
            <a:endParaRPr b="1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6" name="Google Shape;46;p3"/>
          <p:cNvSpPr/>
          <p:nvPr/>
        </p:nvSpPr>
        <p:spPr>
          <a:xfrm>
            <a:off x="9874338" y="4471839"/>
            <a:ext cx="668110" cy="68002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121888" tIns="60938" rIns="121888" bIns="60938" anchor="ctr" anchorCtr="0">
            <a:noAutofit/>
          </a:bodyPr>
          <a:lstStyle/>
          <a:p>
            <a:pPr algn="ctr"/>
            <a:endParaRPr b="1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47" name="Google Shape;47;p3"/>
          <p:cNvCxnSpPr/>
          <p:nvPr/>
        </p:nvCxnSpPr>
        <p:spPr>
          <a:xfrm rot="10800000">
            <a:off x="8637387" y="2983519"/>
            <a:ext cx="0" cy="429431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8" name="Google Shape;48;p3"/>
          <p:cNvCxnSpPr/>
          <p:nvPr/>
        </p:nvCxnSpPr>
        <p:spPr>
          <a:xfrm rot="10800000">
            <a:off x="10208391" y="3926814"/>
            <a:ext cx="0" cy="429431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9" name="Google Shape;49;p3"/>
          <p:cNvSpPr/>
          <p:nvPr/>
        </p:nvSpPr>
        <p:spPr>
          <a:xfrm>
            <a:off x="1943287" y="2373569"/>
            <a:ext cx="261410" cy="319501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53333" y="65455"/>
                </a:moveTo>
                <a:lnTo>
                  <a:pt x="53333" y="60000"/>
                </a:lnTo>
                <a:lnTo>
                  <a:pt x="63333" y="60000"/>
                </a:lnTo>
                <a:cubicBezTo>
                  <a:pt x="65177" y="60000"/>
                  <a:pt x="66666" y="58777"/>
                  <a:pt x="66666" y="57272"/>
                </a:cubicBezTo>
                <a:lnTo>
                  <a:pt x="66666" y="16361"/>
                </a:lnTo>
                <a:lnTo>
                  <a:pt x="110777" y="16361"/>
                </a:lnTo>
                <a:lnTo>
                  <a:pt x="93811" y="39505"/>
                </a:lnTo>
                <a:lnTo>
                  <a:pt x="93855" y="39527"/>
                </a:lnTo>
                <a:cubicBezTo>
                  <a:pt x="93555" y="39938"/>
                  <a:pt x="93333" y="40400"/>
                  <a:pt x="93333" y="40911"/>
                </a:cubicBezTo>
                <a:cubicBezTo>
                  <a:pt x="93333" y="41427"/>
                  <a:pt x="93555" y="41877"/>
                  <a:pt x="93855" y="42288"/>
                </a:cubicBezTo>
                <a:lnTo>
                  <a:pt x="93811" y="42311"/>
                </a:lnTo>
                <a:lnTo>
                  <a:pt x="110777" y="65455"/>
                </a:lnTo>
                <a:cubicBezTo>
                  <a:pt x="110777" y="65455"/>
                  <a:pt x="53333" y="65455"/>
                  <a:pt x="53333" y="65455"/>
                </a:cubicBezTo>
                <a:close/>
                <a:moveTo>
                  <a:pt x="6666" y="5455"/>
                </a:moveTo>
                <a:lnTo>
                  <a:pt x="60000" y="5455"/>
                </a:lnTo>
                <a:lnTo>
                  <a:pt x="60000" y="54544"/>
                </a:lnTo>
                <a:lnTo>
                  <a:pt x="6666" y="54544"/>
                </a:lnTo>
                <a:cubicBezTo>
                  <a:pt x="6666" y="54544"/>
                  <a:pt x="6666" y="5455"/>
                  <a:pt x="6666" y="5455"/>
                </a:cubicBezTo>
                <a:close/>
                <a:moveTo>
                  <a:pt x="119522" y="66777"/>
                </a:moveTo>
                <a:lnTo>
                  <a:pt x="100555" y="40911"/>
                </a:lnTo>
                <a:lnTo>
                  <a:pt x="119522" y="15038"/>
                </a:lnTo>
                <a:lnTo>
                  <a:pt x="119477" y="15016"/>
                </a:lnTo>
                <a:cubicBezTo>
                  <a:pt x="119777" y="14605"/>
                  <a:pt x="120000" y="14150"/>
                  <a:pt x="120000" y="13638"/>
                </a:cubicBezTo>
                <a:cubicBezTo>
                  <a:pt x="120000" y="12127"/>
                  <a:pt x="118511" y="10911"/>
                  <a:pt x="116666" y="10911"/>
                </a:cubicBezTo>
                <a:lnTo>
                  <a:pt x="66666" y="10911"/>
                </a:lnTo>
                <a:lnTo>
                  <a:pt x="66666" y="2727"/>
                </a:lnTo>
                <a:cubicBezTo>
                  <a:pt x="66666" y="1222"/>
                  <a:pt x="65177" y="0"/>
                  <a:pt x="63333" y="0"/>
                </a:cubicBezTo>
                <a:lnTo>
                  <a:pt x="3333" y="0"/>
                </a:lnTo>
                <a:cubicBezTo>
                  <a:pt x="1488" y="0"/>
                  <a:pt x="0" y="1222"/>
                  <a:pt x="0" y="2727"/>
                </a:cubicBezTo>
                <a:lnTo>
                  <a:pt x="0" y="117272"/>
                </a:lnTo>
                <a:cubicBezTo>
                  <a:pt x="0" y="118777"/>
                  <a:pt x="1488" y="120000"/>
                  <a:pt x="3333" y="120000"/>
                </a:cubicBezTo>
                <a:cubicBezTo>
                  <a:pt x="5177" y="120000"/>
                  <a:pt x="6666" y="118777"/>
                  <a:pt x="6666" y="117272"/>
                </a:cubicBezTo>
                <a:lnTo>
                  <a:pt x="6666" y="60000"/>
                </a:lnTo>
                <a:lnTo>
                  <a:pt x="46666" y="60000"/>
                </a:lnTo>
                <a:lnTo>
                  <a:pt x="46666" y="68183"/>
                </a:lnTo>
                <a:cubicBezTo>
                  <a:pt x="46666" y="69688"/>
                  <a:pt x="48155" y="70911"/>
                  <a:pt x="50000" y="70911"/>
                </a:cubicBezTo>
                <a:lnTo>
                  <a:pt x="116666" y="70911"/>
                </a:lnTo>
                <a:cubicBezTo>
                  <a:pt x="118511" y="70911"/>
                  <a:pt x="120000" y="69688"/>
                  <a:pt x="120000" y="68183"/>
                </a:cubicBezTo>
                <a:cubicBezTo>
                  <a:pt x="120000" y="67672"/>
                  <a:pt x="119777" y="67211"/>
                  <a:pt x="119477" y="66800"/>
                </a:cubicBezTo>
                <a:cubicBezTo>
                  <a:pt x="119477" y="66800"/>
                  <a:pt x="119522" y="66777"/>
                  <a:pt x="119522" y="66777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9038" tIns="19038" rIns="19038" bIns="19038" anchor="ctr" anchorCtr="0">
            <a:noAutofit/>
          </a:bodyPr>
          <a:lstStyle/>
          <a:p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0" name="Google Shape;50;p3"/>
          <p:cNvSpPr/>
          <p:nvPr/>
        </p:nvSpPr>
        <p:spPr>
          <a:xfrm>
            <a:off x="8468621" y="2351389"/>
            <a:ext cx="360548" cy="3607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5457" y="57272"/>
                </a:moveTo>
                <a:cubicBezTo>
                  <a:pt x="66965" y="57272"/>
                  <a:pt x="68183" y="56055"/>
                  <a:pt x="68183" y="54544"/>
                </a:cubicBezTo>
                <a:cubicBezTo>
                  <a:pt x="68183" y="53038"/>
                  <a:pt x="66965" y="51816"/>
                  <a:pt x="65457" y="51816"/>
                </a:cubicBezTo>
                <a:cubicBezTo>
                  <a:pt x="63949" y="51816"/>
                  <a:pt x="62725" y="53038"/>
                  <a:pt x="62725" y="54544"/>
                </a:cubicBezTo>
                <a:cubicBezTo>
                  <a:pt x="62725" y="56055"/>
                  <a:pt x="63949" y="57272"/>
                  <a:pt x="65457" y="57272"/>
                </a:cubicBezTo>
                <a:moveTo>
                  <a:pt x="90019" y="27272"/>
                </a:moveTo>
                <a:cubicBezTo>
                  <a:pt x="91528" y="27272"/>
                  <a:pt x="92745" y="28494"/>
                  <a:pt x="92745" y="30000"/>
                </a:cubicBezTo>
                <a:cubicBezTo>
                  <a:pt x="92745" y="31511"/>
                  <a:pt x="91528" y="32727"/>
                  <a:pt x="90019" y="32727"/>
                </a:cubicBezTo>
                <a:cubicBezTo>
                  <a:pt x="88511" y="32727"/>
                  <a:pt x="87288" y="31511"/>
                  <a:pt x="87288" y="30000"/>
                </a:cubicBezTo>
                <a:cubicBezTo>
                  <a:pt x="87288" y="28494"/>
                  <a:pt x="88511" y="27272"/>
                  <a:pt x="90019" y="27272"/>
                </a:cubicBezTo>
                <a:moveTo>
                  <a:pt x="90019" y="38183"/>
                </a:moveTo>
                <a:cubicBezTo>
                  <a:pt x="94538" y="38183"/>
                  <a:pt x="98203" y="34516"/>
                  <a:pt x="98203" y="30000"/>
                </a:cubicBezTo>
                <a:cubicBezTo>
                  <a:pt x="98203" y="25483"/>
                  <a:pt x="94538" y="21822"/>
                  <a:pt x="90019" y="21822"/>
                </a:cubicBezTo>
                <a:cubicBezTo>
                  <a:pt x="85495" y="21822"/>
                  <a:pt x="81830" y="25483"/>
                  <a:pt x="81830" y="30000"/>
                </a:cubicBezTo>
                <a:cubicBezTo>
                  <a:pt x="81830" y="34516"/>
                  <a:pt x="85495" y="38183"/>
                  <a:pt x="90019" y="38183"/>
                </a:cubicBezTo>
                <a:moveTo>
                  <a:pt x="73646" y="65455"/>
                </a:moveTo>
                <a:cubicBezTo>
                  <a:pt x="75155" y="65455"/>
                  <a:pt x="76372" y="64233"/>
                  <a:pt x="76372" y="62727"/>
                </a:cubicBezTo>
                <a:cubicBezTo>
                  <a:pt x="76372" y="61222"/>
                  <a:pt x="75155" y="60000"/>
                  <a:pt x="73646" y="60000"/>
                </a:cubicBezTo>
                <a:cubicBezTo>
                  <a:pt x="72133" y="60000"/>
                  <a:pt x="70915" y="61222"/>
                  <a:pt x="70915" y="62727"/>
                </a:cubicBezTo>
                <a:cubicBezTo>
                  <a:pt x="70915" y="64233"/>
                  <a:pt x="72133" y="65455"/>
                  <a:pt x="73646" y="65455"/>
                </a:cubicBezTo>
                <a:moveTo>
                  <a:pt x="57268" y="43638"/>
                </a:moveTo>
                <a:cubicBezTo>
                  <a:pt x="55760" y="43638"/>
                  <a:pt x="54542" y="44855"/>
                  <a:pt x="54542" y="46366"/>
                </a:cubicBezTo>
                <a:cubicBezTo>
                  <a:pt x="54542" y="47872"/>
                  <a:pt x="55760" y="49088"/>
                  <a:pt x="57268" y="49088"/>
                </a:cubicBezTo>
                <a:cubicBezTo>
                  <a:pt x="58776" y="49088"/>
                  <a:pt x="59999" y="47872"/>
                  <a:pt x="59999" y="46366"/>
                </a:cubicBezTo>
                <a:cubicBezTo>
                  <a:pt x="59999" y="44855"/>
                  <a:pt x="58776" y="43638"/>
                  <a:pt x="57268" y="43638"/>
                </a:cubicBezTo>
                <a:moveTo>
                  <a:pt x="9777" y="110233"/>
                </a:moveTo>
                <a:lnTo>
                  <a:pt x="19639" y="85511"/>
                </a:lnTo>
                <a:cubicBezTo>
                  <a:pt x="20965" y="87966"/>
                  <a:pt x="22610" y="90294"/>
                  <a:pt x="24539" y="92455"/>
                </a:cubicBezTo>
                <a:cubicBezTo>
                  <a:pt x="27453" y="95722"/>
                  <a:pt x="30833" y="98394"/>
                  <a:pt x="34493" y="100377"/>
                </a:cubicBezTo>
                <a:cubicBezTo>
                  <a:pt x="34493" y="100377"/>
                  <a:pt x="9777" y="110233"/>
                  <a:pt x="9777" y="110233"/>
                </a:cubicBezTo>
                <a:close/>
                <a:moveTo>
                  <a:pt x="21153" y="67000"/>
                </a:moveTo>
                <a:lnTo>
                  <a:pt x="0" y="120000"/>
                </a:lnTo>
                <a:lnTo>
                  <a:pt x="53034" y="98861"/>
                </a:lnTo>
                <a:cubicBezTo>
                  <a:pt x="52089" y="98972"/>
                  <a:pt x="51144" y="99022"/>
                  <a:pt x="50205" y="99022"/>
                </a:cubicBezTo>
                <a:cubicBezTo>
                  <a:pt x="33980" y="99022"/>
                  <a:pt x="19286" y="83344"/>
                  <a:pt x="21153" y="67000"/>
                </a:cubicBezTo>
                <a:moveTo>
                  <a:pt x="91710" y="59205"/>
                </a:moveTo>
                <a:cubicBezTo>
                  <a:pt x="90628" y="60283"/>
                  <a:pt x="88932" y="62061"/>
                  <a:pt x="86958" y="64122"/>
                </a:cubicBezTo>
                <a:cubicBezTo>
                  <a:pt x="83441" y="67800"/>
                  <a:pt x="78034" y="73450"/>
                  <a:pt x="74819" y="76405"/>
                </a:cubicBezTo>
                <a:lnTo>
                  <a:pt x="43621" y="45227"/>
                </a:lnTo>
                <a:cubicBezTo>
                  <a:pt x="46580" y="42016"/>
                  <a:pt x="52237" y="36611"/>
                  <a:pt x="55913" y="33100"/>
                </a:cubicBezTo>
                <a:cubicBezTo>
                  <a:pt x="57979" y="31127"/>
                  <a:pt x="59755" y="29433"/>
                  <a:pt x="60836" y="28350"/>
                </a:cubicBezTo>
                <a:cubicBezTo>
                  <a:pt x="75598" y="13594"/>
                  <a:pt x="103979" y="5516"/>
                  <a:pt x="114593" y="5455"/>
                </a:cubicBezTo>
                <a:cubicBezTo>
                  <a:pt x="114570" y="14288"/>
                  <a:pt x="107127" y="43800"/>
                  <a:pt x="91710" y="59205"/>
                </a:cubicBezTo>
                <a:moveTo>
                  <a:pt x="71006" y="80905"/>
                </a:moveTo>
                <a:cubicBezTo>
                  <a:pt x="69014" y="88183"/>
                  <a:pt x="66385" y="94844"/>
                  <a:pt x="63477" y="100194"/>
                </a:cubicBezTo>
                <a:cubicBezTo>
                  <a:pt x="62276" y="96966"/>
                  <a:pt x="60563" y="93322"/>
                  <a:pt x="58127" y="89500"/>
                </a:cubicBezTo>
                <a:cubicBezTo>
                  <a:pt x="57108" y="87905"/>
                  <a:pt x="55361" y="86977"/>
                  <a:pt x="53523" y="86977"/>
                </a:cubicBezTo>
                <a:cubicBezTo>
                  <a:pt x="53091" y="86977"/>
                  <a:pt x="52652" y="87027"/>
                  <a:pt x="52220" y="87133"/>
                </a:cubicBezTo>
                <a:cubicBezTo>
                  <a:pt x="51161" y="87394"/>
                  <a:pt x="50074" y="87527"/>
                  <a:pt x="48999" y="87527"/>
                </a:cubicBezTo>
                <a:cubicBezTo>
                  <a:pt x="44987" y="87527"/>
                  <a:pt x="41071" y="85733"/>
                  <a:pt x="37679" y="82344"/>
                </a:cubicBezTo>
                <a:cubicBezTo>
                  <a:pt x="33354" y="78022"/>
                  <a:pt x="31647" y="72855"/>
                  <a:pt x="32888" y="67811"/>
                </a:cubicBezTo>
                <a:cubicBezTo>
                  <a:pt x="33445" y="65538"/>
                  <a:pt x="32489" y="63166"/>
                  <a:pt x="30520" y="61911"/>
                </a:cubicBezTo>
                <a:cubicBezTo>
                  <a:pt x="26690" y="59477"/>
                  <a:pt x="23048" y="57766"/>
                  <a:pt x="19815" y="56572"/>
                </a:cubicBezTo>
                <a:cubicBezTo>
                  <a:pt x="25171" y="53655"/>
                  <a:pt x="31835" y="51033"/>
                  <a:pt x="39119" y="49038"/>
                </a:cubicBezTo>
                <a:cubicBezTo>
                  <a:pt x="39267" y="49000"/>
                  <a:pt x="39387" y="48905"/>
                  <a:pt x="39529" y="48850"/>
                </a:cubicBezTo>
                <a:lnTo>
                  <a:pt x="71194" y="80500"/>
                </a:lnTo>
                <a:cubicBezTo>
                  <a:pt x="71142" y="80638"/>
                  <a:pt x="71046" y="80755"/>
                  <a:pt x="71006" y="80905"/>
                </a:cubicBezTo>
                <a:moveTo>
                  <a:pt x="119066" y="927"/>
                </a:moveTo>
                <a:cubicBezTo>
                  <a:pt x="118446" y="305"/>
                  <a:pt x="116921" y="0"/>
                  <a:pt x="114713" y="0"/>
                </a:cubicBezTo>
                <a:cubicBezTo>
                  <a:pt x="103183" y="0"/>
                  <a:pt x="73083" y="8394"/>
                  <a:pt x="56978" y="24494"/>
                </a:cubicBezTo>
                <a:cubicBezTo>
                  <a:pt x="53182" y="28288"/>
                  <a:pt x="40599" y="39861"/>
                  <a:pt x="37679" y="43777"/>
                </a:cubicBezTo>
                <a:cubicBezTo>
                  <a:pt x="28232" y="46366"/>
                  <a:pt x="14477" y="51538"/>
                  <a:pt x="6806" y="59205"/>
                </a:cubicBezTo>
                <a:cubicBezTo>
                  <a:pt x="6806" y="59205"/>
                  <a:pt x="16168" y="59238"/>
                  <a:pt x="27589" y="66511"/>
                </a:cubicBezTo>
                <a:cubicBezTo>
                  <a:pt x="25928" y="73277"/>
                  <a:pt x="28033" y="80416"/>
                  <a:pt x="33821" y="86200"/>
                </a:cubicBezTo>
                <a:cubicBezTo>
                  <a:pt x="38328" y="90705"/>
                  <a:pt x="43661" y="92983"/>
                  <a:pt x="48999" y="92983"/>
                </a:cubicBezTo>
                <a:cubicBezTo>
                  <a:pt x="50513" y="92983"/>
                  <a:pt x="52026" y="92800"/>
                  <a:pt x="53523" y="92427"/>
                </a:cubicBezTo>
                <a:cubicBezTo>
                  <a:pt x="60796" y="103844"/>
                  <a:pt x="60836" y="113200"/>
                  <a:pt x="60836" y="113200"/>
                </a:cubicBezTo>
                <a:cubicBezTo>
                  <a:pt x="68508" y="105533"/>
                  <a:pt x="73686" y="91783"/>
                  <a:pt x="76270" y="82344"/>
                </a:cubicBezTo>
                <a:cubicBezTo>
                  <a:pt x="80191" y="79427"/>
                  <a:pt x="91772" y="66855"/>
                  <a:pt x="95568" y="63061"/>
                </a:cubicBezTo>
                <a:cubicBezTo>
                  <a:pt x="114752" y="43888"/>
                  <a:pt x="122925" y="4783"/>
                  <a:pt x="119066" y="927"/>
                </a:cubicBezTo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9038" tIns="19038" rIns="19038" bIns="19038" anchor="ctr" anchorCtr="0">
            <a:noAutofit/>
          </a:bodyPr>
          <a:lstStyle/>
          <a:p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1" name="Google Shape;51;p3"/>
          <p:cNvSpPr/>
          <p:nvPr/>
        </p:nvSpPr>
        <p:spPr>
          <a:xfrm>
            <a:off x="5115517" y="2344463"/>
            <a:ext cx="360772" cy="328056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5644" y="114000"/>
                </a:moveTo>
                <a:cubicBezTo>
                  <a:pt x="6988" y="103750"/>
                  <a:pt x="15288" y="99572"/>
                  <a:pt x="23283" y="96450"/>
                </a:cubicBezTo>
                <a:cubicBezTo>
                  <a:pt x="28644" y="94927"/>
                  <a:pt x="38244" y="88727"/>
                  <a:pt x="38244" y="75372"/>
                </a:cubicBezTo>
                <a:cubicBezTo>
                  <a:pt x="38244" y="63944"/>
                  <a:pt x="33961" y="58372"/>
                  <a:pt x="31655" y="55383"/>
                </a:cubicBezTo>
                <a:cubicBezTo>
                  <a:pt x="31366" y="55011"/>
                  <a:pt x="31105" y="54677"/>
                  <a:pt x="30900" y="54366"/>
                </a:cubicBezTo>
                <a:cubicBezTo>
                  <a:pt x="30833" y="54272"/>
                  <a:pt x="30766" y="54177"/>
                  <a:pt x="30700" y="54083"/>
                </a:cubicBezTo>
                <a:cubicBezTo>
                  <a:pt x="30505" y="53677"/>
                  <a:pt x="29427" y="50983"/>
                  <a:pt x="30850" y="44505"/>
                </a:cubicBezTo>
                <a:cubicBezTo>
                  <a:pt x="31133" y="43205"/>
                  <a:pt x="31016" y="41838"/>
                  <a:pt x="30516" y="40622"/>
                </a:cubicBezTo>
                <a:cubicBezTo>
                  <a:pt x="29161" y="37338"/>
                  <a:pt x="25572" y="28616"/>
                  <a:pt x="27972" y="22155"/>
                </a:cubicBezTo>
                <a:cubicBezTo>
                  <a:pt x="31216" y="13394"/>
                  <a:pt x="34111" y="11661"/>
                  <a:pt x="39361" y="9122"/>
                </a:cubicBezTo>
                <a:cubicBezTo>
                  <a:pt x="39622" y="8994"/>
                  <a:pt x="39872" y="8844"/>
                  <a:pt x="40111" y="8677"/>
                </a:cubicBezTo>
                <a:cubicBezTo>
                  <a:pt x="41433" y="7738"/>
                  <a:pt x="45738" y="6000"/>
                  <a:pt x="50161" y="6000"/>
                </a:cubicBezTo>
                <a:cubicBezTo>
                  <a:pt x="52594" y="6000"/>
                  <a:pt x="54666" y="6511"/>
                  <a:pt x="56316" y="7516"/>
                </a:cubicBezTo>
                <a:cubicBezTo>
                  <a:pt x="58283" y="8716"/>
                  <a:pt x="60138" y="10933"/>
                  <a:pt x="62822" y="17850"/>
                </a:cubicBezTo>
                <a:cubicBezTo>
                  <a:pt x="66616" y="27633"/>
                  <a:pt x="65666" y="35983"/>
                  <a:pt x="63038" y="39922"/>
                </a:cubicBezTo>
                <a:cubicBezTo>
                  <a:pt x="62083" y="41344"/>
                  <a:pt x="61755" y="43161"/>
                  <a:pt x="62133" y="44877"/>
                </a:cubicBezTo>
                <a:cubicBezTo>
                  <a:pt x="63455" y="50911"/>
                  <a:pt x="62483" y="53344"/>
                  <a:pt x="62277" y="53772"/>
                </a:cubicBezTo>
                <a:cubicBezTo>
                  <a:pt x="62116" y="53955"/>
                  <a:pt x="61961" y="54155"/>
                  <a:pt x="61827" y="54366"/>
                </a:cubicBezTo>
                <a:cubicBezTo>
                  <a:pt x="61616" y="54677"/>
                  <a:pt x="61355" y="55011"/>
                  <a:pt x="61066" y="55383"/>
                </a:cubicBezTo>
                <a:cubicBezTo>
                  <a:pt x="58766" y="58372"/>
                  <a:pt x="54477" y="63944"/>
                  <a:pt x="54477" y="75372"/>
                </a:cubicBezTo>
                <a:cubicBezTo>
                  <a:pt x="54477" y="88733"/>
                  <a:pt x="64083" y="94927"/>
                  <a:pt x="69444" y="96450"/>
                </a:cubicBezTo>
                <a:cubicBezTo>
                  <a:pt x="77361" y="99533"/>
                  <a:pt x="85733" y="103694"/>
                  <a:pt x="87083" y="114000"/>
                </a:cubicBezTo>
                <a:cubicBezTo>
                  <a:pt x="87083" y="114000"/>
                  <a:pt x="5644" y="114000"/>
                  <a:pt x="5644" y="114000"/>
                </a:cubicBezTo>
                <a:close/>
                <a:moveTo>
                  <a:pt x="71011" y="90700"/>
                </a:moveTo>
                <a:cubicBezTo>
                  <a:pt x="71011" y="90700"/>
                  <a:pt x="59933" y="87850"/>
                  <a:pt x="59933" y="75372"/>
                </a:cubicBezTo>
                <a:cubicBezTo>
                  <a:pt x="59933" y="64416"/>
                  <a:pt x="64483" y="60555"/>
                  <a:pt x="66238" y="57888"/>
                </a:cubicBezTo>
                <a:cubicBezTo>
                  <a:pt x="66238" y="57888"/>
                  <a:pt x="69850" y="54477"/>
                  <a:pt x="67433" y="43472"/>
                </a:cubicBezTo>
                <a:cubicBezTo>
                  <a:pt x="71461" y="37444"/>
                  <a:pt x="72216" y="26783"/>
                  <a:pt x="67838" y="15494"/>
                </a:cubicBezTo>
                <a:cubicBezTo>
                  <a:pt x="65088" y="8411"/>
                  <a:pt x="62661" y="4527"/>
                  <a:pt x="58961" y="2272"/>
                </a:cubicBezTo>
                <a:cubicBezTo>
                  <a:pt x="56244" y="616"/>
                  <a:pt x="53161" y="0"/>
                  <a:pt x="50161" y="0"/>
                </a:cubicBezTo>
                <a:cubicBezTo>
                  <a:pt x="44572" y="0"/>
                  <a:pt x="39277" y="2133"/>
                  <a:pt x="37166" y="3627"/>
                </a:cubicBezTo>
                <a:cubicBezTo>
                  <a:pt x="30977" y="6622"/>
                  <a:pt x="26822" y="9377"/>
                  <a:pt x="22922" y="19883"/>
                </a:cubicBezTo>
                <a:cubicBezTo>
                  <a:pt x="19755" y="28411"/>
                  <a:pt x="23561" y="38283"/>
                  <a:pt x="25544" y="43094"/>
                </a:cubicBezTo>
                <a:cubicBezTo>
                  <a:pt x="23127" y="54105"/>
                  <a:pt x="26483" y="57888"/>
                  <a:pt x="26483" y="57888"/>
                </a:cubicBezTo>
                <a:cubicBezTo>
                  <a:pt x="28238" y="60555"/>
                  <a:pt x="32794" y="64416"/>
                  <a:pt x="32794" y="75372"/>
                </a:cubicBezTo>
                <a:cubicBezTo>
                  <a:pt x="32794" y="87850"/>
                  <a:pt x="21716" y="90700"/>
                  <a:pt x="21716" y="90700"/>
                </a:cubicBezTo>
                <a:cubicBezTo>
                  <a:pt x="14677" y="93427"/>
                  <a:pt x="0" y="99005"/>
                  <a:pt x="0" y="117000"/>
                </a:cubicBezTo>
                <a:cubicBezTo>
                  <a:pt x="0" y="117000"/>
                  <a:pt x="0" y="120000"/>
                  <a:pt x="2727" y="120000"/>
                </a:cubicBezTo>
                <a:lnTo>
                  <a:pt x="90000" y="120000"/>
                </a:lnTo>
                <a:cubicBezTo>
                  <a:pt x="92727" y="120000"/>
                  <a:pt x="92727" y="117000"/>
                  <a:pt x="92727" y="117000"/>
                </a:cubicBezTo>
                <a:cubicBezTo>
                  <a:pt x="92727" y="99005"/>
                  <a:pt x="78044" y="93427"/>
                  <a:pt x="71011" y="90700"/>
                </a:cubicBezTo>
                <a:moveTo>
                  <a:pt x="100194" y="87633"/>
                </a:moveTo>
                <a:cubicBezTo>
                  <a:pt x="100194" y="87633"/>
                  <a:pt x="90094" y="85066"/>
                  <a:pt x="90094" y="73838"/>
                </a:cubicBezTo>
                <a:cubicBezTo>
                  <a:pt x="90094" y="63972"/>
                  <a:pt x="94927" y="60500"/>
                  <a:pt x="96533" y="58100"/>
                </a:cubicBezTo>
                <a:cubicBezTo>
                  <a:pt x="96533" y="58100"/>
                  <a:pt x="99822" y="55033"/>
                  <a:pt x="97622" y="45122"/>
                </a:cubicBezTo>
                <a:cubicBezTo>
                  <a:pt x="101288" y="39700"/>
                  <a:pt x="102150" y="30105"/>
                  <a:pt x="98161" y="19944"/>
                </a:cubicBezTo>
                <a:cubicBezTo>
                  <a:pt x="95655" y="13566"/>
                  <a:pt x="92588" y="10077"/>
                  <a:pt x="89216" y="8050"/>
                </a:cubicBezTo>
                <a:cubicBezTo>
                  <a:pt x="86733" y="6555"/>
                  <a:pt x="83927" y="6005"/>
                  <a:pt x="81188" y="6005"/>
                </a:cubicBezTo>
                <a:cubicBezTo>
                  <a:pt x="77111" y="6005"/>
                  <a:pt x="73233" y="7227"/>
                  <a:pt x="70850" y="8411"/>
                </a:cubicBezTo>
                <a:cubicBezTo>
                  <a:pt x="71544" y="9894"/>
                  <a:pt x="72205" y="11466"/>
                  <a:pt x="72861" y="13144"/>
                </a:cubicBezTo>
                <a:cubicBezTo>
                  <a:pt x="72950" y="13383"/>
                  <a:pt x="73016" y="13627"/>
                  <a:pt x="73105" y="13866"/>
                </a:cubicBezTo>
                <a:cubicBezTo>
                  <a:pt x="74644" y="13111"/>
                  <a:pt x="77744" y="12000"/>
                  <a:pt x="81188" y="12000"/>
                </a:cubicBezTo>
                <a:cubicBezTo>
                  <a:pt x="83338" y="12000"/>
                  <a:pt x="85155" y="12438"/>
                  <a:pt x="86600" y="13311"/>
                </a:cubicBezTo>
                <a:cubicBezTo>
                  <a:pt x="88294" y="14327"/>
                  <a:pt x="90816" y="16372"/>
                  <a:pt x="93150" y="22327"/>
                </a:cubicBezTo>
                <a:cubicBezTo>
                  <a:pt x="96477" y="30783"/>
                  <a:pt x="95594" y="38072"/>
                  <a:pt x="93244" y="41544"/>
                </a:cubicBezTo>
                <a:cubicBezTo>
                  <a:pt x="92277" y="42977"/>
                  <a:pt x="91938" y="44816"/>
                  <a:pt x="92322" y="46550"/>
                </a:cubicBezTo>
                <a:cubicBezTo>
                  <a:pt x="93427" y="51516"/>
                  <a:pt x="92716" y="53600"/>
                  <a:pt x="92533" y="54016"/>
                </a:cubicBezTo>
                <a:cubicBezTo>
                  <a:pt x="92394" y="54188"/>
                  <a:pt x="92261" y="54366"/>
                  <a:pt x="92133" y="54555"/>
                </a:cubicBezTo>
                <a:cubicBezTo>
                  <a:pt x="92027" y="54711"/>
                  <a:pt x="91650" y="55161"/>
                  <a:pt x="91372" y="55488"/>
                </a:cubicBezTo>
                <a:cubicBezTo>
                  <a:pt x="89016" y="58266"/>
                  <a:pt x="84644" y="63438"/>
                  <a:pt x="84644" y="73838"/>
                </a:cubicBezTo>
                <a:cubicBezTo>
                  <a:pt x="84644" y="86222"/>
                  <a:pt x="93616" y="91972"/>
                  <a:pt x="98650" y="93388"/>
                </a:cubicBezTo>
                <a:cubicBezTo>
                  <a:pt x="105833" y="96150"/>
                  <a:pt x="112838" y="99588"/>
                  <a:pt x="114277" y="108000"/>
                </a:cubicBezTo>
                <a:lnTo>
                  <a:pt x="97022" y="108000"/>
                </a:lnTo>
                <a:cubicBezTo>
                  <a:pt x="97516" y="109850"/>
                  <a:pt x="97861" y="111844"/>
                  <a:pt x="98027" y="114000"/>
                </a:cubicBezTo>
                <a:lnTo>
                  <a:pt x="117511" y="114000"/>
                </a:lnTo>
                <a:cubicBezTo>
                  <a:pt x="120000" y="114000"/>
                  <a:pt x="120000" y="111300"/>
                  <a:pt x="120000" y="111300"/>
                </a:cubicBezTo>
                <a:cubicBezTo>
                  <a:pt x="120000" y="95105"/>
                  <a:pt x="106616" y="90083"/>
                  <a:pt x="100194" y="87633"/>
                </a:cubicBezTo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9038" tIns="19038" rIns="19038" bIns="19038" anchor="ctr" anchorCtr="0">
            <a:noAutofit/>
          </a:bodyPr>
          <a:lstStyle/>
          <a:p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2" name="Google Shape;52;p3"/>
          <p:cNvSpPr/>
          <p:nvPr/>
        </p:nvSpPr>
        <p:spPr>
          <a:xfrm>
            <a:off x="6823948" y="4657181"/>
            <a:ext cx="360771" cy="360771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7466" y="101855"/>
                </a:moveTo>
                <a:lnTo>
                  <a:pt x="86572" y="38183"/>
                </a:lnTo>
                <a:lnTo>
                  <a:pt x="112044" y="38183"/>
                </a:lnTo>
                <a:cubicBezTo>
                  <a:pt x="112044" y="38183"/>
                  <a:pt x="67466" y="101855"/>
                  <a:pt x="67466" y="101855"/>
                </a:cubicBezTo>
                <a:close/>
                <a:moveTo>
                  <a:pt x="60000" y="107794"/>
                </a:moveTo>
                <a:lnTo>
                  <a:pt x="39116" y="38183"/>
                </a:lnTo>
                <a:lnTo>
                  <a:pt x="80883" y="38183"/>
                </a:lnTo>
                <a:cubicBezTo>
                  <a:pt x="80883" y="38183"/>
                  <a:pt x="60000" y="107794"/>
                  <a:pt x="60000" y="107794"/>
                </a:cubicBezTo>
                <a:close/>
                <a:moveTo>
                  <a:pt x="7955" y="38183"/>
                </a:moveTo>
                <a:lnTo>
                  <a:pt x="33427" y="38183"/>
                </a:lnTo>
                <a:lnTo>
                  <a:pt x="52533" y="101855"/>
                </a:lnTo>
                <a:cubicBezTo>
                  <a:pt x="52533" y="101855"/>
                  <a:pt x="7955" y="38183"/>
                  <a:pt x="7955" y="38183"/>
                </a:cubicBezTo>
                <a:close/>
                <a:moveTo>
                  <a:pt x="36544" y="5455"/>
                </a:moveTo>
                <a:lnTo>
                  <a:pt x="47422" y="5455"/>
                </a:lnTo>
                <a:lnTo>
                  <a:pt x="33788" y="32727"/>
                </a:lnTo>
                <a:lnTo>
                  <a:pt x="9272" y="32727"/>
                </a:lnTo>
                <a:cubicBezTo>
                  <a:pt x="9272" y="32727"/>
                  <a:pt x="36544" y="5455"/>
                  <a:pt x="36544" y="5455"/>
                </a:cubicBezTo>
                <a:close/>
                <a:moveTo>
                  <a:pt x="66516" y="5455"/>
                </a:moveTo>
                <a:lnTo>
                  <a:pt x="80150" y="32727"/>
                </a:lnTo>
                <a:lnTo>
                  <a:pt x="39850" y="32727"/>
                </a:lnTo>
                <a:lnTo>
                  <a:pt x="53483" y="5455"/>
                </a:lnTo>
                <a:cubicBezTo>
                  <a:pt x="53483" y="5455"/>
                  <a:pt x="66516" y="5455"/>
                  <a:pt x="66516" y="5455"/>
                </a:cubicBezTo>
                <a:close/>
                <a:moveTo>
                  <a:pt x="83455" y="5455"/>
                </a:moveTo>
                <a:lnTo>
                  <a:pt x="110727" y="32727"/>
                </a:lnTo>
                <a:lnTo>
                  <a:pt x="86211" y="32727"/>
                </a:lnTo>
                <a:lnTo>
                  <a:pt x="72577" y="5455"/>
                </a:lnTo>
                <a:cubicBezTo>
                  <a:pt x="72577" y="5455"/>
                  <a:pt x="83455" y="5455"/>
                  <a:pt x="83455" y="5455"/>
                </a:cubicBezTo>
                <a:close/>
                <a:moveTo>
                  <a:pt x="120000" y="35455"/>
                </a:moveTo>
                <a:cubicBezTo>
                  <a:pt x="120000" y="34844"/>
                  <a:pt x="119761" y="34305"/>
                  <a:pt x="119416" y="33850"/>
                </a:cubicBezTo>
                <a:lnTo>
                  <a:pt x="119455" y="33822"/>
                </a:lnTo>
                <a:lnTo>
                  <a:pt x="119283" y="33650"/>
                </a:lnTo>
                <a:cubicBezTo>
                  <a:pt x="119216" y="33577"/>
                  <a:pt x="119155" y="33511"/>
                  <a:pt x="119077" y="33444"/>
                </a:cubicBezTo>
                <a:lnTo>
                  <a:pt x="86727" y="1094"/>
                </a:lnTo>
                <a:lnTo>
                  <a:pt x="86688" y="1116"/>
                </a:lnTo>
                <a:cubicBezTo>
                  <a:pt x="86188" y="455"/>
                  <a:pt x="85438" y="0"/>
                  <a:pt x="84544" y="0"/>
                </a:cubicBezTo>
                <a:lnTo>
                  <a:pt x="35455" y="0"/>
                </a:lnTo>
                <a:cubicBezTo>
                  <a:pt x="34561" y="0"/>
                  <a:pt x="33811" y="455"/>
                  <a:pt x="33311" y="1116"/>
                </a:cubicBezTo>
                <a:lnTo>
                  <a:pt x="33272" y="1094"/>
                </a:lnTo>
                <a:lnTo>
                  <a:pt x="922" y="33444"/>
                </a:lnTo>
                <a:cubicBezTo>
                  <a:pt x="844" y="33511"/>
                  <a:pt x="783" y="33577"/>
                  <a:pt x="716" y="33650"/>
                </a:cubicBezTo>
                <a:lnTo>
                  <a:pt x="544" y="33822"/>
                </a:lnTo>
                <a:lnTo>
                  <a:pt x="583" y="33850"/>
                </a:lnTo>
                <a:cubicBezTo>
                  <a:pt x="238" y="34305"/>
                  <a:pt x="0" y="34844"/>
                  <a:pt x="0" y="35455"/>
                </a:cubicBezTo>
                <a:cubicBezTo>
                  <a:pt x="0" y="36105"/>
                  <a:pt x="255" y="36677"/>
                  <a:pt x="638" y="37144"/>
                </a:cubicBezTo>
                <a:lnTo>
                  <a:pt x="605" y="37166"/>
                </a:lnTo>
                <a:lnTo>
                  <a:pt x="57877" y="118988"/>
                </a:lnTo>
                <a:lnTo>
                  <a:pt x="57911" y="118961"/>
                </a:lnTo>
                <a:cubicBezTo>
                  <a:pt x="58411" y="119583"/>
                  <a:pt x="59144" y="120000"/>
                  <a:pt x="60000" y="120000"/>
                </a:cubicBezTo>
                <a:cubicBezTo>
                  <a:pt x="60855" y="120000"/>
                  <a:pt x="61588" y="119583"/>
                  <a:pt x="62088" y="118961"/>
                </a:cubicBezTo>
                <a:lnTo>
                  <a:pt x="62122" y="118988"/>
                </a:lnTo>
                <a:lnTo>
                  <a:pt x="119394" y="37166"/>
                </a:lnTo>
                <a:lnTo>
                  <a:pt x="119361" y="37144"/>
                </a:lnTo>
                <a:cubicBezTo>
                  <a:pt x="119738" y="36677"/>
                  <a:pt x="120000" y="36105"/>
                  <a:pt x="120000" y="35455"/>
                </a:cubicBezTo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9038" tIns="19038" rIns="19038" bIns="19038" anchor="ctr" anchorCtr="0">
            <a:noAutofit/>
          </a:bodyPr>
          <a:lstStyle/>
          <a:p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3" name="Google Shape;53;p3"/>
          <p:cNvSpPr/>
          <p:nvPr/>
        </p:nvSpPr>
        <p:spPr>
          <a:xfrm>
            <a:off x="3499825" y="4657181"/>
            <a:ext cx="232365" cy="319501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000" y="60000"/>
                </a:moveTo>
                <a:cubicBezTo>
                  <a:pt x="47572" y="60000"/>
                  <a:pt x="37500" y="52672"/>
                  <a:pt x="37500" y="43638"/>
                </a:cubicBezTo>
                <a:cubicBezTo>
                  <a:pt x="37500" y="34600"/>
                  <a:pt x="47572" y="27272"/>
                  <a:pt x="60000" y="27272"/>
                </a:cubicBezTo>
                <a:cubicBezTo>
                  <a:pt x="72427" y="27272"/>
                  <a:pt x="82500" y="34600"/>
                  <a:pt x="82500" y="43638"/>
                </a:cubicBezTo>
                <a:cubicBezTo>
                  <a:pt x="82500" y="52672"/>
                  <a:pt x="72427" y="60000"/>
                  <a:pt x="60000" y="60000"/>
                </a:cubicBezTo>
                <a:moveTo>
                  <a:pt x="60000" y="21816"/>
                </a:moveTo>
                <a:cubicBezTo>
                  <a:pt x="43427" y="21816"/>
                  <a:pt x="30000" y="31588"/>
                  <a:pt x="30000" y="43638"/>
                </a:cubicBezTo>
                <a:cubicBezTo>
                  <a:pt x="30000" y="55683"/>
                  <a:pt x="43427" y="65455"/>
                  <a:pt x="60000" y="65455"/>
                </a:cubicBezTo>
                <a:cubicBezTo>
                  <a:pt x="76572" y="65455"/>
                  <a:pt x="90000" y="55683"/>
                  <a:pt x="90000" y="43638"/>
                </a:cubicBezTo>
                <a:cubicBezTo>
                  <a:pt x="90000" y="31588"/>
                  <a:pt x="76572" y="21816"/>
                  <a:pt x="60000" y="21816"/>
                </a:cubicBezTo>
                <a:moveTo>
                  <a:pt x="60000" y="111816"/>
                </a:moveTo>
                <a:cubicBezTo>
                  <a:pt x="60000" y="111816"/>
                  <a:pt x="7500" y="76361"/>
                  <a:pt x="7500" y="43638"/>
                </a:cubicBezTo>
                <a:cubicBezTo>
                  <a:pt x="7500" y="22550"/>
                  <a:pt x="31005" y="5455"/>
                  <a:pt x="60000" y="5455"/>
                </a:cubicBezTo>
                <a:cubicBezTo>
                  <a:pt x="88994" y="5455"/>
                  <a:pt x="112500" y="22550"/>
                  <a:pt x="112500" y="43638"/>
                </a:cubicBezTo>
                <a:cubicBezTo>
                  <a:pt x="112500" y="76361"/>
                  <a:pt x="60000" y="111816"/>
                  <a:pt x="60000" y="111816"/>
                </a:cubicBezTo>
                <a:moveTo>
                  <a:pt x="60000" y="0"/>
                </a:moveTo>
                <a:cubicBezTo>
                  <a:pt x="26866" y="0"/>
                  <a:pt x="0" y="19538"/>
                  <a:pt x="0" y="43638"/>
                </a:cubicBezTo>
                <a:cubicBezTo>
                  <a:pt x="0" y="79088"/>
                  <a:pt x="60000" y="120000"/>
                  <a:pt x="60000" y="120000"/>
                </a:cubicBezTo>
                <a:cubicBezTo>
                  <a:pt x="60000" y="120000"/>
                  <a:pt x="120000" y="79088"/>
                  <a:pt x="120000" y="43638"/>
                </a:cubicBezTo>
                <a:cubicBezTo>
                  <a:pt x="120000" y="19538"/>
                  <a:pt x="93133" y="0"/>
                  <a:pt x="60000" y="0"/>
                </a:cubicBezTo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9038" tIns="19038" rIns="19038" bIns="19038" anchor="ctr" anchorCtr="0">
            <a:noAutofit/>
          </a:bodyPr>
          <a:lstStyle/>
          <a:p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4" name="Google Shape;54;p3"/>
          <p:cNvSpPr/>
          <p:nvPr/>
        </p:nvSpPr>
        <p:spPr>
          <a:xfrm>
            <a:off x="10076874" y="4656791"/>
            <a:ext cx="267074" cy="32642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23333" y="43638"/>
                </a:moveTo>
                <a:lnTo>
                  <a:pt x="43333" y="43638"/>
                </a:lnTo>
                <a:cubicBezTo>
                  <a:pt x="45177" y="43638"/>
                  <a:pt x="46666" y="42416"/>
                  <a:pt x="46666" y="40911"/>
                </a:cubicBezTo>
                <a:cubicBezTo>
                  <a:pt x="46666" y="39400"/>
                  <a:pt x="45177" y="38183"/>
                  <a:pt x="43333" y="38183"/>
                </a:cubicBezTo>
                <a:lnTo>
                  <a:pt x="23333" y="38183"/>
                </a:lnTo>
                <a:cubicBezTo>
                  <a:pt x="21488" y="38183"/>
                  <a:pt x="20000" y="39400"/>
                  <a:pt x="20000" y="40911"/>
                </a:cubicBezTo>
                <a:cubicBezTo>
                  <a:pt x="20000" y="42416"/>
                  <a:pt x="21488" y="43638"/>
                  <a:pt x="23333" y="43638"/>
                </a:cubicBezTo>
                <a:moveTo>
                  <a:pt x="23333" y="65455"/>
                </a:moveTo>
                <a:lnTo>
                  <a:pt x="90000" y="65455"/>
                </a:lnTo>
                <a:cubicBezTo>
                  <a:pt x="91844" y="65455"/>
                  <a:pt x="93333" y="64233"/>
                  <a:pt x="93333" y="62727"/>
                </a:cubicBezTo>
                <a:cubicBezTo>
                  <a:pt x="93333" y="61222"/>
                  <a:pt x="91844" y="60000"/>
                  <a:pt x="90000" y="60000"/>
                </a:cubicBezTo>
                <a:lnTo>
                  <a:pt x="23333" y="60000"/>
                </a:lnTo>
                <a:cubicBezTo>
                  <a:pt x="21488" y="60000"/>
                  <a:pt x="20000" y="61222"/>
                  <a:pt x="20000" y="62727"/>
                </a:cubicBezTo>
                <a:cubicBezTo>
                  <a:pt x="20000" y="64233"/>
                  <a:pt x="21488" y="65455"/>
                  <a:pt x="23333" y="65455"/>
                </a:cubicBezTo>
                <a:moveTo>
                  <a:pt x="23333" y="54544"/>
                </a:moveTo>
                <a:lnTo>
                  <a:pt x="63333" y="54544"/>
                </a:lnTo>
                <a:cubicBezTo>
                  <a:pt x="65177" y="54544"/>
                  <a:pt x="66666" y="53327"/>
                  <a:pt x="66666" y="51816"/>
                </a:cubicBezTo>
                <a:cubicBezTo>
                  <a:pt x="66666" y="50311"/>
                  <a:pt x="65177" y="49088"/>
                  <a:pt x="63333" y="49088"/>
                </a:cubicBezTo>
                <a:lnTo>
                  <a:pt x="23333" y="49088"/>
                </a:lnTo>
                <a:cubicBezTo>
                  <a:pt x="21488" y="49088"/>
                  <a:pt x="20000" y="50311"/>
                  <a:pt x="20000" y="51816"/>
                </a:cubicBezTo>
                <a:cubicBezTo>
                  <a:pt x="20000" y="53327"/>
                  <a:pt x="21488" y="54544"/>
                  <a:pt x="23333" y="54544"/>
                </a:cubicBezTo>
                <a:moveTo>
                  <a:pt x="23333" y="32727"/>
                </a:moveTo>
                <a:lnTo>
                  <a:pt x="83333" y="32727"/>
                </a:lnTo>
                <a:cubicBezTo>
                  <a:pt x="85177" y="32727"/>
                  <a:pt x="86666" y="31505"/>
                  <a:pt x="86666" y="30000"/>
                </a:cubicBezTo>
                <a:cubicBezTo>
                  <a:pt x="86666" y="28494"/>
                  <a:pt x="85177" y="27272"/>
                  <a:pt x="83333" y="27272"/>
                </a:cubicBezTo>
                <a:lnTo>
                  <a:pt x="23333" y="27272"/>
                </a:lnTo>
                <a:cubicBezTo>
                  <a:pt x="21488" y="27272"/>
                  <a:pt x="20000" y="28494"/>
                  <a:pt x="20000" y="30000"/>
                </a:cubicBezTo>
                <a:cubicBezTo>
                  <a:pt x="20000" y="31505"/>
                  <a:pt x="21488" y="32727"/>
                  <a:pt x="23333" y="32727"/>
                </a:cubicBezTo>
                <a:moveTo>
                  <a:pt x="113333" y="76361"/>
                </a:moveTo>
                <a:lnTo>
                  <a:pt x="6666" y="76361"/>
                </a:lnTo>
                <a:lnTo>
                  <a:pt x="6666" y="16361"/>
                </a:lnTo>
                <a:lnTo>
                  <a:pt x="113333" y="16361"/>
                </a:lnTo>
                <a:cubicBezTo>
                  <a:pt x="113333" y="16361"/>
                  <a:pt x="113333" y="76361"/>
                  <a:pt x="113333" y="76361"/>
                </a:cubicBezTo>
                <a:close/>
                <a:moveTo>
                  <a:pt x="63333" y="114544"/>
                </a:moveTo>
                <a:lnTo>
                  <a:pt x="56666" y="114544"/>
                </a:lnTo>
                <a:lnTo>
                  <a:pt x="56666" y="81816"/>
                </a:lnTo>
                <a:lnTo>
                  <a:pt x="63333" y="81816"/>
                </a:lnTo>
                <a:cubicBezTo>
                  <a:pt x="63333" y="81816"/>
                  <a:pt x="63333" y="114544"/>
                  <a:pt x="63333" y="114544"/>
                </a:cubicBezTo>
                <a:close/>
                <a:moveTo>
                  <a:pt x="56666" y="5455"/>
                </a:moveTo>
                <a:lnTo>
                  <a:pt x="63333" y="5455"/>
                </a:lnTo>
                <a:lnTo>
                  <a:pt x="63333" y="10911"/>
                </a:lnTo>
                <a:lnTo>
                  <a:pt x="56666" y="10911"/>
                </a:lnTo>
                <a:cubicBezTo>
                  <a:pt x="56666" y="10911"/>
                  <a:pt x="56666" y="5455"/>
                  <a:pt x="56666" y="5455"/>
                </a:cubicBezTo>
                <a:close/>
                <a:moveTo>
                  <a:pt x="113333" y="10911"/>
                </a:moveTo>
                <a:lnTo>
                  <a:pt x="70000" y="10911"/>
                </a:lnTo>
                <a:lnTo>
                  <a:pt x="70000" y="5455"/>
                </a:lnTo>
                <a:cubicBezTo>
                  <a:pt x="70000" y="2444"/>
                  <a:pt x="67011" y="0"/>
                  <a:pt x="63333" y="0"/>
                </a:cubicBezTo>
                <a:lnTo>
                  <a:pt x="56666" y="0"/>
                </a:lnTo>
                <a:cubicBezTo>
                  <a:pt x="52983" y="0"/>
                  <a:pt x="50000" y="2444"/>
                  <a:pt x="50000" y="5455"/>
                </a:cubicBezTo>
                <a:lnTo>
                  <a:pt x="50000" y="10911"/>
                </a:lnTo>
                <a:lnTo>
                  <a:pt x="6666" y="10911"/>
                </a:lnTo>
                <a:cubicBezTo>
                  <a:pt x="2983" y="10911"/>
                  <a:pt x="0" y="13355"/>
                  <a:pt x="0" y="16361"/>
                </a:cubicBezTo>
                <a:lnTo>
                  <a:pt x="0" y="76361"/>
                </a:lnTo>
                <a:cubicBezTo>
                  <a:pt x="0" y="79372"/>
                  <a:pt x="2983" y="81816"/>
                  <a:pt x="6666" y="81816"/>
                </a:cubicBezTo>
                <a:lnTo>
                  <a:pt x="50000" y="81816"/>
                </a:lnTo>
                <a:lnTo>
                  <a:pt x="50000" y="114544"/>
                </a:lnTo>
                <a:cubicBezTo>
                  <a:pt x="50000" y="117555"/>
                  <a:pt x="52983" y="120000"/>
                  <a:pt x="56666" y="120000"/>
                </a:cubicBezTo>
                <a:lnTo>
                  <a:pt x="63333" y="120000"/>
                </a:lnTo>
                <a:cubicBezTo>
                  <a:pt x="67011" y="120000"/>
                  <a:pt x="70000" y="117555"/>
                  <a:pt x="70000" y="114544"/>
                </a:cubicBezTo>
                <a:lnTo>
                  <a:pt x="70000" y="81816"/>
                </a:lnTo>
                <a:lnTo>
                  <a:pt x="113333" y="81816"/>
                </a:lnTo>
                <a:cubicBezTo>
                  <a:pt x="117011" y="81816"/>
                  <a:pt x="120000" y="79372"/>
                  <a:pt x="120000" y="76361"/>
                </a:cubicBezTo>
                <a:lnTo>
                  <a:pt x="120000" y="16361"/>
                </a:lnTo>
                <a:cubicBezTo>
                  <a:pt x="120000" y="13355"/>
                  <a:pt x="117011" y="10911"/>
                  <a:pt x="113333" y="10911"/>
                </a:cubicBezTo>
                <a:moveTo>
                  <a:pt x="96666" y="49088"/>
                </a:moveTo>
                <a:lnTo>
                  <a:pt x="76666" y="49088"/>
                </a:lnTo>
                <a:cubicBezTo>
                  <a:pt x="74822" y="49088"/>
                  <a:pt x="73333" y="50311"/>
                  <a:pt x="73333" y="51816"/>
                </a:cubicBezTo>
                <a:cubicBezTo>
                  <a:pt x="73333" y="53327"/>
                  <a:pt x="74822" y="54544"/>
                  <a:pt x="76666" y="54544"/>
                </a:cubicBezTo>
                <a:lnTo>
                  <a:pt x="96666" y="54544"/>
                </a:lnTo>
                <a:cubicBezTo>
                  <a:pt x="98511" y="54544"/>
                  <a:pt x="100000" y="53327"/>
                  <a:pt x="100000" y="51816"/>
                </a:cubicBezTo>
                <a:cubicBezTo>
                  <a:pt x="100000" y="50311"/>
                  <a:pt x="98511" y="49088"/>
                  <a:pt x="96666" y="49088"/>
                </a:cubicBezTo>
                <a:moveTo>
                  <a:pt x="53333" y="40911"/>
                </a:moveTo>
                <a:cubicBezTo>
                  <a:pt x="53333" y="42416"/>
                  <a:pt x="54822" y="43638"/>
                  <a:pt x="56666" y="43638"/>
                </a:cubicBezTo>
                <a:lnTo>
                  <a:pt x="96666" y="43638"/>
                </a:lnTo>
                <a:cubicBezTo>
                  <a:pt x="98511" y="43638"/>
                  <a:pt x="100000" y="42416"/>
                  <a:pt x="100000" y="40911"/>
                </a:cubicBezTo>
                <a:cubicBezTo>
                  <a:pt x="100000" y="39400"/>
                  <a:pt x="98511" y="38183"/>
                  <a:pt x="96666" y="38183"/>
                </a:cubicBezTo>
                <a:lnTo>
                  <a:pt x="56666" y="38183"/>
                </a:lnTo>
                <a:cubicBezTo>
                  <a:pt x="54822" y="38183"/>
                  <a:pt x="53333" y="39400"/>
                  <a:pt x="53333" y="40911"/>
                </a:cubicBezTo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9038" tIns="19038" rIns="19038" bIns="19038" anchor="ctr" anchorCtr="0">
            <a:noAutofit/>
          </a:bodyPr>
          <a:lstStyle/>
          <a:p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5" name="Google Shape;55;p3"/>
          <p:cNvSpPr/>
          <p:nvPr/>
        </p:nvSpPr>
        <p:spPr>
          <a:xfrm>
            <a:off x="5563236" y="1083156"/>
            <a:ext cx="1097280" cy="3657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endParaRPr sz="2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6" name="Google Shape;56;p3"/>
          <p:cNvSpPr/>
          <p:nvPr/>
        </p:nvSpPr>
        <p:spPr>
          <a:xfrm>
            <a:off x="3649376" y="194574"/>
            <a:ext cx="4842926" cy="82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lnSpc>
                <a:spcPct val="102777"/>
              </a:lnSpc>
            </a:pPr>
            <a:r>
              <a:rPr lang="en-US" sz="3400" b="1" dirty="0">
                <a:solidFill>
                  <a:schemeClr val="dk2"/>
                </a:solidFill>
                <a:latin typeface="Lato Black"/>
                <a:ea typeface="Lato Black"/>
                <a:cs typeface="Lato Black"/>
                <a:sym typeface="Lato Black"/>
              </a:rPr>
              <a:t>TIMELINE </a:t>
            </a:r>
            <a:r>
              <a:rPr lang="en-US" sz="3400" b="1" dirty="0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Genetics/Genomics</a:t>
            </a:r>
            <a:endParaRPr sz="3400" b="1" dirty="0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57" name="Google Shape;57;p3"/>
          <p:cNvSpPr txBox="1"/>
          <p:nvPr/>
        </p:nvSpPr>
        <p:spPr>
          <a:xfrm>
            <a:off x="7612533" y="4983213"/>
            <a:ext cx="2047511" cy="591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738" tIns="54363" rIns="108738" bIns="54363" anchor="t" anchorCtr="0">
            <a:noAutofit/>
          </a:bodyPr>
          <a:lstStyle/>
          <a:p>
            <a:pPr algn="ctr">
              <a:lnSpc>
                <a:spcPct val="168333"/>
              </a:lnSpc>
              <a:buClr>
                <a:schemeClr val="dk2"/>
              </a:buClr>
              <a:buSzPts val="2400"/>
            </a:pPr>
            <a:r>
              <a:rPr lang="en-US" sz="1200" dirty="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rPr>
              <a:t>The project's goals included mapping the human genome – which succeeded in 2003 </a:t>
            </a:r>
            <a:endParaRPr sz="900" dirty="0"/>
          </a:p>
        </p:txBody>
      </p:sp>
      <p:sp>
        <p:nvSpPr>
          <p:cNvPr id="58" name="Google Shape;58;p3"/>
          <p:cNvSpPr txBox="1"/>
          <p:nvPr/>
        </p:nvSpPr>
        <p:spPr>
          <a:xfrm>
            <a:off x="7817074" y="4344878"/>
            <a:ext cx="1638430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r>
              <a:rPr lang="en-US" sz="1600" b="1" dirty="0">
                <a:solidFill>
                  <a:schemeClr val="dk2"/>
                </a:solidFill>
                <a:latin typeface="Lato Black"/>
                <a:ea typeface="Lato Black"/>
                <a:cs typeface="Lato Black"/>
                <a:sym typeface="Lato Black"/>
              </a:rPr>
              <a:t>1990: The Humane Genome Project </a:t>
            </a:r>
            <a:endParaRPr sz="1600" b="1" dirty="0">
              <a:solidFill>
                <a:schemeClr val="dk2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59" name="Google Shape;59;p3"/>
          <p:cNvSpPr txBox="1"/>
          <p:nvPr/>
        </p:nvSpPr>
        <p:spPr>
          <a:xfrm>
            <a:off x="995567" y="4700428"/>
            <a:ext cx="2047511" cy="1917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738" tIns="54363" rIns="108738" bIns="54363" anchor="t" anchorCtr="0">
            <a:noAutofit/>
          </a:bodyPr>
          <a:lstStyle/>
          <a:p>
            <a:pPr algn="ctr">
              <a:lnSpc>
                <a:spcPct val="168333"/>
              </a:lnSpc>
              <a:buClr>
                <a:schemeClr val="dk2"/>
              </a:buClr>
              <a:buSzPts val="2400"/>
            </a:pPr>
            <a:r>
              <a:rPr lang="en-US" sz="1200" dirty="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rPr>
              <a:t>Darwin writes </a:t>
            </a:r>
            <a:r>
              <a:rPr lang="en-US" sz="1200" i="1" dirty="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rPr>
              <a:t>On the Origin of Species </a:t>
            </a:r>
            <a:r>
              <a:rPr lang="en-US" sz="1200" dirty="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rPr>
              <a:t>and in doing so popularized the idea </a:t>
            </a:r>
            <a:r>
              <a:rPr lang="en-US" sz="1200" i="1" dirty="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rPr>
              <a:t> </a:t>
            </a:r>
            <a:r>
              <a:rPr lang="en-US" sz="1200" dirty="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rPr>
              <a:t>of evolution. Built around: heredity, variation, and natural selection</a:t>
            </a:r>
            <a:endParaRPr sz="900" dirty="0"/>
          </a:p>
        </p:txBody>
      </p:sp>
      <p:sp>
        <p:nvSpPr>
          <p:cNvPr id="60" name="Google Shape;60;p3"/>
          <p:cNvSpPr txBox="1"/>
          <p:nvPr/>
        </p:nvSpPr>
        <p:spPr>
          <a:xfrm>
            <a:off x="1650152" y="4344878"/>
            <a:ext cx="736740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r>
              <a:rPr lang="en-US" sz="1600" b="1" dirty="0">
                <a:solidFill>
                  <a:schemeClr val="dk2"/>
                </a:solidFill>
                <a:latin typeface="Lato Black"/>
                <a:ea typeface="Lato Black"/>
                <a:cs typeface="Lato Black"/>
                <a:sym typeface="Lato Black"/>
              </a:rPr>
              <a:t>1859: Darwin</a:t>
            </a:r>
            <a:endParaRPr sz="1600" b="1" dirty="0">
              <a:solidFill>
                <a:schemeClr val="dk2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62" name="Google Shape;62;p3"/>
          <p:cNvSpPr txBox="1"/>
          <p:nvPr/>
        </p:nvSpPr>
        <p:spPr>
          <a:xfrm>
            <a:off x="4753508" y="4142763"/>
            <a:ext cx="1028196" cy="753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r>
              <a:rPr lang="en-US" sz="1600" b="1" dirty="0">
                <a:solidFill>
                  <a:schemeClr val="dk2"/>
                </a:solidFill>
                <a:latin typeface="Lato Black"/>
                <a:ea typeface="Lato Black"/>
                <a:cs typeface="Lato Black"/>
                <a:sym typeface="Lato Black"/>
              </a:rPr>
              <a:t>1953: Watson &amp; Crick AND Rosalind Franklin </a:t>
            </a:r>
            <a:endParaRPr sz="1600" b="1" dirty="0">
              <a:solidFill>
                <a:schemeClr val="dk2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63" name="Google Shape;63;p3"/>
          <p:cNvSpPr txBox="1"/>
          <p:nvPr/>
        </p:nvSpPr>
        <p:spPr>
          <a:xfrm>
            <a:off x="9214642" y="1515465"/>
            <a:ext cx="2047511" cy="157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738" tIns="54363" rIns="108738" bIns="54363" anchor="t" anchorCtr="0">
            <a:noAutofit/>
          </a:bodyPr>
          <a:lstStyle/>
          <a:p>
            <a:pPr algn="ctr">
              <a:lnSpc>
                <a:spcPct val="168333"/>
              </a:lnSpc>
              <a:buClr>
                <a:schemeClr val="dk2"/>
              </a:buClr>
              <a:buSzPts val="2400"/>
            </a:pPr>
            <a:r>
              <a:rPr lang="en-US" sz="1200" dirty="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rPr>
              <a:t>He Jiankui used the CRISPR gene-editing system to edit DNA in human embryos to make them less susceptible to HIV. </a:t>
            </a:r>
            <a:endParaRPr sz="900" dirty="0"/>
          </a:p>
        </p:txBody>
      </p:sp>
      <p:sp>
        <p:nvSpPr>
          <p:cNvPr id="64" name="Google Shape;64;p3"/>
          <p:cNvSpPr txBox="1"/>
          <p:nvPr/>
        </p:nvSpPr>
        <p:spPr>
          <a:xfrm>
            <a:off x="9782653" y="671998"/>
            <a:ext cx="968813" cy="82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r>
              <a:rPr lang="en-US" sz="1600" b="1" dirty="0">
                <a:solidFill>
                  <a:schemeClr val="dk2"/>
                </a:solidFill>
                <a:latin typeface="Lato Black"/>
                <a:ea typeface="Lato Black"/>
                <a:cs typeface="Lato Black"/>
                <a:sym typeface="Lato Black"/>
              </a:rPr>
              <a:t>2018: CRISPR-baby</a:t>
            </a:r>
            <a:endParaRPr sz="1600" b="1" dirty="0">
              <a:solidFill>
                <a:schemeClr val="dk2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65" name="Google Shape;65;p3"/>
          <p:cNvSpPr txBox="1"/>
          <p:nvPr/>
        </p:nvSpPr>
        <p:spPr>
          <a:xfrm>
            <a:off x="2588869" y="2070394"/>
            <a:ext cx="2047511" cy="591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738" tIns="54363" rIns="108738" bIns="54363" anchor="t" anchorCtr="0">
            <a:noAutofit/>
          </a:bodyPr>
          <a:lstStyle/>
          <a:p>
            <a:pPr algn="ctr">
              <a:lnSpc>
                <a:spcPct val="168333"/>
              </a:lnSpc>
              <a:buClr>
                <a:schemeClr val="dk2"/>
              </a:buClr>
              <a:buSzPts val="2400"/>
            </a:pPr>
            <a:r>
              <a:rPr lang="en-US" sz="1200" dirty="0" err="1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rPr>
              <a:t>Medel’s</a:t>
            </a:r>
            <a:r>
              <a:rPr lang="en-US" sz="1200" dirty="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rPr>
              <a:t> pea plant experiments led to the discovery of dominant and recessive traits.  </a:t>
            </a:r>
            <a:endParaRPr sz="900" dirty="0"/>
          </a:p>
        </p:txBody>
      </p:sp>
      <p:sp>
        <p:nvSpPr>
          <p:cNvPr id="66" name="Google Shape;66;p3"/>
          <p:cNvSpPr txBox="1"/>
          <p:nvPr/>
        </p:nvSpPr>
        <p:spPr>
          <a:xfrm>
            <a:off x="2693477" y="1708220"/>
            <a:ext cx="1821172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r>
              <a:rPr lang="en-US" sz="1600" b="1" dirty="0">
                <a:solidFill>
                  <a:schemeClr val="dk2"/>
                </a:solidFill>
                <a:latin typeface="Lato Black"/>
                <a:ea typeface="Lato Black"/>
                <a:cs typeface="Lato Black"/>
                <a:sym typeface="Lato Black"/>
              </a:rPr>
              <a:t>1866: Mendel</a:t>
            </a:r>
            <a:endParaRPr sz="1600" b="1" dirty="0">
              <a:solidFill>
                <a:schemeClr val="dk2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67" name="Google Shape;67;p3"/>
          <p:cNvSpPr txBox="1"/>
          <p:nvPr/>
        </p:nvSpPr>
        <p:spPr>
          <a:xfrm>
            <a:off x="5896978" y="2548346"/>
            <a:ext cx="2047511" cy="591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738" tIns="54363" rIns="108738" bIns="54363" anchor="t" anchorCtr="0">
            <a:noAutofit/>
          </a:bodyPr>
          <a:lstStyle/>
          <a:p>
            <a:pPr algn="ctr">
              <a:lnSpc>
                <a:spcPct val="168333"/>
              </a:lnSpc>
              <a:buClr>
                <a:schemeClr val="dk2"/>
              </a:buClr>
              <a:buSzPts val="2400"/>
            </a:pPr>
            <a:r>
              <a:rPr lang="en-US" sz="1200" dirty="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rPr>
              <a:t>Develops rapid DNA sequencing techniques</a:t>
            </a:r>
            <a:endParaRPr sz="900" dirty="0"/>
          </a:p>
        </p:txBody>
      </p:sp>
      <p:sp>
        <p:nvSpPr>
          <p:cNvPr id="68" name="Google Shape;68;p3"/>
          <p:cNvSpPr txBox="1"/>
          <p:nvPr/>
        </p:nvSpPr>
        <p:spPr>
          <a:xfrm>
            <a:off x="6416109" y="2192796"/>
            <a:ext cx="1007648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/>
            <a:r>
              <a:rPr lang="en-US" sz="1600" b="1" dirty="0">
                <a:solidFill>
                  <a:schemeClr val="dk2"/>
                </a:solidFill>
                <a:latin typeface="Lato Black"/>
                <a:ea typeface="Lato Black"/>
                <a:cs typeface="Lato Black"/>
                <a:sym typeface="Lato Black"/>
              </a:rPr>
              <a:t>1977: Sanger</a:t>
            </a:r>
            <a:endParaRPr sz="1600" b="1" dirty="0">
              <a:solidFill>
                <a:schemeClr val="dk2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69" name="Google Shape;59;p3">
            <a:extLst>
              <a:ext uri="{FF2B5EF4-FFF2-40B4-BE49-F238E27FC236}">
                <a16:creationId xmlns:a16="http://schemas.microsoft.com/office/drawing/2014/main" id="{9B022588-8768-634C-A817-4527D289CA13}"/>
              </a:ext>
            </a:extLst>
          </p:cNvPr>
          <p:cNvSpPr txBox="1"/>
          <p:nvPr/>
        </p:nvSpPr>
        <p:spPr>
          <a:xfrm>
            <a:off x="4218517" y="5017952"/>
            <a:ext cx="2047511" cy="1917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738" tIns="54363" rIns="108738" bIns="54363" anchor="t" anchorCtr="0">
            <a:noAutofit/>
          </a:bodyPr>
          <a:lstStyle/>
          <a:p>
            <a:pPr algn="ctr">
              <a:lnSpc>
                <a:spcPct val="168333"/>
              </a:lnSpc>
              <a:buClr>
                <a:schemeClr val="dk2"/>
              </a:buClr>
              <a:buSzPts val="2400"/>
            </a:pPr>
            <a:r>
              <a:rPr lang="en-US" sz="1200" dirty="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rPr>
              <a:t>Described the structure of DNA (the ”source code” for life) - changes in individual base pairs serve as a simple vehicle for genetic mutations. </a:t>
            </a:r>
            <a:endParaRPr sz="900" dirty="0"/>
          </a:p>
        </p:txBody>
      </p:sp>
      <p:sp>
        <p:nvSpPr>
          <p:cNvPr id="70" name="Google Shape;59;p3">
            <a:extLst>
              <a:ext uri="{FF2B5EF4-FFF2-40B4-BE49-F238E27FC236}">
                <a16:creationId xmlns:a16="http://schemas.microsoft.com/office/drawing/2014/main" id="{CDF1F302-1A69-2F4E-A8A9-BA7D7D6DA92F}"/>
              </a:ext>
            </a:extLst>
          </p:cNvPr>
          <p:cNvSpPr txBox="1"/>
          <p:nvPr/>
        </p:nvSpPr>
        <p:spPr>
          <a:xfrm>
            <a:off x="2790918" y="5098864"/>
            <a:ext cx="1499571" cy="1295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738" tIns="54363" rIns="108738" bIns="54363" anchor="t" anchorCtr="0">
            <a:noAutofit/>
          </a:bodyPr>
          <a:lstStyle/>
          <a:p>
            <a:pPr algn="ctr">
              <a:lnSpc>
                <a:spcPct val="168333"/>
              </a:lnSpc>
              <a:buClr>
                <a:schemeClr val="dk2"/>
              </a:buClr>
              <a:buSzPts val="2400"/>
            </a:pPr>
            <a:r>
              <a:rPr lang="en-US" sz="1200" dirty="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rPr>
              <a:t>Note: The first use of the term “eugenics” was around 1183</a:t>
            </a:r>
            <a:endParaRPr sz="900" dirty="0"/>
          </a:p>
        </p:txBody>
      </p:sp>
    </p:spTree>
    <p:extLst>
      <p:ext uri="{BB962C8B-B14F-4D97-AF65-F5344CB8AC3E}">
        <p14:creationId xmlns:p14="http://schemas.microsoft.com/office/powerpoint/2010/main" val="592913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1AC90-2B0D-A346-891C-47D0268EA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Ethics Fundamentals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C2E6A-F596-C24C-B390-A7D2EED79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horrific history of human subjects research </a:t>
            </a:r>
            <a:r>
              <a:rPr lang="en-US" i="1" dirty="0"/>
              <a:t>eventually</a:t>
            </a:r>
            <a:r>
              <a:rPr lang="en-US" dirty="0"/>
              <a:t> led to the development of formal regulations </a:t>
            </a:r>
          </a:p>
          <a:p>
            <a:r>
              <a:rPr lang="en-US" dirty="0"/>
              <a:t>Things to consider in research ethics: </a:t>
            </a:r>
          </a:p>
          <a:p>
            <a:pPr lvl="1"/>
            <a:r>
              <a:rPr lang="en-US" dirty="0"/>
              <a:t>Respect for Persons (consent)</a:t>
            </a:r>
          </a:p>
          <a:p>
            <a:pPr lvl="1"/>
            <a:r>
              <a:rPr lang="en-US" dirty="0"/>
              <a:t>Paternalism vs. Beneficence</a:t>
            </a:r>
          </a:p>
          <a:p>
            <a:pPr lvl="1"/>
            <a:r>
              <a:rPr lang="en-US" dirty="0"/>
              <a:t>Justice (fairness)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87EE8B-AF82-864C-A73F-8592AB0E67B2}"/>
              </a:ext>
            </a:extLst>
          </p:cNvPr>
          <p:cNvSpPr/>
          <p:nvPr/>
        </p:nvSpPr>
        <p:spPr>
          <a:xfrm>
            <a:off x="5971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84269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1AC90-2B0D-A346-891C-47D0268EA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and Bottom-Up Engineering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87EE8B-AF82-864C-A73F-8592AB0E67B2}"/>
              </a:ext>
            </a:extLst>
          </p:cNvPr>
          <p:cNvSpPr/>
          <p:nvPr/>
        </p:nvSpPr>
        <p:spPr>
          <a:xfrm>
            <a:off x="5971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BB1C34A-07D8-7644-8816-97BC0C483940}"/>
              </a:ext>
            </a:extLst>
          </p:cNvPr>
          <p:cNvSpPr txBox="1">
            <a:spLocks/>
          </p:cNvSpPr>
          <p:nvPr/>
        </p:nvSpPr>
        <p:spPr bwMode="black">
          <a:xfrm>
            <a:off x="2231136" y="2607225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Key Regulation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EC98CE2-512F-BE4F-854E-2215F20E0DA1}"/>
              </a:ext>
            </a:extLst>
          </p:cNvPr>
          <p:cNvSpPr txBox="1">
            <a:spLocks/>
          </p:cNvSpPr>
          <p:nvPr/>
        </p:nvSpPr>
        <p:spPr bwMode="black">
          <a:xfrm>
            <a:off x="2231136" y="4249759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Three Crucial Questions</a:t>
            </a:r>
          </a:p>
        </p:txBody>
      </p:sp>
    </p:spTree>
    <p:extLst>
      <p:ext uri="{BB962C8B-B14F-4D97-AF65-F5344CB8AC3E}">
        <p14:creationId xmlns:p14="http://schemas.microsoft.com/office/powerpoint/2010/main" val="4123240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32898A5A-7AC4-C84E-B162-E44A751FC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439" y="2081860"/>
            <a:ext cx="4789827" cy="2694277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16F97B9-23C6-4EF1-AED7-D5E3C26A64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096000" y="1142999"/>
            <a:ext cx="0" cy="45720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79A13028-FC67-0E40-92DD-73AEDBD55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7734" y="1693334"/>
            <a:ext cx="5485355" cy="308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727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038C2-4AF2-FA49-92BE-47AD46154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GMOs – Golden Rice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D44FAD-CA61-2F49-8E10-2A6C6EB4C1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Are GMOs too harmful to be produced? Have we passed the inflection point? Reflections on the Golden Rice case study?  </a:t>
            </a:r>
          </a:p>
        </p:txBody>
      </p:sp>
    </p:spTree>
    <p:extLst>
      <p:ext uri="{BB962C8B-B14F-4D97-AF65-F5344CB8AC3E}">
        <p14:creationId xmlns:p14="http://schemas.microsoft.com/office/powerpoint/2010/main" val="54894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038C2-4AF2-FA49-92BE-47AD46154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Chimeras: </a:t>
            </a:r>
            <a:br>
              <a:rPr lang="en-US" dirty="0"/>
            </a:br>
            <a:r>
              <a:rPr lang="en-US" dirty="0"/>
              <a:t>or Human/animal hybrids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D44FAD-CA61-2F49-8E10-2A6C6EB4C1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 this sort of research rightly prohibited? Or are there good enough benefits to pursue this research? </a:t>
            </a:r>
          </a:p>
        </p:txBody>
      </p:sp>
    </p:spTree>
    <p:extLst>
      <p:ext uri="{BB962C8B-B14F-4D97-AF65-F5344CB8AC3E}">
        <p14:creationId xmlns:p14="http://schemas.microsoft.com/office/powerpoint/2010/main" val="739772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1AC90-2B0D-A346-891C-47D0268EA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728044"/>
          </a:xfr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Rapid Increase of sequencing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BB1C34A-07D8-7644-8816-97BC0C483940}"/>
              </a:ext>
            </a:extLst>
          </p:cNvPr>
          <p:cNvSpPr txBox="1">
            <a:spLocks/>
          </p:cNvSpPr>
          <p:nvPr/>
        </p:nvSpPr>
        <p:spPr bwMode="black">
          <a:xfrm>
            <a:off x="643468" y="2638044"/>
            <a:ext cx="3363974" cy="3415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28600" algn="l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Personalized Medicine Goals</a:t>
            </a:r>
          </a:p>
          <a:p>
            <a:pPr indent="-228600" algn="l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Concerns: </a:t>
            </a:r>
          </a:p>
          <a:p>
            <a:pPr lvl="1" indent="-2286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Privacy (GINA)</a:t>
            </a:r>
          </a:p>
          <a:p>
            <a:pPr lvl="1" indent="-2286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Harms to small groups and harms of research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87EE8B-AF82-864C-A73F-8592AB0E67B2}"/>
              </a:ext>
            </a:extLst>
          </p:cNvPr>
          <p:cNvSpPr/>
          <p:nvPr/>
        </p:nvSpPr>
        <p:spPr>
          <a:xfrm>
            <a:off x="5971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2897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421</Words>
  <Application>Microsoft Macintosh PowerPoint</Application>
  <PresentationFormat>Widescreen</PresentationFormat>
  <Paragraphs>51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Gill Sans MT</vt:lpstr>
      <vt:lpstr>Lato</vt:lpstr>
      <vt:lpstr>Lato Black</vt:lpstr>
      <vt:lpstr>Lato Light</vt:lpstr>
      <vt:lpstr>Roboto</vt:lpstr>
      <vt:lpstr>Parcel</vt:lpstr>
      <vt:lpstr>Chapter 6:  Engineering Of organisms   Chapter 7:  Mastery of the human genome</vt:lpstr>
      <vt:lpstr>The Odin and The biohackers</vt:lpstr>
      <vt:lpstr>PowerPoint Presentation</vt:lpstr>
      <vt:lpstr>Research Ethics Fundamentals</vt:lpstr>
      <vt:lpstr>Top-Down and Bottom-Up Engineering </vt:lpstr>
      <vt:lpstr>PowerPoint Presentation</vt:lpstr>
      <vt:lpstr>GMOs – Golden Rice</vt:lpstr>
      <vt:lpstr>Chimeras:  or Human/animal hybrids </vt:lpstr>
      <vt:lpstr>Rapid Increase of sequencing</vt:lpstr>
      <vt:lpstr>Reproduction, Stem Cells, and Designer/ test-tube babies</vt:lpstr>
      <vt:lpstr>CRiSPr/cas9 Babies</vt:lpstr>
      <vt:lpstr>The inflection 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Odin and The biohackers</dc:title>
  <dc:creator>Microsoft Office User</dc:creator>
  <cp:lastModifiedBy>Microsoft Office User</cp:lastModifiedBy>
  <cp:revision>7</cp:revision>
  <dcterms:created xsi:type="dcterms:W3CDTF">2021-02-16T14:25:36Z</dcterms:created>
  <dcterms:modified xsi:type="dcterms:W3CDTF">2021-02-16T14:31:43Z</dcterms:modified>
</cp:coreProperties>
</file>