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Roboto"/>
      <p:regular r:id="rId18"/>
      <p:bold r:id="rId19"/>
      <p:italic r:id="rId20"/>
      <p:boldItalic r:id="rId21"/>
    </p:embeddedFont>
    <p:embeddedFont>
      <p:font typeface="Montserrat"/>
      <p:regular r:id="rId22"/>
      <p:bold r:id="rId23"/>
      <p:italic r:id="rId24"/>
      <p:boldItalic r:id="rId25"/>
    </p:embeddedFont>
    <p:embeddedFont>
      <p:font typeface="Lato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italic.fntdata"/><Relationship Id="rId22" Type="http://schemas.openxmlformats.org/officeDocument/2006/relationships/font" Target="fonts/Montserrat-regular.fntdata"/><Relationship Id="rId21" Type="http://schemas.openxmlformats.org/officeDocument/2006/relationships/font" Target="fonts/Roboto-boldItalic.fntdata"/><Relationship Id="rId24" Type="http://schemas.openxmlformats.org/officeDocument/2006/relationships/font" Target="fonts/Montserrat-italic.fntdata"/><Relationship Id="rId23" Type="http://schemas.openxmlformats.org/officeDocument/2006/relationships/font" Target="fonts/Montserra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Lato-regular.fntdata"/><Relationship Id="rId25" Type="http://schemas.openxmlformats.org/officeDocument/2006/relationships/font" Target="fonts/Montserrat-boldItalic.fntdata"/><Relationship Id="rId28" Type="http://schemas.openxmlformats.org/officeDocument/2006/relationships/font" Target="fonts/Lato-italic.fntdata"/><Relationship Id="rId27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La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Roboto-bold.fntdata"/><Relationship Id="rId18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bdbe7b9207_0_1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bdbe7b9207_0_1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bdbe7b9207_0_1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bdbe7b9207_0_1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bdbe7b9207_0_1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bdbe7b9207_0_1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bdbe7b9207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bdbe7b9207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bdbe7b9207_0_1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bdbe7b9207_0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bdbe7b9207_0_1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bdbe7b9207_0_1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bdbe7b9207_0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bdbe7b9207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bdbe7b9207_0_1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bdbe7b9207_0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bdbe7b9207_0_1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bdbe7b9207_0_1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bdbe7b9207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bdbe7b9207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bdbe7b9207_0_1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bdbe7b9207_0_1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Transcending Limits: Cyborgs, and Techno-Sapiens</a:t>
            </a:r>
            <a:endParaRPr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A Dangerous Master</a:t>
            </a:r>
            <a:r>
              <a:rPr lang="en"/>
              <a:t> chapters 8 and 9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2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Distinction between therapeutic practices and enhancement of human faculties</a:t>
            </a:r>
            <a:endParaRPr/>
          </a:p>
        </p:txBody>
      </p:sp>
      <p:sp>
        <p:nvSpPr>
          <p:cNvPr id="192" name="Google Shape;192;p22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-Can these truly be separated?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-”Trickle down” argument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FF0000"/>
                </a:solidFill>
              </a:rPr>
              <a:t>-Enhancements somehow becoming okay when they are normalized - steroids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3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Techno-sapiens</a:t>
            </a:r>
            <a:endParaRPr/>
          </a:p>
        </p:txBody>
      </p:sp>
      <p:sp>
        <p:nvSpPr>
          <p:cNvPr id="198" name="Google Shape;198;p23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-Essentially humans that are enhanced in some way</a:t>
            </a:r>
            <a:endParaRPr>
              <a:solidFill>
                <a:srgbClr val="00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-Differ from cyborgs insofar as their modifications are not visible to the naked eye</a:t>
            </a:r>
            <a:endParaRPr>
              <a:solidFill>
                <a:srgbClr val="00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-Pacemakers?</a:t>
            </a:r>
            <a:endParaRPr>
              <a:solidFill>
                <a:srgbClr val="00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00FFFF"/>
                </a:solidFill>
              </a:rPr>
              <a:t>-Laser eye surgery?</a:t>
            </a:r>
            <a:endParaRPr>
              <a:solidFill>
                <a:srgbClr val="00FF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Biological vs Mechanical Question</a:t>
            </a:r>
            <a:endParaRPr/>
          </a:p>
        </p:txBody>
      </p:sp>
      <p:sp>
        <p:nvSpPr>
          <p:cNvPr id="204" name="Google Shape;204;p2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00FF"/>
                </a:solidFill>
              </a:rPr>
              <a:t>-Glasses versus gene editing</a:t>
            </a:r>
            <a:endParaRPr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00FF"/>
                </a:solidFill>
              </a:rPr>
              <a:t>-Neuralink versus gene editing</a:t>
            </a:r>
            <a:endParaRPr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9900FF"/>
                </a:solidFill>
              </a:rPr>
              <a:t>Playing God?</a:t>
            </a:r>
            <a:endParaRPr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00FF"/>
                </a:solidFill>
              </a:rPr>
              <a:t>-Editing out a gene which causes hair loss</a:t>
            </a:r>
            <a:endParaRPr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9900FF"/>
                </a:solidFill>
              </a:rPr>
              <a:t>-Taking a chemical product to reverse the effects of hair loss</a:t>
            </a:r>
            <a:endParaRPr>
              <a:solidFill>
                <a:srgbClr val="99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Transhumanism</a:t>
            </a:r>
            <a:endParaRPr/>
          </a:p>
        </p:txBody>
      </p:sp>
      <p:sp>
        <p:nvSpPr>
          <p:cNvPr id="141" name="Google Shape;141;p1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-Going above and beyond the limits of humanity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-This can take all kinds of forms: cryonics, </a:t>
            </a:r>
            <a:r>
              <a:rPr lang="en">
                <a:solidFill>
                  <a:srgbClr val="FF0000"/>
                </a:solidFill>
              </a:rPr>
              <a:t>bionics, </a:t>
            </a:r>
            <a:r>
              <a:rPr lang="en">
                <a:solidFill>
                  <a:srgbClr val="FF0000"/>
                </a:solidFill>
              </a:rPr>
              <a:t>life extension, cloning, mind uploading, gene editing, mechanical enhancements, chemical enhancements… the possibilities seem to be endless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-The ethics of enhancement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Wallach’s Questions (pg. 139)</a:t>
            </a:r>
            <a:endParaRPr/>
          </a:p>
        </p:txBody>
      </p:sp>
      <p:sp>
        <p:nvSpPr>
          <p:cNvPr id="147" name="Google Shape;147;p15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-When should a segment of society have the right to pursue goals that might radically alter humanity?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-Can the larger society have some input into which goals should and should not be pursued?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-Can it do so without destroying the freedom of individuals or of large groups of experiments?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 Ethical Dilemma</a:t>
            </a:r>
            <a:endParaRPr/>
          </a:p>
        </p:txBody>
      </p:sp>
      <p:sp>
        <p:nvSpPr>
          <p:cNvPr id="153" name="Google Shape;153;p16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-”The human mind and body, once considered inviolable, is in the first stages of being treated as a design space to engineer and remold” (Wallach, 165).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-During the design process, there are and always will inevitably be failures.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FF0000"/>
                </a:solidFill>
              </a:rPr>
              <a:t>-No matter which of these technological routes to enhancement you choose to take, they will inevitably require human test subjects, and some of these irreversible technologies will have serious debilitating effects.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Research Ethics</a:t>
            </a:r>
            <a:endParaRPr/>
          </a:p>
        </p:txBody>
      </p:sp>
      <p:sp>
        <p:nvSpPr>
          <p:cNvPr id="159" name="Google Shape;159;p17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-Voluntary participation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-Informed consent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-Respect for persons and their autonomy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-Protection from harm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-Experiments must yield scientifically valid results.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Cryonics</a:t>
            </a:r>
            <a:endParaRPr/>
          </a:p>
        </p:txBody>
      </p:sp>
      <p:sp>
        <p:nvSpPr>
          <p:cNvPr id="165" name="Google Shape;165;p18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-What does it really mean to die?</a:t>
            </a:r>
            <a:endParaRPr>
              <a:solidFill>
                <a:srgbClr val="00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-Legal issues</a:t>
            </a:r>
            <a:endParaRPr>
              <a:solidFill>
                <a:srgbClr val="00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00FFFF"/>
                </a:solidFill>
              </a:rPr>
              <a:t>-A form of investment in the future, biological route to immortality</a:t>
            </a:r>
            <a:endParaRPr>
              <a:solidFill>
                <a:srgbClr val="00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9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Mind Uploading</a:t>
            </a:r>
            <a:endParaRPr/>
          </a:p>
        </p:txBody>
      </p:sp>
      <p:sp>
        <p:nvSpPr>
          <p:cNvPr id="171" name="Google Shape;171;p19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-Mindclone takeover? </a:t>
            </a:r>
            <a:endParaRPr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-Technological Unemployment</a:t>
            </a:r>
            <a:endParaRPr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-Can mindclones enjoy pleasurable sensations? What really is consciousness? (pg. 144)</a:t>
            </a:r>
            <a:endParaRPr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-Neurologists don’t believe that we’re anywhere close to “mastering” human consciousness</a:t>
            </a:r>
            <a:endParaRPr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-Mary the color scientist</a:t>
            </a:r>
            <a:endParaRPr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-Chemical component of consciousness?</a:t>
            </a:r>
            <a:endParaRPr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00FF00"/>
                </a:solidFill>
              </a:rPr>
              <a:t>-Technological route to “immortality”</a:t>
            </a:r>
            <a:endParaRPr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What’s it really mean to be human?</a:t>
            </a:r>
            <a:endParaRPr/>
          </a:p>
        </p:txBody>
      </p:sp>
      <p:sp>
        <p:nvSpPr>
          <p:cNvPr id="177" name="Google Shape;177;p20"/>
          <p:cNvSpPr txBox="1"/>
          <p:nvPr>
            <p:ph idx="1" type="body"/>
          </p:nvPr>
        </p:nvSpPr>
        <p:spPr>
          <a:xfrm>
            <a:off x="5011475" y="968725"/>
            <a:ext cx="3274500" cy="183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/>
          </a:bodyPr>
          <a:lstStyle/>
          <a:p>
            <a:pPr indent="0" lvl="0" marL="0" rtl="0" algn="l">
              <a:lnSpc>
                <a:spcPct val="15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FF00"/>
                </a:solidFill>
                <a:latin typeface="Roboto"/>
                <a:ea typeface="Roboto"/>
                <a:cs typeface="Roboto"/>
                <a:sym typeface="Roboto"/>
              </a:rPr>
              <a:t>“I'm way up, a god in size, beyond the reach of mortals</a:t>
            </a:r>
            <a:endParaRPr sz="1200">
              <a:solidFill>
                <a:srgbClr val="00FF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58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FF00"/>
                </a:solidFill>
                <a:latin typeface="Roboto"/>
                <a:ea typeface="Roboto"/>
                <a:cs typeface="Roboto"/>
                <a:sym typeface="Roboto"/>
              </a:rPr>
              <a:t>I shed my human side</a:t>
            </a:r>
            <a:endParaRPr sz="1200">
              <a:solidFill>
                <a:srgbClr val="00FF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58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FF00"/>
                </a:solidFill>
                <a:latin typeface="Roboto"/>
                <a:ea typeface="Roboto"/>
                <a:cs typeface="Roboto"/>
                <a:sym typeface="Roboto"/>
              </a:rPr>
              <a:t>Farther, O' Father</a:t>
            </a:r>
            <a:endParaRPr sz="1200">
              <a:solidFill>
                <a:srgbClr val="00FF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58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FF00"/>
                </a:solidFill>
                <a:latin typeface="Roboto"/>
                <a:ea typeface="Roboto"/>
                <a:cs typeface="Roboto"/>
                <a:sym typeface="Roboto"/>
              </a:rPr>
              <a:t>I stare at my reflection, have I lost that boy inside?”</a:t>
            </a:r>
            <a:endParaRPr sz="1200">
              <a:solidFill>
                <a:srgbClr val="00FF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900"/>
              </a:spcBef>
              <a:spcAft>
                <a:spcPts val="1200"/>
              </a:spcAft>
              <a:buNone/>
            </a:pPr>
            <a:r>
              <a:t/>
            </a:r>
            <a:endParaRPr sz="105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8" name="Google Shape;178;p20"/>
          <p:cNvSpPr txBox="1"/>
          <p:nvPr/>
        </p:nvSpPr>
        <p:spPr>
          <a:xfrm>
            <a:off x="5011475" y="3051525"/>
            <a:ext cx="3510900" cy="13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9900FF"/>
                </a:solidFill>
                <a:latin typeface="Roboto"/>
                <a:ea typeface="Roboto"/>
                <a:cs typeface="Roboto"/>
                <a:sym typeface="Roboto"/>
              </a:rPr>
              <a:t>“I have to question if these thoughts are mine</a:t>
            </a:r>
            <a:endParaRPr sz="1050">
              <a:solidFill>
                <a:srgbClr val="9900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9900FF"/>
                </a:solidFill>
                <a:latin typeface="Roboto"/>
                <a:ea typeface="Roboto"/>
                <a:cs typeface="Roboto"/>
                <a:sym typeface="Roboto"/>
              </a:rPr>
              <a:t>To live forever but did something in me die?</a:t>
            </a:r>
            <a:endParaRPr sz="1050">
              <a:solidFill>
                <a:srgbClr val="9900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9900FF"/>
                </a:solidFill>
                <a:latin typeface="Roboto"/>
                <a:ea typeface="Roboto"/>
                <a:cs typeface="Roboto"/>
                <a:sym typeface="Roboto"/>
              </a:rPr>
              <a:t>I'm clawing my skin but I can't feel it inside</a:t>
            </a:r>
            <a:endParaRPr sz="1050">
              <a:solidFill>
                <a:srgbClr val="9900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050">
                <a:solidFill>
                  <a:srgbClr val="9900FF"/>
                </a:solidFill>
                <a:latin typeface="Roboto"/>
                <a:ea typeface="Roboto"/>
                <a:cs typeface="Roboto"/>
                <a:sym typeface="Roboto"/>
              </a:rPr>
              <a:t>I know the agony of pain would hurt so much better”</a:t>
            </a:r>
            <a:endParaRPr>
              <a:solidFill>
                <a:srgbClr val="9900FF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79" name="Google Shape;17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7500" y="1000250"/>
            <a:ext cx="2940950" cy="294095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0"/>
          <p:cNvSpPr txBox="1"/>
          <p:nvPr/>
        </p:nvSpPr>
        <p:spPr>
          <a:xfrm>
            <a:off x="1473650" y="4131900"/>
            <a:ext cx="2764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(Lyrical excerpts from Paradigm)</a:t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1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 this really different from things we’ve already done?</a:t>
            </a:r>
            <a:endParaRPr/>
          </a:p>
        </p:txBody>
      </p:sp>
      <p:sp>
        <p:nvSpPr>
          <p:cNvPr id="186" name="Google Shape;186;p21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8761D"/>
                </a:solidFill>
              </a:rPr>
              <a:t>-Average life expectancy is constantly increasing</a:t>
            </a:r>
            <a:endParaRPr>
              <a:solidFill>
                <a:srgbClr val="38761D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8761D"/>
                </a:solidFill>
              </a:rPr>
              <a:t>-Will we reach a point where our bodies are artificially preserved while our minds still deteriorate? </a:t>
            </a:r>
            <a:endParaRPr>
              <a:solidFill>
                <a:srgbClr val="38761D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38761D"/>
                </a:solidFill>
              </a:rPr>
              <a:t>-Ray Kurzweil’s 200 pill diet</a:t>
            </a:r>
            <a:endParaRPr>
              <a:solidFill>
                <a:srgbClr val="38761D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