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Raleway"/>
      <p:regular r:id="rId17"/>
      <p:bold r:id="rId18"/>
      <p:italic r:id="rId19"/>
      <p:boldItalic r:id="rId20"/>
    </p:embeddedFont>
    <p:embeddedFont>
      <p:font typeface="Lato"/>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aleway-boldItalic.fntdata"/><Relationship Id="rId11" Type="http://schemas.openxmlformats.org/officeDocument/2006/relationships/slide" Target="slides/slide6.xml"/><Relationship Id="rId22" Type="http://schemas.openxmlformats.org/officeDocument/2006/relationships/font" Target="fonts/Lato-bold.fntdata"/><Relationship Id="rId10" Type="http://schemas.openxmlformats.org/officeDocument/2006/relationships/slide" Target="slides/slide5.xml"/><Relationship Id="rId21" Type="http://schemas.openxmlformats.org/officeDocument/2006/relationships/font" Target="fonts/Lato-regular.fntdata"/><Relationship Id="rId13" Type="http://schemas.openxmlformats.org/officeDocument/2006/relationships/slide" Target="slides/slide8.xml"/><Relationship Id="rId24" Type="http://schemas.openxmlformats.org/officeDocument/2006/relationships/font" Target="fonts/Lato-boldItalic.fntdata"/><Relationship Id="rId12" Type="http://schemas.openxmlformats.org/officeDocument/2006/relationships/slide" Target="slides/slide7.xml"/><Relationship Id="rId23" Type="http://schemas.openxmlformats.org/officeDocument/2006/relationships/font" Target="fonts/Lato-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aleway-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aleway-italic.fntdata"/><Relationship Id="rId6" Type="http://schemas.openxmlformats.org/officeDocument/2006/relationships/slide" Target="slides/slide1.xml"/><Relationship Id="rId18" Type="http://schemas.openxmlformats.org/officeDocument/2006/relationships/font" Target="fonts/Raleway-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cd7457d5a9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cd7457d5a9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d53fe64ada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d53fe64ada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1150" lvl="0" marL="4572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Investor Relations</a:t>
            </a:r>
            <a:endParaRPr sz="1300">
              <a:solidFill>
                <a:srgbClr val="595959"/>
              </a:solidFill>
              <a:latin typeface="Lato"/>
              <a:ea typeface="Lato"/>
              <a:cs typeface="Lato"/>
              <a:sym typeface="Lato"/>
            </a:endParaRPr>
          </a:p>
          <a:p>
            <a:pPr indent="-298450" lvl="1" marL="914400" rtl="0" algn="l">
              <a:lnSpc>
                <a:spcPct val="115000"/>
              </a:lnSpc>
              <a:spcBef>
                <a:spcPts val="0"/>
              </a:spcBef>
              <a:spcAft>
                <a:spcPts val="0"/>
              </a:spcAft>
              <a:buClr>
                <a:srgbClr val="595959"/>
              </a:buClr>
              <a:buSzPts val="1100"/>
              <a:buFont typeface="Lato"/>
              <a:buChar char="○"/>
            </a:pPr>
            <a:r>
              <a:rPr lang="en">
                <a:solidFill>
                  <a:srgbClr val="595959"/>
                </a:solidFill>
                <a:latin typeface="Lato"/>
                <a:ea typeface="Lato"/>
                <a:cs typeface="Lato"/>
                <a:sym typeface="Lato"/>
              </a:rPr>
              <a:t>Will investors be willing to invest in these companies with the limited payoff for personal wealth?</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Char char="■"/>
            </a:pPr>
            <a:r>
              <a:rPr lang="en">
                <a:solidFill>
                  <a:srgbClr val="595959"/>
                </a:solidFill>
                <a:latin typeface="Lato"/>
                <a:ea typeface="Lato"/>
                <a:cs typeface="Lato"/>
                <a:sym typeface="Lato"/>
              </a:rPr>
              <a:t>Argument: will act like an investment non-profit</a:t>
            </a:r>
            <a:endParaRPr>
              <a:solidFill>
                <a:srgbClr val="595959"/>
              </a:solidFill>
              <a:latin typeface="Lato"/>
              <a:ea typeface="Lato"/>
              <a:cs typeface="Lato"/>
              <a:sym typeface="Lato"/>
            </a:endParaRPr>
          </a:p>
          <a:p>
            <a:pPr indent="-311150" lvl="0" marL="4572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Would corporations still be more motivated by some data collection and would this proposal be ineffective at making individuals motivated beyond profit?</a:t>
            </a:r>
            <a:endParaRPr sz="1300">
              <a:solidFill>
                <a:srgbClr val="595959"/>
              </a:solidFill>
              <a:latin typeface="Lato"/>
              <a:ea typeface="Lato"/>
              <a:cs typeface="Lato"/>
              <a:sym typeface="Lato"/>
            </a:endParaRPr>
          </a:p>
          <a:p>
            <a:pPr indent="-311150" lvl="0" marL="4572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The exit strategy: public company or company acquisition.</a:t>
            </a:r>
            <a:endParaRPr sz="1300">
              <a:solidFill>
                <a:srgbClr val="595959"/>
              </a:solidFill>
              <a:latin typeface="Lato"/>
              <a:ea typeface="Lato"/>
              <a:cs typeface="Lato"/>
              <a:sym typeface="Lato"/>
            </a:endParaRPr>
          </a:p>
          <a:p>
            <a:pPr indent="-311150" lvl="0" marL="4572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Tax incentives.</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cd7457d5a9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cd7457d5a9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1150" lvl="0" marL="4572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“Move Fast and Break Things”</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Facebook’s slogan before 2010</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Young entrepreneurs inspired by models such as Facebook, in which they are encouraged to hustle and gain quick traction. Work with Idea Center, constantly about hustling.</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Entrepreneurs who are in this hustle and rushed state are not very concerned with ethics, they are simply trying to finish a job for a goal</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Relate to hustling with homework and schoolwork. Under the time and pressure crunch, you learn/retain a lot less</a:t>
            </a:r>
            <a:endParaRPr sz="1300">
              <a:solidFill>
                <a:srgbClr val="595959"/>
              </a:solidFill>
              <a:latin typeface="Lato"/>
              <a:ea typeface="Lato"/>
              <a:cs typeface="Lato"/>
              <a:sym typeface="Lato"/>
            </a:endParaRPr>
          </a:p>
          <a:p>
            <a:pPr indent="-311150" lvl="2" marL="13716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From my own experience, also cheat a lot more. There are the professors who assign an absurd amount of work for a week and then you split the work amongst your friends because you are simply trying to get it all done for a good grade.</a:t>
            </a:r>
            <a:endParaRPr sz="1300">
              <a:solidFill>
                <a:srgbClr val="595959"/>
              </a:solidFill>
              <a:latin typeface="Lato"/>
              <a:ea typeface="Lato"/>
              <a:cs typeface="Lato"/>
              <a:sym typeface="Lato"/>
            </a:endParaRPr>
          </a:p>
          <a:p>
            <a:pPr indent="-311150" lvl="2" marL="13716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This is the state of the hustled and rushed entrepreneur in the current ecosystem.</a:t>
            </a:r>
            <a:endParaRPr sz="1300">
              <a:solidFill>
                <a:srgbClr val="595959"/>
              </a:solidFill>
              <a:latin typeface="Lato"/>
              <a:ea typeface="Lato"/>
              <a:cs typeface="Lato"/>
              <a:sym typeface="Lato"/>
            </a:endParaRPr>
          </a:p>
          <a:p>
            <a:pPr indent="-311150" lvl="0" marL="4572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Harmful impact of technological innovations</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Talk about addictive behavior and value capture</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Tiktok variable reward</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Robinhood gamification of stock trading due to gaining profit from order flows.</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Vallor quote  “technologies are “extensions of the human value contexts in which they operate”</a:t>
            </a:r>
            <a:endParaRPr sz="1300">
              <a:solidFill>
                <a:srgbClr val="595959"/>
              </a:solidFill>
              <a:latin typeface="Lato"/>
              <a:ea typeface="Lato"/>
              <a:cs typeface="Lato"/>
              <a:sym typeface="Lato"/>
            </a:endParaRPr>
          </a:p>
          <a:p>
            <a:pPr indent="-311150" lvl="0" marL="4572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Behavioral Economics</a:t>
            </a:r>
            <a:endParaRPr sz="1300">
              <a:solidFill>
                <a:srgbClr val="595959"/>
              </a:solidFill>
              <a:latin typeface="Lato"/>
              <a:ea typeface="Lato"/>
              <a:cs typeface="Lato"/>
              <a:sym typeface="Lato"/>
            </a:endParaRPr>
          </a:p>
          <a:p>
            <a:pPr indent="-298450" lvl="1" marL="914400" rtl="0" algn="l">
              <a:lnSpc>
                <a:spcPct val="115000"/>
              </a:lnSpc>
              <a:spcBef>
                <a:spcPts val="0"/>
              </a:spcBef>
              <a:spcAft>
                <a:spcPts val="0"/>
              </a:spcAft>
              <a:buClr>
                <a:srgbClr val="595959"/>
              </a:buClr>
              <a:buSzPts val="1100"/>
              <a:buFont typeface="Lato"/>
              <a:buChar char="○"/>
            </a:pPr>
            <a:r>
              <a:rPr lang="en">
                <a:solidFill>
                  <a:srgbClr val="595959"/>
                </a:solidFill>
                <a:latin typeface="Lato"/>
                <a:ea typeface="Lato"/>
                <a:cs typeface="Lato"/>
                <a:sym typeface="Lato"/>
              </a:rPr>
              <a:t>Assumption of Rationality</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Char char="■"/>
            </a:pPr>
            <a:r>
              <a:rPr lang="en">
                <a:solidFill>
                  <a:srgbClr val="595959"/>
                </a:solidFill>
                <a:latin typeface="Lato"/>
                <a:ea typeface="Lato"/>
                <a:cs typeface="Lato"/>
                <a:sym typeface="Lato"/>
              </a:rPr>
              <a:t>Talk about the multidimensionality of human wants and needs</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Char char="■"/>
            </a:pPr>
            <a:r>
              <a:rPr lang="en">
                <a:solidFill>
                  <a:srgbClr val="595959"/>
                </a:solidFill>
                <a:latin typeface="Lato"/>
                <a:ea typeface="Lato"/>
                <a:cs typeface="Lato"/>
                <a:sym typeface="Lato"/>
              </a:rPr>
              <a:t>We are not fully selfish creatures, and the way we fulfill our needs is tied to much more than our own wealth maximization</a:t>
            </a:r>
            <a:endParaRPr>
              <a:solidFill>
                <a:srgbClr val="595959"/>
              </a:solidFill>
              <a:latin typeface="Lato"/>
              <a:ea typeface="Lato"/>
              <a:cs typeface="Lato"/>
              <a:sym typeface="Lato"/>
            </a:endParaRPr>
          </a:p>
          <a:p>
            <a:pPr indent="-298450" lvl="1" marL="914400" rtl="0" algn="l">
              <a:lnSpc>
                <a:spcPct val="115000"/>
              </a:lnSpc>
              <a:spcBef>
                <a:spcPts val="0"/>
              </a:spcBef>
              <a:spcAft>
                <a:spcPts val="0"/>
              </a:spcAft>
              <a:buClr>
                <a:srgbClr val="595959"/>
              </a:buClr>
              <a:buSzPts val="1100"/>
              <a:buFont typeface="Lato"/>
              <a:buChar char="○"/>
            </a:pPr>
            <a:r>
              <a:rPr lang="en">
                <a:solidFill>
                  <a:srgbClr val="595959"/>
                </a:solidFill>
                <a:latin typeface="Lato"/>
                <a:ea typeface="Lato"/>
                <a:cs typeface="Lato"/>
                <a:sym typeface="Lato"/>
              </a:rPr>
              <a:t>Prospect Theory</a:t>
            </a:r>
            <a:endParaRPr>
              <a:solidFill>
                <a:srgbClr val="595959"/>
              </a:solidFill>
              <a:latin typeface="Lato"/>
              <a:ea typeface="Lato"/>
              <a:cs typeface="Lato"/>
              <a:sym typeface="Lato"/>
            </a:endParaRPr>
          </a:p>
          <a:p>
            <a:pPr indent="-311150" lvl="0" marL="457200" rtl="0" algn="l">
              <a:lnSpc>
                <a:spcPct val="115000"/>
              </a:lnSpc>
              <a:spcBef>
                <a:spcPts val="0"/>
              </a:spcBef>
              <a:spcAft>
                <a:spcPts val="0"/>
              </a:spcAft>
              <a:buClr>
                <a:srgbClr val="595959"/>
              </a:buClr>
              <a:buSzPts val="1300"/>
              <a:buFont typeface="Lato"/>
              <a:buChar char="●"/>
            </a:pPr>
            <a:r>
              <a:rPr lang="en">
                <a:solidFill>
                  <a:srgbClr val="595959"/>
                </a:solidFill>
                <a:latin typeface="Lato"/>
                <a:ea typeface="Lato"/>
                <a:cs typeface="Lato"/>
                <a:sym typeface="Lato"/>
              </a:rPr>
              <a:t>Human Moral and Virtuous Development</a:t>
            </a:r>
            <a:endParaRPr>
              <a:solidFill>
                <a:srgbClr val="595959"/>
              </a:solidFill>
              <a:latin typeface="Lato"/>
              <a:ea typeface="Lato"/>
              <a:cs typeface="Lato"/>
              <a:sym typeface="Lato"/>
            </a:endParaRPr>
          </a:p>
          <a:p>
            <a:pPr indent="-298450" lvl="1" marL="914400" rtl="0" algn="l">
              <a:lnSpc>
                <a:spcPct val="115000"/>
              </a:lnSpc>
              <a:spcBef>
                <a:spcPts val="0"/>
              </a:spcBef>
              <a:spcAft>
                <a:spcPts val="0"/>
              </a:spcAft>
              <a:buClr>
                <a:srgbClr val="595959"/>
              </a:buClr>
              <a:buSzPts val="1100"/>
              <a:buFont typeface="Lato"/>
              <a:buChar char="○"/>
            </a:pPr>
            <a:r>
              <a:rPr lang="en">
                <a:solidFill>
                  <a:srgbClr val="595959"/>
                </a:solidFill>
                <a:latin typeface="Lato"/>
                <a:ea typeface="Lato"/>
                <a:cs typeface="Lato"/>
                <a:sym typeface="Lato"/>
              </a:rPr>
              <a:t>Rawls, psychologist Lawrence Kohlberg and Vallor</a:t>
            </a:r>
            <a:endParaRPr>
              <a:solidFill>
                <a:srgbClr val="595959"/>
              </a:solidFill>
              <a:latin typeface="Lato"/>
              <a:ea typeface="Lato"/>
              <a:cs typeface="Lato"/>
              <a:sym typeface="Lato"/>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cd7457d5a9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cd7457d5a9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cd7457d5a9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cd7457d5a9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1150" lvl="0" marL="4572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Diminishing Sensitivity</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Point out the axis</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Give an example of gaining a 1 million vs 2 million vs 89 million vs 90 million</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Give an example of playing poker and going all in.</a:t>
            </a:r>
            <a:endParaRPr sz="1300">
              <a:solidFill>
                <a:srgbClr val="595959"/>
              </a:solidFill>
              <a:latin typeface="Lato"/>
              <a:ea typeface="Lato"/>
              <a:cs typeface="Lato"/>
              <a:sym typeface="Lato"/>
            </a:endParaRPr>
          </a:p>
          <a:p>
            <a:pPr indent="-311150" lvl="0" marL="4572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Reference Point</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Framing in marketing, how you phrase a question</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Such as saying you have a 98% chance to live, vs. 2 out of every 100 people will die</a:t>
            </a:r>
            <a:endParaRPr sz="1300">
              <a:solidFill>
                <a:srgbClr val="595959"/>
              </a:solidFill>
              <a:latin typeface="Lato"/>
              <a:ea typeface="Lato"/>
              <a:cs typeface="Lato"/>
              <a:sym typeface="Lato"/>
            </a:endParaRPr>
          </a:p>
          <a:p>
            <a:pPr indent="-311150" lvl="0" marL="4572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Loss Aversion</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We generally behave in a way that will avoid losses than seek gains of the same utility.</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Example of a coin flip, losing $100, or gaining $110. </a:t>
            </a:r>
            <a:endParaRPr sz="1300">
              <a:solidFill>
                <a:srgbClr val="595959"/>
              </a:solidFill>
              <a:latin typeface="Lato"/>
              <a:ea typeface="Lato"/>
              <a:cs typeface="Lato"/>
              <a:sym typeface="Lato"/>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cd7457d5a9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cd7457d5a9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1150" lvl="0" marL="457200" rtl="0" algn="l">
              <a:lnSpc>
                <a:spcPct val="115000"/>
              </a:lnSpc>
              <a:spcBef>
                <a:spcPts val="0"/>
              </a:spcBef>
              <a:spcAft>
                <a:spcPts val="0"/>
              </a:spcAft>
              <a:buClr>
                <a:srgbClr val="595959"/>
              </a:buClr>
              <a:buSzPts val="1300"/>
              <a:buFont typeface="Lato"/>
              <a:buAutoNum type="arabicPeriod"/>
            </a:pPr>
            <a:r>
              <a:rPr lang="en" sz="1300">
                <a:solidFill>
                  <a:srgbClr val="595959"/>
                </a:solidFill>
                <a:latin typeface="Lato"/>
                <a:ea typeface="Lato"/>
                <a:cs typeface="Lato"/>
                <a:sym typeface="Lato"/>
              </a:rPr>
              <a:t>Complexity: Meaning humans are much more complex than simple profit maximization</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AutoNum type="alphaLcPeriod"/>
            </a:pPr>
            <a:r>
              <a:rPr lang="en" sz="1300">
                <a:solidFill>
                  <a:srgbClr val="595959"/>
                </a:solidFill>
                <a:latin typeface="Lato"/>
                <a:ea typeface="Lato"/>
                <a:cs typeface="Lato"/>
                <a:sym typeface="Lato"/>
              </a:rPr>
              <a:t>We act for the interest for others</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AutoNum type="alphaLcPeriod"/>
            </a:pPr>
            <a:r>
              <a:rPr lang="en" sz="1300">
                <a:solidFill>
                  <a:srgbClr val="595959"/>
                </a:solidFill>
                <a:latin typeface="Lato"/>
                <a:ea typeface="Lato"/>
                <a:cs typeface="Lato"/>
                <a:sym typeface="Lato"/>
              </a:rPr>
              <a:t>We are social creatures, enjoy cooperation</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AutoNum type="alphaLcPeriod"/>
            </a:pPr>
            <a:r>
              <a:rPr lang="en" sz="1300">
                <a:solidFill>
                  <a:srgbClr val="595959"/>
                </a:solidFill>
                <a:latin typeface="Lato"/>
                <a:ea typeface="Lato"/>
                <a:cs typeface="Lato"/>
                <a:sym typeface="Lato"/>
              </a:rPr>
              <a:t>There are a lot of psychological factors that go into our decision-making</a:t>
            </a:r>
            <a:endParaRPr sz="1300">
              <a:solidFill>
                <a:srgbClr val="595959"/>
              </a:solidFill>
              <a:latin typeface="Lato"/>
              <a:ea typeface="Lato"/>
              <a:cs typeface="Lato"/>
              <a:sym typeface="Lato"/>
            </a:endParaRPr>
          </a:p>
          <a:p>
            <a:pPr indent="-311150" lvl="0" marL="457200" rtl="0" algn="l">
              <a:lnSpc>
                <a:spcPct val="115000"/>
              </a:lnSpc>
              <a:spcBef>
                <a:spcPts val="0"/>
              </a:spcBef>
              <a:spcAft>
                <a:spcPts val="0"/>
              </a:spcAft>
              <a:buClr>
                <a:srgbClr val="595959"/>
              </a:buClr>
              <a:buSzPts val="1300"/>
              <a:buFont typeface="Lato"/>
              <a:buAutoNum type="arabicPeriod"/>
            </a:pPr>
            <a:r>
              <a:rPr lang="en" sz="1300">
                <a:solidFill>
                  <a:srgbClr val="595959"/>
                </a:solidFill>
                <a:latin typeface="Lato"/>
                <a:ea typeface="Lato"/>
                <a:cs typeface="Lato"/>
                <a:sym typeface="Lato"/>
              </a:rPr>
              <a:t>Value Creation instead of Value-Capture</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AutoNum type="alphaLcPeriod"/>
            </a:pPr>
            <a:r>
              <a:rPr lang="en" sz="1300">
                <a:solidFill>
                  <a:srgbClr val="595959"/>
                </a:solidFill>
                <a:latin typeface="Lato"/>
                <a:ea typeface="Lato"/>
                <a:cs typeface="Lato"/>
                <a:sym typeface="Lato"/>
              </a:rPr>
              <a:t>Economic theories focus on the competitive capture of the market share, rather than complex value creation</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AutoNum type="alphaLcPeriod"/>
            </a:pPr>
            <a:r>
              <a:rPr lang="en" sz="1300">
                <a:solidFill>
                  <a:srgbClr val="595959"/>
                </a:solidFill>
                <a:latin typeface="Lato"/>
                <a:ea typeface="Lato"/>
                <a:cs typeface="Lato"/>
                <a:sym typeface="Lato"/>
              </a:rPr>
              <a:t>We may look at a market and say that we can capture a certain proportion of the market, assessing along the single dimension of monetary value</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AutoNum type="alphaLcPeriod"/>
            </a:pPr>
            <a:r>
              <a:rPr lang="en" sz="1300">
                <a:solidFill>
                  <a:srgbClr val="595959"/>
                </a:solidFill>
                <a:latin typeface="Lato"/>
                <a:ea typeface="Lato"/>
                <a:cs typeface="Lato"/>
                <a:sym typeface="Lato"/>
              </a:rPr>
              <a:t>Example of stakeholder value creation: the idea of philanthropy, or donations are not able to be assessed with this idea of value capture. However, philanthropist are still getting value by furthering a cause in their donation, or improving their public image. Only issue is that this is not easily capturable by an easy metric, such as stock price. </a:t>
            </a:r>
            <a:endParaRPr sz="1300">
              <a:solidFill>
                <a:srgbClr val="595959"/>
              </a:solidFill>
              <a:latin typeface="Lato"/>
              <a:ea typeface="Lato"/>
              <a:cs typeface="Lato"/>
              <a:sym typeface="Lato"/>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cd7457d5a9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cd7457d5a9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1150" lvl="0" marL="4572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By Robert Shiller</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Nobel Laureate in 2013 for Economics</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Professor at Yale</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Referenced in Pasquale’s book for Irrational Excuberance</a:t>
            </a:r>
            <a:endParaRPr sz="1300">
              <a:solidFill>
                <a:srgbClr val="595959"/>
              </a:solidFill>
              <a:latin typeface="Lato"/>
              <a:ea typeface="Lato"/>
              <a:cs typeface="Lato"/>
              <a:sym typeface="Lato"/>
            </a:endParaRPr>
          </a:p>
          <a:p>
            <a:pPr indent="-311150" lvl="0" marL="457200" rtl="0" algn="l">
              <a:lnSpc>
                <a:spcPct val="115000"/>
              </a:lnSpc>
              <a:spcBef>
                <a:spcPts val="0"/>
              </a:spcBef>
              <a:spcAft>
                <a:spcPts val="0"/>
              </a:spcAft>
              <a:buClr>
                <a:srgbClr val="595959"/>
              </a:buClr>
              <a:buSzPts val="1300"/>
              <a:buFont typeface="Lato"/>
              <a:buChar char="●"/>
            </a:pPr>
            <a:r>
              <a:rPr lang="en" sz="1300">
                <a:solidFill>
                  <a:srgbClr val="595959"/>
                </a:solidFill>
                <a:latin typeface="Lato"/>
                <a:ea typeface="Lato"/>
                <a:cs typeface="Lato"/>
                <a:sym typeface="Lato"/>
              </a:rPr>
              <a:t>Useful Topics Covered:</a:t>
            </a:r>
            <a:endParaRPr sz="1300">
              <a:solidFill>
                <a:srgbClr val="595959"/>
              </a:solidFill>
              <a:latin typeface="Lato"/>
              <a:ea typeface="Lato"/>
              <a:cs typeface="Lato"/>
              <a:sym typeface="Lato"/>
            </a:endParaRPr>
          </a:p>
          <a:p>
            <a:pPr indent="-298450" lvl="1" marL="914400" rtl="0" algn="l">
              <a:lnSpc>
                <a:spcPct val="115000"/>
              </a:lnSpc>
              <a:spcBef>
                <a:spcPts val="0"/>
              </a:spcBef>
              <a:spcAft>
                <a:spcPts val="0"/>
              </a:spcAft>
              <a:buClr>
                <a:srgbClr val="595959"/>
              </a:buClr>
              <a:buSzPts val="1100"/>
              <a:buFont typeface="Lato"/>
              <a:buChar char="○"/>
            </a:pPr>
            <a:r>
              <a:rPr lang="en">
                <a:solidFill>
                  <a:srgbClr val="595959"/>
                </a:solidFill>
                <a:latin typeface="Lato"/>
                <a:ea typeface="Lato"/>
                <a:cs typeface="Lato"/>
                <a:sym typeface="Lato"/>
              </a:rPr>
              <a:t>“Irrationality” present in markets</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Char char="■"/>
            </a:pPr>
            <a:r>
              <a:rPr lang="en">
                <a:solidFill>
                  <a:srgbClr val="595959"/>
                </a:solidFill>
                <a:latin typeface="Lato"/>
                <a:ea typeface="Lato"/>
                <a:cs typeface="Lato"/>
                <a:sym typeface="Lato"/>
              </a:rPr>
              <a:t>Challenged the efficient market hypothesis</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Char char="■"/>
            </a:pPr>
            <a:r>
              <a:rPr lang="en">
                <a:solidFill>
                  <a:srgbClr val="595959"/>
                </a:solidFill>
                <a:latin typeface="Lato"/>
                <a:ea typeface="Lato"/>
                <a:cs typeface="Lato"/>
                <a:sym typeface="Lato"/>
              </a:rPr>
              <a:t>Argues that much of trading is made based off of emotion and human narratives</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Char char="■"/>
            </a:pPr>
            <a:r>
              <a:rPr lang="en">
                <a:solidFill>
                  <a:srgbClr val="595959"/>
                </a:solidFill>
                <a:latin typeface="Lato"/>
                <a:ea typeface="Lato"/>
                <a:cs typeface="Lato"/>
                <a:sym typeface="Lato"/>
              </a:rPr>
              <a:t>Quant trading cannot replicate this, and is not necessarily a better form of trading. Business is innately a human business.</a:t>
            </a:r>
            <a:endParaRPr>
              <a:solidFill>
                <a:srgbClr val="595959"/>
              </a:solidFill>
              <a:latin typeface="Lato"/>
              <a:ea typeface="Lato"/>
              <a:cs typeface="Lato"/>
              <a:sym typeface="Lato"/>
            </a:endParaRPr>
          </a:p>
          <a:p>
            <a:pPr indent="-298450" lvl="1" marL="914400" rtl="0" algn="l">
              <a:lnSpc>
                <a:spcPct val="115000"/>
              </a:lnSpc>
              <a:spcBef>
                <a:spcPts val="0"/>
              </a:spcBef>
              <a:spcAft>
                <a:spcPts val="0"/>
              </a:spcAft>
              <a:buClr>
                <a:srgbClr val="595959"/>
              </a:buClr>
              <a:buSzPts val="1100"/>
              <a:buFont typeface="Lato"/>
              <a:buChar char="○"/>
            </a:pPr>
            <a:r>
              <a:rPr lang="en">
                <a:solidFill>
                  <a:srgbClr val="595959"/>
                </a:solidFill>
                <a:latin typeface="Lato"/>
                <a:ea typeface="Lato"/>
                <a:cs typeface="Lato"/>
                <a:sym typeface="Lato"/>
              </a:rPr>
              <a:t>Issues with CEO incentive structure</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Char char="■"/>
            </a:pPr>
            <a:r>
              <a:rPr lang="en">
                <a:solidFill>
                  <a:srgbClr val="595959"/>
                </a:solidFill>
                <a:latin typeface="Lato"/>
                <a:ea typeface="Lato"/>
                <a:cs typeface="Lato"/>
                <a:sym typeface="Lato"/>
              </a:rPr>
              <a:t>Enslaved to short-term gains in the stock price</a:t>
            </a:r>
            <a:endParaRPr>
              <a:solidFill>
                <a:srgbClr val="595959"/>
              </a:solidFill>
              <a:latin typeface="Lato"/>
              <a:ea typeface="Lato"/>
              <a:cs typeface="Lato"/>
              <a:sym typeface="Lato"/>
            </a:endParaRPr>
          </a:p>
          <a:p>
            <a:pPr indent="-298450" lvl="1" marL="914400" rtl="0" algn="l">
              <a:lnSpc>
                <a:spcPct val="115000"/>
              </a:lnSpc>
              <a:spcBef>
                <a:spcPts val="0"/>
              </a:spcBef>
              <a:spcAft>
                <a:spcPts val="0"/>
              </a:spcAft>
              <a:buClr>
                <a:srgbClr val="595959"/>
              </a:buClr>
              <a:buSzPts val="1100"/>
              <a:buFont typeface="Lato"/>
              <a:buChar char="○"/>
            </a:pPr>
            <a:r>
              <a:rPr lang="en">
                <a:solidFill>
                  <a:srgbClr val="595959"/>
                </a:solidFill>
                <a:latin typeface="Lato"/>
                <a:ea typeface="Lato"/>
                <a:cs typeface="Lato"/>
                <a:sym typeface="Lato"/>
              </a:rPr>
              <a:t>Non-profit investment</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Char char="■"/>
            </a:pPr>
            <a:r>
              <a:rPr lang="en">
                <a:solidFill>
                  <a:srgbClr val="595959"/>
                </a:solidFill>
                <a:latin typeface="Lato"/>
                <a:ea typeface="Lato"/>
                <a:cs typeface="Lato"/>
                <a:sym typeface="Lato"/>
              </a:rPr>
              <a:t>Non-profits that rely on donations do not have psychological investment of donors. Proposed a type of non-profit that has share price, to keep investors engaged in the organizations. Ownership is a valuable tool, and donors do not feel like owners necessarily. </a:t>
            </a:r>
            <a:endParaRPr>
              <a:solidFill>
                <a:srgbClr val="595959"/>
              </a:solidFill>
              <a:latin typeface="Lato"/>
              <a:ea typeface="Lato"/>
              <a:cs typeface="Lato"/>
              <a:sym typeface="Lato"/>
            </a:endParaRPr>
          </a:p>
          <a:p>
            <a:pPr indent="-298450" lvl="1" marL="914400" rtl="0" algn="l">
              <a:lnSpc>
                <a:spcPct val="115000"/>
              </a:lnSpc>
              <a:spcBef>
                <a:spcPts val="0"/>
              </a:spcBef>
              <a:spcAft>
                <a:spcPts val="0"/>
              </a:spcAft>
              <a:buClr>
                <a:srgbClr val="595959"/>
              </a:buClr>
              <a:buSzPts val="1100"/>
              <a:buFont typeface="Lato"/>
              <a:buChar char="○"/>
            </a:pPr>
            <a:r>
              <a:rPr lang="en">
                <a:solidFill>
                  <a:srgbClr val="595959"/>
                </a:solidFill>
                <a:latin typeface="Lato"/>
                <a:ea typeface="Lato"/>
                <a:cs typeface="Lato"/>
                <a:sym typeface="Lato"/>
              </a:rPr>
              <a:t>Philanthropy</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Char char="■"/>
            </a:pPr>
            <a:r>
              <a:rPr lang="en">
                <a:solidFill>
                  <a:srgbClr val="595959"/>
                </a:solidFill>
                <a:latin typeface="Lato"/>
                <a:ea typeface="Lato"/>
                <a:cs typeface="Lato"/>
                <a:sym typeface="Lato"/>
              </a:rPr>
              <a:t>Argues for better ways and incentives for philanthropy,</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Char char="■"/>
            </a:pPr>
            <a:r>
              <a:rPr lang="en">
                <a:solidFill>
                  <a:srgbClr val="595959"/>
                </a:solidFill>
                <a:latin typeface="Lato"/>
                <a:ea typeface="Lato"/>
                <a:cs typeface="Lato"/>
                <a:sym typeface="Lato"/>
              </a:rPr>
              <a:t>Rich people want to find redeeming ways to give their money away.</a:t>
            </a:r>
            <a:endParaRPr>
              <a:solidFill>
                <a:srgbClr val="595959"/>
              </a:solidFill>
              <a:latin typeface="Lato"/>
              <a:ea typeface="Lato"/>
              <a:cs typeface="Lato"/>
              <a:sym typeface="Lato"/>
            </a:endParaRPr>
          </a:p>
          <a:p>
            <a:pPr indent="0" lvl="0" marL="0" rtl="0" algn="l">
              <a:spcBef>
                <a:spcPts val="120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d53fe64ad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d53fe64ad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cd7457d5a9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cd7457d5a9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300">
                <a:solidFill>
                  <a:srgbClr val="595959"/>
                </a:solidFill>
                <a:latin typeface="Lato"/>
                <a:ea typeface="Lato"/>
                <a:cs typeface="Lato"/>
                <a:sym typeface="Lato"/>
              </a:rPr>
              <a:t>Give example of Zuckerbergs pledging to give away shares. Still count toward net worth but must be donated</a:t>
            </a:r>
            <a:endParaRPr sz="1300">
              <a:solidFill>
                <a:srgbClr val="595959"/>
              </a:solidFill>
              <a:latin typeface="Lato"/>
              <a:ea typeface="Lato"/>
              <a:cs typeface="Lato"/>
              <a:sym typeface="Lato"/>
            </a:endParaRPr>
          </a:p>
          <a:p>
            <a:pPr indent="0" lvl="0" marL="0" rtl="0" algn="l">
              <a:lnSpc>
                <a:spcPct val="115000"/>
              </a:lnSpc>
              <a:spcBef>
                <a:spcPts val="1200"/>
              </a:spcBef>
              <a:spcAft>
                <a:spcPts val="0"/>
              </a:spcAft>
              <a:buNone/>
            </a:pPr>
            <a:r>
              <a:t/>
            </a:r>
            <a:endParaRPr sz="1300">
              <a:solidFill>
                <a:srgbClr val="595959"/>
              </a:solidFill>
              <a:latin typeface="Lato"/>
              <a:ea typeface="Lato"/>
              <a:cs typeface="Lato"/>
              <a:sym typeface="Lato"/>
            </a:endParaRPr>
          </a:p>
          <a:p>
            <a:pPr indent="-311150" lvl="0" marL="457200" rtl="0" algn="l">
              <a:lnSpc>
                <a:spcPct val="115000"/>
              </a:lnSpc>
              <a:spcBef>
                <a:spcPts val="1200"/>
              </a:spcBef>
              <a:spcAft>
                <a:spcPts val="0"/>
              </a:spcAft>
              <a:buClr>
                <a:srgbClr val="595959"/>
              </a:buClr>
              <a:buSzPts val="1300"/>
              <a:buFont typeface="Lato"/>
              <a:buAutoNum type="arabicPeriod"/>
            </a:pPr>
            <a:r>
              <a:t/>
            </a:r>
            <a:endParaRPr sz="1300">
              <a:solidFill>
                <a:srgbClr val="595959"/>
              </a:solidFill>
              <a:latin typeface="Lato"/>
              <a:ea typeface="Lato"/>
              <a:cs typeface="Lato"/>
              <a:sym typeface="Lato"/>
            </a:endParaRPr>
          </a:p>
          <a:p>
            <a:pPr indent="-311150" lvl="0" marL="457200" rtl="0" algn="l">
              <a:lnSpc>
                <a:spcPct val="115000"/>
              </a:lnSpc>
              <a:spcBef>
                <a:spcPts val="0"/>
              </a:spcBef>
              <a:spcAft>
                <a:spcPts val="0"/>
              </a:spcAft>
              <a:buClr>
                <a:srgbClr val="595959"/>
              </a:buClr>
              <a:buSzPts val="1300"/>
              <a:buFont typeface="Lato"/>
              <a:buAutoNum type="arabicPeriod"/>
            </a:pPr>
            <a:r>
              <a:rPr lang="en" sz="1300">
                <a:solidFill>
                  <a:srgbClr val="595959"/>
                </a:solidFill>
                <a:latin typeface="Lato"/>
                <a:ea typeface="Lato"/>
                <a:cs typeface="Lato"/>
                <a:sym typeface="Lato"/>
              </a:rPr>
              <a:t>Initial Expectations and Pledge:</a:t>
            </a:r>
            <a:endParaRPr sz="1300">
              <a:solidFill>
                <a:srgbClr val="595959"/>
              </a:solidFill>
              <a:latin typeface="Lato"/>
              <a:ea typeface="Lato"/>
              <a:cs typeface="Lato"/>
              <a:sym typeface="Lato"/>
            </a:endParaRPr>
          </a:p>
          <a:p>
            <a:pPr indent="-298450" lvl="1" marL="914400" rtl="0" algn="l">
              <a:lnSpc>
                <a:spcPct val="115000"/>
              </a:lnSpc>
              <a:spcBef>
                <a:spcPts val="0"/>
              </a:spcBef>
              <a:spcAft>
                <a:spcPts val="0"/>
              </a:spcAft>
              <a:buClr>
                <a:srgbClr val="595959"/>
              </a:buClr>
              <a:buSzPts val="1100"/>
              <a:buFont typeface="Lato"/>
              <a:buAutoNum type="alphaLcPeriod"/>
            </a:pPr>
            <a:r>
              <a:rPr lang="en">
                <a:solidFill>
                  <a:srgbClr val="595959"/>
                </a:solidFill>
                <a:latin typeface="Lato"/>
                <a:ea typeface="Lato"/>
                <a:cs typeface="Lato"/>
                <a:sym typeface="Lato"/>
              </a:rPr>
              <a:t>Multidimensional motivations</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AutoNum type="romanLcPeriod"/>
            </a:pPr>
            <a:r>
              <a:rPr lang="en">
                <a:solidFill>
                  <a:srgbClr val="595959"/>
                </a:solidFill>
                <a:latin typeface="Lato"/>
                <a:ea typeface="Lato"/>
                <a:cs typeface="Lato"/>
                <a:sym typeface="Lato"/>
              </a:rPr>
              <a:t>Talk about motivation</a:t>
            </a:r>
            <a:endParaRPr>
              <a:solidFill>
                <a:srgbClr val="595959"/>
              </a:solidFill>
              <a:latin typeface="Lato"/>
              <a:ea typeface="Lato"/>
              <a:cs typeface="Lato"/>
              <a:sym typeface="Lato"/>
            </a:endParaRPr>
          </a:p>
          <a:p>
            <a:pPr indent="-298450" lvl="1" marL="914400" rtl="0" algn="l">
              <a:lnSpc>
                <a:spcPct val="115000"/>
              </a:lnSpc>
              <a:spcBef>
                <a:spcPts val="0"/>
              </a:spcBef>
              <a:spcAft>
                <a:spcPts val="0"/>
              </a:spcAft>
              <a:buClr>
                <a:srgbClr val="595959"/>
              </a:buClr>
              <a:buSzPts val="1100"/>
              <a:buFont typeface="Lato"/>
              <a:buAutoNum type="alphaLcPeriod"/>
            </a:pPr>
            <a:r>
              <a:rPr lang="en">
                <a:solidFill>
                  <a:srgbClr val="595959"/>
                </a:solidFill>
                <a:latin typeface="Lato"/>
                <a:ea typeface="Lato"/>
                <a:cs typeface="Lato"/>
                <a:sym typeface="Lato"/>
              </a:rPr>
              <a:t>The low reference point original position</a:t>
            </a:r>
            <a:endParaRPr sz="1300">
              <a:solidFill>
                <a:srgbClr val="595959"/>
              </a:solidFill>
              <a:latin typeface="Lato"/>
              <a:ea typeface="Lato"/>
              <a:cs typeface="Lato"/>
              <a:sym typeface="Lato"/>
            </a:endParaRPr>
          </a:p>
          <a:p>
            <a:pPr indent="0" lvl="0" marL="0" rtl="0" algn="l">
              <a:lnSpc>
                <a:spcPct val="115000"/>
              </a:lnSpc>
              <a:spcBef>
                <a:spcPts val="1200"/>
              </a:spcBef>
              <a:spcAft>
                <a:spcPts val="0"/>
              </a:spcAft>
              <a:buNone/>
            </a:pPr>
            <a:r>
              <a:t/>
            </a:r>
            <a:endParaRPr sz="1300">
              <a:solidFill>
                <a:srgbClr val="595959"/>
              </a:solidFill>
              <a:latin typeface="Lato"/>
              <a:ea typeface="Lato"/>
              <a:cs typeface="Lato"/>
              <a:sym typeface="Lato"/>
            </a:endParaRPr>
          </a:p>
          <a:p>
            <a:pPr indent="-311150" lvl="0" marL="457200" rtl="0" algn="l">
              <a:lnSpc>
                <a:spcPct val="115000"/>
              </a:lnSpc>
              <a:spcBef>
                <a:spcPts val="1200"/>
              </a:spcBef>
              <a:spcAft>
                <a:spcPts val="0"/>
              </a:spcAft>
              <a:buClr>
                <a:srgbClr val="595959"/>
              </a:buClr>
              <a:buSzPts val="1300"/>
              <a:buFont typeface="Lato"/>
              <a:buAutoNum type="arabicPeriod"/>
            </a:pPr>
            <a:r>
              <a:t/>
            </a:r>
            <a:endParaRPr sz="1300">
              <a:solidFill>
                <a:srgbClr val="595959"/>
              </a:solidFill>
              <a:latin typeface="Lato"/>
              <a:ea typeface="Lato"/>
              <a:cs typeface="Lato"/>
              <a:sym typeface="Lato"/>
            </a:endParaRPr>
          </a:p>
          <a:p>
            <a:pPr indent="-311150" lvl="0" marL="457200" rtl="0" algn="l">
              <a:lnSpc>
                <a:spcPct val="115000"/>
              </a:lnSpc>
              <a:spcBef>
                <a:spcPts val="0"/>
              </a:spcBef>
              <a:spcAft>
                <a:spcPts val="0"/>
              </a:spcAft>
              <a:buClr>
                <a:srgbClr val="595959"/>
              </a:buClr>
              <a:buSzPts val="1300"/>
              <a:buFont typeface="Lato"/>
              <a:buAutoNum type="arabicPeriod"/>
            </a:pPr>
            <a:r>
              <a:rPr lang="en" sz="1300">
                <a:solidFill>
                  <a:srgbClr val="595959"/>
                </a:solidFill>
                <a:latin typeface="Lato"/>
                <a:ea typeface="Lato"/>
                <a:cs typeface="Lato"/>
                <a:sym typeface="Lato"/>
              </a:rPr>
              <a:t>The original position pledge</a:t>
            </a:r>
            <a:endParaRPr sz="1300">
              <a:solidFill>
                <a:srgbClr val="595959"/>
              </a:solidFill>
              <a:latin typeface="Lato"/>
              <a:ea typeface="Lato"/>
              <a:cs typeface="Lato"/>
              <a:sym typeface="Lato"/>
            </a:endParaRPr>
          </a:p>
          <a:p>
            <a:pPr indent="-298450" lvl="1" marL="914400" rtl="0" algn="l">
              <a:lnSpc>
                <a:spcPct val="115000"/>
              </a:lnSpc>
              <a:spcBef>
                <a:spcPts val="0"/>
              </a:spcBef>
              <a:spcAft>
                <a:spcPts val="0"/>
              </a:spcAft>
              <a:buClr>
                <a:srgbClr val="595959"/>
              </a:buClr>
              <a:buSzPts val="1100"/>
              <a:buFont typeface="Lato"/>
              <a:buAutoNum type="alphaLcPeriod"/>
            </a:pPr>
            <a:r>
              <a:rPr lang="en">
                <a:solidFill>
                  <a:srgbClr val="595959"/>
                </a:solidFill>
                <a:latin typeface="Lato"/>
                <a:ea typeface="Lato"/>
                <a:cs typeface="Lato"/>
                <a:sym typeface="Lato"/>
              </a:rPr>
              <a:t>Low reference point and ignorant of future holdings</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AutoNum type="romanLcPeriod"/>
            </a:pPr>
            <a:r>
              <a:rPr lang="en">
                <a:solidFill>
                  <a:srgbClr val="595959"/>
                </a:solidFill>
                <a:latin typeface="Lato"/>
                <a:ea typeface="Lato"/>
                <a:cs typeface="Lato"/>
                <a:sym typeface="Lato"/>
              </a:rPr>
              <a:t>Relate to prospect theory, not a large difference for personal wealth between 20 million and 80 million.</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AutoNum type="romanLcPeriod"/>
            </a:pPr>
            <a:r>
              <a:rPr lang="en">
                <a:solidFill>
                  <a:srgbClr val="595959"/>
                </a:solidFill>
                <a:latin typeface="Lato"/>
                <a:ea typeface="Lato"/>
                <a:cs typeface="Lato"/>
                <a:sym typeface="Lato"/>
              </a:rPr>
              <a:t>At that point in time, do not know how successful of a coroporation they will be</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AutoNum type="romanLcPeriod"/>
            </a:pPr>
            <a:r>
              <a:rPr lang="en">
                <a:solidFill>
                  <a:srgbClr val="595959"/>
                </a:solidFill>
                <a:latin typeface="Lato"/>
                <a:ea typeface="Lato"/>
                <a:cs typeface="Lato"/>
                <a:sym typeface="Lato"/>
              </a:rPr>
              <a:t>Inspired by Rawl’s original position and veil of ignorance about their standing in society.</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AutoNum type="romanLcPeriod"/>
            </a:pPr>
            <a:r>
              <a:rPr lang="en">
                <a:solidFill>
                  <a:srgbClr val="595959"/>
                </a:solidFill>
                <a:latin typeface="Lato"/>
                <a:ea typeface="Lato"/>
                <a:cs typeface="Lato"/>
                <a:sym typeface="Lato"/>
              </a:rPr>
              <a:t>Obviously an entrepreneur thinks they are the most talented person in the world and will def succeed.</a:t>
            </a:r>
            <a:endParaRPr>
              <a:solidFill>
                <a:srgbClr val="595959"/>
              </a:solidFill>
              <a:latin typeface="Lato"/>
              <a:ea typeface="Lato"/>
              <a:cs typeface="Lato"/>
              <a:sym typeface="Lato"/>
            </a:endParaRPr>
          </a:p>
          <a:p>
            <a:pPr indent="-311150" lvl="0" marL="457200" rtl="0" algn="l">
              <a:lnSpc>
                <a:spcPct val="115000"/>
              </a:lnSpc>
              <a:spcBef>
                <a:spcPts val="0"/>
              </a:spcBef>
              <a:spcAft>
                <a:spcPts val="0"/>
              </a:spcAft>
              <a:buClr>
                <a:srgbClr val="595959"/>
              </a:buClr>
              <a:buSzPts val="1300"/>
              <a:buFont typeface="Lato"/>
              <a:buAutoNum type="arabicPeriod"/>
            </a:pPr>
            <a:r>
              <a:rPr lang="en" sz="1300">
                <a:solidFill>
                  <a:srgbClr val="595959"/>
                </a:solidFill>
                <a:latin typeface="Lato"/>
                <a:ea typeface="Lato"/>
                <a:cs typeface="Lato"/>
                <a:sym typeface="Lato"/>
              </a:rPr>
              <a:t>Cap shares that can be used for personal wealth at some limit</a:t>
            </a:r>
            <a:endParaRPr sz="1300">
              <a:solidFill>
                <a:srgbClr val="595959"/>
              </a:solidFill>
              <a:latin typeface="Lato"/>
              <a:ea typeface="Lato"/>
              <a:cs typeface="Lato"/>
              <a:sym typeface="Lato"/>
            </a:endParaRPr>
          </a:p>
          <a:p>
            <a:pPr indent="-298450" lvl="1" marL="914400" rtl="0" algn="l">
              <a:lnSpc>
                <a:spcPct val="115000"/>
              </a:lnSpc>
              <a:spcBef>
                <a:spcPts val="0"/>
              </a:spcBef>
              <a:spcAft>
                <a:spcPts val="0"/>
              </a:spcAft>
              <a:buClr>
                <a:srgbClr val="595959"/>
              </a:buClr>
              <a:buSzPts val="1100"/>
              <a:buFont typeface="Lato"/>
              <a:buAutoNum type="alphaLcPeriod"/>
            </a:pPr>
            <a:r>
              <a:rPr lang="en">
                <a:solidFill>
                  <a:srgbClr val="595959"/>
                </a:solidFill>
                <a:latin typeface="Lato"/>
                <a:ea typeface="Lato"/>
                <a:cs typeface="Lato"/>
                <a:sym typeface="Lato"/>
              </a:rPr>
              <a:t>Rest can count towards their net worth.</a:t>
            </a:r>
            <a:endParaRPr>
              <a:solidFill>
                <a:srgbClr val="595959"/>
              </a:solidFill>
              <a:latin typeface="Lato"/>
              <a:ea typeface="Lato"/>
              <a:cs typeface="Lato"/>
              <a:sym typeface="Lato"/>
            </a:endParaRPr>
          </a:p>
          <a:p>
            <a:pPr indent="-298450" lvl="1" marL="914400" rtl="0" algn="l">
              <a:lnSpc>
                <a:spcPct val="115000"/>
              </a:lnSpc>
              <a:spcBef>
                <a:spcPts val="0"/>
              </a:spcBef>
              <a:spcAft>
                <a:spcPts val="0"/>
              </a:spcAft>
              <a:buClr>
                <a:srgbClr val="595959"/>
              </a:buClr>
              <a:buSzPts val="1100"/>
              <a:buFont typeface="Lato"/>
              <a:buAutoNum type="alphaLcPeriod"/>
            </a:pPr>
            <a:r>
              <a:rPr lang="en">
                <a:solidFill>
                  <a:srgbClr val="595959"/>
                </a:solidFill>
                <a:latin typeface="Lato"/>
                <a:ea typeface="Lato"/>
                <a:cs typeface="Lato"/>
                <a:sym typeface="Lato"/>
              </a:rPr>
              <a:t>Be used to invest in future pledge organizations or non-profits.</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AutoNum type="romanLcPeriod"/>
            </a:pPr>
            <a:r>
              <a:rPr lang="en">
                <a:solidFill>
                  <a:srgbClr val="595959"/>
                </a:solidFill>
                <a:latin typeface="Lato"/>
                <a:ea typeface="Lato"/>
                <a:cs typeface="Lato"/>
                <a:sym typeface="Lato"/>
              </a:rPr>
              <a:t>Limit to profit for climate change</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AutoNum type="romanLcPeriod"/>
            </a:pPr>
            <a:r>
              <a:rPr lang="en">
                <a:solidFill>
                  <a:srgbClr val="595959"/>
                </a:solidFill>
                <a:latin typeface="Lato"/>
                <a:ea typeface="Lato"/>
                <a:cs typeface="Lato"/>
                <a:sym typeface="Lato"/>
              </a:rPr>
              <a:t>Push their moral development beyond wealth maximization.</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AutoNum type="romanLcPeriod"/>
            </a:pPr>
            <a:r>
              <a:rPr lang="en">
                <a:solidFill>
                  <a:srgbClr val="595959"/>
                </a:solidFill>
                <a:latin typeface="Lato"/>
                <a:ea typeface="Lato"/>
                <a:cs typeface="Lato"/>
                <a:sym typeface="Lato"/>
              </a:rPr>
              <a:t>Looking at the moral development in Rawls, Kohlberg, and virtuous development in Vallor</a:t>
            </a:r>
            <a:endParaRPr>
              <a:solidFill>
                <a:srgbClr val="595959"/>
              </a:solidFill>
              <a:latin typeface="Lato"/>
              <a:ea typeface="Lato"/>
              <a:cs typeface="Lato"/>
              <a:sym typeface="Lato"/>
            </a:endParaRPr>
          </a:p>
          <a:p>
            <a:pPr indent="-311150" lvl="0" marL="457200" rtl="0" algn="l">
              <a:lnSpc>
                <a:spcPct val="115000"/>
              </a:lnSpc>
              <a:spcBef>
                <a:spcPts val="0"/>
              </a:spcBef>
              <a:spcAft>
                <a:spcPts val="0"/>
              </a:spcAft>
              <a:buClr>
                <a:srgbClr val="595959"/>
              </a:buClr>
              <a:buSzPts val="1300"/>
              <a:buFont typeface="Lato"/>
              <a:buAutoNum type="arabicPeriod"/>
            </a:pPr>
            <a:r>
              <a:rPr lang="en" sz="1300">
                <a:solidFill>
                  <a:srgbClr val="595959"/>
                </a:solidFill>
                <a:latin typeface="Lato"/>
                <a:ea typeface="Lato"/>
                <a:cs typeface="Lato"/>
                <a:sym typeface="Lato"/>
              </a:rPr>
              <a:t>Place entrepreneur in a position to give right to shares to certain NGOs</a:t>
            </a:r>
            <a:endParaRPr sz="1300">
              <a:solidFill>
                <a:srgbClr val="595959"/>
              </a:solidFill>
              <a:latin typeface="Lato"/>
              <a:ea typeface="Lato"/>
              <a:cs typeface="Lato"/>
              <a:sym typeface="Lato"/>
            </a:endParaRPr>
          </a:p>
          <a:p>
            <a:pPr indent="-298450" lvl="1" marL="914400" rtl="0" algn="l">
              <a:lnSpc>
                <a:spcPct val="115000"/>
              </a:lnSpc>
              <a:spcBef>
                <a:spcPts val="0"/>
              </a:spcBef>
              <a:spcAft>
                <a:spcPts val="0"/>
              </a:spcAft>
              <a:buClr>
                <a:srgbClr val="595959"/>
              </a:buClr>
              <a:buSzPts val="1100"/>
              <a:buFont typeface="Lato"/>
              <a:buAutoNum type="alphaLcPeriod"/>
            </a:pPr>
            <a:r>
              <a:rPr lang="en">
                <a:solidFill>
                  <a:srgbClr val="595959"/>
                </a:solidFill>
                <a:latin typeface="Lato"/>
                <a:ea typeface="Lato"/>
                <a:cs typeface="Lato"/>
                <a:sym typeface="Lato"/>
              </a:rPr>
              <a:t>Shareholders would have stake in value of company.</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AutoNum type="romanLcPeriod"/>
            </a:pPr>
            <a:r>
              <a:rPr lang="en">
                <a:solidFill>
                  <a:srgbClr val="595959"/>
                </a:solidFill>
                <a:latin typeface="Lato"/>
                <a:ea typeface="Lato"/>
                <a:cs typeface="Lato"/>
                <a:sym typeface="Lato"/>
              </a:rPr>
              <a:t>Give an example of oil companies and who has share in them. We all have to lose money together.</a:t>
            </a:r>
            <a:endParaRPr>
              <a:solidFill>
                <a:srgbClr val="595959"/>
              </a:solidFill>
              <a:latin typeface="Lato"/>
              <a:ea typeface="Lato"/>
              <a:cs typeface="Lato"/>
              <a:sym typeface="Lato"/>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d53fe64ad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d53fe64ad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1150" lvl="0" marL="457200" rtl="0" algn="l">
              <a:lnSpc>
                <a:spcPct val="115000"/>
              </a:lnSpc>
              <a:spcBef>
                <a:spcPts val="0"/>
              </a:spcBef>
              <a:spcAft>
                <a:spcPts val="0"/>
              </a:spcAft>
              <a:buClr>
                <a:srgbClr val="595959"/>
              </a:buClr>
              <a:buSzPts val="1300"/>
              <a:buFont typeface="Lato"/>
              <a:buAutoNum type="arabicPeriod"/>
            </a:pPr>
            <a:r>
              <a:rPr lang="en" sz="1300">
                <a:solidFill>
                  <a:srgbClr val="595959"/>
                </a:solidFill>
                <a:latin typeface="Lato"/>
                <a:ea typeface="Lato"/>
                <a:cs typeface="Lato"/>
                <a:sym typeface="Lato"/>
              </a:rPr>
              <a:t>Original Position Pledge</a:t>
            </a:r>
            <a:endParaRPr sz="1300">
              <a:solidFill>
                <a:srgbClr val="595959"/>
              </a:solidFill>
              <a:latin typeface="Lato"/>
              <a:ea typeface="Lato"/>
              <a:cs typeface="Lato"/>
              <a:sym typeface="Lato"/>
            </a:endParaRPr>
          </a:p>
          <a:p>
            <a:pPr indent="-298450" lvl="1" marL="914400" rtl="0" algn="l">
              <a:lnSpc>
                <a:spcPct val="115000"/>
              </a:lnSpc>
              <a:spcBef>
                <a:spcPts val="0"/>
              </a:spcBef>
              <a:spcAft>
                <a:spcPts val="0"/>
              </a:spcAft>
              <a:buClr>
                <a:srgbClr val="595959"/>
              </a:buClr>
              <a:buSzPts val="1100"/>
              <a:buFont typeface="Lato"/>
              <a:buAutoNum type="alphaLcPeriod"/>
            </a:pPr>
            <a:r>
              <a:rPr lang="en">
                <a:solidFill>
                  <a:srgbClr val="595959"/>
                </a:solidFill>
                <a:latin typeface="Lato"/>
                <a:ea typeface="Lato"/>
                <a:cs typeface="Lato"/>
                <a:sym typeface="Lato"/>
              </a:rPr>
              <a:t>Prospect Theory</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AutoNum type="romanLcPeriod"/>
            </a:pPr>
            <a:r>
              <a:rPr lang="en">
                <a:solidFill>
                  <a:srgbClr val="595959"/>
                </a:solidFill>
                <a:latin typeface="Lato"/>
                <a:ea typeface="Lato"/>
                <a:cs typeface="Lato"/>
                <a:sym typeface="Lato"/>
              </a:rPr>
              <a:t>Logorithmic Value</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AutoNum type="romanLcPeriod"/>
            </a:pPr>
            <a:r>
              <a:rPr lang="en">
                <a:solidFill>
                  <a:srgbClr val="595959"/>
                </a:solidFill>
                <a:latin typeface="Lato"/>
                <a:ea typeface="Lato"/>
                <a:cs typeface="Lato"/>
                <a:sym typeface="Lato"/>
              </a:rPr>
              <a:t>Psychological Value between $1-20 million is great, whereas the difference between 20-50 million would be much less.</a:t>
            </a:r>
            <a:endParaRPr>
              <a:solidFill>
                <a:srgbClr val="595959"/>
              </a:solidFill>
              <a:latin typeface="Lato"/>
              <a:ea typeface="Lato"/>
              <a:cs typeface="Lato"/>
              <a:sym typeface="Lato"/>
            </a:endParaRPr>
          </a:p>
          <a:p>
            <a:pPr indent="-298450" lvl="1" marL="914400" rtl="0" algn="l">
              <a:lnSpc>
                <a:spcPct val="115000"/>
              </a:lnSpc>
              <a:spcBef>
                <a:spcPts val="0"/>
              </a:spcBef>
              <a:spcAft>
                <a:spcPts val="0"/>
              </a:spcAft>
              <a:buClr>
                <a:srgbClr val="595959"/>
              </a:buClr>
              <a:buSzPts val="1100"/>
              <a:buFont typeface="Lato"/>
              <a:buAutoNum type="alphaLcPeriod"/>
            </a:pPr>
            <a:r>
              <a:rPr lang="en">
                <a:solidFill>
                  <a:srgbClr val="595959"/>
                </a:solidFill>
                <a:latin typeface="Lato"/>
                <a:ea typeface="Lato"/>
                <a:cs typeface="Lato"/>
                <a:sym typeface="Lato"/>
              </a:rPr>
              <a:t>Rawls original position and veil of ignorance</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AutoNum type="romanLcPeriod"/>
            </a:pPr>
            <a:r>
              <a:rPr lang="en">
                <a:solidFill>
                  <a:srgbClr val="595959"/>
                </a:solidFill>
                <a:latin typeface="Lato"/>
                <a:ea typeface="Lato"/>
                <a:cs typeface="Lato"/>
                <a:sym typeface="Lato"/>
              </a:rPr>
              <a:t>Idealized version of justice, in which individuals who were all in the same position have to determine rules of justice. Additionally, in this OP individuals have a veil of ignorance, meaning that they do not their talents or standing in society when they enter society out of this OP. Rawls argues that this collection of individuals would form rules of justice. This situation is not that close to the same, as most entrepreneurs are privileged individuals who can afford to to go on a venture. However, it is definitely inspired from it as these individuals do not know if they will be extremely successful ventures in their future. As most individuals who lack have a reference point of a few thousand dollars agree that exorbitant wealth and greed are , I would argue that many would agree to these conditions, because at their point largely because they still view 20 million as a huge success from their reference point. The decision to pursue more money becomes harder as one increase their wealth and greed kicks in, but at that point they had already agreed to the terms.</a:t>
            </a:r>
            <a:endParaRPr>
              <a:solidFill>
                <a:srgbClr val="595959"/>
              </a:solidFill>
              <a:latin typeface="Lato"/>
              <a:ea typeface="Lato"/>
              <a:cs typeface="Lato"/>
              <a:sym typeface="Lato"/>
            </a:endParaRPr>
          </a:p>
          <a:p>
            <a:pPr indent="-311150" lvl="0" marL="457200" rtl="0" algn="l">
              <a:lnSpc>
                <a:spcPct val="115000"/>
              </a:lnSpc>
              <a:spcBef>
                <a:spcPts val="0"/>
              </a:spcBef>
              <a:spcAft>
                <a:spcPts val="0"/>
              </a:spcAft>
              <a:buClr>
                <a:srgbClr val="595959"/>
              </a:buClr>
              <a:buSzPts val="1300"/>
              <a:buFont typeface="Lato"/>
              <a:buAutoNum type="arabicPeriod"/>
            </a:pPr>
            <a:r>
              <a:rPr lang="en" sz="1300">
                <a:solidFill>
                  <a:srgbClr val="595959"/>
                </a:solidFill>
                <a:latin typeface="Lato"/>
                <a:ea typeface="Lato"/>
                <a:cs typeface="Lato"/>
                <a:sym typeface="Lato"/>
              </a:rPr>
              <a:t>Multi-dimensional motivation</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AutoNum type="alphaLcPeriod"/>
            </a:pPr>
            <a:r>
              <a:rPr lang="en" sz="1300">
                <a:solidFill>
                  <a:srgbClr val="595959"/>
                </a:solidFill>
                <a:latin typeface="Lato"/>
                <a:ea typeface="Lato"/>
                <a:cs typeface="Lato"/>
                <a:sym typeface="Lato"/>
              </a:rPr>
              <a:t>Motivated by  social power, authority, public image, and publicity beyond personal wealth. While some of these traits can be tied to money, they are distinctly different from personal wealth alone. An individual who is still pursuing to increase their public image due to wealth can still achieve this through pledge organizations, since it can be counted toward their personal value. Just that it has to be used to give to others instead of a yacht.</a:t>
            </a:r>
            <a:endParaRPr sz="1300">
              <a:solidFill>
                <a:srgbClr val="595959"/>
              </a:solidFill>
              <a:latin typeface="Lato"/>
              <a:ea typeface="Lato"/>
              <a:cs typeface="Lato"/>
              <a:sym typeface="Lato"/>
            </a:endParaRPr>
          </a:p>
          <a:p>
            <a:pPr indent="-311150" lvl="0" marL="457200" rtl="0" algn="l">
              <a:lnSpc>
                <a:spcPct val="115000"/>
              </a:lnSpc>
              <a:spcBef>
                <a:spcPts val="0"/>
              </a:spcBef>
              <a:spcAft>
                <a:spcPts val="0"/>
              </a:spcAft>
              <a:buClr>
                <a:srgbClr val="595959"/>
              </a:buClr>
              <a:buSzPts val="1300"/>
              <a:buFont typeface="Lato"/>
              <a:buAutoNum type="arabicPeriod"/>
            </a:pPr>
            <a:r>
              <a:rPr lang="en" sz="1300">
                <a:solidFill>
                  <a:srgbClr val="595959"/>
                </a:solidFill>
                <a:latin typeface="Lato"/>
                <a:ea typeface="Lato"/>
                <a:cs typeface="Lato"/>
                <a:sym typeface="Lato"/>
              </a:rPr>
              <a:t>Natural Tendency for Philanthropy</a:t>
            </a:r>
            <a:endParaRPr sz="1300">
              <a:solidFill>
                <a:srgbClr val="595959"/>
              </a:solidFill>
              <a:latin typeface="Lato"/>
              <a:ea typeface="Lato"/>
              <a:cs typeface="Lato"/>
              <a:sym typeface="Lato"/>
            </a:endParaRPr>
          </a:p>
          <a:p>
            <a:pPr indent="-298450" lvl="1" marL="914400" rtl="0" algn="l">
              <a:lnSpc>
                <a:spcPct val="115000"/>
              </a:lnSpc>
              <a:spcBef>
                <a:spcPts val="0"/>
              </a:spcBef>
              <a:spcAft>
                <a:spcPts val="0"/>
              </a:spcAft>
              <a:buClr>
                <a:srgbClr val="595959"/>
              </a:buClr>
              <a:buSzPts val="1100"/>
              <a:buFont typeface="Lato"/>
              <a:buAutoNum type="alphaLcPeriod"/>
            </a:pPr>
            <a:r>
              <a:rPr lang="en">
                <a:solidFill>
                  <a:srgbClr val="595959"/>
                </a:solidFill>
                <a:latin typeface="Lato"/>
                <a:ea typeface="Lato"/>
                <a:cs typeface="Lato"/>
                <a:sym typeface="Lato"/>
              </a:rPr>
              <a:t>Finance and the Good Society: argument that we cannot achieve the spoils of all our wealth.</a:t>
            </a:r>
            <a:endParaRPr>
              <a:solidFill>
                <a:srgbClr val="595959"/>
              </a:solidFill>
              <a:latin typeface="Lato"/>
              <a:ea typeface="Lato"/>
              <a:cs typeface="Lato"/>
              <a:sym typeface="Lato"/>
            </a:endParaRPr>
          </a:p>
          <a:p>
            <a:pPr indent="-298450" lvl="1" marL="914400" rtl="0" algn="l">
              <a:lnSpc>
                <a:spcPct val="115000"/>
              </a:lnSpc>
              <a:spcBef>
                <a:spcPts val="0"/>
              </a:spcBef>
              <a:spcAft>
                <a:spcPts val="0"/>
              </a:spcAft>
              <a:buClr>
                <a:srgbClr val="595959"/>
              </a:buClr>
              <a:buSzPts val="1100"/>
              <a:buFont typeface="Lato"/>
              <a:buAutoNum type="alphaLcPeriod"/>
            </a:pPr>
            <a:r>
              <a:rPr lang="en">
                <a:solidFill>
                  <a:srgbClr val="595959"/>
                </a:solidFill>
                <a:latin typeface="Lato"/>
                <a:ea typeface="Lato"/>
                <a:cs typeface="Lato"/>
                <a:sym typeface="Lato"/>
              </a:rPr>
              <a:t>Stakeholder Capitalism: Humans are more complex than a value maximization and philanthropist still get value out of giving</a:t>
            </a:r>
            <a:endParaRPr>
              <a:solidFill>
                <a:srgbClr val="595959"/>
              </a:solidFill>
              <a:latin typeface="Lato"/>
              <a:ea typeface="Lato"/>
              <a:cs typeface="Lato"/>
              <a:sym typeface="Lato"/>
            </a:endParaRPr>
          </a:p>
          <a:p>
            <a:pPr indent="-298450" lvl="2" marL="1371600" rtl="0" algn="l">
              <a:lnSpc>
                <a:spcPct val="115000"/>
              </a:lnSpc>
              <a:spcBef>
                <a:spcPts val="0"/>
              </a:spcBef>
              <a:spcAft>
                <a:spcPts val="0"/>
              </a:spcAft>
              <a:buClr>
                <a:srgbClr val="595959"/>
              </a:buClr>
              <a:buSzPts val="1100"/>
              <a:buFont typeface="Lato"/>
              <a:buAutoNum type="romanLcPeriod"/>
            </a:pPr>
            <a:r>
              <a:rPr lang="en">
                <a:solidFill>
                  <a:srgbClr val="595959"/>
                </a:solidFill>
                <a:latin typeface="Lato"/>
                <a:ea typeface="Lato"/>
                <a:cs typeface="Lato"/>
                <a:sym typeface="Lato"/>
              </a:rPr>
              <a:t>Life paradox that one can gain more by giving</a:t>
            </a:r>
            <a:endParaRPr>
              <a:solidFill>
                <a:srgbClr val="595959"/>
              </a:solidFill>
              <a:latin typeface="Lato"/>
              <a:ea typeface="Lato"/>
              <a:cs typeface="Lato"/>
              <a:sym typeface="Lato"/>
            </a:endParaRPr>
          </a:p>
          <a:p>
            <a:pPr indent="-298450" lvl="1" marL="914400" rtl="0" algn="l">
              <a:lnSpc>
                <a:spcPct val="115000"/>
              </a:lnSpc>
              <a:spcBef>
                <a:spcPts val="0"/>
              </a:spcBef>
              <a:spcAft>
                <a:spcPts val="0"/>
              </a:spcAft>
              <a:buClr>
                <a:srgbClr val="595959"/>
              </a:buClr>
              <a:buSzPts val="1100"/>
              <a:buFont typeface="Lato"/>
              <a:buAutoNum type="alphaLcPeriod"/>
            </a:pPr>
            <a:r>
              <a:rPr lang="en">
                <a:solidFill>
                  <a:srgbClr val="595959"/>
                </a:solidFill>
                <a:latin typeface="Lato"/>
                <a:ea typeface="Lato"/>
                <a:cs typeface="Lato"/>
                <a:sym typeface="Lato"/>
              </a:rPr>
              <a:t>Philanthropy is not necessarily virtuous, one can still gain be solely pursuing their public image and rationally realize that they can gain more in their public image by donating than by solely pursuing more money.</a:t>
            </a:r>
            <a:endParaRPr>
              <a:solidFill>
                <a:srgbClr val="595959"/>
              </a:solidFill>
              <a:latin typeface="Lato"/>
              <a:ea typeface="Lato"/>
              <a:cs typeface="Lato"/>
              <a:sym typeface="Lato"/>
            </a:endParaRPr>
          </a:p>
          <a:p>
            <a:pPr indent="-311150" lvl="0" marL="457200" rtl="0" algn="l">
              <a:lnSpc>
                <a:spcPct val="115000"/>
              </a:lnSpc>
              <a:spcBef>
                <a:spcPts val="0"/>
              </a:spcBef>
              <a:spcAft>
                <a:spcPts val="0"/>
              </a:spcAft>
              <a:buClr>
                <a:srgbClr val="595959"/>
              </a:buClr>
              <a:buSzPts val="1300"/>
              <a:buFont typeface="Lato"/>
              <a:buAutoNum type="arabicPeriod"/>
            </a:pPr>
            <a:r>
              <a:rPr lang="en" sz="1300">
                <a:solidFill>
                  <a:srgbClr val="595959"/>
                </a:solidFill>
                <a:latin typeface="Lato"/>
                <a:ea typeface="Lato"/>
                <a:cs typeface="Lato"/>
                <a:sym typeface="Lato"/>
              </a:rPr>
              <a:t>Ecosystem for Moral Cultivation</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AutoNum type="alphaLcPeriod"/>
            </a:pPr>
            <a:r>
              <a:rPr lang="en" sz="1300">
                <a:solidFill>
                  <a:srgbClr val="595959"/>
                </a:solidFill>
                <a:latin typeface="Lato"/>
                <a:ea typeface="Lato"/>
                <a:cs typeface="Lato"/>
                <a:sym typeface="Lato"/>
              </a:rPr>
              <a:t>Kohlberg’s Moral development, Rawls moral development, and Vallor Virtues development</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AutoNum type="alphaLcPeriod"/>
            </a:pPr>
            <a:r>
              <a:rPr lang="en" sz="1300">
                <a:solidFill>
                  <a:srgbClr val="595959"/>
                </a:solidFill>
                <a:latin typeface="Lato"/>
                <a:ea typeface="Lato"/>
                <a:cs typeface="Lato"/>
                <a:sym typeface="Lato"/>
              </a:rPr>
              <a:t>Arguing that while taking this step does not necessarily make a person virtuous, is does put them in an ecosystem that is not solely enslaved to one dimension. </a:t>
            </a:r>
            <a:endParaRPr sz="1300">
              <a:solidFill>
                <a:srgbClr val="595959"/>
              </a:solidFill>
              <a:latin typeface="Lato"/>
              <a:ea typeface="Lato"/>
              <a:cs typeface="Lato"/>
              <a:sym typeface="Lato"/>
            </a:endParaRPr>
          </a:p>
          <a:p>
            <a:pPr indent="-311150" lvl="2" marL="1371600" rtl="0" algn="l">
              <a:lnSpc>
                <a:spcPct val="115000"/>
              </a:lnSpc>
              <a:spcBef>
                <a:spcPts val="0"/>
              </a:spcBef>
              <a:spcAft>
                <a:spcPts val="0"/>
              </a:spcAft>
              <a:buClr>
                <a:srgbClr val="595959"/>
              </a:buClr>
              <a:buSzPts val="1300"/>
              <a:buFont typeface="Lato"/>
              <a:buAutoNum type="romanLcPeriod"/>
            </a:pPr>
            <a:r>
              <a:rPr lang="en" sz="1300">
                <a:solidFill>
                  <a:srgbClr val="595959"/>
                </a:solidFill>
                <a:latin typeface="Lato"/>
                <a:ea typeface="Lato"/>
                <a:cs typeface="Lato"/>
                <a:sym typeface="Lato"/>
              </a:rPr>
              <a:t>For example, an entrepreneur who has moved to improving their public image, would not be a virtuous person necessarily by Vallor, but they would have a higher stage of moral development than a person solely pursing wealth maximazation according to Kohlberg.  One can see this person who is pursuing public image to be faced with a choice to potentially increase their company’s value by doing something corrupt, which would decrease their public image, and thus not doing it</a:t>
            </a:r>
            <a:endParaRPr sz="1300">
              <a:solidFill>
                <a:srgbClr val="595959"/>
              </a:solidFill>
              <a:latin typeface="Lato"/>
              <a:ea typeface="Lato"/>
              <a:cs typeface="Lato"/>
              <a:sym typeface="Lato"/>
            </a:endParaRPr>
          </a:p>
          <a:p>
            <a:pPr indent="-311150" lvl="1" marL="914400" rtl="0" algn="l">
              <a:lnSpc>
                <a:spcPct val="115000"/>
              </a:lnSpc>
              <a:spcBef>
                <a:spcPts val="0"/>
              </a:spcBef>
              <a:spcAft>
                <a:spcPts val="0"/>
              </a:spcAft>
              <a:buClr>
                <a:srgbClr val="595959"/>
              </a:buClr>
              <a:buSzPts val="1300"/>
              <a:buFont typeface="Lato"/>
              <a:buAutoNum type="alphaLcPeriod"/>
            </a:pPr>
            <a:r>
              <a:rPr lang="en" sz="1300">
                <a:solidFill>
                  <a:srgbClr val="595959"/>
                </a:solidFill>
                <a:latin typeface="Lato"/>
                <a:ea typeface="Lato"/>
                <a:cs typeface="Lato"/>
                <a:sym typeface="Lato"/>
              </a:rPr>
              <a:t>There is this realization among the elite that giving one’s money away brings more joy than trying to hoard it, even in such controversial books such as Carnegie’s gospel of wealth</a:t>
            </a:r>
            <a:endParaRPr sz="1300">
              <a:solidFill>
                <a:srgbClr val="595959"/>
              </a:solidFill>
              <a:latin typeface="Lato"/>
              <a:ea typeface="Lato"/>
              <a:cs typeface="Lato"/>
              <a:sym typeface="Lato"/>
            </a:endParaRPr>
          </a:p>
          <a:p>
            <a:pPr indent="0" lvl="0" marL="0" rtl="0" algn="l">
              <a:spcBef>
                <a:spcPts val="120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0"/>
              </a:spcBef>
              <a:spcAft>
                <a:spcPts val="0"/>
              </a:spcAft>
              <a:buClr>
                <a:schemeClr val="lt1"/>
              </a:buClr>
              <a:buSzPts val="1100"/>
              <a:buChar char="○"/>
              <a:defRPr>
                <a:solidFill>
                  <a:schemeClr val="lt1"/>
                </a:solidFill>
              </a:defRPr>
            </a:lvl2pPr>
            <a:lvl3pPr indent="-298450" lvl="2" marL="1371600">
              <a:spcBef>
                <a:spcPts val="0"/>
              </a:spcBef>
              <a:spcAft>
                <a:spcPts val="0"/>
              </a:spcAft>
              <a:buClr>
                <a:schemeClr val="lt1"/>
              </a:buClr>
              <a:buSzPts val="1100"/>
              <a:buChar char="■"/>
              <a:defRPr>
                <a:solidFill>
                  <a:schemeClr val="lt1"/>
                </a:solidFill>
              </a:defRPr>
            </a:lvl3pPr>
            <a:lvl4pPr indent="-298450" lvl="3" marL="1828800">
              <a:spcBef>
                <a:spcPts val="0"/>
              </a:spcBef>
              <a:spcAft>
                <a:spcPts val="0"/>
              </a:spcAft>
              <a:buClr>
                <a:schemeClr val="lt1"/>
              </a:buClr>
              <a:buSzPts val="1100"/>
              <a:buChar char="●"/>
              <a:defRPr>
                <a:solidFill>
                  <a:schemeClr val="lt1"/>
                </a:solidFill>
              </a:defRPr>
            </a:lvl4pPr>
            <a:lvl5pPr indent="-298450" lvl="4" marL="2286000">
              <a:spcBef>
                <a:spcPts val="0"/>
              </a:spcBef>
              <a:spcAft>
                <a:spcPts val="0"/>
              </a:spcAft>
              <a:buClr>
                <a:schemeClr val="lt1"/>
              </a:buClr>
              <a:buSzPts val="1100"/>
              <a:buChar char="○"/>
              <a:defRPr>
                <a:solidFill>
                  <a:schemeClr val="lt1"/>
                </a:solidFill>
              </a:defRPr>
            </a:lvl5pPr>
            <a:lvl6pPr indent="-298450" lvl="5" marL="2743200">
              <a:spcBef>
                <a:spcPts val="0"/>
              </a:spcBef>
              <a:spcAft>
                <a:spcPts val="0"/>
              </a:spcAft>
              <a:buClr>
                <a:schemeClr val="lt1"/>
              </a:buClr>
              <a:buSzPts val="1100"/>
              <a:buChar char="■"/>
              <a:defRPr>
                <a:solidFill>
                  <a:schemeClr val="lt1"/>
                </a:solidFill>
              </a:defRPr>
            </a:lvl6pPr>
            <a:lvl7pPr indent="-298450" lvl="6" marL="3200400">
              <a:spcBef>
                <a:spcPts val="0"/>
              </a:spcBef>
              <a:spcAft>
                <a:spcPts val="0"/>
              </a:spcAft>
              <a:buClr>
                <a:schemeClr val="lt1"/>
              </a:buClr>
              <a:buSzPts val="1100"/>
              <a:buChar char="●"/>
              <a:defRPr>
                <a:solidFill>
                  <a:schemeClr val="lt1"/>
                </a:solidFill>
              </a:defRPr>
            </a:lvl7pPr>
            <a:lvl8pPr indent="-298450" lvl="7" marL="3657600">
              <a:spcBef>
                <a:spcPts val="0"/>
              </a:spcBef>
              <a:spcAft>
                <a:spcPts val="0"/>
              </a:spcAft>
              <a:buClr>
                <a:schemeClr val="lt1"/>
              </a:buClr>
              <a:buSzPts val="1100"/>
              <a:buChar char="○"/>
              <a:defRPr>
                <a:solidFill>
                  <a:schemeClr val="lt1"/>
                </a:solidFill>
              </a:defRPr>
            </a:lvl8pPr>
            <a:lvl9pPr indent="-298450" lvl="8" marL="4114800">
              <a:spcBef>
                <a:spcPts val="0"/>
              </a:spcBef>
              <a:spcAft>
                <a:spcPts val="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580"/>
              <a:t>The Entrepreneurial Ecosystem: </a:t>
            </a:r>
            <a:r>
              <a:rPr b="0" lang="en" sz="2580"/>
              <a:t>shifting away from </a:t>
            </a:r>
            <a:r>
              <a:rPr b="0" i="1" lang="en" sz="2580"/>
              <a:t>exuberant</a:t>
            </a:r>
            <a:r>
              <a:rPr b="0" i="1" lang="en" sz="2580"/>
              <a:t> technological colonialism</a:t>
            </a:r>
            <a:r>
              <a:rPr b="0" lang="en" sz="2580"/>
              <a:t> toward a more</a:t>
            </a:r>
            <a:r>
              <a:rPr b="0" i="1" lang="en" sz="2580"/>
              <a:t> humane and virtuous landscape</a:t>
            </a:r>
            <a:r>
              <a:rPr b="0" lang="en" sz="2580"/>
              <a:t>.</a:t>
            </a:r>
            <a:endParaRPr b="0" sz="2580"/>
          </a:p>
        </p:txBody>
      </p:sp>
      <p:sp>
        <p:nvSpPr>
          <p:cNvPr id="87" name="Google Shape;87;p13"/>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By Kekoa Wong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2"/>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Open Discussion</a:t>
            </a:r>
            <a:endParaRPr/>
          </a:p>
        </p:txBody>
      </p:sp>
      <p:sp>
        <p:nvSpPr>
          <p:cNvPr id="143" name="Google Shape;143;p22"/>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
              <a:t>General questions about proposal?</a:t>
            </a:r>
            <a:endParaRPr/>
          </a:p>
          <a:p>
            <a:pPr indent="-311150" lvl="0" marL="457200" rtl="0" algn="l">
              <a:spcBef>
                <a:spcPts val="0"/>
              </a:spcBef>
              <a:spcAft>
                <a:spcPts val="0"/>
              </a:spcAft>
              <a:buSzPts val="1300"/>
              <a:buChar char="●"/>
            </a:pPr>
            <a:r>
              <a:rPr lang="en"/>
              <a:t>Feedback (especially from business students)?</a:t>
            </a:r>
            <a:endParaRPr/>
          </a:p>
          <a:p>
            <a:pPr indent="-311150" lvl="0" marL="457200" rtl="0" algn="l">
              <a:spcBef>
                <a:spcPts val="0"/>
              </a:spcBef>
              <a:spcAft>
                <a:spcPts val="0"/>
              </a:spcAft>
              <a:buSzPts val="1300"/>
              <a:buChar char="●"/>
            </a:pPr>
            <a:r>
              <a:rPr lang="en"/>
              <a:t>Anyone with previous research/experience in area?</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3"/>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Further Research:</a:t>
            </a:r>
            <a:endParaRPr/>
          </a:p>
        </p:txBody>
      </p:sp>
      <p:sp>
        <p:nvSpPr>
          <p:cNvPr id="149" name="Google Shape;149;p23"/>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
              <a:t>Investor Relations</a:t>
            </a:r>
            <a:endParaRPr/>
          </a:p>
          <a:p>
            <a:pPr indent="-298450" lvl="1" marL="914400" rtl="0" algn="l">
              <a:spcBef>
                <a:spcPts val="0"/>
              </a:spcBef>
              <a:spcAft>
                <a:spcPts val="0"/>
              </a:spcAft>
              <a:buSzPts val="1100"/>
              <a:buChar char="○"/>
            </a:pPr>
            <a:r>
              <a:rPr lang="en"/>
              <a:t>Will investors be willing to invest in these companies with the limited payoff for personal wealth?</a:t>
            </a:r>
            <a:endParaRPr/>
          </a:p>
          <a:p>
            <a:pPr indent="-311150" lvl="0" marL="457200" rtl="0" algn="l">
              <a:spcBef>
                <a:spcPts val="0"/>
              </a:spcBef>
              <a:spcAft>
                <a:spcPts val="0"/>
              </a:spcAft>
              <a:buSzPts val="1300"/>
              <a:buChar char="●"/>
            </a:pPr>
            <a:r>
              <a:rPr lang="en"/>
              <a:t>Would corporations still be more motivated by some data collection and would this proposal be </a:t>
            </a:r>
            <a:r>
              <a:rPr lang="en"/>
              <a:t>ineffective</a:t>
            </a:r>
            <a:r>
              <a:rPr lang="en"/>
              <a:t> at making individuals </a:t>
            </a:r>
            <a:r>
              <a:rPr lang="en"/>
              <a:t>motivated</a:t>
            </a:r>
            <a:r>
              <a:rPr lang="en"/>
              <a:t> beyond profit?</a:t>
            </a:r>
            <a:endParaRPr/>
          </a:p>
          <a:p>
            <a:pPr indent="-311150" lvl="0" marL="457200" rtl="0" algn="l">
              <a:spcBef>
                <a:spcPts val="0"/>
              </a:spcBef>
              <a:spcAft>
                <a:spcPts val="0"/>
              </a:spcAft>
              <a:buSzPts val="1300"/>
              <a:buChar char="●"/>
            </a:pPr>
            <a:r>
              <a:rPr lang="en"/>
              <a:t>The exit strategy: public company or company </a:t>
            </a:r>
            <a:r>
              <a:rPr lang="en"/>
              <a:t>acquisition.</a:t>
            </a:r>
            <a:endParaRPr/>
          </a:p>
          <a:p>
            <a:pPr indent="-311150" lvl="0" marL="457200" rtl="0" algn="l">
              <a:spcBef>
                <a:spcPts val="0"/>
              </a:spcBef>
              <a:spcAft>
                <a:spcPts val="0"/>
              </a:spcAft>
              <a:buSzPts val="1300"/>
              <a:buChar char="●"/>
            </a:pPr>
            <a:r>
              <a:rPr lang="en"/>
              <a:t>Tax incentives.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Scattered Inspirations</a:t>
            </a:r>
            <a:endParaRPr/>
          </a:p>
        </p:txBody>
      </p:sp>
      <p:sp>
        <p:nvSpPr>
          <p:cNvPr id="93" name="Google Shape;93;p1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
              <a:t>“Move Fast and Break Things”</a:t>
            </a:r>
            <a:endParaRPr/>
          </a:p>
          <a:p>
            <a:pPr indent="-311150" lvl="0" marL="457200" rtl="0" algn="l">
              <a:spcBef>
                <a:spcPts val="0"/>
              </a:spcBef>
              <a:spcAft>
                <a:spcPts val="0"/>
              </a:spcAft>
              <a:buSzPts val="1300"/>
              <a:buChar char="●"/>
            </a:pPr>
            <a:r>
              <a:rPr lang="en"/>
              <a:t>Harmful impact of technological innovations</a:t>
            </a:r>
            <a:endParaRPr/>
          </a:p>
          <a:p>
            <a:pPr indent="-298450" lvl="1" marL="914400" rtl="0" algn="l">
              <a:spcBef>
                <a:spcPts val="0"/>
              </a:spcBef>
              <a:spcAft>
                <a:spcPts val="0"/>
              </a:spcAft>
              <a:buSzPts val="1100"/>
              <a:buChar char="○"/>
            </a:pPr>
            <a:r>
              <a:rPr lang="en"/>
              <a:t>Technologies are “extensions of the human value contexts in which they operate”</a:t>
            </a:r>
            <a:endParaRPr/>
          </a:p>
          <a:p>
            <a:pPr indent="-311150" lvl="0" marL="457200" rtl="0" algn="l">
              <a:spcBef>
                <a:spcPts val="0"/>
              </a:spcBef>
              <a:spcAft>
                <a:spcPts val="0"/>
              </a:spcAft>
              <a:buSzPts val="1300"/>
              <a:buChar char="●"/>
            </a:pPr>
            <a:r>
              <a:rPr lang="en"/>
              <a:t>Behavioral Economics</a:t>
            </a:r>
            <a:endParaRPr/>
          </a:p>
          <a:p>
            <a:pPr indent="-298450" lvl="1" marL="914400" rtl="0" algn="l">
              <a:spcBef>
                <a:spcPts val="0"/>
              </a:spcBef>
              <a:spcAft>
                <a:spcPts val="0"/>
              </a:spcAft>
              <a:buSzPts val="1100"/>
              <a:buChar char="○"/>
            </a:pPr>
            <a:r>
              <a:rPr lang="en"/>
              <a:t>Assumption of limited rationality in traditional economic models</a:t>
            </a:r>
            <a:endParaRPr/>
          </a:p>
          <a:p>
            <a:pPr indent="-298450" lvl="1" marL="914400" rtl="0" algn="l">
              <a:spcBef>
                <a:spcPts val="0"/>
              </a:spcBef>
              <a:spcAft>
                <a:spcPts val="0"/>
              </a:spcAft>
              <a:buSzPts val="1100"/>
              <a:buChar char="○"/>
            </a:pPr>
            <a:r>
              <a:rPr lang="en"/>
              <a:t>Prospect</a:t>
            </a:r>
            <a:r>
              <a:rPr lang="en"/>
              <a:t> Theory</a:t>
            </a:r>
            <a:endParaRPr/>
          </a:p>
          <a:p>
            <a:pPr indent="-311150" lvl="0" marL="457200" rtl="0" algn="l">
              <a:spcBef>
                <a:spcPts val="0"/>
              </a:spcBef>
              <a:spcAft>
                <a:spcPts val="0"/>
              </a:spcAft>
              <a:buSzPts val="1300"/>
              <a:buChar char="●"/>
            </a:pPr>
            <a:r>
              <a:rPr lang="en"/>
              <a:t>Human moral and virtuous development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Overview of Presentation</a:t>
            </a:r>
            <a:endParaRPr/>
          </a:p>
        </p:txBody>
      </p:sp>
      <p:sp>
        <p:nvSpPr>
          <p:cNvPr id="99" name="Google Shape;99;p15"/>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AutoNum type="arabicPeriod"/>
            </a:pPr>
            <a:r>
              <a:rPr lang="en"/>
              <a:t>Prospect Theory</a:t>
            </a:r>
            <a:endParaRPr/>
          </a:p>
          <a:p>
            <a:pPr indent="-311150" lvl="0" marL="457200" rtl="0" algn="l">
              <a:spcBef>
                <a:spcPts val="0"/>
              </a:spcBef>
              <a:spcAft>
                <a:spcPts val="0"/>
              </a:spcAft>
              <a:buSzPts val="1300"/>
              <a:buAutoNum type="arabicPeriod"/>
            </a:pPr>
            <a:r>
              <a:rPr lang="en"/>
              <a:t>Stakeholder Capitalism</a:t>
            </a:r>
            <a:endParaRPr/>
          </a:p>
          <a:p>
            <a:pPr indent="-311150" lvl="0" marL="457200" rtl="0" algn="l">
              <a:spcBef>
                <a:spcPts val="0"/>
              </a:spcBef>
              <a:spcAft>
                <a:spcPts val="0"/>
              </a:spcAft>
              <a:buSzPts val="1300"/>
              <a:buAutoNum type="arabicPeriod"/>
            </a:pPr>
            <a:r>
              <a:rPr lang="en"/>
              <a:t>Finance and the Good Society (book by Robert Shiller)</a:t>
            </a:r>
            <a:endParaRPr/>
          </a:p>
          <a:p>
            <a:pPr indent="-311150" lvl="0" marL="457200" rtl="0" algn="l">
              <a:spcBef>
                <a:spcPts val="0"/>
              </a:spcBef>
              <a:spcAft>
                <a:spcPts val="0"/>
              </a:spcAft>
              <a:buSzPts val="1300"/>
              <a:buAutoNum type="arabicPeriod"/>
            </a:pPr>
            <a:r>
              <a:rPr lang="en"/>
              <a:t>Proposal (largely based on these sources)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6"/>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Prospect Theory</a:t>
            </a:r>
            <a:endParaRPr/>
          </a:p>
        </p:txBody>
      </p:sp>
      <p:sp>
        <p:nvSpPr>
          <p:cNvPr id="105" name="Google Shape;105;p16"/>
          <p:cNvSpPr txBox="1"/>
          <p:nvPr>
            <p:ph idx="1" type="body"/>
          </p:nvPr>
        </p:nvSpPr>
        <p:spPr>
          <a:xfrm>
            <a:off x="729450" y="2078875"/>
            <a:ext cx="7688700" cy="2261100"/>
          </a:xfrm>
          <a:prstGeom prst="rect">
            <a:avLst/>
          </a:prstGeom>
        </p:spPr>
        <p:txBody>
          <a:bodyPr anchorCtr="0" anchor="t" bIns="91425" lIns="91425" spcFirstLastPara="1" rIns="91425" wrap="square" tIns="91425">
            <a:normAutofit lnSpcReduction="10000"/>
          </a:bodyPr>
          <a:lstStyle/>
          <a:p>
            <a:pPr indent="-311150" lvl="0" marL="457200" rtl="0" algn="l">
              <a:spcBef>
                <a:spcPts val="0"/>
              </a:spcBef>
              <a:spcAft>
                <a:spcPts val="0"/>
              </a:spcAft>
              <a:buSzPts val="1300"/>
              <a:buChar char="●"/>
            </a:pPr>
            <a:r>
              <a:rPr lang="en"/>
              <a:t>Diminishing Sensitivity</a:t>
            </a:r>
            <a:endParaRPr/>
          </a:p>
          <a:p>
            <a:pPr indent="-311150" lvl="0" marL="457200" rtl="0" algn="l">
              <a:spcBef>
                <a:spcPts val="0"/>
              </a:spcBef>
              <a:spcAft>
                <a:spcPts val="0"/>
              </a:spcAft>
              <a:buSzPts val="1300"/>
              <a:buChar char="●"/>
            </a:pPr>
            <a:r>
              <a:rPr lang="en"/>
              <a:t>Reference Point</a:t>
            </a:r>
            <a:endParaRPr/>
          </a:p>
          <a:p>
            <a:pPr indent="-311150" lvl="0" marL="457200" rtl="0" algn="l">
              <a:spcBef>
                <a:spcPts val="0"/>
              </a:spcBef>
              <a:spcAft>
                <a:spcPts val="0"/>
              </a:spcAft>
              <a:buSzPts val="1300"/>
              <a:buChar char="●"/>
            </a:pPr>
            <a:r>
              <a:rPr lang="en"/>
              <a:t>Loss Aversion</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What are your thoughts on this theory and its </a:t>
            </a:r>
            <a:endParaRPr/>
          </a:p>
          <a:p>
            <a:pPr indent="0" lvl="0" marL="0" rtl="0" algn="l">
              <a:spcBef>
                <a:spcPts val="1200"/>
              </a:spcBef>
              <a:spcAft>
                <a:spcPts val="1200"/>
              </a:spcAft>
              <a:buNone/>
            </a:pPr>
            <a:r>
              <a:rPr lang="en"/>
              <a:t>challenge to traditional rationality?</a:t>
            </a:r>
            <a:endParaRPr/>
          </a:p>
        </p:txBody>
      </p:sp>
      <p:pic>
        <p:nvPicPr>
          <p:cNvPr id="106" name="Google Shape;106;p16"/>
          <p:cNvPicPr preferRelativeResize="0"/>
          <p:nvPr/>
        </p:nvPicPr>
        <p:blipFill>
          <a:blip r:embed="rId3">
            <a:alphaModFix/>
          </a:blip>
          <a:stretch>
            <a:fillRect/>
          </a:stretch>
        </p:blipFill>
        <p:spPr>
          <a:xfrm>
            <a:off x="4992774" y="2078875"/>
            <a:ext cx="3425374" cy="21608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7"/>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Stakeholder Capitalism</a:t>
            </a:r>
            <a:endParaRPr/>
          </a:p>
        </p:txBody>
      </p:sp>
      <p:sp>
        <p:nvSpPr>
          <p:cNvPr id="112" name="Google Shape;112;p17"/>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Literature by Prof. R. Edward Freeman (University of Virginia) and Prof. Kirsten Martin (University of Notre Dame) to build stronger ethics and deeper </a:t>
            </a:r>
            <a:r>
              <a:rPr lang="en"/>
              <a:t>understanding</a:t>
            </a:r>
            <a:r>
              <a:rPr lang="en"/>
              <a:t> of the human  into theories of capitalism.</a:t>
            </a:r>
            <a:endParaRPr/>
          </a:p>
          <a:p>
            <a:pPr indent="0" lvl="0" marL="0" rtl="0" algn="l">
              <a:spcBef>
                <a:spcPts val="1200"/>
              </a:spcBef>
              <a:spcAft>
                <a:spcPts val="0"/>
              </a:spcAft>
              <a:buNone/>
            </a:pPr>
            <a:r>
              <a:t/>
            </a:r>
            <a:endParaRPr/>
          </a:p>
          <a:p>
            <a:pPr indent="-311150" lvl="0" marL="457200" rtl="0" algn="l">
              <a:spcBef>
                <a:spcPts val="1200"/>
              </a:spcBef>
              <a:spcAft>
                <a:spcPts val="0"/>
              </a:spcAft>
              <a:buSzPts val="1300"/>
              <a:buAutoNum type="arabicPeriod"/>
            </a:pPr>
            <a:r>
              <a:rPr lang="en"/>
              <a:t>Complexity</a:t>
            </a:r>
            <a:endParaRPr/>
          </a:p>
          <a:p>
            <a:pPr indent="-311150" lvl="0" marL="457200" rtl="0" algn="l">
              <a:spcBef>
                <a:spcPts val="0"/>
              </a:spcBef>
              <a:spcAft>
                <a:spcPts val="0"/>
              </a:spcAft>
              <a:buSzPts val="1300"/>
              <a:buAutoNum type="arabicPeriod"/>
            </a:pPr>
            <a:r>
              <a:rPr lang="en"/>
              <a:t>Value-Creation instead of Value-Capture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8"/>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Finance and the Good Society</a:t>
            </a:r>
            <a:endParaRPr/>
          </a:p>
        </p:txBody>
      </p:sp>
      <p:sp>
        <p:nvSpPr>
          <p:cNvPr id="118" name="Google Shape;118;p18"/>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
              <a:t>By Robert Shiller</a:t>
            </a:r>
            <a:endParaRPr/>
          </a:p>
          <a:p>
            <a:pPr indent="-311150" lvl="0" marL="457200" rtl="0" algn="l">
              <a:spcBef>
                <a:spcPts val="0"/>
              </a:spcBef>
              <a:spcAft>
                <a:spcPts val="0"/>
              </a:spcAft>
              <a:buSzPts val="1300"/>
              <a:buChar char="●"/>
            </a:pPr>
            <a:r>
              <a:rPr lang="en"/>
              <a:t>Useful Topics Covered:</a:t>
            </a:r>
            <a:endParaRPr/>
          </a:p>
          <a:p>
            <a:pPr indent="-298450" lvl="1" marL="914400" rtl="0" algn="l">
              <a:spcBef>
                <a:spcPts val="0"/>
              </a:spcBef>
              <a:spcAft>
                <a:spcPts val="0"/>
              </a:spcAft>
              <a:buSzPts val="1100"/>
              <a:buChar char="○"/>
            </a:pPr>
            <a:r>
              <a:rPr lang="en"/>
              <a:t>“Irrationality” present in markets</a:t>
            </a:r>
            <a:endParaRPr/>
          </a:p>
          <a:p>
            <a:pPr indent="-298450" lvl="1" marL="914400" rtl="0" algn="l">
              <a:spcBef>
                <a:spcPts val="0"/>
              </a:spcBef>
              <a:spcAft>
                <a:spcPts val="0"/>
              </a:spcAft>
              <a:buSzPts val="1100"/>
              <a:buChar char="○"/>
            </a:pPr>
            <a:r>
              <a:rPr lang="en"/>
              <a:t>Issues with CEO incentive structure</a:t>
            </a:r>
            <a:endParaRPr/>
          </a:p>
          <a:p>
            <a:pPr indent="-298450" lvl="1" marL="914400" rtl="0" algn="l">
              <a:spcBef>
                <a:spcPts val="0"/>
              </a:spcBef>
              <a:spcAft>
                <a:spcPts val="0"/>
              </a:spcAft>
              <a:buSzPts val="1100"/>
              <a:buChar char="○"/>
            </a:pPr>
            <a:r>
              <a:rPr lang="en"/>
              <a:t>Non-profit investment</a:t>
            </a:r>
            <a:endParaRPr/>
          </a:p>
          <a:p>
            <a:pPr indent="-298450" lvl="1" marL="914400" rtl="0" algn="l">
              <a:spcBef>
                <a:spcPts val="0"/>
              </a:spcBef>
              <a:spcAft>
                <a:spcPts val="0"/>
              </a:spcAft>
              <a:buSzPts val="1100"/>
              <a:buChar char="○"/>
            </a:pPr>
            <a:r>
              <a:rPr lang="en"/>
              <a:t>Philanthropy</a:t>
            </a:r>
            <a:endParaRPr/>
          </a:p>
        </p:txBody>
      </p:sp>
      <p:pic>
        <p:nvPicPr>
          <p:cNvPr id="119" name="Google Shape;119;p18"/>
          <p:cNvPicPr preferRelativeResize="0"/>
          <p:nvPr/>
        </p:nvPicPr>
        <p:blipFill>
          <a:blip r:embed="rId3">
            <a:alphaModFix/>
          </a:blip>
          <a:stretch>
            <a:fillRect/>
          </a:stretch>
        </p:blipFill>
        <p:spPr>
          <a:xfrm>
            <a:off x="6127025" y="1853850"/>
            <a:ext cx="1945967" cy="25386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9"/>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Main Question</a:t>
            </a:r>
            <a:endParaRPr/>
          </a:p>
        </p:txBody>
      </p:sp>
      <p:sp>
        <p:nvSpPr>
          <p:cNvPr id="125" name="Google Shape;125;p19"/>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sz="1500"/>
          </a:p>
          <a:p>
            <a:pPr indent="0" lvl="0" marL="0" rtl="0" algn="ctr">
              <a:spcBef>
                <a:spcPts val="1200"/>
              </a:spcBef>
              <a:spcAft>
                <a:spcPts val="1200"/>
              </a:spcAft>
              <a:buNone/>
            </a:pPr>
            <a:r>
              <a:rPr lang="en" sz="1500"/>
              <a:t>How might we place the </a:t>
            </a:r>
            <a:r>
              <a:rPr lang="en" sz="1500"/>
              <a:t>entrepreneur</a:t>
            </a:r>
            <a:r>
              <a:rPr lang="en" sz="1500"/>
              <a:t> in a system that pushes them to cultivate more </a:t>
            </a:r>
            <a:r>
              <a:rPr lang="en" sz="1500"/>
              <a:t>virtuous, or socially beneficial, behavior?</a:t>
            </a:r>
            <a:endParaRPr sz="15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0"/>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Proposal: </a:t>
            </a:r>
            <a:r>
              <a:rPr lang="en"/>
              <a:t>Entrepreneurial</a:t>
            </a:r>
            <a:r>
              <a:rPr lang="en"/>
              <a:t> Pledge</a:t>
            </a:r>
            <a:endParaRPr/>
          </a:p>
        </p:txBody>
      </p:sp>
      <p:sp>
        <p:nvSpPr>
          <p:cNvPr id="131" name="Google Shape;131;p20"/>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Pledge: Any shareholder who holds voting </a:t>
            </a:r>
            <a:r>
              <a:rPr lang="en"/>
              <a:t>shares</a:t>
            </a:r>
            <a:r>
              <a:rPr lang="en"/>
              <a:t> in a young venture will pledge to use only a certain amount (say $20 million) of their shares for personal use.</a:t>
            </a:r>
            <a:endParaRPr/>
          </a:p>
          <a:p>
            <a:pPr indent="-311150" lvl="0" marL="457200" rtl="0" algn="l">
              <a:spcBef>
                <a:spcPts val="1200"/>
              </a:spcBef>
              <a:spcAft>
                <a:spcPts val="0"/>
              </a:spcAft>
              <a:buSzPts val="1300"/>
              <a:buChar char="●"/>
            </a:pPr>
            <a:r>
              <a:rPr lang="en"/>
              <a:t>Anything over this amount must be invested into other “pledge” organizations or non-profits, or donated in some way.</a:t>
            </a:r>
            <a:endParaRPr/>
          </a:p>
          <a:p>
            <a:pPr indent="-311150" lvl="0" marL="457200" rtl="0" algn="l">
              <a:spcBef>
                <a:spcPts val="0"/>
              </a:spcBef>
              <a:spcAft>
                <a:spcPts val="0"/>
              </a:spcAft>
              <a:buSzPts val="1300"/>
              <a:buChar char="●"/>
            </a:pPr>
            <a:r>
              <a:rPr lang="en"/>
              <a:t>Shares can still count toward one’s net worth..</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1"/>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Support</a:t>
            </a:r>
            <a:endParaRPr/>
          </a:p>
        </p:txBody>
      </p:sp>
      <p:sp>
        <p:nvSpPr>
          <p:cNvPr id="137" name="Google Shape;137;p21"/>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AutoNum type="arabicPeriod"/>
            </a:pPr>
            <a:r>
              <a:rPr lang="en"/>
              <a:t>Original Position Pledge</a:t>
            </a:r>
            <a:endParaRPr/>
          </a:p>
          <a:p>
            <a:pPr indent="-298450" lvl="1" marL="914400" rtl="0" algn="l">
              <a:spcBef>
                <a:spcPts val="0"/>
              </a:spcBef>
              <a:spcAft>
                <a:spcPts val="0"/>
              </a:spcAft>
              <a:buSzPts val="1100"/>
              <a:buAutoNum type="alphaLcPeriod"/>
            </a:pPr>
            <a:r>
              <a:rPr lang="en"/>
              <a:t>Prospect Theory</a:t>
            </a:r>
            <a:endParaRPr/>
          </a:p>
          <a:p>
            <a:pPr indent="-298450" lvl="1" marL="914400" rtl="0" algn="l">
              <a:spcBef>
                <a:spcPts val="0"/>
              </a:spcBef>
              <a:spcAft>
                <a:spcPts val="0"/>
              </a:spcAft>
              <a:buSzPts val="1100"/>
              <a:buAutoNum type="alphaLcPeriod"/>
            </a:pPr>
            <a:r>
              <a:rPr lang="en"/>
              <a:t>Rawls original position and veil of ignorance</a:t>
            </a:r>
            <a:endParaRPr/>
          </a:p>
          <a:p>
            <a:pPr indent="-311150" lvl="0" marL="457200" rtl="0" algn="l">
              <a:spcBef>
                <a:spcPts val="0"/>
              </a:spcBef>
              <a:spcAft>
                <a:spcPts val="0"/>
              </a:spcAft>
              <a:buSzPts val="1300"/>
              <a:buAutoNum type="arabicPeriod"/>
            </a:pPr>
            <a:r>
              <a:rPr lang="en"/>
              <a:t>Multi-dimensional motivation</a:t>
            </a:r>
            <a:endParaRPr/>
          </a:p>
          <a:p>
            <a:pPr indent="-311150" lvl="0" marL="457200" rtl="0" algn="l">
              <a:spcBef>
                <a:spcPts val="0"/>
              </a:spcBef>
              <a:spcAft>
                <a:spcPts val="0"/>
              </a:spcAft>
              <a:buSzPts val="1300"/>
              <a:buAutoNum type="arabicPeriod"/>
            </a:pPr>
            <a:r>
              <a:rPr lang="en"/>
              <a:t>Natural Tendency for Philanthropy</a:t>
            </a:r>
            <a:endParaRPr/>
          </a:p>
          <a:p>
            <a:pPr indent="-298450" lvl="1" marL="914400" rtl="0" algn="l">
              <a:spcBef>
                <a:spcPts val="0"/>
              </a:spcBef>
              <a:spcAft>
                <a:spcPts val="0"/>
              </a:spcAft>
              <a:buSzPts val="1100"/>
              <a:buAutoNum type="alphaLcPeriod"/>
            </a:pPr>
            <a:r>
              <a:rPr lang="en"/>
              <a:t>Finance and the Good Society</a:t>
            </a:r>
            <a:endParaRPr/>
          </a:p>
          <a:p>
            <a:pPr indent="-298450" lvl="1" marL="914400" rtl="0" algn="l">
              <a:spcBef>
                <a:spcPts val="0"/>
              </a:spcBef>
              <a:spcAft>
                <a:spcPts val="0"/>
              </a:spcAft>
              <a:buSzPts val="1100"/>
              <a:buAutoNum type="alphaLcPeriod"/>
            </a:pPr>
            <a:r>
              <a:rPr lang="en"/>
              <a:t>Stakeholder Capitalism: Complexity and Value Creation</a:t>
            </a:r>
            <a:endParaRPr/>
          </a:p>
          <a:p>
            <a:pPr indent="-311150" lvl="0" marL="457200" rtl="0" algn="l">
              <a:spcBef>
                <a:spcPts val="0"/>
              </a:spcBef>
              <a:spcAft>
                <a:spcPts val="0"/>
              </a:spcAft>
              <a:buSzPts val="1300"/>
              <a:buAutoNum type="arabicPeriod"/>
            </a:pPr>
            <a:r>
              <a:rPr lang="en"/>
              <a:t>Ecosystem for Moral Cultivation</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