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Reaction-Diffusion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Reactive Random Walks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7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Approaches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67711"/>
            <a:ext cx="8001000" cy="49594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Fixed (Hard) Radius Method</a:t>
            </a:r>
          </a:p>
          <a:p>
            <a:pPr lvl="1"/>
            <a:r>
              <a:rPr lang="en-US" dirty="0" smtClean="0"/>
              <a:t>If particles are less than a distance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crit</a:t>
            </a:r>
            <a:r>
              <a:rPr lang="en-US" baseline="-25000" dirty="0" smtClean="0"/>
              <a:t> </a:t>
            </a:r>
            <a:r>
              <a:rPr lang="en-US" dirty="0" smtClean="0"/>
              <a:t>they have probability 1 of reacting.</a:t>
            </a:r>
          </a:p>
          <a:p>
            <a:pPr lvl="2"/>
            <a:r>
              <a:rPr lang="en-US" dirty="0" smtClean="0"/>
              <a:t>Question : How do we determine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crit</a:t>
            </a:r>
            <a:r>
              <a:rPr lang="en-US" baseline="-25000" dirty="0" smtClean="0"/>
              <a:t> </a:t>
            </a:r>
            <a:r>
              <a:rPr lang="en-US" dirty="0" smtClean="0"/>
              <a:t>and make it physically consistent with what we know about A, B and C move?</a:t>
            </a:r>
          </a:p>
          <a:p>
            <a:r>
              <a:rPr lang="en-US" dirty="0" smtClean="0"/>
              <a:t>Variable (Soft) Radius Method</a:t>
            </a:r>
          </a:p>
          <a:p>
            <a:pPr lvl="1"/>
            <a:r>
              <a:rPr lang="en-US" dirty="0" smtClean="0"/>
              <a:t>Particles have a probability of reacting depending on how far apart they are as long as they are within some critical radius. Again, how do we determine this?</a:t>
            </a:r>
          </a:p>
          <a:p>
            <a:endParaRPr lang="en-US" dirty="0" smtClean="0"/>
          </a:p>
          <a:p>
            <a:r>
              <a:rPr lang="en-US" dirty="0" smtClean="0"/>
              <a:t>Which do you prefer?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3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Neither – and either did my mate Dave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Benson &amp; </a:t>
            </a:r>
            <a:r>
              <a:rPr lang="en-US" dirty="0" err="1" smtClean="0"/>
              <a:t>Meerschaert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91718" y="2684491"/>
            <a:ext cx="2834231" cy="31455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Move Particles with a random walk</a:t>
            </a:r>
          </a:p>
          <a:p>
            <a:r>
              <a:rPr lang="en-US" dirty="0" smtClean="0"/>
              <a:t>Based on the distance between two particles calculate probability that they will collocate</a:t>
            </a:r>
          </a:p>
          <a:p>
            <a:r>
              <a:rPr lang="en-US" dirty="0" smtClean="0"/>
              <a:t>Then based on the reaction multiply probability that reaction will occur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07657" y="5104049"/>
            <a:ext cx="1905040" cy="1384217"/>
            <a:chOff x="5715000" y="3733800"/>
            <a:chExt cx="2854261" cy="2017048"/>
          </a:xfrm>
        </p:grpSpPr>
        <p:sp>
          <p:nvSpPr>
            <p:cNvPr id="6" name="Rectangle 5"/>
            <p:cNvSpPr/>
            <p:nvPr/>
          </p:nvSpPr>
          <p:spPr>
            <a:xfrm>
              <a:off x="5715000" y="3733800"/>
              <a:ext cx="2667000" cy="1981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ross 6"/>
            <p:cNvSpPr/>
            <p:nvPr/>
          </p:nvSpPr>
          <p:spPr>
            <a:xfrm>
              <a:off x="6355080" y="5212080"/>
              <a:ext cx="274320" cy="274320"/>
            </a:xfrm>
            <a:prstGeom prst="plus">
              <a:avLst>
                <a:gd name="adj" fmla="val 438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ross 7"/>
            <p:cNvSpPr/>
            <p:nvPr/>
          </p:nvSpPr>
          <p:spPr>
            <a:xfrm>
              <a:off x="7802880" y="4450080"/>
              <a:ext cx="274320" cy="274320"/>
            </a:xfrm>
            <a:prstGeom prst="plus">
              <a:avLst>
                <a:gd name="adj" fmla="val 4380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9923391">
              <a:off x="5992292" y="4232206"/>
              <a:ext cx="167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19923391">
                  <a:off x="6579014" y="3879147"/>
                  <a:ext cx="3497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23391">
                  <a:off x="6579014" y="3879147"/>
                  <a:ext cx="3497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 rot="19923391" flipV="1">
              <a:off x="6284365" y="4576633"/>
              <a:ext cx="0" cy="829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9923391" flipV="1">
              <a:off x="7756404" y="3774274"/>
              <a:ext cx="0" cy="829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92350" y="538151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59661" y="4625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pic>
        <p:nvPicPr>
          <p:cNvPr id="15" name="Picture 14" descr="Screen shot 2012-10-10 at 2.24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44" y="2466619"/>
            <a:ext cx="2121747" cy="22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6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cool idea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4556" y="2311400"/>
            <a:ext cx="38153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Probability of Reaction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=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Probability of Collocation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X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Probability of Reaction Given </a:t>
            </a:r>
          </a:p>
          <a:p>
            <a:pPr algn="ctr"/>
            <a:r>
              <a:rPr lang="en-US" sz="2400" dirty="0" smtClean="0"/>
              <a:t>Collocation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054556" y="3672473"/>
            <a:ext cx="3957266" cy="73792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869873" y="3020352"/>
            <a:ext cx="1051629" cy="652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8812" y="271966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Depends only on transport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9534" y="5062521"/>
            <a:ext cx="4359598" cy="1034531"/>
          </a:xfrm>
          <a:prstGeom prst="ellips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69873" y="4479045"/>
            <a:ext cx="1051629" cy="652121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8812" y="4109713"/>
            <a:ext cx="278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Depends only on reactions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7613" y="5491548"/>
            <a:ext cx="200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are they?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9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1d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 particle is located a position x</a:t>
            </a:r>
            <a:r>
              <a:rPr lang="en-US" baseline="-25000" dirty="0" smtClean="0"/>
              <a:t>1</a:t>
            </a:r>
            <a:r>
              <a:rPr lang="en-US" dirty="0" smtClean="0"/>
              <a:t> and a B particle is located at a position x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at time t as depicted. What is the probability they will collocate at time </a:t>
            </a:r>
            <a:r>
              <a:rPr lang="en-US" dirty="0" err="1" smtClean="0"/>
              <a:t>t+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76262" y="4830978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26635" y="4779495"/>
            <a:ext cx="274320" cy="27432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6262" y="5446396"/>
            <a:ext cx="427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246984" y="5388583"/>
            <a:ext cx="418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x</a:t>
            </a:r>
            <a:r>
              <a:rPr lang="en-US" sz="22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4063" y="3882512"/>
            <a:ext cx="261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how they move. Where will they be located at time t =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3795" y="4948946"/>
            <a:ext cx="3350509" cy="0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3014453" y="4361212"/>
            <a:ext cx="1750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s=x</a:t>
            </a:r>
            <a:r>
              <a:rPr lang="en-US" sz="2200" baseline="-25000" dirty="0" smtClean="0"/>
              <a:t>2-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223285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1d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time </a:t>
            </a:r>
            <a:r>
              <a:rPr lang="en-US" dirty="0" err="1" smtClean="0"/>
              <a:t>t+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, each particle’s random position is described a Gaussian (i.e. solution of diffusion equation)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29966" y="5377790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35223" y="5377790"/>
            <a:ext cx="274320" cy="27432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9966" y="5606703"/>
            <a:ext cx="427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896208" y="5585700"/>
            <a:ext cx="418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x</a:t>
            </a:r>
            <a:r>
              <a:rPr lang="en-US" sz="2200" baseline="-25000" dirty="0"/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7499" y="5495758"/>
            <a:ext cx="2440921" cy="0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4459209" y="6113758"/>
            <a:ext cx="1750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s=x</a:t>
            </a:r>
            <a:r>
              <a:rPr lang="en-US" sz="2200" baseline="-25000" dirty="0" smtClean="0"/>
              <a:t>2-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8" name="Freeform 17"/>
          <p:cNvSpPr/>
          <p:nvPr/>
        </p:nvSpPr>
        <p:spPr>
          <a:xfrm>
            <a:off x="379285" y="3136274"/>
            <a:ext cx="5388465" cy="2157029"/>
          </a:xfrm>
          <a:custGeom>
            <a:avLst/>
            <a:gdLst>
              <a:gd name="connsiteX0" fmla="*/ 0 w 2815166"/>
              <a:gd name="connsiteY0" fmla="*/ 2140736 h 2157029"/>
              <a:gd name="connsiteX1" fmla="*/ 84666 w 2815166"/>
              <a:gd name="connsiteY1" fmla="*/ 2140736 h 2157029"/>
              <a:gd name="connsiteX2" fmla="*/ 381000 w 2815166"/>
              <a:gd name="connsiteY2" fmla="*/ 1971402 h 2157029"/>
              <a:gd name="connsiteX3" fmla="*/ 635000 w 2815166"/>
              <a:gd name="connsiteY3" fmla="*/ 1632736 h 2157029"/>
              <a:gd name="connsiteX4" fmla="*/ 804333 w 2815166"/>
              <a:gd name="connsiteY4" fmla="*/ 1272902 h 2157029"/>
              <a:gd name="connsiteX5" fmla="*/ 952500 w 2815166"/>
              <a:gd name="connsiteY5" fmla="*/ 849569 h 2157029"/>
              <a:gd name="connsiteX6" fmla="*/ 1143000 w 2815166"/>
              <a:gd name="connsiteY6" fmla="*/ 362736 h 2157029"/>
              <a:gd name="connsiteX7" fmla="*/ 1270000 w 2815166"/>
              <a:gd name="connsiteY7" fmla="*/ 87569 h 2157029"/>
              <a:gd name="connsiteX8" fmla="*/ 1397000 w 2815166"/>
              <a:gd name="connsiteY8" fmla="*/ 2902 h 2157029"/>
              <a:gd name="connsiteX9" fmla="*/ 1608666 w 2815166"/>
              <a:gd name="connsiteY9" fmla="*/ 172236 h 2157029"/>
              <a:gd name="connsiteX10" fmla="*/ 1714500 w 2815166"/>
              <a:gd name="connsiteY10" fmla="*/ 426236 h 2157029"/>
              <a:gd name="connsiteX11" fmla="*/ 1862666 w 2815166"/>
              <a:gd name="connsiteY11" fmla="*/ 743736 h 2157029"/>
              <a:gd name="connsiteX12" fmla="*/ 1968500 w 2815166"/>
              <a:gd name="connsiteY12" fmla="*/ 1103569 h 2157029"/>
              <a:gd name="connsiteX13" fmla="*/ 2095500 w 2815166"/>
              <a:gd name="connsiteY13" fmla="*/ 1463402 h 2157029"/>
              <a:gd name="connsiteX14" fmla="*/ 2286000 w 2815166"/>
              <a:gd name="connsiteY14" fmla="*/ 1780902 h 2157029"/>
              <a:gd name="connsiteX15" fmla="*/ 2455333 w 2815166"/>
              <a:gd name="connsiteY15" fmla="*/ 1992569 h 2157029"/>
              <a:gd name="connsiteX16" fmla="*/ 2815166 w 2815166"/>
              <a:gd name="connsiteY16" fmla="*/ 2140736 h 215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5166" h="2157029">
                <a:moveTo>
                  <a:pt x="0" y="2140736"/>
                </a:moveTo>
                <a:cubicBezTo>
                  <a:pt x="10583" y="2154847"/>
                  <a:pt x="21166" y="2168958"/>
                  <a:pt x="84666" y="2140736"/>
                </a:cubicBezTo>
                <a:cubicBezTo>
                  <a:pt x="148166" y="2112514"/>
                  <a:pt x="289278" y="2056069"/>
                  <a:pt x="381000" y="1971402"/>
                </a:cubicBezTo>
                <a:cubicBezTo>
                  <a:pt x="472722" y="1886735"/>
                  <a:pt x="564445" y="1749153"/>
                  <a:pt x="635000" y="1632736"/>
                </a:cubicBezTo>
                <a:cubicBezTo>
                  <a:pt x="705556" y="1516319"/>
                  <a:pt x="751416" y="1403430"/>
                  <a:pt x="804333" y="1272902"/>
                </a:cubicBezTo>
                <a:cubicBezTo>
                  <a:pt x="857250" y="1142374"/>
                  <a:pt x="896056" y="1001263"/>
                  <a:pt x="952500" y="849569"/>
                </a:cubicBezTo>
                <a:cubicBezTo>
                  <a:pt x="1008944" y="697875"/>
                  <a:pt x="1090083" y="489736"/>
                  <a:pt x="1143000" y="362736"/>
                </a:cubicBezTo>
                <a:cubicBezTo>
                  <a:pt x="1195917" y="235736"/>
                  <a:pt x="1227667" y="147541"/>
                  <a:pt x="1270000" y="87569"/>
                </a:cubicBezTo>
                <a:cubicBezTo>
                  <a:pt x="1312333" y="27597"/>
                  <a:pt x="1340556" y="-11209"/>
                  <a:pt x="1397000" y="2902"/>
                </a:cubicBezTo>
                <a:cubicBezTo>
                  <a:pt x="1453444" y="17013"/>
                  <a:pt x="1555749" y="101680"/>
                  <a:pt x="1608666" y="172236"/>
                </a:cubicBezTo>
                <a:cubicBezTo>
                  <a:pt x="1661583" y="242792"/>
                  <a:pt x="1672167" y="330986"/>
                  <a:pt x="1714500" y="426236"/>
                </a:cubicBezTo>
                <a:cubicBezTo>
                  <a:pt x="1756833" y="521486"/>
                  <a:pt x="1820333" y="630847"/>
                  <a:pt x="1862666" y="743736"/>
                </a:cubicBezTo>
                <a:cubicBezTo>
                  <a:pt x="1904999" y="856625"/>
                  <a:pt x="1929694" y="983625"/>
                  <a:pt x="1968500" y="1103569"/>
                </a:cubicBezTo>
                <a:cubicBezTo>
                  <a:pt x="2007306" y="1223513"/>
                  <a:pt x="2042583" y="1350513"/>
                  <a:pt x="2095500" y="1463402"/>
                </a:cubicBezTo>
                <a:cubicBezTo>
                  <a:pt x="2148417" y="1576291"/>
                  <a:pt x="2226028" y="1692708"/>
                  <a:pt x="2286000" y="1780902"/>
                </a:cubicBezTo>
                <a:cubicBezTo>
                  <a:pt x="2345972" y="1869096"/>
                  <a:pt x="2367139" y="1932597"/>
                  <a:pt x="2455333" y="1992569"/>
                </a:cubicBezTo>
                <a:cubicBezTo>
                  <a:pt x="2543527" y="2052541"/>
                  <a:pt x="2815166" y="2140736"/>
                  <a:pt x="2815166" y="2140736"/>
                </a:cubicBezTo>
              </a:path>
            </a:pathLst>
          </a:cu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15310" y="3055116"/>
            <a:ext cx="5388465" cy="2157029"/>
          </a:xfrm>
          <a:custGeom>
            <a:avLst/>
            <a:gdLst>
              <a:gd name="connsiteX0" fmla="*/ 0 w 2815166"/>
              <a:gd name="connsiteY0" fmla="*/ 2140736 h 2157029"/>
              <a:gd name="connsiteX1" fmla="*/ 84666 w 2815166"/>
              <a:gd name="connsiteY1" fmla="*/ 2140736 h 2157029"/>
              <a:gd name="connsiteX2" fmla="*/ 381000 w 2815166"/>
              <a:gd name="connsiteY2" fmla="*/ 1971402 h 2157029"/>
              <a:gd name="connsiteX3" fmla="*/ 635000 w 2815166"/>
              <a:gd name="connsiteY3" fmla="*/ 1632736 h 2157029"/>
              <a:gd name="connsiteX4" fmla="*/ 804333 w 2815166"/>
              <a:gd name="connsiteY4" fmla="*/ 1272902 h 2157029"/>
              <a:gd name="connsiteX5" fmla="*/ 952500 w 2815166"/>
              <a:gd name="connsiteY5" fmla="*/ 849569 h 2157029"/>
              <a:gd name="connsiteX6" fmla="*/ 1143000 w 2815166"/>
              <a:gd name="connsiteY6" fmla="*/ 362736 h 2157029"/>
              <a:gd name="connsiteX7" fmla="*/ 1270000 w 2815166"/>
              <a:gd name="connsiteY7" fmla="*/ 87569 h 2157029"/>
              <a:gd name="connsiteX8" fmla="*/ 1397000 w 2815166"/>
              <a:gd name="connsiteY8" fmla="*/ 2902 h 2157029"/>
              <a:gd name="connsiteX9" fmla="*/ 1608666 w 2815166"/>
              <a:gd name="connsiteY9" fmla="*/ 172236 h 2157029"/>
              <a:gd name="connsiteX10" fmla="*/ 1714500 w 2815166"/>
              <a:gd name="connsiteY10" fmla="*/ 426236 h 2157029"/>
              <a:gd name="connsiteX11" fmla="*/ 1862666 w 2815166"/>
              <a:gd name="connsiteY11" fmla="*/ 743736 h 2157029"/>
              <a:gd name="connsiteX12" fmla="*/ 1968500 w 2815166"/>
              <a:gd name="connsiteY12" fmla="*/ 1103569 h 2157029"/>
              <a:gd name="connsiteX13" fmla="*/ 2095500 w 2815166"/>
              <a:gd name="connsiteY13" fmla="*/ 1463402 h 2157029"/>
              <a:gd name="connsiteX14" fmla="*/ 2286000 w 2815166"/>
              <a:gd name="connsiteY14" fmla="*/ 1780902 h 2157029"/>
              <a:gd name="connsiteX15" fmla="*/ 2455333 w 2815166"/>
              <a:gd name="connsiteY15" fmla="*/ 1992569 h 2157029"/>
              <a:gd name="connsiteX16" fmla="*/ 2815166 w 2815166"/>
              <a:gd name="connsiteY16" fmla="*/ 2140736 h 215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5166" h="2157029">
                <a:moveTo>
                  <a:pt x="0" y="2140736"/>
                </a:moveTo>
                <a:cubicBezTo>
                  <a:pt x="10583" y="2154847"/>
                  <a:pt x="21166" y="2168958"/>
                  <a:pt x="84666" y="2140736"/>
                </a:cubicBezTo>
                <a:cubicBezTo>
                  <a:pt x="148166" y="2112514"/>
                  <a:pt x="289278" y="2056069"/>
                  <a:pt x="381000" y="1971402"/>
                </a:cubicBezTo>
                <a:cubicBezTo>
                  <a:pt x="472722" y="1886735"/>
                  <a:pt x="564445" y="1749153"/>
                  <a:pt x="635000" y="1632736"/>
                </a:cubicBezTo>
                <a:cubicBezTo>
                  <a:pt x="705556" y="1516319"/>
                  <a:pt x="751416" y="1403430"/>
                  <a:pt x="804333" y="1272902"/>
                </a:cubicBezTo>
                <a:cubicBezTo>
                  <a:pt x="857250" y="1142374"/>
                  <a:pt x="896056" y="1001263"/>
                  <a:pt x="952500" y="849569"/>
                </a:cubicBezTo>
                <a:cubicBezTo>
                  <a:pt x="1008944" y="697875"/>
                  <a:pt x="1090083" y="489736"/>
                  <a:pt x="1143000" y="362736"/>
                </a:cubicBezTo>
                <a:cubicBezTo>
                  <a:pt x="1195917" y="235736"/>
                  <a:pt x="1227667" y="147541"/>
                  <a:pt x="1270000" y="87569"/>
                </a:cubicBezTo>
                <a:cubicBezTo>
                  <a:pt x="1312333" y="27597"/>
                  <a:pt x="1340556" y="-11209"/>
                  <a:pt x="1397000" y="2902"/>
                </a:cubicBezTo>
                <a:cubicBezTo>
                  <a:pt x="1453444" y="17013"/>
                  <a:pt x="1555749" y="101680"/>
                  <a:pt x="1608666" y="172236"/>
                </a:cubicBezTo>
                <a:cubicBezTo>
                  <a:pt x="1661583" y="242792"/>
                  <a:pt x="1672167" y="330986"/>
                  <a:pt x="1714500" y="426236"/>
                </a:cubicBezTo>
                <a:cubicBezTo>
                  <a:pt x="1756833" y="521486"/>
                  <a:pt x="1820333" y="630847"/>
                  <a:pt x="1862666" y="743736"/>
                </a:cubicBezTo>
                <a:cubicBezTo>
                  <a:pt x="1904999" y="856625"/>
                  <a:pt x="1929694" y="983625"/>
                  <a:pt x="1968500" y="1103569"/>
                </a:cubicBezTo>
                <a:cubicBezTo>
                  <a:pt x="2007306" y="1223513"/>
                  <a:pt x="2042583" y="1350513"/>
                  <a:pt x="2095500" y="1463402"/>
                </a:cubicBezTo>
                <a:cubicBezTo>
                  <a:pt x="2148417" y="1576291"/>
                  <a:pt x="2226028" y="1692708"/>
                  <a:pt x="2286000" y="1780902"/>
                </a:cubicBezTo>
                <a:cubicBezTo>
                  <a:pt x="2345972" y="1869096"/>
                  <a:pt x="2367139" y="1932597"/>
                  <a:pt x="2455333" y="1992569"/>
                </a:cubicBezTo>
                <a:cubicBezTo>
                  <a:pt x="2543527" y="2052541"/>
                  <a:pt x="2815166" y="2140736"/>
                  <a:pt x="2815166" y="2140736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1d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time </a:t>
            </a:r>
            <a:r>
              <a:rPr lang="en-US" dirty="0" err="1" smtClean="0"/>
              <a:t>t+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, each particle’s random position is described a Gaussian (i.e. solution of diffusion equation)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29966" y="5377790"/>
            <a:ext cx="274320" cy="2743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35223" y="5377790"/>
            <a:ext cx="274320" cy="27432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29966" y="5606703"/>
            <a:ext cx="427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896208" y="5585700"/>
            <a:ext cx="418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x</a:t>
            </a:r>
            <a:r>
              <a:rPr lang="en-US" sz="2200" baseline="-25000" dirty="0"/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7499" y="5495758"/>
            <a:ext cx="2440921" cy="0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4017417" y="5727253"/>
            <a:ext cx="1750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s=x</a:t>
            </a:r>
            <a:r>
              <a:rPr lang="en-US" sz="2200" baseline="-25000" dirty="0" smtClean="0"/>
              <a:t>2-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endParaRPr lang="en-US" sz="2200" baseline="-25000" dirty="0"/>
          </a:p>
        </p:txBody>
      </p:sp>
      <p:sp>
        <p:nvSpPr>
          <p:cNvPr id="18" name="Freeform 17"/>
          <p:cNvSpPr/>
          <p:nvPr/>
        </p:nvSpPr>
        <p:spPr>
          <a:xfrm>
            <a:off x="379285" y="3136274"/>
            <a:ext cx="5388465" cy="2157029"/>
          </a:xfrm>
          <a:custGeom>
            <a:avLst/>
            <a:gdLst>
              <a:gd name="connsiteX0" fmla="*/ 0 w 2815166"/>
              <a:gd name="connsiteY0" fmla="*/ 2140736 h 2157029"/>
              <a:gd name="connsiteX1" fmla="*/ 84666 w 2815166"/>
              <a:gd name="connsiteY1" fmla="*/ 2140736 h 2157029"/>
              <a:gd name="connsiteX2" fmla="*/ 381000 w 2815166"/>
              <a:gd name="connsiteY2" fmla="*/ 1971402 h 2157029"/>
              <a:gd name="connsiteX3" fmla="*/ 635000 w 2815166"/>
              <a:gd name="connsiteY3" fmla="*/ 1632736 h 2157029"/>
              <a:gd name="connsiteX4" fmla="*/ 804333 w 2815166"/>
              <a:gd name="connsiteY4" fmla="*/ 1272902 h 2157029"/>
              <a:gd name="connsiteX5" fmla="*/ 952500 w 2815166"/>
              <a:gd name="connsiteY5" fmla="*/ 849569 h 2157029"/>
              <a:gd name="connsiteX6" fmla="*/ 1143000 w 2815166"/>
              <a:gd name="connsiteY6" fmla="*/ 362736 h 2157029"/>
              <a:gd name="connsiteX7" fmla="*/ 1270000 w 2815166"/>
              <a:gd name="connsiteY7" fmla="*/ 87569 h 2157029"/>
              <a:gd name="connsiteX8" fmla="*/ 1397000 w 2815166"/>
              <a:gd name="connsiteY8" fmla="*/ 2902 h 2157029"/>
              <a:gd name="connsiteX9" fmla="*/ 1608666 w 2815166"/>
              <a:gd name="connsiteY9" fmla="*/ 172236 h 2157029"/>
              <a:gd name="connsiteX10" fmla="*/ 1714500 w 2815166"/>
              <a:gd name="connsiteY10" fmla="*/ 426236 h 2157029"/>
              <a:gd name="connsiteX11" fmla="*/ 1862666 w 2815166"/>
              <a:gd name="connsiteY11" fmla="*/ 743736 h 2157029"/>
              <a:gd name="connsiteX12" fmla="*/ 1968500 w 2815166"/>
              <a:gd name="connsiteY12" fmla="*/ 1103569 h 2157029"/>
              <a:gd name="connsiteX13" fmla="*/ 2095500 w 2815166"/>
              <a:gd name="connsiteY13" fmla="*/ 1463402 h 2157029"/>
              <a:gd name="connsiteX14" fmla="*/ 2286000 w 2815166"/>
              <a:gd name="connsiteY14" fmla="*/ 1780902 h 2157029"/>
              <a:gd name="connsiteX15" fmla="*/ 2455333 w 2815166"/>
              <a:gd name="connsiteY15" fmla="*/ 1992569 h 2157029"/>
              <a:gd name="connsiteX16" fmla="*/ 2815166 w 2815166"/>
              <a:gd name="connsiteY16" fmla="*/ 2140736 h 215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5166" h="2157029">
                <a:moveTo>
                  <a:pt x="0" y="2140736"/>
                </a:moveTo>
                <a:cubicBezTo>
                  <a:pt x="10583" y="2154847"/>
                  <a:pt x="21166" y="2168958"/>
                  <a:pt x="84666" y="2140736"/>
                </a:cubicBezTo>
                <a:cubicBezTo>
                  <a:pt x="148166" y="2112514"/>
                  <a:pt x="289278" y="2056069"/>
                  <a:pt x="381000" y="1971402"/>
                </a:cubicBezTo>
                <a:cubicBezTo>
                  <a:pt x="472722" y="1886735"/>
                  <a:pt x="564445" y="1749153"/>
                  <a:pt x="635000" y="1632736"/>
                </a:cubicBezTo>
                <a:cubicBezTo>
                  <a:pt x="705556" y="1516319"/>
                  <a:pt x="751416" y="1403430"/>
                  <a:pt x="804333" y="1272902"/>
                </a:cubicBezTo>
                <a:cubicBezTo>
                  <a:pt x="857250" y="1142374"/>
                  <a:pt x="896056" y="1001263"/>
                  <a:pt x="952500" y="849569"/>
                </a:cubicBezTo>
                <a:cubicBezTo>
                  <a:pt x="1008944" y="697875"/>
                  <a:pt x="1090083" y="489736"/>
                  <a:pt x="1143000" y="362736"/>
                </a:cubicBezTo>
                <a:cubicBezTo>
                  <a:pt x="1195917" y="235736"/>
                  <a:pt x="1227667" y="147541"/>
                  <a:pt x="1270000" y="87569"/>
                </a:cubicBezTo>
                <a:cubicBezTo>
                  <a:pt x="1312333" y="27597"/>
                  <a:pt x="1340556" y="-11209"/>
                  <a:pt x="1397000" y="2902"/>
                </a:cubicBezTo>
                <a:cubicBezTo>
                  <a:pt x="1453444" y="17013"/>
                  <a:pt x="1555749" y="101680"/>
                  <a:pt x="1608666" y="172236"/>
                </a:cubicBezTo>
                <a:cubicBezTo>
                  <a:pt x="1661583" y="242792"/>
                  <a:pt x="1672167" y="330986"/>
                  <a:pt x="1714500" y="426236"/>
                </a:cubicBezTo>
                <a:cubicBezTo>
                  <a:pt x="1756833" y="521486"/>
                  <a:pt x="1820333" y="630847"/>
                  <a:pt x="1862666" y="743736"/>
                </a:cubicBezTo>
                <a:cubicBezTo>
                  <a:pt x="1904999" y="856625"/>
                  <a:pt x="1929694" y="983625"/>
                  <a:pt x="1968500" y="1103569"/>
                </a:cubicBezTo>
                <a:cubicBezTo>
                  <a:pt x="2007306" y="1223513"/>
                  <a:pt x="2042583" y="1350513"/>
                  <a:pt x="2095500" y="1463402"/>
                </a:cubicBezTo>
                <a:cubicBezTo>
                  <a:pt x="2148417" y="1576291"/>
                  <a:pt x="2226028" y="1692708"/>
                  <a:pt x="2286000" y="1780902"/>
                </a:cubicBezTo>
                <a:cubicBezTo>
                  <a:pt x="2345972" y="1869096"/>
                  <a:pt x="2367139" y="1932597"/>
                  <a:pt x="2455333" y="1992569"/>
                </a:cubicBezTo>
                <a:cubicBezTo>
                  <a:pt x="2543527" y="2052541"/>
                  <a:pt x="2815166" y="2140736"/>
                  <a:pt x="2815166" y="2140736"/>
                </a:cubicBezTo>
              </a:path>
            </a:pathLst>
          </a:cu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15310" y="3055116"/>
            <a:ext cx="5388465" cy="2157029"/>
          </a:xfrm>
          <a:custGeom>
            <a:avLst/>
            <a:gdLst>
              <a:gd name="connsiteX0" fmla="*/ 0 w 2815166"/>
              <a:gd name="connsiteY0" fmla="*/ 2140736 h 2157029"/>
              <a:gd name="connsiteX1" fmla="*/ 84666 w 2815166"/>
              <a:gd name="connsiteY1" fmla="*/ 2140736 h 2157029"/>
              <a:gd name="connsiteX2" fmla="*/ 381000 w 2815166"/>
              <a:gd name="connsiteY2" fmla="*/ 1971402 h 2157029"/>
              <a:gd name="connsiteX3" fmla="*/ 635000 w 2815166"/>
              <a:gd name="connsiteY3" fmla="*/ 1632736 h 2157029"/>
              <a:gd name="connsiteX4" fmla="*/ 804333 w 2815166"/>
              <a:gd name="connsiteY4" fmla="*/ 1272902 h 2157029"/>
              <a:gd name="connsiteX5" fmla="*/ 952500 w 2815166"/>
              <a:gd name="connsiteY5" fmla="*/ 849569 h 2157029"/>
              <a:gd name="connsiteX6" fmla="*/ 1143000 w 2815166"/>
              <a:gd name="connsiteY6" fmla="*/ 362736 h 2157029"/>
              <a:gd name="connsiteX7" fmla="*/ 1270000 w 2815166"/>
              <a:gd name="connsiteY7" fmla="*/ 87569 h 2157029"/>
              <a:gd name="connsiteX8" fmla="*/ 1397000 w 2815166"/>
              <a:gd name="connsiteY8" fmla="*/ 2902 h 2157029"/>
              <a:gd name="connsiteX9" fmla="*/ 1608666 w 2815166"/>
              <a:gd name="connsiteY9" fmla="*/ 172236 h 2157029"/>
              <a:gd name="connsiteX10" fmla="*/ 1714500 w 2815166"/>
              <a:gd name="connsiteY10" fmla="*/ 426236 h 2157029"/>
              <a:gd name="connsiteX11" fmla="*/ 1862666 w 2815166"/>
              <a:gd name="connsiteY11" fmla="*/ 743736 h 2157029"/>
              <a:gd name="connsiteX12" fmla="*/ 1968500 w 2815166"/>
              <a:gd name="connsiteY12" fmla="*/ 1103569 h 2157029"/>
              <a:gd name="connsiteX13" fmla="*/ 2095500 w 2815166"/>
              <a:gd name="connsiteY13" fmla="*/ 1463402 h 2157029"/>
              <a:gd name="connsiteX14" fmla="*/ 2286000 w 2815166"/>
              <a:gd name="connsiteY14" fmla="*/ 1780902 h 2157029"/>
              <a:gd name="connsiteX15" fmla="*/ 2455333 w 2815166"/>
              <a:gd name="connsiteY15" fmla="*/ 1992569 h 2157029"/>
              <a:gd name="connsiteX16" fmla="*/ 2815166 w 2815166"/>
              <a:gd name="connsiteY16" fmla="*/ 2140736 h 215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5166" h="2157029">
                <a:moveTo>
                  <a:pt x="0" y="2140736"/>
                </a:moveTo>
                <a:cubicBezTo>
                  <a:pt x="10583" y="2154847"/>
                  <a:pt x="21166" y="2168958"/>
                  <a:pt x="84666" y="2140736"/>
                </a:cubicBezTo>
                <a:cubicBezTo>
                  <a:pt x="148166" y="2112514"/>
                  <a:pt x="289278" y="2056069"/>
                  <a:pt x="381000" y="1971402"/>
                </a:cubicBezTo>
                <a:cubicBezTo>
                  <a:pt x="472722" y="1886735"/>
                  <a:pt x="564445" y="1749153"/>
                  <a:pt x="635000" y="1632736"/>
                </a:cubicBezTo>
                <a:cubicBezTo>
                  <a:pt x="705556" y="1516319"/>
                  <a:pt x="751416" y="1403430"/>
                  <a:pt x="804333" y="1272902"/>
                </a:cubicBezTo>
                <a:cubicBezTo>
                  <a:pt x="857250" y="1142374"/>
                  <a:pt x="896056" y="1001263"/>
                  <a:pt x="952500" y="849569"/>
                </a:cubicBezTo>
                <a:cubicBezTo>
                  <a:pt x="1008944" y="697875"/>
                  <a:pt x="1090083" y="489736"/>
                  <a:pt x="1143000" y="362736"/>
                </a:cubicBezTo>
                <a:cubicBezTo>
                  <a:pt x="1195917" y="235736"/>
                  <a:pt x="1227667" y="147541"/>
                  <a:pt x="1270000" y="87569"/>
                </a:cubicBezTo>
                <a:cubicBezTo>
                  <a:pt x="1312333" y="27597"/>
                  <a:pt x="1340556" y="-11209"/>
                  <a:pt x="1397000" y="2902"/>
                </a:cubicBezTo>
                <a:cubicBezTo>
                  <a:pt x="1453444" y="17013"/>
                  <a:pt x="1555749" y="101680"/>
                  <a:pt x="1608666" y="172236"/>
                </a:cubicBezTo>
                <a:cubicBezTo>
                  <a:pt x="1661583" y="242792"/>
                  <a:pt x="1672167" y="330986"/>
                  <a:pt x="1714500" y="426236"/>
                </a:cubicBezTo>
                <a:cubicBezTo>
                  <a:pt x="1756833" y="521486"/>
                  <a:pt x="1820333" y="630847"/>
                  <a:pt x="1862666" y="743736"/>
                </a:cubicBezTo>
                <a:cubicBezTo>
                  <a:pt x="1904999" y="856625"/>
                  <a:pt x="1929694" y="983625"/>
                  <a:pt x="1968500" y="1103569"/>
                </a:cubicBezTo>
                <a:cubicBezTo>
                  <a:pt x="2007306" y="1223513"/>
                  <a:pt x="2042583" y="1350513"/>
                  <a:pt x="2095500" y="1463402"/>
                </a:cubicBezTo>
                <a:cubicBezTo>
                  <a:pt x="2148417" y="1576291"/>
                  <a:pt x="2226028" y="1692708"/>
                  <a:pt x="2286000" y="1780902"/>
                </a:cubicBezTo>
                <a:cubicBezTo>
                  <a:pt x="2345972" y="1869096"/>
                  <a:pt x="2367139" y="1932597"/>
                  <a:pt x="2455333" y="1992569"/>
                </a:cubicBezTo>
                <a:cubicBezTo>
                  <a:pt x="2543527" y="2052541"/>
                  <a:pt x="2815166" y="2140736"/>
                  <a:pt x="2815166" y="2140736"/>
                </a:cubicBezTo>
              </a:path>
            </a:pathLst>
          </a:cu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52676" y="4785187"/>
            <a:ext cx="2109691" cy="478518"/>
          </a:xfrm>
          <a:custGeom>
            <a:avLst/>
            <a:gdLst>
              <a:gd name="connsiteX0" fmla="*/ 0 w 2109691"/>
              <a:gd name="connsiteY0" fmla="*/ 423305 h 478518"/>
              <a:gd name="connsiteX1" fmla="*/ 331338 w 2109691"/>
              <a:gd name="connsiteY1" fmla="*/ 386495 h 478518"/>
              <a:gd name="connsiteX2" fmla="*/ 441784 w 2109691"/>
              <a:gd name="connsiteY2" fmla="*/ 349686 h 478518"/>
              <a:gd name="connsiteX3" fmla="*/ 497007 w 2109691"/>
              <a:gd name="connsiteY3" fmla="*/ 331282 h 478518"/>
              <a:gd name="connsiteX4" fmla="*/ 552230 w 2109691"/>
              <a:gd name="connsiteY4" fmla="*/ 294473 h 478518"/>
              <a:gd name="connsiteX5" fmla="*/ 662676 w 2109691"/>
              <a:gd name="connsiteY5" fmla="*/ 257663 h 478518"/>
              <a:gd name="connsiteX6" fmla="*/ 773122 w 2109691"/>
              <a:gd name="connsiteY6" fmla="*/ 184045 h 478518"/>
              <a:gd name="connsiteX7" fmla="*/ 828345 w 2109691"/>
              <a:gd name="connsiteY7" fmla="*/ 147236 h 478518"/>
              <a:gd name="connsiteX8" fmla="*/ 901975 w 2109691"/>
              <a:gd name="connsiteY8" fmla="*/ 92022 h 478518"/>
              <a:gd name="connsiteX9" fmla="*/ 938791 w 2109691"/>
              <a:gd name="connsiteY9" fmla="*/ 55213 h 478518"/>
              <a:gd name="connsiteX10" fmla="*/ 994013 w 2109691"/>
              <a:gd name="connsiteY10" fmla="*/ 36809 h 478518"/>
              <a:gd name="connsiteX11" fmla="*/ 1030829 w 2109691"/>
              <a:gd name="connsiteY11" fmla="*/ 0 h 478518"/>
              <a:gd name="connsiteX12" fmla="*/ 1104459 w 2109691"/>
              <a:gd name="connsiteY12" fmla="*/ 92022 h 478518"/>
              <a:gd name="connsiteX13" fmla="*/ 1159682 w 2109691"/>
              <a:gd name="connsiteY13" fmla="*/ 110427 h 478518"/>
              <a:gd name="connsiteX14" fmla="*/ 1214905 w 2109691"/>
              <a:gd name="connsiteY14" fmla="*/ 147236 h 478518"/>
              <a:gd name="connsiteX15" fmla="*/ 1251721 w 2109691"/>
              <a:gd name="connsiteY15" fmla="*/ 184045 h 478518"/>
              <a:gd name="connsiteX16" fmla="*/ 1306944 w 2109691"/>
              <a:gd name="connsiteY16" fmla="*/ 202450 h 478518"/>
              <a:gd name="connsiteX17" fmla="*/ 1398982 w 2109691"/>
              <a:gd name="connsiteY17" fmla="*/ 276068 h 478518"/>
              <a:gd name="connsiteX18" fmla="*/ 1509428 w 2109691"/>
              <a:gd name="connsiteY18" fmla="*/ 349686 h 478518"/>
              <a:gd name="connsiteX19" fmla="*/ 1619874 w 2109691"/>
              <a:gd name="connsiteY19" fmla="*/ 386495 h 478518"/>
              <a:gd name="connsiteX20" fmla="*/ 1675097 w 2109691"/>
              <a:gd name="connsiteY20" fmla="*/ 404900 h 478518"/>
              <a:gd name="connsiteX21" fmla="*/ 1785542 w 2109691"/>
              <a:gd name="connsiteY21" fmla="*/ 423305 h 478518"/>
              <a:gd name="connsiteX22" fmla="*/ 1932804 w 2109691"/>
              <a:gd name="connsiteY22" fmla="*/ 460114 h 478518"/>
              <a:gd name="connsiteX23" fmla="*/ 2098472 w 2109691"/>
              <a:gd name="connsiteY23" fmla="*/ 478518 h 478518"/>
              <a:gd name="connsiteX24" fmla="*/ 1840765 w 2109691"/>
              <a:gd name="connsiteY24" fmla="*/ 460114 h 478518"/>
              <a:gd name="connsiteX25" fmla="*/ 1398982 w 2109691"/>
              <a:gd name="connsiteY25" fmla="*/ 460114 h 478518"/>
              <a:gd name="connsiteX26" fmla="*/ 754714 w 2109691"/>
              <a:gd name="connsiteY26" fmla="*/ 423305 h 478518"/>
              <a:gd name="connsiteX27" fmla="*/ 0 w 2109691"/>
              <a:gd name="connsiteY27" fmla="*/ 423305 h 47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09691" h="478518">
                <a:moveTo>
                  <a:pt x="0" y="423305"/>
                </a:moveTo>
                <a:cubicBezTo>
                  <a:pt x="110446" y="411035"/>
                  <a:pt x="225913" y="421631"/>
                  <a:pt x="331338" y="386495"/>
                </a:cubicBezTo>
                <a:lnTo>
                  <a:pt x="441784" y="349686"/>
                </a:lnTo>
                <a:lnTo>
                  <a:pt x="497007" y="331282"/>
                </a:lnTo>
                <a:cubicBezTo>
                  <a:pt x="515415" y="319012"/>
                  <a:pt x="532014" y="303456"/>
                  <a:pt x="552230" y="294473"/>
                </a:cubicBezTo>
                <a:cubicBezTo>
                  <a:pt x="587692" y="278714"/>
                  <a:pt x="630386" y="279186"/>
                  <a:pt x="662676" y="257663"/>
                </a:cubicBezTo>
                <a:lnTo>
                  <a:pt x="773122" y="184045"/>
                </a:lnTo>
                <a:cubicBezTo>
                  <a:pt x="791530" y="171775"/>
                  <a:pt x="810646" y="160508"/>
                  <a:pt x="828345" y="147236"/>
                </a:cubicBezTo>
                <a:cubicBezTo>
                  <a:pt x="852888" y="128831"/>
                  <a:pt x="878406" y="111659"/>
                  <a:pt x="901975" y="92022"/>
                </a:cubicBezTo>
                <a:cubicBezTo>
                  <a:pt x="915307" y="80914"/>
                  <a:pt x="923910" y="64140"/>
                  <a:pt x="938791" y="55213"/>
                </a:cubicBezTo>
                <a:cubicBezTo>
                  <a:pt x="955429" y="45232"/>
                  <a:pt x="975606" y="42944"/>
                  <a:pt x="994013" y="36809"/>
                </a:cubicBezTo>
                <a:cubicBezTo>
                  <a:pt x="1006285" y="24539"/>
                  <a:pt x="1013475" y="0"/>
                  <a:pt x="1030829" y="0"/>
                </a:cubicBezTo>
                <a:cubicBezTo>
                  <a:pt x="1112555" y="0"/>
                  <a:pt x="1069970" y="57538"/>
                  <a:pt x="1104459" y="92022"/>
                </a:cubicBezTo>
                <a:cubicBezTo>
                  <a:pt x="1118180" y="105741"/>
                  <a:pt x="1142327" y="101751"/>
                  <a:pt x="1159682" y="110427"/>
                </a:cubicBezTo>
                <a:cubicBezTo>
                  <a:pt x="1179469" y="120319"/>
                  <a:pt x="1197629" y="133418"/>
                  <a:pt x="1214905" y="147236"/>
                </a:cubicBezTo>
                <a:cubicBezTo>
                  <a:pt x="1228457" y="158076"/>
                  <a:pt x="1236840" y="175118"/>
                  <a:pt x="1251721" y="184045"/>
                </a:cubicBezTo>
                <a:cubicBezTo>
                  <a:pt x="1268360" y="194027"/>
                  <a:pt x="1288536" y="196315"/>
                  <a:pt x="1306944" y="202450"/>
                </a:cubicBezTo>
                <a:cubicBezTo>
                  <a:pt x="1374965" y="304464"/>
                  <a:pt x="1304842" y="223777"/>
                  <a:pt x="1398982" y="276068"/>
                </a:cubicBezTo>
                <a:cubicBezTo>
                  <a:pt x="1437660" y="297552"/>
                  <a:pt x="1467454" y="335697"/>
                  <a:pt x="1509428" y="349686"/>
                </a:cubicBezTo>
                <a:lnTo>
                  <a:pt x="1619874" y="386495"/>
                </a:lnTo>
                <a:cubicBezTo>
                  <a:pt x="1638282" y="392630"/>
                  <a:pt x="1655958" y="401711"/>
                  <a:pt x="1675097" y="404900"/>
                </a:cubicBezTo>
                <a:cubicBezTo>
                  <a:pt x="1711912" y="411035"/>
                  <a:pt x="1749048" y="415486"/>
                  <a:pt x="1785542" y="423305"/>
                </a:cubicBezTo>
                <a:cubicBezTo>
                  <a:pt x="1835017" y="433905"/>
                  <a:pt x="1882516" y="454528"/>
                  <a:pt x="1932804" y="460114"/>
                </a:cubicBezTo>
                <a:cubicBezTo>
                  <a:pt x="1988027" y="466249"/>
                  <a:pt x="2154034" y="478518"/>
                  <a:pt x="2098472" y="478518"/>
                </a:cubicBezTo>
                <a:cubicBezTo>
                  <a:pt x="2012351" y="478518"/>
                  <a:pt x="1926667" y="466249"/>
                  <a:pt x="1840765" y="460114"/>
                </a:cubicBezTo>
                <a:cubicBezTo>
                  <a:pt x="1654438" y="398014"/>
                  <a:pt x="1862915" y="460114"/>
                  <a:pt x="1398982" y="460114"/>
                </a:cubicBezTo>
                <a:cubicBezTo>
                  <a:pt x="164958" y="460114"/>
                  <a:pt x="1572263" y="439024"/>
                  <a:pt x="754714" y="423305"/>
                </a:cubicBezTo>
                <a:cubicBezTo>
                  <a:pt x="515459" y="418705"/>
                  <a:pt x="276115" y="423305"/>
                  <a:pt x="0" y="423305"/>
                </a:cubicBezTo>
                <a:close/>
              </a:path>
            </a:pathLst>
          </a:custGeom>
          <a:pattFill prst="wdUpDiag">
            <a:fgClr>
              <a:schemeClr val="accent5">
                <a:lumMod val="60000"/>
                <a:lumOff val="4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3157" y="6158140"/>
            <a:ext cx="450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area gives probability of collocation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0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Collocation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of Collocation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31" y="2588921"/>
            <a:ext cx="6438900" cy="723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73" y="3631837"/>
            <a:ext cx="3200400" cy="723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73" y="4600931"/>
            <a:ext cx="3200400" cy="736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25" y="5600483"/>
            <a:ext cx="499110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8344" y="5453243"/>
            <a:ext cx="5651148" cy="988350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67366" y="5337531"/>
            <a:ext cx="221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Calculate integral directly or in Fourier Space</a:t>
            </a:r>
          </a:p>
          <a:p>
            <a:pPr algn="ctr"/>
            <a:r>
              <a:rPr lang="en-US" dirty="0" smtClean="0"/>
              <a:t>(convolution rule)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Probability of Reaction given collocation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easier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79668"/>
              </p:ext>
            </p:extLst>
          </p:nvPr>
        </p:nvGraphicFramePr>
        <p:xfrm>
          <a:off x="3638550" y="3157538"/>
          <a:ext cx="24971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1092200" imgH="266700" progId="Equation.3">
                  <p:embed/>
                </p:oleObj>
              </mc:Choice>
              <mc:Fallback>
                <p:oleObj name="Equation" r:id="rId3" imgW="1092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8550" y="3157538"/>
                        <a:ext cx="24971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2083" y="4593167"/>
            <a:ext cx="464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		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is reaction rate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is the mass of a particle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 is time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8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834302"/>
            <a:ext cx="8001000" cy="3185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How the algorithm works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473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– Move Particles by Brownian 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Update Particle Positions by </a:t>
            </a:r>
            <a:r>
              <a:rPr lang="en-US" sz="2400" b="1" dirty="0" smtClean="0"/>
              <a:t>x</a:t>
            </a:r>
            <a:r>
              <a:rPr lang="en-US" sz="2400" dirty="0" smtClean="0"/>
              <a:t>(</a:t>
            </a:r>
            <a:r>
              <a:rPr lang="en-US" sz="2400" dirty="0" err="1" smtClean="0"/>
              <a:t>t+dt</a:t>
            </a:r>
            <a:r>
              <a:rPr lang="en-US" sz="2400" dirty="0" smtClean="0"/>
              <a:t>)=</a:t>
            </a:r>
            <a:r>
              <a:rPr lang="en-US" sz="2400" b="1" dirty="0" smtClean="0"/>
              <a:t>x</a:t>
            </a:r>
            <a:r>
              <a:rPr lang="en-US" sz="2400" dirty="0" smtClean="0"/>
              <a:t>(t)+</a:t>
            </a:r>
            <a:r>
              <a:rPr lang="en-US" sz="2400" dirty="0" err="1" smtClean="0"/>
              <a:t>sqrt</a:t>
            </a:r>
            <a:r>
              <a:rPr lang="en-US" sz="2400" dirty="0" smtClean="0"/>
              <a:t>(2Ddt)</a:t>
            </a:r>
            <a:r>
              <a:rPr lang="en-US" sz="2400" b="1" dirty="0" smtClean="0">
                <a:latin typeface="Symbol" charset="2"/>
                <a:cs typeface="Symbol" charset="2"/>
              </a:rPr>
              <a:t>x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17700" y="4864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79600" y="3721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25700" y="44704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78100" y="36830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43561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45339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6629400" y="2133600"/>
            <a:ext cx="393700" cy="1536700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6200" y="3238500"/>
            <a:ext cx="339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Jump Reflecting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9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64745"/>
            <a:ext cx="8001000" cy="4547569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reactive system made up of species A, B and C, where A and B can react to form C at some rate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and C can degrade back into A and B at some rate k</a:t>
            </a:r>
            <a:r>
              <a:rPr lang="en-US" baseline="-25000" dirty="0" smtClean="0"/>
              <a:t>b</a:t>
            </a:r>
          </a:p>
          <a:p>
            <a:pPr marL="0" indent="0">
              <a:buNone/>
            </a:pPr>
            <a:endParaRPr lang="en-US" baseline="-25000" dirty="0" smtClean="0"/>
          </a:p>
          <a:p>
            <a:r>
              <a:rPr lang="en-US" dirty="0" smtClean="0"/>
              <a:t>If the system is well-mixed (i.e. no spatial variability in concentration</a:t>
            </a:r>
            <a:r>
              <a:rPr lang="en-US" baseline="-25000" dirty="0" smtClean="0"/>
              <a:t>,</a:t>
            </a:r>
            <a:r>
              <a:rPr lang="en-US" dirty="0" smtClean="0"/>
              <a:t> reaction are governed by the law of mass action</a:t>
            </a:r>
          </a:p>
          <a:p>
            <a:endParaRPr lang="en-US" baseline="-25000" dirty="0"/>
          </a:p>
          <a:p>
            <a:pPr marL="0" indent="0">
              <a:buNone/>
            </a:pPr>
            <a:r>
              <a:rPr lang="en-US" baseline="-25000" dirty="0" smtClean="0"/>
              <a:t>	</a:t>
            </a:r>
            <a:endParaRPr lang="en-US" baseline="-25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79" y="2932823"/>
            <a:ext cx="26924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399" y="26966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569325" y="3077674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/>
              <a:t>b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79" y="5726948"/>
            <a:ext cx="3695819" cy="72561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49" y="4978926"/>
            <a:ext cx="4533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0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– Move Particles by Brownian 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Update Particle Positions by </a:t>
            </a:r>
            <a:r>
              <a:rPr lang="en-US" sz="2400" b="1" dirty="0" smtClean="0"/>
              <a:t>x</a:t>
            </a:r>
            <a:r>
              <a:rPr lang="en-US" sz="2400" dirty="0" smtClean="0"/>
              <a:t>(</a:t>
            </a:r>
            <a:r>
              <a:rPr lang="en-US" sz="2400" dirty="0" err="1" smtClean="0"/>
              <a:t>t+dt</a:t>
            </a:r>
            <a:r>
              <a:rPr lang="en-US" sz="2400" dirty="0" smtClean="0"/>
              <a:t>)=</a:t>
            </a:r>
            <a:r>
              <a:rPr lang="en-US" sz="2400" b="1" dirty="0" smtClean="0"/>
              <a:t>x</a:t>
            </a:r>
            <a:r>
              <a:rPr lang="en-US" sz="2400" dirty="0" smtClean="0"/>
              <a:t>(t)+</a:t>
            </a:r>
            <a:r>
              <a:rPr lang="en-US" sz="2400" dirty="0" err="1" smtClean="0"/>
              <a:t>sqrt</a:t>
            </a:r>
            <a:r>
              <a:rPr lang="en-US" sz="2400" dirty="0" smtClean="0"/>
              <a:t>(2Ddt)</a:t>
            </a:r>
            <a:r>
              <a:rPr lang="en-US" sz="2400" b="1" dirty="0" smtClean="0">
                <a:latin typeface="Symbol" charset="2"/>
                <a:cs typeface="Symbol" charset="2"/>
              </a:rPr>
              <a:t>x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6629400" y="2133600"/>
            <a:ext cx="393700" cy="1536700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6200" y="3238500"/>
            <a:ext cx="339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Jump Reflecting Diffusion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17700" y="4864100"/>
            <a:ext cx="215900" cy="228600"/>
          </a:xfrm>
          <a:prstGeom prst="ellipse">
            <a:avLst/>
          </a:prstGeom>
          <a:solidFill>
            <a:schemeClr val="tx2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79600" y="3721100"/>
            <a:ext cx="215900" cy="228600"/>
          </a:xfrm>
          <a:prstGeom prst="ellipse">
            <a:avLst/>
          </a:prstGeom>
          <a:solidFill>
            <a:schemeClr val="tx2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25700" y="4470400"/>
            <a:ext cx="215900" cy="228600"/>
          </a:xfrm>
          <a:prstGeom prst="ellipse">
            <a:avLst/>
          </a:prstGeom>
          <a:solidFill>
            <a:schemeClr val="tx2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8100" y="3683000"/>
            <a:ext cx="215900" cy="2286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05000" y="4356100"/>
            <a:ext cx="215900" cy="2286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71800" y="4533900"/>
            <a:ext cx="215900" cy="2286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7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– Move Particles by Brownian Motion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Update Particle Positions by </a:t>
            </a:r>
            <a:r>
              <a:rPr lang="en-US" sz="2400" b="1" dirty="0" smtClean="0"/>
              <a:t>x</a:t>
            </a:r>
            <a:r>
              <a:rPr lang="en-US" sz="2400" dirty="0" smtClean="0"/>
              <a:t>(</a:t>
            </a:r>
            <a:r>
              <a:rPr lang="en-US" sz="2400" dirty="0" err="1" smtClean="0"/>
              <a:t>t+dt</a:t>
            </a:r>
            <a:r>
              <a:rPr lang="en-US" sz="2400" dirty="0" smtClean="0"/>
              <a:t>)=</a:t>
            </a:r>
            <a:r>
              <a:rPr lang="en-US" sz="2400" b="1" dirty="0" smtClean="0"/>
              <a:t>x</a:t>
            </a:r>
            <a:r>
              <a:rPr lang="en-US" sz="2400" dirty="0" smtClean="0"/>
              <a:t>(t)+</a:t>
            </a:r>
            <a:r>
              <a:rPr lang="en-US" sz="2400" dirty="0" err="1" smtClean="0"/>
              <a:t>sqrt</a:t>
            </a:r>
            <a:r>
              <a:rPr lang="en-US" sz="2400" dirty="0" smtClean="0"/>
              <a:t>(2Ddt)</a:t>
            </a:r>
            <a:r>
              <a:rPr lang="en-US" sz="2400" b="1" dirty="0" smtClean="0">
                <a:latin typeface="Symbol" charset="2"/>
                <a:cs typeface="Symbol" charset="2"/>
              </a:rPr>
              <a:t>x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6629400" y="2133600"/>
            <a:ext cx="393700" cy="1536700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6200" y="3238500"/>
            <a:ext cx="339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Jump Reflecting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6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 – Search for Neighbors of Opposite Particle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1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32100" y="3543300"/>
            <a:ext cx="635000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2425700" y="3822700"/>
            <a:ext cx="609600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8" idx="0"/>
          </p:cNvCxnSpPr>
          <p:nvPr/>
        </p:nvCxnSpPr>
        <p:spPr>
          <a:xfrm flipH="1">
            <a:off x="2965450" y="3937000"/>
            <a:ext cx="1778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68500" y="3937000"/>
            <a:ext cx="103505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54600" y="2971800"/>
            <a:ext cx="21001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Gives distances</a:t>
            </a:r>
          </a:p>
          <a:p>
            <a:r>
              <a:rPr lang="en-US" sz="2400" dirty="0" smtClean="0"/>
              <a:t>	s1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22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– Calculate Probability of RXN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8388" y="2182988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1-1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32100" y="3543300"/>
            <a:ext cx="635000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2425700" y="3822700"/>
            <a:ext cx="609600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68683" y="2311400"/>
            <a:ext cx="38153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Probability of Reaction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=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Probability of Collocation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X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Probability of Reaction Given </a:t>
            </a:r>
          </a:p>
          <a:p>
            <a:pPr algn="ctr"/>
            <a:r>
              <a:rPr lang="en-US" sz="2400" dirty="0" smtClean="0"/>
              <a:t>Collocation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39509" y="3594100"/>
            <a:ext cx="163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unction of distance</a:t>
            </a:r>
          </a:p>
          <a:p>
            <a:pPr algn="ctr"/>
            <a:r>
              <a:rPr lang="en-US" sz="1400" dirty="0"/>
              <a:t>a</a:t>
            </a:r>
            <a:r>
              <a:rPr lang="en-US" sz="1400" dirty="0" smtClean="0"/>
              <a:t>nd diffusion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17433" y="5461000"/>
            <a:ext cx="162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</a:t>
            </a:r>
            <a:r>
              <a:rPr lang="en-US" sz="1400" dirty="0" smtClean="0"/>
              <a:t>unction of reaction</a:t>
            </a:r>
          </a:p>
          <a:p>
            <a:pPr algn="ctr"/>
            <a:r>
              <a:rPr lang="en-US" sz="1400" dirty="0" smtClean="0"/>
              <a:t>kinetics</a:t>
            </a:r>
            <a:endParaRPr lang="en-US" sz="1400" dirty="0"/>
          </a:p>
        </p:txBody>
      </p:sp>
      <p:pic>
        <p:nvPicPr>
          <p:cNvPr id="11" name="Picture 10" descr="Screen shot 2012-10-11 at 8.4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76" y="4277014"/>
            <a:ext cx="2525889" cy="677398"/>
          </a:xfrm>
          <a:prstGeom prst="rect">
            <a:avLst/>
          </a:prstGeom>
        </p:spPr>
      </p:pic>
      <p:pic>
        <p:nvPicPr>
          <p:cNvPr id="12" name="Picture 11" descr="Screen shot 2012-10-11 at 8.4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44" y="6062134"/>
            <a:ext cx="736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 – Die or Survive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1 - 1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32100" y="3543300"/>
            <a:ext cx="635000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2425700" y="3822700"/>
            <a:ext cx="609600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8556" y="2120900"/>
            <a:ext cx="48537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a random number 0&lt;P&lt;1</a:t>
            </a:r>
          </a:p>
          <a:p>
            <a:endParaRPr lang="en-US" sz="2400" dirty="0"/>
          </a:p>
          <a:p>
            <a:r>
              <a:rPr lang="en-US" sz="2400" dirty="0" smtClean="0"/>
              <a:t>If P&lt; Probability of Reaction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Kill both particles</a:t>
            </a:r>
          </a:p>
          <a:p>
            <a:endParaRPr lang="en-US" sz="2400" dirty="0"/>
          </a:p>
          <a:p>
            <a:r>
              <a:rPr lang="en-US" sz="2400" dirty="0" smtClean="0"/>
              <a:t>If greater move to next blue particle</a:t>
            </a:r>
          </a:p>
          <a:p>
            <a:endParaRPr lang="en-US" sz="2400" dirty="0"/>
          </a:p>
          <a:p>
            <a:r>
              <a:rPr lang="en-US" sz="2400" dirty="0" smtClean="0"/>
              <a:t>For this example let’s assume greater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27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 – Die or Survive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1 - 2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32100" y="3543300"/>
            <a:ext cx="635000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H="1">
            <a:off x="1981200" y="3903522"/>
            <a:ext cx="1085718" cy="643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2204" y="2036233"/>
            <a:ext cx="53517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a random number 0&lt;P&lt;1</a:t>
            </a:r>
          </a:p>
          <a:p>
            <a:endParaRPr lang="en-US" sz="2400" dirty="0"/>
          </a:p>
          <a:p>
            <a:r>
              <a:rPr lang="en-US" sz="2400" dirty="0" smtClean="0"/>
              <a:t>If P&lt; Probability of Reaction (for this pair)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Kill both particles</a:t>
            </a:r>
          </a:p>
          <a:p>
            <a:endParaRPr lang="en-US" sz="2400" dirty="0"/>
          </a:p>
          <a:p>
            <a:r>
              <a:rPr lang="en-US" sz="2400" dirty="0" smtClean="0"/>
              <a:t>If greater move to next blue particle</a:t>
            </a:r>
          </a:p>
          <a:p>
            <a:endParaRPr lang="en-US" sz="2400" dirty="0"/>
          </a:p>
          <a:p>
            <a:r>
              <a:rPr lang="en-US" sz="2400" dirty="0"/>
              <a:t>For this example let’s </a:t>
            </a:r>
            <a:r>
              <a:rPr lang="en-US" sz="2400" dirty="0" smtClean="0"/>
              <a:t>again assume </a:t>
            </a:r>
          </a:p>
          <a:p>
            <a:r>
              <a:rPr lang="en-US" sz="2400" dirty="0" smtClean="0"/>
              <a:t>greater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029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 – Die or Survive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1 - 2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32100" y="3543300"/>
            <a:ext cx="635000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4"/>
            <a:endCxn id="8" idx="0"/>
          </p:cNvCxnSpPr>
          <p:nvPr/>
        </p:nvCxnSpPr>
        <p:spPr>
          <a:xfrm flipH="1">
            <a:off x="2965450" y="3937000"/>
            <a:ext cx="1778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2204" y="2064455"/>
            <a:ext cx="53517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a random number 0&lt;P&lt;1</a:t>
            </a:r>
          </a:p>
          <a:p>
            <a:endParaRPr lang="en-US" sz="2400" dirty="0"/>
          </a:p>
          <a:p>
            <a:r>
              <a:rPr lang="en-US" sz="2400" dirty="0" smtClean="0"/>
              <a:t>If P&lt; Probability of Reaction (for this pair)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Kill both particles</a:t>
            </a:r>
          </a:p>
          <a:p>
            <a:endParaRPr lang="en-US" sz="2400" dirty="0"/>
          </a:p>
          <a:p>
            <a:r>
              <a:rPr lang="en-US" sz="2400" dirty="0" smtClean="0"/>
              <a:t>If less move to next blue particle</a:t>
            </a:r>
          </a:p>
          <a:p>
            <a:endParaRPr lang="en-US" sz="2400" dirty="0"/>
          </a:p>
          <a:p>
            <a:r>
              <a:rPr lang="en-US" sz="2400" dirty="0" smtClean="0"/>
              <a:t>Let’s assume less now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58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 – Die or Survive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1 - 2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32100" y="3543300"/>
            <a:ext cx="635000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4"/>
            <a:endCxn id="8" idx="0"/>
          </p:cNvCxnSpPr>
          <p:nvPr/>
        </p:nvCxnSpPr>
        <p:spPr>
          <a:xfrm flipH="1">
            <a:off x="2965450" y="3937000"/>
            <a:ext cx="1778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97590" y="5904089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 so on Cycling through all blues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692400" y="4292600"/>
            <a:ext cx="50800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43200" y="4330700"/>
            <a:ext cx="431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82900" y="3644900"/>
            <a:ext cx="50800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33700" y="3683000"/>
            <a:ext cx="431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2204" y="1852790"/>
            <a:ext cx="53517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Generate a random number 0&lt;P&lt;1</a:t>
            </a:r>
          </a:p>
          <a:p>
            <a:endParaRPr lang="en-US" sz="2400" dirty="0"/>
          </a:p>
          <a:p>
            <a:r>
              <a:rPr lang="en-US" sz="2400" dirty="0"/>
              <a:t>If P&lt; Probability of Reaction (for this pair)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Kill both particles</a:t>
            </a:r>
          </a:p>
          <a:p>
            <a:endParaRPr lang="en-US" sz="2400" dirty="0"/>
          </a:p>
          <a:p>
            <a:r>
              <a:rPr lang="en-US" sz="2400" dirty="0"/>
              <a:t>If less move to next blue particle</a:t>
            </a:r>
          </a:p>
          <a:p>
            <a:endParaRPr lang="en-US" sz="2400" dirty="0"/>
          </a:p>
          <a:p>
            <a:r>
              <a:rPr lang="en-US" sz="2400" dirty="0"/>
              <a:t>Let’s assume less now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72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Repeat for Each red Particle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2197100"/>
            <a:ext cx="759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2</a:t>
            </a:r>
            <a:endParaRPr 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14500" y="45847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46300" y="39116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500" y="4356100"/>
            <a:ext cx="2159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35300" y="37084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98700" y="46228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2300" y="4965700"/>
            <a:ext cx="2159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97200" y="4787900"/>
            <a:ext cx="635000" cy="58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4" idx="1"/>
            <a:endCxn id="7" idx="5"/>
          </p:cNvCxnSpPr>
          <p:nvPr/>
        </p:nvCxnSpPr>
        <p:spPr>
          <a:xfrm flipH="1" flipV="1">
            <a:off x="2330582" y="4106722"/>
            <a:ext cx="863336" cy="892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  <a:endCxn id="8" idx="5"/>
          </p:cNvCxnSpPr>
          <p:nvPr/>
        </p:nvCxnSpPr>
        <p:spPr>
          <a:xfrm flipH="1" flipV="1">
            <a:off x="3041782" y="4551222"/>
            <a:ext cx="228468" cy="414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2"/>
          </p:cNvCxnSpPr>
          <p:nvPr/>
        </p:nvCxnSpPr>
        <p:spPr>
          <a:xfrm flipH="1" flipV="1">
            <a:off x="2006600" y="4813300"/>
            <a:ext cx="115570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19409" y="3756377"/>
            <a:ext cx="4515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so on Cycling through all reds</a:t>
            </a:r>
          </a:p>
          <a:p>
            <a:endParaRPr lang="en-US" sz="2400" b="1" dirty="0"/>
          </a:p>
          <a:p>
            <a:r>
              <a:rPr lang="en-US" sz="2400" b="1" dirty="0" smtClean="0"/>
              <a:t>Then back to Step One</a:t>
            </a:r>
          </a:p>
          <a:p>
            <a:r>
              <a:rPr lang="en-US" sz="2400" b="1" dirty="0" smtClean="0"/>
              <a:t> (Move Particles)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74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2" y="3376084"/>
            <a:ext cx="5228167" cy="5291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do you code this?</a:t>
            </a:r>
          </a:p>
          <a:p>
            <a:pPr marL="0" indent="0" algn="ctr">
              <a:buNone/>
            </a:pPr>
            <a:r>
              <a:rPr lang="en-US" sz="3600" dirty="0" smtClean="0"/>
              <a:t>- </a:t>
            </a:r>
          </a:p>
          <a:p>
            <a:pPr marL="0" indent="0" algn="ctr">
              <a:buNone/>
            </a:pPr>
            <a:r>
              <a:rPr lang="en-US" sz="3600" dirty="0" smtClean="0"/>
              <a:t>Next Lecture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210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Start Simple – </a:t>
            </a:r>
            <a:br>
              <a:rPr lang="en-US" dirty="0" smtClean="0"/>
            </a:br>
            <a:r>
              <a:rPr lang="en-US" dirty="0" smtClean="0"/>
              <a:t>Recall Chemistry 101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283" r="7283"/>
          <a:stretch>
            <a:fillRect/>
          </a:stretch>
        </p:blipFill>
        <p:spPr>
          <a:xfrm>
            <a:off x="2402875" y="1573180"/>
            <a:ext cx="4038600" cy="4525963"/>
          </a:xfrm>
        </p:spPr>
      </p:pic>
      <p:sp>
        <p:nvSpPr>
          <p:cNvPr id="6" name="Rectangle 5"/>
          <p:cNvSpPr/>
          <p:nvPr/>
        </p:nvSpPr>
        <p:spPr>
          <a:xfrm>
            <a:off x="447069" y="1823517"/>
            <a:ext cx="1459741" cy="16905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30245" y="4229272"/>
            <a:ext cx="1459741" cy="16905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5401873" y="3455240"/>
            <a:ext cx="1462037" cy="484632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72543" y="2839427"/>
            <a:ext cx="1459741" cy="169053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1933155" y="2472803"/>
            <a:ext cx="1242079" cy="484632"/>
          </a:xfrm>
          <a:prstGeom prst="rightArrow">
            <a:avLst/>
          </a:prstGeom>
          <a:solidFill>
            <a:schemeClr val="tx1"/>
          </a:solidFill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69369" y="4219380"/>
            <a:ext cx="1359911" cy="484632"/>
          </a:xfrm>
          <a:prstGeom prst="rightArrow">
            <a:avLst/>
          </a:prstGeom>
          <a:solidFill>
            <a:schemeClr val="tx1"/>
          </a:solidFill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case where you have equal amounts of A and B initially, that is C</a:t>
            </a:r>
            <a:r>
              <a:rPr lang="en-US" baseline="-25000" dirty="0" smtClean="0"/>
              <a:t>A</a:t>
            </a:r>
            <a:r>
              <a:rPr lang="en-US" dirty="0" smtClean="0"/>
              <a:t>(t=0)=C</a:t>
            </a:r>
            <a:r>
              <a:rPr lang="en-US" baseline="-25000" dirty="0"/>
              <a:t>B</a:t>
            </a:r>
            <a:r>
              <a:rPr lang="en-US" dirty="0" smtClean="0"/>
              <a:t>(</a:t>
            </a:r>
            <a:r>
              <a:rPr lang="en-US" dirty="0"/>
              <a:t>t=0)=</a:t>
            </a:r>
            <a:r>
              <a:rPr lang="en-US" dirty="0" smtClean="0"/>
              <a:t>C0 and no C</a:t>
            </a:r>
            <a:r>
              <a:rPr lang="en-US" baseline="-25000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will the system evolve to at very late (steady state) times?</a:t>
            </a:r>
          </a:p>
          <a:p>
            <a:r>
              <a:rPr lang="en-US" dirty="0" smtClean="0"/>
              <a:t>What is k</a:t>
            </a:r>
            <a:r>
              <a:rPr lang="en-US" baseline="-25000" dirty="0" smtClean="0"/>
              <a:t>b</a:t>
            </a:r>
            <a:r>
              <a:rPr lang="en-US" dirty="0" smtClean="0"/>
              <a:t>=0, i.e. there is no backward reaction. How will the system evolve at all times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33946"/>
              </p:ext>
            </p:extLst>
          </p:nvPr>
        </p:nvGraphicFramePr>
        <p:xfrm>
          <a:off x="3583517" y="5179483"/>
          <a:ext cx="2729870" cy="84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511300" imgH="469900" progId="Equation.3">
                  <p:embed/>
                </p:oleObj>
              </mc:Choice>
              <mc:Fallback>
                <p:oleObj name="Equation" r:id="rId3" imgW="1511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3517" y="5179483"/>
                        <a:ext cx="2729870" cy="84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6917" y="5435084"/>
            <a:ext cx="136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late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Diffusion-Reaction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rather than assuming that the system is well mixed, we allow A, B and C to move through space by diffusion, but they still react by the law of mass action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11" y="3260930"/>
            <a:ext cx="5105400" cy="685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67" y="4204790"/>
            <a:ext cx="51435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939" y="6041067"/>
            <a:ext cx="4466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can you solve these equations?</a:t>
            </a:r>
            <a:endParaRPr lang="en-US" sz="22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11" y="5097166"/>
            <a:ext cx="4902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0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Certainly Finite Differences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3931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Explicit forward in space and time difference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Works, but certain issues such as stability and numerical dispersion can be exacerbated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9" y="3011751"/>
            <a:ext cx="32512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99" y="3503756"/>
            <a:ext cx="7035800" cy="749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68" y="4571360"/>
            <a:ext cx="3022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So, let’s break A into N particles and B into N particles and let them bounce around randomly as we have done before</a:t>
            </a:r>
          </a:p>
          <a:p>
            <a:r>
              <a:rPr lang="en-US" dirty="0" smtClean="0"/>
              <a:t>We know this solve the diffusion equation, but how to include reactions? What is needed?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32" y="2761207"/>
            <a:ext cx="3721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9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start with the easier case – C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16214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C</a:t>
            </a:r>
            <a:r>
              <a:rPr lang="en-US" dirty="0" smtClean="0"/>
              <a:t> is degrading a first order rate k</a:t>
            </a:r>
            <a:r>
              <a:rPr lang="en-US" baseline="-25000" dirty="0" smtClean="0"/>
              <a:t>b</a:t>
            </a:r>
            <a:r>
              <a:rPr lang="en-US" dirty="0" smtClean="0"/>
              <a:t>. Do you remember how to incorporate this into the random walk method.</a:t>
            </a:r>
          </a:p>
          <a:p>
            <a:pPr lvl="1"/>
            <a:r>
              <a:rPr lang="en-US" dirty="0" smtClean="0"/>
              <a:t>Calculate the probability of reaction during any given time step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Generate a random number Q, drawn from a uniform distribution U[0,1].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55" y="3884917"/>
            <a:ext cx="2635604" cy="45683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72" y="5602915"/>
            <a:ext cx="9398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72" y="6117747"/>
            <a:ext cx="939800" cy="29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8107" y="6040515"/>
            <a:ext cx="174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occurs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8107" y="5525683"/>
            <a:ext cx="262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does not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for the bimolecular reaction A+B-&gt;C. Consider an A and a B Particle, distributed in space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21611" y="3844082"/>
            <a:ext cx="549240" cy="514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37573" y="5572649"/>
            <a:ext cx="549240" cy="51483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3885" y="3337461"/>
            <a:ext cx="110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A</a:t>
            </a:r>
            <a:r>
              <a:rPr lang="en-US" sz="2400" dirty="0" err="1" smtClean="0"/>
              <a:t>,y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35484" y="6087482"/>
            <a:ext cx="105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x</a:t>
            </a:r>
            <a:r>
              <a:rPr lang="en-US" sz="2400" baseline="-25000" dirty="0" err="1"/>
              <a:t>B</a:t>
            </a:r>
            <a:r>
              <a:rPr lang="en-US" sz="2400" dirty="0" err="1" smtClean="0"/>
              <a:t>,y</a:t>
            </a:r>
            <a:r>
              <a:rPr lang="en-US" sz="2400" baseline="-25000" dirty="0" err="1"/>
              <a:t>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82904" y="2917383"/>
            <a:ext cx="41707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we know is the location of these two particles at time t, their diffusion coefficient and the reaction rate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f</a:t>
            </a:r>
            <a:r>
              <a:rPr lang="en-US" sz="2000" baseline="-25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How do we calculate the probability of reaction for this pair in the same way as we did in previous slide.</a:t>
            </a:r>
          </a:p>
          <a:p>
            <a:endParaRPr lang="en-US" sz="2000" dirty="0"/>
          </a:p>
          <a:p>
            <a:r>
              <a:rPr lang="en-US" sz="2000" dirty="0" smtClean="0"/>
              <a:t>Brainstorm it! And think about what has to happen for a reaction to occur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7680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102</TotalTime>
  <Words>1074</Words>
  <Application>Microsoft Macintosh PowerPoint</Application>
  <PresentationFormat>On-screen Show (4:3)</PresentationFormat>
  <Paragraphs>199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Travelogue</vt:lpstr>
      <vt:lpstr>Microsoft Equation</vt:lpstr>
      <vt:lpstr>Reaction-Diffusion Systems</vt:lpstr>
      <vt:lpstr>General Principle</vt:lpstr>
      <vt:lpstr>Let’s Start Simple –  Recall Chemistry 101</vt:lpstr>
      <vt:lpstr>Question </vt:lpstr>
      <vt:lpstr>Diffusion-Reaction System</vt:lpstr>
      <vt:lpstr>Certainly Finite Differences</vt:lpstr>
      <vt:lpstr>How about random walks</vt:lpstr>
      <vt:lpstr>Let start with the easier case – CC</vt:lpstr>
      <vt:lpstr>Conceptual Picture</vt:lpstr>
      <vt:lpstr>Several Approaches Exist</vt:lpstr>
      <vt:lpstr>Neither – and either did my mate Dave</vt:lpstr>
      <vt:lpstr>This is the cool idea</vt:lpstr>
      <vt:lpstr>Consider a 1d system</vt:lpstr>
      <vt:lpstr>Consider a 1d system</vt:lpstr>
      <vt:lpstr>Consider a 1d system</vt:lpstr>
      <vt:lpstr>Probability of Collocation</vt:lpstr>
      <vt:lpstr>What about Probability of Reaction given collocation</vt:lpstr>
      <vt:lpstr>PowerPoint Presentation</vt:lpstr>
      <vt:lpstr>Step 1 – Move Particles by Brownian Motion</vt:lpstr>
      <vt:lpstr>Step 1 – Move Particles by Brownian Motion</vt:lpstr>
      <vt:lpstr>Step 1 – Move Particles by Brownian Motion</vt:lpstr>
      <vt:lpstr>Step 2 – Search for Neighbors of Opposite Particle </vt:lpstr>
      <vt:lpstr>Step 3 – Calculate Probability of RXN</vt:lpstr>
      <vt:lpstr>Step 4 – Die or Survive</vt:lpstr>
      <vt:lpstr>Step 4 – Die or Survive</vt:lpstr>
      <vt:lpstr>Step 4 – Die or Survive</vt:lpstr>
      <vt:lpstr>Step 4 – Die or Survive</vt:lpstr>
      <vt:lpstr>Repeat for Each red Particle</vt:lpstr>
      <vt:lpstr>The grand question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Bolster</dc:creator>
  <cp:lastModifiedBy>Diogo Bolster</cp:lastModifiedBy>
  <cp:revision>41</cp:revision>
  <dcterms:created xsi:type="dcterms:W3CDTF">2015-02-24T00:49:21Z</dcterms:created>
  <dcterms:modified xsi:type="dcterms:W3CDTF">2015-02-24T15:20:33Z</dcterms:modified>
</cp:coreProperties>
</file>