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89" r:id="rId4"/>
    <p:sldId id="286" r:id="rId5"/>
    <p:sldId id="287" r:id="rId6"/>
    <p:sldId id="288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2/26/15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emf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Reaction-Diffusion </a:t>
            </a:r>
            <a:r>
              <a:rPr lang="en-US" dirty="0" smtClean="0"/>
              <a:t>Systems - Continued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Reactive Random Walks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77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that this is a stochastic method and it means that each time you run the code you will get slightly different results, relating to the specific random initial condition you run.</a:t>
            </a:r>
          </a:p>
          <a:p>
            <a:r>
              <a:rPr lang="en-US" dirty="0" smtClean="0"/>
              <a:t>For cases likes these it makes sense to think about the ensemble result (i.e. the average over several realizations) to physically understand what is going 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96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10 realizations</a:t>
            </a:r>
            <a:endParaRPr lang="en-US" dirty="0"/>
          </a:p>
        </p:txBody>
      </p:sp>
      <p:pic>
        <p:nvPicPr>
          <p:cNvPr id="4" name="Picture 3" descr="Screen Shot 2015-02-26 at 9.59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18783"/>
            <a:ext cx="53213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6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Example 10 </a:t>
            </a:r>
            <a:r>
              <a:rPr lang="en-US" sz="4800" dirty="0" smtClean="0"/>
              <a:t>realizations - plots</a:t>
            </a:r>
            <a:endParaRPr lang="en-US" sz="4800" dirty="0"/>
          </a:p>
        </p:txBody>
      </p:sp>
      <p:pic>
        <p:nvPicPr>
          <p:cNvPr id="4" name="Picture 3" descr="Mult_realizations_co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89" y="1767416"/>
            <a:ext cx="6660444" cy="499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0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average</a:t>
            </a:r>
            <a:endParaRPr lang="en-US" dirty="0"/>
          </a:p>
        </p:txBody>
      </p:sp>
      <p:pic>
        <p:nvPicPr>
          <p:cNvPr id="4" name="Picture 3" descr="C_ensemb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0" y="1417638"/>
            <a:ext cx="6656916" cy="49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4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What???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23460" y="1873250"/>
            <a:ext cx="3749040" cy="4165600"/>
          </a:xfrm>
        </p:spPr>
        <p:txBody>
          <a:bodyPr/>
          <a:lstStyle/>
          <a:p>
            <a:r>
              <a:rPr lang="en-US" dirty="0" smtClean="0"/>
              <a:t>Great , we appear to have a numerical method that works well at early times where blue and red match perfectly, but diverges at late times in a way that other methods will not</a:t>
            </a:r>
          </a:p>
          <a:p>
            <a:r>
              <a:rPr lang="en-US" dirty="0" smtClean="0"/>
              <a:t>First impression – USELESS tool</a:t>
            </a:r>
          </a:p>
          <a:p>
            <a:r>
              <a:rPr lang="en-US" dirty="0" smtClean="0"/>
              <a:t>But let’s look at this more closely</a:t>
            </a:r>
          </a:p>
          <a:p>
            <a:endParaRPr lang="en-US" dirty="0"/>
          </a:p>
        </p:txBody>
      </p:sp>
      <p:pic>
        <p:nvPicPr>
          <p:cNvPr id="4" name="Picture 3" descr="C_ensemb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2222500"/>
            <a:ext cx="4106335" cy="307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1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What’s going on…</a:t>
            </a:r>
            <a:br>
              <a:rPr lang="en-US" sz="3600" dirty="0" smtClean="0"/>
            </a:br>
            <a:r>
              <a:rPr lang="en-US" sz="3600" dirty="0" smtClean="0"/>
              <a:t>Let’s take a look at concentrations in 1d</a:t>
            </a:r>
            <a:endParaRPr lang="en-US" sz="3600" dirty="0"/>
          </a:p>
        </p:txBody>
      </p:sp>
      <p:pic>
        <p:nvPicPr>
          <p:cNvPr id="5" name="Content Placeholder 4" descr="Screen shot 2011-04-13 at 9.09.54 A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51322" r="-51322"/>
          <a:stretch>
            <a:fillRect/>
          </a:stretch>
        </p:blipFill>
        <p:spPr>
          <a:xfrm>
            <a:off x="366482" y="1591953"/>
            <a:ext cx="5249810" cy="4903648"/>
          </a:xfrm>
        </p:spPr>
      </p:pic>
      <p:pic>
        <p:nvPicPr>
          <p:cNvPr id="8" name="Content Placeholder 7" descr="Screen shot 2011-04-13 at 9.11.21 AM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49948" b="-49948"/>
          <a:stretch>
            <a:fillRect/>
          </a:stretch>
        </p:blipFill>
        <p:spPr>
          <a:xfrm>
            <a:off x="5637855" y="2086743"/>
            <a:ext cx="3068161" cy="3438415"/>
          </a:xfrm>
        </p:spPr>
      </p:pic>
      <p:sp>
        <p:nvSpPr>
          <p:cNvPr id="6" name="TextBox 5"/>
          <p:cNvSpPr txBox="1"/>
          <p:nvPr/>
        </p:nvSpPr>
        <p:spPr>
          <a:xfrm>
            <a:off x="470086" y="233376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3074" y="5483927"/>
            <a:ext cx="57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6624" y="3838588"/>
            <a:ext cx="140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Intermediate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03906" y="2564663"/>
            <a:ext cx="2351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Benson &amp; </a:t>
            </a:r>
            <a:r>
              <a:rPr lang="en-US" sz="1200" dirty="0" err="1" smtClean="0"/>
              <a:t>Meerschaert</a:t>
            </a:r>
            <a:r>
              <a:rPr lang="en-US" sz="1200" dirty="0" smtClean="0"/>
              <a:t> 2008, WRR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86489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What’s going on…</a:t>
            </a:r>
            <a:br>
              <a:rPr lang="en-US" sz="3600" dirty="0" smtClean="0"/>
            </a:br>
            <a:r>
              <a:rPr lang="en-US" sz="3600" dirty="0" smtClean="0"/>
              <a:t>Let’s take a look at concentrations in 1d</a:t>
            </a:r>
            <a:endParaRPr lang="en-US" sz="3600" dirty="0"/>
          </a:p>
        </p:txBody>
      </p:sp>
      <p:pic>
        <p:nvPicPr>
          <p:cNvPr id="5" name="Content Placeholder 4" descr="Screen shot 2011-04-13 at 9.09.54 A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51322" r="-51322"/>
          <a:stretch>
            <a:fillRect/>
          </a:stretch>
        </p:blipFill>
        <p:spPr>
          <a:xfrm>
            <a:off x="366482" y="1591953"/>
            <a:ext cx="5249810" cy="4903648"/>
          </a:xfrm>
        </p:spPr>
      </p:pic>
      <p:pic>
        <p:nvPicPr>
          <p:cNvPr id="8" name="Content Placeholder 7" descr="Screen shot 2011-04-13 at 9.11.21 AM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49948" b="-49948"/>
          <a:stretch>
            <a:fillRect/>
          </a:stretch>
        </p:blipFill>
        <p:spPr>
          <a:xfrm>
            <a:off x="5637855" y="2086743"/>
            <a:ext cx="3068161" cy="3438415"/>
          </a:xfrm>
        </p:spPr>
      </p:pic>
      <p:sp>
        <p:nvSpPr>
          <p:cNvPr id="6" name="TextBox 5"/>
          <p:cNvSpPr txBox="1"/>
          <p:nvPr/>
        </p:nvSpPr>
        <p:spPr>
          <a:xfrm>
            <a:off x="470086" y="233376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3074" y="5483927"/>
            <a:ext cx="57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6624" y="3838588"/>
            <a:ext cx="140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Intermediate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3340089" y="5203548"/>
            <a:ext cx="1533963" cy="6019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17182" y="5903893"/>
            <a:ext cx="25452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Isolated Islands of A and B form </a:t>
            </a:r>
          </a:p>
          <a:p>
            <a:r>
              <a:rPr lang="en-US" sz="1400" dirty="0" smtClean="0"/>
              <a:t>limiting reaction by how quickly </a:t>
            </a:r>
          </a:p>
          <a:p>
            <a:r>
              <a:rPr lang="en-US" sz="1400" dirty="0" smtClean="0"/>
              <a:t>A and B diffuse into one another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5509136" y="4387092"/>
            <a:ext cx="1467877" cy="1336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03906" y="2564663"/>
            <a:ext cx="2351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Benson &amp; </a:t>
            </a:r>
            <a:r>
              <a:rPr lang="en-US" sz="1200" dirty="0" err="1" smtClean="0"/>
              <a:t>Meerschaert</a:t>
            </a:r>
            <a:r>
              <a:rPr lang="en-US" sz="1200" dirty="0" smtClean="0"/>
              <a:t> 2008, WRR</a:t>
            </a:r>
            <a:endParaRPr lang="en-US" sz="1200" dirty="0"/>
          </a:p>
        </p:txBody>
      </p:sp>
      <p:sp>
        <p:nvSpPr>
          <p:cNvPr id="12" name="Oval 11"/>
          <p:cNvSpPr/>
          <p:nvPr/>
        </p:nvSpPr>
        <p:spPr>
          <a:xfrm>
            <a:off x="2614339" y="4964396"/>
            <a:ext cx="519569" cy="1443139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96782" y="5475680"/>
            <a:ext cx="131954" cy="1076008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84124" y="3735667"/>
            <a:ext cx="519569" cy="882376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294411" y="3162374"/>
            <a:ext cx="639323" cy="1443139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845913" y="6013757"/>
            <a:ext cx="370049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366513" y="5910575"/>
            <a:ext cx="12434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Incomplete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Mixing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3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Is our method actually capturing some real?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8001000" cy="4102100"/>
          </a:xfrm>
        </p:spPr>
        <p:txBody>
          <a:bodyPr/>
          <a:lstStyle/>
          <a:p>
            <a:r>
              <a:rPr lang="en-US" dirty="0" smtClean="0"/>
              <a:t>Remember we are interested in calculating &lt;C&gt;, the average concentration in the domain, but what happens when &lt;C&gt; is not a good measure of the actual concentration field. Let’s go back to our governing equations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Let’s as before break concentrations into mea and fluctuations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83" y="3530601"/>
            <a:ext cx="3187700" cy="6858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83" y="4334934"/>
            <a:ext cx="3213100" cy="6858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6036733"/>
            <a:ext cx="3949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38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governing equation for &lt;C</a:t>
            </a:r>
            <a:r>
              <a:rPr lang="en-US" sz="3600" baseline="-25000" dirty="0" smtClean="0"/>
              <a:t>A</a:t>
            </a:r>
            <a:r>
              <a:rPr lang="en-US" sz="3600" dirty="0" smtClean="0"/>
              <a:t>&gt; or &lt;C</a:t>
            </a:r>
            <a:r>
              <a:rPr lang="en-US" sz="3600" baseline="-25000" dirty="0" smtClean="0"/>
              <a:t>B</a:t>
            </a:r>
            <a:r>
              <a:rPr lang="en-US" sz="3600" dirty="0" smtClean="0"/>
              <a:t>&gt; is now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899833"/>
            <a:ext cx="8001000" cy="37782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New term due the fluctuations that did not exist when we solved for </a:t>
            </a:r>
            <a:r>
              <a:rPr lang="en-US" i="1" dirty="0" smtClean="0"/>
              <a:t>&lt;C</a:t>
            </a:r>
            <a:r>
              <a:rPr lang="en-US" i="1" baseline="-25000" dirty="0" smtClean="0"/>
              <a:t>A</a:t>
            </a:r>
            <a:r>
              <a:rPr lang="en-US" i="1" dirty="0" smtClean="0"/>
              <a:t>&gt; </a:t>
            </a:r>
            <a:r>
              <a:rPr lang="en-US" dirty="0" smtClean="0"/>
              <a:t>in the beaker – i.e. we assumed the new term was small</a:t>
            </a:r>
          </a:p>
          <a:p>
            <a:r>
              <a:rPr lang="en-US" dirty="0" smtClean="0"/>
              <a:t>At early times it is small – so the well mixed solution works great, but at late time it is not and so it takes over</a:t>
            </a:r>
          </a:p>
          <a:p>
            <a:r>
              <a:rPr lang="en-US" dirty="0" smtClean="0"/>
              <a:t>If we assume a structure for </a:t>
            </a:r>
            <a:r>
              <a:rPr lang="en-US" i="1" dirty="0" smtClean="0"/>
              <a:t>&lt;C’</a:t>
            </a:r>
            <a:r>
              <a:rPr lang="en-US" i="1" baseline="-25000" dirty="0" smtClean="0"/>
              <a:t>A</a:t>
            </a:r>
            <a:r>
              <a:rPr lang="en-US" i="1" dirty="0" smtClean="0"/>
              <a:t>C’</a:t>
            </a:r>
            <a:r>
              <a:rPr lang="en-US" i="1" baseline="-25000" dirty="0" smtClean="0"/>
              <a:t>B</a:t>
            </a:r>
            <a:r>
              <a:rPr lang="en-US" i="1" dirty="0" smtClean="0"/>
              <a:t>&gt; </a:t>
            </a:r>
            <a:r>
              <a:rPr lang="en-US" dirty="0" smtClean="0"/>
              <a:t>(called invoking a closure argument and next week you will learn the physical basis for it) then we may be able to solve this equation.</a:t>
            </a:r>
          </a:p>
          <a:p>
            <a:r>
              <a:rPr lang="en-US" dirty="0" smtClean="0"/>
              <a:t>Let’s assume </a:t>
            </a:r>
            <a:r>
              <a:rPr lang="en-US" i="1" dirty="0"/>
              <a:t>&lt;C’</a:t>
            </a:r>
            <a:r>
              <a:rPr lang="en-US" i="1" baseline="-25000" dirty="0"/>
              <a:t>A</a:t>
            </a:r>
            <a:r>
              <a:rPr lang="en-US" i="1" dirty="0"/>
              <a:t>C’</a:t>
            </a:r>
            <a:r>
              <a:rPr lang="en-US" i="1" baseline="-25000" dirty="0"/>
              <a:t>B</a:t>
            </a:r>
            <a:r>
              <a:rPr lang="en-US" i="1" dirty="0"/>
              <a:t>&gt; </a:t>
            </a:r>
            <a:r>
              <a:rPr lang="en-US" i="1" dirty="0" smtClean="0"/>
              <a:t>=</a:t>
            </a:r>
            <a:r>
              <a:rPr lang="en-US" i="1" dirty="0" smtClean="0">
                <a:latin typeface="Symbol" charset="2"/>
                <a:cs typeface="Symbol" charset="2"/>
              </a:rPr>
              <a:t>c</a:t>
            </a:r>
            <a:r>
              <a:rPr lang="en-US" i="1" dirty="0" smtClean="0"/>
              <a:t>t</a:t>
            </a:r>
            <a:r>
              <a:rPr lang="en-US" i="1" baseline="30000" dirty="0" smtClean="0"/>
              <a:t>-1/2</a:t>
            </a:r>
          </a:p>
          <a:p>
            <a:r>
              <a:rPr lang="en-US" dirty="0" smtClean="0"/>
              <a:t>For now you may consider 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dirty="0" smtClean="0"/>
              <a:t> a constant, but next week you will learn what this constant is</a:t>
            </a:r>
            <a:endParaRPr lang="en-US" baseline="30000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33" y="2025650"/>
            <a:ext cx="5473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65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closed equation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741083"/>
            <a:ext cx="8001000" cy="39052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type of equation is called a </a:t>
            </a:r>
            <a:r>
              <a:rPr lang="en-US" dirty="0" err="1" smtClean="0"/>
              <a:t>Riccati</a:t>
            </a:r>
            <a:r>
              <a:rPr lang="en-US" dirty="0" smtClean="0"/>
              <a:t> equation and you can generally solve it. The solution is an ugly combination of Bessel functions and it is difficult to see anything useful from it’s general form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Don’t worry if this is meaningless to you – it’s just to show that it can be done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3" y="1919817"/>
            <a:ext cx="4775200" cy="647700"/>
          </a:xfrm>
          <a:prstGeom prst="rect">
            <a:avLst/>
          </a:prstGeom>
        </p:spPr>
      </p:pic>
      <p:pic>
        <p:nvPicPr>
          <p:cNvPr id="7" name="Picture 6" descr="Screen Shot 2015-02-26 at 10.30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4080015"/>
            <a:ext cx="5916083" cy="146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28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grand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4332" y="2201334"/>
            <a:ext cx="5228167" cy="5291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How do you code </a:t>
            </a:r>
            <a:r>
              <a:rPr lang="en-US" sz="3600" dirty="0" smtClean="0"/>
              <a:t>what we described in our last lecture</a:t>
            </a:r>
            <a:r>
              <a:rPr lang="en-US" sz="3600" dirty="0" smtClean="0"/>
              <a:t>?</a:t>
            </a:r>
          </a:p>
          <a:p>
            <a:pPr marL="0" indent="0" algn="ctr">
              <a:buNone/>
            </a:pPr>
            <a:r>
              <a:rPr lang="en-US" sz="3600" dirty="0" smtClean="0"/>
              <a:t>Here we focus on how to implement it, but do not worry about doing </a:t>
            </a:r>
            <a:r>
              <a:rPr lang="en-US" sz="3600" smtClean="0"/>
              <a:t>it efficiently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022106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8001000" cy="4102100"/>
          </a:xfrm>
        </p:spPr>
        <p:txBody>
          <a:bodyPr/>
          <a:lstStyle/>
          <a:p>
            <a:r>
              <a:rPr lang="en-US" dirty="0" smtClean="0"/>
              <a:t>If we take the solution from the earlier page and do a small time expansion it becomes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And at late times it looks like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2895600"/>
            <a:ext cx="2552700" cy="685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2" y="4718053"/>
            <a:ext cx="2505428" cy="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17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Can be understood, using what is called a dominant balance argument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At early times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Perturbation term in negligible and so you recover the solution we derived in the last class – explains why models match well at early times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At late times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May seem confusing, but at late time the balance is between both terms on the RHS, which means</a:t>
            </a:r>
          </a:p>
          <a:p>
            <a:endParaRPr lang="en-US" dirty="0"/>
          </a:p>
          <a:p>
            <a:r>
              <a:rPr lang="en-US" dirty="0" smtClean="0"/>
              <a:t>Or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17" y="2633134"/>
            <a:ext cx="3513667" cy="47658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3661833" y="2550583"/>
            <a:ext cx="508000" cy="7090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24250" y="2444750"/>
            <a:ext cx="796290" cy="8149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833" y="2702983"/>
            <a:ext cx="3513667" cy="47658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5333998" y="2550583"/>
            <a:ext cx="508000" cy="7090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70499" y="2514599"/>
            <a:ext cx="796290" cy="8149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33" y="4933950"/>
            <a:ext cx="2349500" cy="3556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6038851"/>
            <a:ext cx="20193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84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Consider the following problem (somewhat analogous to the beaker experiment from </a:t>
            </a:r>
            <a:r>
              <a:rPr lang="en-US" sz="3600" dirty="0" err="1" smtClean="0"/>
              <a:t>Chem</a:t>
            </a:r>
            <a:r>
              <a:rPr lang="en-US" sz="3600" dirty="0" smtClean="0"/>
              <a:t> 101)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499" y="2285999"/>
            <a:ext cx="7926917" cy="41380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have a one dimensional domain of size L that is randomly filled with an equal mass of A and B.</a:t>
            </a:r>
          </a:p>
          <a:p>
            <a:r>
              <a:rPr lang="en-US" dirty="0" smtClean="0"/>
              <a:t>A and B can only move by diffusion and react at some rate k</a:t>
            </a:r>
          </a:p>
          <a:p>
            <a:r>
              <a:rPr lang="en-US" dirty="0" smtClean="0"/>
              <a:t>Because of the finite size of our domain we impose boundary conditions. For the sake of simplicity we assume periodicity (although results are virtually identical for any bounded </a:t>
            </a:r>
            <a:r>
              <a:rPr lang="en-US" dirty="0" err="1" smtClean="0"/>
              <a:t>setu</a:t>
            </a:r>
            <a:r>
              <a:rPr lang="en-US" dirty="0" smtClean="0"/>
              <a:t> – e.g. no flux)</a:t>
            </a:r>
          </a:p>
          <a:p>
            <a:r>
              <a:rPr lang="en-US" dirty="0" smtClean="0"/>
              <a:t>Periodicity means that a particle that exist the right boundary enters through the left and vice versa (i.e. you have a sequence of identical domains next to one another). Note that this also means that particles close to one boundary can interact with particles close to the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82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First we set up the general conditions (</a:t>
            </a:r>
            <a:r>
              <a:rPr lang="en-US" sz="3600" dirty="0" err="1" smtClean="0"/>
              <a:t>Matlab</a:t>
            </a:r>
            <a:r>
              <a:rPr lang="en-US" sz="3600" dirty="0" smtClean="0"/>
              <a:t> code below)</a:t>
            </a:r>
            <a:endParaRPr lang="en-US" sz="3600" dirty="0"/>
          </a:p>
        </p:txBody>
      </p:sp>
      <p:pic>
        <p:nvPicPr>
          <p:cNvPr id="7" name="Picture 6" descr="Screen Shot 2015-02-26 at 9.52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7" y="2211731"/>
            <a:ext cx="8032750" cy="34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95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Now we enter a loop that marches over time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</a:t>
            </a:r>
            <a:r>
              <a:rPr lang="en-US" dirty="0" err="1"/>
              <a:t>kk</a:t>
            </a:r>
            <a:r>
              <a:rPr lang="en-US" dirty="0"/>
              <a:t>=1:</a:t>
            </a:r>
            <a:r>
              <a:rPr lang="en-US" dirty="0" smtClean="0"/>
              <a:t>Nsteps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dt</a:t>
            </a:r>
            <a:r>
              <a:rPr lang="en-US" dirty="0"/>
              <a:t>=min(</a:t>
            </a:r>
            <a:r>
              <a:rPr lang="en-US" dirty="0" err="1"/>
              <a:t>dt</a:t>
            </a:r>
            <a:r>
              <a:rPr lang="en-US" dirty="0"/>
              <a:t>*</a:t>
            </a:r>
            <a:r>
              <a:rPr lang="en-US" dirty="0" err="1"/>
              <a:t>epsilon,dtmax</a:t>
            </a:r>
            <a:r>
              <a:rPr lang="en-US" dirty="0"/>
              <a:t>);   %define </a:t>
            </a:r>
            <a:r>
              <a:rPr lang="en-US" dirty="0" err="1"/>
              <a:t>timestep</a:t>
            </a:r>
            <a:r>
              <a:rPr lang="en-US" dirty="0"/>
              <a:t> allowing it </a:t>
            </a:r>
            <a:r>
              <a:rPr lang="en-US" dirty="0" smtClean="0"/>
              <a:t>					to </a:t>
            </a:r>
            <a:r>
              <a:rPr lang="en-US" dirty="0"/>
              <a:t>increase to a maximum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Pr</a:t>
            </a:r>
            <a:r>
              <a:rPr lang="en-US" dirty="0"/>
              <a:t>=k*</a:t>
            </a:r>
            <a:r>
              <a:rPr lang="en-US" dirty="0" err="1"/>
              <a:t>mp</a:t>
            </a:r>
            <a:r>
              <a:rPr lang="en-US" dirty="0"/>
              <a:t>*</a:t>
            </a:r>
            <a:r>
              <a:rPr lang="en-US" dirty="0" err="1"/>
              <a:t>dt</a:t>
            </a:r>
            <a:r>
              <a:rPr lang="en-US" dirty="0"/>
              <a:t>;     %probability of reaction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67607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Update particle positions by a Brownian random walk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56167" y="5894917"/>
            <a:ext cx="628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With this we are done with the motion part of the algorith</a:t>
            </a:r>
            <a:r>
              <a:rPr lang="en-US" b="1" dirty="0"/>
              <a:t>m</a:t>
            </a:r>
          </a:p>
        </p:txBody>
      </p:sp>
      <p:pic>
        <p:nvPicPr>
          <p:cNvPr id="5" name="Picture 4" descr="Screen Shot 2015-02-26 at 9.51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16717"/>
            <a:ext cx="71501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06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Now enter the reaction loop</a:t>
            </a:r>
            <a:endParaRPr lang="en-US" sz="3600" dirty="0"/>
          </a:p>
        </p:txBody>
      </p:sp>
      <p:pic>
        <p:nvPicPr>
          <p:cNvPr id="4" name="Picture 3" descr="Screen Shot 2015-02-26 at 9.51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2" y="1736618"/>
            <a:ext cx="7059083" cy="50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70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23888"/>
            <a:ext cx="8001000" cy="1143000"/>
          </a:xfrm>
        </p:spPr>
        <p:txBody>
          <a:bodyPr/>
          <a:lstStyle/>
          <a:p>
            <a:r>
              <a:rPr lang="en-US" sz="3600" dirty="0" smtClean="0"/>
              <a:t>Update your x field to kill reacted particles and calculate your </a:t>
            </a:r>
            <a:r>
              <a:rPr lang="en-US" sz="3600" dirty="0" err="1" smtClean="0"/>
              <a:t>domina</a:t>
            </a:r>
            <a:r>
              <a:rPr lang="en-US" sz="3600" dirty="0" smtClean="0"/>
              <a:t> concentration</a:t>
            </a:r>
            <a:endParaRPr lang="en-US" sz="3600" dirty="0"/>
          </a:p>
        </p:txBody>
      </p:sp>
      <p:pic>
        <p:nvPicPr>
          <p:cNvPr id="4" name="Picture 3" descr="Screen Shot 2015-02-26 at 9.53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734733"/>
            <a:ext cx="6743700" cy="186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1" y="5408083"/>
            <a:ext cx="679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 here means loop jumps back to start the next time step and process is repeated until desired number of time steps is completed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93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desired results</a:t>
            </a:r>
            <a:endParaRPr lang="en-US" dirty="0"/>
          </a:p>
        </p:txBody>
      </p:sp>
      <p:pic>
        <p:nvPicPr>
          <p:cNvPr id="4" name="Picture 3" descr="Screen Shot 2015-02-26 at 9.55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2273300"/>
            <a:ext cx="43561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05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162</TotalTime>
  <Words>807</Words>
  <Application>Microsoft Macintosh PowerPoint</Application>
  <PresentationFormat>On-screen Show (4:3)</PresentationFormat>
  <Paragraphs>83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Travelogue</vt:lpstr>
      <vt:lpstr>Reaction-Diffusion Systems - Continued</vt:lpstr>
      <vt:lpstr>The grand question</vt:lpstr>
      <vt:lpstr>Consider the following problem (somewhat analogous to the beaker experiment from Chem 101)</vt:lpstr>
      <vt:lpstr>First we set up the general conditions (Matlab code below)</vt:lpstr>
      <vt:lpstr>Now we enter a loop that marches over time</vt:lpstr>
      <vt:lpstr>Update particle positions by a Brownian random walk</vt:lpstr>
      <vt:lpstr>Now enter the reaction loop</vt:lpstr>
      <vt:lpstr>Update your x field to kill reacted particles and calculate your domina concentration</vt:lpstr>
      <vt:lpstr>Plot desired results</vt:lpstr>
      <vt:lpstr>Statistical method</vt:lpstr>
      <vt:lpstr>Example 10 realizations</vt:lpstr>
      <vt:lpstr>Example 10 realizations - plots</vt:lpstr>
      <vt:lpstr>Ensemble average</vt:lpstr>
      <vt:lpstr>What???</vt:lpstr>
      <vt:lpstr>What’s going on… Let’s take a look at concentrations in 1d</vt:lpstr>
      <vt:lpstr>What’s going on… Let’s take a look at concentrations in 1d</vt:lpstr>
      <vt:lpstr>Is our method actually capturing some real?</vt:lpstr>
      <vt:lpstr>The governing equation for &lt;CA&gt; or &lt;CB&gt; is now</vt:lpstr>
      <vt:lpstr>Our closed equation is</vt:lpstr>
      <vt:lpstr>However</vt:lpstr>
      <vt:lpstr>Can be understood, using what is called a dominant balance argument</vt:lpstr>
    </vt:vector>
  </TitlesOfParts>
  <Company>University of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Diogo Bolster</dc:creator>
  <cp:lastModifiedBy>Diogo Bolster</cp:lastModifiedBy>
  <cp:revision>74</cp:revision>
  <dcterms:created xsi:type="dcterms:W3CDTF">2015-02-24T00:49:21Z</dcterms:created>
  <dcterms:modified xsi:type="dcterms:W3CDTF">2015-02-26T15:41:41Z</dcterms:modified>
</cp:coreProperties>
</file>