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9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50AB695-6AFC-6F4F-A8FF-9B41985CAE7F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474EE18-00D2-ED4F-B8F1-F5D5DB533D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MIMs - Mobile </a:t>
            </a:r>
            <a:r>
              <a:rPr lang="en-US" dirty="0"/>
              <a:t>Immobile Models</a:t>
            </a:r>
          </a:p>
        </p:txBody>
      </p:sp>
    </p:spTree>
    <p:extLst>
      <p:ext uri="{BB962C8B-B14F-4D97-AF65-F5344CB8AC3E}">
        <p14:creationId xmlns:p14="http://schemas.microsoft.com/office/powerpoint/2010/main" val="400481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equations in Laplace Space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43989"/>
            <a:ext cx="3332238" cy="38726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4" y="2833694"/>
            <a:ext cx="2904671" cy="41221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06762" y="2431249"/>
            <a:ext cx="1318381" cy="4024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09" y="2186320"/>
            <a:ext cx="2185005" cy="87013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4" y="3914321"/>
            <a:ext cx="3432931" cy="865965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69" y="3950606"/>
            <a:ext cx="3590169" cy="8085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3822094"/>
            <a:ext cx="8605762" cy="1136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5044" y="5358190"/>
            <a:ext cx="815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now have an explicit solution for both concentrations that we can inverse transform to get the solutions in time</a:t>
            </a:r>
          </a:p>
          <a:p>
            <a:endParaRPr lang="en-US" dirty="0"/>
          </a:p>
          <a:p>
            <a:r>
              <a:rPr lang="en-US" dirty="0" smtClean="0"/>
              <a:t>Pain to do – BUT – </a:t>
            </a:r>
            <a:r>
              <a:rPr lang="en-US" dirty="0" err="1" smtClean="0"/>
              <a:t>Mathematica</a:t>
            </a:r>
            <a:r>
              <a:rPr lang="en-US" dirty="0" smtClean="0"/>
              <a:t> comes to the rescue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7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3761619"/>
            <a:ext cx="7570787" cy="1721081"/>
          </a:xfrm>
        </p:spPr>
        <p:txBody>
          <a:bodyPr/>
          <a:lstStyle/>
          <a:p>
            <a:r>
              <a:rPr lang="en-US" dirty="0" smtClean="0"/>
              <a:t>Check the asymptotic t-&gt; infinity…</a:t>
            </a:r>
          </a:p>
          <a:p>
            <a:r>
              <a:rPr lang="en-US" dirty="0" smtClean="0"/>
              <a:t>What do these look like?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" y="2141160"/>
            <a:ext cx="3865336" cy="105418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51" y="2141160"/>
            <a:ext cx="3901319" cy="11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of examples..</a:t>
            </a:r>
            <a:endParaRPr lang="en-US" dirty="0"/>
          </a:p>
        </p:txBody>
      </p:sp>
      <p:pic>
        <p:nvPicPr>
          <p:cNvPr id="5" name="Picture 4" descr="Twodo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42" y="1787752"/>
            <a:ext cx="6531885" cy="48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am I teaching you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– a flow channel and an immobile region next to it that can exchange mass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2162" y="4103842"/>
            <a:ext cx="7831743" cy="1403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162" y="3265714"/>
            <a:ext cx="7831743" cy="8139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00286" y="3882572"/>
            <a:ext cx="0" cy="50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66381" y="3882572"/>
            <a:ext cx="0" cy="50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95952" y="4813905"/>
            <a:ext cx="21408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7239" y="6032286"/>
            <a:ext cx="382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equations should we use here??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1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3580189"/>
            <a:ext cx="7570787" cy="3072191"/>
          </a:xfrm>
        </p:spPr>
        <p:txBody>
          <a:bodyPr>
            <a:normAutofit/>
          </a:bodyPr>
          <a:lstStyle/>
          <a:p>
            <a:r>
              <a:rPr lang="en-US" dirty="0" smtClean="0"/>
              <a:t>If we add these two equation together we get something resembling a conservative equation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638603"/>
            <a:ext cx="5825066" cy="807929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64" y="2631622"/>
            <a:ext cx="3277507" cy="74444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56" y="5049459"/>
            <a:ext cx="5286525" cy="8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4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3289903"/>
            <a:ext cx="7570787" cy="30721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First, let’s consider an interesting case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-&gt; infinity (i.e. mass is exchanged really really quickly between the two domains)</a:t>
            </a:r>
          </a:p>
          <a:p>
            <a:pPr lvl="1"/>
            <a:r>
              <a:rPr lang="en-US" dirty="0" smtClean="0"/>
              <a:t>What does this condition mean in terms of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It means that they equilibrate instantaneously</a:t>
            </a:r>
          </a:p>
          <a:p>
            <a:pPr lvl="2"/>
            <a:r>
              <a:rPr lang="en-US" dirty="0" smtClean="0"/>
              <a:t>C1=C2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32" y="2049840"/>
            <a:ext cx="4923668" cy="7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5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Does this resemble something we have seen before??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129097"/>
            <a:ext cx="7570787" cy="3072191"/>
          </a:xfrm>
        </p:spPr>
        <p:txBody>
          <a:bodyPr>
            <a:normAutofit/>
          </a:bodyPr>
          <a:lstStyle/>
          <a:p>
            <a:r>
              <a:rPr lang="en-US" dirty="0" smtClean="0"/>
              <a:t>Under the assumption of instant equilibrium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65" y="2872316"/>
            <a:ext cx="4923668" cy="79287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4000" y="4402667"/>
            <a:ext cx="1354667" cy="6531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42" y="4239079"/>
            <a:ext cx="5127777" cy="868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2667" y="5502310"/>
            <a:ext cx="5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familiar???	What if I called </a:t>
            </a:r>
            <a:r>
              <a:rPr lang="en-US" sz="2400" i="1" dirty="0" smtClean="0"/>
              <a:t>R=1+</a:t>
            </a:r>
            <a:r>
              <a:rPr lang="en-US" sz="2400" i="1" dirty="0" smtClean="0">
                <a:latin typeface="Symbol" charset="2"/>
                <a:cs typeface="Symbol" charset="2"/>
              </a:rPr>
              <a:t>b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784" y="6225810"/>
            <a:ext cx="850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Retardation Coefficient – The MIM is a more general model than ADE with retardation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6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let’s go back to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3400260"/>
            <a:ext cx="7570787" cy="3252121"/>
          </a:xfrm>
        </p:spPr>
        <p:txBody>
          <a:bodyPr>
            <a:normAutofit/>
          </a:bodyPr>
          <a:lstStyle/>
          <a:p>
            <a:r>
              <a:rPr lang="en-US" dirty="0" smtClean="0"/>
              <a:t>Let’s not worry about diffusion in the mobile channel just yet – i.e. D=0</a:t>
            </a:r>
          </a:p>
          <a:p>
            <a:r>
              <a:rPr lang="en-US" dirty="0" smtClean="0"/>
              <a:t>And let’s try and solve this for </a:t>
            </a:r>
          </a:p>
          <a:p>
            <a:pPr lvl="2"/>
            <a:r>
              <a:rPr lang="en-US" i="1" dirty="0" smtClean="0"/>
              <a:t>C</a:t>
            </a:r>
            <a:r>
              <a:rPr lang="en-US" i="1" baseline="-25000" dirty="0" smtClean="0"/>
              <a:t>2</a:t>
            </a:r>
            <a:r>
              <a:rPr lang="en-US" i="1" dirty="0" smtClean="0"/>
              <a:t>(t=0)=0</a:t>
            </a:r>
            <a:r>
              <a:rPr lang="en-US" dirty="0" smtClean="0"/>
              <a:t> 	and	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(t=0)=</a:t>
            </a:r>
            <a:r>
              <a:rPr lang="en-US" i="1" dirty="0" smtClean="0">
                <a:latin typeface="Symbol" charset="2"/>
                <a:cs typeface="Symbol" charset="2"/>
              </a:rPr>
              <a:t>d</a:t>
            </a:r>
            <a:r>
              <a:rPr lang="en-US" i="1" dirty="0" smtClean="0"/>
              <a:t>(x)</a:t>
            </a:r>
          </a:p>
          <a:p>
            <a:r>
              <a:rPr lang="en-US" dirty="0" smtClean="0"/>
              <a:t>What can we do??</a:t>
            </a:r>
            <a:endParaRPr lang="en-US" dirty="0"/>
          </a:p>
          <a:p>
            <a:pPr lvl="2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638603"/>
            <a:ext cx="5825066" cy="807929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64" y="2631622"/>
            <a:ext cx="3277507" cy="74444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345540" y="1638603"/>
            <a:ext cx="1195335" cy="807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987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Yup; Laplace Transform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5" y="2936698"/>
            <a:ext cx="2657290" cy="60357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1" y="2250514"/>
            <a:ext cx="3657997" cy="62592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54670" y="3963643"/>
            <a:ext cx="871599" cy="535441"/>
          </a:xfrm>
          <a:prstGeom prst="rightArrow">
            <a:avLst/>
          </a:prstGeom>
          <a:scene3d>
            <a:camera prst="orthographicFront">
              <a:rot lat="0" lon="0" rev="183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70" y="4707668"/>
            <a:ext cx="4972479" cy="75531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70" y="5550860"/>
            <a:ext cx="2820551" cy="400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955" y="6151343"/>
            <a:ext cx="814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 – no longer algebraic, but we can combine into a single ODE that can be 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7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713533"/>
          </a:xfrm>
        </p:spPr>
        <p:txBody>
          <a:bodyPr>
            <a:normAutofit/>
          </a:bodyPr>
          <a:lstStyle/>
          <a:p>
            <a:r>
              <a:rPr lang="en-US" dirty="0" smtClean="0"/>
              <a:t>Recognizing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can write an equation for concentration 1 only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we can solve with </a:t>
            </a:r>
            <a:r>
              <a:rPr lang="en-US" dirty="0" err="1" smtClean="0"/>
              <a:t>Mathematica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08" y="2488743"/>
            <a:ext cx="2377045" cy="72001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86" y="4533865"/>
            <a:ext cx="6379134" cy="8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1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Following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two connected domains that can exchange mass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48858" y="3483429"/>
            <a:ext cx="2419047" cy="19957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7905" y="3483429"/>
            <a:ext cx="1548191" cy="19957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2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32476" y="4064000"/>
            <a:ext cx="870857" cy="12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32476" y="4826000"/>
            <a:ext cx="8708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98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3290836"/>
            <a:ext cx="7570787" cy="2539681"/>
          </a:xfrm>
        </p:spPr>
        <p:txBody>
          <a:bodyPr/>
          <a:lstStyle/>
          <a:p>
            <a:r>
              <a:rPr lang="en-US" dirty="0" smtClean="0"/>
              <a:t>See the </a:t>
            </a:r>
            <a:r>
              <a:rPr lang="en-US" dirty="0" err="1" smtClean="0"/>
              <a:t>Mathematica</a:t>
            </a:r>
            <a:r>
              <a:rPr lang="en-US" dirty="0" smtClean="0"/>
              <a:t> code to see how we got this.</a:t>
            </a:r>
          </a:p>
          <a:p>
            <a:r>
              <a:rPr lang="en-US" dirty="0" smtClean="0"/>
              <a:t>Now, first let’s check the consistency of this result. Is it correct when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2" y="2026376"/>
            <a:ext cx="4555885" cy="8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3490070"/>
            <a:ext cx="7570787" cy="3122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Good it’s consistent so now let’s look at the full solution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Too hard to do by hand, even with </a:t>
            </a:r>
            <a:r>
              <a:rPr lang="en-US" dirty="0" err="1" smtClean="0"/>
              <a:t>Mathematica</a:t>
            </a:r>
            <a:r>
              <a:rPr lang="en-US" dirty="0" smtClean="0"/>
              <a:t> – numerical solution only (</a:t>
            </a:r>
            <a:r>
              <a:rPr lang="en-US" dirty="0" err="1" smtClean="0"/>
              <a:t>Matlab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3" y="2281665"/>
            <a:ext cx="2484001" cy="76507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23747" y="2399045"/>
            <a:ext cx="2266156" cy="5396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Inverse Laplace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03" y="2461306"/>
            <a:ext cx="2547430" cy="43839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88" y="4432951"/>
            <a:ext cx="4555885" cy="8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5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Code</a:t>
            </a:r>
            <a:endParaRPr lang="en-US" dirty="0"/>
          </a:p>
        </p:txBody>
      </p:sp>
      <p:pic>
        <p:nvPicPr>
          <p:cNvPr id="4" name="Picture 3" descr="Screen Shot 2015-03-16 at 4.1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65" y="1516668"/>
            <a:ext cx="6277736" cy="53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38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couple of Results – Breakthrough Curves at x=10</a:t>
            </a:r>
            <a:endParaRPr lang="en-US" sz="3600" dirty="0"/>
          </a:p>
        </p:txBody>
      </p:sp>
      <p:pic>
        <p:nvPicPr>
          <p:cNvPr id="4" name="Picture 3" descr="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77" y="1700596"/>
            <a:ext cx="6780913" cy="50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4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just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657185"/>
            <a:ext cx="7570787" cy="4289611"/>
          </a:xfrm>
        </p:spPr>
        <p:txBody>
          <a:bodyPr/>
          <a:lstStyle/>
          <a:p>
            <a:r>
              <a:rPr lang="en-US" dirty="0" smtClean="0"/>
              <a:t>Now our equations are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5" y="3130222"/>
            <a:ext cx="2657290" cy="60357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54670" y="4172227"/>
            <a:ext cx="871599" cy="535441"/>
          </a:xfrm>
          <a:prstGeom prst="rightArrow">
            <a:avLst/>
          </a:prstGeom>
          <a:scene3d>
            <a:camera prst="orthographicFront">
              <a:rot lat="0" lon="0" rev="183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70" y="5550860"/>
            <a:ext cx="2820551" cy="400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955" y="6151343"/>
            <a:ext cx="649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Again, we </a:t>
            </a:r>
            <a:r>
              <a:rPr lang="en-US" dirty="0" smtClean="0"/>
              <a:t>can combine </a:t>
            </a:r>
            <a:r>
              <a:rPr lang="en-US" dirty="0" smtClean="0"/>
              <a:t>these into </a:t>
            </a:r>
            <a:r>
              <a:rPr lang="en-US" dirty="0" smtClean="0"/>
              <a:t>a single ODE that can be solved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4" y="2329329"/>
            <a:ext cx="3385034" cy="63031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61" y="4707668"/>
            <a:ext cx="4994124" cy="7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32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Again, we use </a:t>
            </a:r>
            <a:r>
              <a:rPr lang="en-US" sz="3600" dirty="0" err="1" smtClean="0"/>
              <a:t>Mathematica</a:t>
            </a:r>
            <a:r>
              <a:rPr lang="en-US" sz="3600" dirty="0" smtClean="0"/>
              <a:t> and </a:t>
            </a:r>
            <a:r>
              <a:rPr lang="en-US" sz="3600" dirty="0" err="1" smtClean="0"/>
              <a:t>Matlab</a:t>
            </a:r>
            <a:r>
              <a:rPr lang="en-US" sz="3600" dirty="0" smtClean="0"/>
              <a:t> to solve the 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fact just going into Laplace space is not quite enough as we the derivate in space causes some problems so we Fourier Transform also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52" y="3999895"/>
            <a:ext cx="5523896" cy="56543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49" y="4822372"/>
            <a:ext cx="3351288" cy="575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190" y="5878286"/>
            <a:ext cx="810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we go to </a:t>
            </a:r>
            <a:r>
              <a:rPr lang="en-US" dirty="0" err="1" smtClean="0"/>
              <a:t>Mathematica</a:t>
            </a:r>
            <a:r>
              <a:rPr lang="en-US" dirty="0" smtClean="0"/>
              <a:t> to solve and invert these. We can only invert back to Laplace space and then invert numerically to real space with </a:t>
            </a:r>
            <a:r>
              <a:rPr lang="en-US" dirty="0" err="1" smtClean="0"/>
              <a:t>Matlab</a:t>
            </a:r>
            <a:r>
              <a:rPr lang="en-US" dirty="0" smtClean="0"/>
              <a:t> as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30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Fourier-Laplace Space we have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Laplace space from </a:t>
            </a:r>
            <a:r>
              <a:rPr lang="en-US" dirty="0" err="1" smtClean="0"/>
              <a:t>Mathematica</a:t>
            </a:r>
            <a:r>
              <a:rPr lang="en-US" dirty="0" smtClean="0"/>
              <a:t> we have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27" y="4598913"/>
            <a:ext cx="4910969" cy="122540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41" y="2599871"/>
            <a:ext cx="6289826" cy="830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083" y="6177429"/>
            <a:ext cx="795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do some </a:t>
            </a:r>
            <a:r>
              <a:rPr lang="en-US" dirty="0"/>
              <a:t>g</a:t>
            </a:r>
            <a:r>
              <a:rPr lang="en-US" dirty="0" smtClean="0"/>
              <a:t>ut checks to make sure these make sense and then go to </a:t>
            </a:r>
            <a:r>
              <a:rPr lang="en-US" dirty="0" err="1" smtClean="0"/>
              <a:t>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7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</a:t>
            </a:r>
            <a:endParaRPr lang="en-US" dirty="0"/>
          </a:p>
        </p:txBody>
      </p:sp>
      <p:pic>
        <p:nvPicPr>
          <p:cNvPr id="4" name="Picture 3" descr="MIM-diffu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" y="2836334"/>
            <a:ext cx="4265587" cy="3199190"/>
          </a:xfrm>
          <a:prstGeom prst="rect">
            <a:avLst/>
          </a:prstGeom>
        </p:spPr>
      </p:pic>
      <p:pic>
        <p:nvPicPr>
          <p:cNvPr id="8" name="Picture 7" descr="MIM-diffusion-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19" y="2836334"/>
            <a:ext cx="4322032" cy="32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4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-12095"/>
            <a:ext cx="7570787" cy="1411941"/>
          </a:xfrm>
        </p:spPr>
        <p:txBody>
          <a:bodyPr/>
          <a:lstStyle/>
          <a:p>
            <a:r>
              <a:rPr lang="en-US" sz="3600" dirty="0" smtClean="0"/>
              <a:t>In many instances reactions only happen in one region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512239"/>
            <a:ext cx="7570787" cy="4289611"/>
          </a:xfrm>
        </p:spPr>
        <p:txBody>
          <a:bodyPr/>
          <a:lstStyle/>
          <a:p>
            <a:r>
              <a:rPr lang="en-US" dirty="0" smtClean="0"/>
              <a:t>Can you think of any?</a:t>
            </a:r>
          </a:p>
          <a:p>
            <a:r>
              <a:rPr lang="en-US" dirty="0" smtClean="0"/>
              <a:t>In this case let’s focus on first order degradation in the immobile region and not worry about diffusion in the mobile region.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3" y="3984255"/>
            <a:ext cx="3994453" cy="68349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31" y="4909428"/>
            <a:ext cx="4035273" cy="6982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95333" y="4909428"/>
            <a:ext cx="1088572" cy="698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31429" y="4931460"/>
            <a:ext cx="226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term</a:t>
            </a:r>
          </a:p>
          <a:p>
            <a:r>
              <a:rPr lang="en-US" dirty="0" smtClean="0"/>
              <a:t>Degradation at rate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048" y="6092075"/>
            <a:ext cx="7211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VERY SIMILAR TO THE PROBLEM WE STUDIED BEFORE BUT ONE </a:t>
            </a:r>
          </a:p>
          <a:p>
            <a:r>
              <a:rPr lang="en-US" dirty="0" smtClean="0"/>
              <a:t>ADDITIONAL TERM – SAME METHODS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98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Laplace space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" y="2526695"/>
            <a:ext cx="4068941" cy="61806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" y="3330393"/>
            <a:ext cx="3353405" cy="35169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145567" y="3144762"/>
            <a:ext cx="943429" cy="3614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2486841"/>
            <a:ext cx="2334053" cy="65792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65" y="3217475"/>
            <a:ext cx="2984948" cy="6675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8639" y="4611512"/>
            <a:ext cx="356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Solve, as before with </a:t>
            </a:r>
            <a:r>
              <a:rPr lang="en-US" dirty="0" err="1" smtClean="0"/>
              <a:t>Mathematica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38952" y="6051176"/>
            <a:ext cx="4858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– if g=0, we recover case with no reaction</a:t>
            </a:r>
          </a:p>
          <a:p>
            <a:r>
              <a:rPr lang="en-US" dirty="0" smtClean="0"/>
              <a:t>And then invert numerically with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52" y="5123240"/>
            <a:ext cx="4815719" cy="7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3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write something like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05" y="1814286"/>
            <a:ext cx="7570787" cy="1560285"/>
          </a:xfrm>
        </p:spPr>
        <p:txBody>
          <a:bodyPr/>
          <a:lstStyle/>
          <a:p>
            <a:r>
              <a:rPr lang="en-US" dirty="0" smtClean="0"/>
              <a:t>If we assume that each reservoir is well mixed and looses mass to the other at a rate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, then we can write the following equations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32" y="3575655"/>
            <a:ext cx="3111803" cy="75043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45" y="4543274"/>
            <a:ext cx="3313190" cy="737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012" y="5320322"/>
            <a:ext cx="7149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Note that this like assuming a diffusive transfer between the two across</a:t>
            </a:r>
          </a:p>
          <a:p>
            <a:pPr algn="ctr"/>
            <a:r>
              <a:rPr lang="en-US" dirty="0" smtClean="0"/>
              <a:t> some finite transition region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Most importantly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is the ratio of volumes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73" y="5734460"/>
            <a:ext cx="1090840" cy="7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13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results</a:t>
            </a:r>
            <a:endParaRPr lang="en-US" dirty="0"/>
          </a:p>
        </p:txBody>
      </p:sp>
      <p:pic>
        <p:nvPicPr>
          <p:cNvPr id="4" name="Picture 3" descr="Advection-reaction_MI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0" y="2582334"/>
            <a:ext cx="4281713" cy="3211285"/>
          </a:xfrm>
          <a:prstGeom prst="rect">
            <a:avLst/>
          </a:prstGeom>
        </p:spPr>
      </p:pic>
      <p:pic>
        <p:nvPicPr>
          <p:cNvPr id="5" name="Picture 4" descr="Advection-reaction_MIM-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77" y="2582334"/>
            <a:ext cx="4281714" cy="32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60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real field settings for a reactive tracer it can be difficult to actually measure the details of such a breakthrough curve and a common thing to d is run the system to plateau (Steady State with a constant concentration input at an upstream position)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4926445"/>
            <a:ext cx="3994453" cy="68349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2" y="5851618"/>
            <a:ext cx="4035273" cy="69823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51342" y="4926445"/>
            <a:ext cx="615420" cy="683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64218" y="5851618"/>
            <a:ext cx="615420" cy="683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93" y="5609940"/>
            <a:ext cx="1228646" cy="3095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78952" y="5609940"/>
            <a:ext cx="81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x=0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49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thing you might do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from a conservative tracer release</a:t>
            </a:r>
          </a:p>
          <a:p>
            <a:r>
              <a:rPr lang="en-US" dirty="0" smtClean="0"/>
              <a:t>Then measure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from a reactive steady state experiment</a:t>
            </a:r>
          </a:p>
          <a:p>
            <a:r>
              <a:rPr lang="en-US" dirty="0" smtClean="0"/>
              <a:t>From equation for C2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084286" y="5209116"/>
            <a:ext cx="1294191" cy="4859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12" y="6121497"/>
            <a:ext cx="1228646" cy="309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8571" y="6121497"/>
            <a:ext cx="81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x=0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7" y="5116866"/>
            <a:ext cx="2160602" cy="70728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6" y="4719692"/>
            <a:ext cx="3743476" cy="79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64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4160762"/>
            <a:ext cx="7570787" cy="1890414"/>
          </a:xfrm>
        </p:spPr>
        <p:txBody>
          <a:bodyPr/>
          <a:lstStyle/>
          <a:p>
            <a:r>
              <a:rPr lang="en-US" dirty="0" smtClean="0"/>
              <a:t>How does this compare to just advection with reaction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7" y="5127886"/>
            <a:ext cx="2633321" cy="417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143" y="5881691"/>
            <a:ext cx="849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means that the reaction rate you would measure by not accounting for exchange</a:t>
            </a:r>
          </a:p>
          <a:p>
            <a:r>
              <a:rPr lang="en-US" dirty="0" smtClean="0"/>
              <a:t>Is not a real reaction rate, but an effective one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42" y="1873553"/>
            <a:ext cx="3101824" cy="87434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12" y="2976336"/>
            <a:ext cx="3250997" cy="10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1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say about this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at steady state (equilibrium)?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about if want to include an initial condition, say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70" y="2677055"/>
            <a:ext cx="3111803" cy="75043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83" y="3644674"/>
            <a:ext cx="3313190" cy="73735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452008" y="2455333"/>
            <a:ext cx="801611" cy="972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47383" y="3579890"/>
            <a:ext cx="801611" cy="972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5878286" y="3427490"/>
            <a:ext cx="689428" cy="3220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98" y="3480598"/>
            <a:ext cx="1302355" cy="32815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5953274"/>
            <a:ext cx="1320800" cy="4064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31" y="5953276"/>
            <a:ext cx="1333500" cy="40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10827" y="5953274"/>
            <a:ext cx="183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1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Hmmmmm</a:t>
            </a:r>
            <a:r>
              <a:rPr lang="en-US" dirty="0" smtClean="0"/>
              <a:t>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061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poses a challenge, because we may not be able to use standard methods</a:t>
            </a:r>
          </a:p>
          <a:p>
            <a:r>
              <a:rPr lang="en-US" dirty="0" smtClean="0"/>
              <a:t>However, can we change a differential equation into an algebraic one?</a:t>
            </a:r>
          </a:p>
          <a:p>
            <a:pPr lvl="1"/>
            <a:r>
              <a:rPr lang="en-US" dirty="0" smtClean="0"/>
              <a:t>In previous cases we have used the Fourier Transform, but now we are dealing with time for which it is not reasonable to say -infinity&lt;t&lt;infinity…. But rather 0 to infinity..</a:t>
            </a:r>
          </a:p>
          <a:p>
            <a:r>
              <a:rPr lang="en-US" dirty="0" smtClean="0"/>
              <a:t>Good news – there’s a thing called the Laplace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8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Laplace transform of a function f(t) is </a:t>
            </a:r>
            <a:r>
              <a:rPr lang="en-US" dirty="0" smtClean="0">
                <a:solidFill>
                  <a:srgbClr val="000000"/>
                </a:solidFill>
              </a:rPr>
              <a:t>defined by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converts t-&gt;s, like FT does x-&gt;k</a:t>
            </a:r>
          </a:p>
          <a:p>
            <a:r>
              <a:rPr lang="en-US" dirty="0" smtClean="0"/>
              <a:t>It is similar to the Fourier transform and has all sort of useful and similar to FT properties, including a particularly useful one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2" y="2592917"/>
            <a:ext cx="6413500" cy="1079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56" y="5729625"/>
            <a:ext cx="3238500" cy="95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3526" y="6095290"/>
            <a:ext cx="360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initial condition of </a:t>
            </a:r>
            <a:r>
              <a:rPr lang="en-US" sz="2400" i="1" dirty="0" smtClean="0"/>
              <a:t>f(t)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1141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 of Common Functions</a:t>
            </a:r>
            <a:endParaRPr lang="en-US" dirty="0"/>
          </a:p>
        </p:txBody>
      </p:sp>
      <p:pic>
        <p:nvPicPr>
          <p:cNvPr id="4" name="Picture 3" descr="Screen Shot 2015-03-16 at 2.2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6" y="1564254"/>
            <a:ext cx="7958667" cy="4363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1" y="6063120"/>
            <a:ext cx="680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Wikipedia for more and you can always try to rely on </a:t>
            </a:r>
            <a:r>
              <a:rPr lang="en-US" dirty="0" err="1" smtClean="0"/>
              <a:t>Mathematica</a:t>
            </a:r>
            <a:r>
              <a:rPr lang="en-US" dirty="0" smtClean="0"/>
              <a:t> for help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7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for FT there is an 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pretty horrible to try and calculate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tables, </a:t>
            </a:r>
            <a:r>
              <a:rPr lang="en-US" dirty="0" err="1" smtClean="0"/>
              <a:t>Mathematica</a:t>
            </a:r>
            <a:r>
              <a:rPr lang="en-US" dirty="0" smtClean="0"/>
              <a:t> and in some cases numerical inversion methods in </a:t>
            </a:r>
            <a:r>
              <a:rPr lang="en-US" dirty="0" err="1" smtClean="0"/>
              <a:t>Matlab</a:t>
            </a:r>
            <a:r>
              <a:rPr lang="en-US" dirty="0" smtClean="0"/>
              <a:t> (only option in some cases)</a:t>
            </a:r>
            <a:endParaRPr lang="en-US" dirty="0"/>
          </a:p>
        </p:txBody>
      </p:sp>
      <p:pic>
        <p:nvPicPr>
          <p:cNvPr id="4" name="Picture 3" descr="Screen Shot 2015-03-16 at 2.5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2616331"/>
            <a:ext cx="7460343" cy="8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6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System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6" y="2819209"/>
            <a:ext cx="3111803" cy="75043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" y="3786828"/>
            <a:ext cx="3313190" cy="73735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7" y="4751463"/>
            <a:ext cx="2095500" cy="36920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7" y="5335209"/>
            <a:ext cx="1987248" cy="34683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676953" y="4088190"/>
            <a:ext cx="1741714" cy="895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Laplace Transform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14" y="3894560"/>
            <a:ext cx="3332238" cy="387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96886" y="5600095"/>
            <a:ext cx="341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Algebraic equations we can solve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58" y="4684265"/>
            <a:ext cx="2904671" cy="4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59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1366</TotalTime>
  <Words>999</Words>
  <Application>Microsoft Macintosh PowerPoint</Application>
  <PresentationFormat>On-screen Show (4:3)</PresentationFormat>
  <Paragraphs>125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Infusion</vt:lpstr>
      <vt:lpstr>Chapter 13  </vt:lpstr>
      <vt:lpstr>Consider the Following Case</vt:lpstr>
      <vt:lpstr>We can write something like this</vt:lpstr>
      <vt:lpstr>What can we say about this system</vt:lpstr>
      <vt:lpstr>Hmmmmm? </vt:lpstr>
      <vt:lpstr>Laplace Transform</vt:lpstr>
      <vt:lpstr>LT of Common Functions</vt:lpstr>
      <vt:lpstr>Like for FT there is an inverse</vt:lpstr>
      <vt:lpstr>Back to our System</vt:lpstr>
      <vt:lpstr>Solving the equations in Laplace Space</vt:lpstr>
      <vt:lpstr>In real space</vt:lpstr>
      <vt:lpstr>A couple of examples..</vt:lpstr>
      <vt:lpstr>So why am I teaching you this…</vt:lpstr>
      <vt:lpstr>How about these?</vt:lpstr>
      <vt:lpstr>Total Concentration</vt:lpstr>
      <vt:lpstr>Does this resemble something we have seen before??</vt:lpstr>
      <vt:lpstr>Ok, let’s go back to these</vt:lpstr>
      <vt:lpstr>Yup; Laplace Transform</vt:lpstr>
      <vt:lpstr>PowerPoint Presentation</vt:lpstr>
      <vt:lpstr>Solution</vt:lpstr>
      <vt:lpstr>Solution</vt:lpstr>
      <vt:lpstr>Matlab Code</vt:lpstr>
      <vt:lpstr>A couple of Results – Breakthrough Curves at x=10</vt:lpstr>
      <vt:lpstr>What about just diffusion</vt:lpstr>
      <vt:lpstr>Again, we use Mathematica and Matlab to solve the problem</vt:lpstr>
      <vt:lpstr>Solution Method</vt:lpstr>
      <vt:lpstr>Sample Results</vt:lpstr>
      <vt:lpstr>In many instances reactions only happen in one region</vt:lpstr>
      <vt:lpstr>Solution Method</vt:lpstr>
      <vt:lpstr>Some example results</vt:lpstr>
      <vt:lpstr>However</vt:lpstr>
      <vt:lpstr>A common thing you might do </vt:lpstr>
      <vt:lpstr>Solve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 </dc:title>
  <dc:creator>Diogo Bolster</dc:creator>
  <cp:lastModifiedBy>Diogo Bolster</cp:lastModifiedBy>
  <cp:revision>71</cp:revision>
  <dcterms:created xsi:type="dcterms:W3CDTF">2015-03-16T17:58:16Z</dcterms:created>
  <dcterms:modified xsi:type="dcterms:W3CDTF">2015-03-19T10:49:55Z</dcterms:modified>
</cp:coreProperties>
</file>