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0" r:id="rId34"/>
    <p:sldId id="291" r:id="rId35"/>
    <p:sldId id="289" r:id="rId36"/>
    <p:sldId id="288"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3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t>3/30/15</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3/30/15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3/30/15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3/30/15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3/30/15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3/30/15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t>3/30/15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t>3/30/15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t>3/30/15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t>3/30/15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3/30/15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3/30/15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t>3/30/15</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 Id="rId3" Type="http://schemas.openxmlformats.org/officeDocument/2006/relationships/image" Target="../media/image38.emf"/></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emf"/><Relationship Id="rId3" Type="http://schemas.openxmlformats.org/officeDocument/2006/relationships/image" Target="../media/image4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 Id="rId3" Type="http://schemas.openxmlformats.org/officeDocument/2006/relationships/image" Target="../media/image45.emf"/></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1" Type="http://schemas.openxmlformats.org/officeDocument/2006/relationships/slideLayout" Target="../slideLayouts/slideLayout2.xml"/><Relationship Id="rId2" Type="http://schemas.openxmlformats.org/officeDocument/2006/relationships/image" Target="../media/image4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emf"/><Relationship Id="rId3" Type="http://schemas.openxmlformats.org/officeDocument/2006/relationships/image" Target="../media/image5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emf"/><Relationship Id="rId3" Type="http://schemas.openxmlformats.org/officeDocument/2006/relationships/image" Target="../media/image52.emf"/></Relationships>
</file>

<file path=ppt/slides/_rels/slide33.x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5" Type="http://schemas.openxmlformats.org/officeDocument/2006/relationships/image" Target="../media/image56.emf"/><Relationship Id="rId6" Type="http://schemas.openxmlformats.org/officeDocument/2006/relationships/image" Target="../media/image57.emf"/><Relationship Id="rId1" Type="http://schemas.openxmlformats.org/officeDocument/2006/relationships/slideLayout" Target="../slideLayouts/slideLayout2.xml"/><Relationship Id="rId2" Type="http://schemas.openxmlformats.org/officeDocument/2006/relationships/image" Target="../media/image53.emf"/></Relationships>
</file>

<file path=ppt/slides/_rels/slide34.xml.rels><?xml version="1.0" encoding="UTF-8" standalone="yes"?>
<Relationships xmlns="http://schemas.openxmlformats.org/package/2006/relationships"><Relationship Id="rId3" Type="http://schemas.openxmlformats.org/officeDocument/2006/relationships/image" Target="../media/image59.emf"/><Relationship Id="rId4" Type="http://schemas.openxmlformats.org/officeDocument/2006/relationships/image" Target="../media/image60.emf"/><Relationship Id="rId5" Type="http://schemas.openxmlformats.org/officeDocument/2006/relationships/image" Target="../media/image61.emf"/><Relationship Id="rId6" Type="http://schemas.openxmlformats.org/officeDocument/2006/relationships/image" Target="../media/image62.emf"/><Relationship Id="rId1" Type="http://schemas.openxmlformats.org/officeDocument/2006/relationships/slideLayout" Target="../slideLayouts/slideLayout2.xml"/><Relationship Id="rId2" Type="http://schemas.openxmlformats.org/officeDocument/2006/relationships/image" Target="../media/image5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emf"/><Relationship Id="rId3" Type="http://schemas.openxmlformats.org/officeDocument/2006/relationships/image" Target="../media/image6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1" Type="http://schemas.openxmlformats.org/officeDocument/2006/relationships/slideLayout" Target="../slideLayouts/slideLayout4.xml"/><Relationship Id="rId2"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Fractional Dispersion</a:t>
            </a:r>
            <a:endParaRPr lang="en-US" dirty="0"/>
          </a:p>
        </p:txBody>
      </p:sp>
      <p:sp>
        <p:nvSpPr>
          <p:cNvPr id="3" name="Subtitle 2"/>
          <p:cNvSpPr>
            <a:spLocks noGrp="1"/>
          </p:cNvSpPr>
          <p:nvPr>
            <p:ph type="subTitle" idx="1"/>
          </p:nvPr>
        </p:nvSpPr>
        <p:spPr/>
        <p:txBody>
          <a:bodyPr/>
          <a:lstStyle/>
          <a:p>
            <a:r>
              <a:rPr lang="en-US" sz="3600" dirty="0" smtClean="0"/>
              <a:t>Chapter 14</a:t>
            </a:r>
            <a:endParaRPr lang="en-US" sz="3600" dirty="0"/>
          </a:p>
        </p:txBody>
      </p:sp>
    </p:spTree>
    <p:extLst>
      <p:ext uri="{BB962C8B-B14F-4D97-AF65-F5344CB8AC3E}">
        <p14:creationId xmlns:p14="http://schemas.microsoft.com/office/powerpoint/2010/main" val="1078757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Limit Theorem</a:t>
            </a:r>
            <a:endParaRPr lang="en-US" dirty="0"/>
          </a:p>
        </p:txBody>
      </p:sp>
      <p:sp>
        <p:nvSpPr>
          <p:cNvPr id="5" name="Content Placeholder 4"/>
          <p:cNvSpPr>
            <a:spLocks noGrp="1"/>
          </p:cNvSpPr>
          <p:nvPr>
            <p:ph idx="1"/>
          </p:nvPr>
        </p:nvSpPr>
        <p:spPr/>
        <p:txBody>
          <a:bodyPr>
            <a:normAutofit/>
          </a:bodyPr>
          <a:lstStyle/>
          <a:p>
            <a:r>
              <a:rPr lang="en-US" dirty="0" smtClean="0"/>
              <a:t>From Wikipedia </a:t>
            </a:r>
          </a:p>
          <a:p>
            <a:r>
              <a:rPr lang="en-US" dirty="0" smtClean="0"/>
              <a:t>In probability theory, the </a:t>
            </a:r>
            <a:r>
              <a:rPr lang="en-US" b="1" dirty="0" smtClean="0"/>
              <a:t>central limit theorem </a:t>
            </a:r>
            <a:r>
              <a:rPr lang="en-US" dirty="0" smtClean="0"/>
              <a:t>states, that given certain conditions, the arithmetic mean of a sufficiently large number of iterates of </a:t>
            </a:r>
            <a:r>
              <a:rPr lang="en-US" b="1" dirty="0" smtClean="0"/>
              <a:t>independent</a:t>
            </a:r>
            <a:r>
              <a:rPr lang="en-US" dirty="0" smtClean="0"/>
              <a:t> random variables, each with a </a:t>
            </a:r>
            <a:r>
              <a:rPr lang="en-US" b="1" dirty="0" smtClean="0"/>
              <a:t>well defined mean and variance</a:t>
            </a:r>
            <a:r>
              <a:rPr lang="en-US" dirty="0" smtClean="0"/>
              <a:t>, will be approximately </a:t>
            </a:r>
            <a:r>
              <a:rPr lang="en-US" b="1" dirty="0" smtClean="0"/>
              <a:t>normally distributed </a:t>
            </a:r>
            <a:r>
              <a:rPr lang="en-US" dirty="0" smtClean="0"/>
              <a:t>regardless of the underlying distribution.</a:t>
            </a:r>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24" y="5520704"/>
            <a:ext cx="2819400" cy="635000"/>
          </a:xfrm>
          <a:prstGeom prst="rect">
            <a:avLst/>
          </a:prstGeom>
        </p:spPr>
      </p:pic>
      <p:sp>
        <p:nvSpPr>
          <p:cNvPr id="7" name="TextBox 6"/>
          <p:cNvSpPr txBox="1"/>
          <p:nvPr/>
        </p:nvSpPr>
        <p:spPr>
          <a:xfrm>
            <a:off x="4305905" y="5403634"/>
            <a:ext cx="4519499" cy="769441"/>
          </a:xfrm>
          <a:prstGeom prst="rect">
            <a:avLst/>
          </a:prstGeom>
          <a:noFill/>
        </p:spPr>
        <p:txBody>
          <a:bodyPr wrap="none" rtlCol="0">
            <a:spAutoFit/>
          </a:bodyPr>
          <a:lstStyle/>
          <a:p>
            <a:r>
              <a:rPr lang="en-US" sz="2200" dirty="0" smtClean="0"/>
              <a:t>For </a:t>
            </a:r>
            <a:r>
              <a:rPr lang="en-US" sz="2200" i="1" dirty="0" smtClean="0"/>
              <a:t>X</a:t>
            </a:r>
            <a:r>
              <a:rPr lang="en-US" sz="2200" i="1" baseline="-25000" dirty="0" smtClean="0"/>
              <a:t>i</a:t>
            </a:r>
            <a:r>
              <a:rPr lang="en-US" sz="2200" dirty="0" smtClean="0"/>
              <a:t> random and conditions above, </a:t>
            </a:r>
          </a:p>
          <a:p>
            <a:r>
              <a:rPr lang="en-US" sz="2200" dirty="0" smtClean="0"/>
              <a:t>when n big S is normally distributed</a:t>
            </a:r>
            <a:endParaRPr lang="en-US" sz="2200" dirty="0"/>
          </a:p>
        </p:txBody>
      </p:sp>
    </p:spTree>
    <p:extLst>
      <p:ext uri="{BB962C8B-B14F-4D97-AF65-F5344CB8AC3E}">
        <p14:creationId xmlns:p14="http://schemas.microsoft.com/office/powerpoint/2010/main" val="195876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Truly Amazing</a:t>
            </a:r>
            <a:endParaRPr lang="en-US" dirty="0"/>
          </a:p>
        </p:txBody>
      </p:sp>
      <p:sp>
        <p:nvSpPr>
          <p:cNvPr id="3" name="Content Placeholder 2"/>
          <p:cNvSpPr>
            <a:spLocks noGrp="1"/>
          </p:cNvSpPr>
          <p:nvPr>
            <p:ph idx="1"/>
          </p:nvPr>
        </p:nvSpPr>
        <p:spPr/>
        <p:txBody>
          <a:bodyPr>
            <a:normAutofit lnSpcReduction="10000"/>
          </a:bodyPr>
          <a:lstStyle/>
          <a:p>
            <a:r>
              <a:rPr lang="en-US" dirty="0" smtClean="0"/>
              <a:t>The central limit theorem is why we say that the Gaussian distribution is the normal distribution and it is observed (or nearly observed) almost everywhere in statistics.</a:t>
            </a:r>
          </a:p>
          <a:p>
            <a:r>
              <a:rPr lang="en-US" dirty="0" smtClean="0"/>
              <a:t>However, it has some critical assumptions</a:t>
            </a:r>
          </a:p>
          <a:p>
            <a:pPr lvl="1"/>
            <a:r>
              <a:rPr lang="en-US" dirty="0" smtClean="0"/>
              <a:t>Increments must be independent</a:t>
            </a:r>
          </a:p>
          <a:p>
            <a:pPr lvl="1"/>
            <a:r>
              <a:rPr lang="en-US" dirty="0" smtClean="0"/>
              <a:t>Increments must be identically distributed</a:t>
            </a:r>
          </a:p>
          <a:p>
            <a:pPr lvl="1"/>
            <a:r>
              <a:rPr lang="en-US" dirty="0" smtClean="0"/>
              <a:t>Increment distributions must have a well defined mean and variance</a:t>
            </a:r>
          </a:p>
          <a:p>
            <a:r>
              <a:rPr lang="en-US" dirty="0" smtClean="0"/>
              <a:t>When might these not hold?</a:t>
            </a:r>
            <a:endParaRPr lang="en-US" dirty="0"/>
          </a:p>
        </p:txBody>
      </p:sp>
    </p:spTree>
    <p:extLst>
      <p:ext uri="{BB962C8B-B14F-4D97-AF65-F5344CB8AC3E}">
        <p14:creationId xmlns:p14="http://schemas.microsoft.com/office/powerpoint/2010/main" val="1887785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the last assumption</a:t>
            </a:r>
            <a:endParaRPr lang="en-US" dirty="0"/>
          </a:p>
        </p:txBody>
      </p:sp>
      <p:sp>
        <p:nvSpPr>
          <p:cNvPr id="3" name="Content Placeholder 2"/>
          <p:cNvSpPr>
            <a:spLocks noGrp="1"/>
          </p:cNvSpPr>
          <p:nvPr>
            <p:ph idx="1"/>
          </p:nvPr>
        </p:nvSpPr>
        <p:spPr/>
        <p:txBody>
          <a:bodyPr/>
          <a:lstStyle/>
          <a:p>
            <a:r>
              <a:rPr lang="en-US" dirty="0" smtClean="0"/>
              <a:t>Do distributions have to have a well defined and finite variance or for that matter a finite mean?</a:t>
            </a:r>
          </a:p>
          <a:p>
            <a:r>
              <a:rPr lang="en-US" dirty="0" smtClean="0"/>
              <a:t>Consider the following distribution, called a Pareto distribution</a:t>
            </a:r>
          </a:p>
          <a:p>
            <a:endParaRPr lang="en-US" dirty="0"/>
          </a:p>
          <a:p>
            <a:r>
              <a:rPr lang="en-US" dirty="0" smtClean="0"/>
              <a:t>Calculate it’s mean and variance</a:t>
            </a:r>
          </a:p>
          <a:p>
            <a:endParaRPr lang="en-US" dirty="0"/>
          </a:p>
          <a:p>
            <a:endParaRPr lang="en-US" dirty="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769" y="5056717"/>
            <a:ext cx="2933700" cy="723900"/>
          </a:xfrm>
          <a:prstGeom prst="rect">
            <a:avLst/>
          </a:prstGeom>
        </p:spPr>
      </p:pic>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436" y="5764213"/>
            <a:ext cx="4114800" cy="723900"/>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2760" y="3801533"/>
            <a:ext cx="5118100" cy="355600"/>
          </a:xfrm>
          <a:prstGeom prst="rect">
            <a:avLst/>
          </a:prstGeom>
        </p:spPr>
      </p:pic>
    </p:spTree>
    <p:extLst>
      <p:ext uri="{BB962C8B-B14F-4D97-AF65-F5344CB8AC3E}">
        <p14:creationId xmlns:p14="http://schemas.microsoft.com/office/powerpoint/2010/main" val="4067697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 what do these look like</a:t>
            </a:r>
            <a:endParaRPr lang="en-US" dirty="0"/>
          </a:p>
        </p:txBody>
      </p:sp>
      <p:pic>
        <p:nvPicPr>
          <p:cNvPr id="4" name="Picture 3" descr="pareto_linea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90" y="2558143"/>
            <a:ext cx="4213173" cy="3159880"/>
          </a:xfrm>
          <a:prstGeom prst="rect">
            <a:avLst/>
          </a:prstGeom>
        </p:spPr>
      </p:pic>
      <p:pic>
        <p:nvPicPr>
          <p:cNvPr id="5" name="Picture 4" descr="pareto_lo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983" y="2558143"/>
            <a:ext cx="4168825" cy="3126619"/>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981" y="1914676"/>
            <a:ext cx="5118100" cy="355600"/>
          </a:xfrm>
          <a:prstGeom prst="rect">
            <a:avLst/>
          </a:prstGeom>
        </p:spPr>
      </p:pic>
      <p:sp>
        <p:nvSpPr>
          <p:cNvPr id="7" name="TextBox 6"/>
          <p:cNvSpPr txBox="1"/>
          <p:nvPr/>
        </p:nvSpPr>
        <p:spPr>
          <a:xfrm>
            <a:off x="3410858" y="6116953"/>
            <a:ext cx="2079228" cy="369332"/>
          </a:xfrm>
          <a:prstGeom prst="rect">
            <a:avLst/>
          </a:prstGeom>
          <a:noFill/>
        </p:spPr>
        <p:txBody>
          <a:bodyPr wrap="none" rtlCol="0">
            <a:spAutoFit/>
          </a:bodyPr>
          <a:lstStyle/>
          <a:p>
            <a:r>
              <a:rPr lang="en-US" dirty="0" smtClean="0"/>
              <a:t>In all cases here </a:t>
            </a:r>
            <a:r>
              <a:rPr lang="en-US" dirty="0" smtClean="0">
                <a:latin typeface="Symbol" charset="2"/>
                <a:cs typeface="Symbol" charset="2"/>
              </a:rPr>
              <a:t>c</a:t>
            </a:r>
            <a:r>
              <a:rPr lang="en-US" dirty="0" smtClean="0"/>
              <a:t>=1</a:t>
            </a:r>
            <a:endParaRPr lang="en-US" dirty="0"/>
          </a:p>
        </p:txBody>
      </p:sp>
    </p:spTree>
    <p:extLst>
      <p:ext uri="{BB962C8B-B14F-4D97-AF65-F5344CB8AC3E}">
        <p14:creationId xmlns:p14="http://schemas.microsoft.com/office/powerpoint/2010/main" val="1820348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Mean and Variance</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143" y="3331633"/>
            <a:ext cx="7620000" cy="787400"/>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024" y="2001762"/>
            <a:ext cx="7645400" cy="762000"/>
          </a:xfrm>
          <a:prstGeom prst="rect">
            <a:avLst/>
          </a:prstGeom>
        </p:spPr>
      </p:pic>
      <p:pic>
        <p:nvPicPr>
          <p:cNvPr id="8" name="Picture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21" y="4553857"/>
            <a:ext cx="7988300" cy="762000"/>
          </a:xfrm>
          <a:prstGeom prst="rect">
            <a:avLst/>
          </a:prstGeom>
        </p:spPr>
      </p:pic>
      <p:pic>
        <p:nvPicPr>
          <p:cNvPr id="9" name="Picture 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4640" y="5402338"/>
            <a:ext cx="3467100" cy="685800"/>
          </a:xfrm>
          <a:prstGeom prst="rect">
            <a:avLst/>
          </a:prstGeom>
        </p:spPr>
      </p:pic>
      <p:sp>
        <p:nvSpPr>
          <p:cNvPr id="10" name="TextBox 9"/>
          <p:cNvSpPr txBox="1"/>
          <p:nvPr/>
        </p:nvSpPr>
        <p:spPr>
          <a:xfrm>
            <a:off x="2854476" y="6253238"/>
            <a:ext cx="2760341" cy="369332"/>
          </a:xfrm>
          <a:prstGeom prst="rect">
            <a:avLst/>
          </a:prstGeom>
          <a:noFill/>
        </p:spPr>
        <p:txBody>
          <a:bodyPr wrap="none" rtlCol="0">
            <a:spAutoFit/>
          </a:bodyPr>
          <a:lstStyle/>
          <a:p>
            <a:r>
              <a:rPr lang="en-US" dirty="0" smtClean="0"/>
              <a:t>Can you see the problem??</a:t>
            </a:r>
            <a:endParaRPr lang="en-US" dirty="0"/>
          </a:p>
        </p:txBody>
      </p:sp>
    </p:spTree>
    <p:extLst>
      <p:ext uri="{BB962C8B-B14F-4D97-AF65-F5344CB8AC3E}">
        <p14:creationId xmlns:p14="http://schemas.microsoft.com/office/powerpoint/2010/main" val="410872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For </a:t>
            </a:r>
            <a:r>
              <a:rPr lang="en-US" dirty="0" smtClean="0">
                <a:latin typeface="Symbol" charset="2"/>
                <a:cs typeface="Symbol" charset="2"/>
              </a:rPr>
              <a:t>a</a:t>
            </a:r>
            <a:r>
              <a:rPr lang="en-US" dirty="0" smtClean="0"/>
              <a:t>&lt;2  </a:t>
            </a:r>
            <a:r>
              <a:rPr lang="en-US" dirty="0" err="1" smtClean="0"/>
              <a:t>Var</a:t>
            </a:r>
            <a:r>
              <a:rPr lang="en-US" dirty="0" smtClean="0"/>
              <a:t> -&gt; Infinity (undefined)</a:t>
            </a:r>
          </a:p>
          <a:p>
            <a:r>
              <a:rPr lang="en-US" dirty="0" smtClean="0"/>
              <a:t>For </a:t>
            </a:r>
            <a:r>
              <a:rPr lang="en-US" dirty="0">
                <a:latin typeface="Symbol" charset="2"/>
                <a:cs typeface="Symbol" charset="2"/>
              </a:rPr>
              <a:t>a</a:t>
            </a:r>
            <a:r>
              <a:rPr lang="en-US" dirty="0" smtClean="0"/>
              <a:t>&lt;1 not even a well defined mean exists.</a:t>
            </a:r>
            <a:endParaRPr lang="en-US" dirty="0"/>
          </a:p>
          <a:p>
            <a:r>
              <a:rPr lang="en-US" dirty="0" smtClean="0"/>
              <a:t>Can you physically reconcile this?</a:t>
            </a:r>
          </a:p>
          <a:p>
            <a:r>
              <a:rPr lang="en-US" dirty="0" smtClean="0"/>
              <a:t>So who cares</a:t>
            </a:r>
          </a:p>
          <a:p>
            <a:pPr lvl="1"/>
            <a:r>
              <a:rPr lang="en-US" dirty="0" smtClean="0"/>
              <a:t>Go back to central limit theorem</a:t>
            </a:r>
          </a:p>
          <a:p>
            <a:pPr lvl="1"/>
            <a:endParaRPr lang="en-US" dirty="0"/>
          </a:p>
          <a:p>
            <a:pPr lvl="1"/>
            <a:endParaRPr lang="en-US" dirty="0" smtClean="0"/>
          </a:p>
          <a:p>
            <a:pPr lvl="1"/>
            <a:r>
              <a:rPr lang="en-US" dirty="0" smtClean="0"/>
              <a:t>This distribution potentially has neither and so the central limit theorem will not hold and you will not converge to a Gaussian</a:t>
            </a:r>
            <a:endParaRPr lang="en-US" dirty="0"/>
          </a:p>
        </p:txBody>
      </p:sp>
      <p:sp>
        <p:nvSpPr>
          <p:cNvPr id="4" name="TextBox 3"/>
          <p:cNvSpPr txBox="1"/>
          <p:nvPr/>
        </p:nvSpPr>
        <p:spPr>
          <a:xfrm>
            <a:off x="2890761" y="4504195"/>
            <a:ext cx="4467890" cy="369332"/>
          </a:xfrm>
          <a:prstGeom prst="rect">
            <a:avLst/>
          </a:prstGeom>
          <a:noFill/>
        </p:spPr>
        <p:txBody>
          <a:bodyPr wrap="none" rtlCol="0">
            <a:spAutoFit/>
          </a:bodyPr>
          <a:lstStyle/>
          <a:p>
            <a:r>
              <a:rPr lang="en-US" dirty="0">
                <a:solidFill>
                  <a:srgbClr val="FF0000"/>
                </a:solidFill>
              </a:rPr>
              <a:t>each with a </a:t>
            </a:r>
            <a:r>
              <a:rPr lang="en-US" b="1" dirty="0">
                <a:solidFill>
                  <a:srgbClr val="FF0000"/>
                </a:solidFill>
              </a:rPr>
              <a:t>well defined mean and variance</a:t>
            </a:r>
            <a:endParaRPr lang="en-US" dirty="0">
              <a:solidFill>
                <a:srgbClr val="FF0000"/>
              </a:solidFill>
            </a:endParaRPr>
          </a:p>
        </p:txBody>
      </p:sp>
    </p:spTree>
    <p:extLst>
      <p:ext uri="{BB962C8B-B14F-4D97-AF65-F5344CB8AC3E}">
        <p14:creationId xmlns:p14="http://schemas.microsoft.com/office/powerpoint/2010/main" val="1895054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test this</a:t>
            </a:r>
            <a:endParaRPr lang="en-US" dirty="0"/>
          </a:p>
        </p:txBody>
      </p:sp>
      <p:sp>
        <p:nvSpPr>
          <p:cNvPr id="3" name="Content Placeholder 2"/>
          <p:cNvSpPr>
            <a:spLocks noGrp="1"/>
          </p:cNvSpPr>
          <p:nvPr>
            <p:ph idx="1"/>
          </p:nvPr>
        </p:nvSpPr>
        <p:spPr>
          <a:xfrm>
            <a:off x="1089024" y="1172027"/>
            <a:ext cx="7272339" cy="883237"/>
          </a:xfrm>
        </p:spPr>
        <p:txBody>
          <a:bodyPr/>
          <a:lstStyle/>
          <a:p>
            <a:r>
              <a:rPr lang="en-US" dirty="0" smtClean="0"/>
              <a:t>Here’s a random walk where particle sample the distribution and can jump left or right (symmetric)</a:t>
            </a:r>
            <a:endParaRPr lang="en-US" dirty="0"/>
          </a:p>
        </p:txBody>
      </p:sp>
      <p:pic>
        <p:nvPicPr>
          <p:cNvPr id="5" name="Picture 4" descr="rw_exp_heavy_l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603" y="2140858"/>
            <a:ext cx="5837968" cy="4378476"/>
          </a:xfrm>
          <a:prstGeom prst="rect">
            <a:avLst/>
          </a:prstGeom>
        </p:spPr>
      </p:pic>
    </p:spTree>
    <p:extLst>
      <p:ext uri="{BB962C8B-B14F-4D97-AF65-F5344CB8AC3E}">
        <p14:creationId xmlns:p14="http://schemas.microsoft.com/office/powerpoint/2010/main" val="1437043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w_exp_heavy_l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86" y="1613646"/>
            <a:ext cx="5454952" cy="4091214"/>
          </a:xfrm>
          <a:prstGeom prst="rect">
            <a:avLst/>
          </a:prstGeom>
        </p:spPr>
      </p:pic>
      <p:sp>
        <p:nvSpPr>
          <p:cNvPr id="2" name="Title 1"/>
          <p:cNvSpPr>
            <a:spLocks noGrp="1"/>
          </p:cNvSpPr>
          <p:nvPr>
            <p:ph type="title"/>
          </p:nvPr>
        </p:nvSpPr>
        <p:spPr/>
        <p:txBody>
          <a:bodyPr/>
          <a:lstStyle/>
          <a:p>
            <a:r>
              <a:rPr lang="en-US" dirty="0" smtClean="0"/>
              <a:t>What about on a log scale</a:t>
            </a:r>
            <a:endParaRPr lang="en-US" dirty="0"/>
          </a:p>
        </p:txBody>
      </p:sp>
      <p:cxnSp>
        <p:nvCxnSpPr>
          <p:cNvPr id="6" name="Straight Arrow Connector 5"/>
          <p:cNvCxnSpPr/>
          <p:nvPr/>
        </p:nvCxnSpPr>
        <p:spPr>
          <a:xfrm flipV="1">
            <a:off x="4608286" y="4076095"/>
            <a:ext cx="1959429" cy="3265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700763" y="3730953"/>
            <a:ext cx="1134370" cy="369332"/>
          </a:xfrm>
          <a:prstGeom prst="rect">
            <a:avLst/>
          </a:prstGeom>
          <a:noFill/>
        </p:spPr>
        <p:txBody>
          <a:bodyPr wrap="none" rtlCol="0">
            <a:spAutoFit/>
          </a:bodyPr>
          <a:lstStyle/>
          <a:p>
            <a:r>
              <a:rPr lang="en-US" dirty="0" smtClean="0"/>
              <a:t>Heavy tail</a:t>
            </a:r>
            <a:endParaRPr lang="en-US" dirty="0"/>
          </a:p>
        </p:txBody>
      </p:sp>
      <p:cxnSp>
        <p:nvCxnSpPr>
          <p:cNvPr id="9" name="Straight Arrow Connector 8"/>
          <p:cNvCxnSpPr/>
          <p:nvPr/>
        </p:nvCxnSpPr>
        <p:spPr>
          <a:xfrm>
            <a:off x="3628571" y="4729238"/>
            <a:ext cx="1427239" cy="1354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153863" y="5899239"/>
            <a:ext cx="1695333" cy="369332"/>
          </a:xfrm>
          <a:prstGeom prst="rect">
            <a:avLst/>
          </a:prstGeom>
          <a:noFill/>
        </p:spPr>
        <p:txBody>
          <a:bodyPr wrap="none" rtlCol="0">
            <a:spAutoFit/>
          </a:bodyPr>
          <a:lstStyle/>
          <a:p>
            <a:r>
              <a:rPr lang="en-US" dirty="0" smtClean="0"/>
              <a:t>Exponential tail</a:t>
            </a:r>
            <a:endParaRPr lang="en-US" dirty="0"/>
          </a:p>
        </p:txBody>
      </p:sp>
    </p:spTree>
    <p:extLst>
      <p:ext uri="{BB962C8B-B14F-4D97-AF65-F5344CB8AC3E}">
        <p14:creationId xmlns:p14="http://schemas.microsoft.com/office/powerpoint/2010/main" val="1938931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Remember – we see tails in the environment all the time</a:t>
            </a:r>
            <a:endParaRPr lang="en-US" sz="3600" dirty="0"/>
          </a:p>
        </p:txBody>
      </p:sp>
      <p:pic>
        <p:nvPicPr>
          <p:cNvPr id="4" name="Picture 3" descr="Tailing.bmp"/>
          <p:cNvPicPr>
            <a:picLocks noChangeAspect="1"/>
          </p:cNvPicPr>
          <p:nvPr/>
        </p:nvPicPr>
        <p:blipFill>
          <a:blip r:embed="rId2"/>
          <a:stretch>
            <a:fillRect/>
          </a:stretch>
        </p:blipFill>
        <p:spPr>
          <a:xfrm>
            <a:off x="607919" y="2508694"/>
            <a:ext cx="3949939" cy="2686698"/>
          </a:xfrm>
          <a:prstGeom prst="rect">
            <a:avLst/>
          </a:prstGeom>
        </p:spPr>
      </p:pic>
      <p:pic>
        <p:nvPicPr>
          <p:cNvPr id="5" name="Picture 4" descr="Screen Shot 2014-12-26 at 1.42.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000" y="2058989"/>
            <a:ext cx="4058308" cy="3297375"/>
          </a:xfrm>
          <a:prstGeom prst="rect">
            <a:avLst/>
          </a:prstGeom>
        </p:spPr>
      </p:pic>
      <p:sp>
        <p:nvSpPr>
          <p:cNvPr id="6" name="TextBox 5"/>
          <p:cNvSpPr txBox="1"/>
          <p:nvPr/>
        </p:nvSpPr>
        <p:spPr>
          <a:xfrm>
            <a:off x="1753809" y="5736548"/>
            <a:ext cx="6212233" cy="646331"/>
          </a:xfrm>
          <a:prstGeom prst="rect">
            <a:avLst/>
          </a:prstGeom>
          <a:noFill/>
        </p:spPr>
        <p:txBody>
          <a:bodyPr wrap="none" rtlCol="0">
            <a:spAutoFit/>
          </a:bodyPr>
          <a:lstStyle/>
          <a:p>
            <a:pPr algn="ctr"/>
            <a:r>
              <a:rPr lang="en-US" dirty="0" smtClean="0"/>
              <a:t>Our assumptions behind the ADE and Brownian random walks</a:t>
            </a:r>
          </a:p>
          <a:p>
            <a:pPr algn="ctr"/>
            <a:r>
              <a:rPr lang="en-US" dirty="0"/>
              <a:t>a</a:t>
            </a:r>
            <a:r>
              <a:rPr lang="en-US" dirty="0" smtClean="0"/>
              <a:t>re flawed</a:t>
            </a:r>
            <a:endParaRPr lang="en-US" dirty="0"/>
          </a:p>
        </p:txBody>
      </p:sp>
    </p:spTree>
    <p:extLst>
      <p:ext uri="{BB962C8B-B14F-4D97-AF65-F5344CB8AC3E}">
        <p14:creationId xmlns:p14="http://schemas.microsoft.com/office/powerpoint/2010/main" val="2467223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single particle’s trajectory</a:t>
            </a:r>
            <a:endParaRPr lang="en-US" dirty="0"/>
          </a:p>
        </p:txBody>
      </p:sp>
      <p:pic>
        <p:nvPicPr>
          <p:cNvPr id="5" name="Picture 4" descr="brownian_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39" y="1923143"/>
            <a:ext cx="4124779" cy="3496129"/>
          </a:xfrm>
          <a:prstGeom prst="rect">
            <a:avLst/>
          </a:prstGeom>
        </p:spPr>
      </p:pic>
      <p:pic>
        <p:nvPicPr>
          <p:cNvPr id="6" name="Picture 5" descr="levy_1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718" y="1923143"/>
            <a:ext cx="4261187" cy="3496129"/>
          </a:xfrm>
          <a:prstGeom prst="rect">
            <a:avLst/>
          </a:prstGeom>
        </p:spPr>
      </p:pic>
      <p:sp>
        <p:nvSpPr>
          <p:cNvPr id="7" name="TextBox 6"/>
          <p:cNvSpPr txBox="1"/>
          <p:nvPr/>
        </p:nvSpPr>
        <p:spPr>
          <a:xfrm>
            <a:off x="3664858" y="5935524"/>
            <a:ext cx="2749971" cy="369332"/>
          </a:xfrm>
          <a:prstGeom prst="rect">
            <a:avLst/>
          </a:prstGeom>
          <a:noFill/>
        </p:spPr>
        <p:txBody>
          <a:bodyPr wrap="none" rtlCol="0">
            <a:spAutoFit/>
          </a:bodyPr>
          <a:lstStyle/>
          <a:p>
            <a:r>
              <a:rPr lang="en-US" dirty="0" smtClean="0"/>
              <a:t>Do you see the difference?</a:t>
            </a:r>
            <a:endParaRPr lang="en-US" dirty="0"/>
          </a:p>
        </p:txBody>
      </p:sp>
    </p:spTree>
    <p:extLst>
      <p:ext uri="{BB962C8B-B14F-4D97-AF65-F5344CB8AC3E}">
        <p14:creationId xmlns:p14="http://schemas.microsoft.com/office/powerpoint/2010/main" val="2563084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begin by revisiting random walks</a:t>
            </a:r>
            <a:endParaRPr lang="en-US" dirty="0"/>
          </a:p>
        </p:txBody>
      </p:sp>
      <p:sp>
        <p:nvSpPr>
          <p:cNvPr id="3" name="Content Placeholder 2"/>
          <p:cNvSpPr>
            <a:spLocks noGrp="1"/>
          </p:cNvSpPr>
          <p:nvPr>
            <p:ph idx="1"/>
          </p:nvPr>
        </p:nvSpPr>
        <p:spPr/>
        <p:txBody>
          <a:bodyPr/>
          <a:lstStyle/>
          <a:p>
            <a:r>
              <a:rPr lang="en-US" dirty="0" smtClean="0"/>
              <a:t>The location of a single particle is given by</a:t>
            </a:r>
          </a:p>
          <a:p>
            <a:endParaRPr lang="en-US" dirty="0"/>
          </a:p>
          <a:p>
            <a:endParaRPr lang="en-US" dirty="0" smtClean="0"/>
          </a:p>
          <a:p>
            <a:pPr lvl="1"/>
            <a:r>
              <a:rPr lang="en-US" dirty="0" smtClean="0"/>
              <a:t>Where x is the location of the particle</a:t>
            </a:r>
          </a:p>
          <a:p>
            <a:pPr lvl="1"/>
            <a:r>
              <a:rPr lang="en-US" dirty="0" smtClean="0"/>
              <a:t>t is time and </a:t>
            </a:r>
            <a:r>
              <a:rPr lang="en-US" dirty="0" err="1" smtClean="0"/>
              <a:t>dt</a:t>
            </a:r>
            <a:r>
              <a:rPr lang="en-US" dirty="0" smtClean="0"/>
              <a:t> a finite small time increment</a:t>
            </a:r>
          </a:p>
          <a:p>
            <a:pPr lvl="1"/>
            <a:r>
              <a:rPr lang="en-US" dirty="0" smtClean="0"/>
              <a:t>D is the diffusion/dispersion coefficient</a:t>
            </a:r>
          </a:p>
          <a:p>
            <a:pPr lvl="1"/>
            <a:r>
              <a:rPr lang="en-US" dirty="0">
                <a:latin typeface="Symbol" charset="2"/>
                <a:cs typeface="Symbol" charset="2"/>
              </a:rPr>
              <a:t>x</a:t>
            </a:r>
            <a:r>
              <a:rPr lang="en-US" dirty="0" smtClean="0"/>
              <a:t> is a random number – what distribution and properties does it have? </a:t>
            </a:r>
            <a:endParaRPr lang="en-US" dirty="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431" y="2639786"/>
            <a:ext cx="3517900" cy="381000"/>
          </a:xfrm>
          <a:prstGeom prst="rect">
            <a:avLst/>
          </a:prstGeom>
        </p:spPr>
      </p:pic>
    </p:spTree>
    <p:extLst>
      <p:ext uri="{BB962C8B-B14F-4D97-AF65-F5344CB8AC3E}">
        <p14:creationId xmlns:p14="http://schemas.microsoft.com/office/powerpoint/2010/main" val="2489392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personally find it easier to see in 2d</a:t>
            </a:r>
            <a:endParaRPr lang="en-US" dirty="0"/>
          </a:p>
        </p:txBody>
      </p:sp>
      <p:pic>
        <p:nvPicPr>
          <p:cNvPr id="4" name="Picture 3"/>
          <p:cNvPicPr>
            <a:picLocks noChangeAspect="1"/>
          </p:cNvPicPr>
          <p:nvPr/>
        </p:nvPicPr>
        <p:blipFill>
          <a:blip r:embed="rId2"/>
          <a:stretch>
            <a:fillRect/>
          </a:stretch>
        </p:blipFill>
        <p:spPr>
          <a:xfrm>
            <a:off x="1766358" y="2984480"/>
            <a:ext cx="2438445" cy="2438445"/>
          </a:xfrm>
          <a:prstGeom prst="rect">
            <a:avLst/>
          </a:prstGeom>
        </p:spPr>
      </p:pic>
      <p:pic>
        <p:nvPicPr>
          <p:cNvPr id="5" name="Picture 4"/>
          <p:cNvPicPr>
            <a:picLocks noChangeAspect="1"/>
          </p:cNvPicPr>
          <p:nvPr/>
        </p:nvPicPr>
        <p:blipFill>
          <a:blip r:embed="rId3"/>
          <a:stretch>
            <a:fillRect/>
          </a:stretch>
        </p:blipFill>
        <p:spPr>
          <a:xfrm>
            <a:off x="5367600" y="2984480"/>
            <a:ext cx="2447132" cy="2438445"/>
          </a:xfrm>
          <a:prstGeom prst="rect">
            <a:avLst/>
          </a:prstGeom>
        </p:spPr>
      </p:pic>
      <p:sp>
        <p:nvSpPr>
          <p:cNvPr id="6" name="TextBox 5"/>
          <p:cNvSpPr txBox="1"/>
          <p:nvPr/>
        </p:nvSpPr>
        <p:spPr>
          <a:xfrm>
            <a:off x="2129810" y="2307657"/>
            <a:ext cx="1821795" cy="369332"/>
          </a:xfrm>
          <a:prstGeom prst="rect">
            <a:avLst/>
          </a:prstGeom>
          <a:noFill/>
        </p:spPr>
        <p:txBody>
          <a:bodyPr wrap="none" rtlCol="0">
            <a:spAutoFit/>
          </a:bodyPr>
          <a:lstStyle/>
          <a:p>
            <a:r>
              <a:rPr lang="en-US" dirty="0" smtClean="0"/>
              <a:t>Brownian Motion</a:t>
            </a:r>
            <a:endParaRPr lang="en-US" dirty="0"/>
          </a:p>
        </p:txBody>
      </p:sp>
      <p:sp>
        <p:nvSpPr>
          <p:cNvPr id="7" name="TextBox 6"/>
          <p:cNvSpPr txBox="1"/>
          <p:nvPr/>
        </p:nvSpPr>
        <p:spPr>
          <a:xfrm>
            <a:off x="5847251" y="2379524"/>
            <a:ext cx="1817061" cy="369332"/>
          </a:xfrm>
          <a:prstGeom prst="rect">
            <a:avLst/>
          </a:prstGeom>
          <a:noFill/>
        </p:spPr>
        <p:txBody>
          <a:bodyPr wrap="none" rtlCol="0">
            <a:spAutoFit/>
          </a:bodyPr>
          <a:lstStyle/>
          <a:p>
            <a:r>
              <a:rPr lang="en-US" kern="1200" dirty="0" smtClean="0"/>
              <a:t>Levy Flight – </a:t>
            </a:r>
            <a:r>
              <a:rPr lang="en-US" kern="1200" dirty="0" smtClean="0">
                <a:latin typeface="Symbol" charset="2"/>
                <a:cs typeface="Symbol" charset="2"/>
              </a:rPr>
              <a:t>a</a:t>
            </a:r>
            <a:r>
              <a:rPr lang="en-US" kern="1200" dirty="0" smtClean="0"/>
              <a:t>&lt;2</a:t>
            </a:r>
            <a:endParaRPr lang="en-US" kern="1200" dirty="0"/>
          </a:p>
        </p:txBody>
      </p:sp>
      <p:sp>
        <p:nvSpPr>
          <p:cNvPr id="8" name="TextBox 7"/>
          <p:cNvSpPr txBox="1"/>
          <p:nvPr/>
        </p:nvSpPr>
        <p:spPr>
          <a:xfrm>
            <a:off x="1979390" y="5793619"/>
            <a:ext cx="5684922" cy="646331"/>
          </a:xfrm>
          <a:prstGeom prst="rect">
            <a:avLst/>
          </a:prstGeom>
          <a:noFill/>
        </p:spPr>
        <p:txBody>
          <a:bodyPr wrap="square" rtlCol="0">
            <a:spAutoFit/>
          </a:bodyPr>
          <a:lstStyle/>
          <a:p>
            <a:r>
              <a:rPr lang="en-US" dirty="0" smtClean="0"/>
              <a:t>Can you think of some physical systems where this might make sense and don’t restrict your thinking to flows</a:t>
            </a:r>
            <a:endParaRPr lang="en-US" dirty="0"/>
          </a:p>
        </p:txBody>
      </p:sp>
    </p:spTree>
    <p:extLst>
      <p:ext uri="{BB962C8B-B14F-4D97-AF65-F5344CB8AC3E}">
        <p14:creationId xmlns:p14="http://schemas.microsoft.com/office/powerpoint/2010/main" val="1815631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Anyway,….</a:t>
            </a:r>
            <a:endParaRPr lang="en-US" dirty="0"/>
          </a:p>
        </p:txBody>
      </p:sp>
      <p:sp>
        <p:nvSpPr>
          <p:cNvPr id="4" name="Content Placeholder 2"/>
          <p:cNvSpPr txBox="1">
            <a:spLocks/>
          </p:cNvSpPr>
          <p:nvPr/>
        </p:nvSpPr>
        <p:spPr>
          <a:xfrm>
            <a:off x="457200" y="1536192"/>
            <a:ext cx="7620000" cy="4590288"/>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a:lstStyle>
          <a:p>
            <a:r>
              <a:rPr lang="en-US" smtClean="0"/>
              <a:t>There are many features that conventional models cannot capture so there is a need for better theories and models</a:t>
            </a:r>
            <a:endParaRPr lang="en-US" dirty="0"/>
          </a:p>
        </p:txBody>
      </p:sp>
      <p:pic>
        <p:nvPicPr>
          <p:cNvPr id="5" name="Picture 4" descr="Screen Shot 2014-12-26 at 1.49.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57" y="2990912"/>
            <a:ext cx="7200900" cy="2463800"/>
          </a:xfrm>
          <a:prstGeom prst="rect">
            <a:avLst/>
          </a:prstGeom>
        </p:spPr>
      </p:pic>
      <p:pic>
        <p:nvPicPr>
          <p:cNvPr id="6" name="Picture 5" descr="Screen Shot 2014-12-26 at 1.49.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699" y="5568448"/>
            <a:ext cx="7309501" cy="899774"/>
          </a:xfrm>
          <a:prstGeom prst="rect">
            <a:avLst/>
          </a:prstGeom>
        </p:spPr>
      </p:pic>
    </p:spTree>
    <p:extLst>
      <p:ext uri="{BB962C8B-B14F-4D97-AF65-F5344CB8AC3E}">
        <p14:creationId xmlns:p14="http://schemas.microsoft.com/office/powerpoint/2010/main" val="2420046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does this mean?</a:t>
            </a:r>
            <a:endParaRPr lang="en-US" dirty="0"/>
          </a:p>
        </p:txBody>
      </p:sp>
      <p:sp>
        <p:nvSpPr>
          <p:cNvPr id="3" name="Content Placeholder 2"/>
          <p:cNvSpPr>
            <a:spLocks noGrp="1"/>
          </p:cNvSpPr>
          <p:nvPr>
            <p:ph idx="1"/>
          </p:nvPr>
        </p:nvSpPr>
        <p:spPr/>
        <p:txBody>
          <a:bodyPr/>
          <a:lstStyle/>
          <a:p>
            <a:r>
              <a:rPr lang="en-US" dirty="0" smtClean="0"/>
              <a:t>Well we can’t use the central limit theorem, which means we don’t expect Gaussians, which means we cannot use the  Diffusion Equation.</a:t>
            </a:r>
          </a:p>
          <a:p>
            <a:pPr lvl="1"/>
            <a:r>
              <a:rPr lang="en-US" dirty="0" smtClean="0"/>
              <a:t>Are we screwed??</a:t>
            </a:r>
          </a:p>
          <a:p>
            <a:r>
              <a:rPr lang="en-US" dirty="0" smtClean="0"/>
              <a:t>Well, no – there is a thing called the Generalized Central Limit Theorem…. Which basically says that even heavy tailed variable converge to certain distributions, just not Gaussian ones. These distributions are called stable distributions (and the Gaussian is just one of them)</a:t>
            </a:r>
            <a:endParaRPr lang="en-US" dirty="0"/>
          </a:p>
        </p:txBody>
      </p:sp>
    </p:spTree>
    <p:extLst>
      <p:ext uri="{BB962C8B-B14F-4D97-AF65-F5344CB8AC3E}">
        <p14:creationId xmlns:p14="http://schemas.microsoft.com/office/powerpoint/2010/main" val="944976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they look like</a:t>
            </a:r>
            <a:endParaRPr lang="en-US" dirty="0"/>
          </a:p>
        </p:txBody>
      </p:sp>
      <p:sp>
        <p:nvSpPr>
          <p:cNvPr id="3" name="Content Placeholder 2"/>
          <p:cNvSpPr>
            <a:spLocks noGrp="1"/>
          </p:cNvSpPr>
          <p:nvPr>
            <p:ph idx="1"/>
          </p:nvPr>
        </p:nvSpPr>
        <p:spPr/>
        <p:txBody>
          <a:bodyPr>
            <a:normAutofit/>
          </a:bodyPr>
          <a:lstStyle/>
          <a:p>
            <a:r>
              <a:rPr lang="en-US" dirty="0" smtClean="0"/>
              <a:t>Well, for one we can only define them formally in Fourier space (or as the inverse of a Fourier).</a:t>
            </a:r>
          </a:p>
          <a:p>
            <a:endParaRPr lang="en-US" dirty="0"/>
          </a:p>
          <a:p>
            <a:endParaRPr lang="en-US" dirty="0" smtClean="0"/>
          </a:p>
          <a:p>
            <a:r>
              <a:rPr lang="en-US" dirty="0" smtClean="0">
                <a:latin typeface="Symbol" charset="2"/>
                <a:cs typeface="Symbol" charset="2"/>
              </a:rPr>
              <a:t>f</a:t>
            </a:r>
            <a:r>
              <a:rPr lang="en-US" dirty="0" smtClean="0"/>
              <a:t>(x) is called the characteristic equation</a:t>
            </a:r>
          </a:p>
          <a:p>
            <a:pPr marL="0" indent="0">
              <a:buNone/>
            </a:pPr>
            <a:r>
              <a:rPr lang="en-US" dirty="0" smtClean="0"/>
              <a:t>Let’s go to Wikipedia for some details</a:t>
            </a:r>
            <a:endParaRPr lang="en-US" dirty="0"/>
          </a:p>
          <a:p>
            <a:pPr marL="0" indent="0">
              <a:buNone/>
            </a:pPr>
            <a:r>
              <a:rPr lang="en-US" dirty="0">
                <a:hlinkClick r:id="" action="ppaction://noaction"/>
              </a:rPr>
              <a:t>	</a:t>
            </a:r>
            <a:r>
              <a:rPr lang="en-US" dirty="0" smtClean="0">
                <a:hlinkClick r:id="" action="ppaction://noaction"/>
              </a:rPr>
              <a:t>http</a:t>
            </a:r>
            <a:r>
              <a:rPr lang="en-US" dirty="0">
                <a:hlinkClick r:id="" action="ppaction://noaction"/>
              </a:rPr>
              <a:t>://en.wikipedia.org/wiki/Stable_distribution</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878" y="2903764"/>
            <a:ext cx="3721100" cy="723900"/>
          </a:xfrm>
          <a:prstGeom prst="rect">
            <a:avLst/>
          </a:prstGeom>
        </p:spPr>
      </p:pic>
    </p:spTree>
    <p:extLst>
      <p:ext uri="{BB962C8B-B14F-4D97-AF65-F5344CB8AC3E}">
        <p14:creationId xmlns:p14="http://schemas.microsoft.com/office/powerpoint/2010/main" val="495100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lstStyle/>
          <a:p>
            <a:r>
              <a:rPr lang="en-US" dirty="0" smtClean="0"/>
              <a:t>In the same way as we can show that the Brownian motion random walk represents the diffusion equation we can show that a Levy flight is equivalent to what is called a fractional dispersion.</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512" y="4096052"/>
            <a:ext cx="1714500" cy="6858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855" y="4137479"/>
            <a:ext cx="3848100" cy="723900"/>
          </a:xfrm>
          <a:prstGeom prst="rect">
            <a:avLst/>
          </a:prstGeom>
        </p:spPr>
      </p:pic>
      <p:sp>
        <p:nvSpPr>
          <p:cNvPr id="6" name="TextBox 5"/>
          <p:cNvSpPr txBox="1"/>
          <p:nvPr/>
        </p:nvSpPr>
        <p:spPr>
          <a:xfrm>
            <a:off x="7294000" y="5109811"/>
            <a:ext cx="939079" cy="461665"/>
          </a:xfrm>
          <a:prstGeom prst="rect">
            <a:avLst/>
          </a:prstGeom>
          <a:noFill/>
        </p:spPr>
        <p:txBody>
          <a:bodyPr wrap="none" rtlCol="0">
            <a:spAutoFit/>
          </a:bodyPr>
          <a:lstStyle/>
          <a:p>
            <a:r>
              <a:rPr lang="en-US" sz="2400" dirty="0" smtClean="0"/>
              <a:t>1&lt;</a:t>
            </a:r>
            <a:r>
              <a:rPr lang="en-US" sz="2400" dirty="0" smtClean="0">
                <a:latin typeface="Symbol" charset="2"/>
                <a:cs typeface="Symbol" charset="2"/>
              </a:rPr>
              <a:t>a</a:t>
            </a:r>
            <a:r>
              <a:rPr lang="en-US" sz="2400" dirty="0" smtClean="0"/>
              <a:t>&lt;2</a:t>
            </a:r>
            <a:endParaRPr lang="en-US" sz="2400" dirty="0"/>
          </a:p>
        </p:txBody>
      </p:sp>
      <p:sp>
        <p:nvSpPr>
          <p:cNvPr id="7" name="TextBox 6"/>
          <p:cNvSpPr txBox="1"/>
          <p:nvPr/>
        </p:nvSpPr>
        <p:spPr>
          <a:xfrm>
            <a:off x="339237" y="5941497"/>
            <a:ext cx="8510864" cy="646331"/>
          </a:xfrm>
          <a:prstGeom prst="rect">
            <a:avLst/>
          </a:prstGeom>
          <a:noFill/>
        </p:spPr>
        <p:txBody>
          <a:bodyPr wrap="none" rtlCol="0">
            <a:spAutoFit/>
          </a:bodyPr>
          <a:lstStyle/>
          <a:p>
            <a:r>
              <a:rPr lang="en-US" dirty="0" smtClean="0"/>
              <a:t>If you’re wondering what a derivative to power a is – that’s an excellent question</a:t>
            </a:r>
          </a:p>
          <a:p>
            <a:r>
              <a:rPr lang="en-US" dirty="0" smtClean="0"/>
              <a:t>And there are a few ways of interpreting it – I want you to think about it for next class</a:t>
            </a:r>
            <a:endParaRPr lang="en-US" dirty="0"/>
          </a:p>
        </p:txBody>
      </p:sp>
    </p:spTree>
    <p:extLst>
      <p:ext uri="{BB962C8B-B14F-4D97-AF65-F5344CB8AC3E}">
        <p14:creationId xmlns:p14="http://schemas.microsoft.com/office/powerpoint/2010/main" val="1088807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Fractional Derivatives	</a:t>
            </a:r>
            <a:endParaRPr lang="en-US" dirty="0"/>
          </a:p>
        </p:txBody>
      </p:sp>
      <p:sp>
        <p:nvSpPr>
          <p:cNvPr id="3" name="Content Placeholder 2"/>
          <p:cNvSpPr>
            <a:spLocks noGrp="1"/>
          </p:cNvSpPr>
          <p:nvPr>
            <p:ph idx="1"/>
          </p:nvPr>
        </p:nvSpPr>
        <p:spPr/>
        <p:txBody>
          <a:bodyPr/>
          <a:lstStyle/>
          <a:p>
            <a:r>
              <a:rPr lang="en-US" dirty="0" smtClean="0"/>
              <a:t>There are a variety of ways in which fractional derivatives can be interpreted and if we have time we will later come back and discuss them, but to start with let’s look at Fourier Transforms. First recall that for integer n:</a:t>
            </a:r>
          </a:p>
          <a:p>
            <a:endParaRPr lang="en-US" dirty="0"/>
          </a:p>
          <a:p>
            <a:endParaRPr lang="en-US" dirty="0" smtClean="0"/>
          </a:p>
          <a:p>
            <a:r>
              <a:rPr lang="en-US" dirty="0" smtClean="0"/>
              <a:t>i.e.</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531" y="3847193"/>
            <a:ext cx="5727700" cy="7239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107" y="5106912"/>
            <a:ext cx="2349500" cy="6477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843" y="5106912"/>
            <a:ext cx="2514600" cy="685800"/>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9630" y="5809343"/>
            <a:ext cx="2857500" cy="685800"/>
          </a:xfrm>
          <a:prstGeom prst="rect">
            <a:avLst/>
          </a:prstGeom>
        </p:spPr>
      </p:pic>
      <p:sp>
        <p:nvSpPr>
          <p:cNvPr id="8" name="TextBox 7"/>
          <p:cNvSpPr txBox="1"/>
          <p:nvPr/>
        </p:nvSpPr>
        <p:spPr>
          <a:xfrm>
            <a:off x="6094796" y="6125811"/>
            <a:ext cx="1389435" cy="369332"/>
          </a:xfrm>
          <a:prstGeom prst="rect">
            <a:avLst/>
          </a:prstGeom>
          <a:noFill/>
        </p:spPr>
        <p:txBody>
          <a:bodyPr wrap="none" rtlCol="0">
            <a:spAutoFit/>
          </a:bodyPr>
          <a:lstStyle/>
          <a:p>
            <a:r>
              <a:rPr lang="en-US" dirty="0" smtClean="0"/>
              <a:t>And so on…</a:t>
            </a:r>
            <a:endParaRPr lang="en-US" dirty="0"/>
          </a:p>
        </p:txBody>
      </p:sp>
    </p:spTree>
    <p:extLst>
      <p:ext uri="{BB962C8B-B14F-4D97-AF65-F5344CB8AC3E}">
        <p14:creationId xmlns:p14="http://schemas.microsoft.com/office/powerpoint/2010/main" val="1652815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in the same way we can still say</a:t>
            </a:r>
            <a:endParaRPr lang="en-US" dirty="0"/>
          </a:p>
        </p:txBody>
      </p:sp>
      <p:sp>
        <p:nvSpPr>
          <p:cNvPr id="3" name="Content Placeholder 2"/>
          <p:cNvSpPr>
            <a:spLocks noGrp="1"/>
          </p:cNvSpPr>
          <p:nvPr>
            <p:ph idx="1"/>
          </p:nvPr>
        </p:nvSpPr>
        <p:spPr>
          <a:xfrm>
            <a:off x="1089024" y="1983335"/>
            <a:ext cx="7272339" cy="4324257"/>
          </a:xfrm>
        </p:spPr>
        <p:txBody>
          <a:bodyPr>
            <a:normAutofit fontScale="92500" lnSpcReduction="20000"/>
          </a:bodyPr>
          <a:lstStyle/>
          <a:p>
            <a:r>
              <a:rPr lang="en-US" dirty="0" smtClean="0"/>
              <a:t>For non integer n, 1&lt;</a:t>
            </a:r>
            <a:r>
              <a:rPr lang="en-US" dirty="0" smtClean="0">
                <a:latin typeface="Symbol" charset="2"/>
                <a:cs typeface="Symbol" charset="2"/>
              </a:rPr>
              <a:t>a</a:t>
            </a:r>
            <a:r>
              <a:rPr lang="en-US" dirty="0" smtClean="0"/>
              <a:t>&lt;2</a:t>
            </a:r>
          </a:p>
          <a:p>
            <a:endParaRPr lang="en-US" dirty="0"/>
          </a:p>
          <a:p>
            <a:endParaRPr lang="en-US" dirty="0" smtClean="0"/>
          </a:p>
          <a:p>
            <a:r>
              <a:rPr lang="en-US" dirty="0" smtClean="0"/>
              <a:t>But note from the </a:t>
            </a:r>
            <a:r>
              <a:rPr lang="en-US" dirty="0" err="1" smtClean="0"/>
              <a:t>fADE</a:t>
            </a:r>
            <a:r>
              <a:rPr lang="en-US" dirty="0" smtClean="0"/>
              <a:t> we wrote that we must also deal with (-x), i.e.</a:t>
            </a:r>
          </a:p>
          <a:p>
            <a:endParaRPr lang="en-US" dirty="0"/>
          </a:p>
          <a:p>
            <a:endParaRPr lang="en-US" dirty="0" smtClean="0"/>
          </a:p>
          <a:p>
            <a:pPr marL="0" indent="0">
              <a:buNone/>
            </a:pPr>
            <a:r>
              <a:rPr lang="en-US" dirty="0" smtClean="0"/>
              <a:t>This is important – positive and negative x need not behave the same – i.e. fractional dispersion need not be symmetric</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1181" y="2470150"/>
            <a:ext cx="2946400" cy="6477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469" y="4548717"/>
            <a:ext cx="3162300" cy="723900"/>
          </a:xfrm>
          <a:prstGeom prst="rect">
            <a:avLst/>
          </a:prstGeom>
        </p:spPr>
      </p:pic>
    </p:spTree>
    <p:extLst>
      <p:ext uri="{BB962C8B-B14F-4D97-AF65-F5344CB8AC3E}">
        <p14:creationId xmlns:p14="http://schemas.microsoft.com/office/powerpoint/2010/main" val="3930118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Ok, let’s go back to our fractional diffusion equation and do what we always do</a:t>
            </a:r>
            <a:endParaRPr lang="en-US" sz="2800" dirty="0"/>
          </a:p>
        </p:txBody>
      </p:sp>
      <p:sp>
        <p:nvSpPr>
          <p:cNvPr id="3" name="Content Placeholder 2"/>
          <p:cNvSpPr>
            <a:spLocks noGrp="1"/>
          </p:cNvSpPr>
          <p:nvPr>
            <p:ph idx="1"/>
          </p:nvPr>
        </p:nvSpPr>
        <p:spPr/>
        <p:txBody>
          <a:bodyPr/>
          <a:lstStyle/>
          <a:p>
            <a:r>
              <a:rPr lang="en-US" dirty="0" smtClean="0"/>
              <a:t>Solve the following equation subject to a pulse initial condition , i.e. C(</a:t>
            </a:r>
            <a:r>
              <a:rPr lang="en-US" dirty="0" err="1" smtClean="0"/>
              <a:t>x,t</a:t>
            </a:r>
            <a:r>
              <a:rPr lang="en-US" dirty="0" smtClean="0"/>
              <a:t>=0)=</a:t>
            </a:r>
            <a:r>
              <a:rPr lang="en-US" dirty="0" smtClean="0">
                <a:latin typeface="Symbol" charset="2"/>
                <a:cs typeface="Symbol" charset="2"/>
              </a:rPr>
              <a:t>d</a:t>
            </a:r>
            <a:r>
              <a:rPr lang="en-US" dirty="0" smtClean="0"/>
              <a:t>(x). </a:t>
            </a:r>
          </a:p>
          <a:p>
            <a:r>
              <a:rPr lang="en-US" dirty="0" smtClean="0"/>
              <a:t>Does this still provide all the information we need as it did for the standard diffusion equation?</a:t>
            </a:r>
          </a:p>
          <a:p>
            <a:endParaRPr lang="en-US" dirty="0"/>
          </a:p>
          <a:p>
            <a:endParaRPr lang="en-US" dirty="0" smtClean="0"/>
          </a:p>
          <a:p>
            <a:r>
              <a:rPr lang="en-US" dirty="0" smtClean="0"/>
              <a:t>How do we solve this? By the way what to the different D’s represent do you think?</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521" y="4004431"/>
            <a:ext cx="3848100" cy="7239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312" y="4147155"/>
            <a:ext cx="2374900" cy="317500"/>
          </a:xfrm>
          <a:prstGeom prst="rect">
            <a:avLst/>
          </a:prstGeom>
        </p:spPr>
      </p:pic>
    </p:spTree>
    <p:extLst>
      <p:ext uri="{BB962C8B-B14F-4D97-AF65-F5344CB8AC3E}">
        <p14:creationId xmlns:p14="http://schemas.microsoft.com/office/powerpoint/2010/main" val="1614550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Fourier Transform</a:t>
            </a:r>
            <a:endParaRPr lang="en-US" dirty="0"/>
          </a:p>
        </p:txBody>
      </p:sp>
      <p:sp>
        <p:nvSpPr>
          <p:cNvPr id="3" name="Content Placeholder 2"/>
          <p:cNvSpPr>
            <a:spLocks noGrp="1"/>
          </p:cNvSpPr>
          <p:nvPr>
            <p:ph idx="1"/>
          </p:nvPr>
        </p:nvSpPr>
        <p:spPr/>
        <p:txBody>
          <a:bodyPr>
            <a:normAutofit lnSpcReduction="10000"/>
          </a:bodyPr>
          <a:lstStyle/>
          <a:p>
            <a:r>
              <a:rPr lang="en-US" dirty="0" smtClean="0"/>
              <a:t>Our equation becomes:</a:t>
            </a:r>
          </a:p>
          <a:p>
            <a:endParaRPr lang="en-US" dirty="0"/>
          </a:p>
          <a:p>
            <a:endParaRPr lang="en-US" dirty="0" smtClean="0"/>
          </a:p>
          <a:p>
            <a:pPr marL="0" indent="0">
              <a:buNone/>
            </a:pPr>
            <a:endParaRPr lang="en-US" dirty="0" smtClean="0"/>
          </a:p>
          <a:p>
            <a:r>
              <a:rPr lang="en-US" dirty="0" smtClean="0"/>
              <a:t>Solution</a:t>
            </a:r>
          </a:p>
          <a:p>
            <a:endParaRPr lang="en-US" dirty="0"/>
          </a:p>
          <a:p>
            <a:r>
              <a:rPr lang="en-US" dirty="0" smtClean="0"/>
              <a:t>Do some gut checks to make sure this is correct – find 3…</a:t>
            </a:r>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326" y="2478616"/>
            <a:ext cx="4432300" cy="8001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733" y="3619500"/>
            <a:ext cx="1981200" cy="3810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2626" y="4208538"/>
            <a:ext cx="3556000" cy="774700"/>
          </a:xfrm>
          <a:prstGeom prst="rect">
            <a:avLst/>
          </a:prstGeom>
        </p:spPr>
      </p:pic>
    </p:spTree>
    <p:extLst>
      <p:ext uri="{BB962C8B-B14F-4D97-AF65-F5344CB8AC3E}">
        <p14:creationId xmlns:p14="http://schemas.microsoft.com/office/powerpoint/2010/main" val="67427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some solutions</a:t>
            </a:r>
            <a:endParaRPr lang="en-US" dirty="0"/>
          </a:p>
        </p:txBody>
      </p:sp>
      <p:sp>
        <p:nvSpPr>
          <p:cNvPr id="3" name="Content Placeholder 2"/>
          <p:cNvSpPr>
            <a:spLocks noGrp="1"/>
          </p:cNvSpPr>
          <p:nvPr>
            <p:ph idx="1"/>
          </p:nvPr>
        </p:nvSpPr>
        <p:spPr/>
        <p:txBody>
          <a:bodyPr/>
          <a:lstStyle/>
          <a:p>
            <a:r>
              <a:rPr lang="en-US" dirty="0" smtClean="0"/>
              <a:t>First, let’s consider a fully symmetric system at t=1, where </a:t>
            </a:r>
          </a:p>
          <a:p>
            <a:pPr lvl="1"/>
            <a:r>
              <a:rPr lang="en-US" dirty="0" smtClean="0"/>
              <a:t>D</a:t>
            </a:r>
            <a:r>
              <a:rPr lang="en-US" baseline="-25000" dirty="0" smtClean="0"/>
              <a:t>+</a:t>
            </a:r>
            <a:r>
              <a:rPr lang="en-US" dirty="0" smtClean="0"/>
              <a:t>=D</a:t>
            </a:r>
            <a:r>
              <a:rPr lang="en-US" baseline="-25000" dirty="0" smtClean="0"/>
              <a:t>-</a:t>
            </a:r>
            <a:r>
              <a:rPr lang="en-US" dirty="0" smtClean="0"/>
              <a:t>=1. Our solution is</a:t>
            </a:r>
          </a:p>
          <a:p>
            <a:pPr lvl="1"/>
            <a:endParaRPr lang="en-US" dirty="0"/>
          </a:p>
          <a:p>
            <a:pPr lvl="1"/>
            <a:endParaRPr lang="en-US" dirty="0" smtClean="0"/>
          </a:p>
          <a:p>
            <a:pPr lvl="1"/>
            <a:r>
              <a:rPr lang="en-US" dirty="0" smtClean="0"/>
              <a:t>We can invert this (numerically with </a:t>
            </a:r>
            <a:r>
              <a:rPr lang="en-US" dirty="0" err="1" smtClean="0"/>
              <a:t>Matlab</a:t>
            </a:r>
            <a:r>
              <a:rPr lang="en-US" dirty="0" smtClean="0"/>
              <a:t>)</a:t>
            </a:r>
          </a:p>
          <a:p>
            <a:pPr lvl="2"/>
            <a:r>
              <a:rPr lang="en-US" dirty="0" err="1" smtClean="0"/>
              <a:t>FourierTransform_Symmetric.m</a:t>
            </a:r>
            <a:endParaRPr lang="en-US"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747" y="5046436"/>
            <a:ext cx="2832100" cy="723900"/>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288" y="3270552"/>
            <a:ext cx="4533900" cy="304800"/>
          </a:xfrm>
          <a:prstGeom prst="rect">
            <a:avLst/>
          </a:prstGeom>
        </p:spPr>
      </p:pic>
    </p:spTree>
    <p:extLst>
      <p:ext uri="{BB962C8B-B14F-4D97-AF65-F5344CB8AC3E}">
        <p14:creationId xmlns:p14="http://schemas.microsoft.com/office/powerpoint/2010/main" val="1592179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test different distributions of </a:t>
            </a:r>
            <a:r>
              <a:rPr lang="en-US" dirty="0" smtClean="0">
                <a:latin typeface="Symbol" charset="2"/>
                <a:cs typeface="Symbol" charset="2"/>
              </a:rPr>
              <a:t>x</a:t>
            </a:r>
            <a:endParaRPr lang="en-US" dirty="0">
              <a:latin typeface="Symbol" charset="2"/>
              <a:cs typeface="Symbol" charset="2"/>
            </a:endParaRPr>
          </a:p>
        </p:txBody>
      </p:sp>
      <p:sp>
        <p:nvSpPr>
          <p:cNvPr id="3" name="Content Placeholder 2"/>
          <p:cNvSpPr>
            <a:spLocks noGrp="1"/>
          </p:cNvSpPr>
          <p:nvPr>
            <p:ph idx="1"/>
          </p:nvPr>
        </p:nvSpPr>
        <p:spPr/>
        <p:txBody>
          <a:bodyPr>
            <a:normAutofit lnSpcReduction="10000"/>
          </a:bodyPr>
          <a:lstStyle/>
          <a:p>
            <a:r>
              <a:rPr lang="en-US" dirty="0" smtClean="0"/>
              <a:t>Consider the following problem: An initial condition C=</a:t>
            </a:r>
            <a:r>
              <a:rPr lang="en-US" dirty="0" smtClean="0">
                <a:latin typeface="Symbol" charset="2"/>
                <a:cs typeface="Symbol" charset="2"/>
              </a:rPr>
              <a:t>d</a:t>
            </a:r>
            <a:r>
              <a:rPr lang="en-US" dirty="0" smtClean="0"/>
              <a:t>(x), where all particles start at x=0 and the diffuse with diffusion coefficient D=1.</a:t>
            </a:r>
          </a:p>
          <a:p>
            <a:r>
              <a:rPr lang="en-US" dirty="0" smtClean="0"/>
              <a:t>Consider x as a random number distributed with the following distributions:</a:t>
            </a:r>
          </a:p>
          <a:p>
            <a:pPr lvl="3"/>
            <a:r>
              <a:rPr lang="en-US" dirty="0" smtClean="0"/>
              <a:t>Normally distributed</a:t>
            </a:r>
          </a:p>
          <a:p>
            <a:pPr lvl="3"/>
            <a:r>
              <a:rPr lang="en-US" dirty="0" smtClean="0"/>
              <a:t>Uniformly distributed</a:t>
            </a:r>
          </a:p>
          <a:p>
            <a:pPr lvl="3"/>
            <a:r>
              <a:rPr lang="en-US" dirty="0" smtClean="0"/>
              <a:t>Delta distributed</a:t>
            </a:r>
          </a:p>
          <a:p>
            <a:pPr lvl="3"/>
            <a:r>
              <a:rPr lang="en-US" dirty="0" smtClean="0"/>
              <a:t>Exponentially distributed (one and two sided)</a:t>
            </a:r>
            <a:endParaRPr lang="en-US" dirty="0"/>
          </a:p>
          <a:p>
            <a:r>
              <a:rPr lang="en-US" dirty="0" smtClean="0"/>
              <a:t>The only thing we impose is that the distributions have zero mean and unit variance</a:t>
            </a:r>
            <a:endParaRPr lang="en-US" dirty="0"/>
          </a:p>
        </p:txBody>
      </p:sp>
    </p:spTree>
    <p:extLst>
      <p:ext uri="{BB962C8B-B14F-4D97-AF65-F5344CB8AC3E}">
        <p14:creationId xmlns:p14="http://schemas.microsoft.com/office/powerpoint/2010/main" val="2941675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these cases</a:t>
            </a:r>
            <a:endParaRPr lang="en-US" dirty="0"/>
          </a:p>
        </p:txBody>
      </p:sp>
      <p:sp>
        <p:nvSpPr>
          <p:cNvPr id="3" name="Content Placeholder 2"/>
          <p:cNvSpPr>
            <a:spLocks noGrp="1"/>
          </p:cNvSpPr>
          <p:nvPr>
            <p:ph idx="1"/>
          </p:nvPr>
        </p:nvSpPr>
        <p:spPr/>
        <p:txBody>
          <a:bodyPr/>
          <a:lstStyle/>
          <a:p>
            <a:r>
              <a:rPr lang="en-US" dirty="0" smtClean="0"/>
              <a:t>D+=1, D-=0</a:t>
            </a:r>
          </a:p>
          <a:p>
            <a:r>
              <a:rPr lang="en-US" dirty="0"/>
              <a:t>D+</a:t>
            </a:r>
            <a:r>
              <a:rPr lang="en-US" dirty="0" smtClean="0"/>
              <a:t>=0, </a:t>
            </a:r>
            <a:r>
              <a:rPr lang="en-US" dirty="0"/>
              <a:t>D-</a:t>
            </a:r>
            <a:r>
              <a:rPr lang="en-US" dirty="0" smtClean="0"/>
              <a:t>=1</a:t>
            </a:r>
          </a:p>
          <a:p>
            <a:r>
              <a:rPr lang="en-US" dirty="0" smtClean="0"/>
              <a:t>What do you think these results will look like?</a:t>
            </a:r>
          </a:p>
          <a:p>
            <a:endParaRPr lang="en-US" dirty="0"/>
          </a:p>
          <a:p>
            <a:r>
              <a:rPr lang="en-US" dirty="0" smtClean="0"/>
              <a:t>Again, let’s go to </a:t>
            </a:r>
            <a:r>
              <a:rPr lang="en-US" dirty="0" err="1" smtClean="0"/>
              <a:t>Matlab</a:t>
            </a:r>
            <a:r>
              <a:rPr lang="en-US" dirty="0" smtClean="0"/>
              <a:t> </a:t>
            </a:r>
          </a:p>
          <a:p>
            <a:pPr lvl="1"/>
            <a:r>
              <a:rPr lang="en-US" dirty="0" err="1" smtClean="0"/>
              <a:t>FourierTransform_Positive.m</a:t>
            </a:r>
            <a:endParaRPr lang="en-US" dirty="0" smtClean="0"/>
          </a:p>
          <a:p>
            <a:pPr lvl="1"/>
            <a:r>
              <a:rPr lang="en-US" dirty="0" err="1" smtClean="0"/>
              <a:t>FourierTransform_Nagative.m</a:t>
            </a:r>
            <a:endParaRPr lang="en-US" dirty="0"/>
          </a:p>
          <a:p>
            <a:pPr lvl="1"/>
            <a:endParaRPr lang="en-US" dirty="0"/>
          </a:p>
          <a:p>
            <a:endParaRPr lang="en-US" dirty="0"/>
          </a:p>
        </p:txBody>
      </p:sp>
    </p:spTree>
    <p:extLst>
      <p:ext uri="{BB962C8B-B14F-4D97-AF65-F5344CB8AC3E}">
        <p14:creationId xmlns:p14="http://schemas.microsoft.com/office/powerpoint/2010/main" val="2808715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 if we mix them?</a:t>
            </a:r>
            <a:endParaRPr lang="en-US" dirty="0"/>
          </a:p>
        </p:txBody>
      </p:sp>
      <p:sp>
        <p:nvSpPr>
          <p:cNvPr id="3" name="Content Placeholder 2"/>
          <p:cNvSpPr>
            <a:spLocks noGrp="1"/>
          </p:cNvSpPr>
          <p:nvPr>
            <p:ph idx="1"/>
          </p:nvPr>
        </p:nvSpPr>
        <p:spPr>
          <a:xfrm>
            <a:off x="1089024" y="1801906"/>
            <a:ext cx="7272339" cy="4693237"/>
          </a:xfrm>
        </p:spPr>
        <p:txBody>
          <a:bodyPr>
            <a:normAutofit fontScale="85000" lnSpcReduction="10000"/>
          </a:bodyPr>
          <a:lstStyle/>
          <a:p>
            <a:r>
              <a:rPr lang="en-US" dirty="0"/>
              <a:t>D+=1, D-=0</a:t>
            </a:r>
          </a:p>
          <a:p>
            <a:r>
              <a:rPr lang="en-US" dirty="0"/>
              <a:t>D+</a:t>
            </a:r>
            <a:r>
              <a:rPr lang="en-US" dirty="0" smtClean="0"/>
              <a:t>=0.9, </a:t>
            </a:r>
            <a:r>
              <a:rPr lang="en-US" dirty="0"/>
              <a:t>D-</a:t>
            </a:r>
            <a:r>
              <a:rPr lang="en-US" dirty="0" smtClean="0"/>
              <a:t>=0.1</a:t>
            </a:r>
            <a:endParaRPr lang="en-US" dirty="0"/>
          </a:p>
          <a:p>
            <a:r>
              <a:rPr lang="en-US" dirty="0"/>
              <a:t>D+</a:t>
            </a:r>
            <a:r>
              <a:rPr lang="en-US" dirty="0" smtClean="0"/>
              <a:t>=0.8, </a:t>
            </a:r>
            <a:r>
              <a:rPr lang="en-US" dirty="0"/>
              <a:t>D-</a:t>
            </a:r>
            <a:r>
              <a:rPr lang="en-US" dirty="0" smtClean="0"/>
              <a:t>=0.2</a:t>
            </a:r>
            <a:endParaRPr lang="en-US" dirty="0"/>
          </a:p>
          <a:p>
            <a:r>
              <a:rPr lang="en-US" dirty="0"/>
              <a:t>D+</a:t>
            </a:r>
            <a:r>
              <a:rPr lang="en-US" dirty="0" smtClean="0"/>
              <a:t>=0.7, </a:t>
            </a:r>
            <a:r>
              <a:rPr lang="en-US" dirty="0"/>
              <a:t>D-=</a:t>
            </a:r>
            <a:r>
              <a:rPr lang="en-US" dirty="0" smtClean="0"/>
              <a:t>0.3</a:t>
            </a:r>
            <a:endParaRPr lang="en-US" dirty="0"/>
          </a:p>
          <a:p>
            <a:r>
              <a:rPr lang="en-US" dirty="0"/>
              <a:t>D+</a:t>
            </a:r>
            <a:r>
              <a:rPr lang="en-US" dirty="0" smtClean="0"/>
              <a:t>=0.6, </a:t>
            </a:r>
            <a:r>
              <a:rPr lang="en-US" dirty="0"/>
              <a:t>D-</a:t>
            </a:r>
            <a:r>
              <a:rPr lang="en-US" dirty="0" smtClean="0"/>
              <a:t>=0.4</a:t>
            </a:r>
          </a:p>
          <a:p>
            <a:r>
              <a:rPr lang="en-US" dirty="0"/>
              <a:t>D+</a:t>
            </a:r>
            <a:r>
              <a:rPr lang="en-US" dirty="0" smtClean="0"/>
              <a:t>=0.5, </a:t>
            </a:r>
            <a:r>
              <a:rPr lang="en-US" dirty="0"/>
              <a:t>D-=</a:t>
            </a:r>
            <a:r>
              <a:rPr lang="en-US" dirty="0" smtClean="0"/>
              <a:t>0.5</a:t>
            </a:r>
          </a:p>
          <a:p>
            <a:r>
              <a:rPr lang="en-US" dirty="0" smtClean="0"/>
              <a:t>And so on.. The point is we have a great deal of flexibility with this model that we do not have in the ADE – we can heavy tails in both directions, one direction, different levels of </a:t>
            </a:r>
            <a:r>
              <a:rPr lang="en-US" dirty="0" err="1" smtClean="0"/>
              <a:t>skewness</a:t>
            </a:r>
            <a:r>
              <a:rPr lang="en-US" dirty="0" smtClean="0"/>
              <a:t>, etc. (unlike pure diffusion we now have three degrees of freedom, which makes the system much more flexible)</a:t>
            </a:r>
            <a:endParaRPr lang="en-US" dirty="0"/>
          </a:p>
          <a:p>
            <a:endParaRPr lang="en-US" dirty="0"/>
          </a:p>
          <a:p>
            <a:endParaRPr lang="en-US" dirty="0"/>
          </a:p>
        </p:txBody>
      </p:sp>
      <p:sp>
        <p:nvSpPr>
          <p:cNvPr id="4" name="TextBox 3"/>
          <p:cNvSpPr txBox="1"/>
          <p:nvPr/>
        </p:nvSpPr>
        <p:spPr>
          <a:xfrm>
            <a:off x="4547810" y="2866571"/>
            <a:ext cx="2850623" cy="923330"/>
          </a:xfrm>
          <a:prstGeom prst="rect">
            <a:avLst/>
          </a:prstGeom>
          <a:noFill/>
        </p:spPr>
        <p:txBody>
          <a:bodyPr wrap="none" rtlCol="0">
            <a:spAutoFit/>
          </a:bodyPr>
          <a:lstStyle/>
          <a:p>
            <a:r>
              <a:rPr lang="en-US" dirty="0" smtClean="0"/>
              <a:t>Use </a:t>
            </a:r>
            <a:r>
              <a:rPr lang="en-US" dirty="0" err="1" smtClean="0"/>
              <a:t>Matlab</a:t>
            </a:r>
            <a:r>
              <a:rPr lang="en-US" dirty="0" smtClean="0"/>
              <a:t> code</a:t>
            </a:r>
          </a:p>
          <a:p>
            <a:endParaRPr lang="en-US" dirty="0" smtClean="0"/>
          </a:p>
          <a:p>
            <a:r>
              <a:rPr lang="en-US" dirty="0" err="1" smtClean="0"/>
              <a:t>FourierTransform_mixed.m</a:t>
            </a:r>
            <a:endParaRPr lang="en-US" dirty="0"/>
          </a:p>
        </p:txBody>
      </p:sp>
    </p:spTree>
    <p:extLst>
      <p:ext uri="{BB962C8B-B14F-4D97-AF65-F5344CB8AC3E}">
        <p14:creationId xmlns:p14="http://schemas.microsoft.com/office/powerpoint/2010/main" val="1793563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430" y="274637"/>
            <a:ext cx="8115904" cy="1339009"/>
          </a:xfrm>
        </p:spPr>
        <p:txBody>
          <a:bodyPr/>
          <a:lstStyle/>
          <a:p>
            <a:r>
              <a:rPr lang="en-US" sz="2400" dirty="0" smtClean="0"/>
              <a:t>Recall that for diffusion we calculated spatial moments as a useful tool for analysis.. What happens here?</a:t>
            </a:r>
            <a:endParaRPr lang="en-US" sz="2400" dirty="0"/>
          </a:p>
        </p:txBody>
      </p:sp>
      <p:sp>
        <p:nvSpPr>
          <p:cNvPr id="3" name="Content Placeholder 2"/>
          <p:cNvSpPr>
            <a:spLocks noGrp="1"/>
          </p:cNvSpPr>
          <p:nvPr>
            <p:ph idx="1"/>
          </p:nvPr>
        </p:nvSpPr>
        <p:spPr/>
        <p:txBody>
          <a:bodyPr/>
          <a:lstStyle/>
          <a:p>
            <a:r>
              <a:rPr lang="en-US" dirty="0" smtClean="0"/>
              <a:t>What are the </a:t>
            </a:r>
            <a:r>
              <a:rPr lang="en-US" dirty="0" err="1" smtClean="0"/>
              <a:t>zeroth</a:t>
            </a:r>
            <a:r>
              <a:rPr lang="en-US" dirty="0" smtClean="0"/>
              <a:t> and first moment. Recall</a:t>
            </a:r>
          </a:p>
          <a:p>
            <a:pPr marL="0" indent="0">
              <a:buNone/>
            </a:pPr>
            <a:endParaRPr lang="en-US" dirty="0" smtClean="0"/>
          </a:p>
          <a:p>
            <a:r>
              <a:rPr lang="en-US" dirty="0" smtClean="0"/>
              <a:t>What is the second centered moment of these solutions? Think hard about this.</a:t>
            </a:r>
          </a:p>
          <a:p>
            <a:endParaRPr lang="en-US" dirty="0" smtClean="0"/>
          </a:p>
          <a:p>
            <a:r>
              <a:rPr lang="en-US" dirty="0" smtClean="0"/>
              <a:t>What if truncate them? (as a computer naturally does)</a:t>
            </a:r>
          </a:p>
          <a:p>
            <a:r>
              <a:rPr lang="en-US" dirty="0" smtClean="0"/>
              <a:t>When kappa</a:t>
            </a:r>
            <a:r>
              <a:rPr lang="en-US" baseline="-25000" dirty="0" smtClean="0"/>
              <a:t>11</a:t>
            </a:r>
            <a:r>
              <a:rPr lang="en-US" dirty="0" smtClean="0"/>
              <a:t>~t</a:t>
            </a:r>
            <a:r>
              <a:rPr lang="en-US" baseline="30000" dirty="0" smtClean="0"/>
              <a:t>n</a:t>
            </a:r>
            <a:r>
              <a:rPr lang="en-US" dirty="0" smtClean="0"/>
              <a:t>  n&gt;1 this is called </a:t>
            </a:r>
            <a:r>
              <a:rPr lang="en-US" dirty="0" err="1" smtClean="0"/>
              <a:t>superdiffusion</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760" y="2311098"/>
            <a:ext cx="2324100" cy="7239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162" y="3982962"/>
            <a:ext cx="1981200" cy="355600"/>
          </a:xfrm>
          <a:prstGeom prst="rect">
            <a:avLst/>
          </a:prstGeom>
        </p:spPr>
      </p:pic>
    </p:spTree>
    <p:extLst>
      <p:ext uri="{BB962C8B-B14F-4D97-AF65-F5344CB8AC3E}">
        <p14:creationId xmlns:p14="http://schemas.microsoft.com/office/powerpoint/2010/main" val="1760012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064" y="84390"/>
            <a:ext cx="7272339" cy="1339009"/>
          </a:xfrm>
        </p:spPr>
        <p:txBody>
          <a:bodyPr/>
          <a:lstStyle/>
          <a:p>
            <a:r>
              <a:rPr lang="en-US" dirty="0" smtClean="0"/>
              <a:t>Moments</a:t>
            </a:r>
            <a:endParaRPr lang="en-US" dirty="0"/>
          </a:p>
        </p:txBody>
      </p:sp>
      <p:sp>
        <p:nvSpPr>
          <p:cNvPr id="3" name="Content Placeholder 2"/>
          <p:cNvSpPr>
            <a:spLocks noGrp="1"/>
          </p:cNvSpPr>
          <p:nvPr>
            <p:ph idx="1"/>
          </p:nvPr>
        </p:nvSpPr>
        <p:spPr>
          <a:xfrm>
            <a:off x="1113064" y="1112476"/>
            <a:ext cx="7272339" cy="4324257"/>
          </a:xfrm>
        </p:spPr>
        <p:txBody>
          <a:bodyPr/>
          <a:lstStyle/>
          <a:p>
            <a:r>
              <a:rPr lang="en-US" dirty="0" err="1" smtClean="0"/>
              <a:t>Zeroth</a:t>
            </a:r>
            <a:r>
              <a:rPr lang="en-US" dirty="0" smtClean="0"/>
              <a:t> Moment</a:t>
            </a:r>
          </a:p>
          <a:p>
            <a:endParaRPr lang="en-US" dirty="0"/>
          </a:p>
          <a:p>
            <a:endParaRPr lang="en-US" dirty="0" smtClean="0"/>
          </a:p>
          <a:p>
            <a:endParaRPr lang="en-US" dirty="0"/>
          </a:p>
          <a:p>
            <a:r>
              <a:rPr lang="en-US" dirty="0" smtClean="0"/>
              <a:t>First Moment</a:t>
            </a:r>
            <a:endParaRPr lang="en-US" dirty="0"/>
          </a:p>
        </p:txBody>
      </p:sp>
      <p:pic>
        <p:nvPicPr>
          <p:cNvPr id="7" name="Picture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198" y="2805189"/>
            <a:ext cx="7251700" cy="723900"/>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22" y="1936146"/>
            <a:ext cx="4483100" cy="723900"/>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121" y="4234240"/>
            <a:ext cx="4660900" cy="723900"/>
          </a:xfrm>
          <a:prstGeom prst="rect">
            <a:avLst/>
          </a:prstGeom>
        </p:spPr>
      </p:pic>
      <p:pic>
        <p:nvPicPr>
          <p:cNvPr id="10" name="Picture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3198" y="5027529"/>
            <a:ext cx="5676900" cy="723900"/>
          </a:xfrm>
          <a:prstGeom prst="rect">
            <a:avLst/>
          </a:prstGeom>
        </p:spPr>
      </p:pic>
      <p:sp>
        <p:nvSpPr>
          <p:cNvPr id="11" name="TextBox 10"/>
          <p:cNvSpPr txBox="1"/>
          <p:nvPr/>
        </p:nvSpPr>
        <p:spPr>
          <a:xfrm>
            <a:off x="7172476" y="5105098"/>
            <a:ext cx="1281458" cy="646331"/>
          </a:xfrm>
          <a:prstGeom prst="rect">
            <a:avLst/>
          </a:prstGeom>
          <a:noFill/>
        </p:spPr>
        <p:txBody>
          <a:bodyPr wrap="none" rtlCol="0">
            <a:spAutoFit/>
          </a:bodyPr>
          <a:lstStyle/>
          <a:p>
            <a:r>
              <a:rPr lang="en-US" dirty="0" smtClean="0"/>
              <a:t>Integration </a:t>
            </a:r>
          </a:p>
          <a:p>
            <a:r>
              <a:rPr lang="en-US" dirty="0" smtClean="0"/>
              <a:t>by parts</a:t>
            </a:r>
            <a:endParaRPr lang="en-US" dirty="0"/>
          </a:p>
        </p:txBody>
      </p:sp>
      <p:pic>
        <p:nvPicPr>
          <p:cNvPr id="12" name="Picture 11"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198" y="5951764"/>
            <a:ext cx="4813300" cy="723900"/>
          </a:xfrm>
          <a:prstGeom prst="rect">
            <a:avLst/>
          </a:prstGeom>
        </p:spPr>
      </p:pic>
    </p:spTree>
    <p:extLst>
      <p:ext uri="{BB962C8B-B14F-4D97-AF65-F5344CB8AC3E}">
        <p14:creationId xmlns:p14="http://schemas.microsoft.com/office/powerpoint/2010/main" val="4082425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Moment		</a:t>
            </a:r>
            <a:endParaRPr lang="en-US" dirty="0"/>
          </a:p>
        </p:txBody>
      </p:sp>
      <p:sp>
        <p:nvSpPr>
          <p:cNvPr id="3" name="Content Placeholder 2"/>
          <p:cNvSpPr>
            <a:spLocks noGrp="1"/>
          </p:cNvSpPr>
          <p:nvPr>
            <p:ph idx="1"/>
          </p:nvPr>
        </p:nvSpPr>
        <p:spPr/>
        <p:txBody>
          <a:bodyPr/>
          <a:lstStyle/>
          <a:p>
            <a:r>
              <a:rPr lang="en-US" dirty="0" smtClean="0"/>
              <a:t>Infinity by definition, but consider this</a:t>
            </a:r>
            <a:endParaRPr lang="en-US"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719" y="2442936"/>
            <a:ext cx="5511800" cy="774700"/>
          </a:xfrm>
          <a:prstGeom prst="rect">
            <a:avLst/>
          </a:prstGeom>
        </p:spPr>
      </p:pic>
      <p:pic>
        <p:nvPicPr>
          <p:cNvPr id="15" name="Picture 1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14" y="3403902"/>
            <a:ext cx="8077200" cy="546100"/>
          </a:xfrm>
          <a:prstGeom prst="rect">
            <a:avLst/>
          </a:prstGeom>
        </p:spPr>
      </p:pic>
      <p:pic>
        <p:nvPicPr>
          <p:cNvPr id="16" name="Picture 1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41051"/>
            <a:ext cx="9144000" cy="765136"/>
          </a:xfrm>
          <a:prstGeom prst="rect">
            <a:avLst/>
          </a:prstGeom>
        </p:spPr>
      </p:pic>
      <p:pic>
        <p:nvPicPr>
          <p:cNvPr id="17" name="Picture 1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2662" y="6250517"/>
            <a:ext cx="1092200" cy="368300"/>
          </a:xfrm>
          <a:prstGeom prst="rect">
            <a:avLst/>
          </a:prstGeom>
        </p:spPr>
      </p:pic>
      <p:pic>
        <p:nvPicPr>
          <p:cNvPr id="18" name="Picture 1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6067" y="5067602"/>
            <a:ext cx="6045200" cy="774700"/>
          </a:xfrm>
          <a:prstGeom prst="rect">
            <a:avLst/>
          </a:prstGeom>
        </p:spPr>
      </p:pic>
      <p:sp>
        <p:nvSpPr>
          <p:cNvPr id="19" name="Rectangle 18"/>
          <p:cNvSpPr/>
          <p:nvPr/>
        </p:nvSpPr>
        <p:spPr>
          <a:xfrm>
            <a:off x="3918859" y="6202137"/>
            <a:ext cx="1548190" cy="474435"/>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331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if you include advection?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I.e. Our governing equation becomes:</a:t>
            </a:r>
          </a:p>
          <a:p>
            <a:endParaRPr lang="en-US" dirty="0"/>
          </a:p>
          <a:p>
            <a:endParaRPr lang="en-US" dirty="0" smtClean="0"/>
          </a:p>
          <a:p>
            <a:r>
              <a:rPr lang="en-US" dirty="0" smtClean="0"/>
              <a:t>Do we need to do anything fundamentally different?</a:t>
            </a:r>
          </a:p>
          <a:p>
            <a:r>
              <a:rPr lang="en-US" dirty="0" smtClean="0"/>
              <a:t>Can we solve by the same ways as before?</a:t>
            </a:r>
          </a:p>
          <a:p>
            <a:r>
              <a:rPr lang="en-US" dirty="0" smtClean="0"/>
              <a:t>How about?</a:t>
            </a:r>
          </a:p>
          <a:p>
            <a:endParaRPr lang="en-US" dirty="0"/>
          </a:p>
          <a:p>
            <a:r>
              <a:rPr lang="en-US" dirty="0" smtClean="0"/>
              <a:t>And you get one more constant to fiddle with</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3631" y="2686050"/>
            <a:ext cx="4889500" cy="7239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005" y="5084233"/>
            <a:ext cx="3733800" cy="330200"/>
          </a:xfrm>
          <a:prstGeom prst="rect">
            <a:avLst/>
          </a:prstGeom>
        </p:spPr>
      </p:pic>
    </p:spTree>
    <p:extLst>
      <p:ext uri="{BB962C8B-B14F-4D97-AF65-F5344CB8AC3E}">
        <p14:creationId xmlns:p14="http://schemas.microsoft.com/office/powerpoint/2010/main" val="610732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would you apply these to real data?</a:t>
            </a:r>
            <a:endParaRPr lang="en-US" dirty="0"/>
          </a:p>
        </p:txBody>
      </p:sp>
      <p:sp>
        <p:nvSpPr>
          <p:cNvPr id="3" name="Content Placeholder 2"/>
          <p:cNvSpPr>
            <a:spLocks noGrp="1"/>
          </p:cNvSpPr>
          <p:nvPr>
            <p:ph idx="1"/>
          </p:nvPr>
        </p:nvSpPr>
        <p:spPr/>
        <p:txBody>
          <a:bodyPr/>
          <a:lstStyle/>
          <a:p>
            <a:r>
              <a:rPr lang="en-US" dirty="0" smtClean="0"/>
              <a:t>First question – how might you know that a fractional model is needed?</a:t>
            </a:r>
          </a:p>
          <a:p>
            <a:r>
              <a:rPr lang="en-US" dirty="0" smtClean="0"/>
              <a:t>How might you then pick alpha?</a:t>
            </a:r>
          </a:p>
          <a:p>
            <a:r>
              <a:rPr lang="en-US" dirty="0" smtClean="0"/>
              <a:t>And after that how would you pick the combination of D+ and D-?</a:t>
            </a:r>
          </a:p>
          <a:p>
            <a:r>
              <a:rPr lang="en-US" dirty="0" smtClean="0"/>
              <a:t>Finally, how might you check that this model makes sense and works for the system that you wish to model? (BIG BIG QUESTION – AND NOT SURE I HAVE AN ANSWER FOR YOU)</a:t>
            </a:r>
            <a:endParaRPr lang="en-US" dirty="0"/>
          </a:p>
        </p:txBody>
      </p:sp>
    </p:spTree>
    <p:extLst>
      <p:ext uri="{BB962C8B-B14F-4D97-AF65-F5344CB8AC3E}">
        <p14:creationId xmlns:p14="http://schemas.microsoft.com/office/powerpoint/2010/main" val="4162830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mixing or reactions?</a:t>
            </a:r>
            <a:endParaRPr lang="en-US" dirty="0"/>
          </a:p>
        </p:txBody>
      </p:sp>
      <p:sp>
        <p:nvSpPr>
          <p:cNvPr id="3" name="Content Placeholder 2"/>
          <p:cNvSpPr>
            <a:spLocks noGrp="1"/>
          </p:cNvSpPr>
          <p:nvPr>
            <p:ph idx="1"/>
          </p:nvPr>
        </p:nvSpPr>
        <p:spPr/>
        <p:txBody>
          <a:bodyPr/>
          <a:lstStyle/>
          <a:p>
            <a:r>
              <a:rPr lang="en-US" dirty="0" smtClean="0"/>
              <a:t>Chapter 10 – Dilution Index or Scalar Dissipation Rate?</a:t>
            </a:r>
          </a:p>
          <a:p>
            <a:pPr lvl="1"/>
            <a:r>
              <a:rPr lang="en-US" dirty="0" smtClean="0"/>
              <a:t>Is fractional dispersion a faster or slower mixer than diffusion</a:t>
            </a:r>
          </a:p>
          <a:p>
            <a:r>
              <a:rPr lang="en-US" dirty="0" smtClean="0"/>
              <a:t>Chapters 8 and 9 – How does fractional dispersion influence of chemical reactions?</a:t>
            </a:r>
          </a:p>
          <a:p>
            <a:pPr lvl="1"/>
            <a:r>
              <a:rPr lang="en-US" dirty="0" smtClean="0"/>
              <a:t>Instantaneous Equilibrium Reactions</a:t>
            </a:r>
          </a:p>
          <a:p>
            <a:pPr lvl="1"/>
            <a:r>
              <a:rPr lang="en-US" dirty="0" smtClean="0"/>
              <a:t>Instantaneous Reactions (of type C</a:t>
            </a:r>
            <a:r>
              <a:rPr lang="en-US" baseline="-25000" dirty="0" smtClean="0"/>
              <a:t>A</a:t>
            </a:r>
            <a:r>
              <a:rPr lang="en-US" dirty="0" smtClean="0"/>
              <a:t>C</a:t>
            </a:r>
            <a:r>
              <a:rPr lang="en-US" baseline="-25000" dirty="0" smtClean="0"/>
              <a:t>B</a:t>
            </a:r>
            <a:r>
              <a:rPr lang="en-US" dirty="0" smtClean="0"/>
              <a:t>=0)</a:t>
            </a:r>
          </a:p>
          <a:p>
            <a:pPr lvl="1"/>
            <a:r>
              <a:rPr lang="en-US" dirty="0" smtClean="0"/>
              <a:t>Incomplete Mixing Phenomena</a:t>
            </a:r>
          </a:p>
          <a:p>
            <a:pPr marL="282575" lvl="1" indent="0">
              <a:buNone/>
            </a:pPr>
            <a:endParaRPr lang="en-US" dirty="0"/>
          </a:p>
        </p:txBody>
      </p:sp>
    </p:spTree>
    <p:extLst>
      <p:ext uri="{BB962C8B-B14F-4D97-AF65-F5344CB8AC3E}">
        <p14:creationId xmlns:p14="http://schemas.microsoft.com/office/powerpoint/2010/main" val="26156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153684"/>
            <a:ext cx="7272339" cy="1339009"/>
          </a:xfrm>
        </p:spPr>
        <p:txBody>
          <a:bodyPr/>
          <a:lstStyle/>
          <a:p>
            <a:r>
              <a:rPr lang="en-US" sz="3600" dirty="0" smtClean="0"/>
              <a:t>What do these look like?</a:t>
            </a:r>
            <a:endParaRPr lang="en-US" sz="3600" dirty="0"/>
          </a:p>
        </p:txBody>
      </p:sp>
      <p:sp>
        <p:nvSpPr>
          <p:cNvPr id="3" name="Content Placeholder 2"/>
          <p:cNvSpPr>
            <a:spLocks noGrp="1"/>
          </p:cNvSpPr>
          <p:nvPr>
            <p:ph sz="half" idx="1"/>
          </p:nvPr>
        </p:nvSpPr>
        <p:spPr>
          <a:xfrm>
            <a:off x="1451881" y="1365627"/>
            <a:ext cx="3429000" cy="5492373"/>
          </a:xfrm>
        </p:spPr>
        <p:txBody>
          <a:bodyPr/>
          <a:lstStyle/>
          <a:p>
            <a:r>
              <a:rPr lang="en-US" dirty="0" smtClean="0"/>
              <a:t>Normal</a:t>
            </a:r>
          </a:p>
          <a:p>
            <a:endParaRPr lang="en-US" dirty="0" smtClean="0"/>
          </a:p>
          <a:p>
            <a:r>
              <a:rPr lang="en-US" dirty="0" smtClean="0"/>
              <a:t>Uniform</a:t>
            </a:r>
          </a:p>
          <a:p>
            <a:endParaRPr lang="en-US" dirty="0"/>
          </a:p>
          <a:p>
            <a:r>
              <a:rPr lang="en-US" dirty="0" smtClean="0"/>
              <a:t>Delta</a:t>
            </a:r>
          </a:p>
          <a:p>
            <a:endParaRPr lang="en-US" dirty="0"/>
          </a:p>
          <a:p>
            <a:r>
              <a:rPr lang="en-US" dirty="0" smtClean="0"/>
              <a:t>Exponential (2 sided)</a:t>
            </a:r>
          </a:p>
          <a:p>
            <a:endParaRPr lang="en-US" dirty="0"/>
          </a:p>
          <a:p>
            <a:r>
              <a:rPr lang="en-US" dirty="0" smtClean="0"/>
              <a:t>Exponential (1 sided)</a:t>
            </a:r>
            <a:endParaRPr lang="en-US" dirty="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700" y="1292753"/>
            <a:ext cx="2260600" cy="698500"/>
          </a:xfrm>
          <a:prstGeom prst="rect">
            <a:avLst/>
          </a:prstGeom>
        </p:spPr>
      </p:pic>
      <p:pic>
        <p:nvPicPr>
          <p:cNvPr id="11" name="Picture 1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824" y="2347988"/>
            <a:ext cx="4089400" cy="698500"/>
          </a:xfrm>
          <a:prstGeom prst="rect">
            <a:avLst/>
          </a:prstGeom>
        </p:spPr>
      </p:pic>
      <p:pic>
        <p:nvPicPr>
          <p:cNvPr id="12" name="Picture 1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4821" y="3459540"/>
            <a:ext cx="4127500" cy="749300"/>
          </a:xfrm>
          <a:prstGeom prst="rect">
            <a:avLst/>
          </a:prstGeom>
        </p:spPr>
      </p:pic>
      <p:pic>
        <p:nvPicPr>
          <p:cNvPr id="13" name="Picture 1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0614" y="4567767"/>
            <a:ext cx="2362200" cy="685800"/>
          </a:xfrm>
          <a:prstGeom prst="rect">
            <a:avLst/>
          </a:prstGeom>
        </p:spPr>
      </p:pic>
      <p:pic>
        <p:nvPicPr>
          <p:cNvPr id="14" name="Picture 1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8776" y="5869819"/>
            <a:ext cx="3327400" cy="355600"/>
          </a:xfrm>
          <a:prstGeom prst="rect">
            <a:avLst/>
          </a:prstGeom>
        </p:spPr>
      </p:pic>
    </p:spTree>
    <p:extLst>
      <p:ext uri="{BB962C8B-B14F-4D97-AF65-F5344CB8AC3E}">
        <p14:creationId xmlns:p14="http://schemas.microsoft.com/office/powerpoint/2010/main" val="4173325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44827"/>
            <a:ext cx="7272339" cy="1339009"/>
          </a:xfrm>
        </p:spPr>
        <p:txBody>
          <a:bodyPr/>
          <a:lstStyle/>
          <a:p>
            <a:r>
              <a:rPr lang="en-US" dirty="0" smtClean="0"/>
              <a:t>Graphically</a:t>
            </a:r>
            <a:endParaRPr lang="en-US" dirty="0"/>
          </a:p>
        </p:txBody>
      </p:sp>
      <p:pic>
        <p:nvPicPr>
          <p:cNvPr id="5" name="Picture 4" descr="distributio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363" y="1383836"/>
            <a:ext cx="7112000" cy="5334000"/>
          </a:xfrm>
          <a:prstGeom prst="rect">
            <a:avLst/>
          </a:prstGeom>
        </p:spPr>
      </p:pic>
    </p:spTree>
    <p:extLst>
      <p:ext uri="{BB962C8B-B14F-4D97-AF65-F5344CB8AC3E}">
        <p14:creationId xmlns:p14="http://schemas.microsoft.com/office/powerpoint/2010/main" val="2190680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56923"/>
            <a:ext cx="7272339" cy="1339009"/>
          </a:xfrm>
        </p:spPr>
        <p:txBody>
          <a:bodyPr/>
          <a:lstStyle/>
          <a:p>
            <a:r>
              <a:rPr lang="en-US" sz="3600" dirty="0"/>
              <a:t>W</a:t>
            </a:r>
            <a:r>
              <a:rPr lang="en-US" sz="3600" dirty="0" smtClean="0"/>
              <a:t>hat if we run </a:t>
            </a:r>
            <a:r>
              <a:rPr lang="en-US" sz="3600" dirty="0" err="1" smtClean="0"/>
              <a:t>rw</a:t>
            </a:r>
            <a:r>
              <a:rPr lang="en-US" sz="3600" dirty="0" smtClean="0"/>
              <a:t> sampling from these (</a:t>
            </a:r>
            <a:r>
              <a:rPr lang="en-US" sz="3600" dirty="0" err="1" smtClean="0"/>
              <a:t>rw_distributions.m</a:t>
            </a:r>
            <a:r>
              <a:rPr lang="en-US" sz="3600" dirty="0" smtClean="0"/>
              <a:t>)</a:t>
            </a:r>
            <a:endParaRPr lang="en-US" sz="3600" dirty="0"/>
          </a:p>
        </p:txBody>
      </p:sp>
      <p:pic>
        <p:nvPicPr>
          <p:cNvPr id="5" name="Picture 4" descr="rw_dis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898" y="2000784"/>
            <a:ext cx="6345968" cy="4759476"/>
          </a:xfrm>
          <a:prstGeom prst="rect">
            <a:avLst/>
          </a:prstGeom>
        </p:spPr>
      </p:pic>
      <p:sp>
        <p:nvSpPr>
          <p:cNvPr id="6" name="TextBox 5"/>
          <p:cNvSpPr txBox="1"/>
          <p:nvPr/>
        </p:nvSpPr>
        <p:spPr>
          <a:xfrm>
            <a:off x="4245429" y="1395932"/>
            <a:ext cx="924802" cy="461665"/>
          </a:xfrm>
          <a:prstGeom prst="rect">
            <a:avLst/>
          </a:prstGeom>
          <a:noFill/>
        </p:spPr>
        <p:txBody>
          <a:bodyPr wrap="none" rtlCol="0">
            <a:spAutoFit/>
          </a:bodyPr>
          <a:lstStyle/>
          <a:p>
            <a:r>
              <a:rPr lang="en-US" sz="2400" dirty="0" smtClean="0"/>
              <a:t>At t=1</a:t>
            </a:r>
            <a:endParaRPr lang="en-US" sz="2400" dirty="0"/>
          </a:p>
        </p:txBody>
      </p:sp>
    </p:spTree>
    <p:extLst>
      <p:ext uri="{BB962C8B-B14F-4D97-AF65-F5344CB8AC3E}">
        <p14:creationId xmlns:p14="http://schemas.microsoft.com/office/powerpoint/2010/main" val="2557798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89024" y="189970"/>
            <a:ext cx="7272339" cy="1339009"/>
          </a:xfrm>
        </p:spPr>
        <p:txBody>
          <a:bodyPr/>
          <a:lstStyle/>
          <a:p>
            <a:r>
              <a:rPr lang="en-US" dirty="0" smtClean="0"/>
              <a:t>At t=10</a:t>
            </a:r>
            <a:endParaRPr lang="en-US" dirty="0"/>
          </a:p>
        </p:txBody>
      </p:sp>
      <p:pic>
        <p:nvPicPr>
          <p:cNvPr id="7" name="Picture 6" descr="rw_dist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24" y="1372810"/>
            <a:ext cx="7112000" cy="5334000"/>
          </a:xfrm>
          <a:prstGeom prst="rect">
            <a:avLst/>
          </a:prstGeom>
        </p:spPr>
      </p:pic>
    </p:spTree>
    <p:extLst>
      <p:ext uri="{BB962C8B-B14F-4D97-AF65-F5344CB8AC3E}">
        <p14:creationId xmlns:p14="http://schemas.microsoft.com/office/powerpoint/2010/main" val="379412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177875"/>
            <a:ext cx="7272339" cy="1339009"/>
          </a:xfrm>
        </p:spPr>
        <p:txBody>
          <a:bodyPr/>
          <a:lstStyle/>
          <a:p>
            <a:r>
              <a:rPr lang="en-US" dirty="0" smtClean="0"/>
              <a:t>At t=100</a:t>
            </a:r>
            <a:endParaRPr lang="en-US" dirty="0"/>
          </a:p>
        </p:txBody>
      </p:sp>
      <p:pic>
        <p:nvPicPr>
          <p:cNvPr id="4" name="Picture 3" descr="rw_dist1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363" y="1300237"/>
            <a:ext cx="7112000" cy="5334000"/>
          </a:xfrm>
          <a:prstGeom prst="rect">
            <a:avLst/>
          </a:prstGeom>
        </p:spPr>
      </p:pic>
    </p:spTree>
    <p:extLst>
      <p:ext uri="{BB962C8B-B14F-4D97-AF65-F5344CB8AC3E}">
        <p14:creationId xmlns:p14="http://schemas.microsoft.com/office/powerpoint/2010/main" val="420787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endParaRPr lang="en-US" dirty="0"/>
          </a:p>
        </p:txBody>
      </p:sp>
      <p:sp>
        <p:nvSpPr>
          <p:cNvPr id="3" name="Content Placeholder 2"/>
          <p:cNvSpPr>
            <a:spLocks noGrp="1"/>
          </p:cNvSpPr>
          <p:nvPr>
            <p:ph idx="1"/>
          </p:nvPr>
        </p:nvSpPr>
        <p:spPr/>
        <p:txBody>
          <a:bodyPr/>
          <a:lstStyle/>
          <a:p>
            <a:r>
              <a:rPr lang="en-US" dirty="0" smtClean="0"/>
              <a:t>Look at those distributions carefully. I hope you agree they all look pretty different from one another and only have one thing in common (zero mean and unit variance by design)</a:t>
            </a:r>
          </a:p>
          <a:p>
            <a:r>
              <a:rPr lang="en-US" dirty="0" smtClean="0"/>
              <a:t>Yet given enough time the random walks for all of them look virtually identical</a:t>
            </a:r>
          </a:p>
          <a:p>
            <a:r>
              <a:rPr lang="en-US" dirty="0" smtClean="0"/>
              <a:t>Why?</a:t>
            </a:r>
            <a:endParaRPr lang="en-US" dirty="0"/>
          </a:p>
        </p:txBody>
      </p:sp>
    </p:spTree>
    <p:extLst>
      <p:ext uri="{BB962C8B-B14F-4D97-AF65-F5344CB8AC3E}">
        <p14:creationId xmlns:p14="http://schemas.microsoft.com/office/powerpoint/2010/main" val="2557665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4391</TotalTime>
  <Words>1524</Words>
  <Application>Microsoft Macintosh PowerPoint</Application>
  <PresentationFormat>On-screen Show (4:3)</PresentationFormat>
  <Paragraphs>191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Tradition</vt:lpstr>
      <vt:lpstr>Fractional Dispersion</vt:lpstr>
      <vt:lpstr>Let us begin by revisiting random walks</vt:lpstr>
      <vt:lpstr>Let’s test different distributions of x</vt:lpstr>
      <vt:lpstr>What do these look like?</vt:lpstr>
      <vt:lpstr>Graphically</vt:lpstr>
      <vt:lpstr>What if we run rw sampling from these (rw_distributions.m)</vt:lpstr>
      <vt:lpstr>At t=10</vt:lpstr>
      <vt:lpstr>At t=100</vt:lpstr>
      <vt:lpstr>What?</vt:lpstr>
      <vt:lpstr>Central Limit Theorem</vt:lpstr>
      <vt:lpstr>Truly Amazing</vt:lpstr>
      <vt:lpstr>Let’s look at the last assumption</vt:lpstr>
      <vt:lpstr>First – what do these look like</vt:lpstr>
      <vt:lpstr>Mass, Mean and Variance</vt:lpstr>
      <vt:lpstr>PowerPoint Presentation</vt:lpstr>
      <vt:lpstr>Let’s test this</vt:lpstr>
      <vt:lpstr>What about on a log scale</vt:lpstr>
      <vt:lpstr>Remember – we see tails in the environment all the time</vt:lpstr>
      <vt:lpstr>Let’s look at single particle’s trajectory</vt:lpstr>
      <vt:lpstr>I personally find it easier to see in 2d</vt:lpstr>
      <vt:lpstr>Anyway,….</vt:lpstr>
      <vt:lpstr>So what does this mean?</vt:lpstr>
      <vt:lpstr>What do they look like</vt:lpstr>
      <vt:lpstr>And</vt:lpstr>
      <vt:lpstr>Fractional Derivatives </vt:lpstr>
      <vt:lpstr>Well in the same way we can still say</vt:lpstr>
      <vt:lpstr>Ok, let’s go back to our fractional diffusion equation and do what we always do</vt:lpstr>
      <vt:lpstr>Fourier Transform</vt:lpstr>
      <vt:lpstr>Let’s look at some solutions</vt:lpstr>
      <vt:lpstr>What about these cases</vt:lpstr>
      <vt:lpstr>Now, what if we mix them?</vt:lpstr>
      <vt:lpstr>Recall that for diffusion we calculated spatial moments as a useful tool for analysis.. What happens here?</vt:lpstr>
      <vt:lpstr>Moments</vt:lpstr>
      <vt:lpstr>Second Moment  </vt:lpstr>
      <vt:lpstr>What happens if you include advection?</vt:lpstr>
      <vt:lpstr>So, how would you apply these to real data?</vt:lpstr>
      <vt:lpstr>What about mixing or reactions?</vt:lpstr>
    </vt:vector>
  </TitlesOfParts>
  <Company>University of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Fractional Dispersion</dc:title>
  <dc:creator>Diogo Bolster</dc:creator>
  <cp:lastModifiedBy>Diogo Bolster</cp:lastModifiedBy>
  <cp:revision>73</cp:revision>
  <dcterms:created xsi:type="dcterms:W3CDTF">2015-03-26T08:57:33Z</dcterms:created>
  <dcterms:modified xsi:type="dcterms:W3CDTF">2015-04-02T17:45:07Z</dcterms:modified>
</cp:coreProperties>
</file>