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6" r:id="rId19"/>
    <p:sldId id="273" r:id="rId20"/>
    <p:sldId id="274"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8" d="100"/>
          <a:sy n="118" d="100"/>
        </p:scale>
        <p:origin x="-163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60C287A-0497-BE46-A572-C2BACF50269D}" type="datetimeFigureOut">
              <a:rPr lang="en-US" smtClean="0"/>
              <a:t>1/20/20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0A57B06-CFBA-C245-BDE7-11B4FF27607E}"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0C287A-0497-BE46-A572-C2BACF50269D}" type="datetimeFigureOut">
              <a:rPr lang="en-US" smtClean="0"/>
              <a:t>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57B06-CFBA-C245-BDE7-11B4FF27607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F0A57B06-CFBA-C245-BDE7-11B4FF27607E}"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0C287A-0497-BE46-A572-C2BACF50269D}" type="datetimeFigureOut">
              <a:rPr lang="en-US" smtClean="0"/>
              <a:t>1/20/20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60C287A-0497-BE46-A572-C2BACF50269D}" type="datetimeFigureOut">
              <a:rPr lang="en-US" smtClean="0"/>
              <a:t>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F0A57B06-CFBA-C245-BDE7-11B4FF27607E}"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960C287A-0497-BE46-A572-C2BACF50269D}" type="datetimeFigureOut">
              <a:rPr lang="en-US" smtClean="0"/>
              <a:t>1/20/20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0A57B06-CFBA-C245-BDE7-11B4FF27607E}"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60C287A-0497-BE46-A572-C2BACF50269D}" type="datetimeFigureOut">
              <a:rPr lang="en-US" smtClean="0"/>
              <a:t>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A57B06-CFBA-C245-BDE7-11B4FF27607E}"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60C287A-0497-BE46-A572-C2BACF50269D}" type="datetimeFigureOut">
              <a:rPr lang="en-US" smtClean="0"/>
              <a:t>1/20/20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0A57B06-CFBA-C245-BDE7-11B4FF27607E}"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60C287A-0497-BE46-A572-C2BACF50269D}" type="datetimeFigureOut">
              <a:rPr lang="en-US" smtClean="0"/>
              <a:t>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F0A57B06-CFBA-C245-BDE7-11B4FF27607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60C287A-0497-BE46-A572-C2BACF50269D}" type="datetimeFigureOut">
              <a:rPr lang="en-US" smtClean="0"/>
              <a:t>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0A57B06-CFBA-C245-BDE7-11B4FF27607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0A57B06-CFBA-C245-BDE7-11B4FF27607E}"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960C287A-0497-BE46-A572-C2BACF50269D}" type="datetimeFigureOut">
              <a:rPr lang="en-US" smtClean="0"/>
              <a:t>1/20/20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F0A57B06-CFBA-C245-BDE7-11B4FF27607E}"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60C287A-0497-BE46-A572-C2BACF50269D}" type="datetimeFigureOut">
              <a:rPr lang="en-US" smtClean="0"/>
              <a:t>1/20/20</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60C287A-0497-BE46-A572-C2BACF50269D}" type="datetimeFigureOut">
              <a:rPr lang="en-US" smtClean="0"/>
              <a:t>1/20/20</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0A57B06-CFBA-C245-BDE7-11B4FF27607E}"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1" Type="http://schemas.openxmlformats.org/officeDocument/2006/relationships/slideLayout" Target="../slideLayouts/slideLayout2.xml"/><Relationship Id="rId2" Type="http://schemas.openxmlformats.org/officeDocument/2006/relationships/hyperlink" Target="http://en.wikipedia.org/wiki/Fourier_transform" TargetMode="External"/></Relationships>
</file>

<file path=ppt/slides/_rels/slide11.xml.rels><?xml version="1.0" encoding="UTF-8" standalone="yes"?>
<Relationships xmlns="http://schemas.openxmlformats.org/package/2006/relationships"><Relationship Id="rId11" Type="http://schemas.openxmlformats.org/officeDocument/2006/relationships/image" Target="../media/image33.emf"/><Relationship Id="rId12" Type="http://schemas.openxmlformats.org/officeDocument/2006/relationships/image" Target="../media/image34.emf"/><Relationship Id="rId13" Type="http://schemas.openxmlformats.org/officeDocument/2006/relationships/image" Target="../media/image35.emf"/><Relationship Id="rId14" Type="http://schemas.openxmlformats.org/officeDocument/2006/relationships/image" Target="../media/image36.emf"/><Relationship Id="rId15" Type="http://schemas.openxmlformats.org/officeDocument/2006/relationships/image" Target="../media/image37.emf"/><Relationship Id="rId16" Type="http://schemas.openxmlformats.org/officeDocument/2006/relationships/image" Target="../media/image38.emf"/><Relationship Id="rId1" Type="http://schemas.openxmlformats.org/officeDocument/2006/relationships/slideLayout" Target="../slideLayouts/slideLayout2.xml"/><Relationship Id="rId2" Type="http://schemas.openxmlformats.org/officeDocument/2006/relationships/image" Target="../media/image24.emf"/><Relationship Id="rId3" Type="http://schemas.openxmlformats.org/officeDocument/2006/relationships/image" Target="../media/image25.emf"/><Relationship Id="rId4" Type="http://schemas.openxmlformats.org/officeDocument/2006/relationships/image" Target="../media/image26.emf"/><Relationship Id="rId5" Type="http://schemas.openxmlformats.org/officeDocument/2006/relationships/image" Target="../media/image27.emf"/><Relationship Id="rId6" Type="http://schemas.openxmlformats.org/officeDocument/2006/relationships/image" Target="../media/image28.emf"/><Relationship Id="rId7" Type="http://schemas.openxmlformats.org/officeDocument/2006/relationships/image" Target="../media/image29.emf"/><Relationship Id="rId8" Type="http://schemas.openxmlformats.org/officeDocument/2006/relationships/image" Target="../media/image30.emf"/><Relationship Id="rId9" Type="http://schemas.openxmlformats.org/officeDocument/2006/relationships/image" Target="../media/image31.emf"/><Relationship Id="rId10" Type="http://schemas.openxmlformats.org/officeDocument/2006/relationships/image" Target="../media/image32.emf"/></Relationships>
</file>

<file path=ppt/slides/_rels/slide12.xml.rels><?xml version="1.0" encoding="UTF-8" standalone="yes"?>
<Relationships xmlns="http://schemas.openxmlformats.org/package/2006/relationships"><Relationship Id="rId3" Type="http://schemas.openxmlformats.org/officeDocument/2006/relationships/image" Target="../media/image40.emf"/><Relationship Id="rId4" Type="http://schemas.openxmlformats.org/officeDocument/2006/relationships/image" Target="../media/image41.emf"/><Relationship Id="rId5" Type="http://schemas.openxmlformats.org/officeDocument/2006/relationships/image" Target="../media/image42.emf"/><Relationship Id="rId6" Type="http://schemas.openxmlformats.org/officeDocument/2006/relationships/image" Target="../media/image43.emf"/><Relationship Id="rId1" Type="http://schemas.openxmlformats.org/officeDocument/2006/relationships/slideLayout" Target="../slideLayouts/slideLayout2.xml"/><Relationship Id="rId2" Type="http://schemas.openxmlformats.org/officeDocument/2006/relationships/image" Target="../media/image39.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emf"/><Relationship Id="rId3" Type="http://schemas.openxmlformats.org/officeDocument/2006/relationships/image" Target="../media/image45.emf"/></Relationships>
</file>

<file path=ppt/slides/_rels/slide14.xml.rels><?xml version="1.0" encoding="UTF-8" standalone="yes"?>
<Relationships xmlns="http://schemas.openxmlformats.org/package/2006/relationships"><Relationship Id="rId3" Type="http://schemas.openxmlformats.org/officeDocument/2006/relationships/image" Target="../media/image47.emf"/><Relationship Id="rId4" Type="http://schemas.openxmlformats.org/officeDocument/2006/relationships/image" Target="../media/image48.emf"/><Relationship Id="rId5" Type="http://schemas.openxmlformats.org/officeDocument/2006/relationships/image" Target="../media/image49.emf"/><Relationship Id="rId1" Type="http://schemas.openxmlformats.org/officeDocument/2006/relationships/slideLayout" Target="../slideLayouts/slideLayout2.xml"/><Relationship Id="rId2" Type="http://schemas.openxmlformats.org/officeDocument/2006/relationships/image" Target="../media/image46.emf"/></Relationships>
</file>

<file path=ppt/slides/_rels/slide15.xml.rels><?xml version="1.0" encoding="UTF-8" standalone="yes"?>
<Relationships xmlns="http://schemas.openxmlformats.org/package/2006/relationships"><Relationship Id="rId3" Type="http://schemas.openxmlformats.org/officeDocument/2006/relationships/image" Target="../media/image51.emf"/><Relationship Id="rId4" Type="http://schemas.openxmlformats.org/officeDocument/2006/relationships/image" Target="../media/image52.emf"/><Relationship Id="rId1" Type="http://schemas.openxmlformats.org/officeDocument/2006/relationships/slideLayout" Target="../slideLayouts/slideLayout2.xml"/><Relationship Id="rId2" Type="http://schemas.openxmlformats.org/officeDocument/2006/relationships/image" Target="../media/image50.emf"/></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5.emf"/><Relationship Id="rId5" Type="http://schemas.openxmlformats.org/officeDocument/2006/relationships/image" Target="../media/image30.emf"/><Relationship Id="rId6" Type="http://schemas.openxmlformats.org/officeDocument/2006/relationships/image" Target="../media/image37.emf"/><Relationship Id="rId7" Type="http://schemas.openxmlformats.org/officeDocument/2006/relationships/image" Target="../media/image54.emf"/><Relationship Id="rId8" Type="http://schemas.openxmlformats.org/officeDocument/2006/relationships/image" Target="../media/image55.emf"/><Relationship Id="rId1" Type="http://schemas.openxmlformats.org/officeDocument/2006/relationships/slideLayout" Target="../slideLayouts/slideLayout2.xml"/><Relationship Id="rId2" Type="http://schemas.openxmlformats.org/officeDocument/2006/relationships/image" Target="../media/image53.emf"/></Relationships>
</file>

<file path=ppt/slides/_rels/slide17.xml.rels><?xml version="1.0" encoding="UTF-8" standalone="yes"?>
<Relationships xmlns="http://schemas.openxmlformats.org/package/2006/relationships"><Relationship Id="rId3" Type="http://schemas.openxmlformats.org/officeDocument/2006/relationships/image" Target="../media/image57.emf"/><Relationship Id="rId4" Type="http://schemas.openxmlformats.org/officeDocument/2006/relationships/image" Target="../media/image58.emf"/><Relationship Id="rId1" Type="http://schemas.openxmlformats.org/officeDocument/2006/relationships/slideLayout" Target="../slideLayouts/slideLayout2.xml"/><Relationship Id="rId2" Type="http://schemas.openxmlformats.org/officeDocument/2006/relationships/image" Target="../media/image56.emf"/></Relationships>
</file>

<file path=ppt/slides/_rels/slide18.xml.rels><?xml version="1.0" encoding="UTF-8" standalone="yes"?>
<Relationships xmlns="http://schemas.openxmlformats.org/package/2006/relationships"><Relationship Id="rId3" Type="http://schemas.openxmlformats.org/officeDocument/2006/relationships/image" Target="../media/image60.tiff"/><Relationship Id="rId4" Type="http://schemas.openxmlformats.org/officeDocument/2006/relationships/image" Target="../media/image61.tiff"/><Relationship Id="rId1" Type="http://schemas.openxmlformats.org/officeDocument/2006/relationships/slideLayout" Target="../slideLayouts/slideLayout2.xml"/><Relationship Id="rId2" Type="http://schemas.openxmlformats.org/officeDocument/2006/relationships/image" Target="../media/image5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emf"/><Relationship Id="rId3" Type="http://schemas.openxmlformats.org/officeDocument/2006/relationships/image" Target="../media/image4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 Id="rId3" Type="http://schemas.openxmlformats.org/officeDocument/2006/relationships/image" Target="../media/image7.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 Id="rId3" Type="http://schemas.openxmlformats.org/officeDocument/2006/relationships/image" Target="../media/image9.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5" Type="http://schemas.openxmlformats.org/officeDocument/2006/relationships/image" Target="../media/image14.emf"/><Relationship Id="rId6" Type="http://schemas.openxmlformats.org/officeDocument/2006/relationships/image" Target="../media/image15.emf"/><Relationship Id="rId7" Type="http://schemas.openxmlformats.org/officeDocument/2006/relationships/image" Target="../media/image16.emf"/><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5" Type="http://schemas.openxmlformats.org/officeDocument/2006/relationships/image" Target="../media/image20.emf"/><Relationship Id="rId6" Type="http://schemas.openxmlformats.org/officeDocument/2006/relationships/image" Target="../media/image21.emf"/><Relationship Id="rId1" Type="http://schemas.openxmlformats.org/officeDocument/2006/relationships/slideLayout" Target="../slideLayouts/slideLayout2.xml"/><Relationship Id="rId2"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normAutofit fontScale="90000"/>
          </a:bodyPr>
          <a:lstStyle/>
          <a:p>
            <a:r>
              <a:rPr lang="en-US" dirty="0" smtClean="0"/>
              <a:t>Fourier Transforms</a:t>
            </a:r>
            <a:br>
              <a:rPr lang="en-US" dirty="0" smtClean="0"/>
            </a:br>
            <a:r>
              <a:rPr lang="en-US" dirty="0" smtClean="0"/>
              <a:t>- </a:t>
            </a:r>
            <a:br>
              <a:rPr lang="en-US" dirty="0" smtClean="0"/>
            </a:br>
            <a:r>
              <a:rPr lang="en-US" dirty="0" smtClean="0"/>
              <a:t>Solving the </a:t>
            </a:r>
            <a:r>
              <a:rPr lang="en-US" smtClean="0"/>
              <a:t>Diffusion Equation</a:t>
            </a:r>
            <a:endParaRPr lang="en-US" dirty="0"/>
          </a:p>
        </p:txBody>
      </p:sp>
    </p:spTree>
    <p:extLst>
      <p:ext uri="{BB962C8B-B14F-4D97-AF65-F5344CB8AC3E}">
        <p14:creationId xmlns:p14="http://schemas.microsoft.com/office/powerpoint/2010/main" val="3574506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Fourier Transform</a:t>
            </a:r>
            <a:endParaRPr lang="en-US" dirty="0"/>
          </a:p>
        </p:txBody>
      </p:sp>
      <p:sp>
        <p:nvSpPr>
          <p:cNvPr id="3" name="Content Placeholder 2"/>
          <p:cNvSpPr>
            <a:spLocks noGrp="1"/>
          </p:cNvSpPr>
          <p:nvPr>
            <p:ph sz="quarter" idx="1"/>
          </p:nvPr>
        </p:nvSpPr>
        <p:spPr>
          <a:xfrm>
            <a:off x="301752" y="1527047"/>
            <a:ext cx="8503920" cy="4907619"/>
          </a:xfrm>
        </p:spPr>
        <p:txBody>
          <a:bodyPr>
            <a:normAutofit/>
          </a:bodyPr>
          <a:lstStyle/>
          <a:p>
            <a:r>
              <a:rPr lang="en-US" dirty="0" smtClean="0"/>
              <a:t>Derivatives</a:t>
            </a:r>
          </a:p>
          <a:p>
            <a:endParaRPr lang="en-US" dirty="0"/>
          </a:p>
          <a:p>
            <a:endParaRPr lang="en-US" dirty="0" smtClean="0"/>
          </a:p>
          <a:p>
            <a:endParaRPr lang="en-US" dirty="0"/>
          </a:p>
          <a:p>
            <a:endParaRPr lang="en-US" dirty="0" smtClean="0"/>
          </a:p>
          <a:p>
            <a:pPr marL="0" indent="0">
              <a:buNone/>
            </a:pPr>
            <a:r>
              <a:rPr lang="en-US" dirty="0" smtClean="0"/>
              <a:t>For more details and properties please see</a:t>
            </a:r>
          </a:p>
          <a:p>
            <a:pPr marL="0" indent="0">
              <a:buNone/>
            </a:pPr>
            <a:endParaRPr lang="en-US" dirty="0"/>
          </a:p>
          <a:p>
            <a:pPr marL="0" indent="0">
              <a:buNone/>
            </a:pPr>
            <a:r>
              <a:rPr lang="en-US" dirty="0" smtClean="0">
                <a:hlinkClick r:id="rId2"/>
              </a:rPr>
              <a:t>http</a:t>
            </a:r>
            <a:r>
              <a:rPr lang="en-US" dirty="0">
                <a:hlinkClick r:id="rId2"/>
              </a:rPr>
              <a:t>://en.wikipedia.org/wiki/</a:t>
            </a:r>
            <a:r>
              <a:rPr lang="en-US" dirty="0" smtClean="0">
                <a:hlinkClick r:id="rId2"/>
              </a:rPr>
              <a:t>Fourier_transform</a:t>
            </a:r>
            <a:endParaRPr lang="en-US" dirty="0" smtClean="0"/>
          </a:p>
          <a:p>
            <a:pPr marL="0" indent="0">
              <a:buNone/>
            </a:pPr>
            <a:r>
              <a:rPr lang="en-US" dirty="0"/>
              <a:t>	</a:t>
            </a:r>
            <a:r>
              <a:rPr lang="en-US" dirty="0" smtClean="0"/>
              <a:t>(again, be careful that you are using the correct 		  form of FT)</a:t>
            </a:r>
            <a:endParaRPr lang="en-US" dirty="0"/>
          </a:p>
        </p:txBody>
      </p:sp>
      <p:pic>
        <p:nvPicPr>
          <p:cNvPr id="4" name="Picture 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7233" y="2302933"/>
            <a:ext cx="2425700" cy="812800"/>
          </a:xfrm>
          <a:prstGeom prst="rect">
            <a:avLst/>
          </a:prstGeom>
        </p:spPr>
      </p:pic>
      <p:cxnSp>
        <p:nvCxnSpPr>
          <p:cNvPr id="14" name="Straight Arrow Connector 13"/>
          <p:cNvCxnSpPr/>
          <p:nvPr/>
        </p:nvCxnSpPr>
        <p:spPr>
          <a:xfrm>
            <a:off x="4034367" y="2749547"/>
            <a:ext cx="1164166" cy="21167"/>
          </a:xfrm>
          <a:prstGeom prst="straightConnector1">
            <a:avLst/>
          </a:prstGeom>
          <a:ln w="27305">
            <a:prstDash val="solid"/>
            <a:tailEnd type="arrow"/>
          </a:ln>
        </p:spPr>
        <p:style>
          <a:lnRef idx="2">
            <a:schemeClr val="accent1"/>
          </a:lnRef>
          <a:fillRef idx="0">
            <a:schemeClr val="accent1"/>
          </a:fillRef>
          <a:effectRef idx="1">
            <a:schemeClr val="accent1"/>
          </a:effectRef>
          <a:fontRef idx="minor">
            <a:schemeClr val="tx1"/>
          </a:fontRef>
        </p:style>
      </p:cxnSp>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4247" y="2340642"/>
            <a:ext cx="3114686" cy="527101"/>
          </a:xfrm>
          <a:prstGeom prst="rect">
            <a:avLst/>
          </a:prstGeom>
        </p:spPr>
      </p:pic>
    </p:spTree>
    <p:extLst>
      <p:ext uri="{BB962C8B-B14F-4D97-AF65-F5344CB8AC3E}">
        <p14:creationId xmlns:p14="http://schemas.microsoft.com/office/powerpoint/2010/main" val="147677039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34434"/>
            <a:ext cx="8534400" cy="758952"/>
          </a:xfrm>
        </p:spPr>
        <p:txBody>
          <a:bodyPr>
            <a:normAutofit fontScale="90000"/>
          </a:bodyPr>
          <a:lstStyle/>
          <a:p>
            <a:r>
              <a:rPr lang="en-US" dirty="0" smtClean="0"/>
              <a:t>Some useful Fourier Transforms</a:t>
            </a:r>
            <a:br>
              <a:rPr lang="en-US" dirty="0" smtClean="0"/>
            </a:br>
            <a:r>
              <a:rPr lang="en-US" dirty="0" smtClean="0"/>
              <a:t>(of many – again see Wikipedia for more)</a:t>
            </a:r>
            <a:endParaRPr lang="en-US"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2500" y="1837267"/>
            <a:ext cx="698500" cy="393700"/>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0016" y="1761067"/>
            <a:ext cx="685800" cy="469900"/>
          </a:xfrm>
          <a:prstGeom prst="rect">
            <a:avLst/>
          </a:prstGeom>
        </p:spPr>
      </p:pic>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2483" y="2421467"/>
            <a:ext cx="139700" cy="266700"/>
          </a:xfrm>
          <a:prstGeom prst="rect">
            <a:avLst/>
          </a:prstGeom>
        </p:spPr>
      </p:pic>
      <p:pic>
        <p:nvPicPr>
          <p:cNvPr id="7" name="Picture 6"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8333" y="2840567"/>
            <a:ext cx="647700" cy="393700"/>
          </a:xfrm>
          <a:prstGeom prst="rect">
            <a:avLst/>
          </a:prstGeom>
        </p:spPr>
      </p:pic>
      <p:pic>
        <p:nvPicPr>
          <p:cNvPr id="8" name="Picture 7"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18783" y="3860800"/>
            <a:ext cx="1181100" cy="393700"/>
          </a:xfrm>
          <a:prstGeom prst="rect">
            <a:avLst/>
          </a:prstGeom>
        </p:spPr>
      </p:pic>
      <p:pic>
        <p:nvPicPr>
          <p:cNvPr id="9" name="Picture 8"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4767" y="4516967"/>
            <a:ext cx="1130300" cy="393700"/>
          </a:xfrm>
          <a:prstGeom prst="rect">
            <a:avLst/>
          </a:prstGeom>
        </p:spPr>
      </p:pic>
      <p:pic>
        <p:nvPicPr>
          <p:cNvPr id="10" name="Picture 9"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94467" y="5103284"/>
            <a:ext cx="850900" cy="406400"/>
          </a:xfrm>
          <a:prstGeom prst="rect">
            <a:avLst/>
          </a:prstGeom>
        </p:spPr>
      </p:pic>
      <p:pic>
        <p:nvPicPr>
          <p:cNvPr id="11" name="Picture 10"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96583" y="5930900"/>
            <a:ext cx="889000" cy="368300"/>
          </a:xfrm>
          <a:prstGeom prst="rect">
            <a:avLst/>
          </a:prstGeom>
        </p:spPr>
      </p:pic>
      <p:pic>
        <p:nvPicPr>
          <p:cNvPr id="12" name="Picture 11"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69517" y="2357965"/>
            <a:ext cx="1066800" cy="393700"/>
          </a:xfrm>
          <a:prstGeom prst="rect">
            <a:avLst/>
          </a:prstGeom>
        </p:spPr>
      </p:pic>
      <p:cxnSp>
        <p:nvCxnSpPr>
          <p:cNvPr id="14" name="Straight Connector 13"/>
          <p:cNvCxnSpPr/>
          <p:nvPr/>
        </p:nvCxnSpPr>
        <p:spPr>
          <a:xfrm>
            <a:off x="4593167" y="1761067"/>
            <a:ext cx="21166" cy="4790016"/>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079500" y="2294465"/>
            <a:ext cx="6879167" cy="0"/>
          </a:xfrm>
          <a:prstGeom prst="line">
            <a:avLst/>
          </a:prstGeom>
        </p:spPr>
        <p:style>
          <a:lnRef idx="2">
            <a:schemeClr val="accent1"/>
          </a:lnRef>
          <a:fillRef idx="0">
            <a:schemeClr val="accent1"/>
          </a:fillRef>
          <a:effectRef idx="1">
            <a:schemeClr val="accent1"/>
          </a:effectRef>
          <a:fontRef idx="minor">
            <a:schemeClr val="tx1"/>
          </a:fontRef>
        </p:style>
      </p:cxnSp>
      <p:pic>
        <p:nvPicPr>
          <p:cNvPr id="20" name="Picture 19"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1533" y="2840567"/>
            <a:ext cx="139700" cy="266700"/>
          </a:xfrm>
          <a:prstGeom prst="rect">
            <a:avLst/>
          </a:prstGeom>
        </p:spPr>
      </p:pic>
      <p:pic>
        <p:nvPicPr>
          <p:cNvPr id="21" name="Picture 20" descr="latex-image-1.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47383" y="3331633"/>
            <a:ext cx="596900" cy="342900"/>
          </a:xfrm>
          <a:prstGeom prst="rect">
            <a:avLst/>
          </a:prstGeom>
        </p:spPr>
      </p:pic>
      <p:pic>
        <p:nvPicPr>
          <p:cNvPr id="22" name="Picture 21" descr="latex-image-1.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49900" y="3280833"/>
            <a:ext cx="1727200" cy="393700"/>
          </a:xfrm>
          <a:prstGeom prst="rect">
            <a:avLst/>
          </a:prstGeom>
        </p:spPr>
      </p:pic>
      <p:pic>
        <p:nvPicPr>
          <p:cNvPr id="24" name="Picture 23" descr="latex-image-1.pd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679950" y="3835400"/>
            <a:ext cx="3657600" cy="393700"/>
          </a:xfrm>
          <a:prstGeom prst="rect">
            <a:avLst/>
          </a:prstGeom>
        </p:spPr>
      </p:pic>
      <p:pic>
        <p:nvPicPr>
          <p:cNvPr id="25" name="Picture 24" descr="latex-image-1.pd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713816" y="4516967"/>
            <a:ext cx="4064000" cy="393700"/>
          </a:xfrm>
          <a:prstGeom prst="rect">
            <a:avLst/>
          </a:prstGeom>
        </p:spPr>
      </p:pic>
      <p:pic>
        <p:nvPicPr>
          <p:cNvPr id="26" name="Picture 25" descr="latex-image-1.pdf"/>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021916" y="5029200"/>
            <a:ext cx="1172344" cy="764117"/>
          </a:xfrm>
          <a:prstGeom prst="rect">
            <a:avLst/>
          </a:prstGeom>
        </p:spPr>
      </p:pic>
      <p:pic>
        <p:nvPicPr>
          <p:cNvPr id="27" name="Picture 26" descr="latex-image-1.pdf"/>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167967" y="5803900"/>
            <a:ext cx="936758" cy="618067"/>
          </a:xfrm>
          <a:prstGeom prst="rect">
            <a:avLst/>
          </a:prstGeom>
        </p:spPr>
      </p:pic>
    </p:spTree>
    <p:extLst>
      <p:ext uri="{BB962C8B-B14F-4D97-AF65-F5344CB8AC3E}">
        <p14:creationId xmlns:p14="http://schemas.microsoft.com/office/powerpoint/2010/main" val="11959162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Again, who cares?</a:t>
            </a:r>
            <a:endParaRPr lang="en-US" dirty="0"/>
          </a:p>
        </p:txBody>
      </p:sp>
      <p:sp>
        <p:nvSpPr>
          <p:cNvPr id="3" name="Content Placeholder 2"/>
          <p:cNvSpPr>
            <a:spLocks noGrp="1"/>
          </p:cNvSpPr>
          <p:nvPr>
            <p:ph sz="quarter" idx="1"/>
          </p:nvPr>
        </p:nvSpPr>
        <p:spPr/>
        <p:txBody>
          <a:bodyPr/>
          <a:lstStyle/>
          <a:p>
            <a:r>
              <a:rPr lang="en-US" dirty="0" smtClean="0"/>
              <a:t>Take the Diffusion Equation (1d)</a:t>
            </a:r>
          </a:p>
          <a:p>
            <a:endParaRPr lang="en-US" dirty="0"/>
          </a:p>
          <a:p>
            <a:endParaRPr lang="en-US" dirty="0" smtClean="0"/>
          </a:p>
          <a:p>
            <a:pPr marL="0" indent="0">
              <a:buNone/>
            </a:pPr>
            <a:endParaRPr lang="en-US" dirty="0" smtClean="0"/>
          </a:p>
          <a:p>
            <a:r>
              <a:rPr lang="en-US" dirty="0" smtClean="0"/>
              <a:t>Fourier Transform this equation</a:t>
            </a:r>
          </a:p>
          <a:p>
            <a:endParaRPr lang="en-US" dirty="0"/>
          </a:p>
          <a:p>
            <a:endParaRPr lang="en-US" dirty="0" smtClean="0"/>
          </a:p>
          <a:p>
            <a:endParaRPr lang="en-US" dirty="0"/>
          </a:p>
          <a:p>
            <a:r>
              <a:rPr lang="en-US" dirty="0" smtClean="0"/>
              <a:t>We have reduced a PDE in t and x to an ODE in t</a:t>
            </a:r>
            <a:endParaRPr lang="en-US" dirty="0"/>
          </a:p>
        </p:txBody>
      </p:sp>
      <p:pic>
        <p:nvPicPr>
          <p:cNvPr id="6" name="Picture 5"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0517" y="2372783"/>
            <a:ext cx="2120900" cy="293517"/>
          </a:xfrm>
          <a:prstGeom prst="rect">
            <a:avLst/>
          </a:prstGeom>
        </p:spPr>
      </p:pic>
      <p:pic>
        <p:nvPicPr>
          <p:cNvPr id="7" name="Picture 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799" y="2838450"/>
            <a:ext cx="1790700" cy="182105"/>
          </a:xfrm>
          <a:prstGeom prst="rect">
            <a:avLst/>
          </a:prstGeom>
        </p:spPr>
      </p:pic>
      <p:pic>
        <p:nvPicPr>
          <p:cNvPr id="8" name="Picture 7"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850" y="2199217"/>
            <a:ext cx="2146300" cy="850900"/>
          </a:xfrm>
          <a:prstGeom prst="rect">
            <a:avLst/>
          </a:prstGeom>
        </p:spPr>
      </p:pic>
      <p:pic>
        <p:nvPicPr>
          <p:cNvPr id="9" name="Picture 8"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0" y="4085167"/>
            <a:ext cx="2374900" cy="889000"/>
          </a:xfrm>
          <a:prstGeom prst="rect">
            <a:avLst/>
          </a:prstGeom>
        </p:spPr>
      </p:pic>
      <p:pic>
        <p:nvPicPr>
          <p:cNvPr id="10" name="Picture 9"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9475" y="4396316"/>
            <a:ext cx="2283883" cy="368699"/>
          </a:xfrm>
          <a:prstGeom prst="rect">
            <a:avLst/>
          </a:prstGeom>
        </p:spPr>
      </p:pic>
    </p:spTree>
    <p:extLst>
      <p:ext uri="{BB962C8B-B14F-4D97-AF65-F5344CB8AC3E}">
        <p14:creationId xmlns:p14="http://schemas.microsoft.com/office/powerpoint/2010/main" val="364069351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sz="quarter" idx="1"/>
          </p:nvPr>
        </p:nvSpPr>
        <p:spPr>
          <a:xfrm>
            <a:off x="301752" y="1527047"/>
            <a:ext cx="8503920" cy="4801785"/>
          </a:xfrm>
        </p:spPr>
        <p:txBody>
          <a:bodyPr>
            <a:normAutofit/>
          </a:bodyPr>
          <a:lstStyle/>
          <a:p>
            <a:r>
              <a:rPr lang="en-US" dirty="0" smtClean="0"/>
              <a:t>Solve the ODE</a:t>
            </a:r>
          </a:p>
          <a:p>
            <a:endParaRPr lang="en-US" dirty="0"/>
          </a:p>
          <a:p>
            <a:endParaRPr lang="en-US" dirty="0" smtClean="0"/>
          </a:p>
          <a:p>
            <a:endParaRPr lang="en-US" dirty="0"/>
          </a:p>
          <a:p>
            <a:r>
              <a:rPr lang="en-US" dirty="0" smtClean="0"/>
              <a:t>And now in real space</a:t>
            </a:r>
          </a:p>
          <a:p>
            <a:endParaRPr lang="en-US" dirty="0"/>
          </a:p>
          <a:p>
            <a:endParaRPr lang="en-US" dirty="0" smtClean="0"/>
          </a:p>
          <a:p>
            <a:endParaRPr lang="en-US" dirty="0"/>
          </a:p>
          <a:p>
            <a:pPr lvl="1"/>
            <a:r>
              <a:rPr lang="en-US" dirty="0" smtClean="0"/>
              <a:t>And we have our solution (as ugly as it may be – it is a correct solution)</a:t>
            </a:r>
            <a:endParaRPr lang="en-US" dirty="0"/>
          </a:p>
        </p:txBody>
      </p:sp>
      <p:pic>
        <p:nvPicPr>
          <p:cNvPr id="5" name="Picture 4"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7883" y="2271183"/>
            <a:ext cx="3644900" cy="495300"/>
          </a:xfrm>
          <a:prstGeom prst="rect">
            <a:avLst/>
          </a:prstGeom>
        </p:spPr>
      </p:pic>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383" y="4131733"/>
            <a:ext cx="6121400" cy="901700"/>
          </a:xfrm>
          <a:prstGeom prst="rect">
            <a:avLst/>
          </a:prstGeom>
        </p:spPr>
      </p:pic>
    </p:spTree>
    <p:extLst>
      <p:ext uri="{BB962C8B-B14F-4D97-AF65-F5344CB8AC3E}">
        <p14:creationId xmlns:p14="http://schemas.microsoft.com/office/powerpoint/2010/main" val="687912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the following simple example</a:t>
            </a:r>
            <a:endParaRPr lang="en-US" dirty="0"/>
          </a:p>
        </p:txBody>
      </p:sp>
      <p:pic>
        <p:nvPicPr>
          <p:cNvPr id="6" name="Picture 5"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 y="1856317"/>
            <a:ext cx="2590800" cy="393700"/>
          </a:xfrm>
          <a:prstGeom prst="rect">
            <a:avLst/>
          </a:prstGeom>
        </p:spPr>
      </p:pic>
      <p:sp>
        <p:nvSpPr>
          <p:cNvPr id="7" name="TextBox 6"/>
          <p:cNvSpPr txBox="1"/>
          <p:nvPr/>
        </p:nvSpPr>
        <p:spPr>
          <a:xfrm>
            <a:off x="937683" y="2588167"/>
            <a:ext cx="6916790" cy="3693319"/>
          </a:xfrm>
          <a:prstGeom prst="rect">
            <a:avLst/>
          </a:prstGeom>
          <a:noFill/>
        </p:spPr>
        <p:txBody>
          <a:bodyPr wrap="none" rtlCol="0">
            <a:spAutoFit/>
          </a:bodyPr>
          <a:lstStyle/>
          <a:p>
            <a:pPr algn="ctr"/>
            <a:r>
              <a:rPr lang="en-US" dirty="0" smtClean="0"/>
              <a:t>A delta pulse initial condition (i.e. a small localized spill of mass 1)</a:t>
            </a:r>
          </a:p>
          <a:p>
            <a:pPr algn="ctr"/>
            <a:endParaRPr lang="en-US" dirty="0"/>
          </a:p>
          <a:p>
            <a:pPr algn="ctr"/>
            <a:r>
              <a:rPr lang="en-US" dirty="0" smtClean="0"/>
              <a:t>Then</a:t>
            </a:r>
          </a:p>
          <a:p>
            <a:pPr algn="ctr"/>
            <a:endParaRPr lang="en-US" dirty="0"/>
          </a:p>
          <a:p>
            <a:pPr algn="ctr"/>
            <a:endParaRPr lang="en-US" dirty="0" smtClean="0"/>
          </a:p>
          <a:p>
            <a:pPr algn="ctr"/>
            <a:endParaRPr lang="en-US" dirty="0"/>
          </a:p>
          <a:p>
            <a:pPr algn="ctr"/>
            <a:endParaRPr lang="en-US" dirty="0" smtClean="0"/>
          </a:p>
          <a:p>
            <a:pPr algn="ctr"/>
            <a:endParaRPr lang="en-US" dirty="0" smtClean="0"/>
          </a:p>
          <a:p>
            <a:pPr algn="ctr"/>
            <a:r>
              <a:rPr lang="en-US" dirty="0" smtClean="0"/>
              <a:t>Any ideas what to do? Hint:</a:t>
            </a:r>
          </a:p>
          <a:p>
            <a:pPr algn="ctr"/>
            <a:endParaRPr lang="en-US" dirty="0"/>
          </a:p>
          <a:p>
            <a:pPr algn="ctr"/>
            <a:r>
              <a:rPr lang="en-US" dirty="0" smtClean="0"/>
              <a:t>Let</a:t>
            </a:r>
          </a:p>
          <a:p>
            <a:pPr algn="ctr"/>
            <a:endParaRPr lang="en-US" dirty="0"/>
          </a:p>
          <a:p>
            <a:pPr algn="ctr"/>
            <a:r>
              <a:rPr lang="en-US" dirty="0" smtClean="0"/>
              <a:t> </a:t>
            </a:r>
            <a:endParaRPr lang="en-US" dirty="0"/>
          </a:p>
        </p:txBody>
      </p:sp>
      <p:pic>
        <p:nvPicPr>
          <p:cNvPr id="8" name="Picture 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3183" y="1792817"/>
            <a:ext cx="2082800" cy="457200"/>
          </a:xfrm>
          <a:prstGeom prst="rect">
            <a:avLst/>
          </a:prstGeom>
        </p:spPr>
      </p:pic>
      <p:cxnSp>
        <p:nvCxnSpPr>
          <p:cNvPr id="10" name="Straight Arrow Connector 9"/>
          <p:cNvCxnSpPr/>
          <p:nvPr/>
        </p:nvCxnSpPr>
        <p:spPr>
          <a:xfrm flipV="1">
            <a:off x="3704167" y="2053167"/>
            <a:ext cx="1619250" cy="31750"/>
          </a:xfrm>
          <a:prstGeom prst="straightConnector1">
            <a:avLst/>
          </a:prstGeom>
          <a:ln w="27305">
            <a:prstDash val="solid"/>
            <a:headEnd type="arrow"/>
            <a:tailEnd type="arrow"/>
          </a:ln>
        </p:spPr>
        <p:style>
          <a:lnRef idx="2">
            <a:schemeClr val="accent1"/>
          </a:lnRef>
          <a:fillRef idx="0">
            <a:schemeClr val="accent1"/>
          </a:fillRef>
          <a:effectRef idx="1">
            <a:schemeClr val="accent1"/>
          </a:effectRef>
          <a:fontRef idx="minor">
            <a:schemeClr val="tx1"/>
          </a:fontRef>
        </p:style>
      </p:cxnSp>
      <p:pic>
        <p:nvPicPr>
          <p:cNvPr id="11" name="Picture 10"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1867" y="3591983"/>
            <a:ext cx="5181600" cy="901700"/>
          </a:xfrm>
          <a:prstGeom prst="rect">
            <a:avLst/>
          </a:prstGeom>
        </p:spPr>
      </p:pic>
      <p:pic>
        <p:nvPicPr>
          <p:cNvPr id="13" name="Picture 1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0900" y="5900486"/>
            <a:ext cx="1803400" cy="381000"/>
          </a:xfrm>
          <a:prstGeom prst="rect">
            <a:avLst/>
          </a:prstGeom>
        </p:spPr>
      </p:pic>
    </p:spTree>
    <p:extLst>
      <p:ext uri="{BB962C8B-B14F-4D97-AF65-F5344CB8AC3E}">
        <p14:creationId xmlns:p14="http://schemas.microsoft.com/office/powerpoint/2010/main" val="235489760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5100" y="1835150"/>
            <a:ext cx="6210300" cy="901700"/>
          </a:xfrm>
          <a:prstGeom prst="rect">
            <a:avLst/>
          </a:prstGeom>
        </p:spPr>
      </p:pic>
      <p:sp>
        <p:nvSpPr>
          <p:cNvPr id="6" name="TextBox 5"/>
          <p:cNvSpPr txBox="1"/>
          <p:nvPr/>
        </p:nvSpPr>
        <p:spPr>
          <a:xfrm>
            <a:off x="1132417" y="3439583"/>
            <a:ext cx="2364750" cy="2031325"/>
          </a:xfrm>
          <a:prstGeom prst="rect">
            <a:avLst/>
          </a:prstGeom>
          <a:noFill/>
        </p:spPr>
        <p:txBody>
          <a:bodyPr wrap="none" rtlCol="0">
            <a:spAutoFit/>
          </a:bodyPr>
          <a:lstStyle/>
          <a:p>
            <a:r>
              <a:rPr lang="en-US" dirty="0" smtClean="0"/>
              <a:t>What is the integral?</a:t>
            </a:r>
          </a:p>
          <a:p>
            <a:endParaRPr lang="en-US" dirty="0"/>
          </a:p>
          <a:p>
            <a:endParaRPr lang="en-US" dirty="0" smtClean="0"/>
          </a:p>
          <a:p>
            <a:endParaRPr lang="en-US" dirty="0"/>
          </a:p>
          <a:p>
            <a:endParaRPr lang="en-US" dirty="0" smtClean="0"/>
          </a:p>
          <a:p>
            <a:endParaRPr lang="en-US" dirty="0"/>
          </a:p>
          <a:p>
            <a:r>
              <a:rPr lang="en-US" dirty="0" smtClean="0"/>
              <a:t>Hint: 			Let</a:t>
            </a:r>
            <a:endParaRPr lang="en-US" dirty="0"/>
          </a:p>
        </p:txBody>
      </p:sp>
      <p:pic>
        <p:nvPicPr>
          <p:cNvPr id="7" name="Picture 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3200" y="3179233"/>
            <a:ext cx="3594100" cy="901700"/>
          </a:xfrm>
          <a:prstGeom prst="rect">
            <a:avLst/>
          </a:prstGeom>
        </p:spPr>
      </p:pic>
      <p:pic>
        <p:nvPicPr>
          <p:cNvPr id="14" name="Picture 1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9617" y="4985936"/>
            <a:ext cx="1727200" cy="787400"/>
          </a:xfrm>
          <a:prstGeom prst="rect">
            <a:avLst/>
          </a:prstGeom>
        </p:spPr>
      </p:pic>
    </p:spTree>
    <p:extLst>
      <p:ext uri="{BB962C8B-B14F-4D97-AF65-F5344CB8AC3E}">
        <p14:creationId xmlns:p14="http://schemas.microsoft.com/office/powerpoint/2010/main" val="212897464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274320" lvl="1" indent="0">
              <a:buNone/>
            </a:pPr>
            <a:endParaRPr lang="en-US" dirty="0" smtClean="0"/>
          </a:p>
          <a:p>
            <a:pPr marL="274320" lvl="1" indent="0">
              <a:buNone/>
            </a:pPr>
            <a:r>
              <a:rPr lang="en-US" dirty="0" smtClean="0"/>
              <a:t>And rearrange</a:t>
            </a:r>
          </a:p>
          <a:p>
            <a:pPr marL="274320" lvl="1" indent="0">
              <a:buNone/>
            </a:pPr>
            <a:endParaRPr lang="en-US" dirty="0"/>
          </a:p>
          <a:p>
            <a:pPr marL="274320" lvl="1" indent="0">
              <a:buNone/>
            </a:pPr>
            <a:endParaRPr lang="en-US" dirty="0"/>
          </a:p>
        </p:txBody>
      </p:sp>
      <p:pic>
        <p:nvPicPr>
          <p:cNvPr id="6" name="Picture 5"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2917" y="2584450"/>
            <a:ext cx="6477000" cy="901700"/>
          </a:xfrm>
          <a:prstGeom prst="rect">
            <a:avLst/>
          </a:prstGeom>
        </p:spPr>
      </p:pic>
      <p:sp>
        <p:nvSpPr>
          <p:cNvPr id="7" name="TextBox 6"/>
          <p:cNvSpPr txBox="1"/>
          <p:nvPr/>
        </p:nvSpPr>
        <p:spPr>
          <a:xfrm>
            <a:off x="916395" y="3855482"/>
            <a:ext cx="813043" cy="369332"/>
          </a:xfrm>
          <a:prstGeom prst="rect">
            <a:avLst/>
          </a:prstGeom>
          <a:noFill/>
        </p:spPr>
        <p:txBody>
          <a:bodyPr wrap="none" rtlCol="0">
            <a:spAutoFit/>
          </a:bodyPr>
          <a:lstStyle/>
          <a:p>
            <a:r>
              <a:rPr lang="en-US" dirty="0" smtClean="0"/>
              <a:t>Recall</a:t>
            </a:r>
            <a:endParaRPr lang="en-US" dirty="0"/>
          </a:p>
        </p:txBody>
      </p:sp>
      <p:pic>
        <p:nvPicPr>
          <p:cNvPr id="8" name="Picture 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667" y="4462965"/>
            <a:ext cx="698500" cy="393700"/>
          </a:xfrm>
          <a:prstGeom prst="rect">
            <a:avLst/>
          </a:prstGeom>
        </p:spPr>
      </p:pic>
      <p:pic>
        <p:nvPicPr>
          <p:cNvPr id="9" name="Picture 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8767" y="4386765"/>
            <a:ext cx="685800" cy="469900"/>
          </a:xfrm>
          <a:prstGeom prst="rect">
            <a:avLst/>
          </a:prstGeom>
        </p:spPr>
      </p:pic>
      <p:pic>
        <p:nvPicPr>
          <p:cNvPr id="10" name="Picture 9"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3667" y="5163582"/>
            <a:ext cx="850900" cy="406400"/>
          </a:xfrm>
          <a:prstGeom prst="rect">
            <a:avLst/>
          </a:prstGeom>
        </p:spPr>
      </p:pic>
      <p:pic>
        <p:nvPicPr>
          <p:cNvPr id="11" name="Picture 10"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3450" y="4994248"/>
            <a:ext cx="1172344" cy="764117"/>
          </a:xfrm>
          <a:prstGeom prst="rect">
            <a:avLst/>
          </a:prstGeom>
        </p:spPr>
      </p:pic>
      <p:sp>
        <p:nvSpPr>
          <p:cNvPr id="12" name="Right Arrow 11"/>
          <p:cNvSpPr/>
          <p:nvPr/>
        </p:nvSpPr>
        <p:spPr>
          <a:xfrm>
            <a:off x="3831167" y="4856665"/>
            <a:ext cx="867833" cy="30691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233332" y="2402417"/>
            <a:ext cx="3757085" cy="1280583"/>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6318250" y="3855482"/>
            <a:ext cx="1510825" cy="369332"/>
          </a:xfrm>
          <a:prstGeom prst="rect">
            <a:avLst/>
          </a:prstGeom>
          <a:noFill/>
        </p:spPr>
        <p:txBody>
          <a:bodyPr wrap="none" rtlCol="0">
            <a:spAutoFit/>
          </a:bodyPr>
          <a:lstStyle/>
          <a:p>
            <a:r>
              <a:rPr lang="en-US" dirty="0" smtClean="0"/>
              <a:t>What is this?</a:t>
            </a:r>
            <a:endParaRPr lang="en-US" dirty="0"/>
          </a:p>
        </p:txBody>
      </p:sp>
      <p:pic>
        <p:nvPicPr>
          <p:cNvPr id="16" name="Picture 15"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8183" y="4351867"/>
            <a:ext cx="3352800" cy="863600"/>
          </a:xfrm>
          <a:prstGeom prst="rect">
            <a:avLst/>
          </a:prstGeom>
        </p:spPr>
      </p:pic>
      <p:pic>
        <p:nvPicPr>
          <p:cNvPr id="17" name="Picture 16"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45150" y="5484283"/>
            <a:ext cx="2362200" cy="863600"/>
          </a:xfrm>
          <a:prstGeom prst="rect">
            <a:avLst/>
          </a:prstGeom>
        </p:spPr>
      </p:pic>
      <p:cxnSp>
        <p:nvCxnSpPr>
          <p:cNvPr id="15" name="Straight Connector 14"/>
          <p:cNvCxnSpPr/>
          <p:nvPr/>
        </p:nvCxnSpPr>
        <p:spPr>
          <a:xfrm>
            <a:off x="7933766" y="4661647"/>
            <a:ext cx="73584" cy="0"/>
          </a:xfrm>
          <a:prstGeom prst="line">
            <a:avLst/>
          </a:prstGeom>
          <a:ln w="15875" cap="flat">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515412" y="5692589"/>
            <a:ext cx="82177" cy="0"/>
          </a:xfrm>
          <a:prstGeom prst="line">
            <a:avLst/>
          </a:prstGeom>
          <a:ln w="15875" cap="flat">
            <a:solidFill>
              <a:schemeClr val="tx1"/>
            </a:solidFill>
            <a:prstDash val="soli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258410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Any of you who have taken a basic intro to contaminant transport should recognize this as the fundamental solution to the diffusion equation</a:t>
            </a:r>
          </a:p>
          <a:p>
            <a:endParaRPr lang="en-US" dirty="0"/>
          </a:p>
          <a:p>
            <a:endParaRPr lang="en-US" dirty="0" smtClean="0"/>
          </a:p>
          <a:p>
            <a:endParaRPr lang="en-US" dirty="0"/>
          </a:p>
          <a:p>
            <a:r>
              <a:rPr lang="en-US" dirty="0" smtClean="0"/>
              <a:t>What if?</a:t>
            </a:r>
          </a:p>
          <a:p>
            <a:endParaRPr lang="en-US" dirty="0"/>
          </a:p>
          <a:p>
            <a:r>
              <a:rPr lang="en-US" dirty="0" smtClean="0"/>
              <a:t>Well then</a:t>
            </a:r>
            <a:endParaRPr lang="en-US"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9050" y="3168650"/>
            <a:ext cx="3581400" cy="863600"/>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9483" y="4565650"/>
            <a:ext cx="3441700" cy="393700"/>
          </a:xfrm>
          <a:prstGeom prst="rect">
            <a:avLst/>
          </a:prstGeom>
        </p:spPr>
      </p:pic>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3067" y="5463117"/>
            <a:ext cx="4140200" cy="863600"/>
          </a:xfrm>
          <a:prstGeom prst="rect">
            <a:avLst/>
          </a:prstGeom>
        </p:spPr>
      </p:pic>
      <p:cxnSp>
        <p:nvCxnSpPr>
          <p:cNvPr id="8" name="Straight Connector 7"/>
          <p:cNvCxnSpPr/>
          <p:nvPr/>
        </p:nvCxnSpPr>
        <p:spPr>
          <a:xfrm>
            <a:off x="5640293" y="3376705"/>
            <a:ext cx="89647" cy="0"/>
          </a:xfrm>
          <a:prstGeom prst="line">
            <a:avLst/>
          </a:prstGeom>
          <a:ln w="15875" cap="flat">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5553621" y="5643398"/>
            <a:ext cx="89647" cy="0"/>
          </a:xfrm>
          <a:prstGeom prst="line">
            <a:avLst/>
          </a:prstGeom>
          <a:ln w="15875" cap="flat">
            <a:solidFill>
              <a:schemeClr val="tx1"/>
            </a:solidFill>
            <a:prstDash val="soli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622084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solution </a:t>
            </a:r>
            <a:r>
              <a:rPr lang="en-US" smtClean="0"/>
              <a:t>look like?</a:t>
            </a:r>
            <a:endParaRPr lang="en-US"/>
          </a:p>
        </p:txBody>
      </p:sp>
      <p:pic>
        <p:nvPicPr>
          <p:cNvPr id="4" name="Picture 3" descr="Sols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752" y="2071653"/>
            <a:ext cx="5215714" cy="3517982"/>
          </a:xfrm>
          <a:prstGeom prst="rect">
            <a:avLst/>
          </a:prstGeom>
        </p:spPr>
      </p:pic>
      <p:sp>
        <p:nvSpPr>
          <p:cNvPr id="5" name="TextBox 4"/>
          <p:cNvSpPr txBox="1"/>
          <p:nvPr/>
        </p:nvSpPr>
        <p:spPr>
          <a:xfrm>
            <a:off x="6040099" y="1920626"/>
            <a:ext cx="2026117" cy="2862323"/>
          </a:xfrm>
          <a:prstGeom prst="rect">
            <a:avLst/>
          </a:prstGeom>
          <a:noFill/>
        </p:spPr>
        <p:txBody>
          <a:bodyPr wrap="square" rtlCol="0">
            <a:spAutoFit/>
          </a:bodyPr>
          <a:lstStyle/>
          <a:p>
            <a:r>
              <a:rPr lang="en-US" dirty="0" smtClean="0"/>
              <a:t>Pay attention to two things:</a:t>
            </a:r>
          </a:p>
          <a:p>
            <a:endParaRPr lang="en-US" dirty="0" smtClean="0"/>
          </a:p>
          <a:p>
            <a:r>
              <a:rPr lang="en-US" dirty="0" smtClean="0"/>
              <a:t>Peak concentration</a:t>
            </a:r>
          </a:p>
          <a:p>
            <a:endParaRPr lang="en-US" dirty="0"/>
          </a:p>
          <a:p>
            <a:endParaRPr lang="en-US" dirty="0" smtClean="0"/>
          </a:p>
          <a:p>
            <a:endParaRPr lang="en-US" dirty="0"/>
          </a:p>
          <a:p>
            <a:r>
              <a:rPr lang="en-US" dirty="0" smtClean="0"/>
              <a:t>Width of distribution</a:t>
            </a:r>
            <a:endParaRPr lang="en-US" dirty="0"/>
          </a:p>
        </p:txBody>
      </p:sp>
      <p:pic>
        <p:nvPicPr>
          <p:cNvPr id="6" name="Picture 5" descr="latex-image-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7416" y="3461780"/>
            <a:ext cx="1691503" cy="573903"/>
          </a:xfrm>
          <a:prstGeom prst="rect">
            <a:avLst/>
          </a:prstGeom>
        </p:spPr>
      </p:pic>
      <p:pic>
        <p:nvPicPr>
          <p:cNvPr id="7" name="Picture 6" descr="latex-image-1.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4766" y="4976684"/>
            <a:ext cx="1074971" cy="261208"/>
          </a:xfrm>
          <a:prstGeom prst="rect">
            <a:avLst/>
          </a:prstGeom>
        </p:spPr>
      </p:pic>
    </p:spTree>
    <p:extLst>
      <p:ext uri="{BB962C8B-B14F-4D97-AF65-F5344CB8AC3E}">
        <p14:creationId xmlns:p14="http://schemas.microsoft.com/office/powerpoint/2010/main" val="247394817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What about more complex initial condition</a:t>
            </a:r>
            <a:endParaRPr lang="en-US"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9100" y="2480733"/>
            <a:ext cx="2844800" cy="393700"/>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383" y="3560233"/>
            <a:ext cx="6121400" cy="901700"/>
          </a:xfrm>
          <a:prstGeom prst="rect">
            <a:avLst/>
          </a:prstGeom>
        </p:spPr>
      </p:pic>
      <p:sp>
        <p:nvSpPr>
          <p:cNvPr id="6" name="Right Brace 5"/>
          <p:cNvSpPr/>
          <p:nvPr/>
        </p:nvSpPr>
        <p:spPr>
          <a:xfrm>
            <a:off x="5683258" y="3181348"/>
            <a:ext cx="328083" cy="2645833"/>
          </a:xfrm>
          <a:prstGeom prst="rightBrace">
            <a:avLst/>
          </a:prstGeom>
          <a:scene3d>
            <a:camera prst="orthographicFront">
              <a:rot lat="0" lon="0" rev="162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3617584" y="4897036"/>
            <a:ext cx="4989880" cy="923330"/>
          </a:xfrm>
          <a:prstGeom prst="rect">
            <a:avLst/>
          </a:prstGeom>
          <a:noFill/>
        </p:spPr>
        <p:txBody>
          <a:bodyPr wrap="none" rtlCol="0">
            <a:spAutoFit/>
          </a:bodyPr>
          <a:lstStyle/>
          <a:p>
            <a:pPr algn="ctr"/>
            <a:r>
              <a:rPr lang="en-US" dirty="0" smtClean="0"/>
              <a:t>Not always so easy to invert</a:t>
            </a:r>
          </a:p>
          <a:p>
            <a:pPr algn="ctr"/>
            <a:endParaRPr lang="en-US" dirty="0"/>
          </a:p>
          <a:p>
            <a:pPr algn="ctr"/>
            <a:r>
              <a:rPr lang="en-US" dirty="0" smtClean="0"/>
              <a:t>But we can use Greens functions (next chapter)</a:t>
            </a:r>
            <a:endParaRPr lang="en-US" dirty="0"/>
          </a:p>
        </p:txBody>
      </p:sp>
    </p:spTree>
    <p:extLst>
      <p:ext uri="{BB962C8B-B14F-4D97-AF65-F5344CB8AC3E}">
        <p14:creationId xmlns:p14="http://schemas.microsoft.com/office/powerpoint/2010/main" val="314781343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Joseph Fourier</a:t>
            </a:r>
            <a:endParaRPr lang="en-US" dirty="0"/>
          </a:p>
        </p:txBody>
      </p:sp>
      <p:pic>
        <p:nvPicPr>
          <p:cNvPr id="4" name="Picture 3"/>
          <p:cNvPicPr>
            <a:picLocks noChangeAspect="1"/>
          </p:cNvPicPr>
          <p:nvPr/>
        </p:nvPicPr>
        <p:blipFill>
          <a:blip r:embed="rId2"/>
          <a:stretch>
            <a:fillRect/>
          </a:stretch>
        </p:blipFill>
        <p:spPr>
          <a:xfrm>
            <a:off x="560917" y="1803400"/>
            <a:ext cx="3175000" cy="3886200"/>
          </a:xfrm>
          <a:prstGeom prst="rect">
            <a:avLst/>
          </a:prstGeom>
        </p:spPr>
      </p:pic>
      <p:pic>
        <p:nvPicPr>
          <p:cNvPr id="6" name="Picture 5" descr="Screen Shot 2014-12-26 at 11.09.5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3284" y="1705700"/>
            <a:ext cx="3033753" cy="4775566"/>
          </a:xfrm>
          <a:prstGeom prst="rect">
            <a:avLst/>
          </a:prstGeom>
        </p:spPr>
      </p:pic>
    </p:spTree>
    <p:extLst>
      <p:ext uri="{BB962C8B-B14F-4D97-AF65-F5344CB8AC3E}">
        <p14:creationId xmlns:p14="http://schemas.microsoft.com/office/powerpoint/2010/main" val="3255802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Away Message</a:t>
            </a:r>
            <a:endParaRPr lang="en-US" dirty="0"/>
          </a:p>
        </p:txBody>
      </p:sp>
      <p:sp>
        <p:nvSpPr>
          <p:cNvPr id="3" name="Content Placeholder 2"/>
          <p:cNvSpPr>
            <a:spLocks noGrp="1"/>
          </p:cNvSpPr>
          <p:nvPr>
            <p:ph sz="quarter" idx="1"/>
          </p:nvPr>
        </p:nvSpPr>
        <p:spPr/>
        <p:txBody>
          <a:bodyPr/>
          <a:lstStyle/>
          <a:p>
            <a:r>
              <a:rPr lang="en-US" dirty="0" smtClean="0"/>
              <a:t>The Fourier transform allows us to convert a PDE in space and time into an ODE in wavenumber and time, which is in general much easier to solve.</a:t>
            </a:r>
          </a:p>
          <a:p>
            <a:endParaRPr lang="en-US" dirty="0"/>
          </a:p>
          <a:p>
            <a:r>
              <a:rPr lang="en-US" dirty="0" smtClean="0"/>
              <a:t>Once we have the solution in wave space we have to be able to invert.</a:t>
            </a:r>
          </a:p>
          <a:p>
            <a:endParaRPr lang="en-US" dirty="0"/>
          </a:p>
          <a:p>
            <a:r>
              <a:rPr lang="en-US" dirty="0" smtClean="0"/>
              <a:t>Aside – sometimes the solution in Fourier space, even is we cannot invert provides a lot of useful information (we will see this later on </a:t>
            </a:r>
            <a:r>
              <a:rPr lang="en-US" smtClean="0"/>
              <a:t>in particular).</a:t>
            </a:r>
            <a:endParaRPr lang="en-US" dirty="0"/>
          </a:p>
        </p:txBody>
      </p:sp>
    </p:spTree>
    <p:extLst>
      <p:ext uri="{BB962C8B-B14F-4D97-AF65-F5344CB8AC3E}">
        <p14:creationId xmlns:p14="http://schemas.microsoft.com/office/powerpoint/2010/main" val="337113162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Heat Equation</a:t>
            </a:r>
            <a:endParaRPr lang="en-US" dirty="0"/>
          </a:p>
        </p:txBody>
      </p:sp>
      <p:sp>
        <p:nvSpPr>
          <p:cNvPr id="3" name="Content Placeholder 2"/>
          <p:cNvSpPr>
            <a:spLocks noGrp="1"/>
          </p:cNvSpPr>
          <p:nvPr>
            <p:ph sz="quarter" idx="1"/>
          </p:nvPr>
        </p:nvSpPr>
        <p:spPr>
          <a:xfrm>
            <a:off x="301752" y="1527048"/>
            <a:ext cx="8207248" cy="4738285"/>
          </a:xfrm>
        </p:spPr>
        <p:txBody>
          <a:bodyPr>
            <a:normAutofit/>
          </a:bodyPr>
          <a:lstStyle/>
          <a:p>
            <a:r>
              <a:rPr lang="en-US" dirty="0"/>
              <a:t>Fourier, Joseph (1822). </a:t>
            </a:r>
            <a:r>
              <a:rPr lang="en-US" dirty="0" err="1"/>
              <a:t>Théorie</a:t>
            </a:r>
            <a:r>
              <a:rPr lang="en-US" dirty="0"/>
              <a:t> </a:t>
            </a:r>
            <a:r>
              <a:rPr lang="en-US" dirty="0" err="1"/>
              <a:t>analytique</a:t>
            </a:r>
            <a:r>
              <a:rPr lang="en-US" dirty="0"/>
              <a:t> de la </a:t>
            </a:r>
            <a:r>
              <a:rPr lang="en-US" dirty="0" err="1" smtClean="0"/>
              <a:t>chaleur</a:t>
            </a:r>
            <a:endParaRPr lang="en-US" dirty="0" smtClean="0"/>
          </a:p>
          <a:p>
            <a:endParaRPr lang="en-US" dirty="0"/>
          </a:p>
          <a:p>
            <a:endParaRPr lang="en-US" dirty="0" smtClean="0"/>
          </a:p>
          <a:p>
            <a:endParaRPr lang="en-US" dirty="0"/>
          </a:p>
          <a:p>
            <a:endParaRPr lang="en-US" dirty="0" smtClean="0"/>
          </a:p>
          <a:p>
            <a:r>
              <a:rPr lang="en-US" dirty="0" smtClean="0"/>
              <a:t>The heat equation is for temperature what the diffusion equation is for solutes</a:t>
            </a:r>
          </a:p>
          <a:p>
            <a:r>
              <a:rPr lang="en-US" dirty="0" smtClean="0"/>
              <a:t>Fourier developed the Fourier transform and Fourier series as tools to solve this equation</a:t>
            </a:r>
            <a:endParaRPr lang="en-US" dirty="0"/>
          </a:p>
        </p:txBody>
      </p:sp>
      <p:pic>
        <p:nvPicPr>
          <p:cNvPr id="5" name="Picture 4"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8516" y="2918883"/>
            <a:ext cx="2590800" cy="977900"/>
          </a:xfrm>
          <a:prstGeom prst="rect">
            <a:avLst/>
          </a:prstGeom>
        </p:spPr>
      </p:pic>
    </p:spTree>
    <p:extLst>
      <p:ext uri="{BB962C8B-B14F-4D97-AF65-F5344CB8AC3E}">
        <p14:creationId xmlns:p14="http://schemas.microsoft.com/office/powerpoint/2010/main" val="1297871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Fourier Transform</a:t>
            </a:r>
            <a:endParaRPr lang="en-US" dirty="0"/>
          </a:p>
        </p:txBody>
      </p:sp>
      <p:sp>
        <p:nvSpPr>
          <p:cNvPr id="3" name="Content Placeholder 2"/>
          <p:cNvSpPr>
            <a:spLocks noGrp="1"/>
          </p:cNvSpPr>
          <p:nvPr>
            <p:ph sz="quarter" idx="1"/>
          </p:nvPr>
        </p:nvSpPr>
        <p:spPr/>
        <p:txBody>
          <a:bodyPr/>
          <a:lstStyle/>
          <a:p>
            <a:r>
              <a:rPr lang="en-US" dirty="0" smtClean="0"/>
              <a:t>Take a function f(x), where x is space and we want to transform it to wave space k</a:t>
            </a:r>
          </a:p>
          <a:p>
            <a:endParaRPr lang="en-US" dirty="0"/>
          </a:p>
          <a:p>
            <a:endParaRPr lang="en-US" dirty="0" smtClean="0"/>
          </a:p>
          <a:p>
            <a:r>
              <a:rPr lang="en-US" dirty="0" smtClean="0"/>
              <a:t>where</a:t>
            </a:r>
          </a:p>
        </p:txBody>
      </p:sp>
      <p:pic>
        <p:nvPicPr>
          <p:cNvPr id="6" name="Picture 5"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683" y="4064000"/>
            <a:ext cx="7099300" cy="1079500"/>
          </a:xfrm>
          <a:prstGeom prst="rect">
            <a:avLst/>
          </a:prstGeom>
        </p:spPr>
      </p:pic>
      <p:pic>
        <p:nvPicPr>
          <p:cNvPr id="7" name="Picture 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6767" y="2620433"/>
            <a:ext cx="3035300" cy="558800"/>
          </a:xfrm>
          <a:prstGeom prst="rect">
            <a:avLst/>
          </a:prstGeom>
        </p:spPr>
      </p:pic>
    </p:spTree>
    <p:extLst>
      <p:ext uri="{BB962C8B-B14F-4D97-AF65-F5344CB8AC3E}">
        <p14:creationId xmlns:p14="http://schemas.microsoft.com/office/powerpoint/2010/main" val="2281298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Inverse Fourier Transform</a:t>
            </a:r>
            <a:endParaRPr lang="en-US" dirty="0"/>
          </a:p>
        </p:txBody>
      </p:sp>
      <p:sp>
        <p:nvSpPr>
          <p:cNvPr id="3" name="Content Placeholder 2"/>
          <p:cNvSpPr>
            <a:spLocks noGrp="1"/>
          </p:cNvSpPr>
          <p:nvPr>
            <p:ph sz="quarter" idx="1"/>
          </p:nvPr>
        </p:nvSpPr>
        <p:spPr/>
        <p:txBody>
          <a:bodyPr/>
          <a:lstStyle/>
          <a:p>
            <a:r>
              <a:rPr lang="en-US" dirty="0" smtClean="0"/>
              <a:t>To invert from Fourier space to real space</a:t>
            </a:r>
          </a:p>
          <a:p>
            <a:endParaRPr lang="en-US" dirty="0"/>
          </a:p>
          <a:p>
            <a:endParaRPr lang="en-US" dirty="0" smtClean="0"/>
          </a:p>
          <a:p>
            <a:endParaRPr lang="en-US" dirty="0"/>
          </a:p>
          <a:p>
            <a:r>
              <a:rPr lang="en-US" dirty="0" smtClean="0"/>
              <a:t>Where the inverse transform is given by</a:t>
            </a:r>
          </a:p>
          <a:p>
            <a:endParaRPr lang="en-US" dirty="0"/>
          </a:p>
          <a:p>
            <a:endParaRPr lang="en-US" dirty="0"/>
          </a:p>
        </p:txBody>
      </p:sp>
      <p:pic>
        <p:nvPicPr>
          <p:cNvPr id="5" name="Picture 4"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2550" y="2260600"/>
            <a:ext cx="3517900" cy="558800"/>
          </a:xfrm>
          <a:prstGeom prst="rect">
            <a:avLst/>
          </a:prstGeom>
        </p:spPr>
      </p:pic>
      <p:pic>
        <p:nvPicPr>
          <p:cNvPr id="7" name="Picture 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99" y="4428191"/>
            <a:ext cx="7975600" cy="1079500"/>
          </a:xfrm>
          <a:prstGeom prst="rect">
            <a:avLst/>
          </a:prstGeom>
        </p:spPr>
      </p:pic>
    </p:spTree>
    <p:extLst>
      <p:ext uri="{BB962C8B-B14F-4D97-AF65-F5344CB8AC3E}">
        <p14:creationId xmlns:p14="http://schemas.microsoft.com/office/powerpoint/2010/main" val="1187661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Aside 	</a:t>
            </a:r>
            <a:endParaRPr lang="en-US" dirty="0"/>
          </a:p>
        </p:txBody>
      </p:sp>
      <p:sp>
        <p:nvSpPr>
          <p:cNvPr id="3" name="Content Placeholder 2"/>
          <p:cNvSpPr>
            <a:spLocks noGrp="1"/>
          </p:cNvSpPr>
          <p:nvPr>
            <p:ph sz="quarter" idx="1"/>
          </p:nvPr>
        </p:nvSpPr>
        <p:spPr/>
        <p:txBody>
          <a:bodyPr/>
          <a:lstStyle/>
          <a:p>
            <a:r>
              <a:rPr lang="en-US" dirty="0" smtClean="0"/>
              <a:t>Note that there are several alternative definitions of the Fourier transform (see for example </a:t>
            </a:r>
            <a:r>
              <a:rPr lang="en-US" dirty="0"/>
              <a:t>W</a:t>
            </a:r>
            <a:r>
              <a:rPr lang="en-US" dirty="0" smtClean="0"/>
              <a:t>ikipedia page). They are all equivalent, but once you choose one convention you must stay with that convention. In this class we will take the definition as given on previous page (which is typical in Physics)</a:t>
            </a:r>
          </a:p>
          <a:p>
            <a:pPr lvl="1"/>
            <a:endParaRPr lang="en-US" dirty="0"/>
          </a:p>
          <a:p>
            <a:pPr lvl="1"/>
            <a:r>
              <a:rPr lang="en-US" dirty="0" smtClean="0"/>
              <a:t>Just be careful if looking up references to make sure that you are being consistent.</a:t>
            </a:r>
            <a:endParaRPr lang="en-US" dirty="0"/>
          </a:p>
        </p:txBody>
      </p:sp>
    </p:spTree>
    <p:extLst>
      <p:ext uri="{BB962C8B-B14F-4D97-AF65-F5344CB8AC3E}">
        <p14:creationId xmlns:p14="http://schemas.microsoft.com/office/powerpoint/2010/main" val="1406338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who cares and why on earth would you ever do this?</a:t>
            </a:r>
            <a:endParaRPr lang="en-US" dirty="0"/>
          </a:p>
        </p:txBody>
      </p:sp>
      <p:sp>
        <p:nvSpPr>
          <p:cNvPr id="3" name="Content Placeholder 2"/>
          <p:cNvSpPr>
            <a:spLocks noGrp="1"/>
          </p:cNvSpPr>
          <p:nvPr>
            <p:ph sz="quarter" idx="1"/>
          </p:nvPr>
        </p:nvSpPr>
        <p:spPr/>
        <p:txBody>
          <a:bodyPr/>
          <a:lstStyle/>
          <a:p>
            <a:r>
              <a:rPr lang="en-US" dirty="0" smtClean="0"/>
              <a:t>The Fourier transform decomposes a function/ signal into the various waves (of wavelength k) that make it up (useful for example in noise signal processing)</a:t>
            </a:r>
          </a:p>
          <a:p>
            <a:pPr marL="0" indent="0">
              <a:buNone/>
            </a:pPr>
            <a:endParaRPr lang="en-US" dirty="0" smtClean="0"/>
          </a:p>
          <a:p>
            <a:endParaRPr lang="en-US" dirty="0"/>
          </a:p>
          <a:p>
            <a:r>
              <a:rPr lang="en-US" dirty="0" smtClean="0"/>
              <a:t>Many times it is easier to solve an equation in Fourier space than in real space (what we will do here).</a:t>
            </a:r>
          </a:p>
          <a:p>
            <a:pPr marL="0" indent="0">
              <a:buNone/>
            </a:pPr>
            <a:endParaRPr lang="en-US"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3633" y="3484033"/>
            <a:ext cx="5295900" cy="546100"/>
          </a:xfrm>
          <a:prstGeom prst="rect">
            <a:avLst/>
          </a:prstGeom>
        </p:spPr>
      </p:pic>
    </p:spTree>
    <p:extLst>
      <p:ext uri="{BB962C8B-B14F-4D97-AF65-F5344CB8AC3E}">
        <p14:creationId xmlns:p14="http://schemas.microsoft.com/office/powerpoint/2010/main" val="48112145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Fourier Transform</a:t>
            </a:r>
            <a:endParaRPr lang="en-US" dirty="0"/>
          </a:p>
        </p:txBody>
      </p:sp>
      <p:sp>
        <p:nvSpPr>
          <p:cNvPr id="3" name="Content Placeholder 2"/>
          <p:cNvSpPr>
            <a:spLocks noGrp="1"/>
          </p:cNvSpPr>
          <p:nvPr>
            <p:ph sz="quarter" idx="1"/>
          </p:nvPr>
        </p:nvSpPr>
        <p:spPr>
          <a:xfrm>
            <a:off x="301752" y="1527047"/>
            <a:ext cx="8503920" cy="4907619"/>
          </a:xfrm>
        </p:spPr>
        <p:txBody>
          <a:bodyPr>
            <a:normAutofit/>
          </a:bodyPr>
          <a:lstStyle/>
          <a:p>
            <a:r>
              <a:rPr lang="en-US" dirty="0" smtClean="0"/>
              <a:t>Linearity</a:t>
            </a:r>
          </a:p>
          <a:p>
            <a:endParaRPr lang="en-US" dirty="0"/>
          </a:p>
          <a:p>
            <a:endParaRPr lang="en-US" dirty="0" smtClean="0"/>
          </a:p>
          <a:p>
            <a:r>
              <a:rPr lang="en-US" dirty="0" smtClean="0"/>
              <a:t>Translation</a:t>
            </a:r>
          </a:p>
          <a:p>
            <a:pPr marL="0" indent="0">
              <a:buNone/>
            </a:pPr>
            <a:endParaRPr lang="en-US" dirty="0" smtClean="0"/>
          </a:p>
          <a:p>
            <a:endParaRPr lang="en-US" dirty="0"/>
          </a:p>
          <a:p>
            <a:r>
              <a:rPr lang="en-US" dirty="0" smtClean="0"/>
              <a:t>Modulation</a:t>
            </a:r>
          </a:p>
          <a:p>
            <a:pPr marL="0" indent="0">
              <a:buNone/>
            </a:pPr>
            <a:endParaRPr lang="en-US"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717" y="2332567"/>
            <a:ext cx="3329797" cy="376766"/>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5589" y="2245145"/>
            <a:ext cx="3428661" cy="464188"/>
          </a:xfrm>
          <a:prstGeom prst="rect">
            <a:avLst/>
          </a:prstGeom>
        </p:spPr>
      </p:pic>
      <p:cxnSp>
        <p:nvCxnSpPr>
          <p:cNvPr id="7" name="Straight Arrow Connector 6"/>
          <p:cNvCxnSpPr/>
          <p:nvPr/>
        </p:nvCxnSpPr>
        <p:spPr>
          <a:xfrm flipV="1">
            <a:off x="4021667" y="2529418"/>
            <a:ext cx="952500" cy="21166"/>
          </a:xfrm>
          <a:prstGeom prst="straightConnector1">
            <a:avLst/>
          </a:prstGeom>
          <a:ln w="27305">
            <a:prstDash val="solid"/>
            <a:headEnd type="arrow"/>
            <a:tailEnd type="arrow"/>
          </a:ln>
        </p:spPr>
        <p:style>
          <a:lnRef idx="2">
            <a:schemeClr val="accent1"/>
          </a:lnRef>
          <a:fillRef idx="0">
            <a:schemeClr val="accent1"/>
          </a:fillRef>
          <a:effectRef idx="1">
            <a:schemeClr val="accent1"/>
          </a:effectRef>
          <a:fontRef idx="minor">
            <a:schemeClr val="tx1"/>
          </a:fontRef>
        </p:style>
      </p:cxnSp>
      <p:pic>
        <p:nvPicPr>
          <p:cNvPr id="8" name="Picture 7"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467" y="3695724"/>
            <a:ext cx="2933700" cy="412726"/>
          </a:xfrm>
          <a:prstGeom prst="rect">
            <a:avLst/>
          </a:prstGeom>
        </p:spPr>
      </p:pic>
      <p:pic>
        <p:nvPicPr>
          <p:cNvPr id="9" name="Picture 8"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3755" y="3636113"/>
            <a:ext cx="2973578" cy="472337"/>
          </a:xfrm>
          <a:prstGeom prst="rect">
            <a:avLst/>
          </a:prstGeom>
        </p:spPr>
      </p:pic>
      <p:cxnSp>
        <p:nvCxnSpPr>
          <p:cNvPr id="10" name="Straight Arrow Connector 9"/>
          <p:cNvCxnSpPr/>
          <p:nvPr/>
        </p:nvCxnSpPr>
        <p:spPr>
          <a:xfrm flipV="1">
            <a:off x="4021667" y="3867152"/>
            <a:ext cx="952500" cy="21166"/>
          </a:xfrm>
          <a:prstGeom prst="straightConnector1">
            <a:avLst/>
          </a:prstGeom>
          <a:ln w="27305">
            <a:prstDash val="solid"/>
            <a:headEnd type="arrow"/>
            <a:tailEnd type="arrow"/>
          </a:ln>
        </p:spPr>
        <p:style>
          <a:lnRef idx="2">
            <a:schemeClr val="accent1"/>
          </a:lnRef>
          <a:fillRef idx="0">
            <a:schemeClr val="accent1"/>
          </a:fillRef>
          <a:effectRef idx="1">
            <a:schemeClr val="accent1"/>
          </a:effectRef>
          <a:fontRef idx="minor">
            <a:schemeClr val="tx1"/>
          </a:fontRef>
        </p:style>
      </p:cxnSp>
      <p:pic>
        <p:nvPicPr>
          <p:cNvPr id="11" name="Picture 10"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1000" y="5414434"/>
            <a:ext cx="2741083" cy="463876"/>
          </a:xfrm>
          <a:prstGeom prst="rect">
            <a:avLst/>
          </a:prstGeom>
        </p:spPr>
      </p:pic>
      <p:pic>
        <p:nvPicPr>
          <p:cNvPr id="12" name="Picture 11"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9800" y="5414434"/>
            <a:ext cx="2764367" cy="462521"/>
          </a:xfrm>
          <a:prstGeom prst="rect">
            <a:avLst/>
          </a:prstGeom>
        </p:spPr>
      </p:pic>
      <p:cxnSp>
        <p:nvCxnSpPr>
          <p:cNvPr id="13" name="Straight Arrow Connector 12"/>
          <p:cNvCxnSpPr/>
          <p:nvPr/>
        </p:nvCxnSpPr>
        <p:spPr>
          <a:xfrm flipV="1">
            <a:off x="4021667" y="5596469"/>
            <a:ext cx="952500" cy="21166"/>
          </a:xfrm>
          <a:prstGeom prst="straightConnector1">
            <a:avLst/>
          </a:prstGeom>
          <a:ln w="27305">
            <a:prstDash val="solid"/>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767154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Fourier Transform</a:t>
            </a:r>
            <a:endParaRPr lang="en-US" dirty="0"/>
          </a:p>
        </p:txBody>
      </p:sp>
      <p:sp>
        <p:nvSpPr>
          <p:cNvPr id="3" name="Content Placeholder 2"/>
          <p:cNvSpPr>
            <a:spLocks noGrp="1"/>
          </p:cNvSpPr>
          <p:nvPr>
            <p:ph sz="quarter" idx="1"/>
          </p:nvPr>
        </p:nvSpPr>
        <p:spPr>
          <a:xfrm>
            <a:off x="301752" y="1527047"/>
            <a:ext cx="8503920" cy="4907619"/>
          </a:xfrm>
        </p:spPr>
        <p:txBody>
          <a:bodyPr>
            <a:normAutofit/>
          </a:bodyPr>
          <a:lstStyle/>
          <a:p>
            <a:r>
              <a:rPr lang="en-US" dirty="0" smtClean="0"/>
              <a:t>Scaling</a:t>
            </a:r>
          </a:p>
          <a:p>
            <a:endParaRPr lang="en-US" dirty="0"/>
          </a:p>
          <a:p>
            <a:endParaRPr lang="en-US" dirty="0" smtClean="0"/>
          </a:p>
          <a:p>
            <a:endParaRPr lang="en-US" dirty="0" smtClean="0"/>
          </a:p>
          <a:p>
            <a:r>
              <a:rPr lang="en-US" dirty="0" smtClean="0"/>
              <a:t>Convolution</a:t>
            </a:r>
          </a:p>
          <a:p>
            <a:endParaRPr lang="en-US" dirty="0"/>
          </a:p>
          <a:p>
            <a:endParaRPr lang="en-US" dirty="0" smtClean="0"/>
          </a:p>
          <a:p>
            <a:pPr marL="0" indent="0">
              <a:buNone/>
            </a:pPr>
            <a:r>
              <a:rPr lang="en-US" dirty="0"/>
              <a:t>	</a:t>
            </a:r>
            <a:r>
              <a:rPr lang="en-US" dirty="0" smtClean="0"/>
              <a:t>where</a:t>
            </a:r>
          </a:p>
          <a:p>
            <a:pPr marL="0" indent="0">
              <a:buNone/>
            </a:pPr>
            <a:endParaRPr lang="en-US" dirty="0" smtClean="0"/>
          </a:p>
          <a:p>
            <a:endParaRPr lang="en-US" dirty="0"/>
          </a:p>
          <a:p>
            <a:pPr marL="0" indent="0">
              <a:buNone/>
            </a:pPr>
            <a:endParaRPr lang="en-US" dirty="0" smtClean="0"/>
          </a:p>
        </p:txBody>
      </p:sp>
      <p:pic>
        <p:nvPicPr>
          <p:cNvPr id="6" name="Picture 5"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317" y="2305050"/>
            <a:ext cx="2165350" cy="398597"/>
          </a:xfrm>
          <a:prstGeom prst="rect">
            <a:avLst/>
          </a:prstGeom>
        </p:spPr>
      </p:pic>
      <p:pic>
        <p:nvPicPr>
          <p:cNvPr id="8" name="Picture 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065706"/>
            <a:ext cx="2813050" cy="948587"/>
          </a:xfrm>
          <a:prstGeom prst="rect">
            <a:avLst/>
          </a:prstGeom>
        </p:spPr>
      </p:pic>
      <p:cxnSp>
        <p:nvCxnSpPr>
          <p:cNvPr id="10" name="Straight Arrow Connector 9"/>
          <p:cNvCxnSpPr/>
          <p:nvPr/>
        </p:nvCxnSpPr>
        <p:spPr>
          <a:xfrm>
            <a:off x="3672417" y="2518833"/>
            <a:ext cx="1164166" cy="21167"/>
          </a:xfrm>
          <a:prstGeom prst="straightConnector1">
            <a:avLst/>
          </a:prstGeom>
          <a:ln w="27305">
            <a:prstDash val="solid"/>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034367" y="4400547"/>
            <a:ext cx="1164166" cy="21167"/>
          </a:xfrm>
          <a:prstGeom prst="straightConnector1">
            <a:avLst/>
          </a:prstGeom>
          <a:ln w="27305">
            <a:prstDash val="solid"/>
            <a:tailEnd type="arrow"/>
          </a:ln>
        </p:spPr>
        <p:style>
          <a:lnRef idx="2">
            <a:schemeClr val="accent1"/>
          </a:lnRef>
          <a:fillRef idx="0">
            <a:schemeClr val="accent1"/>
          </a:fillRef>
          <a:effectRef idx="1">
            <a:schemeClr val="accent1"/>
          </a:effectRef>
          <a:fontRef idx="minor">
            <a:schemeClr val="tx1"/>
          </a:fontRef>
        </p:style>
      </p:cxnSp>
      <p:pic>
        <p:nvPicPr>
          <p:cNvPr id="13" name="Picture 1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600" y="4208630"/>
            <a:ext cx="2935817" cy="383834"/>
          </a:xfrm>
          <a:prstGeom prst="rect">
            <a:avLst/>
          </a:prstGeom>
        </p:spPr>
      </p:pic>
      <p:pic>
        <p:nvPicPr>
          <p:cNvPr id="15" name="Picture 14"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8817" y="4122564"/>
            <a:ext cx="2616200" cy="469900"/>
          </a:xfrm>
          <a:prstGeom prst="rect">
            <a:avLst/>
          </a:prstGeom>
        </p:spPr>
      </p:pic>
      <p:pic>
        <p:nvPicPr>
          <p:cNvPr id="18" name="Picture 17"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98083" y="5433483"/>
            <a:ext cx="5969000" cy="901700"/>
          </a:xfrm>
          <a:prstGeom prst="rect">
            <a:avLst/>
          </a:prstGeom>
        </p:spPr>
      </p:pic>
    </p:spTree>
    <p:extLst>
      <p:ext uri="{BB962C8B-B14F-4D97-AF65-F5344CB8AC3E}">
        <p14:creationId xmlns:p14="http://schemas.microsoft.com/office/powerpoint/2010/main" val="87289417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1663</TotalTime>
  <Words>522</Words>
  <Application>Microsoft Macintosh PowerPoint</Application>
  <PresentationFormat>On-screen Show (4:3)</PresentationFormat>
  <Paragraphs>129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Civic</vt:lpstr>
      <vt:lpstr>Fourier Transforms -  Solving the Diffusion Equation</vt:lpstr>
      <vt:lpstr>Joseph Fourier</vt:lpstr>
      <vt:lpstr>The Heat Equation</vt:lpstr>
      <vt:lpstr>The Fourier Transform</vt:lpstr>
      <vt:lpstr>The Inverse Fourier Transform</vt:lpstr>
      <vt:lpstr>Aside  </vt:lpstr>
      <vt:lpstr>So who cares and why on earth would you ever do this?</vt:lpstr>
      <vt:lpstr>Properties of Fourier Transform</vt:lpstr>
      <vt:lpstr>Properties of Fourier Transform</vt:lpstr>
      <vt:lpstr>Properties of Fourier Transform</vt:lpstr>
      <vt:lpstr>Some useful Fourier Transforms (of many – again see Wikipedia for more)</vt:lpstr>
      <vt:lpstr>Again, who cares?</vt:lpstr>
      <vt:lpstr>Solution</vt:lpstr>
      <vt:lpstr>Consider the following simple example</vt:lpstr>
      <vt:lpstr>PowerPoint Presentation</vt:lpstr>
      <vt:lpstr>PowerPoint Presentation</vt:lpstr>
      <vt:lpstr>PowerPoint Presentation</vt:lpstr>
      <vt:lpstr>What does this solution look like?</vt:lpstr>
      <vt:lpstr>PowerPoint Presentation</vt:lpstr>
      <vt:lpstr>Take Away Message</vt:lpstr>
    </vt:vector>
  </TitlesOfParts>
  <Company>University of Notre Dame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Fourier Transforms</dc:title>
  <dc:creator>Diogo Bolster</dc:creator>
  <cp:lastModifiedBy>Diogo Bolster</cp:lastModifiedBy>
  <cp:revision>40</cp:revision>
  <dcterms:created xsi:type="dcterms:W3CDTF">2014-12-26T16:05:10Z</dcterms:created>
  <dcterms:modified xsi:type="dcterms:W3CDTF">2020-01-20T18:27:39Z</dcterms:modified>
</cp:coreProperties>
</file>