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3" r:id="rId7"/>
    <p:sldId id="261" r:id="rId8"/>
    <p:sldId id="262" r:id="rId9"/>
    <p:sldId id="264" r:id="rId10"/>
    <p:sldId id="266" r:id="rId11"/>
    <p:sldId id="267" r:id="rId12"/>
    <p:sldId id="268" r:id="rId13"/>
    <p:sldId id="270" r:id="rId14"/>
    <p:sldId id="274" r:id="rId15"/>
    <p:sldId id="275" r:id="rId16"/>
    <p:sldId id="271" r:id="rId17"/>
    <p:sldId id="272" r:id="rId18"/>
    <p:sldId id="273"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7" d="100"/>
          <a:sy n="117" d="100"/>
        </p:scale>
        <p:origin x="-85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CF73B090-705A-E048-A420-804B820F5E7B}" type="datetimeFigureOut">
              <a:rPr lang="en-US" smtClean="0"/>
              <a:t>1/22/15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F44E3-1DCB-4845-82F0-22FF1263747E}" type="slidenum">
              <a:rPr lang="en-US" smtClean="0"/>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F73B090-705A-E048-A420-804B820F5E7B}" type="datetimeFigureOut">
              <a:rPr lang="en-US" smtClean="0"/>
              <a:t>1/22/15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F44E3-1DCB-4845-82F0-22FF1263747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F73B090-705A-E048-A420-804B820F5E7B}" type="datetimeFigureOut">
              <a:rPr lang="en-US" smtClean="0"/>
              <a:t>1/22/15</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705F44E3-1DCB-4845-82F0-22FF1263747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F73B090-705A-E048-A420-804B820F5E7B}" type="datetimeFigureOut">
              <a:rPr lang="en-US" smtClean="0"/>
              <a:t>1/22/15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F44E3-1DCB-4845-82F0-22FF1263747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F73B090-705A-E048-A420-804B820F5E7B}" type="datetimeFigureOut">
              <a:rPr lang="en-US" smtClean="0"/>
              <a:t>1/22/15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F44E3-1DCB-4845-82F0-22FF1263747E}"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F73B090-705A-E048-A420-804B820F5E7B}" type="datetimeFigureOut">
              <a:rPr lang="en-US" smtClean="0"/>
              <a:t>1/22/15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F44E3-1DCB-4845-82F0-22FF1263747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F73B090-705A-E048-A420-804B820F5E7B}" type="datetimeFigureOut">
              <a:rPr lang="en-US" smtClean="0"/>
              <a:t>1/22/15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5F44E3-1DCB-4845-82F0-22FF1263747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F73B090-705A-E048-A420-804B820F5E7B}" type="datetimeFigureOut">
              <a:rPr lang="en-US" smtClean="0"/>
              <a:t>1/22/15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5F44E3-1DCB-4845-82F0-22FF1263747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73B090-705A-E048-A420-804B820F5E7B}" type="datetimeFigureOut">
              <a:rPr lang="en-US" smtClean="0"/>
              <a:t>1/22/15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5F44E3-1DCB-4845-82F0-22FF1263747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F73B090-705A-E048-A420-804B820F5E7B}" type="datetimeFigureOut">
              <a:rPr lang="en-US" smtClean="0"/>
              <a:t>1/22/15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F44E3-1DCB-4845-82F0-22FF1263747E}" type="slidenum">
              <a:rPr lang="en-US" smtClean="0"/>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CF73B090-705A-E048-A420-804B820F5E7B}" type="datetimeFigureOut">
              <a:rPr lang="en-US" smtClean="0"/>
              <a:t>1/22/15</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705F44E3-1DCB-4845-82F0-22FF1263747E}"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CF73B090-705A-E048-A420-804B820F5E7B}" type="datetimeFigureOut">
              <a:rPr lang="en-US" smtClean="0"/>
              <a:t>1/22/15</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705F44E3-1DCB-4845-82F0-22FF1263747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4" Type="http://schemas.openxmlformats.org/officeDocument/2006/relationships/image" Target="../media/image17.emf"/><Relationship Id="rId5" Type="http://schemas.openxmlformats.org/officeDocument/2006/relationships/image" Target="../media/image18.emf"/><Relationship Id="rId1" Type="http://schemas.openxmlformats.org/officeDocument/2006/relationships/slideLayout" Target="../slideLayouts/slideLayout2.xml"/><Relationship Id="rId2" Type="http://schemas.openxmlformats.org/officeDocument/2006/relationships/image" Target="../media/image15.emf"/></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4" Type="http://schemas.openxmlformats.org/officeDocument/2006/relationships/image" Target="../media/image20.emf"/><Relationship Id="rId5" Type="http://schemas.openxmlformats.org/officeDocument/2006/relationships/image" Target="../media/image21.emf"/><Relationship Id="rId1" Type="http://schemas.openxmlformats.org/officeDocument/2006/relationships/slideLayout" Target="../slideLayouts/slideLayout2.xml"/><Relationship Id="rId2" Type="http://schemas.openxmlformats.org/officeDocument/2006/relationships/image" Target="../media/image18.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 Id="rId3"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emf"/></Relationships>
</file>

<file path=ppt/slides/_rels/slide17.xml.rels><?xml version="1.0" encoding="UTF-8" standalone="yes"?>
<Relationships xmlns="http://schemas.openxmlformats.org/package/2006/relationships"><Relationship Id="rId3" Type="http://schemas.openxmlformats.org/officeDocument/2006/relationships/image" Target="../media/image27.emf"/><Relationship Id="rId4" Type="http://schemas.openxmlformats.org/officeDocument/2006/relationships/image" Target="../media/image28.emf"/><Relationship Id="rId5" Type="http://schemas.openxmlformats.org/officeDocument/2006/relationships/image" Target="../media/image29.emf"/><Relationship Id="rId1" Type="http://schemas.openxmlformats.org/officeDocument/2006/relationships/slideLayout" Target="../slideLayouts/slideLayout2.xml"/><Relationship Id="rId2" Type="http://schemas.openxmlformats.org/officeDocument/2006/relationships/image" Target="../media/image26.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emf"/><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6.emf"/><Relationship Id="rId5" Type="http://schemas.openxmlformats.org/officeDocument/2006/relationships/image" Target="../media/image7.emf"/><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5.emf"/><Relationship Id="rId5" Type="http://schemas.openxmlformats.org/officeDocument/2006/relationships/image" Target="../media/image8.emf"/><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emf"/><Relationship Id="rId3" Type="http://schemas.openxmlformats.org/officeDocument/2006/relationships/image" Target="../media/image12.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5 – Advection and Retardation</a:t>
            </a:r>
            <a:endParaRPr lang="en-US" dirty="0"/>
          </a:p>
        </p:txBody>
      </p:sp>
    </p:spTree>
    <p:extLst>
      <p:ext uri="{BB962C8B-B14F-4D97-AF65-F5344CB8AC3E}">
        <p14:creationId xmlns:p14="http://schemas.microsoft.com/office/powerpoint/2010/main" val="2689343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Centered Moments</a:t>
            </a:r>
            <a:endParaRPr lang="en-US" dirty="0"/>
          </a:p>
        </p:txBody>
      </p:sp>
      <p:sp>
        <p:nvSpPr>
          <p:cNvPr id="3" name="Content Placeholder 2"/>
          <p:cNvSpPr>
            <a:spLocks noGrp="1"/>
          </p:cNvSpPr>
          <p:nvPr>
            <p:ph idx="1"/>
          </p:nvPr>
        </p:nvSpPr>
        <p:spPr/>
        <p:txBody>
          <a:bodyPr/>
          <a:lstStyle/>
          <a:p>
            <a:r>
              <a:rPr lang="en-US" dirty="0" smtClean="0"/>
              <a:t>It is usually useful to measure moments centered about the center of mass of the plume</a:t>
            </a:r>
            <a:endParaRPr lang="en-US" dirty="0"/>
          </a:p>
        </p:txBody>
      </p:sp>
      <p:pic>
        <p:nvPicPr>
          <p:cNvPr id="5" name="Picture 4"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1222" y="3653615"/>
            <a:ext cx="6653485" cy="946688"/>
          </a:xfrm>
          <a:prstGeom prst="rect">
            <a:avLst/>
          </a:prstGeom>
        </p:spPr>
      </p:pic>
    </p:spTree>
    <p:extLst>
      <p:ext uri="{BB962C8B-B14F-4D97-AF65-F5344CB8AC3E}">
        <p14:creationId xmlns:p14="http://schemas.microsoft.com/office/powerpoint/2010/main" val="2655091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Moments</a:t>
            </a:r>
            <a:endParaRPr lang="en-US" dirty="0"/>
          </a:p>
        </p:txBody>
      </p:sp>
      <p:sp>
        <p:nvSpPr>
          <p:cNvPr id="3" name="Content Placeholder 2"/>
          <p:cNvSpPr>
            <a:spLocks noGrp="1"/>
          </p:cNvSpPr>
          <p:nvPr>
            <p:ph idx="1"/>
          </p:nvPr>
        </p:nvSpPr>
        <p:spPr/>
        <p:txBody>
          <a:bodyPr>
            <a:normAutofit/>
          </a:bodyPr>
          <a:lstStyle/>
          <a:p>
            <a:r>
              <a:rPr lang="en-US" dirty="0" err="1" smtClean="0"/>
              <a:t>Zeroth</a:t>
            </a:r>
            <a:r>
              <a:rPr lang="en-US" dirty="0" smtClean="0"/>
              <a:t> (measures mass of system)</a:t>
            </a:r>
          </a:p>
          <a:p>
            <a:pPr lvl="2"/>
            <a:r>
              <a:rPr lang="en-US" dirty="0" smtClean="0"/>
              <a:t>Should be equal to 1 when normalized</a:t>
            </a:r>
          </a:p>
          <a:p>
            <a:r>
              <a:rPr lang="en-US" dirty="0" smtClean="0"/>
              <a:t>First</a:t>
            </a:r>
          </a:p>
          <a:p>
            <a:pPr lvl="2"/>
            <a:r>
              <a:rPr lang="en-US" dirty="0" smtClean="0"/>
              <a:t>Tells you the location of the center of mass of the plume</a:t>
            </a:r>
            <a:endParaRPr lang="en-US" dirty="0"/>
          </a:p>
          <a:p>
            <a:r>
              <a:rPr lang="en-US" dirty="0" smtClean="0"/>
              <a:t>Second</a:t>
            </a:r>
          </a:p>
          <a:p>
            <a:pPr lvl="2"/>
            <a:r>
              <a:rPr lang="en-US" dirty="0" smtClean="0"/>
              <a:t>Provides information about how wide the plume is (variance of the distribution)</a:t>
            </a:r>
          </a:p>
          <a:p>
            <a:r>
              <a:rPr lang="en-US" dirty="0" smtClean="0"/>
              <a:t>Third</a:t>
            </a:r>
          </a:p>
          <a:p>
            <a:pPr lvl="2"/>
            <a:r>
              <a:rPr lang="en-US" dirty="0" smtClean="0"/>
              <a:t>Provides information on how skewed a plume is .</a:t>
            </a:r>
          </a:p>
          <a:p>
            <a:pPr marL="118872" indent="0">
              <a:buNone/>
            </a:pPr>
            <a:endParaRPr lang="en-US" dirty="0" smtClean="0"/>
          </a:p>
        </p:txBody>
      </p:sp>
    </p:spTree>
    <p:extLst>
      <p:ext uri="{BB962C8B-B14F-4D97-AF65-F5344CB8AC3E}">
        <p14:creationId xmlns:p14="http://schemas.microsoft.com/office/powerpoint/2010/main" val="2993025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for ADE?</a:t>
            </a:r>
            <a:endParaRPr lang="en-US" dirty="0"/>
          </a:p>
        </p:txBody>
      </p:sp>
      <p:pic>
        <p:nvPicPr>
          <p:cNvPr id="4" name="Picture 3"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9009" y="1924131"/>
            <a:ext cx="4318000" cy="876300"/>
          </a:xfrm>
          <a:prstGeom prst="rect">
            <a:avLst/>
          </a:prstGeom>
        </p:spPr>
      </p:pic>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3837" y="3431030"/>
            <a:ext cx="3784600" cy="342900"/>
          </a:xfrm>
          <a:prstGeom prst="rect">
            <a:avLst/>
          </a:prstGeom>
        </p:spPr>
      </p:pic>
      <p:pic>
        <p:nvPicPr>
          <p:cNvPr id="6" name="Picture 5"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1751" y="4110182"/>
            <a:ext cx="3949700" cy="342900"/>
          </a:xfrm>
          <a:prstGeom prst="rect">
            <a:avLst/>
          </a:prstGeom>
        </p:spPr>
      </p:pic>
      <p:pic>
        <p:nvPicPr>
          <p:cNvPr id="8" name="Picture 7"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49944" y="4738542"/>
            <a:ext cx="5232400" cy="444500"/>
          </a:xfrm>
          <a:prstGeom prst="rect">
            <a:avLst/>
          </a:prstGeom>
        </p:spPr>
      </p:pic>
    </p:spTree>
    <p:extLst>
      <p:ext uri="{BB962C8B-B14F-4D97-AF65-F5344CB8AC3E}">
        <p14:creationId xmlns:p14="http://schemas.microsoft.com/office/powerpoint/2010/main" val="1355492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these to classify models.</a:t>
            </a:r>
            <a:endParaRPr lang="en-US" dirty="0"/>
          </a:p>
        </p:txBody>
      </p:sp>
      <p:pic>
        <p:nvPicPr>
          <p:cNvPr id="8" name="Picture 7"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4466" y="1756161"/>
            <a:ext cx="5232400" cy="444500"/>
          </a:xfrm>
          <a:prstGeom prst="rect">
            <a:avLst/>
          </a:prstGeom>
        </p:spPr>
      </p:pic>
      <p:sp>
        <p:nvSpPr>
          <p:cNvPr id="3" name="Oval 2"/>
          <p:cNvSpPr/>
          <p:nvPr/>
        </p:nvSpPr>
        <p:spPr>
          <a:xfrm>
            <a:off x="5268970" y="1667574"/>
            <a:ext cx="2274002" cy="724235"/>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V="1">
            <a:off x="2638359" y="2391809"/>
            <a:ext cx="2630611" cy="5905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457200" y="3739329"/>
            <a:ext cx="8551321" cy="830997"/>
          </a:xfrm>
          <a:prstGeom prst="rect">
            <a:avLst/>
          </a:prstGeom>
          <a:noFill/>
        </p:spPr>
        <p:txBody>
          <a:bodyPr wrap="square" rtlCol="0">
            <a:spAutoFit/>
          </a:bodyPr>
          <a:lstStyle/>
          <a:p>
            <a:r>
              <a:rPr lang="en-US" sz="2400" dirty="0" smtClean="0"/>
              <a:t>When second centered moment scales linearly in time </a:t>
            </a:r>
          </a:p>
          <a:p>
            <a:r>
              <a:rPr lang="en-US" sz="2400" dirty="0"/>
              <a:t>	</a:t>
            </a:r>
            <a:r>
              <a:rPr lang="en-US" sz="2400" dirty="0" smtClean="0"/>
              <a:t>										=&gt; </a:t>
            </a:r>
            <a:r>
              <a:rPr lang="en-US" sz="2400" dirty="0" err="1" smtClean="0"/>
              <a:t>Fickian</a:t>
            </a:r>
            <a:r>
              <a:rPr lang="en-US" sz="2400" dirty="0" smtClean="0"/>
              <a:t> Dispersion</a:t>
            </a:r>
            <a:endParaRPr lang="en-US" sz="2400" dirty="0"/>
          </a:p>
        </p:txBody>
      </p:sp>
      <p:pic>
        <p:nvPicPr>
          <p:cNvPr id="11" name="Picture 10"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8250" y="3230682"/>
            <a:ext cx="1028700" cy="330200"/>
          </a:xfrm>
          <a:prstGeom prst="rect">
            <a:avLst/>
          </a:prstGeom>
        </p:spPr>
      </p:pic>
      <p:pic>
        <p:nvPicPr>
          <p:cNvPr id="12" name="Picture 11"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6947" y="5063357"/>
            <a:ext cx="2908300" cy="444500"/>
          </a:xfrm>
          <a:prstGeom prst="rect">
            <a:avLst/>
          </a:prstGeom>
        </p:spPr>
      </p:pic>
      <p:pic>
        <p:nvPicPr>
          <p:cNvPr id="13" name="Picture 12"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66943" y="5860625"/>
            <a:ext cx="2908300" cy="444500"/>
          </a:xfrm>
          <a:prstGeom prst="rect">
            <a:avLst/>
          </a:prstGeom>
        </p:spPr>
      </p:pic>
      <p:sp>
        <p:nvSpPr>
          <p:cNvPr id="14" name="TextBox 13"/>
          <p:cNvSpPr txBox="1"/>
          <p:nvPr/>
        </p:nvSpPr>
        <p:spPr>
          <a:xfrm>
            <a:off x="457200" y="5108437"/>
            <a:ext cx="1338828" cy="923330"/>
          </a:xfrm>
          <a:prstGeom prst="rect">
            <a:avLst/>
          </a:prstGeom>
          <a:noFill/>
        </p:spPr>
        <p:txBody>
          <a:bodyPr wrap="none" rtlCol="0">
            <a:spAutoFit/>
          </a:bodyPr>
          <a:lstStyle/>
          <a:p>
            <a:r>
              <a:rPr lang="en-US" dirty="0" smtClean="0"/>
              <a:t>Anomalous/</a:t>
            </a:r>
          </a:p>
          <a:p>
            <a:r>
              <a:rPr lang="en-US" dirty="0" smtClean="0"/>
              <a:t>Non-</a:t>
            </a:r>
            <a:r>
              <a:rPr lang="en-US" dirty="0" err="1" smtClean="0"/>
              <a:t>Fickian</a:t>
            </a:r>
            <a:endParaRPr lang="en-US" dirty="0" smtClean="0"/>
          </a:p>
          <a:p>
            <a:r>
              <a:rPr lang="en-US" dirty="0" smtClean="0"/>
              <a:t>Dispersion</a:t>
            </a:r>
          </a:p>
        </p:txBody>
      </p:sp>
      <p:sp>
        <p:nvSpPr>
          <p:cNvPr id="15" name="TextBox 14"/>
          <p:cNvSpPr txBox="1"/>
          <p:nvPr/>
        </p:nvSpPr>
        <p:spPr>
          <a:xfrm>
            <a:off x="5640709" y="5137966"/>
            <a:ext cx="1573944" cy="369332"/>
          </a:xfrm>
          <a:prstGeom prst="rect">
            <a:avLst/>
          </a:prstGeom>
          <a:noFill/>
        </p:spPr>
        <p:txBody>
          <a:bodyPr wrap="none" rtlCol="0">
            <a:spAutoFit/>
          </a:bodyPr>
          <a:lstStyle/>
          <a:p>
            <a:r>
              <a:rPr lang="en-US" dirty="0" err="1" smtClean="0"/>
              <a:t>Superdiffusion</a:t>
            </a:r>
            <a:endParaRPr lang="en-US" dirty="0"/>
          </a:p>
        </p:txBody>
      </p:sp>
      <p:sp>
        <p:nvSpPr>
          <p:cNvPr id="16" name="TextBox 15"/>
          <p:cNvSpPr txBox="1"/>
          <p:nvPr/>
        </p:nvSpPr>
        <p:spPr>
          <a:xfrm>
            <a:off x="5670241" y="5891719"/>
            <a:ext cx="1382898" cy="369332"/>
          </a:xfrm>
          <a:prstGeom prst="rect">
            <a:avLst/>
          </a:prstGeom>
          <a:noFill/>
        </p:spPr>
        <p:txBody>
          <a:bodyPr wrap="none" rtlCol="0">
            <a:spAutoFit/>
          </a:bodyPr>
          <a:lstStyle/>
          <a:p>
            <a:r>
              <a:rPr lang="en-US" dirty="0" err="1" smtClean="0"/>
              <a:t>Subdiffusion</a:t>
            </a:r>
            <a:endParaRPr lang="en-US" dirty="0"/>
          </a:p>
        </p:txBody>
      </p:sp>
    </p:spTree>
    <p:extLst>
      <p:ext uri="{BB962C8B-B14F-4D97-AF65-F5344CB8AC3E}">
        <p14:creationId xmlns:p14="http://schemas.microsoft.com/office/powerpoint/2010/main" val="1806108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Question</a:t>
            </a:r>
            <a:endParaRPr lang="en-US" dirty="0"/>
          </a:p>
        </p:txBody>
      </p:sp>
      <p:sp>
        <p:nvSpPr>
          <p:cNvPr id="3" name="Content Placeholder 2"/>
          <p:cNvSpPr>
            <a:spLocks noGrp="1"/>
          </p:cNvSpPr>
          <p:nvPr>
            <p:ph idx="1"/>
          </p:nvPr>
        </p:nvSpPr>
        <p:spPr>
          <a:xfrm>
            <a:off x="658813" y="2286000"/>
            <a:ext cx="7824787" cy="1020849"/>
          </a:xfrm>
        </p:spPr>
        <p:txBody>
          <a:bodyPr>
            <a:normAutofit fontScale="70000" lnSpcReduction="20000"/>
          </a:bodyPr>
          <a:lstStyle/>
          <a:p>
            <a:r>
              <a:rPr lang="en-US" dirty="0" smtClean="0"/>
              <a:t>A geophysicist has provided you with the following plots of the first and second moment of a plume. Can you infer the advection speed and the dispersion coefficient?</a:t>
            </a:r>
            <a:endParaRPr lang="en-US" dirty="0"/>
          </a:p>
        </p:txBody>
      </p:sp>
      <p:pic>
        <p:nvPicPr>
          <p:cNvPr id="4" name="Picture 3" descr="Screen shot 2011-11-10 at 11.32.38 AM.png"/>
          <p:cNvPicPr>
            <a:picLocks noChangeAspect="1"/>
          </p:cNvPicPr>
          <p:nvPr/>
        </p:nvPicPr>
        <p:blipFill>
          <a:blip r:embed="rId2"/>
          <a:stretch>
            <a:fillRect/>
          </a:stretch>
        </p:blipFill>
        <p:spPr>
          <a:xfrm>
            <a:off x="1088926" y="3644956"/>
            <a:ext cx="3191331" cy="2458106"/>
          </a:xfrm>
          <a:prstGeom prst="rect">
            <a:avLst/>
          </a:prstGeom>
        </p:spPr>
      </p:pic>
      <p:pic>
        <p:nvPicPr>
          <p:cNvPr id="5" name="Picture 4" descr="Screen shot 2011-11-10 at 11.33.12 AM.png"/>
          <p:cNvPicPr>
            <a:picLocks noChangeAspect="1"/>
          </p:cNvPicPr>
          <p:nvPr/>
        </p:nvPicPr>
        <p:blipFill>
          <a:blip r:embed="rId3"/>
          <a:stretch>
            <a:fillRect/>
          </a:stretch>
        </p:blipFill>
        <p:spPr>
          <a:xfrm>
            <a:off x="4846733" y="3644956"/>
            <a:ext cx="3196662" cy="2498541"/>
          </a:xfrm>
          <a:prstGeom prst="rect">
            <a:avLst/>
          </a:prstGeom>
        </p:spPr>
      </p:pic>
    </p:spTree>
    <p:extLst>
      <p:ext uri="{BB962C8B-B14F-4D97-AF65-F5344CB8AC3E}">
        <p14:creationId xmlns:p14="http://schemas.microsoft.com/office/powerpoint/2010/main" val="3188744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1-11-10 at 11.33.48 AM.png"/>
          <p:cNvPicPr>
            <a:picLocks noGrp="1" noChangeAspect="1"/>
          </p:cNvPicPr>
          <p:nvPr>
            <p:ph idx="1"/>
          </p:nvPr>
        </p:nvPicPr>
        <p:blipFill>
          <a:blip r:embed="rId2"/>
          <a:srcRect l="-10707" r="-10707"/>
          <a:stretch>
            <a:fillRect/>
          </a:stretch>
        </p:blipFill>
        <p:spPr>
          <a:xfrm>
            <a:off x="1584994" y="2286000"/>
            <a:ext cx="6197600" cy="3840163"/>
          </a:xfrm>
        </p:spPr>
      </p:pic>
    </p:spTree>
    <p:extLst>
      <p:ext uri="{BB962C8B-B14F-4D97-AF65-F5344CB8AC3E}">
        <p14:creationId xmlns:p14="http://schemas.microsoft.com/office/powerpoint/2010/main" val="3823845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Temporal Moments of Breakthrough Curves</a:t>
            </a:r>
            <a:endParaRPr lang="en-US" dirty="0"/>
          </a:p>
        </p:txBody>
      </p:sp>
      <p:sp>
        <p:nvSpPr>
          <p:cNvPr id="3" name="Content Placeholder 2"/>
          <p:cNvSpPr>
            <a:spLocks noGrp="1"/>
          </p:cNvSpPr>
          <p:nvPr>
            <p:ph idx="1"/>
          </p:nvPr>
        </p:nvSpPr>
        <p:spPr/>
        <p:txBody>
          <a:bodyPr>
            <a:normAutofit/>
          </a:bodyPr>
          <a:lstStyle/>
          <a:p>
            <a:r>
              <a:rPr lang="en-US" sz="2400" dirty="0" smtClean="0"/>
              <a:t>Another, less common, but increasingly popular method is to look at temporal moments of breakthrough curves (i.e. you have a concentration measurement at a fixed distance x and integrate over time)</a:t>
            </a:r>
          </a:p>
          <a:p>
            <a:endParaRPr lang="en-US" sz="2400" dirty="0"/>
          </a:p>
          <a:p>
            <a:endParaRPr lang="en-US" sz="2400" dirty="0" smtClean="0"/>
          </a:p>
          <a:p>
            <a:endParaRPr lang="en-US" sz="2400" dirty="0"/>
          </a:p>
          <a:p>
            <a:endParaRPr lang="en-US" sz="2400" dirty="0" smtClean="0"/>
          </a:p>
          <a:p>
            <a:endParaRPr lang="en-US" sz="2400" dirty="0"/>
          </a:p>
          <a:p>
            <a:r>
              <a:rPr lang="en-US" sz="2400" dirty="0" smtClean="0"/>
              <a:t>It is often easier to measure breakthrough curves than spatial distribution of solutes and this information can also be used to infer parameters (such as v and D in the ADE).</a:t>
            </a:r>
            <a:endParaRPr lang="en-US" sz="2400" dirty="0"/>
          </a:p>
        </p:txBody>
      </p:sp>
      <p:pic>
        <p:nvPicPr>
          <p:cNvPr id="4" name="Picture 3"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4736" y="3748196"/>
            <a:ext cx="4187088" cy="910237"/>
          </a:xfrm>
          <a:prstGeom prst="rect">
            <a:avLst/>
          </a:prstGeom>
        </p:spPr>
      </p:pic>
    </p:spTree>
    <p:extLst>
      <p:ext uri="{BB962C8B-B14F-4D97-AF65-F5344CB8AC3E}">
        <p14:creationId xmlns:p14="http://schemas.microsoft.com/office/powerpoint/2010/main" val="23214435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Evaluating these for ADE</a:t>
            </a:r>
            <a:endParaRPr lang="en-US" dirty="0"/>
          </a:p>
        </p:txBody>
      </p:sp>
      <p:pic>
        <p:nvPicPr>
          <p:cNvPr id="9" name="Picture 8"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7641" y="1861173"/>
            <a:ext cx="5181600" cy="1054100"/>
          </a:xfrm>
          <a:prstGeom prst="rect">
            <a:avLst/>
          </a:prstGeom>
        </p:spPr>
      </p:pic>
      <p:sp>
        <p:nvSpPr>
          <p:cNvPr id="10" name="TextBox 9"/>
          <p:cNvSpPr txBox="1"/>
          <p:nvPr/>
        </p:nvSpPr>
        <p:spPr>
          <a:xfrm>
            <a:off x="1074648" y="1998135"/>
            <a:ext cx="747921" cy="584776"/>
          </a:xfrm>
          <a:prstGeom prst="rect">
            <a:avLst/>
          </a:prstGeom>
          <a:noFill/>
        </p:spPr>
        <p:txBody>
          <a:bodyPr wrap="none" rtlCol="0">
            <a:spAutoFit/>
          </a:bodyPr>
          <a:lstStyle/>
          <a:p>
            <a:r>
              <a:rPr lang="en-US" sz="3200" dirty="0" smtClean="0"/>
              <a:t>For</a:t>
            </a:r>
            <a:endParaRPr lang="en-US" sz="3200" dirty="0"/>
          </a:p>
        </p:txBody>
      </p:sp>
      <p:pic>
        <p:nvPicPr>
          <p:cNvPr id="11" name="Picture 10"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8890" y="3225497"/>
            <a:ext cx="1790700" cy="952500"/>
          </a:xfrm>
          <a:prstGeom prst="rect">
            <a:avLst/>
          </a:prstGeom>
        </p:spPr>
      </p:pic>
      <p:pic>
        <p:nvPicPr>
          <p:cNvPr id="15" name="Picture 14"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7625" y="4311049"/>
            <a:ext cx="3505200" cy="952500"/>
          </a:xfrm>
          <a:prstGeom prst="rect">
            <a:avLst/>
          </a:prstGeom>
        </p:spPr>
      </p:pic>
      <p:pic>
        <p:nvPicPr>
          <p:cNvPr id="16" name="Picture 15"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0585" y="5516836"/>
            <a:ext cx="6019800" cy="1016000"/>
          </a:xfrm>
          <a:prstGeom prst="rect">
            <a:avLst/>
          </a:prstGeom>
        </p:spPr>
      </p:pic>
    </p:spTree>
    <p:extLst>
      <p:ext uri="{BB962C8B-B14F-4D97-AF65-F5344CB8AC3E}">
        <p14:creationId xmlns:p14="http://schemas.microsoft.com/office/powerpoint/2010/main" val="17090145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Problem	</a:t>
            </a:r>
            <a:endParaRPr lang="en-US" dirty="0"/>
          </a:p>
        </p:txBody>
      </p:sp>
      <p:sp>
        <p:nvSpPr>
          <p:cNvPr id="3" name="Content Placeholder 2"/>
          <p:cNvSpPr>
            <a:spLocks noGrp="1"/>
          </p:cNvSpPr>
          <p:nvPr>
            <p:ph idx="1"/>
          </p:nvPr>
        </p:nvSpPr>
        <p:spPr>
          <a:xfrm>
            <a:off x="250954" y="1905457"/>
            <a:ext cx="3917375" cy="4625609"/>
          </a:xfrm>
        </p:spPr>
        <p:txBody>
          <a:bodyPr>
            <a:normAutofit/>
          </a:bodyPr>
          <a:lstStyle/>
          <a:p>
            <a:r>
              <a:rPr lang="en-US" sz="2000" dirty="0" smtClean="0"/>
              <a:t>The following breakthrough curve is measured in a stream 100 meters downstream of  a location where you injected a pulse of a conservative solute. The mass you threw in is 1 kg. The data associated with this curve in available for download. From this breakthrough curve can you infer the velocity of the water in the stream is and what the dispersion coefficient for the solute is?</a:t>
            </a:r>
            <a:endParaRPr lang="en-US" sz="2000" dirty="0"/>
          </a:p>
        </p:txBody>
      </p:sp>
      <p:pic>
        <p:nvPicPr>
          <p:cNvPr id="5" name="Picture 4" descr="Screen Shot 2015-01-23 at 4.20.4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6437" y="2279225"/>
            <a:ext cx="4807563" cy="3719920"/>
          </a:xfrm>
          <a:prstGeom prst="rect">
            <a:avLst/>
          </a:prstGeom>
        </p:spPr>
      </p:pic>
    </p:spTree>
    <p:extLst>
      <p:ext uri="{BB962C8B-B14F-4D97-AF65-F5344CB8AC3E}">
        <p14:creationId xmlns:p14="http://schemas.microsoft.com/office/powerpoint/2010/main" val="2067839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Let’s take everything we have learned so far and now add in the two other processes discussed in the introduction chapter – </a:t>
            </a:r>
            <a:r>
              <a:rPr lang="en-US" b="1" dirty="0" smtClean="0"/>
              <a:t>advection and retardation</a:t>
            </a:r>
            <a:endParaRPr lang="en-US" b="1" dirty="0"/>
          </a:p>
        </p:txBody>
      </p:sp>
      <p:pic>
        <p:nvPicPr>
          <p:cNvPr id="4" name="Picture 3"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5872" y="4370462"/>
            <a:ext cx="4939808" cy="1121923"/>
          </a:xfrm>
          <a:prstGeom prst="rect">
            <a:avLst/>
          </a:prstGeom>
        </p:spPr>
      </p:pic>
      <p:sp>
        <p:nvSpPr>
          <p:cNvPr id="5" name="Oval 4"/>
          <p:cNvSpPr/>
          <p:nvPr/>
        </p:nvSpPr>
        <p:spPr>
          <a:xfrm>
            <a:off x="2037744" y="4370462"/>
            <a:ext cx="649715" cy="1121923"/>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3696276" y="4375217"/>
            <a:ext cx="649715" cy="1121923"/>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9128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Solve any way you want</a:t>
            </a:r>
            <a:endParaRPr lang="en-US" dirty="0"/>
          </a:p>
        </p:txBody>
      </p:sp>
      <p:pic>
        <p:nvPicPr>
          <p:cNvPr id="4" name="Picture 3"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1187" y="2864513"/>
            <a:ext cx="4016420" cy="912204"/>
          </a:xfrm>
          <a:prstGeom prst="rect">
            <a:avLst/>
          </a:prstGeom>
        </p:spPr>
      </p:pic>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9451" y="4338156"/>
            <a:ext cx="2247900" cy="241300"/>
          </a:xfrm>
          <a:prstGeom prst="rect">
            <a:avLst/>
          </a:prstGeom>
        </p:spPr>
      </p:pic>
      <p:pic>
        <p:nvPicPr>
          <p:cNvPr id="6" name="Picture 5"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2405" y="4261960"/>
            <a:ext cx="3225800" cy="393700"/>
          </a:xfrm>
          <a:prstGeom prst="rect">
            <a:avLst/>
          </a:prstGeom>
        </p:spPr>
      </p:pic>
    </p:spTree>
    <p:extLst>
      <p:ext uri="{BB962C8B-B14F-4D97-AF65-F5344CB8AC3E}">
        <p14:creationId xmlns:p14="http://schemas.microsoft.com/office/powerpoint/2010/main" val="2031453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advection do?</a:t>
            </a:r>
            <a:endParaRPr lang="en-US" dirty="0"/>
          </a:p>
        </p:txBody>
      </p:sp>
      <p:sp>
        <p:nvSpPr>
          <p:cNvPr id="3" name="Content Placeholder 2"/>
          <p:cNvSpPr>
            <a:spLocks noGrp="1"/>
          </p:cNvSpPr>
          <p:nvPr>
            <p:ph idx="1"/>
          </p:nvPr>
        </p:nvSpPr>
        <p:spPr/>
        <p:txBody>
          <a:bodyPr/>
          <a:lstStyle/>
          <a:p>
            <a:r>
              <a:rPr lang="en-US" dirty="0" smtClean="0"/>
              <a:t>Solve</a:t>
            </a:r>
            <a:endParaRPr lang="en-US" dirty="0"/>
          </a:p>
        </p:txBody>
      </p:sp>
      <p:pic>
        <p:nvPicPr>
          <p:cNvPr id="6" name="Picture 5"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1972" y="3127488"/>
            <a:ext cx="2247900" cy="241300"/>
          </a:xfrm>
          <a:prstGeom prst="rect">
            <a:avLst/>
          </a:prstGeom>
        </p:spPr>
      </p:pic>
      <p:pic>
        <p:nvPicPr>
          <p:cNvPr id="7" name="Picture 6"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3110" y="3110347"/>
            <a:ext cx="3810000" cy="393700"/>
          </a:xfrm>
          <a:prstGeom prst="rect">
            <a:avLst/>
          </a:prstGeom>
        </p:spPr>
      </p:pic>
      <p:pic>
        <p:nvPicPr>
          <p:cNvPr id="8" name="Picture 7"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4069" y="4232135"/>
            <a:ext cx="4826000" cy="876300"/>
          </a:xfrm>
          <a:prstGeom prst="rect">
            <a:avLst/>
          </a:prstGeom>
        </p:spPr>
      </p:pic>
      <p:pic>
        <p:nvPicPr>
          <p:cNvPr id="9" name="Picture 8"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92192" y="1775191"/>
            <a:ext cx="3416300" cy="850900"/>
          </a:xfrm>
          <a:prstGeom prst="rect">
            <a:avLst/>
          </a:prstGeom>
        </p:spPr>
      </p:pic>
      <p:sp>
        <p:nvSpPr>
          <p:cNvPr id="10" name="TextBox 9"/>
          <p:cNvSpPr txBox="1"/>
          <p:nvPr/>
        </p:nvSpPr>
        <p:spPr>
          <a:xfrm>
            <a:off x="2692192" y="5763458"/>
            <a:ext cx="3980577" cy="461665"/>
          </a:xfrm>
          <a:prstGeom prst="rect">
            <a:avLst/>
          </a:prstGeom>
          <a:noFill/>
        </p:spPr>
        <p:txBody>
          <a:bodyPr wrap="none" rtlCol="0">
            <a:spAutoFit/>
          </a:bodyPr>
          <a:lstStyle/>
          <a:p>
            <a:r>
              <a:rPr lang="en-US" sz="2400" dirty="0" smtClean="0"/>
              <a:t>Shifts the location of the peak</a:t>
            </a:r>
            <a:endParaRPr lang="en-US" sz="2400" dirty="0"/>
          </a:p>
        </p:txBody>
      </p:sp>
    </p:spTree>
    <p:extLst>
      <p:ext uri="{BB962C8B-B14F-4D97-AF65-F5344CB8AC3E}">
        <p14:creationId xmlns:p14="http://schemas.microsoft.com/office/powerpoint/2010/main" val="297140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retardation do?</a:t>
            </a:r>
            <a:endParaRPr lang="en-US" dirty="0"/>
          </a:p>
        </p:txBody>
      </p:sp>
      <p:sp>
        <p:nvSpPr>
          <p:cNvPr id="3" name="Content Placeholder 2"/>
          <p:cNvSpPr>
            <a:spLocks noGrp="1"/>
          </p:cNvSpPr>
          <p:nvPr>
            <p:ph idx="1"/>
          </p:nvPr>
        </p:nvSpPr>
        <p:spPr/>
        <p:txBody>
          <a:bodyPr/>
          <a:lstStyle/>
          <a:p>
            <a:r>
              <a:rPr lang="en-US" dirty="0" smtClean="0"/>
              <a:t>Solve</a:t>
            </a:r>
            <a:endParaRPr lang="en-US" dirty="0"/>
          </a:p>
        </p:txBody>
      </p:sp>
      <p:pic>
        <p:nvPicPr>
          <p:cNvPr id="4" name="Picture 3"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94" y="1775191"/>
            <a:ext cx="3746500" cy="850900"/>
          </a:xfrm>
          <a:prstGeom prst="rect">
            <a:avLst/>
          </a:prstGeom>
        </p:spPr>
      </p:pic>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1972" y="3127488"/>
            <a:ext cx="2247900" cy="241300"/>
          </a:xfrm>
          <a:prstGeom prst="rect">
            <a:avLst/>
          </a:prstGeom>
        </p:spPr>
      </p:pic>
      <p:pic>
        <p:nvPicPr>
          <p:cNvPr id="6" name="Picture 5"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3110" y="3110347"/>
            <a:ext cx="3810000" cy="393700"/>
          </a:xfrm>
          <a:prstGeom prst="rect">
            <a:avLst/>
          </a:prstGeom>
        </p:spPr>
      </p:pic>
      <p:sp>
        <p:nvSpPr>
          <p:cNvPr id="8" name="TextBox 7"/>
          <p:cNvSpPr txBox="1"/>
          <p:nvPr/>
        </p:nvSpPr>
        <p:spPr>
          <a:xfrm>
            <a:off x="3278107" y="5994291"/>
            <a:ext cx="2353529" cy="461665"/>
          </a:xfrm>
          <a:prstGeom prst="rect">
            <a:avLst/>
          </a:prstGeom>
          <a:noFill/>
        </p:spPr>
        <p:txBody>
          <a:bodyPr wrap="none" rtlCol="0">
            <a:spAutoFit/>
          </a:bodyPr>
          <a:lstStyle/>
          <a:p>
            <a:r>
              <a:rPr lang="en-US" sz="2400" dirty="0" smtClean="0"/>
              <a:t>Slows down time</a:t>
            </a:r>
            <a:endParaRPr lang="en-US" sz="2400" dirty="0"/>
          </a:p>
        </p:txBody>
      </p:sp>
      <p:pic>
        <p:nvPicPr>
          <p:cNvPr id="9" name="Picture 8"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20038" y="4147029"/>
            <a:ext cx="5715000" cy="977900"/>
          </a:xfrm>
          <a:prstGeom prst="rect">
            <a:avLst/>
          </a:prstGeom>
        </p:spPr>
      </p:pic>
    </p:spTree>
    <p:extLst>
      <p:ext uri="{BB962C8B-B14F-4D97-AF65-F5344CB8AC3E}">
        <p14:creationId xmlns:p14="http://schemas.microsoft.com/office/powerpoint/2010/main" val="1859840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Can we still use a Greens function?</a:t>
            </a:r>
            <a:endParaRPr lang="en-US" dirty="0"/>
          </a:p>
        </p:txBody>
      </p:sp>
      <p:sp>
        <p:nvSpPr>
          <p:cNvPr id="3" name="Content Placeholder 2"/>
          <p:cNvSpPr>
            <a:spLocks noGrp="1"/>
          </p:cNvSpPr>
          <p:nvPr>
            <p:ph idx="1"/>
          </p:nvPr>
        </p:nvSpPr>
        <p:spPr/>
        <p:txBody>
          <a:bodyPr/>
          <a:lstStyle/>
          <a:p>
            <a:r>
              <a:rPr lang="en-US" dirty="0" smtClean="0"/>
              <a:t>As long as our governing equation is linear, yes – you can always do it for a linear equation! </a:t>
            </a:r>
          </a:p>
          <a:p>
            <a:r>
              <a:rPr lang="en-US" dirty="0" smtClean="0"/>
              <a:t>And – yes the ADE is linear. For the infinite domain the Greens function is given by</a:t>
            </a:r>
            <a:endParaRPr lang="en-US" dirty="0"/>
          </a:p>
        </p:txBody>
      </p:sp>
      <p:pic>
        <p:nvPicPr>
          <p:cNvPr id="5" name="Picture 4"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9600" y="4523316"/>
            <a:ext cx="6527800" cy="1600200"/>
          </a:xfrm>
          <a:prstGeom prst="rect">
            <a:avLst/>
          </a:prstGeom>
        </p:spPr>
      </p:pic>
    </p:spTree>
    <p:extLst>
      <p:ext uri="{BB962C8B-B14F-4D97-AF65-F5344CB8AC3E}">
        <p14:creationId xmlns:p14="http://schemas.microsoft.com/office/powerpoint/2010/main" val="1776506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Can we solve  on a general domain?</a:t>
            </a:r>
            <a:endParaRPr lang="en-US" dirty="0"/>
          </a:p>
        </p:txBody>
      </p:sp>
      <p:sp>
        <p:nvSpPr>
          <p:cNvPr id="3" name="Content Placeholder 2"/>
          <p:cNvSpPr>
            <a:spLocks noGrp="1"/>
          </p:cNvSpPr>
          <p:nvPr>
            <p:ph idx="1"/>
          </p:nvPr>
        </p:nvSpPr>
        <p:spPr/>
        <p:txBody>
          <a:bodyPr/>
          <a:lstStyle/>
          <a:p>
            <a:r>
              <a:rPr lang="en-US" dirty="0" smtClean="0"/>
              <a:t>What if our domain is not infinite (like in the problems in HW2)?</a:t>
            </a:r>
          </a:p>
          <a:p>
            <a:endParaRPr lang="en-US" dirty="0"/>
          </a:p>
          <a:p>
            <a:r>
              <a:rPr lang="en-US" dirty="0" smtClean="0"/>
              <a:t>Well </a:t>
            </a:r>
            <a:r>
              <a:rPr lang="en-US" dirty="0" err="1" smtClean="0"/>
              <a:t>Polyanin’s</a:t>
            </a:r>
            <a:r>
              <a:rPr lang="en-US" dirty="0" smtClean="0"/>
              <a:t> book has an entire section with Greens functions for those problems too</a:t>
            </a:r>
            <a:endParaRPr lang="en-US" dirty="0"/>
          </a:p>
        </p:txBody>
      </p:sp>
      <p:pic>
        <p:nvPicPr>
          <p:cNvPr id="4" name="Picture 3" descr="Screen Shot 2015-01-23 at 9.50.5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268" y="4667250"/>
            <a:ext cx="8728981" cy="1447592"/>
          </a:xfrm>
          <a:prstGeom prst="rect">
            <a:avLst/>
          </a:prstGeom>
        </p:spPr>
      </p:pic>
    </p:spTree>
    <p:extLst>
      <p:ext uri="{BB962C8B-B14F-4D97-AF65-F5344CB8AC3E}">
        <p14:creationId xmlns:p14="http://schemas.microsoft.com/office/powerpoint/2010/main" val="762738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Can we use the same numerical methods?</a:t>
            </a:r>
            <a:endParaRPr lang="en-US" dirty="0"/>
          </a:p>
        </p:txBody>
      </p:sp>
      <p:sp>
        <p:nvSpPr>
          <p:cNvPr id="3" name="Content Placeholder 2"/>
          <p:cNvSpPr>
            <a:spLocks noGrp="1"/>
          </p:cNvSpPr>
          <p:nvPr>
            <p:ph idx="1"/>
          </p:nvPr>
        </p:nvSpPr>
        <p:spPr/>
        <p:txBody>
          <a:bodyPr/>
          <a:lstStyle/>
          <a:p>
            <a:r>
              <a:rPr lang="en-US" dirty="0" smtClean="0"/>
              <a:t>Finite Differences</a:t>
            </a:r>
          </a:p>
          <a:p>
            <a:endParaRPr lang="en-US" dirty="0"/>
          </a:p>
          <a:p>
            <a:endParaRPr lang="en-US" dirty="0" smtClean="0"/>
          </a:p>
          <a:p>
            <a:endParaRPr lang="en-US" dirty="0"/>
          </a:p>
          <a:p>
            <a:endParaRPr lang="en-US" dirty="0" smtClean="0"/>
          </a:p>
          <a:p>
            <a:r>
              <a:rPr lang="en-US" dirty="0" smtClean="0"/>
              <a:t>Random Walk</a:t>
            </a:r>
            <a:endParaRPr lang="en-US" dirty="0"/>
          </a:p>
        </p:txBody>
      </p:sp>
      <p:pic>
        <p:nvPicPr>
          <p:cNvPr id="4" name="Picture 3"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196" y="2725138"/>
            <a:ext cx="8907740" cy="731309"/>
          </a:xfrm>
          <a:prstGeom prst="rect">
            <a:avLst/>
          </a:prstGeom>
        </p:spPr>
      </p:pic>
      <p:pic>
        <p:nvPicPr>
          <p:cNvPr id="6" name="Picture 5"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8232" y="5087813"/>
            <a:ext cx="4953000" cy="927100"/>
          </a:xfrm>
          <a:prstGeom prst="rect">
            <a:avLst/>
          </a:prstGeom>
        </p:spPr>
      </p:pic>
    </p:spTree>
    <p:extLst>
      <p:ext uri="{BB962C8B-B14F-4D97-AF65-F5344CB8AC3E}">
        <p14:creationId xmlns:p14="http://schemas.microsoft.com/office/powerpoint/2010/main" val="1232716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Spatial Moments of a Plume</a:t>
            </a:r>
            <a:endParaRPr lang="en-US" dirty="0"/>
          </a:p>
        </p:txBody>
      </p:sp>
      <p:sp>
        <p:nvSpPr>
          <p:cNvPr id="3" name="Content Placeholder 2"/>
          <p:cNvSpPr>
            <a:spLocks noGrp="1"/>
          </p:cNvSpPr>
          <p:nvPr>
            <p:ph idx="1"/>
          </p:nvPr>
        </p:nvSpPr>
        <p:spPr/>
        <p:txBody>
          <a:bodyPr/>
          <a:lstStyle/>
          <a:p>
            <a:r>
              <a:rPr lang="en-US" dirty="0" smtClean="0"/>
              <a:t>One of the features that is often used to characterize the nature of transport is the evolution of a plume’s spatial moments.</a:t>
            </a:r>
          </a:p>
          <a:p>
            <a:r>
              <a:rPr lang="en-US" dirty="0" smtClean="0"/>
              <a:t>The n</a:t>
            </a:r>
            <a:r>
              <a:rPr lang="en-US" baseline="30000" dirty="0" smtClean="0"/>
              <a:t>th</a:t>
            </a:r>
            <a:r>
              <a:rPr lang="en-US" dirty="0" smtClean="0"/>
              <a:t> moment of the plume is defined as</a:t>
            </a:r>
          </a:p>
          <a:p>
            <a:endParaRPr lang="en-US" dirty="0"/>
          </a:p>
          <a:p>
            <a:endParaRPr lang="en-US" dirty="0" smtClean="0"/>
          </a:p>
          <a:p>
            <a:endParaRPr lang="en-US" dirty="0" smtClean="0"/>
          </a:p>
          <a:p>
            <a:endParaRPr lang="en-US" dirty="0"/>
          </a:p>
          <a:p>
            <a:r>
              <a:rPr lang="en-US" dirty="0" smtClean="0"/>
              <a:t>What does this represent?</a:t>
            </a:r>
            <a:endParaRPr lang="en-US" dirty="0"/>
          </a:p>
        </p:txBody>
      </p:sp>
      <p:pic>
        <p:nvPicPr>
          <p:cNvPr id="4" name="Picture 3"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2289" y="4244185"/>
            <a:ext cx="5064575" cy="948773"/>
          </a:xfrm>
          <a:prstGeom prst="rect">
            <a:avLst/>
          </a:prstGeom>
        </p:spPr>
      </p:pic>
    </p:spTree>
    <p:extLst>
      <p:ext uri="{BB962C8B-B14F-4D97-AF65-F5344CB8AC3E}">
        <p14:creationId xmlns:p14="http://schemas.microsoft.com/office/powerpoint/2010/main" val="27892253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Module.thmx</Template>
  <TotalTime>3335</TotalTime>
  <Words>478</Words>
  <Application>Microsoft Macintosh PowerPoint</Application>
  <PresentationFormat>On-screen Show (4:3)</PresentationFormat>
  <Paragraphs>65</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Module</vt:lpstr>
      <vt:lpstr>Chapter 5 – Advection and Retardation</vt:lpstr>
      <vt:lpstr>PowerPoint Presentation</vt:lpstr>
      <vt:lpstr>PowerPoint Presentation</vt:lpstr>
      <vt:lpstr>What does advection do?</vt:lpstr>
      <vt:lpstr>What does retardation do?</vt:lpstr>
      <vt:lpstr>Can we still use a Greens function?</vt:lpstr>
      <vt:lpstr>Can we solve  on a general domain?</vt:lpstr>
      <vt:lpstr>Can we use the same numerical methods?</vt:lpstr>
      <vt:lpstr>Spatial Moments of a Plume</vt:lpstr>
      <vt:lpstr>Centered Moments</vt:lpstr>
      <vt:lpstr>Moments</vt:lpstr>
      <vt:lpstr>So for ADE?</vt:lpstr>
      <vt:lpstr>Use these to classify models.</vt:lpstr>
      <vt:lpstr>Sample Question</vt:lpstr>
      <vt:lpstr>PowerPoint Presentation</vt:lpstr>
      <vt:lpstr>Temporal Moments of Breakthrough Curves</vt:lpstr>
      <vt:lpstr>Evaluating these for ADE</vt:lpstr>
      <vt:lpstr>Example Problem </vt:lpstr>
    </vt:vector>
  </TitlesOfParts>
  <Company>University of Notre Dame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5 – Advection and Retardation</dc:title>
  <dc:creator>Diogo Bolster</dc:creator>
  <cp:lastModifiedBy>Diogo Bolster</cp:lastModifiedBy>
  <cp:revision>38</cp:revision>
  <dcterms:created xsi:type="dcterms:W3CDTF">2014-12-28T06:44:38Z</dcterms:created>
  <dcterms:modified xsi:type="dcterms:W3CDTF">2015-01-24T18:29:33Z</dcterms:modified>
</cp:coreProperties>
</file>