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1B80-749F-0C4F-AFA0-230F6284E6D6}" type="datetimeFigureOut">
              <a:rPr lang="en-US" smtClean="0"/>
              <a:t>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59C9-949C-1D44-B5DA-AF2F46FBE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59C9-949C-1D44-B5DA-AF2F46FBE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8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720C703-B9BD-A44F-BB8A-442C066240D6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102D10A-197E-0642-B641-C677E71469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Taylor Dispersion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8933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Implementing our assumptions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7201" y="3912724"/>
            <a:ext cx="460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written more neatly, recalling the form of v(r)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8" y="1894176"/>
            <a:ext cx="7535252" cy="88166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56" y="2921646"/>
            <a:ext cx="3893044" cy="81331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11931" y="1698948"/>
            <a:ext cx="823861" cy="10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14981" y="1844758"/>
            <a:ext cx="823861" cy="10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40306" y="1698948"/>
            <a:ext cx="823861" cy="10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14981" y="2784355"/>
            <a:ext cx="823861" cy="10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6496" y="5976166"/>
            <a:ext cx="442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we can solve for C’ analytically – How?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6" y="4654915"/>
            <a:ext cx="5676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7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Rearranging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Integrate both sides </a:t>
            </a:r>
            <a:r>
              <a:rPr lang="en-US" dirty="0" err="1" smtClean="0"/>
              <a:t>w.r.t</a:t>
            </a:r>
            <a:r>
              <a:rPr lang="en-US" dirty="0" smtClean="0"/>
              <a:t>. r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76" y="2321007"/>
            <a:ext cx="5232400" cy="952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76" y="4723560"/>
            <a:ext cx="5384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Rearrange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Integrate </a:t>
            </a:r>
            <a:r>
              <a:rPr lang="en-US" dirty="0" err="1" smtClean="0"/>
              <a:t>w.r.t</a:t>
            </a:r>
            <a:r>
              <a:rPr lang="en-US" dirty="0" smtClean="0"/>
              <a:t>. to r again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constants of integration – what now?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65" y="2303846"/>
            <a:ext cx="5130800" cy="952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08" y="4225888"/>
            <a:ext cx="6743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= 0  - Why?</a:t>
            </a:r>
          </a:p>
          <a:p>
            <a:r>
              <a:rPr lang="en-US" dirty="0" smtClean="0"/>
              <a:t>What else do we know about C’ to constrain C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It’s average must be equal to zero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Or more simply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enforces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03" y="3455528"/>
            <a:ext cx="4851400" cy="914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15" y="4725449"/>
            <a:ext cx="3670300" cy="914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03" y="5838348"/>
            <a:ext cx="3060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96" y="1600245"/>
            <a:ext cx="4914900" cy="952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56" y="3041777"/>
            <a:ext cx="47879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7856" y="4496209"/>
            <a:ext cx="72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03" y="4352891"/>
            <a:ext cx="10414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732" y="5663159"/>
            <a:ext cx="637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v’(r) so therefore can completely calculate the desired term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4" y="5640492"/>
            <a:ext cx="1193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5352" y="169894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35" y="2183721"/>
            <a:ext cx="5880100" cy="952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6" y="320400"/>
            <a:ext cx="7969035" cy="78757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4" y="1631149"/>
            <a:ext cx="3860800" cy="444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6" y="3791273"/>
            <a:ext cx="8204284" cy="7414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890" y="3275719"/>
            <a:ext cx="107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95" y="5786865"/>
            <a:ext cx="4064000" cy="8509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92931" y="5649577"/>
            <a:ext cx="5000940" cy="1071135"/>
          </a:xfrm>
          <a:prstGeom prst="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04663" y="5811710"/>
            <a:ext cx="216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halkduster"/>
                <a:cs typeface="Chalkduster"/>
              </a:rPr>
              <a:t>Mission</a:t>
            </a:r>
          </a:p>
          <a:p>
            <a:pPr algn="ctr"/>
            <a:r>
              <a:rPr lang="en-US" b="1" dirty="0" smtClean="0">
                <a:latin typeface="Chalkduster"/>
                <a:cs typeface="Chalkduster"/>
              </a:rPr>
              <a:t>Accomplished !</a:t>
            </a:r>
            <a:endParaRPr lang="en-US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25344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86902"/>
          </a:xfrm>
        </p:spPr>
        <p:txBody>
          <a:bodyPr/>
          <a:lstStyle/>
          <a:p>
            <a:r>
              <a:rPr lang="en-US" dirty="0" smtClean="0"/>
              <a:t>Equation (3)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Well we now know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Therefore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13" y="1947722"/>
            <a:ext cx="6134100" cy="952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27" y="3061828"/>
            <a:ext cx="3403600" cy="850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70" y="5015298"/>
            <a:ext cx="5270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82" y="1735138"/>
            <a:ext cx="43688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18" y="3549573"/>
            <a:ext cx="3352800" cy="86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41" y="4668289"/>
            <a:ext cx="7809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Thus, the effect of the velocity field is to enhance dispersive spreading, but it too can adequately be described by a diffusion type term, called a dispersion term.</a:t>
            </a:r>
          </a:p>
          <a:p>
            <a:endParaRPr lang="en-US" dirty="0"/>
          </a:p>
          <a:p>
            <a:r>
              <a:rPr lang="en-US" dirty="0" smtClean="0"/>
              <a:t>Note a few things – as a increases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Taylor</a:t>
            </a:r>
            <a:r>
              <a:rPr lang="en-US" dirty="0" smtClean="0"/>
              <a:t> increases, </a:t>
            </a:r>
          </a:p>
          <a:p>
            <a:r>
              <a:rPr lang="en-US" dirty="0"/>
              <a:t>	</a:t>
            </a:r>
            <a:r>
              <a:rPr lang="en-US" dirty="0" smtClean="0"/>
              <a:t>			as mean v increases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Taylor</a:t>
            </a:r>
            <a:r>
              <a:rPr lang="en-US" dirty="0" smtClean="0"/>
              <a:t> increases,</a:t>
            </a:r>
          </a:p>
          <a:p>
            <a:r>
              <a:rPr lang="en-US" dirty="0"/>
              <a:t>	</a:t>
            </a:r>
            <a:r>
              <a:rPr lang="en-US" dirty="0" smtClean="0"/>
              <a:t>			as D increases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Taylor</a:t>
            </a:r>
            <a:r>
              <a:rPr lang="en-US" dirty="0" smtClean="0"/>
              <a:t> decreases			</a:t>
            </a:r>
            <a:r>
              <a:rPr lang="en-US" b="1" dirty="0" smtClean="0"/>
              <a:t>Does this make sense 															to you?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1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Geoffrey Ingram Taylor</a:t>
            </a:r>
            <a:endParaRPr lang="en-US" dirty="0"/>
          </a:p>
        </p:txBody>
      </p:sp>
      <p:pic>
        <p:nvPicPr>
          <p:cNvPr id="4" name="Picture 3" descr="Screen Shot 2015-01-01 at 10.5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" y="1454150"/>
            <a:ext cx="3365500" cy="521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0917" y="2724150"/>
            <a:ext cx="4339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 Geoffrey Ingram Taylor OM (7 March 1886 – 27 June 1975) was a British physicist and mathematician, and a major figure in fluid dynamics and wave theory. His biographer and one-time student, George </a:t>
            </a:r>
            <a:r>
              <a:rPr lang="en-US" dirty="0" err="1"/>
              <a:t>Batchelor</a:t>
            </a:r>
            <a:r>
              <a:rPr lang="en-US" dirty="0"/>
              <a:t>, described him as "</a:t>
            </a:r>
            <a:r>
              <a:rPr lang="en-US" b="1" dirty="0"/>
              <a:t>one of the most notable scientists of this (the 20th) </a:t>
            </a:r>
            <a:r>
              <a:rPr lang="en-US" b="1" dirty="0" smtClean="0"/>
              <a:t>century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He also generalized random walks to include persistence (a topic we will come back to later on in this course)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Taylor’s Genius Idea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Solute Transport in a Tube with a Flow in it is governed by an advection diffusion equation in 3 dimensions. Assuming radial symmetry we can reduce to 2 dimensions, but can we reduce it even further to a 1 dimensional equation that can still accurately capture the way concentration in the tube evolves?</a:t>
            </a:r>
          </a:p>
          <a:p>
            <a:endParaRPr lang="en-US" dirty="0"/>
          </a:p>
          <a:p>
            <a:r>
              <a:rPr lang="en-US" dirty="0" smtClean="0"/>
              <a:t>Turns out Yes – We just have to adjust the diffusion terms to include mechanical dispersion (but have to be careful)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9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and Transport in a Pipe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88027" y="2303225"/>
            <a:ext cx="5817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223147" y="2332754"/>
            <a:ext cx="1447093" cy="14812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4227887" y="2307980"/>
            <a:ext cx="1447093" cy="14812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8027" y="3813959"/>
            <a:ext cx="5817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3" idx="0"/>
          </p:cNvCxnSpPr>
          <p:nvPr/>
        </p:nvCxnSpPr>
        <p:spPr>
          <a:xfrm>
            <a:off x="4902395" y="2332754"/>
            <a:ext cx="49038" cy="1456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4951433" y="3041438"/>
            <a:ext cx="723547" cy="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92369" y="2805210"/>
            <a:ext cx="7188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92369" y="2568986"/>
            <a:ext cx="6597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6173" y="3282429"/>
            <a:ext cx="7188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6173" y="3518669"/>
            <a:ext cx="6597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88027" y="3041438"/>
            <a:ext cx="708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22299" y="2568986"/>
            <a:ext cx="0" cy="506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21601" y="2844889"/>
            <a:ext cx="28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9366" y="2392799"/>
            <a:ext cx="2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06755" y="2719405"/>
            <a:ext cx="60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v(r)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205930" y="2307980"/>
            <a:ext cx="0" cy="733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67384" y="2435878"/>
            <a:ext cx="172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(radius of pipe)</a:t>
            </a:r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7" y="4140083"/>
            <a:ext cx="3162300" cy="952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4" y="5341359"/>
            <a:ext cx="6781800" cy="9525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238609" y="5594516"/>
            <a:ext cx="591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(1)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056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want a 1d equation we must define a 1d concentration. Let’s decompose concentration into an average and a fluctuation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the average (</a:t>
            </a:r>
            <a:r>
              <a:rPr lang="en-US" dirty="0" err="1" smtClean="0"/>
              <a:t>overbar</a:t>
            </a:r>
            <a:r>
              <a:rPr lang="en-US" dirty="0" smtClean="0"/>
              <a:t>) is defined as the average across the cross section of the tube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46" y="3233480"/>
            <a:ext cx="49784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9" y="5377570"/>
            <a:ext cx="4419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Subbing into my ADE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" y="1857658"/>
            <a:ext cx="7975600" cy="952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61" y="3144740"/>
            <a:ext cx="61214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5938" y="4633494"/>
            <a:ext cx="70770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I have decomposed velocity into its mean and fluctuation also</a:t>
            </a:r>
          </a:p>
          <a:p>
            <a:endParaRPr lang="en-US" dirty="0" smtClean="0"/>
          </a:p>
          <a:p>
            <a:r>
              <a:rPr lang="en-US" dirty="0" smtClean="0"/>
              <a:t>Now we can take the average of the above equation (term by term)</a:t>
            </a:r>
          </a:p>
          <a:p>
            <a:endParaRPr lang="en-US" dirty="0"/>
          </a:p>
          <a:p>
            <a:r>
              <a:rPr lang="en-US" dirty="0" smtClean="0"/>
              <a:t>Note : Terms with primes have zero average by definition, but be careful with terms with products of primes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4328" y="3543242"/>
            <a:ext cx="591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(2)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880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equation (2)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13" y="2029268"/>
            <a:ext cx="6134100" cy="952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376762" y="2981768"/>
            <a:ext cx="411931" cy="1102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0773" y="4122767"/>
            <a:ext cx="5596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Except for this term this looks like a perfect one-dimensional ADE</a:t>
            </a:r>
          </a:p>
          <a:p>
            <a:pPr algn="ctr"/>
            <a:r>
              <a:rPr lang="en-US" sz="2400" dirty="0" smtClean="0"/>
              <a:t>-</a:t>
            </a:r>
          </a:p>
          <a:p>
            <a:pPr algn="ctr"/>
            <a:r>
              <a:rPr lang="en-US" sz="2400" dirty="0" smtClean="0"/>
              <a:t>What can we do with this term?</a:t>
            </a:r>
          </a:p>
          <a:p>
            <a:pPr algn="ctr"/>
            <a:r>
              <a:rPr lang="en-US" sz="2400" dirty="0" smtClean="0"/>
              <a:t>And what does it mean…</a:t>
            </a:r>
          </a:p>
          <a:p>
            <a:pPr algn="ctr"/>
            <a:r>
              <a:rPr lang="en-US" sz="2400" dirty="0" smtClean="0"/>
              <a:t>It is called the dispersion term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32424" y="2256161"/>
            <a:ext cx="591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(3)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379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still have some </a:t>
            </a:r>
            <a:r>
              <a:rPr lang="en-US" sz="3600" dirty="0" smtClean="0"/>
              <a:t>information</a:t>
            </a:r>
            <a:r>
              <a:rPr lang="en-US" dirty="0" smtClean="0"/>
              <a:t> left – subtract (3) from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448" y="3861243"/>
            <a:ext cx="813556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this is where the genius comes…..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Taylor, based on physical intuition assumed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Horizontal gradients in the mean are larger than horizontal gradients in fluctuations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Fluctuations evolve slowly in time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Gradients of fluctuations in radial direction are larger than in longitudinal direction</a:t>
            </a:r>
          </a:p>
          <a:p>
            <a:endParaRPr lang="en-US" dirty="0"/>
          </a:p>
          <a:p>
            <a:r>
              <a:rPr lang="en-US" dirty="0" smtClean="0"/>
              <a:t>But when or why are these reasonable?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8" y="1894176"/>
            <a:ext cx="7535252" cy="88166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56" y="2921646"/>
            <a:ext cx="3893044" cy="8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at times larger than the diffusion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76078"/>
            <a:ext cx="7313613" cy="1415122"/>
          </a:xfrm>
        </p:spPr>
        <p:txBody>
          <a:bodyPr/>
          <a:lstStyle/>
          <a:p>
            <a:r>
              <a:rPr lang="en-US" dirty="0" smtClean="0"/>
              <a:t>What does this time represent???? Think hard about this, because this is the key to understanding Taylor dispersion and why this is so elegant….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07" y="2315019"/>
            <a:ext cx="1803400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40" y="3161218"/>
            <a:ext cx="212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8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40300</TotalTime>
  <Words>597</Words>
  <Application>Microsoft Macintosh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Chapter 6</vt:lpstr>
      <vt:lpstr>Sir Geoffrey Ingram Taylor</vt:lpstr>
      <vt:lpstr>Taylor’s Genius Idea</vt:lpstr>
      <vt:lpstr>Flow and Transport in a Pipe</vt:lpstr>
      <vt:lpstr>PowerPoint Presentation</vt:lpstr>
      <vt:lpstr>Subbing into my ADE</vt:lpstr>
      <vt:lpstr>Averaging equation (2)</vt:lpstr>
      <vt:lpstr>We still have some information left – subtract (3) from (2)</vt:lpstr>
      <vt:lpstr>Only at times larger than the diffusion time scale</vt:lpstr>
      <vt:lpstr>Implementing our assumptions</vt:lpstr>
      <vt:lpstr>PowerPoint Presentation</vt:lpstr>
      <vt:lpstr>PowerPoint Presentation</vt:lpstr>
      <vt:lpstr>PowerPoint Presentation</vt:lpstr>
      <vt:lpstr>THEREFORE</vt:lpstr>
      <vt:lpstr>PowerPoint Presentation</vt:lpstr>
      <vt:lpstr>Recall</vt:lpstr>
      <vt:lpstr>Or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Diogo Bolster</dc:creator>
  <cp:lastModifiedBy>Diogo Bolster</cp:lastModifiedBy>
  <cp:revision>31</cp:revision>
  <dcterms:created xsi:type="dcterms:W3CDTF">2014-12-28T06:59:30Z</dcterms:created>
  <dcterms:modified xsi:type="dcterms:W3CDTF">2015-01-28T19:39:29Z</dcterms:modified>
</cp:coreProperties>
</file>