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9" r:id="rId1"/>
  </p:sldMasterIdLst>
  <p:sldIdLst>
    <p:sldId id="256" r:id="rId2"/>
    <p:sldId id="257" r:id="rId3"/>
    <p:sldId id="258" r:id="rId4"/>
    <p:sldId id="26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54" d="100"/>
          <a:sy n="154" d="100"/>
        </p:scale>
        <p:origin x="-1136" y="-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6734C-E115-4BC5-9FB0-F9BF6FABFDA0}" type="datetimeFigureOut">
              <a:rPr lang="en-US" smtClean="0"/>
              <a:t>1/20/15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278A2-644D-4347-8530-D76D8C291CA1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96F7F-E01F-DF46-852F-1C1D6F4C3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278A2-644D-4347-8530-D76D8C291CA1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96F7F-E01F-DF46-852F-1C1D6F4C3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278A2-644D-4347-8530-D76D8C291CA1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96F7F-E01F-DF46-852F-1C1D6F4C3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4A6734C-E115-4BC5-9FB0-F9BF6FABFDA0}" type="datetimeFigureOut">
              <a:rPr lang="en-US" smtClean="0"/>
              <a:t>1/20/15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39C4FB-7D33-419B-8833-D1372BFD11C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278A2-644D-4347-8530-D76D8C291CA1}" type="datetimeFigureOut">
              <a:rPr lang="en-US" smtClean="0"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96F7F-E01F-DF46-852F-1C1D6F4C3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278A2-644D-4347-8530-D76D8C291CA1}" type="datetimeFigureOut">
              <a:rPr lang="en-US" smtClean="0"/>
              <a:t>1/20/15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96F7F-E01F-DF46-852F-1C1D6F4C3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278A2-644D-4347-8530-D76D8C291CA1}" type="datetimeFigureOut">
              <a:rPr lang="en-US" smtClean="0"/>
              <a:t>1/20/15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96F7F-E01F-DF46-852F-1C1D6F4C3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278A2-644D-4347-8530-D76D8C291CA1}" type="datetimeFigureOut">
              <a:rPr lang="en-US" smtClean="0"/>
              <a:t>1/20/15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96F7F-E01F-DF46-852F-1C1D6F4C3C5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278A2-644D-4347-8530-D76D8C291CA1}" type="datetimeFigureOut">
              <a:rPr lang="en-US" smtClean="0"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96F7F-E01F-DF46-852F-1C1D6F4C3C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C8278A2-644D-4347-8530-D76D8C291CA1}" type="datetimeFigureOut">
              <a:rPr lang="en-US" smtClean="0"/>
              <a:t>1/20/15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5896F7F-E01F-DF46-852F-1C1D6F4C3C5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C8278A2-644D-4347-8530-D76D8C291CA1}" type="datetimeFigureOut">
              <a:rPr lang="en-US" smtClean="0"/>
              <a:t>1/20/15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5896F7F-E01F-DF46-852F-1C1D6F4C3C51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5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5" Type="http://schemas.openxmlformats.org/officeDocument/2006/relationships/image" Target="../media/image12.tiff"/><Relationship Id="rId6" Type="http://schemas.openxmlformats.org/officeDocument/2006/relationships/image" Target="../media/image18.tiff"/><Relationship Id="rId7" Type="http://schemas.openxmlformats.org/officeDocument/2006/relationships/image" Target="../media/image19.tiff"/><Relationship Id="rId8" Type="http://schemas.openxmlformats.org/officeDocument/2006/relationships/image" Target="../media/image20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5" Type="http://schemas.openxmlformats.org/officeDocument/2006/relationships/image" Target="../media/image12.tiff"/><Relationship Id="rId6" Type="http://schemas.openxmlformats.org/officeDocument/2006/relationships/image" Target="../media/image18.tiff"/><Relationship Id="rId7" Type="http://schemas.openxmlformats.org/officeDocument/2006/relationships/image" Target="../media/image21.tiff"/><Relationship Id="rId8" Type="http://schemas.openxmlformats.org/officeDocument/2006/relationships/image" Target="../media/image2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Relationship Id="rId3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4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5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tiff"/><Relationship Id="rId5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4" Type="http://schemas.openxmlformats.org/officeDocument/2006/relationships/image" Target="../media/image12.tiff"/><Relationship Id="rId5" Type="http://schemas.openxmlformats.org/officeDocument/2006/relationships/image" Target="../media/image13.tiff"/><Relationship Id="rId6" Type="http://schemas.openxmlformats.org/officeDocument/2006/relationships/image" Target="../media/image14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5" Type="http://schemas.openxmlformats.org/officeDocument/2006/relationships/image" Target="../media/image12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4" Type="http://schemas.openxmlformats.org/officeDocument/2006/relationships/image" Target="../media/image11.tiff"/><Relationship Id="rId5" Type="http://schemas.openxmlformats.org/officeDocument/2006/relationships/image" Target="../media/image12.tiff"/><Relationship Id="rId6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Reaction – Advection – Dispersion</a:t>
            </a:r>
            <a:endParaRPr lang="en-US" dirty="0"/>
          </a:p>
          <a:p>
            <a:r>
              <a:rPr lang="en-US" dirty="0" smtClean="0"/>
              <a:t>First Order 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286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keep v and D</a:t>
            </a:r>
            <a:endParaRPr lang="en-US" dirty="0"/>
          </a:p>
        </p:txBody>
      </p:sp>
      <p:pic>
        <p:nvPicPr>
          <p:cNvPr id="4" name="Picture 3" descr="latex-image-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02" y="1731328"/>
            <a:ext cx="2946400" cy="749300"/>
          </a:xfrm>
          <a:prstGeom prst="rect">
            <a:avLst/>
          </a:prstGeom>
        </p:spPr>
      </p:pic>
      <p:pic>
        <p:nvPicPr>
          <p:cNvPr id="5" name="Picture 4" descr="latex-image-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399" y="1742020"/>
            <a:ext cx="1536700" cy="254000"/>
          </a:xfrm>
          <a:prstGeom prst="rect">
            <a:avLst/>
          </a:prstGeom>
        </p:spPr>
      </p:pic>
      <p:pic>
        <p:nvPicPr>
          <p:cNvPr id="6" name="Picture 5" descr="latex-image-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5" y="2453220"/>
            <a:ext cx="2095500" cy="355600"/>
          </a:xfrm>
          <a:prstGeom prst="rect">
            <a:avLst/>
          </a:prstGeom>
        </p:spPr>
      </p:pic>
      <p:pic>
        <p:nvPicPr>
          <p:cNvPr id="7" name="Picture 6" descr="latex-image-1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382" y="2921003"/>
            <a:ext cx="2197100" cy="355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92715" y="4439924"/>
            <a:ext cx="53515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Now what? Use what you learned from both cases above to look for an appropriate solution here</a:t>
            </a:r>
          </a:p>
          <a:p>
            <a:endParaRPr lang="en-US" dirty="0"/>
          </a:p>
          <a:p>
            <a:r>
              <a:rPr lang="en-US" dirty="0" smtClean="0"/>
              <a:t>i.e. use the solutions to guess an appropriate solution structure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9804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keep v and D</a:t>
            </a:r>
            <a:endParaRPr lang="en-US" dirty="0"/>
          </a:p>
        </p:txBody>
      </p:sp>
      <p:pic>
        <p:nvPicPr>
          <p:cNvPr id="4" name="Picture 3" descr="latex-image-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02" y="1731328"/>
            <a:ext cx="2946400" cy="749300"/>
          </a:xfrm>
          <a:prstGeom prst="rect">
            <a:avLst/>
          </a:prstGeom>
        </p:spPr>
      </p:pic>
      <p:pic>
        <p:nvPicPr>
          <p:cNvPr id="5" name="Picture 4" descr="latex-image-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399" y="1742020"/>
            <a:ext cx="1536700" cy="254000"/>
          </a:xfrm>
          <a:prstGeom prst="rect">
            <a:avLst/>
          </a:prstGeom>
        </p:spPr>
      </p:pic>
      <p:pic>
        <p:nvPicPr>
          <p:cNvPr id="6" name="Picture 5" descr="latex-image-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5" y="2453220"/>
            <a:ext cx="2095500" cy="355600"/>
          </a:xfrm>
          <a:prstGeom prst="rect">
            <a:avLst/>
          </a:prstGeom>
        </p:spPr>
      </p:pic>
      <p:pic>
        <p:nvPicPr>
          <p:cNvPr id="7" name="Picture 6" descr="latex-image-1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382" y="2921003"/>
            <a:ext cx="2197100" cy="35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81002" y="3886169"/>
            <a:ext cx="614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                                 and substitute into ODE</a:t>
            </a:r>
            <a:endParaRPr lang="en-US" dirty="0"/>
          </a:p>
        </p:txBody>
      </p:sp>
      <p:pic>
        <p:nvPicPr>
          <p:cNvPr id="9" name="Picture 8" descr="latex-image-1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2" y="3948735"/>
            <a:ext cx="1549400" cy="3175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411638" y="6100582"/>
            <a:ext cx="3057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</a:t>
            </a:r>
            <a:r>
              <a:rPr lang="en-US" dirty="0" smtClean="0">
                <a:latin typeface="Symbol" charset="2"/>
                <a:cs typeface="Symbol" charset="2"/>
              </a:rPr>
              <a:t>a</a:t>
            </a:r>
            <a:r>
              <a:rPr lang="en-US" dirty="0" smtClean="0"/>
              <a:t>? Solve the quadratic</a:t>
            </a:r>
            <a:endParaRPr lang="en-US" dirty="0"/>
          </a:p>
        </p:txBody>
      </p:sp>
      <p:pic>
        <p:nvPicPr>
          <p:cNvPr id="13" name="Picture 12" descr="latex-image-1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102" y="5389258"/>
            <a:ext cx="2603500" cy="381000"/>
          </a:xfrm>
          <a:prstGeom prst="rect">
            <a:avLst/>
          </a:prstGeom>
        </p:spPr>
      </p:pic>
      <p:pic>
        <p:nvPicPr>
          <p:cNvPr id="14" name="Picture 13" descr="latex-image-1.tif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076" y="4575094"/>
            <a:ext cx="46736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11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keep v and D</a:t>
            </a:r>
            <a:endParaRPr lang="en-US" dirty="0"/>
          </a:p>
        </p:txBody>
      </p:sp>
      <p:pic>
        <p:nvPicPr>
          <p:cNvPr id="4" name="Picture 3" descr="latex-image-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02" y="1731328"/>
            <a:ext cx="2946400" cy="749300"/>
          </a:xfrm>
          <a:prstGeom prst="rect">
            <a:avLst/>
          </a:prstGeom>
        </p:spPr>
      </p:pic>
      <p:pic>
        <p:nvPicPr>
          <p:cNvPr id="5" name="Picture 4" descr="latex-image-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399" y="1742020"/>
            <a:ext cx="1536700" cy="254000"/>
          </a:xfrm>
          <a:prstGeom prst="rect">
            <a:avLst/>
          </a:prstGeom>
        </p:spPr>
      </p:pic>
      <p:pic>
        <p:nvPicPr>
          <p:cNvPr id="6" name="Picture 5" descr="latex-image-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5" y="2453220"/>
            <a:ext cx="2095500" cy="355600"/>
          </a:xfrm>
          <a:prstGeom prst="rect">
            <a:avLst/>
          </a:prstGeom>
        </p:spPr>
      </p:pic>
      <p:pic>
        <p:nvPicPr>
          <p:cNvPr id="7" name="Picture 6" descr="latex-image-1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382" y="2921003"/>
            <a:ext cx="2197100" cy="355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2638" y="3375958"/>
            <a:ext cx="6141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Assume                                 and substitute into ODE</a:t>
            </a:r>
            <a:endParaRPr lang="en-US" dirty="0"/>
          </a:p>
        </p:txBody>
      </p:sp>
      <p:pic>
        <p:nvPicPr>
          <p:cNvPr id="9" name="Picture 8" descr="latex-image-1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5338" y="3438524"/>
            <a:ext cx="1549400" cy="3175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70261" y="6144126"/>
            <a:ext cx="3127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Again, use BCs to fix A</a:t>
            </a:r>
            <a:r>
              <a:rPr lang="en-US" baseline="-25000" dirty="0" smtClean="0"/>
              <a:t>1</a:t>
            </a:r>
            <a:r>
              <a:rPr lang="en-US" dirty="0" smtClean="0"/>
              <a:t> and A</a:t>
            </a:r>
            <a:r>
              <a:rPr lang="en-US" baseline="-25000" dirty="0" smtClean="0"/>
              <a:t>2</a:t>
            </a:r>
            <a:endParaRPr lang="en-US" baseline="-25000" dirty="0"/>
          </a:p>
        </p:txBody>
      </p:sp>
      <p:pic>
        <p:nvPicPr>
          <p:cNvPr id="15" name="Picture 14" descr="latex-image-1.tif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0762" y="4900941"/>
            <a:ext cx="6413500" cy="901700"/>
          </a:xfrm>
          <a:prstGeom prst="rect">
            <a:avLst/>
          </a:prstGeom>
        </p:spPr>
      </p:pic>
      <p:pic>
        <p:nvPicPr>
          <p:cNvPr id="16" name="Picture 15" descr="latex-image-1.tif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612" y="3922307"/>
            <a:ext cx="2971800" cy="77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16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the way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might you know when you can neglect diffusion and when you can neglect advection?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7751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First Order Degradation Reactions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410200"/>
          </a:xfrm>
        </p:spPr>
        <p:txBody>
          <a:bodyPr>
            <a:normAutofit/>
          </a:bodyPr>
          <a:lstStyle/>
          <a:p>
            <a:r>
              <a:rPr lang="en-US" dirty="0" smtClean="0"/>
              <a:t>Advection-Dispersion Equation with degradation</a:t>
            </a:r>
          </a:p>
          <a:p>
            <a:endParaRPr lang="en-US" dirty="0"/>
          </a:p>
          <a:p>
            <a:pPr marL="82296" indent="0">
              <a:buNone/>
            </a:pPr>
            <a:endParaRPr lang="en-US" dirty="0"/>
          </a:p>
          <a:p>
            <a:r>
              <a:rPr lang="en-US" dirty="0" smtClean="0"/>
              <a:t>Or in 1d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Guess what – use Fourier transforms to study infinite domain solution…</a:t>
            </a:r>
            <a:endParaRPr lang="en-US" dirty="0"/>
          </a:p>
        </p:txBody>
      </p:sp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698" y="2659608"/>
            <a:ext cx="4711700" cy="812800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19" y="4416083"/>
            <a:ext cx="44323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92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Fourier space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Therefore, in real space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Greens Function?? Random Walks?</a:t>
            </a:r>
            <a:endParaRPr lang="en-US" dirty="0"/>
          </a:p>
        </p:txBody>
      </p:sp>
      <p:pic>
        <p:nvPicPr>
          <p:cNvPr id="5" name="Picture 4" descr="latex-image-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850" y="2133600"/>
            <a:ext cx="4813300" cy="81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14333" y="3185583"/>
            <a:ext cx="2168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as conservative</a:t>
            </a:r>
            <a:endParaRPr lang="en-US" dirty="0"/>
          </a:p>
        </p:txBody>
      </p:sp>
      <p:sp>
        <p:nvSpPr>
          <p:cNvPr id="7" name="Right Brace 6"/>
          <p:cNvSpPr/>
          <p:nvPr/>
        </p:nvSpPr>
        <p:spPr>
          <a:xfrm>
            <a:off x="5524501" y="1937809"/>
            <a:ext cx="279400" cy="2475442"/>
          </a:xfrm>
          <a:prstGeom prst="rightBrace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atex-image-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867" y="4567767"/>
            <a:ext cx="44831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9578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Walks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Update position in space and time as before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But now, during a time step a particle can die with Probability</a:t>
            </a:r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How to implement numerically?</a:t>
            </a:r>
            <a:endParaRPr lang="en-US" sz="2400" dirty="0"/>
          </a:p>
        </p:txBody>
      </p:sp>
      <p:pic>
        <p:nvPicPr>
          <p:cNvPr id="4" name="Picture 3" descr="latex-image-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256" y="2099390"/>
            <a:ext cx="3022600" cy="419100"/>
          </a:xfrm>
          <a:prstGeom prst="rect">
            <a:avLst/>
          </a:prstGeom>
        </p:spPr>
      </p:pic>
      <p:pic>
        <p:nvPicPr>
          <p:cNvPr id="5" name="Picture 4" descr="latex-image-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201" y="2762607"/>
            <a:ext cx="2159000" cy="330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85263" y="4895736"/>
            <a:ext cx="2851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this consistent – say if </a:t>
            </a:r>
            <a:r>
              <a:rPr lang="en-US" dirty="0" smtClean="0">
                <a:latin typeface="Symbol" charset="2"/>
                <a:cs typeface="Symbol" charset="2"/>
              </a:rPr>
              <a:t>g</a:t>
            </a:r>
            <a:r>
              <a:rPr lang="en-US" dirty="0" smtClean="0"/>
              <a:t>=0</a:t>
            </a:r>
            <a:endParaRPr lang="en-US" dirty="0"/>
          </a:p>
        </p:txBody>
      </p:sp>
      <p:pic>
        <p:nvPicPr>
          <p:cNvPr id="9" name="Picture 8" descr="latex-image-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900" y="4459369"/>
            <a:ext cx="2070100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43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Steady State Plumes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One of the interesting features of degrading systems is that they allow for steady state plumes (that is the system can reach a point where you are putting in the same as is dying at a given time)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r>
              <a:rPr lang="en-US" sz="2000" dirty="0" smtClean="0"/>
              <a:t>We have a continuous source of concentration C0 being released from x=0 that </a:t>
            </a:r>
            <a:r>
              <a:rPr lang="en-US" sz="2000" dirty="0" err="1" smtClean="0"/>
              <a:t>advects</a:t>
            </a:r>
            <a:r>
              <a:rPr lang="en-US" sz="2000" dirty="0" smtClean="0"/>
              <a:t>, disperses and degrades as it moves downstream (sound familiar to anyone – Arial?)</a:t>
            </a:r>
          </a:p>
          <a:p>
            <a:r>
              <a:rPr lang="en-US" sz="2000" dirty="0" smtClean="0"/>
              <a:t>How to solve (can’t formally use Fourier on semi-infinite domain)</a:t>
            </a:r>
            <a:endParaRPr lang="en-US" sz="2000" dirty="0"/>
          </a:p>
        </p:txBody>
      </p:sp>
      <p:pic>
        <p:nvPicPr>
          <p:cNvPr id="4" name="Picture 3" descr="latex-image-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50" y="2715683"/>
            <a:ext cx="3848100" cy="749300"/>
          </a:xfrm>
          <a:prstGeom prst="rect">
            <a:avLst/>
          </a:prstGeom>
        </p:spPr>
      </p:pic>
      <p:pic>
        <p:nvPicPr>
          <p:cNvPr id="5" name="Picture 4" descr="latex-image-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567" y="2973917"/>
            <a:ext cx="1536700" cy="254000"/>
          </a:xfrm>
          <a:prstGeom prst="rect">
            <a:avLst/>
          </a:prstGeom>
        </p:spPr>
      </p:pic>
      <p:pic>
        <p:nvPicPr>
          <p:cNvPr id="6" name="Picture 5" descr="latex-image-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833" y="3685117"/>
            <a:ext cx="2095500" cy="355600"/>
          </a:xfrm>
          <a:prstGeom prst="rect">
            <a:avLst/>
          </a:prstGeom>
        </p:spPr>
      </p:pic>
      <p:pic>
        <p:nvPicPr>
          <p:cNvPr id="7" name="Picture 6" descr="latex-image-1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0550" y="4152900"/>
            <a:ext cx="2197100" cy="3556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1703917" y="2550583"/>
            <a:ext cx="846666" cy="113453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76916" y="3783568"/>
            <a:ext cx="1327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Steady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97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start easy – set D=0</a:t>
            </a:r>
            <a:endParaRPr lang="en-US" dirty="0"/>
          </a:p>
        </p:txBody>
      </p:sp>
      <p:pic>
        <p:nvPicPr>
          <p:cNvPr id="4" name="Picture 3" descr="latex-image-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5916" y="2840568"/>
            <a:ext cx="1536700" cy="254000"/>
          </a:xfrm>
          <a:prstGeom prst="rect">
            <a:avLst/>
          </a:prstGeom>
        </p:spPr>
      </p:pic>
      <p:pic>
        <p:nvPicPr>
          <p:cNvPr id="5" name="Picture 4" descr="latex-image-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182" y="3551768"/>
            <a:ext cx="2095500" cy="355600"/>
          </a:xfrm>
          <a:prstGeom prst="rect">
            <a:avLst/>
          </a:prstGeom>
        </p:spPr>
      </p:pic>
      <p:pic>
        <p:nvPicPr>
          <p:cNvPr id="6" name="Picture 5" descr="latex-image-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2899" y="4019551"/>
            <a:ext cx="2197100" cy="355600"/>
          </a:xfrm>
          <a:prstGeom prst="rect">
            <a:avLst/>
          </a:prstGeom>
        </p:spPr>
      </p:pic>
      <p:pic>
        <p:nvPicPr>
          <p:cNvPr id="7" name="Picture 6" descr="latex-image-1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733" y="2738968"/>
            <a:ext cx="1841500" cy="71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83526" y="5397500"/>
            <a:ext cx="152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How to solve?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091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start easy – set D=0</a:t>
            </a:r>
            <a:endParaRPr lang="en-US" dirty="0"/>
          </a:p>
        </p:txBody>
      </p:sp>
      <p:pic>
        <p:nvPicPr>
          <p:cNvPr id="4" name="Picture 3" descr="latex-image-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666" y="1742020"/>
            <a:ext cx="1536700" cy="254000"/>
          </a:xfrm>
          <a:prstGeom prst="rect">
            <a:avLst/>
          </a:prstGeom>
        </p:spPr>
      </p:pic>
      <p:pic>
        <p:nvPicPr>
          <p:cNvPr id="5" name="Picture 4" descr="latex-image-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932" y="2453220"/>
            <a:ext cx="2095500" cy="355600"/>
          </a:xfrm>
          <a:prstGeom prst="rect">
            <a:avLst/>
          </a:prstGeom>
        </p:spPr>
      </p:pic>
      <p:pic>
        <p:nvPicPr>
          <p:cNvPr id="6" name="Picture 5" descr="latex-image-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49" y="2921003"/>
            <a:ext cx="2197100" cy="355600"/>
          </a:xfrm>
          <a:prstGeom prst="rect">
            <a:avLst/>
          </a:prstGeom>
        </p:spPr>
      </p:pic>
      <p:pic>
        <p:nvPicPr>
          <p:cNvPr id="7" name="Picture 6" descr="latex-image-1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483" y="1640420"/>
            <a:ext cx="1841500" cy="71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194526" y="3632202"/>
            <a:ext cx="3178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Integrate and impose BC at x=0</a:t>
            </a:r>
            <a:endParaRPr lang="en-US" dirty="0"/>
          </a:p>
        </p:txBody>
      </p:sp>
      <p:pic>
        <p:nvPicPr>
          <p:cNvPr id="3" name="Picture 2" descr="latex-image-1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4328585"/>
            <a:ext cx="1739900" cy="40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52671" y="5302250"/>
            <a:ext cx="5164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does this mean and does it make sense to you?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745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 – now other extreme – v=0</a:t>
            </a:r>
            <a:endParaRPr lang="en-US" dirty="0"/>
          </a:p>
        </p:txBody>
      </p:sp>
      <p:pic>
        <p:nvPicPr>
          <p:cNvPr id="4" name="Picture 3" descr="latex-image-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183" y="1625600"/>
            <a:ext cx="2400300" cy="749300"/>
          </a:xfrm>
          <a:prstGeom prst="rect">
            <a:avLst/>
          </a:prstGeom>
        </p:spPr>
      </p:pic>
      <p:pic>
        <p:nvPicPr>
          <p:cNvPr id="5" name="Picture 4" descr="latex-image-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399" y="1742020"/>
            <a:ext cx="1536700" cy="254000"/>
          </a:xfrm>
          <a:prstGeom prst="rect">
            <a:avLst/>
          </a:prstGeom>
        </p:spPr>
      </p:pic>
      <p:pic>
        <p:nvPicPr>
          <p:cNvPr id="6" name="Picture 5" descr="latex-image-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5" y="2453220"/>
            <a:ext cx="2095500" cy="355600"/>
          </a:xfrm>
          <a:prstGeom prst="rect">
            <a:avLst/>
          </a:prstGeom>
        </p:spPr>
      </p:pic>
      <p:pic>
        <p:nvPicPr>
          <p:cNvPr id="7" name="Picture 6" descr="latex-image-1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382" y="2921003"/>
            <a:ext cx="2197100" cy="3556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8833" y="4191000"/>
            <a:ext cx="5321299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to solve now? Can’t just integrate as we did before, but look at the equation carefully. </a:t>
            </a:r>
            <a:r>
              <a:rPr lang="en-US" dirty="0"/>
              <a:t> </a:t>
            </a:r>
            <a:r>
              <a:rPr lang="en-US" dirty="0" smtClean="0"/>
              <a:t>What function when you differentiate it twice comes back with the same structure?</a:t>
            </a:r>
          </a:p>
          <a:p>
            <a:endParaRPr lang="en-US" dirty="0"/>
          </a:p>
          <a:p>
            <a:r>
              <a:rPr lang="en-US" dirty="0" smtClean="0"/>
              <a:t>Also 2</a:t>
            </a:r>
            <a:r>
              <a:rPr lang="en-US" baseline="30000" dirty="0" smtClean="0"/>
              <a:t>nd</a:t>
            </a:r>
            <a:r>
              <a:rPr lang="en-US" dirty="0" smtClean="0"/>
              <a:t> order ODE – which means two </a:t>
            </a:r>
            <a:r>
              <a:rPr lang="en-US" dirty="0" smtClean="0"/>
              <a:t>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9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 – now other extreme – v=0</a:t>
            </a:r>
            <a:endParaRPr lang="en-US" dirty="0"/>
          </a:p>
        </p:txBody>
      </p:sp>
      <p:pic>
        <p:nvPicPr>
          <p:cNvPr id="4" name="Picture 3" descr="latex-image-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183" y="1625600"/>
            <a:ext cx="2400300" cy="749300"/>
          </a:xfrm>
          <a:prstGeom prst="rect">
            <a:avLst/>
          </a:prstGeom>
        </p:spPr>
      </p:pic>
      <p:pic>
        <p:nvPicPr>
          <p:cNvPr id="5" name="Picture 4" descr="latex-image-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6399" y="1742020"/>
            <a:ext cx="1536700" cy="254000"/>
          </a:xfrm>
          <a:prstGeom prst="rect">
            <a:avLst/>
          </a:prstGeom>
        </p:spPr>
      </p:pic>
      <p:pic>
        <p:nvPicPr>
          <p:cNvPr id="6" name="Picture 5" descr="latex-image-1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65" y="2453220"/>
            <a:ext cx="2095500" cy="355600"/>
          </a:xfrm>
          <a:prstGeom prst="rect">
            <a:avLst/>
          </a:prstGeom>
        </p:spPr>
      </p:pic>
      <p:pic>
        <p:nvPicPr>
          <p:cNvPr id="7" name="Picture 6" descr="latex-image-1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382" y="2921003"/>
            <a:ext cx="2197100" cy="355600"/>
          </a:xfrm>
          <a:prstGeom prst="rect">
            <a:avLst/>
          </a:prstGeom>
        </p:spPr>
      </p:pic>
      <p:pic>
        <p:nvPicPr>
          <p:cNvPr id="3" name="Picture 2" descr="latex-image-1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950" y="4377267"/>
            <a:ext cx="3784600" cy="4318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32119" y="5295172"/>
            <a:ext cx="4094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Find A</a:t>
            </a:r>
            <a:r>
              <a:rPr lang="en-US" baseline="-25000" dirty="0" smtClean="0"/>
              <a:t>1</a:t>
            </a:r>
            <a:r>
              <a:rPr lang="en-US" dirty="0" smtClean="0"/>
              <a:t> and A</a:t>
            </a:r>
            <a:r>
              <a:rPr lang="en-US" baseline="-25000" dirty="0" smtClean="0"/>
              <a:t>2</a:t>
            </a:r>
            <a:r>
              <a:rPr lang="en-US" dirty="0" smtClean="0"/>
              <a:t> from boundary conditions </a:t>
            </a:r>
          </a:p>
          <a:p>
            <a:pPr algn="ctr"/>
            <a:r>
              <a:rPr lang="en-US" dirty="0" smtClean="0"/>
              <a:t>– </a:t>
            </a:r>
          </a:p>
          <a:p>
            <a:pPr algn="ctr"/>
            <a:r>
              <a:rPr lang="en-US" dirty="0" smtClean="0"/>
              <a:t>use your physical reasoning also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898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105</TotalTime>
  <Words>385</Words>
  <Application>Microsoft Macintosh PowerPoint</Application>
  <PresentationFormat>On-screen Show (4:3)</PresentationFormat>
  <Paragraphs>67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Solstice</vt:lpstr>
      <vt:lpstr>Chapter 7</vt:lpstr>
      <vt:lpstr>First Order Degradation Reactions</vt:lpstr>
      <vt:lpstr>PowerPoint Presentation</vt:lpstr>
      <vt:lpstr>Random Walks</vt:lpstr>
      <vt:lpstr>Steady State Plumes</vt:lpstr>
      <vt:lpstr>Let’s start easy – set D=0</vt:lpstr>
      <vt:lpstr>Let’s start easy – set D=0</vt:lpstr>
      <vt:lpstr>Ok – now other extreme – v=0</vt:lpstr>
      <vt:lpstr>Ok – now other extreme – v=0</vt:lpstr>
      <vt:lpstr>Now keep v and D</vt:lpstr>
      <vt:lpstr>Now keep v and D</vt:lpstr>
      <vt:lpstr>Now keep v and D</vt:lpstr>
      <vt:lpstr>By the way </vt:lpstr>
    </vt:vector>
  </TitlesOfParts>
  <Company>University of Notre Dame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Diogo Bolster</dc:creator>
  <cp:lastModifiedBy>Diogo Bolster</cp:lastModifiedBy>
  <cp:revision>28</cp:revision>
  <dcterms:created xsi:type="dcterms:W3CDTF">2014-12-29T02:55:59Z</dcterms:created>
  <dcterms:modified xsi:type="dcterms:W3CDTF">2015-01-20T21:39:28Z</dcterms:modified>
</cp:coreProperties>
</file>