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6" r:id="rId2"/>
    <p:sldId id="257" r:id="rId3"/>
    <p:sldId id="287" r:id="rId4"/>
    <p:sldId id="258" r:id="rId5"/>
    <p:sldId id="259" r:id="rId6"/>
    <p:sldId id="291" r:id="rId7"/>
    <p:sldId id="260" r:id="rId8"/>
    <p:sldId id="286" r:id="rId9"/>
    <p:sldId id="276" r:id="rId10"/>
    <p:sldId id="277" r:id="rId11"/>
    <p:sldId id="262" r:id="rId12"/>
    <p:sldId id="263" r:id="rId13"/>
    <p:sldId id="264" r:id="rId14"/>
    <p:sldId id="288" r:id="rId15"/>
    <p:sldId id="265" r:id="rId16"/>
    <p:sldId id="266" r:id="rId17"/>
    <p:sldId id="278" r:id="rId18"/>
    <p:sldId id="280" r:id="rId19"/>
    <p:sldId id="267" r:id="rId20"/>
    <p:sldId id="268" r:id="rId21"/>
    <p:sldId id="274" r:id="rId22"/>
    <p:sldId id="269" r:id="rId23"/>
    <p:sldId id="284" r:id="rId24"/>
    <p:sldId id="285" r:id="rId25"/>
    <p:sldId id="279" r:id="rId26"/>
    <p:sldId id="283" r:id="rId27"/>
    <p:sldId id="281" r:id="rId28"/>
    <p:sldId id="272" r:id="rId29"/>
    <p:sldId id="282" r:id="rId30"/>
    <p:sldId id="273" r:id="rId31"/>
    <p:sldId id="275" r:id="rId32"/>
    <p:sldId id="292"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703"/>
  </p:normalViewPr>
  <p:slideViewPr>
    <p:cSldViewPr snapToGrid="0" snapToObjects="1">
      <p:cViewPr varScale="1">
        <p:scale>
          <a:sx n="128" d="100"/>
          <a:sy n="128" d="100"/>
        </p:scale>
        <p:origin x="31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2FECB-A0DF-E94C-94E3-3A5F6F871F09}" type="datetimeFigureOut">
              <a:rPr lang="en-US" smtClean="0"/>
              <a:t>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0B8F5-3E1C-FE4D-BC8E-0CF78D6F98EF}" type="slidenum">
              <a:rPr lang="en-US" smtClean="0"/>
              <a:t>‹#›</a:t>
            </a:fld>
            <a:endParaRPr lang="en-US"/>
          </a:p>
        </p:txBody>
      </p:sp>
    </p:spTree>
    <p:extLst>
      <p:ext uri="{BB962C8B-B14F-4D97-AF65-F5344CB8AC3E}">
        <p14:creationId xmlns:p14="http://schemas.microsoft.com/office/powerpoint/2010/main" val="1321420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F0B8F5-3E1C-FE4D-BC8E-0CF78D6F98EF}" type="slidenum">
              <a:rPr lang="en-US" smtClean="0"/>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B83A01AD-5CFB-A94F-8F82-A918EBC9661D}" type="datetimeFigureOut">
              <a:rPr lang="en-US" smtClean="0"/>
              <a:pPr/>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3F809-6715-CF44-9842-CBE3314EAD4E}"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A01AD-5CFB-A94F-8F82-A918EBC9661D}" type="datetimeFigureOut">
              <a:rPr lang="en-US" smtClean="0"/>
              <a:pPr/>
              <a:t>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3F809-6715-CF44-9842-CBE3314EAD4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83A01AD-5CFB-A94F-8F82-A918EBC9661D}" type="datetimeFigureOut">
              <a:rPr lang="en-US" smtClean="0"/>
              <a:pPr/>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83A01AD-5CFB-A94F-8F82-A918EBC9661D}" type="datetimeFigureOut">
              <a:rPr lang="en-US" smtClean="0"/>
              <a:pPr/>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83A01AD-5CFB-A94F-8F82-A918EBC9661D}" type="datetimeFigureOut">
              <a:rPr lang="en-US" smtClean="0"/>
              <a:pPr/>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83A01AD-5CFB-A94F-8F82-A918EBC9661D}" type="datetimeFigureOut">
              <a:rPr lang="en-US" smtClean="0"/>
              <a:pPr/>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83A01AD-5CFB-A94F-8F82-A918EBC9661D}" type="datetimeFigureOut">
              <a:rPr lang="en-US" smtClean="0"/>
              <a:pPr/>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3A01AD-5CFB-A94F-8F82-A918EBC9661D}" type="datetimeFigureOut">
              <a:rPr lang="en-US" smtClean="0"/>
              <a:pPr/>
              <a:t>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3F809-6715-CF44-9842-CBE3314EAD4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83A01AD-5CFB-A94F-8F82-A918EBC9661D}" type="datetimeFigureOut">
              <a:rPr lang="en-US" smtClean="0"/>
              <a:pPr/>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83A01AD-5CFB-A94F-8F82-A918EBC9661D}" type="datetimeFigureOut">
              <a:rPr lang="en-US" smtClean="0"/>
              <a:pPr/>
              <a:t>8/20/20</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B3F809-6715-CF44-9842-CBE3314EAD4E}"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83A01AD-5CFB-A94F-8F82-A918EBC9661D}" type="datetimeFigureOut">
              <a:rPr lang="en-US" smtClean="0"/>
              <a:pPr/>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83A01AD-5CFB-A94F-8F82-A918EBC9661D}" type="datetimeFigureOut">
              <a:rPr lang="en-US" smtClean="0"/>
              <a:pPr/>
              <a:t>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83A01AD-5CFB-A94F-8F82-A918EBC9661D}" type="datetimeFigureOut">
              <a:rPr lang="en-US" smtClean="0"/>
              <a:pPr/>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83A01AD-5CFB-A94F-8F82-A918EBC9661D}" type="datetimeFigureOut">
              <a:rPr lang="en-US" smtClean="0"/>
              <a:pPr/>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83A01AD-5CFB-A94F-8F82-A918EBC9661D}" type="datetimeFigureOut">
              <a:rPr lang="en-US" smtClean="0"/>
              <a:pPr/>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3F809-6715-CF44-9842-CBE3314EAD4E}"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83A01AD-5CFB-A94F-8F82-A918EBC9661D}" type="datetimeFigureOut">
              <a:rPr lang="en-US" smtClean="0"/>
              <a:pPr/>
              <a:t>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3F809-6715-CF44-9842-CBE3314EAD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B83A01AD-5CFB-A94F-8F82-A918EBC9661D}" type="datetimeFigureOut">
              <a:rPr lang="en-US" smtClean="0"/>
              <a:pPr/>
              <a:t>8/20/20</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69B3F809-6715-CF44-9842-CBE3314EAD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tiff"/></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9.tiff"/><Relationship Id="rId4" Type="http://schemas.openxmlformats.org/officeDocument/2006/relationships/image" Target="../media/image38.tiff"/></Relationships>
</file>

<file path=ppt/slides/_rels/slide24.xml.rels><?xml version="1.0" encoding="UTF-8" standalone="yes"?>
<Relationships xmlns="http://schemas.openxmlformats.org/package/2006/relationships"><Relationship Id="rId8" Type="http://schemas.openxmlformats.org/officeDocument/2006/relationships/image" Target="../media/image42.tiff"/><Relationship Id="rId3" Type="http://schemas.openxmlformats.org/officeDocument/2006/relationships/image" Target="../media/image37.jpeg"/><Relationship Id="rId7" Type="http://schemas.openxmlformats.org/officeDocument/2006/relationships/image" Target="../media/image39.tiff"/><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1.tiff"/><Relationship Id="rId5" Type="http://schemas.openxmlformats.org/officeDocument/2006/relationships/image" Target="../media/image40.tiff"/><Relationship Id="rId4" Type="http://schemas.openxmlformats.org/officeDocument/2006/relationships/image" Target="../media/image38.tiff"/></Relationships>
</file>

<file path=ppt/slides/_rels/slide25.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6.tiff"/><Relationship Id="rId4" Type="http://schemas.openxmlformats.org/officeDocument/2006/relationships/image" Target="../media/image45.tiff"/></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8.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53.tiff"/><Relationship Id="rId1" Type="http://schemas.openxmlformats.org/officeDocument/2006/relationships/slideLayout" Target="../slideLayouts/slideLayout2.xml"/><Relationship Id="rId4" Type="http://schemas.openxmlformats.org/officeDocument/2006/relationships/image" Target="../media/image39.tiff"/></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Fluid_mechanics" TargetMode="External"/><Relationship Id="rId2" Type="http://schemas.openxmlformats.org/officeDocument/2006/relationships/hyperlink" Target="https://en.wikipedia.org/wiki/Gravity_wave" TargetMode="External"/><Relationship Id="rId1" Type="http://schemas.openxmlformats.org/officeDocument/2006/relationships/slideLayout" Target="../slideLayouts/slideLayout2.xml"/><Relationship Id="rId5" Type="http://schemas.openxmlformats.org/officeDocument/2006/relationships/hyperlink" Target="https://www.zmescience.com/ecology/climate/internal-waves/" TargetMode="External"/><Relationship Id="rId4" Type="http://schemas.openxmlformats.org/officeDocument/2006/relationships/image" Target="../media/image54.tiff"/></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xkcd.com/1040/large/" TargetMode="External"/><Relationship Id="rId1" Type="http://schemas.openxmlformats.org/officeDocument/2006/relationships/slideLayout" Target="../slideLayouts/slideLayout2.xml"/><Relationship Id="rId4" Type="http://schemas.openxmlformats.org/officeDocument/2006/relationships/hyperlink" Target="https://teachingfluids.wordpress.com/2014/05/21/video-of-atmospheric-pressure-plunger-tug-o-wa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9.xml.rels><?xml version="1.0" encoding="UTF-8" standalone="yes"?>
<Relationships xmlns="http://schemas.openxmlformats.org/package/2006/relationships"><Relationship Id="rId2" Type="http://schemas.openxmlformats.org/officeDocument/2006/relationships/hyperlink" Target="https://www.novartis.com/stories/from-our-labs/giraffes-have-high-blood-pressure-why-dont-they-drop-dea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2 - Hydrostatics</a:t>
            </a:r>
          </a:p>
        </p:txBody>
      </p:sp>
      <p:sp>
        <p:nvSpPr>
          <p:cNvPr id="3" name="Subtitle 2"/>
          <p:cNvSpPr>
            <a:spLocks noGrp="1"/>
          </p:cNvSpPr>
          <p:nvPr>
            <p:ph type="subTitle" idx="1"/>
          </p:nvPr>
        </p:nvSpPr>
        <p:spPr/>
        <p:txBody>
          <a:bodyPr/>
          <a:lstStyle/>
          <a:p>
            <a:r>
              <a:rPr lang="en-US" dirty="0"/>
              <a:t>CE30460 - Fluid Mechanics</a:t>
            </a:r>
          </a:p>
          <a:p>
            <a:r>
              <a:rPr lang="en-US" dirty="0" err="1"/>
              <a:t>Diogo</a:t>
            </a:r>
            <a:r>
              <a:rPr lang="en-US" dirty="0"/>
              <a:t> Bolster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2</a:t>
            </a:r>
          </a:p>
        </p:txBody>
      </p:sp>
      <p:sp>
        <p:nvSpPr>
          <p:cNvPr id="3" name="Content Placeholder 2"/>
          <p:cNvSpPr>
            <a:spLocks noGrp="1"/>
          </p:cNvSpPr>
          <p:nvPr>
            <p:ph idx="1"/>
          </p:nvPr>
        </p:nvSpPr>
        <p:spPr>
          <a:xfrm>
            <a:off x="739775" y="2326946"/>
            <a:ext cx="7662864" cy="3267169"/>
          </a:xfrm>
        </p:spPr>
        <p:txBody>
          <a:bodyPr/>
          <a:lstStyle/>
          <a:p>
            <a:r>
              <a:rPr lang="en-US" sz="1800" dirty="0"/>
              <a:t>In a density stratified lake we measure that the density of the lake varies with depth in a manner that can be approximated by the function</a:t>
            </a:r>
          </a:p>
          <a:p>
            <a:pPr lvl="1"/>
            <a:endParaRPr lang="en-US" sz="1600" dirty="0"/>
          </a:p>
          <a:p>
            <a:pPr marL="1371600" lvl="4" indent="0">
              <a:buNone/>
            </a:pPr>
            <a:r>
              <a:rPr lang="en-US" dirty="0">
                <a:latin typeface="Symbol" charset="2"/>
                <a:cs typeface="Symbol" charset="2"/>
              </a:rPr>
              <a:t>r</a:t>
            </a:r>
            <a:r>
              <a:rPr lang="en-US" dirty="0"/>
              <a:t>(z)=1000+1.1 z 	0&lt;z&lt;100 m		</a:t>
            </a:r>
          </a:p>
          <a:p>
            <a:pPr marL="1371600" lvl="4" indent="0">
              <a:buNone/>
            </a:pPr>
            <a:endParaRPr lang="en-US" dirty="0"/>
          </a:p>
          <a:p>
            <a:pPr marL="1371600" lvl="4" indent="0">
              <a:buNone/>
            </a:pPr>
            <a:r>
              <a:rPr lang="en-US" dirty="0"/>
              <a:t>where z=0 is the lake free surface and increases with depth</a:t>
            </a:r>
          </a:p>
          <a:p>
            <a:r>
              <a:rPr lang="en-US" sz="1800" dirty="0"/>
              <a:t>Determine the pressure field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to measure pressure</a:t>
            </a:r>
            <a:br>
              <a:rPr lang="en-US" sz="3600" dirty="0"/>
            </a:br>
            <a:r>
              <a:rPr lang="en-US" sz="3600" dirty="0"/>
              <a:t>(Mercury Barometer)</a:t>
            </a:r>
          </a:p>
        </p:txBody>
      </p:sp>
      <p:pic>
        <p:nvPicPr>
          <p:cNvPr id="4" name="Picture 2" descr="fig_02_05"/>
          <p:cNvPicPr preferRelativeResize="0">
            <a:picLocks noChangeAspect="1" noChangeArrowheads="1"/>
          </p:cNvPicPr>
          <p:nvPr>
            <p:custDataLst>
              <p:tags r:id="rId1"/>
            </p:custDataLst>
          </p:nvPr>
        </p:nvPicPr>
        <p:blipFill>
          <a:blip r:embed="rId3"/>
          <a:srcRect/>
          <a:stretch>
            <a:fillRect/>
          </a:stretch>
        </p:blipFill>
        <p:spPr bwMode="auto">
          <a:xfrm>
            <a:off x="2274470" y="2808829"/>
            <a:ext cx="2091109" cy="3504788"/>
          </a:xfrm>
          <a:prstGeom prst="rect">
            <a:avLst/>
          </a:prstGeom>
          <a:noFill/>
          <a:ln w="9525">
            <a:noFill/>
            <a:miter lim="800000"/>
            <a:headEnd/>
            <a:tailEnd/>
          </a:ln>
          <a:effectLst/>
        </p:spPr>
      </p:pic>
      <p:sp>
        <p:nvSpPr>
          <p:cNvPr id="5" name="TextBox 4"/>
          <p:cNvSpPr txBox="1"/>
          <p:nvPr/>
        </p:nvSpPr>
        <p:spPr>
          <a:xfrm>
            <a:off x="4866912" y="3699009"/>
            <a:ext cx="4006225" cy="1200329"/>
          </a:xfrm>
          <a:prstGeom prst="rect">
            <a:avLst/>
          </a:prstGeom>
          <a:noFill/>
        </p:spPr>
        <p:txBody>
          <a:bodyPr wrap="none" rtlCol="0">
            <a:spAutoFit/>
          </a:bodyPr>
          <a:lstStyle/>
          <a:p>
            <a:r>
              <a:rPr lang="en-US" dirty="0"/>
              <a:t>Find a relationship between pressure at</a:t>
            </a:r>
          </a:p>
          <a:p>
            <a:r>
              <a:rPr lang="en-US" dirty="0"/>
              <a:t>A and at B</a:t>
            </a:r>
          </a:p>
          <a:p>
            <a:endParaRPr lang="en-US" dirty="0"/>
          </a:p>
          <a:p>
            <a:r>
              <a:rPr lang="en-US" dirty="0"/>
              <a:t>Often assume</a:t>
            </a:r>
            <a:r>
              <a:rPr lang="en-US" baseline="-25000" dirty="0"/>
              <a:t> </a:t>
            </a:r>
            <a:r>
              <a:rPr lang="en-US" dirty="0" err="1"/>
              <a:t>p</a:t>
            </a:r>
            <a:r>
              <a:rPr lang="en-US" baseline="-25000" dirty="0" err="1"/>
              <a:t>vapor</a:t>
            </a:r>
            <a:r>
              <a:rPr lang="en-US" dirty="0"/>
              <a:t>=0</a:t>
            </a:r>
          </a:p>
        </p:txBody>
      </p:sp>
      <p:pic>
        <p:nvPicPr>
          <p:cNvPr id="10" name="Picture 9"/>
          <p:cNvPicPr>
            <a:picLocks noChangeAspect="1"/>
          </p:cNvPicPr>
          <p:nvPr/>
        </p:nvPicPr>
        <p:blipFill>
          <a:blip r:embed="rId4"/>
          <a:stretch>
            <a:fillRect/>
          </a:stretch>
        </p:blipFill>
        <p:spPr>
          <a:xfrm>
            <a:off x="388524" y="1488141"/>
            <a:ext cx="1549400" cy="508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to measure pressure</a:t>
            </a:r>
            <a:br>
              <a:rPr lang="en-US" sz="3600" dirty="0"/>
            </a:br>
            <a:r>
              <a:rPr lang="en-US" sz="3600" dirty="0"/>
              <a:t>(</a:t>
            </a:r>
            <a:r>
              <a:rPr lang="en-US" sz="3600" dirty="0" err="1"/>
              <a:t>Piezometer</a:t>
            </a:r>
            <a:r>
              <a:rPr lang="en-US" sz="3600" dirty="0"/>
              <a:t> Tube)</a:t>
            </a:r>
          </a:p>
        </p:txBody>
      </p:sp>
      <p:pic>
        <p:nvPicPr>
          <p:cNvPr id="9" name="Content Placeholder 8" descr="images1.jpg"/>
          <p:cNvPicPr>
            <a:picLocks noGrp="1" noChangeAspect="1"/>
          </p:cNvPicPr>
          <p:nvPr>
            <p:ph sz="half" idx="2"/>
          </p:nvPr>
        </p:nvPicPr>
        <p:blipFill>
          <a:blip r:embed="rId3"/>
          <a:srcRect l="-14735" r="-14735"/>
          <a:stretch>
            <a:fillRect/>
          </a:stretch>
        </p:blipFill>
        <p:spPr>
          <a:xfrm>
            <a:off x="4572000" y="2695023"/>
            <a:ext cx="3767328" cy="3252788"/>
          </a:xfrm>
        </p:spPr>
      </p:pic>
      <p:pic>
        <p:nvPicPr>
          <p:cNvPr id="6" name="Picture 2" descr="fig_02_06"/>
          <p:cNvPicPr preferRelativeResize="0">
            <a:picLocks noChangeAspect="1" noChangeArrowheads="1"/>
          </p:cNvPicPr>
          <p:nvPr>
            <p:custDataLst>
              <p:tags r:id="rId1"/>
            </p:custDataLst>
          </p:nvPr>
        </p:nvPicPr>
        <p:blipFill>
          <a:blip r:embed="rId4"/>
          <a:srcRect/>
          <a:stretch>
            <a:fillRect/>
          </a:stretch>
        </p:blipFill>
        <p:spPr bwMode="auto">
          <a:xfrm>
            <a:off x="1183478" y="2614336"/>
            <a:ext cx="1940722" cy="366911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to measure pressure</a:t>
            </a:r>
            <a:br>
              <a:rPr lang="en-US" sz="3600" dirty="0"/>
            </a:br>
            <a:r>
              <a:rPr lang="en-US" sz="3600" dirty="0"/>
              <a:t>(U-Tube) Manometer</a:t>
            </a:r>
          </a:p>
        </p:txBody>
      </p:sp>
      <p:pic>
        <p:nvPicPr>
          <p:cNvPr id="10" name="Content Placeholder 9" descr="images2.jpg"/>
          <p:cNvPicPr>
            <a:picLocks noGrp="1" noChangeAspect="1"/>
          </p:cNvPicPr>
          <p:nvPr>
            <p:ph sz="quarter" idx="4"/>
          </p:nvPr>
        </p:nvPicPr>
        <p:blipFill>
          <a:blip r:embed="rId3"/>
          <a:srcRect l="-49167" r="-49167"/>
          <a:stretch>
            <a:fillRect/>
          </a:stretch>
        </p:blipFill>
        <p:spPr>
          <a:xfrm>
            <a:off x="4507992" y="2957481"/>
            <a:ext cx="4369642" cy="3353778"/>
          </a:xfrm>
        </p:spPr>
      </p:pic>
      <p:pic>
        <p:nvPicPr>
          <p:cNvPr id="4" name="Picture 2" descr="fig_02_07"/>
          <p:cNvPicPr preferRelativeResize="0">
            <a:picLocks noChangeAspect="1" noChangeArrowheads="1"/>
          </p:cNvPicPr>
          <p:nvPr>
            <p:custDataLst>
              <p:tags r:id="rId1"/>
            </p:custDataLst>
          </p:nvPr>
        </p:nvPicPr>
        <p:blipFill>
          <a:blip r:embed="rId4"/>
          <a:srcRect/>
          <a:stretch>
            <a:fillRect/>
          </a:stretch>
        </p:blipFill>
        <p:spPr bwMode="auto">
          <a:xfrm>
            <a:off x="769947" y="2697772"/>
            <a:ext cx="3840376" cy="361348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5C1C-3E08-C440-97D8-C0F6A410E658}"/>
              </a:ext>
            </a:extLst>
          </p:cNvPr>
          <p:cNvSpPr>
            <a:spLocks noGrp="1"/>
          </p:cNvSpPr>
          <p:nvPr>
            <p:ph type="title"/>
          </p:nvPr>
        </p:nvSpPr>
        <p:spPr/>
        <p:txBody>
          <a:bodyPr/>
          <a:lstStyle/>
          <a:p>
            <a:r>
              <a:rPr lang="en-US" dirty="0"/>
              <a:t>General Manometer Equation</a:t>
            </a:r>
          </a:p>
        </p:txBody>
      </p:sp>
      <p:sp>
        <p:nvSpPr>
          <p:cNvPr id="3" name="Content Placeholder 2">
            <a:extLst>
              <a:ext uri="{FF2B5EF4-FFF2-40B4-BE49-F238E27FC236}">
                <a16:creationId xmlns:a16="http://schemas.microsoft.com/office/drawing/2014/main" id="{EEE76241-0F24-9B4D-A138-62224067E7F2}"/>
              </a:ext>
            </a:extLst>
          </p:cNvPr>
          <p:cNvSpPr>
            <a:spLocks noGrp="1"/>
          </p:cNvSpPr>
          <p:nvPr>
            <p:ph idx="1"/>
          </p:nvPr>
        </p:nvSpPr>
        <p:spPr/>
        <p:txBody>
          <a:bodyPr>
            <a:normAutofit/>
          </a:bodyPr>
          <a:lstStyle/>
          <a:p>
            <a:r>
              <a:rPr lang="en-US" dirty="0"/>
              <a:t>To connect the pressure between two points 1 and 2 that can pass through multiple fluids (</a:t>
            </a:r>
            <a:r>
              <a:rPr lang="en-US" dirty="0" err="1"/>
              <a:t>i</a:t>
            </a:r>
            <a:r>
              <a:rPr lang="en-US" dirty="0"/>
              <a:t>=1..N) of different density</a:t>
            </a:r>
          </a:p>
          <a:p>
            <a:endParaRPr lang="en-US" dirty="0"/>
          </a:p>
          <a:p>
            <a:endParaRPr lang="en-US" dirty="0"/>
          </a:p>
          <a:p>
            <a:r>
              <a:rPr lang="en-US" dirty="0"/>
              <a:t>If </a:t>
            </a:r>
            <a:r>
              <a:rPr lang="en-US" i="1" dirty="0" err="1">
                <a:latin typeface="Symbol" pitchFamily="2" charset="2"/>
              </a:rPr>
              <a:t>D</a:t>
            </a:r>
            <a:r>
              <a:rPr lang="en-US" i="1" dirty="0" err="1"/>
              <a:t>z</a:t>
            </a:r>
            <a:r>
              <a:rPr lang="en-US" dirty="0"/>
              <a:t> is down =&gt; positive jump</a:t>
            </a:r>
          </a:p>
          <a:p>
            <a:r>
              <a:rPr lang="en-US" dirty="0"/>
              <a:t>If </a:t>
            </a:r>
            <a:r>
              <a:rPr lang="en-US" i="1" dirty="0" err="1">
                <a:latin typeface="Symbol" pitchFamily="2" charset="2"/>
              </a:rPr>
              <a:t>D</a:t>
            </a:r>
            <a:r>
              <a:rPr lang="en-US" i="1" dirty="0" err="1"/>
              <a:t>z</a:t>
            </a:r>
            <a:r>
              <a:rPr lang="en-US" dirty="0"/>
              <a:t> is up =&gt; negative jump</a:t>
            </a:r>
          </a:p>
          <a:p>
            <a:endParaRPr lang="en-US" dirty="0"/>
          </a:p>
        </p:txBody>
      </p:sp>
      <p:pic>
        <p:nvPicPr>
          <p:cNvPr id="4" name="Picture 3">
            <a:extLst>
              <a:ext uri="{FF2B5EF4-FFF2-40B4-BE49-F238E27FC236}">
                <a16:creationId xmlns:a16="http://schemas.microsoft.com/office/drawing/2014/main" id="{75A114BA-E9B6-9543-A480-7A28CBEBFD94}"/>
              </a:ext>
            </a:extLst>
          </p:cNvPr>
          <p:cNvPicPr>
            <a:picLocks noChangeAspect="1"/>
          </p:cNvPicPr>
          <p:nvPr/>
        </p:nvPicPr>
        <p:blipFill>
          <a:blip r:embed="rId2"/>
          <a:stretch>
            <a:fillRect/>
          </a:stretch>
        </p:blipFill>
        <p:spPr>
          <a:xfrm>
            <a:off x="2618627" y="3800583"/>
            <a:ext cx="3612006" cy="535112"/>
          </a:xfrm>
          <a:prstGeom prst="rect">
            <a:avLst/>
          </a:prstGeom>
        </p:spPr>
      </p:pic>
    </p:spTree>
    <p:extLst>
      <p:ext uri="{BB962C8B-B14F-4D97-AF65-F5344CB8AC3E}">
        <p14:creationId xmlns:p14="http://schemas.microsoft.com/office/powerpoint/2010/main" val="198603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Inclined Manometer</a:t>
            </a:r>
          </a:p>
        </p:txBody>
      </p:sp>
      <p:pic>
        <p:nvPicPr>
          <p:cNvPr id="4" name="Picture 2" descr="fig_02_09"/>
          <p:cNvPicPr preferRelativeResize="0">
            <a:picLocks noChangeAspect="1" noChangeArrowheads="1"/>
          </p:cNvPicPr>
          <p:nvPr>
            <p:custDataLst>
              <p:tags r:id="rId1"/>
            </p:custDataLst>
          </p:nvPr>
        </p:nvPicPr>
        <p:blipFill>
          <a:blip r:embed="rId4"/>
          <a:srcRect/>
          <a:stretch>
            <a:fillRect/>
          </a:stretch>
        </p:blipFill>
        <p:spPr bwMode="auto">
          <a:xfrm>
            <a:off x="4562592" y="2914342"/>
            <a:ext cx="4425019" cy="1569115"/>
          </a:xfrm>
          <a:prstGeom prst="rect">
            <a:avLst/>
          </a:prstGeom>
          <a:noFill/>
          <a:ln w="9525">
            <a:noFill/>
            <a:miter lim="800000"/>
            <a:headEnd/>
            <a:tailEnd/>
          </a:ln>
          <a:effectLst/>
        </p:spPr>
      </p:pic>
      <p:pic>
        <p:nvPicPr>
          <p:cNvPr id="5" name="Picture 2" descr="equn_02_27"/>
          <p:cNvPicPr preferRelativeResize="0">
            <a:picLocks noChangeAspect="1" noChangeArrowheads="1"/>
          </p:cNvPicPr>
          <p:nvPr>
            <p:custDataLst>
              <p:tags r:id="rId2"/>
            </p:custDataLst>
          </p:nvPr>
        </p:nvPicPr>
        <p:blipFill>
          <a:blip r:embed="rId5"/>
          <a:srcRect/>
          <a:stretch>
            <a:fillRect/>
          </a:stretch>
        </p:blipFill>
        <p:spPr bwMode="auto">
          <a:xfrm>
            <a:off x="1887779" y="5658874"/>
            <a:ext cx="5537734" cy="543198"/>
          </a:xfrm>
          <a:prstGeom prst="rect">
            <a:avLst/>
          </a:prstGeom>
          <a:noFill/>
          <a:ln w="9525">
            <a:noFill/>
            <a:miter lim="800000"/>
            <a:headEnd/>
            <a:tailEnd/>
          </a:ln>
          <a:effectLst/>
        </p:spPr>
      </p:pic>
      <p:sp>
        <p:nvSpPr>
          <p:cNvPr id="6" name="TextBox 5"/>
          <p:cNvSpPr txBox="1"/>
          <p:nvPr/>
        </p:nvSpPr>
        <p:spPr>
          <a:xfrm>
            <a:off x="2985038" y="6202846"/>
            <a:ext cx="3574454" cy="369332"/>
          </a:xfrm>
          <a:prstGeom prst="rect">
            <a:avLst/>
          </a:prstGeom>
          <a:noFill/>
        </p:spPr>
        <p:txBody>
          <a:bodyPr wrap="none" rtlCol="0">
            <a:spAutoFit/>
          </a:bodyPr>
          <a:lstStyle/>
          <a:p>
            <a:r>
              <a:rPr lang="en-US" dirty="0"/>
              <a:t>Sensitive to small pressure changes</a:t>
            </a:r>
          </a:p>
        </p:txBody>
      </p:sp>
      <p:pic>
        <p:nvPicPr>
          <p:cNvPr id="7" name="Picture 6" descr="images3.jpg"/>
          <p:cNvPicPr>
            <a:picLocks noChangeAspect="1"/>
          </p:cNvPicPr>
          <p:nvPr/>
        </p:nvPicPr>
        <p:blipFill>
          <a:blip r:embed="rId6"/>
          <a:stretch>
            <a:fillRect/>
          </a:stretch>
        </p:blipFill>
        <p:spPr>
          <a:xfrm>
            <a:off x="222250" y="2890779"/>
            <a:ext cx="4038600" cy="2006600"/>
          </a:xfrm>
          <a:prstGeom prst="rect">
            <a:avLst/>
          </a:prstGeom>
        </p:spPr>
      </p:pic>
    </p:spTree>
    <p:extLst>
      <p:ext uri="{BB962C8B-B14F-4D97-AF65-F5344CB8AC3E}">
        <p14:creationId xmlns:p14="http://schemas.microsoft.com/office/powerpoint/2010/main" val="1480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Devices</a:t>
            </a:r>
          </a:p>
        </p:txBody>
      </p:sp>
      <p:pic>
        <p:nvPicPr>
          <p:cNvPr id="4" name="Picture 2" descr="fig_02_010b"/>
          <p:cNvPicPr preferRelativeResize="0">
            <a:picLocks noChangeAspect="1" noChangeArrowheads="1"/>
          </p:cNvPicPr>
          <p:nvPr>
            <p:custDataLst>
              <p:tags r:id="rId1"/>
            </p:custDataLst>
          </p:nvPr>
        </p:nvPicPr>
        <p:blipFill>
          <a:blip r:embed="rId4"/>
          <a:srcRect/>
          <a:stretch>
            <a:fillRect/>
          </a:stretch>
        </p:blipFill>
        <p:spPr bwMode="auto">
          <a:xfrm>
            <a:off x="951319" y="2700175"/>
            <a:ext cx="3038228" cy="2083507"/>
          </a:xfrm>
          <a:prstGeom prst="rect">
            <a:avLst/>
          </a:prstGeom>
          <a:noFill/>
          <a:ln w="9525">
            <a:noFill/>
            <a:miter lim="800000"/>
            <a:headEnd/>
            <a:tailEnd/>
          </a:ln>
          <a:effectLst/>
        </p:spPr>
      </p:pic>
      <p:pic>
        <p:nvPicPr>
          <p:cNvPr id="5" name="Picture 2" descr="fig_02_10a"/>
          <p:cNvPicPr preferRelativeResize="0">
            <a:picLocks noChangeAspect="1" noChangeArrowheads="1"/>
          </p:cNvPicPr>
          <p:nvPr>
            <p:custDataLst>
              <p:tags r:id="rId2"/>
            </p:custDataLst>
          </p:nvPr>
        </p:nvPicPr>
        <p:blipFill>
          <a:blip r:embed="rId5"/>
          <a:srcRect/>
          <a:stretch>
            <a:fillRect/>
          </a:stretch>
        </p:blipFill>
        <p:spPr bwMode="auto">
          <a:xfrm>
            <a:off x="4839101" y="3501954"/>
            <a:ext cx="3173759" cy="2241192"/>
          </a:xfrm>
          <a:prstGeom prst="rect">
            <a:avLst/>
          </a:prstGeom>
          <a:noFill/>
          <a:ln w="9525">
            <a:noFill/>
            <a:miter lim="800000"/>
            <a:headEnd/>
            <a:tailEnd/>
          </a:ln>
          <a:effectLst/>
        </p:spPr>
      </p:pic>
    </p:spTree>
    <p:extLst>
      <p:ext uri="{BB962C8B-B14F-4D97-AF65-F5344CB8AC3E}">
        <p14:creationId xmlns:p14="http://schemas.microsoft.com/office/powerpoint/2010/main" val="670887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a:t>
            </a:r>
          </a:p>
        </p:txBody>
      </p:sp>
      <p:pic>
        <p:nvPicPr>
          <p:cNvPr id="10" name="Content Placeholder 9" descr="Screen shot 2011-01-25 at 9.34.58 AM.png"/>
          <p:cNvPicPr>
            <a:picLocks noGrp="1" noChangeAspect="1"/>
          </p:cNvPicPr>
          <p:nvPr>
            <p:ph sz="half" idx="1"/>
          </p:nvPr>
        </p:nvPicPr>
        <p:blipFill>
          <a:blip r:embed="rId2"/>
          <a:srcRect t="-10740" b="-10740"/>
          <a:stretch>
            <a:fillRect/>
          </a:stretch>
        </p:blipFill>
        <p:spPr/>
      </p:pic>
      <p:sp>
        <p:nvSpPr>
          <p:cNvPr id="9" name="Content Placeholder 8"/>
          <p:cNvSpPr>
            <a:spLocks noGrp="1"/>
          </p:cNvSpPr>
          <p:nvPr>
            <p:ph sz="half" idx="2"/>
          </p:nvPr>
        </p:nvSpPr>
        <p:spPr/>
        <p:txBody>
          <a:bodyPr/>
          <a:lstStyle/>
          <a:p>
            <a:r>
              <a:rPr lang="en-US" dirty="0"/>
              <a:t>Pipe A and B are connected. A contains gasoline (SG=0.65) and B water.</a:t>
            </a:r>
          </a:p>
          <a:p>
            <a:r>
              <a:rPr lang="en-US" dirty="0"/>
              <a:t>Determine differential reading </a:t>
            </a:r>
            <a:r>
              <a:rPr lang="en-US" dirty="0" err="1"/>
              <a:t>h</a:t>
            </a:r>
            <a:r>
              <a:rPr lang="en-US" dirty="0"/>
              <a:t> if A has pressure of 20kPA and B has a vacuum of 150mm Hg.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2</a:t>
            </a:r>
          </a:p>
        </p:txBody>
      </p:sp>
      <p:sp>
        <p:nvSpPr>
          <p:cNvPr id="7" name="Content Placeholder 6"/>
          <p:cNvSpPr>
            <a:spLocks noGrp="1"/>
          </p:cNvSpPr>
          <p:nvPr>
            <p:ph sz="half" idx="2"/>
          </p:nvPr>
        </p:nvSpPr>
        <p:spPr/>
        <p:txBody>
          <a:bodyPr/>
          <a:lstStyle/>
          <a:p>
            <a:r>
              <a:rPr lang="en-US" dirty="0"/>
              <a:t>U-shaped tube initially contains only water. A second liquid of specific weight </a:t>
            </a:r>
            <a:r>
              <a:rPr lang="en-US" dirty="0" err="1">
                <a:latin typeface="Symbol" charset="2"/>
                <a:cs typeface="Symbol" charset="2"/>
              </a:rPr>
              <a:t>g</a:t>
            </a:r>
            <a:r>
              <a:rPr lang="en-US" dirty="0"/>
              <a:t> (less than water) is placed on top with no mixing. Can the height </a:t>
            </a:r>
            <a:r>
              <a:rPr lang="en-US" dirty="0" err="1"/>
              <a:t>h</a:t>
            </a:r>
            <a:r>
              <a:rPr lang="en-US" dirty="0"/>
              <a:t> be adjusted so that the left and right levels are the same? </a:t>
            </a:r>
            <a:r>
              <a:rPr lang="en-US" dirty="0" err="1"/>
              <a:t>Proove</a:t>
            </a:r>
            <a:r>
              <a:rPr lang="en-US" dirty="0"/>
              <a:t> it.</a:t>
            </a:r>
          </a:p>
        </p:txBody>
      </p:sp>
      <p:pic>
        <p:nvPicPr>
          <p:cNvPr id="10" name="Content Placeholder 9" descr="Screen shot 2011-01-25 at 2.29.37 PM.png"/>
          <p:cNvPicPr>
            <a:picLocks noGrp="1" noChangeAspect="1"/>
          </p:cNvPicPr>
          <p:nvPr>
            <p:ph sz="half" idx="1"/>
          </p:nvPr>
        </p:nvPicPr>
        <p:blipFill>
          <a:blip r:embed="rId2"/>
          <a:srcRect t="-20747" b="-20747"/>
          <a:stretch>
            <a:fillRect/>
          </a:stretch>
        </p:blipFill>
        <p:spPr>
          <a:scene3d>
            <a:camera prst="orthographicFront">
              <a:rot lat="0" lon="0" rev="120000"/>
            </a:camera>
            <a:lightRig rig="threePt" dir="t"/>
          </a:scene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Hydrostatic Force on a Plane Surface</a:t>
            </a:r>
          </a:p>
        </p:txBody>
      </p:sp>
      <p:graphicFrame>
        <p:nvGraphicFramePr>
          <p:cNvPr id="4" name="Object 3"/>
          <p:cNvGraphicFramePr>
            <a:graphicFrameLocks noChangeAspect="1"/>
          </p:cNvGraphicFramePr>
          <p:nvPr/>
        </p:nvGraphicFramePr>
        <p:xfrm>
          <a:off x="3675802" y="2438802"/>
          <a:ext cx="1763700" cy="833749"/>
        </p:xfrm>
        <a:graphic>
          <a:graphicData uri="http://schemas.openxmlformats.org/presentationml/2006/ole">
            <mc:AlternateContent xmlns:mc="http://schemas.openxmlformats.org/markup-compatibility/2006">
              <mc:Choice xmlns:v="urn:schemas-microsoft-com:vml" Requires="v">
                <p:oleObj spid="_x0000_s41038" name="Equation" r:id="rId3" imgW="698500" imgH="330200" progId="Equation.3">
                  <p:embed/>
                </p:oleObj>
              </mc:Choice>
              <mc:Fallback>
                <p:oleObj name="Equation" r:id="rId3" imgW="698500" imgH="330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802" y="2438802"/>
                        <a:ext cx="1763700" cy="833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TextBox 14"/>
          <p:cNvSpPr txBox="1"/>
          <p:nvPr/>
        </p:nvSpPr>
        <p:spPr>
          <a:xfrm>
            <a:off x="19683" y="4645364"/>
            <a:ext cx="312906" cy="369332"/>
          </a:xfrm>
          <a:prstGeom prst="rect">
            <a:avLst/>
          </a:prstGeom>
          <a:noFill/>
        </p:spPr>
        <p:txBody>
          <a:bodyPr wrap="square" rtlCol="0">
            <a:spAutoFit/>
          </a:bodyPr>
          <a:lstStyle/>
          <a:p>
            <a:r>
              <a:rPr lang="en-US" dirty="0" err="1"/>
              <a:t>h</a:t>
            </a:r>
            <a:endParaRPr lang="en-US" dirty="0"/>
          </a:p>
        </p:txBody>
      </p:sp>
      <p:grpSp>
        <p:nvGrpSpPr>
          <p:cNvPr id="26" name="Group 25"/>
          <p:cNvGrpSpPr/>
          <p:nvPr/>
        </p:nvGrpSpPr>
        <p:grpSpPr>
          <a:xfrm>
            <a:off x="456407" y="3425433"/>
            <a:ext cx="3219395" cy="2415896"/>
            <a:chOff x="456407" y="3564498"/>
            <a:chExt cx="3219395" cy="2415896"/>
          </a:xfrm>
        </p:grpSpPr>
        <p:grpSp>
          <p:nvGrpSpPr>
            <p:cNvPr id="12" name="Group 11"/>
            <p:cNvGrpSpPr/>
            <p:nvPr/>
          </p:nvGrpSpPr>
          <p:grpSpPr>
            <a:xfrm>
              <a:off x="759372" y="3661926"/>
              <a:ext cx="2916430" cy="2317675"/>
              <a:chOff x="759372" y="3661926"/>
              <a:chExt cx="2916430" cy="2317675"/>
            </a:xfrm>
          </p:grpSpPr>
          <p:sp>
            <p:nvSpPr>
              <p:cNvPr id="5" name="Rectangle 4"/>
              <p:cNvSpPr/>
              <p:nvPr/>
            </p:nvSpPr>
            <p:spPr>
              <a:xfrm>
                <a:off x="769436" y="4023484"/>
                <a:ext cx="2906366" cy="1956117"/>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5400000" flipH="1" flipV="1">
                <a:off x="579387" y="3842705"/>
                <a:ext cx="36155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3494229" y="3841911"/>
                <a:ext cx="36155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4" name="Straight Arrow Connector 13"/>
            <p:cNvCxnSpPr/>
            <p:nvPr/>
          </p:nvCxnSpPr>
          <p:spPr>
            <a:xfrm rot="5400000">
              <a:off x="-520858" y="5001542"/>
              <a:ext cx="1956117"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Merge 15"/>
            <p:cNvSpPr/>
            <p:nvPr/>
          </p:nvSpPr>
          <p:spPr>
            <a:xfrm>
              <a:off x="3031391" y="3749164"/>
              <a:ext cx="274320" cy="274320"/>
            </a:xfrm>
            <a:prstGeom prst="flowChartMerge">
              <a:avLst/>
            </a:prstGeom>
            <a:solidFill>
              <a:srgbClr val="0000FF"/>
            </a:solidFill>
            <a:ln/>
          </p:spPr>
          <p:style>
            <a:lnRef idx="1">
              <a:schemeClr val="accent1"/>
            </a:lnRef>
            <a:fillRef idx="3">
              <a:schemeClr val="accent1"/>
            </a:fillRef>
            <a:effectRef idx="2">
              <a:schemeClr val="accent1"/>
            </a:effectRef>
            <a:fontRef idx="minor">
              <a:schemeClr val="lt1"/>
            </a:fontRef>
          </p:style>
        </p:sp>
        <p:sp>
          <p:nvSpPr>
            <p:cNvPr id="18" name="TextBox 17"/>
            <p:cNvSpPr txBox="1"/>
            <p:nvPr/>
          </p:nvSpPr>
          <p:spPr>
            <a:xfrm>
              <a:off x="1906773" y="3564498"/>
              <a:ext cx="1124618" cy="369332"/>
            </a:xfrm>
            <a:prstGeom prst="rect">
              <a:avLst/>
            </a:prstGeom>
            <a:noFill/>
          </p:spPr>
          <p:txBody>
            <a:bodyPr wrap="square" rtlCol="0">
              <a:spAutoFit/>
            </a:bodyPr>
            <a:lstStyle/>
            <a:p>
              <a:r>
                <a:rPr lang="en-US" dirty="0" err="1"/>
                <a:t>p</a:t>
              </a:r>
              <a:r>
                <a:rPr lang="en-US" dirty="0"/>
                <a:t>=0</a:t>
              </a:r>
            </a:p>
          </p:txBody>
        </p:sp>
      </p:grpSp>
      <p:grpSp>
        <p:nvGrpSpPr>
          <p:cNvPr id="36" name="Group 35"/>
          <p:cNvGrpSpPr/>
          <p:nvPr/>
        </p:nvGrpSpPr>
        <p:grpSpPr>
          <a:xfrm>
            <a:off x="5281042" y="3424640"/>
            <a:ext cx="3219395" cy="2415896"/>
            <a:chOff x="456407" y="3564498"/>
            <a:chExt cx="3219395" cy="2415896"/>
          </a:xfrm>
        </p:grpSpPr>
        <p:grpSp>
          <p:nvGrpSpPr>
            <p:cNvPr id="37" name="Group 11"/>
            <p:cNvGrpSpPr/>
            <p:nvPr/>
          </p:nvGrpSpPr>
          <p:grpSpPr>
            <a:xfrm>
              <a:off x="759372" y="3661926"/>
              <a:ext cx="2916430" cy="2317675"/>
              <a:chOff x="759372" y="3661926"/>
              <a:chExt cx="2916430" cy="2317675"/>
            </a:xfrm>
          </p:grpSpPr>
          <p:sp>
            <p:nvSpPr>
              <p:cNvPr id="41" name="Rectangle 40"/>
              <p:cNvSpPr/>
              <p:nvPr/>
            </p:nvSpPr>
            <p:spPr>
              <a:xfrm>
                <a:off x="769436" y="4023484"/>
                <a:ext cx="2906366" cy="1956117"/>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rot="5400000" flipH="1" flipV="1">
                <a:off x="579387" y="3842705"/>
                <a:ext cx="36155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flipH="1" flipV="1">
                <a:off x="3494229" y="3841911"/>
                <a:ext cx="36155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8" name="Straight Arrow Connector 37"/>
            <p:cNvCxnSpPr/>
            <p:nvPr/>
          </p:nvCxnSpPr>
          <p:spPr>
            <a:xfrm rot="5400000">
              <a:off x="-520858" y="5001542"/>
              <a:ext cx="1956117"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9" name="Merge 38"/>
            <p:cNvSpPr/>
            <p:nvPr/>
          </p:nvSpPr>
          <p:spPr>
            <a:xfrm>
              <a:off x="3031391" y="3749164"/>
              <a:ext cx="274320" cy="274320"/>
            </a:xfrm>
            <a:prstGeom prst="flowChartMerge">
              <a:avLst/>
            </a:prstGeom>
            <a:solidFill>
              <a:srgbClr val="0000FF"/>
            </a:solidFill>
            <a:ln/>
          </p:spPr>
          <p:style>
            <a:lnRef idx="1">
              <a:schemeClr val="accent1"/>
            </a:lnRef>
            <a:fillRef idx="3">
              <a:schemeClr val="accent1"/>
            </a:fillRef>
            <a:effectRef idx="2">
              <a:schemeClr val="accent1"/>
            </a:effectRef>
            <a:fontRef idx="minor">
              <a:schemeClr val="lt1"/>
            </a:fontRef>
          </p:style>
        </p:sp>
        <p:sp>
          <p:nvSpPr>
            <p:cNvPr id="40" name="TextBox 39"/>
            <p:cNvSpPr txBox="1"/>
            <p:nvPr/>
          </p:nvSpPr>
          <p:spPr>
            <a:xfrm>
              <a:off x="1906773" y="3564498"/>
              <a:ext cx="1124618" cy="369332"/>
            </a:xfrm>
            <a:prstGeom prst="rect">
              <a:avLst/>
            </a:prstGeom>
            <a:noFill/>
          </p:spPr>
          <p:txBody>
            <a:bodyPr wrap="square" rtlCol="0">
              <a:spAutoFit/>
            </a:bodyPr>
            <a:lstStyle/>
            <a:p>
              <a:r>
                <a:rPr lang="en-US" dirty="0" err="1"/>
                <a:t>p</a:t>
              </a:r>
              <a:r>
                <a:rPr lang="en-US" dirty="0"/>
                <a:t>=0</a:t>
              </a:r>
            </a:p>
          </p:txBody>
        </p:sp>
      </p:grpSp>
      <p:sp>
        <p:nvSpPr>
          <p:cNvPr id="44" name="Down Arrow 43"/>
          <p:cNvSpPr/>
          <p:nvPr/>
        </p:nvSpPr>
        <p:spPr>
          <a:xfrm>
            <a:off x="1943853" y="4861335"/>
            <a:ext cx="484632" cy="978408"/>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ight Arrow 44"/>
          <p:cNvSpPr/>
          <p:nvPr/>
        </p:nvSpPr>
        <p:spPr>
          <a:xfrm>
            <a:off x="7459522" y="4530064"/>
            <a:ext cx="978408" cy="4846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ight Arrow 45"/>
          <p:cNvSpPr/>
          <p:nvPr/>
        </p:nvSpPr>
        <p:spPr>
          <a:xfrm>
            <a:off x="5660300" y="4530064"/>
            <a:ext cx="978408" cy="484632"/>
          </a:xfrm>
          <a:prstGeom prst="rightArrow">
            <a:avLst/>
          </a:prstGeom>
          <a:solidFill>
            <a:srgbClr val="FF0000"/>
          </a:solidFill>
          <a:ln>
            <a:solidFill>
              <a:srgbClr val="FF0000"/>
            </a:solidFill>
          </a:ln>
          <a:scene3d>
            <a:camera prst="perspectiveFront" fov="4800000">
              <a:rot lat="0" lon="0" rev="10800000"/>
            </a:camera>
            <a:lightRig rig="morning" dir="tl"/>
          </a:scene3d>
          <a:sp3d prstMaterial="softmetal">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261797" y="6072604"/>
            <a:ext cx="6868549" cy="646331"/>
          </a:xfrm>
          <a:prstGeom prst="rect">
            <a:avLst/>
          </a:prstGeom>
          <a:noFill/>
        </p:spPr>
        <p:txBody>
          <a:bodyPr wrap="none" rtlCol="0">
            <a:spAutoFit/>
          </a:bodyPr>
          <a:lstStyle/>
          <a:p>
            <a:pPr algn="ctr"/>
            <a:r>
              <a:rPr lang="en-US" dirty="0"/>
              <a:t>What’s the difference in effective force on the bottom vertical surface </a:t>
            </a:r>
          </a:p>
          <a:p>
            <a:pPr algn="ctr"/>
            <a:r>
              <a:rPr lang="en-US" dirty="0"/>
              <a:t>and horizontal ones?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_02_01"/>
          <p:cNvPicPr preferRelativeResize="0">
            <a:picLocks noChangeAspect="1" noChangeArrowheads="1"/>
          </p:cNvPicPr>
          <p:nvPr/>
        </p:nvPicPr>
        <p:blipFill>
          <a:blip r:embed="rId2"/>
          <a:srcRect/>
          <a:stretch>
            <a:fillRect/>
          </a:stretch>
        </p:blipFill>
        <p:spPr bwMode="auto">
          <a:xfrm>
            <a:off x="90135" y="2397952"/>
            <a:ext cx="5956636" cy="3053293"/>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1B9DD0B7-3547-954D-8EC6-0ACF3DA8C92C}"/>
              </a:ext>
            </a:extLst>
          </p:cNvPr>
          <p:cNvSpPr txBox="1"/>
          <p:nvPr/>
        </p:nvSpPr>
        <p:spPr>
          <a:xfrm>
            <a:off x="4695290" y="3806778"/>
            <a:ext cx="4294598" cy="1754326"/>
          </a:xfrm>
          <a:prstGeom prst="rect">
            <a:avLst/>
          </a:prstGeom>
          <a:noFill/>
        </p:spPr>
        <p:txBody>
          <a:bodyPr wrap="square" rtlCol="0">
            <a:spAutoFit/>
          </a:bodyPr>
          <a:lstStyle/>
          <a:p>
            <a:r>
              <a:rPr lang="en-US" dirty="0"/>
              <a:t>The sum of forces on immobile infinitesimal element is zero.</a:t>
            </a:r>
          </a:p>
          <a:p>
            <a:r>
              <a:rPr lang="en-US" dirty="0"/>
              <a:t>Horizontal</a:t>
            </a:r>
          </a:p>
          <a:p>
            <a:endParaRPr lang="en-US" dirty="0"/>
          </a:p>
          <a:p>
            <a:endParaRPr lang="en-US" dirty="0"/>
          </a:p>
          <a:p>
            <a:r>
              <a:rPr lang="en-US" dirty="0"/>
              <a:t>Vertical</a:t>
            </a:r>
          </a:p>
        </p:txBody>
      </p:sp>
      <p:sp>
        <p:nvSpPr>
          <p:cNvPr id="2" name="Title 1"/>
          <p:cNvSpPr>
            <a:spLocks noGrp="1"/>
          </p:cNvSpPr>
          <p:nvPr>
            <p:ph type="title"/>
          </p:nvPr>
        </p:nvSpPr>
        <p:spPr/>
        <p:txBody>
          <a:bodyPr/>
          <a:lstStyle/>
          <a:p>
            <a:r>
              <a:rPr lang="en-US" dirty="0"/>
              <a:t>Pressure at a Point</a:t>
            </a:r>
            <a:br>
              <a:rPr lang="en-US" dirty="0"/>
            </a:br>
            <a:r>
              <a:rPr lang="en-US" sz="2400" dirty="0"/>
              <a:t>Consider the following setup</a:t>
            </a:r>
          </a:p>
        </p:txBody>
      </p:sp>
      <p:pic>
        <p:nvPicPr>
          <p:cNvPr id="3" name="Picture 2">
            <a:extLst>
              <a:ext uri="{FF2B5EF4-FFF2-40B4-BE49-F238E27FC236}">
                <a16:creationId xmlns:a16="http://schemas.microsoft.com/office/drawing/2014/main" id="{2E58C139-5F60-DD4B-9F2C-FF8DF8DD196A}"/>
              </a:ext>
            </a:extLst>
          </p:cNvPr>
          <p:cNvPicPr>
            <a:picLocks noChangeAspect="1"/>
          </p:cNvPicPr>
          <p:nvPr/>
        </p:nvPicPr>
        <p:blipFill>
          <a:blip r:embed="rId3"/>
          <a:stretch>
            <a:fillRect/>
          </a:stretch>
        </p:blipFill>
        <p:spPr>
          <a:xfrm>
            <a:off x="5181314" y="4840387"/>
            <a:ext cx="3302000" cy="254000"/>
          </a:xfrm>
          <a:prstGeom prst="rect">
            <a:avLst/>
          </a:prstGeom>
        </p:spPr>
      </p:pic>
      <p:pic>
        <p:nvPicPr>
          <p:cNvPr id="5" name="Picture 4">
            <a:extLst>
              <a:ext uri="{FF2B5EF4-FFF2-40B4-BE49-F238E27FC236}">
                <a16:creationId xmlns:a16="http://schemas.microsoft.com/office/drawing/2014/main" id="{B7D8CAFE-EA9F-484E-A67F-6C3A7D6A1BD1}"/>
              </a:ext>
            </a:extLst>
          </p:cNvPr>
          <p:cNvPicPr>
            <a:picLocks noChangeAspect="1"/>
          </p:cNvPicPr>
          <p:nvPr/>
        </p:nvPicPr>
        <p:blipFill>
          <a:blip r:embed="rId4"/>
          <a:stretch>
            <a:fillRect/>
          </a:stretch>
        </p:blipFill>
        <p:spPr>
          <a:xfrm>
            <a:off x="5129943" y="5698106"/>
            <a:ext cx="3340100" cy="241300"/>
          </a:xfrm>
          <a:prstGeom prst="rect">
            <a:avLst/>
          </a:prstGeom>
        </p:spPr>
      </p:pic>
      <p:pic>
        <p:nvPicPr>
          <p:cNvPr id="9" name="Picture 8">
            <a:extLst>
              <a:ext uri="{FF2B5EF4-FFF2-40B4-BE49-F238E27FC236}">
                <a16:creationId xmlns:a16="http://schemas.microsoft.com/office/drawing/2014/main" id="{CF1F4E0E-299E-3C48-B834-429A5EC68561}"/>
              </a:ext>
            </a:extLst>
          </p:cNvPr>
          <p:cNvPicPr>
            <a:picLocks noChangeAspect="1"/>
          </p:cNvPicPr>
          <p:nvPr/>
        </p:nvPicPr>
        <p:blipFill>
          <a:blip r:embed="rId5"/>
          <a:stretch>
            <a:fillRect/>
          </a:stretch>
        </p:blipFill>
        <p:spPr>
          <a:xfrm>
            <a:off x="5181314" y="6361056"/>
            <a:ext cx="2704812" cy="306929"/>
          </a:xfrm>
          <a:prstGeom prst="rect">
            <a:avLst/>
          </a:prstGeom>
          <a:ln w="25400">
            <a:solidFill>
              <a:srgbClr val="FF0000"/>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 it is….</a:t>
            </a:r>
          </a:p>
        </p:txBody>
      </p:sp>
      <p:pic>
        <p:nvPicPr>
          <p:cNvPr id="4" name="Picture 2" descr="fig_02_11"/>
          <p:cNvPicPr preferRelativeResize="0">
            <a:picLocks noChangeAspect="1" noChangeArrowheads="1"/>
          </p:cNvPicPr>
          <p:nvPr>
            <p:custDataLst>
              <p:tags r:id="rId1"/>
            </p:custDataLst>
          </p:nvPr>
        </p:nvPicPr>
        <p:blipFill>
          <a:blip r:embed="rId3"/>
          <a:srcRect/>
          <a:stretch>
            <a:fillRect/>
          </a:stretch>
        </p:blipFill>
        <p:spPr bwMode="auto">
          <a:xfrm>
            <a:off x="429389" y="2647950"/>
            <a:ext cx="8331397" cy="3062801"/>
          </a:xfrm>
          <a:prstGeom prst="rect">
            <a:avLst/>
          </a:prstGeom>
          <a:noFill/>
          <a:ln w="9525">
            <a:noFill/>
            <a:miter lim="800000"/>
            <a:headEnd/>
            <a:tailEnd/>
          </a:ln>
          <a:effectLst/>
        </p:spPr>
      </p:pic>
      <p:sp>
        <p:nvSpPr>
          <p:cNvPr id="5" name="TextBox 4"/>
          <p:cNvSpPr txBox="1"/>
          <p:nvPr/>
        </p:nvSpPr>
        <p:spPr>
          <a:xfrm>
            <a:off x="3311408" y="5990075"/>
            <a:ext cx="3262432" cy="369332"/>
          </a:xfrm>
          <a:prstGeom prst="rect">
            <a:avLst/>
          </a:prstGeom>
          <a:noFill/>
        </p:spPr>
        <p:txBody>
          <a:bodyPr wrap="none" rtlCol="0">
            <a:spAutoFit/>
          </a:bodyPr>
          <a:lstStyle/>
          <a:p>
            <a:r>
              <a:rPr lang="en-US" dirty="0"/>
              <a:t>Uniform vs. varying with depth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a:t>
            </a:r>
          </a:p>
        </p:txBody>
      </p:sp>
      <p:pic>
        <p:nvPicPr>
          <p:cNvPr id="4" name="Content Placeholder 3" descr="index.jpg"/>
          <p:cNvPicPr>
            <a:picLocks noGrp="1" noChangeAspect="1"/>
          </p:cNvPicPr>
          <p:nvPr>
            <p:ph idx="1"/>
          </p:nvPr>
        </p:nvPicPr>
        <p:blipFill>
          <a:blip r:embed="rId2"/>
          <a:srcRect l="-37956" r="-37956"/>
          <a:stretch>
            <a:fillRect/>
          </a:stretch>
        </p:blipFill>
        <p:spPr>
          <a:xfrm>
            <a:off x="824442" y="2770094"/>
            <a:ext cx="7662864" cy="3267169"/>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on an Inclined Plane</a:t>
            </a:r>
          </a:p>
        </p:txBody>
      </p:sp>
      <p:pic>
        <p:nvPicPr>
          <p:cNvPr id="4" name="Picture 2" descr="fig_02_12"/>
          <p:cNvPicPr preferRelativeResize="0">
            <a:picLocks noChangeAspect="1" noChangeArrowheads="1"/>
          </p:cNvPicPr>
          <p:nvPr>
            <p:custDataLst>
              <p:tags r:id="rId1"/>
            </p:custDataLst>
          </p:nvPr>
        </p:nvPicPr>
        <p:blipFill>
          <a:blip r:embed="rId3"/>
          <a:srcRect/>
          <a:stretch>
            <a:fillRect/>
          </a:stretch>
        </p:blipFill>
        <p:spPr bwMode="auto">
          <a:xfrm>
            <a:off x="1746606" y="1368385"/>
            <a:ext cx="5311739" cy="540240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on an Inclined Plane</a:t>
            </a:r>
          </a:p>
        </p:txBody>
      </p:sp>
      <p:pic>
        <p:nvPicPr>
          <p:cNvPr id="4" name="Picture 2" descr="fig_02_12"/>
          <p:cNvPicPr preferRelativeResize="0">
            <a:picLocks noChangeAspect="1" noChangeArrowheads="1"/>
          </p:cNvPicPr>
          <p:nvPr>
            <p:custDataLst>
              <p:tags r:id="rId1"/>
            </p:custDataLst>
          </p:nvPr>
        </p:nvPicPr>
        <p:blipFill>
          <a:blip r:embed="rId3"/>
          <a:srcRect/>
          <a:stretch>
            <a:fillRect/>
          </a:stretch>
        </p:blipFill>
        <p:spPr bwMode="auto">
          <a:xfrm>
            <a:off x="657547" y="2685975"/>
            <a:ext cx="3359648" cy="3416994"/>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2324FEA3-4DF0-8541-BEA9-6BB0D5D31ACE}"/>
              </a:ext>
            </a:extLst>
          </p:cNvPr>
          <p:cNvSpPr/>
          <p:nvPr/>
        </p:nvSpPr>
        <p:spPr>
          <a:xfrm>
            <a:off x="4643919" y="2258014"/>
            <a:ext cx="4274049" cy="3970318"/>
          </a:xfrm>
          <a:prstGeom prst="rect">
            <a:avLst/>
          </a:prstGeom>
        </p:spPr>
        <p:txBody>
          <a:bodyPr wrap="square">
            <a:spAutoFit/>
          </a:bodyPr>
          <a:lstStyle/>
          <a:p>
            <a:r>
              <a:rPr lang="en-US" dirty="0">
                <a:cs typeface="Symbol" charset="2"/>
              </a:rPr>
              <a:t>The effective force is</a:t>
            </a:r>
          </a:p>
          <a:p>
            <a:endParaRPr lang="en-US" dirty="0"/>
          </a:p>
          <a:p>
            <a:endParaRPr lang="en-US" dirty="0"/>
          </a:p>
          <a:p>
            <a:r>
              <a:rPr lang="en-US" dirty="0"/>
              <a:t>This is true for any shape gate, where </a:t>
            </a:r>
            <a:r>
              <a:rPr lang="en-US" dirty="0" err="1"/>
              <a:t>h</a:t>
            </a:r>
            <a:r>
              <a:rPr lang="en-US" baseline="-25000" dirty="0" err="1"/>
              <a:t>c</a:t>
            </a:r>
            <a:r>
              <a:rPr lang="en-US" dirty="0"/>
              <a:t> is the depth of centroid. The location of the effective force is </a:t>
            </a:r>
          </a:p>
          <a:p>
            <a:endParaRPr lang="en-US" dirty="0"/>
          </a:p>
          <a:p>
            <a:endParaRPr lang="en-US" dirty="0"/>
          </a:p>
          <a:p>
            <a:endParaRPr lang="en-US" dirty="0"/>
          </a:p>
          <a:p>
            <a:endParaRPr lang="en-US" dirty="0"/>
          </a:p>
          <a:p>
            <a:r>
              <a:rPr lang="en-US" dirty="0"/>
              <a:t>Second Moment of area divided by the first (recall statics – you can use any of the tools you learned there to calculate these by the way)</a:t>
            </a:r>
          </a:p>
        </p:txBody>
      </p:sp>
      <p:pic>
        <p:nvPicPr>
          <p:cNvPr id="7" name="Picture 6">
            <a:extLst>
              <a:ext uri="{FF2B5EF4-FFF2-40B4-BE49-F238E27FC236}">
                <a16:creationId xmlns:a16="http://schemas.microsoft.com/office/drawing/2014/main" id="{1FFB65DE-7707-2349-BE15-BB028B998679}"/>
              </a:ext>
            </a:extLst>
          </p:cNvPr>
          <p:cNvPicPr>
            <a:picLocks noChangeAspect="1"/>
          </p:cNvPicPr>
          <p:nvPr/>
        </p:nvPicPr>
        <p:blipFill>
          <a:blip r:embed="rId4"/>
          <a:stretch>
            <a:fillRect/>
          </a:stretch>
        </p:blipFill>
        <p:spPr>
          <a:xfrm>
            <a:off x="6067727" y="2724988"/>
            <a:ext cx="1244600" cy="241300"/>
          </a:xfrm>
          <a:prstGeom prst="rect">
            <a:avLst/>
          </a:prstGeom>
        </p:spPr>
      </p:pic>
      <p:pic>
        <p:nvPicPr>
          <p:cNvPr id="8" name="Picture 7">
            <a:extLst>
              <a:ext uri="{FF2B5EF4-FFF2-40B4-BE49-F238E27FC236}">
                <a16:creationId xmlns:a16="http://schemas.microsoft.com/office/drawing/2014/main" id="{4C5514F1-A209-CB41-8CBF-D53BA2C280C8}"/>
              </a:ext>
            </a:extLst>
          </p:cNvPr>
          <p:cNvPicPr>
            <a:picLocks noChangeAspect="1"/>
          </p:cNvPicPr>
          <p:nvPr/>
        </p:nvPicPr>
        <p:blipFill>
          <a:blip r:embed="rId5"/>
          <a:stretch>
            <a:fillRect/>
          </a:stretch>
        </p:blipFill>
        <p:spPr>
          <a:xfrm>
            <a:off x="5617217" y="4243173"/>
            <a:ext cx="2327452" cy="587624"/>
          </a:xfrm>
          <a:prstGeom prst="rect">
            <a:avLst/>
          </a:prstGeom>
        </p:spPr>
      </p:pic>
    </p:spTree>
    <p:extLst>
      <p:ext uri="{BB962C8B-B14F-4D97-AF65-F5344CB8AC3E}">
        <p14:creationId xmlns:p14="http://schemas.microsoft.com/office/powerpoint/2010/main" val="2237928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on an Inclined Plane</a:t>
            </a:r>
          </a:p>
        </p:txBody>
      </p:sp>
      <p:pic>
        <p:nvPicPr>
          <p:cNvPr id="4" name="Picture 2" descr="fig_02_12"/>
          <p:cNvPicPr preferRelativeResize="0">
            <a:picLocks noChangeAspect="1" noChangeArrowheads="1"/>
          </p:cNvPicPr>
          <p:nvPr>
            <p:custDataLst>
              <p:tags r:id="rId1"/>
            </p:custDataLst>
          </p:nvPr>
        </p:nvPicPr>
        <p:blipFill>
          <a:blip r:embed="rId3"/>
          <a:srcRect/>
          <a:stretch>
            <a:fillRect/>
          </a:stretch>
        </p:blipFill>
        <p:spPr bwMode="auto">
          <a:xfrm>
            <a:off x="657547" y="2685975"/>
            <a:ext cx="3359648" cy="3416994"/>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2324FEA3-4DF0-8541-BEA9-6BB0D5D31ACE}"/>
              </a:ext>
            </a:extLst>
          </p:cNvPr>
          <p:cNvSpPr/>
          <p:nvPr/>
        </p:nvSpPr>
        <p:spPr>
          <a:xfrm>
            <a:off x="4643919" y="2258014"/>
            <a:ext cx="4397339" cy="3970318"/>
          </a:xfrm>
          <a:prstGeom prst="rect">
            <a:avLst/>
          </a:prstGeom>
        </p:spPr>
        <p:txBody>
          <a:bodyPr wrap="square">
            <a:spAutoFit/>
          </a:bodyPr>
          <a:lstStyle/>
          <a:p>
            <a:endParaRPr lang="en-US" dirty="0"/>
          </a:p>
          <a:p>
            <a:endParaRPr lang="en-US" dirty="0"/>
          </a:p>
          <a:p>
            <a:endParaRPr lang="en-US" dirty="0"/>
          </a:p>
          <a:p>
            <a:r>
              <a:rPr lang="en-US" dirty="0"/>
              <a:t>For a rectangular plate with shallow point </a:t>
            </a:r>
            <a:r>
              <a:rPr lang="en-US" dirty="0" err="1"/>
              <a:t>y</a:t>
            </a:r>
            <a:r>
              <a:rPr lang="en-US" baseline="-25000" dirty="0" err="1"/>
              <a:t>l</a:t>
            </a:r>
            <a:r>
              <a:rPr lang="en-US" dirty="0"/>
              <a:t> and deep point </a:t>
            </a:r>
            <a:r>
              <a:rPr lang="en-US" dirty="0" err="1"/>
              <a:t>y</a:t>
            </a:r>
            <a:r>
              <a:rPr lang="en-US" baseline="-25000" dirty="0" err="1"/>
              <a:t>u</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And if plate starts at the free surface (</a:t>
            </a:r>
            <a:r>
              <a:rPr lang="en-US" dirty="0" err="1"/>
              <a:t>y</a:t>
            </a:r>
            <a:r>
              <a:rPr lang="en-US" baseline="-25000" dirty="0" err="1"/>
              <a:t>l</a:t>
            </a:r>
            <a:r>
              <a:rPr lang="en-US" dirty="0"/>
              <a:t>=0)</a:t>
            </a:r>
          </a:p>
        </p:txBody>
      </p:sp>
      <p:pic>
        <p:nvPicPr>
          <p:cNvPr id="7" name="Picture 6">
            <a:extLst>
              <a:ext uri="{FF2B5EF4-FFF2-40B4-BE49-F238E27FC236}">
                <a16:creationId xmlns:a16="http://schemas.microsoft.com/office/drawing/2014/main" id="{1FFB65DE-7707-2349-BE15-BB028B998679}"/>
              </a:ext>
            </a:extLst>
          </p:cNvPr>
          <p:cNvPicPr>
            <a:picLocks noChangeAspect="1"/>
          </p:cNvPicPr>
          <p:nvPr/>
        </p:nvPicPr>
        <p:blipFill>
          <a:blip r:embed="rId4"/>
          <a:stretch>
            <a:fillRect/>
          </a:stretch>
        </p:blipFill>
        <p:spPr>
          <a:xfrm>
            <a:off x="4720936" y="2565325"/>
            <a:ext cx="1244600" cy="241300"/>
          </a:xfrm>
          <a:prstGeom prst="rect">
            <a:avLst/>
          </a:prstGeom>
        </p:spPr>
      </p:pic>
      <p:pic>
        <p:nvPicPr>
          <p:cNvPr id="9" name="Picture 8">
            <a:extLst>
              <a:ext uri="{FF2B5EF4-FFF2-40B4-BE49-F238E27FC236}">
                <a16:creationId xmlns:a16="http://schemas.microsoft.com/office/drawing/2014/main" id="{1BDF7E02-4E36-7F44-8A1F-AEA64097682D}"/>
              </a:ext>
            </a:extLst>
          </p:cNvPr>
          <p:cNvPicPr>
            <a:picLocks noChangeAspect="1"/>
          </p:cNvPicPr>
          <p:nvPr/>
        </p:nvPicPr>
        <p:blipFill>
          <a:blip r:embed="rId5"/>
          <a:stretch>
            <a:fillRect/>
          </a:stretch>
        </p:blipFill>
        <p:spPr>
          <a:xfrm>
            <a:off x="5600089" y="4956813"/>
            <a:ext cx="2587681" cy="690829"/>
          </a:xfrm>
          <a:prstGeom prst="rect">
            <a:avLst/>
          </a:prstGeom>
        </p:spPr>
      </p:pic>
      <p:pic>
        <p:nvPicPr>
          <p:cNvPr id="10" name="Picture 9">
            <a:extLst>
              <a:ext uri="{FF2B5EF4-FFF2-40B4-BE49-F238E27FC236}">
                <a16:creationId xmlns:a16="http://schemas.microsoft.com/office/drawing/2014/main" id="{D3617684-1E66-0742-AAE7-4B9D54592593}"/>
              </a:ext>
            </a:extLst>
          </p:cNvPr>
          <p:cNvPicPr>
            <a:picLocks noChangeAspect="1"/>
          </p:cNvPicPr>
          <p:nvPr/>
        </p:nvPicPr>
        <p:blipFill>
          <a:blip r:embed="rId6"/>
          <a:stretch>
            <a:fillRect/>
          </a:stretch>
        </p:blipFill>
        <p:spPr>
          <a:xfrm>
            <a:off x="6379038" y="6286262"/>
            <a:ext cx="927100" cy="482600"/>
          </a:xfrm>
          <a:prstGeom prst="rect">
            <a:avLst/>
          </a:prstGeom>
        </p:spPr>
      </p:pic>
      <p:pic>
        <p:nvPicPr>
          <p:cNvPr id="11" name="Picture 10">
            <a:extLst>
              <a:ext uri="{FF2B5EF4-FFF2-40B4-BE49-F238E27FC236}">
                <a16:creationId xmlns:a16="http://schemas.microsoft.com/office/drawing/2014/main" id="{64D378D7-073F-1742-ADA8-4D9C73409763}"/>
              </a:ext>
            </a:extLst>
          </p:cNvPr>
          <p:cNvPicPr>
            <a:picLocks noChangeAspect="1"/>
          </p:cNvPicPr>
          <p:nvPr/>
        </p:nvPicPr>
        <p:blipFill>
          <a:blip r:embed="rId7"/>
          <a:stretch>
            <a:fillRect/>
          </a:stretch>
        </p:blipFill>
        <p:spPr>
          <a:xfrm>
            <a:off x="6273210" y="2392163"/>
            <a:ext cx="2327452" cy="587624"/>
          </a:xfrm>
          <a:prstGeom prst="rect">
            <a:avLst/>
          </a:prstGeom>
        </p:spPr>
      </p:pic>
      <p:cxnSp>
        <p:nvCxnSpPr>
          <p:cNvPr id="6" name="Straight Arrow Connector 5">
            <a:extLst>
              <a:ext uri="{FF2B5EF4-FFF2-40B4-BE49-F238E27FC236}">
                <a16:creationId xmlns:a16="http://schemas.microsoft.com/office/drawing/2014/main" id="{B6AFA4B8-41CF-B549-B693-D865DA60CAA8}"/>
              </a:ext>
            </a:extLst>
          </p:cNvPr>
          <p:cNvCxnSpPr/>
          <p:nvPr/>
        </p:nvCxnSpPr>
        <p:spPr>
          <a:xfrm flipH="1">
            <a:off x="1962364" y="3637052"/>
            <a:ext cx="2681555" cy="719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9256B7B-099A-1741-B60A-3FD586A06B39}"/>
              </a:ext>
            </a:extLst>
          </p:cNvPr>
          <p:cNvCxnSpPr>
            <a:cxnSpLocks/>
          </p:cNvCxnSpPr>
          <p:nvPr/>
        </p:nvCxnSpPr>
        <p:spPr>
          <a:xfrm flipH="1">
            <a:off x="1171254" y="3673011"/>
            <a:ext cx="5229547" cy="8784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8FA9AB3A-5BFA-3D45-8E17-DE7D7D4F636A}"/>
              </a:ext>
            </a:extLst>
          </p:cNvPr>
          <p:cNvPicPr>
            <a:picLocks noChangeAspect="1"/>
          </p:cNvPicPr>
          <p:nvPr/>
        </p:nvPicPr>
        <p:blipFill>
          <a:blip r:embed="rId8"/>
          <a:stretch>
            <a:fillRect/>
          </a:stretch>
        </p:blipFill>
        <p:spPr>
          <a:xfrm>
            <a:off x="5739543" y="4060847"/>
            <a:ext cx="2082800" cy="482600"/>
          </a:xfrm>
          <a:prstGeom prst="rect">
            <a:avLst/>
          </a:prstGeom>
        </p:spPr>
      </p:pic>
    </p:spTree>
    <p:extLst>
      <p:ext uri="{BB962C8B-B14F-4D97-AF65-F5344CB8AC3E}">
        <p14:creationId xmlns:p14="http://schemas.microsoft.com/office/powerpoint/2010/main" val="1824275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a:t>
            </a:r>
          </a:p>
        </p:txBody>
      </p:sp>
      <p:sp>
        <p:nvSpPr>
          <p:cNvPr id="5" name="Content Placeholder 4"/>
          <p:cNvSpPr>
            <a:spLocks noGrp="1"/>
          </p:cNvSpPr>
          <p:nvPr>
            <p:ph sz="half" idx="2"/>
          </p:nvPr>
        </p:nvSpPr>
        <p:spPr>
          <a:xfrm>
            <a:off x="5959010" y="2907765"/>
            <a:ext cx="3018423" cy="3252788"/>
          </a:xfrm>
        </p:spPr>
        <p:txBody>
          <a:bodyPr/>
          <a:lstStyle/>
          <a:p>
            <a:r>
              <a:rPr lang="en-US" dirty="0"/>
              <a:t>A homogeneous, 4 ft wide, 8-ft long rectangular gate weighing 800lb is held in place by a horizontal flexible cable (see figure). Water acts on the gate, hinged at point A. Friction in the hinge is negligible. Determine the tension in the cable.</a:t>
            </a:r>
          </a:p>
        </p:txBody>
      </p:sp>
      <p:pic>
        <p:nvPicPr>
          <p:cNvPr id="7" name="Picture 6">
            <a:extLst>
              <a:ext uri="{FF2B5EF4-FFF2-40B4-BE49-F238E27FC236}">
                <a16:creationId xmlns:a16="http://schemas.microsoft.com/office/drawing/2014/main" id="{EB4E9E74-D154-2C4C-8E2A-857708B39C0D}"/>
              </a:ext>
            </a:extLst>
          </p:cNvPr>
          <p:cNvPicPr>
            <a:picLocks noChangeAspect="1"/>
          </p:cNvPicPr>
          <p:nvPr/>
        </p:nvPicPr>
        <p:blipFill>
          <a:blip r:embed="rId2"/>
          <a:stretch>
            <a:fillRect/>
          </a:stretch>
        </p:blipFill>
        <p:spPr>
          <a:xfrm>
            <a:off x="586410" y="2499662"/>
            <a:ext cx="5009499" cy="386961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Hydraulic Lift</a:t>
            </a:r>
          </a:p>
        </p:txBody>
      </p:sp>
      <p:sp>
        <p:nvSpPr>
          <p:cNvPr id="3" name="Content Placeholder 2"/>
          <p:cNvSpPr>
            <a:spLocks noGrp="1"/>
          </p:cNvSpPr>
          <p:nvPr>
            <p:ph sz="half" idx="1"/>
          </p:nvPr>
        </p:nvSpPr>
        <p:spPr/>
        <p:txBody>
          <a:bodyPr/>
          <a:lstStyle/>
          <a:p>
            <a:r>
              <a:rPr lang="en-US" dirty="0"/>
              <a:t>Apply a small force</a:t>
            </a:r>
          </a:p>
          <a:p>
            <a:r>
              <a:rPr lang="en-US" dirty="0"/>
              <a:t>Get  big force</a:t>
            </a:r>
          </a:p>
          <a:p>
            <a:r>
              <a:rPr lang="en-US" dirty="0"/>
              <a:t>How?</a:t>
            </a:r>
          </a:p>
        </p:txBody>
      </p:sp>
      <p:sp>
        <p:nvSpPr>
          <p:cNvPr id="7" name="Rectangle 6"/>
          <p:cNvSpPr/>
          <p:nvPr/>
        </p:nvSpPr>
        <p:spPr>
          <a:xfrm>
            <a:off x="4625884" y="3782445"/>
            <a:ext cx="4060916" cy="1121755"/>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19232" y="3068602"/>
            <a:ext cx="266217" cy="71384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573842" y="3068602"/>
            <a:ext cx="1112958" cy="71384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990086" y="3153807"/>
            <a:ext cx="364202" cy="369332"/>
          </a:xfrm>
          <a:prstGeom prst="rect">
            <a:avLst/>
          </a:prstGeom>
          <a:noFill/>
        </p:spPr>
        <p:txBody>
          <a:bodyPr wrap="none" rtlCol="0">
            <a:spAutoFit/>
          </a:bodyPr>
          <a:lstStyle/>
          <a:p>
            <a:r>
              <a:rPr lang="en-US" dirty="0"/>
              <a:t>A</a:t>
            </a:r>
          </a:p>
        </p:txBody>
      </p:sp>
      <p:sp>
        <p:nvSpPr>
          <p:cNvPr id="11" name="TextBox 10"/>
          <p:cNvSpPr txBox="1"/>
          <p:nvPr/>
        </p:nvSpPr>
        <p:spPr>
          <a:xfrm>
            <a:off x="7093201" y="3153807"/>
            <a:ext cx="333783" cy="369332"/>
          </a:xfrm>
          <a:prstGeom prst="rect">
            <a:avLst/>
          </a:prstGeom>
          <a:noFill/>
        </p:spPr>
        <p:txBody>
          <a:bodyPr wrap="none" rtlCol="0">
            <a:spAutoFit/>
          </a:bodyPr>
          <a:lstStyle/>
          <a:p>
            <a:r>
              <a:rPr lang="en-US" dirty="0"/>
              <a:t>B</a:t>
            </a:r>
          </a:p>
        </p:txBody>
      </p:sp>
      <p:sp>
        <p:nvSpPr>
          <p:cNvPr id="12" name="Down Arrow 11"/>
          <p:cNvSpPr/>
          <p:nvPr/>
        </p:nvSpPr>
        <p:spPr>
          <a:xfrm>
            <a:off x="4505454" y="2478822"/>
            <a:ext cx="484632" cy="52120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7902465" y="2468245"/>
            <a:ext cx="484632" cy="521208"/>
          </a:xfrm>
          <a:prstGeom prst="downArrow">
            <a:avLst/>
          </a:prstGeom>
          <a:solidFill>
            <a:srgbClr val="FF0000"/>
          </a:solidFill>
          <a:scene3d>
            <a:camera prst="perspectiveFront" fov="4800000">
              <a:rot lat="0" lon="0" rev="10800000"/>
            </a:camera>
            <a:lightRig rig="morning" dir="tl"/>
          </a:scene3d>
          <a:sp3d prstMaterial="softmetal">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92539A-C0DE-A84C-A42F-20DC16495D4C}"/>
              </a:ext>
            </a:extLst>
          </p:cNvPr>
          <p:cNvPicPr>
            <a:picLocks noChangeAspect="1"/>
          </p:cNvPicPr>
          <p:nvPr/>
        </p:nvPicPr>
        <p:blipFill>
          <a:blip r:embed="rId3"/>
          <a:stretch>
            <a:fillRect/>
          </a:stretch>
        </p:blipFill>
        <p:spPr>
          <a:xfrm>
            <a:off x="1048860" y="4623371"/>
            <a:ext cx="1809934" cy="346583"/>
          </a:xfrm>
          <a:prstGeom prst="rect">
            <a:avLst/>
          </a:prstGeom>
        </p:spPr>
      </p:pic>
      <p:pic>
        <p:nvPicPr>
          <p:cNvPr id="14" name="Picture 13">
            <a:extLst>
              <a:ext uri="{FF2B5EF4-FFF2-40B4-BE49-F238E27FC236}">
                <a16:creationId xmlns:a16="http://schemas.microsoft.com/office/drawing/2014/main" id="{FB276289-A545-5645-BD13-5DBAD0082789}"/>
              </a:ext>
            </a:extLst>
          </p:cNvPr>
          <p:cNvPicPr>
            <a:picLocks noChangeAspect="1"/>
          </p:cNvPicPr>
          <p:nvPr/>
        </p:nvPicPr>
        <p:blipFill>
          <a:blip r:embed="rId4"/>
          <a:stretch>
            <a:fillRect/>
          </a:stretch>
        </p:blipFill>
        <p:spPr>
          <a:xfrm>
            <a:off x="1086043" y="5275607"/>
            <a:ext cx="1869546" cy="346926"/>
          </a:xfrm>
          <a:prstGeom prst="rect">
            <a:avLst/>
          </a:prstGeom>
        </p:spPr>
      </p:pic>
      <p:pic>
        <p:nvPicPr>
          <p:cNvPr id="15" name="Picture 14">
            <a:extLst>
              <a:ext uri="{FF2B5EF4-FFF2-40B4-BE49-F238E27FC236}">
                <a16:creationId xmlns:a16="http://schemas.microsoft.com/office/drawing/2014/main" id="{E662F066-3812-5843-9F7E-157A64DC01DA}"/>
              </a:ext>
            </a:extLst>
          </p:cNvPr>
          <p:cNvPicPr>
            <a:picLocks noChangeAspect="1"/>
          </p:cNvPicPr>
          <p:nvPr/>
        </p:nvPicPr>
        <p:blipFill>
          <a:blip r:embed="rId5"/>
          <a:stretch>
            <a:fillRect/>
          </a:stretch>
        </p:blipFill>
        <p:spPr>
          <a:xfrm>
            <a:off x="1157962" y="6037263"/>
            <a:ext cx="1379755" cy="26377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2</a:t>
            </a:r>
          </a:p>
        </p:txBody>
      </p:sp>
      <p:pic>
        <p:nvPicPr>
          <p:cNvPr id="5" name="Content Placeholder 4" descr="Screen shot 2011-01-25 at 2.40.00 PM.png"/>
          <p:cNvPicPr>
            <a:picLocks noGrp="1" noChangeAspect="1"/>
          </p:cNvPicPr>
          <p:nvPr>
            <p:ph sz="half" idx="1"/>
          </p:nvPr>
        </p:nvPicPr>
        <p:blipFill>
          <a:blip r:embed="rId2"/>
          <a:srcRect t="-54406" b="-54406"/>
          <a:stretch>
            <a:fillRect/>
          </a:stretch>
        </p:blipFill>
        <p:spPr>
          <a:xfrm>
            <a:off x="295535" y="1961135"/>
            <a:ext cx="5558613" cy="4799421"/>
          </a:xfrm>
        </p:spPr>
      </p:pic>
      <p:sp>
        <p:nvSpPr>
          <p:cNvPr id="4" name="Content Placeholder 3"/>
          <p:cNvSpPr>
            <a:spLocks noGrp="1"/>
          </p:cNvSpPr>
          <p:nvPr>
            <p:ph sz="half" idx="2"/>
          </p:nvPr>
        </p:nvSpPr>
        <p:spPr>
          <a:xfrm>
            <a:off x="5533742" y="2733104"/>
            <a:ext cx="3286622" cy="3801260"/>
          </a:xfrm>
        </p:spPr>
        <p:txBody>
          <a:bodyPr>
            <a:normAutofit/>
          </a:bodyPr>
          <a:lstStyle/>
          <a:p>
            <a:r>
              <a:rPr lang="en-US" dirty="0"/>
              <a:t>When water depth </a:t>
            </a:r>
            <a:r>
              <a:rPr lang="en-US" dirty="0" err="1"/>
              <a:t>h</a:t>
            </a:r>
            <a:r>
              <a:rPr lang="en-US" dirty="0"/>
              <a:t>=5m it is desired that both gates open simultaneously. Determine the weight of the horizontal gate and the horizontal force on the vertical gate needed to keep them closed until this happens. The vertical gate has negligible weight. Friction effects are negligible too.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Archimides</a:t>
            </a:r>
            <a:r>
              <a:rPr lang="en-US" dirty="0"/>
              <a:t> Principle</a:t>
            </a:r>
          </a:p>
        </p:txBody>
      </p:sp>
      <p:pic>
        <p:nvPicPr>
          <p:cNvPr id="5" name="Picture 4"/>
          <p:cNvPicPr>
            <a:picLocks noChangeAspect="1"/>
          </p:cNvPicPr>
          <p:nvPr/>
        </p:nvPicPr>
        <p:blipFill>
          <a:blip r:embed="rId3"/>
          <a:stretch>
            <a:fillRect/>
          </a:stretch>
        </p:blipFill>
        <p:spPr>
          <a:xfrm>
            <a:off x="2024709" y="3114323"/>
            <a:ext cx="5012031" cy="2076763"/>
          </a:xfrm>
          <a:prstGeom prst="rect">
            <a:avLst/>
          </a:prstGeom>
        </p:spPr>
      </p:pic>
      <p:graphicFrame>
        <p:nvGraphicFramePr>
          <p:cNvPr id="6" name="Object 5"/>
          <p:cNvGraphicFramePr>
            <a:graphicFrameLocks noChangeAspect="1"/>
          </p:cNvGraphicFramePr>
          <p:nvPr/>
        </p:nvGraphicFramePr>
        <p:xfrm>
          <a:off x="3572001" y="5512743"/>
          <a:ext cx="2100203" cy="442148"/>
        </p:xfrm>
        <a:graphic>
          <a:graphicData uri="http://schemas.openxmlformats.org/presentationml/2006/ole">
            <mc:AlternateContent xmlns:mc="http://schemas.openxmlformats.org/markup-compatibility/2006">
              <mc:Choice xmlns:v="urn:schemas-microsoft-com:vml" Requires="v">
                <p:oleObj spid="_x0000_s46158" name="Equation" r:id="rId4" imgW="965200" imgH="203200" progId="Equation.3">
                  <p:embed/>
                </p:oleObj>
              </mc:Choice>
              <mc:Fallback>
                <p:oleObj name="Equation" r:id="rId4" imgW="965200" imgH="20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2001" y="5512743"/>
                        <a:ext cx="2100203" cy="44214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a:t>
            </a:r>
          </a:p>
        </p:txBody>
      </p:sp>
      <p:pic>
        <p:nvPicPr>
          <p:cNvPr id="6" name="Content Placeholder 5" descr="Screen shot 2011-01-25 at 2.45.28 PM.png"/>
          <p:cNvPicPr>
            <a:picLocks noGrp="1" noChangeAspect="1"/>
          </p:cNvPicPr>
          <p:nvPr>
            <p:ph sz="half" idx="1"/>
          </p:nvPr>
        </p:nvPicPr>
        <p:blipFill>
          <a:blip r:embed="rId2"/>
          <a:srcRect t="-23453" b="-23453"/>
          <a:stretch>
            <a:fillRect/>
          </a:stretch>
        </p:blipFill>
        <p:spPr>
          <a:xfrm>
            <a:off x="457200" y="2003461"/>
            <a:ext cx="5131942" cy="4431024"/>
          </a:xfrm>
        </p:spPr>
      </p:pic>
      <p:sp>
        <p:nvSpPr>
          <p:cNvPr id="5" name="Content Placeholder 4"/>
          <p:cNvSpPr>
            <a:spLocks noGrp="1"/>
          </p:cNvSpPr>
          <p:nvPr>
            <p:ph sz="half" idx="2"/>
          </p:nvPr>
        </p:nvSpPr>
        <p:spPr>
          <a:xfrm>
            <a:off x="5884135" y="2784475"/>
            <a:ext cx="2802665" cy="3575228"/>
          </a:xfrm>
        </p:spPr>
        <p:txBody>
          <a:bodyPr>
            <a:normAutofit lnSpcReduction="10000"/>
          </a:bodyPr>
          <a:lstStyle/>
          <a:p>
            <a:r>
              <a:rPr lang="en-US" dirty="0"/>
              <a:t>A cylinder of 1ft diameter and 2 ft length floats in a tank that contains a liquid of specific weight </a:t>
            </a:r>
            <a:r>
              <a:rPr lang="en-US" dirty="0">
                <a:latin typeface="Symbol" charset="2"/>
                <a:cs typeface="Symbol" charset="2"/>
              </a:rPr>
              <a:t>g</a:t>
            </a:r>
            <a:r>
              <a:rPr lang="en-US" dirty="0"/>
              <a:t>.  A U-tube manometer is connected as shown. In figure the pressure in A is 0.1 psi below atmospheric. What is the weight of the cylinder, whose upper surface is flush with the fluid surface.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at a Point</a:t>
            </a:r>
            <a:br>
              <a:rPr lang="en-US" dirty="0"/>
            </a:br>
            <a:r>
              <a:rPr lang="en-US" sz="2400" dirty="0"/>
              <a:t>Consider the following setup</a:t>
            </a:r>
          </a:p>
        </p:txBody>
      </p:sp>
      <p:pic>
        <p:nvPicPr>
          <p:cNvPr id="6" name="Picture 5" descr="fig_02_01"/>
          <p:cNvPicPr preferRelativeResize="0">
            <a:picLocks noChangeAspect="1" noChangeArrowheads="1"/>
          </p:cNvPicPr>
          <p:nvPr/>
        </p:nvPicPr>
        <p:blipFill>
          <a:blip r:embed="rId2"/>
          <a:srcRect/>
          <a:stretch>
            <a:fillRect/>
          </a:stretch>
        </p:blipFill>
        <p:spPr bwMode="auto">
          <a:xfrm>
            <a:off x="1593682" y="1793030"/>
            <a:ext cx="5956636" cy="3053293"/>
          </a:xfrm>
          <a:prstGeom prst="rect">
            <a:avLst/>
          </a:prstGeom>
          <a:noFill/>
          <a:ln w="9525">
            <a:noFill/>
            <a:miter lim="800000"/>
            <a:headEnd/>
            <a:tailEnd/>
          </a:ln>
          <a:effectLst/>
        </p:spPr>
      </p:pic>
      <p:sp>
        <p:nvSpPr>
          <p:cNvPr id="7" name="TextBox 6"/>
          <p:cNvSpPr txBox="1"/>
          <p:nvPr/>
        </p:nvSpPr>
        <p:spPr>
          <a:xfrm>
            <a:off x="324460" y="5878932"/>
            <a:ext cx="8148384" cy="646331"/>
          </a:xfrm>
          <a:prstGeom prst="rect">
            <a:avLst/>
          </a:prstGeom>
          <a:noFill/>
        </p:spPr>
        <p:txBody>
          <a:bodyPr wrap="none" rtlCol="0">
            <a:spAutoFit/>
          </a:bodyPr>
          <a:lstStyle/>
          <a:p>
            <a:pPr algn="ctr"/>
            <a:r>
              <a:rPr lang="en-US" dirty="0"/>
              <a:t>Conclusion: The pressure at a point in a fluid at rest does not depend on direction </a:t>
            </a:r>
          </a:p>
          <a:p>
            <a:pPr algn="ctr"/>
            <a:r>
              <a:rPr lang="en-US" dirty="0"/>
              <a:t>As long as no shearing stresses are present (</a:t>
            </a:r>
            <a:r>
              <a:rPr lang="en-US" b="1" dirty="0"/>
              <a:t>Pascal’s Law</a:t>
            </a:r>
            <a:r>
              <a:rPr lang="en-US" dirty="0"/>
              <a:t>)</a:t>
            </a:r>
          </a:p>
        </p:txBody>
      </p:sp>
      <p:pic>
        <p:nvPicPr>
          <p:cNvPr id="5" name="Picture 4">
            <a:extLst>
              <a:ext uri="{FF2B5EF4-FFF2-40B4-BE49-F238E27FC236}">
                <a16:creationId xmlns:a16="http://schemas.microsoft.com/office/drawing/2014/main" id="{7ECD5FB9-D3A9-1C48-857A-9ED8B3B005A6}"/>
              </a:ext>
            </a:extLst>
          </p:cNvPr>
          <p:cNvPicPr>
            <a:picLocks noChangeAspect="1"/>
          </p:cNvPicPr>
          <p:nvPr/>
        </p:nvPicPr>
        <p:blipFill>
          <a:blip r:embed="rId3"/>
          <a:stretch>
            <a:fillRect/>
          </a:stretch>
        </p:blipFill>
        <p:spPr>
          <a:xfrm>
            <a:off x="3305239" y="5031258"/>
            <a:ext cx="3061166" cy="424320"/>
          </a:xfrm>
          <a:prstGeom prst="rect">
            <a:avLst/>
          </a:prstGeom>
        </p:spPr>
      </p:pic>
      <p:sp>
        <p:nvSpPr>
          <p:cNvPr id="8" name="Rectangle 7">
            <a:extLst>
              <a:ext uri="{FF2B5EF4-FFF2-40B4-BE49-F238E27FC236}">
                <a16:creationId xmlns:a16="http://schemas.microsoft.com/office/drawing/2014/main" id="{EE8B62C5-A20E-F041-B958-E4722DC165EE}"/>
              </a:ext>
            </a:extLst>
          </p:cNvPr>
          <p:cNvSpPr/>
          <p:nvPr/>
        </p:nvSpPr>
        <p:spPr>
          <a:xfrm>
            <a:off x="3133618" y="4846323"/>
            <a:ext cx="3472665" cy="773641"/>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018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pic>
        <p:nvPicPr>
          <p:cNvPr id="9" name="Content Placeholder 8" descr="Untitled.png"/>
          <p:cNvPicPr>
            <a:picLocks noGrp="1" noChangeAspect="1"/>
          </p:cNvPicPr>
          <p:nvPr>
            <p:ph sz="half" idx="1"/>
          </p:nvPr>
        </p:nvPicPr>
        <p:blipFill>
          <a:blip r:embed="rId2"/>
          <a:srcRect t="-11525" b="-11525"/>
          <a:stretch>
            <a:fillRect/>
          </a:stretch>
        </p:blipFill>
        <p:spPr>
          <a:xfrm>
            <a:off x="3739186" y="2414427"/>
            <a:ext cx="4664150" cy="1924528"/>
          </a:xfrm>
        </p:spPr>
      </p:pic>
      <p:pic>
        <p:nvPicPr>
          <p:cNvPr id="8" name="Content Placeholder 7" descr="Untitled.png"/>
          <p:cNvPicPr>
            <a:picLocks noGrp="1" noChangeAspect="1"/>
          </p:cNvPicPr>
          <p:nvPr>
            <p:ph sz="half" idx="13"/>
          </p:nvPr>
        </p:nvPicPr>
        <p:blipFill>
          <a:blip r:embed="rId3"/>
          <a:srcRect l="-22697" r="-22697"/>
          <a:stretch>
            <a:fillRect/>
          </a:stretch>
        </p:blipFill>
        <p:spPr>
          <a:xfrm>
            <a:off x="3773811" y="4497069"/>
            <a:ext cx="4629525" cy="1910241"/>
          </a:xfrm>
        </p:spPr>
      </p:pic>
      <p:sp>
        <p:nvSpPr>
          <p:cNvPr id="7" name="Content Placeholder 6"/>
          <p:cNvSpPr>
            <a:spLocks noGrp="1"/>
          </p:cNvSpPr>
          <p:nvPr>
            <p:ph sz="half" idx="14"/>
          </p:nvPr>
        </p:nvSpPr>
        <p:spPr>
          <a:xfrm>
            <a:off x="134489" y="2784475"/>
            <a:ext cx="3767328" cy="3252788"/>
          </a:xfrm>
        </p:spPr>
        <p:txBody>
          <a:bodyPr/>
          <a:lstStyle/>
          <a:p>
            <a:r>
              <a:rPr lang="en-US" dirty="0"/>
              <a:t>When in balance the </a:t>
            </a:r>
            <a:r>
              <a:rPr lang="en-US" dirty="0" err="1"/>
              <a:t>centroid</a:t>
            </a:r>
            <a:r>
              <a:rPr lang="en-US" dirty="0"/>
              <a:t> where total weight acts and buoyancy act are aligned</a:t>
            </a:r>
          </a:p>
          <a:p>
            <a:r>
              <a:rPr lang="en-US" dirty="0"/>
              <a:t>If not – rotational couple occurs</a:t>
            </a:r>
          </a:p>
          <a:p>
            <a:r>
              <a:rPr lang="en-US" dirty="0"/>
              <a:t>Can be stabilizing or destabilizing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Important Equations</a:t>
            </a:r>
          </a:p>
        </p:txBody>
      </p:sp>
      <p:sp>
        <p:nvSpPr>
          <p:cNvPr id="6" name="Content Placeholder 5"/>
          <p:cNvSpPr>
            <a:spLocks noGrp="1"/>
          </p:cNvSpPr>
          <p:nvPr>
            <p:ph idx="1"/>
          </p:nvPr>
        </p:nvSpPr>
        <p:spPr/>
        <p:txBody>
          <a:bodyPr/>
          <a:lstStyle/>
          <a:p>
            <a:r>
              <a:rPr lang="en-US" dirty="0">
                <a:latin typeface="Symbol" charset="2"/>
                <a:cs typeface="Symbol" charset="2"/>
              </a:rPr>
              <a:t>	                       </a:t>
            </a:r>
            <a:r>
              <a:rPr lang="en-US" dirty="0">
                <a:cs typeface="Symbol" charset="2"/>
              </a:rPr>
              <a:t>(pressure gradient in a stationary fluid)</a:t>
            </a:r>
          </a:p>
          <a:p>
            <a:r>
              <a:rPr lang="en-US" dirty="0">
                <a:cs typeface="Symbol" charset="2"/>
              </a:rPr>
              <a:t>                        	(hydrostatic force on a plane surface)</a:t>
            </a:r>
          </a:p>
          <a:p>
            <a:endParaRPr lang="en-US" dirty="0">
              <a:cs typeface="Symbol" charset="2"/>
            </a:endParaRPr>
          </a:p>
          <a:p>
            <a:r>
              <a:rPr lang="en-US" dirty="0">
                <a:cs typeface="Symbol" charset="2"/>
              </a:rPr>
              <a:t>                    (Location of hydrostatic force on a plane)</a:t>
            </a:r>
          </a:p>
          <a:p>
            <a:r>
              <a:rPr lang="en-US" dirty="0" err="1">
                <a:cs typeface="Symbol" charset="2"/>
              </a:rPr>
              <a:t>F</a:t>
            </a:r>
            <a:r>
              <a:rPr lang="en-US" baseline="-25000" dirty="0" err="1">
                <a:cs typeface="Symbol" charset="2"/>
              </a:rPr>
              <a:t>b</a:t>
            </a:r>
            <a:r>
              <a:rPr lang="en-US" dirty="0">
                <a:cs typeface="Symbol" charset="2"/>
              </a:rPr>
              <a:t>=</a:t>
            </a:r>
            <a:r>
              <a:rPr lang="en-US" dirty="0" err="1">
                <a:latin typeface="Symbol" charset="2"/>
                <a:cs typeface="Symbol" charset="2"/>
              </a:rPr>
              <a:t>g</a:t>
            </a:r>
            <a:r>
              <a:rPr lang="en-US" dirty="0" err="1">
                <a:cs typeface="Symbol" charset="2"/>
              </a:rPr>
              <a:t>V</a:t>
            </a:r>
            <a:r>
              <a:rPr lang="en-US" baseline="-25000" dirty="0" err="1">
                <a:cs typeface="Symbol" charset="2"/>
              </a:rPr>
              <a:t>disp</a:t>
            </a:r>
            <a:r>
              <a:rPr lang="en-US" dirty="0">
                <a:cs typeface="Symbol" charset="2"/>
              </a:rPr>
              <a:t>	   (buoyant force)</a:t>
            </a:r>
          </a:p>
          <a:p>
            <a:endParaRPr lang="en-US" dirty="0">
              <a:latin typeface="Symbol" charset="2"/>
              <a:cs typeface="Symbol" charset="2"/>
            </a:endParaRPr>
          </a:p>
        </p:txBody>
      </p:sp>
      <p:pic>
        <p:nvPicPr>
          <p:cNvPr id="3" name="Picture 2">
            <a:extLst>
              <a:ext uri="{FF2B5EF4-FFF2-40B4-BE49-F238E27FC236}">
                <a16:creationId xmlns:a16="http://schemas.microsoft.com/office/drawing/2014/main" id="{B40F26B4-10A4-A045-87B0-A2CCC58264F9}"/>
              </a:ext>
            </a:extLst>
          </p:cNvPr>
          <p:cNvPicPr>
            <a:picLocks noChangeAspect="1"/>
          </p:cNvPicPr>
          <p:nvPr/>
        </p:nvPicPr>
        <p:blipFill>
          <a:blip r:embed="rId2"/>
          <a:stretch>
            <a:fillRect/>
          </a:stretch>
        </p:blipFill>
        <p:spPr>
          <a:xfrm>
            <a:off x="1262581" y="2770093"/>
            <a:ext cx="1820822" cy="569007"/>
          </a:xfrm>
          <a:prstGeom prst="rect">
            <a:avLst/>
          </a:prstGeom>
        </p:spPr>
      </p:pic>
      <p:pic>
        <p:nvPicPr>
          <p:cNvPr id="5" name="Picture 4">
            <a:extLst>
              <a:ext uri="{FF2B5EF4-FFF2-40B4-BE49-F238E27FC236}">
                <a16:creationId xmlns:a16="http://schemas.microsoft.com/office/drawing/2014/main" id="{FEC23891-6B96-324E-8DF3-64C044C3EE43}"/>
              </a:ext>
            </a:extLst>
          </p:cNvPr>
          <p:cNvPicPr>
            <a:picLocks noChangeAspect="1"/>
          </p:cNvPicPr>
          <p:nvPr/>
        </p:nvPicPr>
        <p:blipFill>
          <a:blip r:embed="rId3"/>
          <a:stretch>
            <a:fillRect/>
          </a:stretch>
        </p:blipFill>
        <p:spPr>
          <a:xfrm>
            <a:off x="1262580" y="3535375"/>
            <a:ext cx="1531307" cy="296886"/>
          </a:xfrm>
          <a:prstGeom prst="rect">
            <a:avLst/>
          </a:prstGeom>
        </p:spPr>
      </p:pic>
      <p:pic>
        <p:nvPicPr>
          <p:cNvPr id="7" name="Picture 6">
            <a:extLst>
              <a:ext uri="{FF2B5EF4-FFF2-40B4-BE49-F238E27FC236}">
                <a16:creationId xmlns:a16="http://schemas.microsoft.com/office/drawing/2014/main" id="{09554A96-3327-C347-B2A5-992881C53465}"/>
              </a:ext>
            </a:extLst>
          </p:cNvPr>
          <p:cNvPicPr>
            <a:picLocks noChangeAspect="1"/>
          </p:cNvPicPr>
          <p:nvPr/>
        </p:nvPicPr>
        <p:blipFill>
          <a:blip r:embed="rId4"/>
          <a:stretch>
            <a:fillRect/>
          </a:stretch>
        </p:blipFill>
        <p:spPr>
          <a:xfrm>
            <a:off x="1180386" y="3982483"/>
            <a:ext cx="2436117" cy="61505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831"/>
            <a:ext cx="8229600" cy="1143000"/>
          </a:xfrm>
        </p:spPr>
        <p:txBody>
          <a:bodyPr/>
          <a:lstStyle/>
          <a:p>
            <a:r>
              <a:rPr lang="en-US" b="1" dirty="0"/>
              <a:t>Famous Fluid </a:t>
            </a:r>
            <a:r>
              <a:rPr lang="en-US" b="1" dirty="0" err="1"/>
              <a:t>Mechanicians</a:t>
            </a:r>
            <a:br>
              <a:rPr lang="en-US" b="1" dirty="0"/>
            </a:br>
            <a:r>
              <a:rPr lang="en-US" b="1" dirty="0"/>
              <a:t>Marie-Louise </a:t>
            </a:r>
            <a:r>
              <a:rPr lang="en-US" b="1" dirty="0" err="1"/>
              <a:t>Dubreil-Jacotin</a:t>
            </a:r>
            <a:br>
              <a:rPr lang="en-US" b="1" dirty="0"/>
            </a:br>
            <a:r>
              <a:rPr lang="en-US" b="1" dirty="0"/>
              <a:t>(1905-1972)</a:t>
            </a:r>
            <a:endParaRPr lang="en-US" dirty="0"/>
          </a:p>
        </p:txBody>
      </p:sp>
      <p:sp>
        <p:nvSpPr>
          <p:cNvPr id="3" name="Content Placeholder 2"/>
          <p:cNvSpPr>
            <a:spLocks noGrp="1"/>
          </p:cNvSpPr>
          <p:nvPr>
            <p:ph idx="1"/>
          </p:nvPr>
        </p:nvSpPr>
        <p:spPr>
          <a:xfrm>
            <a:off x="608772" y="2554460"/>
            <a:ext cx="5232797" cy="3527822"/>
          </a:xfrm>
        </p:spPr>
        <p:txBody>
          <a:bodyPr>
            <a:normAutofit fontScale="62500" lnSpcReduction="20000"/>
          </a:bodyPr>
          <a:lstStyle/>
          <a:p>
            <a:r>
              <a:rPr lang="en-US" dirty="0"/>
              <a:t>French mathematician who worked in fluid mechanics and abstract algebra</a:t>
            </a:r>
          </a:p>
          <a:p>
            <a:r>
              <a:rPr lang="en-US" dirty="0"/>
              <a:t>Topics in fluids: infinite wave shapes, turbulence</a:t>
            </a:r>
          </a:p>
          <a:p>
            <a:r>
              <a:rPr lang="en-US" dirty="0"/>
              <a:t>Brilliant at math since high school</a:t>
            </a:r>
          </a:p>
          <a:p>
            <a:r>
              <a:rPr lang="en-US" dirty="0"/>
              <a:t>An exception was made for her to attend some previously “male-only” math courses at the </a:t>
            </a:r>
            <a:r>
              <a:rPr lang="en-US" dirty="0" err="1"/>
              <a:t>Collège</a:t>
            </a:r>
            <a:r>
              <a:rPr lang="en-US" dirty="0"/>
              <a:t> de </a:t>
            </a:r>
            <a:r>
              <a:rPr lang="en-US" dirty="0" err="1"/>
              <a:t>Chaptal</a:t>
            </a:r>
            <a:endParaRPr lang="en-US" dirty="0"/>
          </a:p>
          <a:p>
            <a:r>
              <a:rPr lang="en-US" dirty="0"/>
              <a:t>2</a:t>
            </a:r>
            <a:r>
              <a:rPr lang="en-US" baseline="30000" dirty="0"/>
              <a:t>nd</a:t>
            </a:r>
            <a:r>
              <a:rPr lang="en-US" dirty="0"/>
              <a:t> woman in France to get a PhD in applied math</a:t>
            </a:r>
          </a:p>
          <a:p>
            <a:r>
              <a:rPr lang="en-US" dirty="0"/>
              <a:t>1</a:t>
            </a:r>
            <a:r>
              <a:rPr lang="en-US" baseline="30000" dirty="0"/>
              <a:t>st</a:t>
            </a:r>
            <a:r>
              <a:rPr lang="en-US" dirty="0"/>
              <a:t> woman in France to become full professor of math (Univ. of Poitiers)</a:t>
            </a:r>
          </a:p>
          <a:p>
            <a:r>
              <a:rPr lang="en-US" dirty="0" err="1"/>
              <a:t>Dubreil-Jacotin</a:t>
            </a:r>
            <a:r>
              <a:rPr lang="en-US" dirty="0"/>
              <a:t>–Long </a:t>
            </a:r>
            <a:r>
              <a:rPr lang="en-US" dirty="0" err="1"/>
              <a:t>equation,"the</a:t>
            </a:r>
            <a:r>
              <a:rPr lang="en-US" dirty="0"/>
              <a:t> standard model for internal </a:t>
            </a:r>
            <a:r>
              <a:rPr lang="en-US" dirty="0">
                <a:hlinkClick r:id="rId2" tooltip="Gravity wave"/>
              </a:rPr>
              <a:t>gravity waves</a:t>
            </a:r>
            <a:r>
              <a:rPr lang="en-US" dirty="0"/>
              <a:t>" in </a:t>
            </a:r>
            <a:r>
              <a:rPr lang="en-US" dirty="0">
                <a:hlinkClick r:id="rId3" tooltip="Fluid mechanics"/>
              </a:rPr>
              <a:t>fluid mechanics</a:t>
            </a:r>
            <a:r>
              <a:rPr lang="en-US" dirty="0"/>
              <a:t>.</a:t>
            </a:r>
          </a:p>
          <a:p>
            <a:endParaRPr lang="en-US" dirty="0"/>
          </a:p>
        </p:txBody>
      </p:sp>
      <p:pic>
        <p:nvPicPr>
          <p:cNvPr id="4" name="Picture 3"/>
          <p:cNvPicPr>
            <a:picLocks noChangeAspect="1"/>
          </p:cNvPicPr>
          <p:nvPr/>
        </p:nvPicPr>
        <p:blipFill>
          <a:blip r:embed="rId4"/>
          <a:stretch>
            <a:fillRect/>
          </a:stretch>
        </p:blipFill>
        <p:spPr>
          <a:xfrm>
            <a:off x="6122970" y="2554460"/>
            <a:ext cx="2686050" cy="3105150"/>
          </a:xfrm>
          <a:prstGeom prst="rect">
            <a:avLst/>
          </a:prstGeom>
        </p:spPr>
      </p:pic>
      <p:sp>
        <p:nvSpPr>
          <p:cNvPr id="5" name="Rectangle 4">
            <a:extLst>
              <a:ext uri="{FF2B5EF4-FFF2-40B4-BE49-F238E27FC236}">
                <a16:creationId xmlns:a16="http://schemas.microsoft.com/office/drawing/2014/main" id="{E1798840-ABC0-AB4D-8E65-15EDB26F91C9}"/>
              </a:ext>
            </a:extLst>
          </p:cNvPr>
          <p:cNvSpPr/>
          <p:nvPr/>
        </p:nvSpPr>
        <p:spPr>
          <a:xfrm>
            <a:off x="2121329" y="6281713"/>
            <a:ext cx="4901342" cy="300082"/>
          </a:xfrm>
          <a:prstGeom prst="rect">
            <a:avLst/>
          </a:prstGeom>
        </p:spPr>
        <p:txBody>
          <a:bodyPr wrap="none">
            <a:spAutoFit/>
          </a:bodyPr>
          <a:lstStyle/>
          <a:p>
            <a:r>
              <a:rPr lang="en-US" sz="1350" dirty="0">
                <a:hlinkClick r:id="rId5"/>
              </a:rPr>
              <a:t>https://www.zmescience.com/ecology/climate/internal-waves/</a:t>
            </a:r>
            <a:endParaRPr lang="en-US" sz="1350" dirty="0"/>
          </a:p>
        </p:txBody>
      </p:sp>
    </p:spTree>
    <p:extLst>
      <p:ext uri="{BB962C8B-B14F-4D97-AF65-F5344CB8AC3E}">
        <p14:creationId xmlns:p14="http://schemas.microsoft.com/office/powerpoint/2010/main" val="705834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Curved Surfaces</a:t>
            </a:r>
          </a:p>
        </p:txBody>
      </p:sp>
      <p:pic>
        <p:nvPicPr>
          <p:cNvPr id="4" name="Picture 2" descr="fig_02_15bcd"/>
          <p:cNvPicPr preferRelativeResize="0">
            <a:picLocks noChangeAspect="1" noChangeArrowheads="1"/>
          </p:cNvPicPr>
          <p:nvPr>
            <p:custDataLst>
              <p:tags r:id="rId1"/>
            </p:custDataLst>
          </p:nvPr>
        </p:nvPicPr>
        <p:blipFill>
          <a:blip r:embed="rId3"/>
          <a:srcRect/>
          <a:stretch>
            <a:fillRect/>
          </a:stretch>
        </p:blipFill>
        <p:spPr bwMode="auto">
          <a:xfrm>
            <a:off x="1307633" y="2557830"/>
            <a:ext cx="6782742" cy="3850379"/>
          </a:xfrm>
          <a:prstGeom prst="rect">
            <a:avLst/>
          </a:prstGeom>
          <a:noFill/>
          <a:ln w="9525">
            <a:noFill/>
            <a:miter lim="800000"/>
            <a:headEnd/>
            <a:tailEnd/>
          </a:ln>
          <a:effectLst/>
        </p:spPr>
      </p:pic>
    </p:spTree>
    <p:extLst>
      <p:ext uri="{BB962C8B-B14F-4D97-AF65-F5344CB8AC3E}">
        <p14:creationId xmlns:p14="http://schemas.microsoft.com/office/powerpoint/2010/main" val="55110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Equation for Pressure Field</a:t>
            </a:r>
          </a:p>
        </p:txBody>
      </p:sp>
      <p:pic>
        <p:nvPicPr>
          <p:cNvPr id="4" name="Picture 2" descr="fig_02_02"/>
          <p:cNvPicPr preferRelativeResize="0">
            <a:picLocks noChangeAspect="1" noChangeArrowheads="1"/>
          </p:cNvPicPr>
          <p:nvPr>
            <p:custDataLst>
              <p:tags r:id="rId2"/>
            </p:custDataLst>
          </p:nvPr>
        </p:nvPicPr>
        <p:blipFill>
          <a:blip r:embed="rId4"/>
          <a:srcRect/>
          <a:stretch>
            <a:fillRect/>
          </a:stretch>
        </p:blipFill>
        <p:spPr bwMode="auto">
          <a:xfrm>
            <a:off x="679689" y="2484547"/>
            <a:ext cx="4612783" cy="3780360"/>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6308943" y="2758031"/>
          <a:ext cx="1587472" cy="380099"/>
        </p:xfrm>
        <a:graphic>
          <a:graphicData uri="http://schemas.openxmlformats.org/presentationml/2006/ole">
            <mc:AlternateContent xmlns:mc="http://schemas.openxmlformats.org/markup-compatibility/2006">
              <mc:Choice xmlns:v="urn:schemas-microsoft-com:vml" Requires="v">
                <p:oleObj spid="_x0000_s1173" name="Equation" r:id="rId5" imgW="901700" imgH="215900" progId="Equation.3">
                  <p:embed/>
                </p:oleObj>
              </mc:Choice>
              <mc:Fallback>
                <p:oleObj name="Equation" r:id="rId5" imgW="901700" imgH="2159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8943" y="2758031"/>
                        <a:ext cx="1587472" cy="38009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Down Arrow 5"/>
          <p:cNvSpPr/>
          <p:nvPr/>
        </p:nvSpPr>
        <p:spPr>
          <a:xfrm>
            <a:off x="6951446" y="3513595"/>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27" name="Object 3"/>
          <p:cNvGraphicFramePr>
            <a:graphicFrameLocks noChangeAspect="1"/>
          </p:cNvGraphicFramePr>
          <p:nvPr/>
        </p:nvGraphicFramePr>
        <p:xfrm>
          <a:off x="6386513" y="4713288"/>
          <a:ext cx="1431925" cy="381000"/>
        </p:xfrm>
        <a:graphic>
          <a:graphicData uri="http://schemas.openxmlformats.org/presentationml/2006/ole">
            <mc:AlternateContent xmlns:mc="http://schemas.openxmlformats.org/markup-compatibility/2006">
              <mc:Choice xmlns:v="urn:schemas-microsoft-com:vml" Requires="v">
                <p:oleObj spid="_x0000_s1174" name="Equation" r:id="rId7" imgW="812800" imgH="215900" progId="Equation.3">
                  <p:embed/>
                </p:oleObj>
              </mc:Choice>
              <mc:Fallback>
                <p:oleObj name="Equation" r:id="rId7" imgW="812800" imgH="2159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6513" y="4713288"/>
                        <a:ext cx="1431925"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TextBox 7"/>
          <p:cNvSpPr txBox="1"/>
          <p:nvPr/>
        </p:nvSpPr>
        <p:spPr>
          <a:xfrm>
            <a:off x="7583112" y="3709028"/>
            <a:ext cx="1320569" cy="369332"/>
          </a:xfrm>
          <a:prstGeom prst="rect">
            <a:avLst/>
          </a:prstGeom>
          <a:noFill/>
        </p:spPr>
        <p:txBody>
          <a:bodyPr wrap="none" rtlCol="0">
            <a:spAutoFit/>
          </a:bodyPr>
          <a:lstStyle/>
          <a:p>
            <a:r>
              <a:rPr lang="en-US" dirty="0"/>
              <a:t>Hydrostatic</a:t>
            </a:r>
          </a:p>
        </p:txBody>
      </p:sp>
      <p:sp>
        <p:nvSpPr>
          <p:cNvPr id="10" name="TextBox 9"/>
          <p:cNvSpPr txBox="1"/>
          <p:nvPr/>
        </p:nvSpPr>
        <p:spPr>
          <a:xfrm>
            <a:off x="6497869" y="5443397"/>
            <a:ext cx="1313180" cy="369332"/>
          </a:xfrm>
          <a:prstGeom prst="rect">
            <a:avLst/>
          </a:prstGeom>
          <a:noFill/>
        </p:spPr>
        <p:txBody>
          <a:bodyPr wrap="none" rtlCol="0">
            <a:spAutoFit/>
          </a:bodyPr>
          <a:lstStyle/>
          <a:p>
            <a:r>
              <a:rPr lang="en-US" dirty="0"/>
              <a:t>Recall </a:t>
            </a:r>
            <a:r>
              <a:rPr lang="en-US" dirty="0" err="1">
                <a:latin typeface="Symbol" charset="2"/>
                <a:cs typeface="Symbol" charset="2"/>
              </a:rPr>
              <a:t>g</a:t>
            </a:r>
            <a:r>
              <a:rPr lang="en-US" dirty="0">
                <a:latin typeface="Symbol" charset="2"/>
                <a:cs typeface="Symbol" charset="2"/>
              </a:rPr>
              <a:t>=</a:t>
            </a:r>
            <a:r>
              <a:rPr lang="en-US" dirty="0" err="1">
                <a:latin typeface="Symbol" charset="2"/>
                <a:cs typeface="Symbol" charset="2"/>
              </a:rPr>
              <a:t>r</a:t>
            </a:r>
            <a:r>
              <a:rPr lang="en-US" dirty="0" err="1"/>
              <a:t>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Variation in a Fluid at Rest</a:t>
            </a:r>
          </a:p>
        </p:txBody>
      </p:sp>
      <p:pic>
        <p:nvPicPr>
          <p:cNvPr id="4" name="Picture 2" descr="eq_02_03"/>
          <p:cNvPicPr preferRelativeResize="0">
            <a:picLocks noChangeAspect="1" noChangeArrowheads="1"/>
          </p:cNvPicPr>
          <p:nvPr>
            <p:custDataLst>
              <p:tags r:id="rId1"/>
            </p:custDataLst>
          </p:nvPr>
        </p:nvPicPr>
        <p:blipFill>
          <a:blip r:embed="rId3"/>
          <a:srcRect/>
          <a:stretch>
            <a:fillRect/>
          </a:stretch>
        </p:blipFill>
        <p:spPr bwMode="auto">
          <a:xfrm>
            <a:off x="914400" y="2730500"/>
            <a:ext cx="7315200" cy="1398588"/>
          </a:xfrm>
          <a:prstGeom prst="rect">
            <a:avLst/>
          </a:prstGeom>
          <a:noFill/>
          <a:ln w="9525">
            <a:noFill/>
            <a:miter lim="800000"/>
            <a:headEnd/>
            <a:tailEnd/>
          </a:ln>
          <a:effectLst/>
        </p:spPr>
      </p:pic>
      <p:sp>
        <p:nvSpPr>
          <p:cNvPr id="5" name="Rounded Rectangle 4"/>
          <p:cNvSpPr/>
          <p:nvPr/>
        </p:nvSpPr>
        <p:spPr>
          <a:xfrm>
            <a:off x="5710509" y="2730500"/>
            <a:ext cx="2660579" cy="1710165"/>
          </a:xfrm>
          <a:prstGeom prst="roundRect">
            <a:avLst/>
          </a:prstGeom>
          <a:solidFill>
            <a:schemeClr val="accent1">
              <a:alpha val="13000"/>
            </a:schemeClr>
          </a:solidFill>
          <a:ln w="1079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5988-B4D5-2E48-B671-76BB15EDE95F}"/>
              </a:ext>
            </a:extLst>
          </p:cNvPr>
          <p:cNvSpPr>
            <a:spLocks noGrp="1"/>
          </p:cNvSpPr>
          <p:nvPr>
            <p:ph type="title"/>
          </p:nvPr>
        </p:nvSpPr>
        <p:spPr/>
        <p:txBody>
          <a:bodyPr/>
          <a:lstStyle/>
          <a:p>
            <a:r>
              <a:rPr lang="en-US" dirty="0"/>
              <a:t>Who cares?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4C55B1-E369-0145-86BA-09DD378E3390}"/>
                  </a:ext>
                </a:extLst>
              </p:cNvPr>
              <p:cNvSpPr>
                <a:spLocks noGrp="1"/>
              </p:cNvSpPr>
              <p:nvPr>
                <p:ph idx="1"/>
              </p:nvPr>
            </p:nvSpPr>
            <p:spPr>
              <a:xfrm>
                <a:off x="739775" y="2770094"/>
                <a:ext cx="7662864" cy="3968636"/>
              </a:xfrm>
            </p:spPr>
            <p:txBody>
              <a:bodyPr>
                <a:normAutofit/>
              </a:bodyPr>
              <a:lstStyle/>
              <a:p>
                <a:r>
                  <a:rPr lang="en-US" dirty="0"/>
                  <a:t>It is often said that it is easier for us to explore space than the depths of the oceans</a:t>
                </a:r>
              </a:p>
              <a:p>
                <a:pPr lvl="1"/>
                <a:r>
                  <a:rPr lang="en-US" dirty="0">
                    <a:hlinkClick r:id="rId2"/>
                  </a:rPr>
                  <a:t>https://xkcd.com/1040/large/</a:t>
                </a:r>
                <a:endParaRPr lang="en-US" dirty="0"/>
              </a:p>
              <a:p>
                <a:endParaRPr lang="en-US" dirty="0"/>
              </a:p>
              <a:p>
                <a:r>
                  <a:rPr lang="en-US" dirty="0"/>
                  <a:t>Assuming constant density pressure increases approximately by 1 </a:t>
                </a:r>
                <a:r>
                  <a:rPr lang="en-US" dirty="0" err="1"/>
                  <a:t>atm</a:t>
                </a:r>
                <a:r>
                  <a:rPr lang="en-US" dirty="0"/>
                  <a:t> every 10 meters</a:t>
                </a:r>
              </a:p>
              <a:p>
                <a:pPr lvl="1"/>
                <a:r>
                  <a:rPr lang="en-US" dirty="0"/>
                  <a:t>1 </a:t>
                </a:r>
                <a:r>
                  <a:rPr lang="en-US" dirty="0" err="1"/>
                  <a:t>atm</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m:t>
                    </m:r>
                    <m:r>
                      <a:rPr lang="en-US" b="0" i="1" baseline="30000" smtClean="0">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𝑃𝑎</m:t>
                    </m:r>
                  </m:oMath>
                </a14:m>
                <a:endParaRPr lang="en-US" b="0" dirty="0">
                  <a:ea typeface="Cambria Math" panose="02040503050406030204" pitchFamily="18" charset="0"/>
                </a:endParaRPr>
              </a:p>
              <a:p>
                <a:pPr lvl="1"/>
                <a14:m>
                  <m:oMath xmlns:m="http://schemas.openxmlformats.org/officeDocument/2006/math">
                    <m:r>
                      <a:rPr lang="en-US"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𝑔h</m:t>
                    </m:r>
                    <m:r>
                      <a:rPr lang="en-US" b="0" i="1" smtClean="0">
                        <a:latin typeface="Cambria Math" panose="02040503050406030204" pitchFamily="18" charset="0"/>
                        <a:ea typeface="Cambria Math" panose="02040503050406030204" pitchFamily="18" charset="0"/>
                      </a:rPr>
                      <m:t>≈10</m:t>
                    </m:r>
                  </m:oMath>
                </a14:m>
                <a:r>
                  <a:rPr lang="en-US" baseline="30000" dirty="0"/>
                  <a:t>4</a:t>
                </a:r>
                <a14:m>
                  <m:oMath xmlns:m="http://schemas.openxmlformats.org/officeDocument/2006/math">
                    <m:r>
                      <a:rPr lang="en-US" b="0" i="1" dirty="0" smtClean="0">
                        <a:latin typeface="Cambria Math" panose="02040503050406030204" pitchFamily="18" charset="0"/>
                      </a:rPr>
                      <m:t>h</m:t>
                    </m:r>
                  </m:oMath>
                </a14:m>
                <a:r>
                  <a:rPr lang="en-US" i="1" dirty="0"/>
                  <a:t> </a:t>
                </a:r>
              </a:p>
            </p:txBody>
          </p:sp>
        </mc:Choice>
        <mc:Fallback xmlns="">
          <p:sp>
            <p:nvSpPr>
              <p:cNvPr id="3" name="Content Placeholder 2">
                <a:extLst>
                  <a:ext uri="{FF2B5EF4-FFF2-40B4-BE49-F238E27FC236}">
                    <a16:creationId xmlns:a16="http://schemas.microsoft.com/office/drawing/2014/main" id="{D84C55B1-E369-0145-86BA-09DD378E3390}"/>
                  </a:ext>
                </a:extLst>
              </p:cNvPr>
              <p:cNvSpPr>
                <a:spLocks noGrp="1" noRot="1" noChangeAspect="1" noMove="1" noResize="1" noEditPoints="1" noAdjustHandles="1" noChangeArrowheads="1" noChangeShapeType="1" noTextEdit="1"/>
              </p:cNvSpPr>
              <p:nvPr>
                <p:ph idx="1"/>
              </p:nvPr>
            </p:nvSpPr>
            <p:spPr>
              <a:xfrm>
                <a:off x="739775" y="2770094"/>
                <a:ext cx="7662864" cy="3968636"/>
              </a:xfrm>
              <a:blipFill>
                <a:blip r:embed="rId3"/>
                <a:stretch>
                  <a:fillRect l="-496" t="-637" r="-165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CA31C70-F01B-D844-9951-85DDBB6B03F4}"/>
              </a:ext>
            </a:extLst>
          </p:cNvPr>
          <p:cNvSpPr txBox="1"/>
          <p:nvPr/>
        </p:nvSpPr>
        <p:spPr>
          <a:xfrm>
            <a:off x="816685" y="6290024"/>
            <a:ext cx="7509043" cy="369332"/>
          </a:xfrm>
          <a:prstGeom prst="rect">
            <a:avLst/>
          </a:prstGeom>
          <a:noFill/>
        </p:spPr>
        <p:txBody>
          <a:bodyPr wrap="none" rtlCol="0">
            <a:spAutoFit/>
          </a:bodyPr>
          <a:lstStyle/>
          <a:p>
            <a:r>
              <a:rPr lang="en-US" dirty="0">
                <a:hlinkClick r:id="rId4"/>
              </a:rPr>
              <a:t>Atmospheric Pressure – can you think of a demonstration to show it exists?</a:t>
            </a:r>
            <a:endParaRPr lang="en-US" dirty="0"/>
          </a:p>
        </p:txBody>
      </p:sp>
    </p:spTree>
    <p:extLst>
      <p:ext uri="{BB962C8B-B14F-4D97-AF65-F5344CB8AC3E}">
        <p14:creationId xmlns:p14="http://schemas.microsoft.com/office/powerpoint/2010/main" val="248428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Hydrostatic for different Fluids</a:t>
            </a:r>
          </a:p>
        </p:txBody>
      </p:sp>
      <p:sp>
        <p:nvSpPr>
          <p:cNvPr id="3" name="Content Placeholder 2"/>
          <p:cNvSpPr>
            <a:spLocks noGrp="1"/>
          </p:cNvSpPr>
          <p:nvPr>
            <p:ph idx="1"/>
          </p:nvPr>
        </p:nvSpPr>
        <p:spPr/>
        <p:txBody>
          <a:bodyPr/>
          <a:lstStyle/>
          <a:p>
            <a:r>
              <a:rPr lang="en-US" dirty="0"/>
              <a:t>Incompressible =&gt; Constant Density</a:t>
            </a:r>
          </a:p>
          <a:p>
            <a:r>
              <a:rPr lang="en-US" dirty="0"/>
              <a:t>Compressible</a:t>
            </a:r>
          </a:p>
          <a:p>
            <a:endParaRPr lang="en-US" dirty="0"/>
          </a:p>
          <a:p>
            <a:pPr lvl="1"/>
            <a:r>
              <a:rPr lang="en-US" dirty="0"/>
              <a:t>Isothermal Ideal Gas – </a:t>
            </a:r>
            <a:r>
              <a:rPr lang="en-US" i="1" dirty="0" err="1"/>
              <a:t>p</a:t>
            </a:r>
            <a:r>
              <a:rPr lang="en-US" i="1" dirty="0"/>
              <a:t>=</a:t>
            </a:r>
            <a:r>
              <a:rPr lang="en-US" i="1" dirty="0" err="1">
                <a:latin typeface="Symbol" charset="2"/>
                <a:cs typeface="Symbol" charset="2"/>
              </a:rPr>
              <a:t>r</a:t>
            </a:r>
            <a:r>
              <a:rPr lang="en-US" i="1" dirty="0" err="1"/>
              <a:t>RT</a:t>
            </a:r>
            <a:endParaRPr lang="en-US" i="1" dirty="0"/>
          </a:p>
          <a:p>
            <a:pPr lvl="1"/>
            <a:r>
              <a:rPr lang="en-US" dirty="0"/>
              <a:t>Isentropi</a:t>
            </a:r>
            <a:r>
              <a:rPr lang="en-US" i="1" dirty="0"/>
              <a:t>c  </a:t>
            </a:r>
            <a:r>
              <a:rPr lang="en-US" i="1" dirty="0" err="1"/>
              <a:t>p/</a:t>
            </a:r>
            <a:r>
              <a:rPr lang="en-US" i="1" dirty="0" err="1">
                <a:latin typeface="Symbol" charset="2"/>
                <a:cs typeface="Symbol" charset="2"/>
              </a:rPr>
              <a:t>r</a:t>
            </a:r>
            <a:r>
              <a:rPr lang="en-US" i="1" baseline="30000" dirty="0" err="1">
                <a:latin typeface="Symbol" charset="2"/>
                <a:cs typeface="Symbol" charset="2"/>
              </a:rPr>
              <a:t>k</a:t>
            </a:r>
            <a:r>
              <a:rPr lang="en-US" i="1" dirty="0"/>
              <a:t>=constant</a:t>
            </a:r>
          </a:p>
          <a:p>
            <a:pPr lvl="3">
              <a:buNone/>
            </a:pPr>
            <a:endParaRPr lang="en-US" dirty="0"/>
          </a:p>
          <a:p>
            <a:pPr lvl="3">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Hydrostatic for different Fluids</a:t>
            </a:r>
          </a:p>
        </p:txBody>
      </p:sp>
      <p:sp>
        <p:nvSpPr>
          <p:cNvPr id="3" name="Content Placeholder 2"/>
          <p:cNvSpPr>
            <a:spLocks noGrp="1"/>
          </p:cNvSpPr>
          <p:nvPr>
            <p:ph idx="1"/>
          </p:nvPr>
        </p:nvSpPr>
        <p:spPr>
          <a:xfrm>
            <a:off x="740568" y="2379676"/>
            <a:ext cx="7662864" cy="4226607"/>
          </a:xfrm>
        </p:spPr>
        <p:txBody>
          <a:bodyPr>
            <a:normAutofit/>
          </a:bodyPr>
          <a:lstStyle/>
          <a:p>
            <a:r>
              <a:rPr lang="en-US" dirty="0"/>
              <a:t>Incompressible =&gt; Constant Density</a:t>
            </a:r>
          </a:p>
          <a:p>
            <a:pPr marL="0" indent="0">
              <a:buNone/>
            </a:pPr>
            <a:endParaRPr lang="en-US" dirty="0"/>
          </a:p>
          <a:p>
            <a:r>
              <a:rPr lang="en-US" dirty="0"/>
              <a:t>Compressible</a:t>
            </a:r>
          </a:p>
          <a:p>
            <a:pPr lvl="1"/>
            <a:r>
              <a:rPr lang="en-US" dirty="0"/>
              <a:t>Isothermal Ideal Gas</a:t>
            </a:r>
            <a:endParaRPr lang="en-US" i="1" dirty="0"/>
          </a:p>
          <a:p>
            <a:pPr lvl="1"/>
            <a:endParaRPr lang="en-US" dirty="0"/>
          </a:p>
          <a:p>
            <a:pPr lvl="1"/>
            <a:endParaRPr lang="en-US" dirty="0"/>
          </a:p>
          <a:p>
            <a:pPr lvl="1"/>
            <a:endParaRPr lang="en-US" dirty="0"/>
          </a:p>
          <a:p>
            <a:pPr lvl="1"/>
            <a:r>
              <a:rPr lang="en-US" dirty="0"/>
              <a:t>Isentropi</a:t>
            </a:r>
            <a:r>
              <a:rPr lang="en-US" i="1" dirty="0"/>
              <a:t>c  p/</a:t>
            </a:r>
            <a:r>
              <a:rPr lang="en-US" i="1" dirty="0" err="1">
                <a:latin typeface="Symbol" charset="2"/>
                <a:cs typeface="Symbol" charset="2"/>
              </a:rPr>
              <a:t>r</a:t>
            </a:r>
            <a:r>
              <a:rPr lang="en-US" i="1" baseline="30000" dirty="0" err="1">
                <a:latin typeface="Symbol" charset="2"/>
                <a:cs typeface="Symbol" charset="2"/>
              </a:rPr>
              <a:t>k</a:t>
            </a:r>
            <a:r>
              <a:rPr lang="en-US" i="1" dirty="0"/>
              <a:t>=constant</a:t>
            </a:r>
          </a:p>
          <a:p>
            <a:pPr lvl="2"/>
            <a:r>
              <a:rPr lang="en-US" i="1" dirty="0"/>
              <a:t>Exercise…</a:t>
            </a:r>
          </a:p>
          <a:p>
            <a:pPr lvl="3">
              <a:buNone/>
            </a:pPr>
            <a:endParaRPr lang="en-US" dirty="0"/>
          </a:p>
          <a:p>
            <a:pPr lvl="3">
              <a:buNone/>
            </a:pPr>
            <a:endParaRPr lang="en-US" dirty="0"/>
          </a:p>
        </p:txBody>
      </p:sp>
      <p:pic>
        <p:nvPicPr>
          <p:cNvPr id="4" name="Picture 3">
            <a:extLst>
              <a:ext uri="{FF2B5EF4-FFF2-40B4-BE49-F238E27FC236}">
                <a16:creationId xmlns:a16="http://schemas.microsoft.com/office/drawing/2014/main" id="{2CB31550-2E5F-FA4D-A2DD-4F401B916A9C}"/>
              </a:ext>
            </a:extLst>
          </p:cNvPr>
          <p:cNvPicPr>
            <a:picLocks noChangeAspect="1"/>
          </p:cNvPicPr>
          <p:nvPr/>
        </p:nvPicPr>
        <p:blipFill>
          <a:blip r:embed="rId2"/>
          <a:stretch>
            <a:fillRect/>
          </a:stretch>
        </p:blipFill>
        <p:spPr>
          <a:xfrm>
            <a:off x="2908443" y="2903658"/>
            <a:ext cx="2895600" cy="508000"/>
          </a:xfrm>
          <a:prstGeom prst="rect">
            <a:avLst/>
          </a:prstGeom>
        </p:spPr>
      </p:pic>
      <p:pic>
        <p:nvPicPr>
          <p:cNvPr id="5" name="Picture 4">
            <a:extLst>
              <a:ext uri="{FF2B5EF4-FFF2-40B4-BE49-F238E27FC236}">
                <a16:creationId xmlns:a16="http://schemas.microsoft.com/office/drawing/2014/main" id="{A6A9C6E8-46B7-104C-BBE5-9D23C9A43613}"/>
              </a:ext>
            </a:extLst>
          </p:cNvPr>
          <p:cNvPicPr>
            <a:picLocks noChangeAspect="1"/>
          </p:cNvPicPr>
          <p:nvPr/>
        </p:nvPicPr>
        <p:blipFill>
          <a:blip r:embed="rId3"/>
          <a:stretch>
            <a:fillRect/>
          </a:stretch>
        </p:blipFill>
        <p:spPr>
          <a:xfrm>
            <a:off x="2783440" y="4710752"/>
            <a:ext cx="3340100" cy="508000"/>
          </a:xfrm>
          <a:prstGeom prst="rect">
            <a:avLst/>
          </a:prstGeom>
        </p:spPr>
      </p:pic>
      <p:pic>
        <p:nvPicPr>
          <p:cNvPr id="7" name="Picture 6">
            <a:extLst>
              <a:ext uri="{FF2B5EF4-FFF2-40B4-BE49-F238E27FC236}">
                <a16:creationId xmlns:a16="http://schemas.microsoft.com/office/drawing/2014/main" id="{C4EB9FA3-5455-EC41-A561-5310B427FFBD}"/>
              </a:ext>
            </a:extLst>
          </p:cNvPr>
          <p:cNvPicPr>
            <a:picLocks noChangeAspect="1"/>
          </p:cNvPicPr>
          <p:nvPr/>
        </p:nvPicPr>
        <p:blipFill>
          <a:blip r:embed="rId4"/>
          <a:stretch>
            <a:fillRect/>
          </a:stretch>
        </p:blipFill>
        <p:spPr>
          <a:xfrm>
            <a:off x="4220324" y="3932770"/>
            <a:ext cx="2552700" cy="431800"/>
          </a:xfrm>
          <a:prstGeom prst="rect">
            <a:avLst/>
          </a:prstGeom>
        </p:spPr>
      </p:pic>
    </p:spTree>
    <p:extLst>
      <p:ext uri="{BB962C8B-B14F-4D97-AF65-F5344CB8AC3E}">
        <p14:creationId xmlns:p14="http://schemas.microsoft.com/office/powerpoint/2010/main" val="2641632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Problem 1</a:t>
            </a:r>
          </a:p>
        </p:txBody>
      </p:sp>
      <p:sp>
        <p:nvSpPr>
          <p:cNvPr id="3" name="Content Placeholder 2"/>
          <p:cNvSpPr>
            <a:spLocks noGrp="1"/>
          </p:cNvSpPr>
          <p:nvPr>
            <p:ph idx="1"/>
          </p:nvPr>
        </p:nvSpPr>
        <p:spPr>
          <a:xfrm>
            <a:off x="740568" y="2332772"/>
            <a:ext cx="7662864" cy="3267169"/>
          </a:xfrm>
        </p:spPr>
        <p:txBody>
          <a:bodyPr/>
          <a:lstStyle/>
          <a:p>
            <a:r>
              <a:rPr lang="en-US" dirty="0"/>
              <a:t>Determine the change in hydrostatic pressure in a giraffe’s head as it lowers its head from eating leaves 6m above the ground to getting a drink of water at ground level. Assume that blood has the same density as water</a:t>
            </a:r>
          </a:p>
          <a:p>
            <a:r>
              <a:rPr lang="en-US" dirty="0"/>
              <a:t>Compare this with the pressure of a human heart at 120 mm Hg</a:t>
            </a:r>
          </a:p>
          <a:p>
            <a:endParaRPr lang="en-US" dirty="0"/>
          </a:p>
        </p:txBody>
      </p:sp>
      <p:sp>
        <p:nvSpPr>
          <p:cNvPr id="4" name="Rectangle 3">
            <a:extLst>
              <a:ext uri="{FF2B5EF4-FFF2-40B4-BE49-F238E27FC236}">
                <a16:creationId xmlns:a16="http://schemas.microsoft.com/office/drawing/2014/main" id="{7563C0CE-EAA3-5A49-A1F7-1527D5EF51B0}"/>
              </a:ext>
            </a:extLst>
          </p:cNvPr>
          <p:cNvSpPr/>
          <p:nvPr/>
        </p:nvSpPr>
        <p:spPr>
          <a:xfrm>
            <a:off x="3831432" y="4709277"/>
            <a:ext cx="4572000" cy="2031325"/>
          </a:xfrm>
          <a:prstGeom prst="rect">
            <a:avLst/>
          </a:prstGeom>
        </p:spPr>
        <p:txBody>
          <a:bodyPr>
            <a:spAutoFit/>
          </a:bodyPr>
          <a:lstStyle/>
          <a:p>
            <a:r>
              <a:rPr lang="en-US" dirty="0">
                <a:solidFill>
                  <a:srgbClr val="221F1F"/>
                </a:solidFill>
                <a:latin typeface="VoltaModernText"/>
              </a:rPr>
              <a:t>As it drops its head down to drink, specialized valves in the neck counter the potentially explosive effects of gravity, blocking blood flowing back into the skull. Meanwhile, a built-in pressure suit in its extraordinarily long legs prevents fluid and blood from pooling in its feet.</a:t>
            </a:r>
            <a:endParaRPr lang="en-US" dirty="0"/>
          </a:p>
        </p:txBody>
      </p:sp>
      <p:sp>
        <p:nvSpPr>
          <p:cNvPr id="5" name="Rectangle 4">
            <a:extLst>
              <a:ext uri="{FF2B5EF4-FFF2-40B4-BE49-F238E27FC236}">
                <a16:creationId xmlns:a16="http://schemas.microsoft.com/office/drawing/2014/main" id="{43BC35AD-2713-CD41-809D-AE97132D4845}"/>
              </a:ext>
            </a:extLst>
          </p:cNvPr>
          <p:cNvSpPr/>
          <p:nvPr/>
        </p:nvSpPr>
        <p:spPr>
          <a:xfrm>
            <a:off x="208722" y="4999776"/>
            <a:ext cx="3230217" cy="1200329"/>
          </a:xfrm>
          <a:prstGeom prst="rect">
            <a:avLst/>
          </a:prstGeom>
        </p:spPr>
        <p:txBody>
          <a:bodyPr wrap="square">
            <a:spAutoFit/>
          </a:bodyPr>
          <a:lstStyle/>
          <a:p>
            <a:r>
              <a:rPr lang="en-US" dirty="0">
                <a:hlinkClick r:id="rId2"/>
              </a:rPr>
              <a:t>https://www.novartis.com/stories/from-our-labs/giraffes-have-high-blood-pressure-why-dont-they-drop-dead</a:t>
            </a:r>
            <a:r>
              <a:rPr lang="en-US" dirty="0"/>
              <a:t> </a:t>
            </a:r>
          </a:p>
        </p:txBody>
      </p:sp>
      <p:sp>
        <p:nvSpPr>
          <p:cNvPr id="6" name="Right Arrow 5">
            <a:extLst>
              <a:ext uri="{FF2B5EF4-FFF2-40B4-BE49-F238E27FC236}">
                <a16:creationId xmlns:a16="http://schemas.microsoft.com/office/drawing/2014/main" id="{4767815F-120B-F243-A3FA-19C1531A8730}"/>
              </a:ext>
            </a:extLst>
          </p:cNvPr>
          <p:cNvSpPr/>
          <p:nvPr/>
        </p:nvSpPr>
        <p:spPr>
          <a:xfrm>
            <a:off x="3409019" y="5466522"/>
            <a:ext cx="312980" cy="2584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5636</TotalTime>
  <Words>1070</Words>
  <Application>Microsoft Macintosh PowerPoint</Application>
  <PresentationFormat>On-screen Show (4:3)</PresentationFormat>
  <Paragraphs>141</Paragraphs>
  <Slides>33</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Calibri</vt:lpstr>
      <vt:lpstr>Calisto MT</vt:lpstr>
      <vt:lpstr>Cambria Math</vt:lpstr>
      <vt:lpstr>Symbol</vt:lpstr>
      <vt:lpstr>VoltaModernText</vt:lpstr>
      <vt:lpstr>Wingdings</vt:lpstr>
      <vt:lpstr>Genesis</vt:lpstr>
      <vt:lpstr>Equation</vt:lpstr>
      <vt:lpstr>Chapter 2 - Hydrostatics</vt:lpstr>
      <vt:lpstr>Pressure at a Point Consider the following setup</vt:lpstr>
      <vt:lpstr>Pressure at a Point Consider the following setup</vt:lpstr>
      <vt:lpstr>Basic Equation for Pressure Field</vt:lpstr>
      <vt:lpstr>Pressure Variation in a Fluid at Rest</vt:lpstr>
      <vt:lpstr>Who cares?</vt:lpstr>
      <vt:lpstr>Hydrostatic for different Fluids</vt:lpstr>
      <vt:lpstr>Hydrostatic for different Fluids</vt:lpstr>
      <vt:lpstr>Sample Problem 1</vt:lpstr>
      <vt:lpstr>Sample Problem 2</vt:lpstr>
      <vt:lpstr>How to measure pressure (Mercury Barometer)</vt:lpstr>
      <vt:lpstr>How to measure pressure (Piezometer Tube)</vt:lpstr>
      <vt:lpstr>How to measure pressure (U-Tube) Manometer</vt:lpstr>
      <vt:lpstr>General Manometer Equation</vt:lpstr>
      <vt:lpstr>Inclined Manometer</vt:lpstr>
      <vt:lpstr>Other Devices</vt:lpstr>
      <vt:lpstr>Sample Problem</vt:lpstr>
      <vt:lpstr>Sample Problem 2</vt:lpstr>
      <vt:lpstr>Hydrostatic Force on a Plane Surface</vt:lpstr>
      <vt:lpstr>Here it is….</vt:lpstr>
      <vt:lpstr>Consequences</vt:lpstr>
      <vt:lpstr>Pressure on an Inclined Plane</vt:lpstr>
      <vt:lpstr>Pressure on an Inclined Plane</vt:lpstr>
      <vt:lpstr>Pressure on an Inclined Plane</vt:lpstr>
      <vt:lpstr>Sample Problem</vt:lpstr>
      <vt:lpstr>Concept of  Hydraulic Lift</vt:lpstr>
      <vt:lpstr>Sample Problem 2</vt:lpstr>
      <vt:lpstr>Archimides Principle</vt:lpstr>
      <vt:lpstr>Sample Problem</vt:lpstr>
      <vt:lpstr>Stability</vt:lpstr>
      <vt:lpstr>Important Equations</vt:lpstr>
      <vt:lpstr>Famous Fluid Mechanicians Marie-Louise Dubreil-Jacotin (1905-1972)</vt:lpstr>
      <vt:lpstr>Curved Surfaces</vt:lpstr>
    </vt:vector>
  </TitlesOfParts>
  <Company>University if Notre Dame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Hydrostatics</dc:title>
  <dc:creator>Didio</dc:creator>
  <cp:lastModifiedBy>Diogo Bolster</cp:lastModifiedBy>
  <cp:revision>86</cp:revision>
  <cp:lastPrinted>2020-08-20T17:23:07Z</cp:lastPrinted>
  <dcterms:created xsi:type="dcterms:W3CDTF">2011-02-07T16:29:17Z</dcterms:created>
  <dcterms:modified xsi:type="dcterms:W3CDTF">2020-08-20T19:32:56Z</dcterms:modified>
</cp:coreProperties>
</file>